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285" r:id="rId3"/>
    <p:sldId id="259" r:id="rId4"/>
    <p:sldId id="258" r:id="rId5"/>
    <p:sldId id="256" r:id="rId6"/>
    <p:sldId id="286" r:id="rId7"/>
    <p:sldId id="260" r:id="rId8"/>
    <p:sldId id="263" r:id="rId9"/>
    <p:sldId id="261" r:id="rId10"/>
    <p:sldId id="262" r:id="rId11"/>
    <p:sldId id="265" r:id="rId12"/>
    <p:sldId id="274" r:id="rId13"/>
    <p:sldId id="266" r:id="rId14"/>
    <p:sldId id="272" r:id="rId15"/>
    <p:sldId id="275" r:id="rId16"/>
    <p:sldId id="279" r:id="rId17"/>
    <p:sldId id="280" r:id="rId18"/>
    <p:sldId id="281" r:id="rId19"/>
    <p:sldId id="282" r:id="rId20"/>
    <p:sldId id="276" r:id="rId21"/>
    <p:sldId id="287" r:id="rId22"/>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79" autoAdjust="0"/>
    <p:restoredTop sz="87964" autoAdjust="0"/>
  </p:normalViewPr>
  <p:slideViewPr>
    <p:cSldViewPr>
      <p:cViewPr varScale="1">
        <p:scale>
          <a:sx n="66" d="100"/>
          <a:sy n="66" d="100"/>
        </p:scale>
        <p:origin x="166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8.emf"/><Relationship Id="rId7" Type="http://schemas.openxmlformats.org/officeDocument/2006/relationships/image" Target="../media/image12.emf"/><Relationship Id="rId12" Type="http://schemas.openxmlformats.org/officeDocument/2006/relationships/image" Target="../media/image17.wmf"/><Relationship Id="rId2" Type="http://schemas.openxmlformats.org/officeDocument/2006/relationships/image" Target="../media/image7.emf"/><Relationship Id="rId1" Type="http://schemas.openxmlformats.org/officeDocument/2006/relationships/image" Target="../media/image6.emf"/><Relationship Id="rId6" Type="http://schemas.openxmlformats.org/officeDocument/2006/relationships/image" Target="../media/image11.emf"/><Relationship Id="rId11" Type="http://schemas.openxmlformats.org/officeDocument/2006/relationships/image" Target="../media/image16.wmf"/><Relationship Id="rId5" Type="http://schemas.openxmlformats.org/officeDocument/2006/relationships/image" Target="../media/image10.emf"/><Relationship Id="rId10" Type="http://schemas.openxmlformats.org/officeDocument/2006/relationships/image" Target="../media/image15.emf"/><Relationship Id="rId4" Type="http://schemas.openxmlformats.org/officeDocument/2006/relationships/image" Target="../media/image9.emf"/><Relationship Id="rId9"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A69FBDA1-C002-401A-945E-AB120D211142}" type="datetimeFigureOut">
              <a:rPr lang="en-GB" smtClean="0"/>
              <a:t>04/11/2015</a:t>
            </a:fld>
            <a:endParaRPr lang="en-GB"/>
          </a:p>
        </p:txBody>
      </p:sp>
      <p:sp>
        <p:nvSpPr>
          <p:cNvPr id="4" name="Footer Placeholder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5AF6A627-3E54-47DC-9552-5B7665CC99CE}" type="slidenum">
              <a:rPr lang="en-GB" smtClean="0"/>
              <a:t>‹#›</a:t>
            </a:fld>
            <a:endParaRPr lang="en-GB"/>
          </a:p>
        </p:txBody>
      </p:sp>
    </p:spTree>
    <p:extLst>
      <p:ext uri="{BB962C8B-B14F-4D97-AF65-F5344CB8AC3E}">
        <p14:creationId xmlns:p14="http://schemas.microsoft.com/office/powerpoint/2010/main" val="1978416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E01E6298-31AA-41C1-AD22-455BB0795347}" type="datetimeFigureOut">
              <a:rPr lang="en-GB" smtClean="0"/>
              <a:t>04/11/2015</a:t>
            </a:fld>
            <a:endParaRPr lang="en-GB"/>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A34ECFDA-2BFA-4270-BE17-7C78C25FEEB8}" type="slidenum">
              <a:rPr lang="en-GB" smtClean="0"/>
              <a:t>‹#›</a:t>
            </a:fld>
            <a:endParaRPr lang="en-GB"/>
          </a:p>
        </p:txBody>
      </p:sp>
    </p:spTree>
    <p:extLst>
      <p:ext uri="{BB962C8B-B14F-4D97-AF65-F5344CB8AC3E}">
        <p14:creationId xmlns:p14="http://schemas.microsoft.com/office/powerpoint/2010/main" val="2302012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a:t>
            </a:fld>
            <a:endParaRPr lang="en-GB"/>
          </a:p>
        </p:txBody>
      </p:sp>
    </p:spTree>
    <p:extLst>
      <p:ext uri="{BB962C8B-B14F-4D97-AF65-F5344CB8AC3E}">
        <p14:creationId xmlns:p14="http://schemas.microsoft.com/office/powerpoint/2010/main" val="42497779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12</a:t>
            </a:fld>
            <a:endParaRPr lang="en-GB"/>
          </a:p>
        </p:txBody>
      </p:sp>
    </p:spTree>
    <p:extLst>
      <p:ext uri="{BB962C8B-B14F-4D97-AF65-F5344CB8AC3E}">
        <p14:creationId xmlns:p14="http://schemas.microsoft.com/office/powerpoint/2010/main" val="2892025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13</a:t>
            </a:fld>
            <a:endParaRPr lang="en-GB"/>
          </a:p>
        </p:txBody>
      </p:sp>
    </p:spTree>
    <p:extLst>
      <p:ext uri="{BB962C8B-B14F-4D97-AF65-F5344CB8AC3E}">
        <p14:creationId xmlns:p14="http://schemas.microsoft.com/office/powerpoint/2010/main" val="1653478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14</a:t>
            </a:fld>
            <a:endParaRPr lang="en-GB"/>
          </a:p>
        </p:txBody>
      </p:sp>
    </p:spTree>
    <p:extLst>
      <p:ext uri="{BB962C8B-B14F-4D97-AF65-F5344CB8AC3E}">
        <p14:creationId xmlns:p14="http://schemas.microsoft.com/office/powerpoint/2010/main" val="802684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2000" dirty="0" smtClean="0"/>
              <a:t>GLM describes the data at each voxel:</a:t>
            </a:r>
            <a:r>
              <a:rPr lang="en-GB" sz="2000" baseline="0" dirty="0" smtClean="0"/>
              <a:t> mass </a:t>
            </a:r>
            <a:r>
              <a:rPr lang="en-GB" sz="2000" baseline="0" dirty="0" err="1" smtClean="0"/>
              <a:t>univariate</a:t>
            </a:r>
            <a:r>
              <a:rPr lang="en-GB" sz="2000" baseline="0" dirty="0" smtClean="0"/>
              <a:t> approach</a:t>
            </a:r>
          </a:p>
          <a:p>
            <a:pPr marL="285750" indent="-285750">
              <a:lnSpc>
                <a:spcPct val="150000"/>
              </a:lnSpc>
              <a:buFont typeface="Arial" pitchFamily="34" charset="0"/>
              <a:buChar char="•"/>
              <a:defRPr/>
            </a:pPr>
            <a:r>
              <a:rPr lang="en-GB" sz="2000" baseline="0" dirty="0" smtClean="0"/>
              <a:t>Takes into account </a:t>
            </a:r>
            <a:r>
              <a:rPr lang="en-GB" dirty="0" smtClean="0"/>
              <a:t>Experimental and confounding effects…</a:t>
            </a:r>
          </a:p>
          <a:p>
            <a:pPr>
              <a:lnSpc>
                <a:spcPct val="150000"/>
              </a:lnSpc>
              <a:defRPr/>
            </a:pPr>
            <a:r>
              <a:rPr lang="en-GB" dirty="0" smtClean="0"/>
              <a:t>     and residual variability</a:t>
            </a:r>
          </a:p>
          <a:p>
            <a:pPr marL="0" marR="0" lvl="1" indent="0" algn="l" defTabSz="914400" rtl="0" eaLnBrk="1" fontAlgn="auto" latinLnBrk="0" hangingPunct="1">
              <a:lnSpc>
                <a:spcPct val="100000"/>
              </a:lnSpc>
              <a:spcBef>
                <a:spcPts val="0"/>
              </a:spcBef>
              <a:spcAft>
                <a:spcPts val="0"/>
              </a:spcAft>
              <a:buClrTx/>
              <a:buSzTx/>
              <a:buFontTx/>
              <a:buNone/>
              <a:tabLst/>
              <a:defRPr/>
            </a:pPr>
            <a:r>
              <a:rPr lang="en-GB" dirty="0" smtClean="0"/>
              <a:t>GLM used in combination with a temporal convolution model</a:t>
            </a:r>
          </a:p>
          <a:p>
            <a:pPr eaLnBrk="1" hangingPunct="1">
              <a:spcBef>
                <a:spcPct val="30000"/>
              </a:spcBef>
            </a:pPr>
            <a:r>
              <a:rPr lang="en-GB" altLang="en-US" sz="1800" dirty="0" smtClean="0"/>
              <a:t>Once you have carried out your pre-processing you can specify your design and data</a:t>
            </a:r>
          </a:p>
          <a:p>
            <a:pPr lvl="1" eaLnBrk="1" hangingPunct="1">
              <a:spcBef>
                <a:spcPct val="30000"/>
              </a:spcBef>
            </a:pPr>
            <a:r>
              <a:rPr lang="en-GB" altLang="en-US" sz="1600" dirty="0" smtClean="0"/>
              <a:t>The design matrix is simply a mathematical description of your experiment</a:t>
            </a:r>
          </a:p>
          <a:p>
            <a:pPr lvl="1" eaLnBrk="1" hangingPunct="1">
              <a:spcBef>
                <a:spcPct val="30000"/>
              </a:spcBef>
              <a:buFontTx/>
              <a:buNone/>
            </a:pPr>
            <a:r>
              <a:rPr lang="en-GB" altLang="en-US" sz="1600" dirty="0" smtClean="0"/>
              <a:t>E.g. 	‘visual stimulus on = 1’ 	‘visual stimulus off = 0’</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A34ECFDA-2BFA-4270-BE17-7C78C25FEEB8}" type="slidenum">
              <a:rPr lang="en-GB" smtClean="0"/>
              <a:t>15</a:t>
            </a:fld>
            <a:endParaRPr lang="en-GB"/>
          </a:p>
        </p:txBody>
      </p:sp>
    </p:spTree>
    <p:extLst>
      <p:ext uri="{BB962C8B-B14F-4D97-AF65-F5344CB8AC3E}">
        <p14:creationId xmlns:p14="http://schemas.microsoft.com/office/powerpoint/2010/main" val="35847120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16</a:t>
            </a:fld>
            <a:endParaRPr lang="en-GB"/>
          </a:p>
        </p:txBody>
      </p:sp>
    </p:spTree>
    <p:extLst>
      <p:ext uri="{BB962C8B-B14F-4D97-AF65-F5344CB8AC3E}">
        <p14:creationId xmlns:p14="http://schemas.microsoft.com/office/powerpoint/2010/main" val="29453463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17</a:t>
            </a:fld>
            <a:endParaRPr lang="en-GB"/>
          </a:p>
        </p:txBody>
      </p:sp>
    </p:spTree>
    <p:extLst>
      <p:ext uri="{BB962C8B-B14F-4D97-AF65-F5344CB8AC3E}">
        <p14:creationId xmlns:p14="http://schemas.microsoft.com/office/powerpoint/2010/main" val="11352049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18</a:t>
            </a:fld>
            <a:endParaRPr lang="en-GB"/>
          </a:p>
        </p:txBody>
      </p:sp>
    </p:spTree>
    <p:extLst>
      <p:ext uri="{BB962C8B-B14F-4D97-AF65-F5344CB8AC3E}">
        <p14:creationId xmlns:p14="http://schemas.microsoft.com/office/powerpoint/2010/main" val="3845335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19</a:t>
            </a:fld>
            <a:endParaRPr lang="en-GB"/>
          </a:p>
        </p:txBody>
      </p:sp>
    </p:spTree>
    <p:extLst>
      <p:ext uri="{BB962C8B-B14F-4D97-AF65-F5344CB8AC3E}">
        <p14:creationId xmlns:p14="http://schemas.microsoft.com/office/powerpoint/2010/main" val="6368667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20</a:t>
            </a:fld>
            <a:endParaRPr lang="en-GB"/>
          </a:p>
        </p:txBody>
      </p:sp>
    </p:spTree>
    <p:extLst>
      <p:ext uri="{BB962C8B-B14F-4D97-AF65-F5344CB8AC3E}">
        <p14:creationId xmlns:p14="http://schemas.microsoft.com/office/powerpoint/2010/main" val="14081792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21</a:t>
            </a:fld>
            <a:endParaRPr lang="en-GB"/>
          </a:p>
        </p:txBody>
      </p:sp>
    </p:spTree>
    <p:extLst>
      <p:ext uri="{BB962C8B-B14F-4D97-AF65-F5344CB8AC3E}">
        <p14:creationId xmlns:p14="http://schemas.microsoft.com/office/powerpoint/2010/main" val="1469052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3</a:t>
            </a:fld>
            <a:endParaRPr lang="en-GB"/>
          </a:p>
        </p:txBody>
      </p:sp>
    </p:spTree>
    <p:extLst>
      <p:ext uri="{BB962C8B-B14F-4D97-AF65-F5344CB8AC3E}">
        <p14:creationId xmlns:p14="http://schemas.microsoft.com/office/powerpoint/2010/main" val="3826300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4</a:t>
            </a:fld>
            <a:endParaRPr lang="en-GB"/>
          </a:p>
        </p:txBody>
      </p:sp>
    </p:spTree>
    <p:extLst>
      <p:ext uri="{BB962C8B-B14F-4D97-AF65-F5344CB8AC3E}">
        <p14:creationId xmlns:p14="http://schemas.microsoft.com/office/powerpoint/2010/main" val="1364301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5</a:t>
            </a:fld>
            <a:endParaRPr lang="en-GB"/>
          </a:p>
        </p:txBody>
      </p:sp>
    </p:spTree>
    <p:extLst>
      <p:ext uri="{BB962C8B-B14F-4D97-AF65-F5344CB8AC3E}">
        <p14:creationId xmlns:p14="http://schemas.microsoft.com/office/powerpoint/2010/main" val="4265798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7</a:t>
            </a:fld>
            <a:endParaRPr lang="en-GB"/>
          </a:p>
        </p:txBody>
      </p:sp>
    </p:spTree>
    <p:extLst>
      <p:ext uri="{BB962C8B-B14F-4D97-AF65-F5344CB8AC3E}">
        <p14:creationId xmlns:p14="http://schemas.microsoft.com/office/powerpoint/2010/main" val="4022983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8</a:t>
            </a:fld>
            <a:endParaRPr lang="en-GB"/>
          </a:p>
        </p:txBody>
      </p:sp>
    </p:spTree>
    <p:extLst>
      <p:ext uri="{BB962C8B-B14F-4D97-AF65-F5344CB8AC3E}">
        <p14:creationId xmlns:p14="http://schemas.microsoft.com/office/powerpoint/2010/main" val="2676850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9</a:t>
            </a:fld>
            <a:endParaRPr lang="en-GB"/>
          </a:p>
        </p:txBody>
      </p:sp>
    </p:spTree>
    <p:extLst>
      <p:ext uri="{BB962C8B-B14F-4D97-AF65-F5344CB8AC3E}">
        <p14:creationId xmlns:p14="http://schemas.microsoft.com/office/powerpoint/2010/main" val="4236667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10</a:t>
            </a:fld>
            <a:endParaRPr lang="en-GB"/>
          </a:p>
        </p:txBody>
      </p:sp>
    </p:spTree>
    <p:extLst>
      <p:ext uri="{BB962C8B-B14F-4D97-AF65-F5344CB8AC3E}">
        <p14:creationId xmlns:p14="http://schemas.microsoft.com/office/powerpoint/2010/main" val="352586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34ECFDA-2BFA-4270-BE17-7C78C25FEEB8}" type="slidenum">
              <a:rPr lang="en-GB" smtClean="0"/>
              <a:t>11</a:t>
            </a:fld>
            <a:endParaRPr lang="en-GB"/>
          </a:p>
        </p:txBody>
      </p:sp>
    </p:spTree>
    <p:extLst>
      <p:ext uri="{BB962C8B-B14F-4D97-AF65-F5344CB8AC3E}">
        <p14:creationId xmlns:p14="http://schemas.microsoft.com/office/powerpoint/2010/main" val="3752384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GB"/>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GB"/>
          </a:p>
        </p:txBody>
      </p:sp>
      <p:sp>
        <p:nvSpPr>
          <p:cNvPr id="4" name="Datumsplatzhalter 3"/>
          <p:cNvSpPr>
            <a:spLocks noGrp="1"/>
          </p:cNvSpPr>
          <p:nvPr>
            <p:ph type="dt" sz="half" idx="10"/>
          </p:nvPr>
        </p:nvSpPr>
        <p:spPr/>
        <p:txBody>
          <a:bodyPr/>
          <a:lstStyle/>
          <a:p>
            <a:fld id="{BE7D9128-F295-40C5-8CF1-790866BB923B}" type="datetimeFigureOut">
              <a:rPr lang="en-GB" smtClean="0"/>
              <a:t>04/11/2015</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266309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BE7D9128-F295-40C5-8CF1-790866BB923B}" type="datetimeFigureOut">
              <a:rPr lang="en-GB" smtClean="0"/>
              <a:t>04/11/2015</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14104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BE7D9128-F295-40C5-8CF1-790866BB923B}" type="datetimeFigureOut">
              <a:rPr lang="en-GB" smtClean="0"/>
              <a:t>04/11/2015</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321207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BE7D9128-F295-40C5-8CF1-790866BB923B}" type="datetimeFigureOut">
              <a:rPr lang="en-GB" smtClean="0"/>
              <a:t>04/11/2015</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4198505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GB"/>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BE7D9128-F295-40C5-8CF1-790866BB923B}" type="datetimeFigureOut">
              <a:rPr lang="en-GB" smtClean="0"/>
              <a:t>04/11/2015</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131365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Datumsplatzhalter 4"/>
          <p:cNvSpPr>
            <a:spLocks noGrp="1"/>
          </p:cNvSpPr>
          <p:nvPr>
            <p:ph type="dt" sz="half" idx="10"/>
          </p:nvPr>
        </p:nvSpPr>
        <p:spPr/>
        <p:txBody>
          <a:bodyPr/>
          <a:lstStyle/>
          <a:p>
            <a:fld id="{BE7D9128-F295-40C5-8CF1-790866BB923B}" type="datetimeFigureOut">
              <a:rPr lang="en-GB" smtClean="0"/>
              <a:t>04/11/2015</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3241399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GB"/>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7" name="Datumsplatzhalter 6"/>
          <p:cNvSpPr>
            <a:spLocks noGrp="1"/>
          </p:cNvSpPr>
          <p:nvPr>
            <p:ph type="dt" sz="half" idx="10"/>
          </p:nvPr>
        </p:nvSpPr>
        <p:spPr/>
        <p:txBody>
          <a:bodyPr/>
          <a:lstStyle/>
          <a:p>
            <a:fld id="{BE7D9128-F295-40C5-8CF1-790866BB923B}" type="datetimeFigureOut">
              <a:rPr lang="en-GB" smtClean="0"/>
              <a:t>04/11/2015</a:t>
            </a:fld>
            <a:endParaRPr lang="en-GB"/>
          </a:p>
        </p:txBody>
      </p:sp>
      <p:sp>
        <p:nvSpPr>
          <p:cNvPr id="8" name="Fußzeilenplatzhalter 7"/>
          <p:cNvSpPr>
            <a:spLocks noGrp="1"/>
          </p:cNvSpPr>
          <p:nvPr>
            <p:ph type="ftr" sz="quarter" idx="11"/>
          </p:nvPr>
        </p:nvSpPr>
        <p:spPr/>
        <p:txBody>
          <a:bodyPr/>
          <a:lstStyle/>
          <a:p>
            <a:endParaRPr lang="en-GB"/>
          </a:p>
        </p:txBody>
      </p:sp>
      <p:sp>
        <p:nvSpPr>
          <p:cNvPr id="9" name="Foliennummernplatzhalter 8"/>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2029104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Datumsplatzhalter 2"/>
          <p:cNvSpPr>
            <a:spLocks noGrp="1"/>
          </p:cNvSpPr>
          <p:nvPr>
            <p:ph type="dt" sz="half" idx="10"/>
          </p:nvPr>
        </p:nvSpPr>
        <p:spPr/>
        <p:txBody>
          <a:bodyPr/>
          <a:lstStyle/>
          <a:p>
            <a:fld id="{BE7D9128-F295-40C5-8CF1-790866BB923B}" type="datetimeFigureOut">
              <a:rPr lang="en-GB" smtClean="0"/>
              <a:t>04/11/2015</a:t>
            </a:fld>
            <a:endParaRPr lang="en-GB"/>
          </a:p>
        </p:txBody>
      </p:sp>
      <p:sp>
        <p:nvSpPr>
          <p:cNvPr id="4" name="Fußzeilenplatzhalter 3"/>
          <p:cNvSpPr>
            <a:spLocks noGrp="1"/>
          </p:cNvSpPr>
          <p:nvPr>
            <p:ph type="ftr" sz="quarter" idx="11"/>
          </p:nvPr>
        </p:nvSpPr>
        <p:spPr/>
        <p:txBody>
          <a:bodyPr/>
          <a:lstStyle/>
          <a:p>
            <a:endParaRPr lang="en-GB"/>
          </a:p>
        </p:txBody>
      </p:sp>
      <p:sp>
        <p:nvSpPr>
          <p:cNvPr id="5" name="Foliennummernplatzhalter 4"/>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3781709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E7D9128-F295-40C5-8CF1-790866BB923B}" type="datetimeFigureOut">
              <a:rPr lang="en-GB" smtClean="0"/>
              <a:t>04/11/2015</a:t>
            </a:fld>
            <a:endParaRPr lang="en-GB"/>
          </a:p>
        </p:txBody>
      </p:sp>
      <p:sp>
        <p:nvSpPr>
          <p:cNvPr id="3" name="Fußzeilenplatzhalter 2"/>
          <p:cNvSpPr>
            <a:spLocks noGrp="1"/>
          </p:cNvSpPr>
          <p:nvPr>
            <p:ph type="ftr" sz="quarter" idx="11"/>
          </p:nvPr>
        </p:nvSpPr>
        <p:spPr/>
        <p:txBody>
          <a:bodyPr/>
          <a:lstStyle/>
          <a:p>
            <a:endParaRPr lang="en-GB"/>
          </a:p>
        </p:txBody>
      </p:sp>
      <p:sp>
        <p:nvSpPr>
          <p:cNvPr id="4" name="Foliennummernplatzhalter 3"/>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3087671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GB"/>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E7D9128-F295-40C5-8CF1-790866BB923B}" type="datetimeFigureOut">
              <a:rPr lang="en-GB" smtClean="0"/>
              <a:t>04/11/2015</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1503918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GB"/>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E7D9128-F295-40C5-8CF1-790866BB923B}" type="datetimeFigureOut">
              <a:rPr lang="en-GB" smtClean="0"/>
              <a:t>04/11/2015</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85F4ECD5-6EC0-44EC-A3A7-1C73BEDB533C}" type="slidenum">
              <a:rPr lang="en-GB" smtClean="0"/>
              <a:t>‹#›</a:t>
            </a:fld>
            <a:endParaRPr lang="en-GB"/>
          </a:p>
        </p:txBody>
      </p:sp>
    </p:spTree>
    <p:extLst>
      <p:ext uri="{BB962C8B-B14F-4D97-AF65-F5344CB8AC3E}">
        <p14:creationId xmlns:p14="http://schemas.microsoft.com/office/powerpoint/2010/main" val="80830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GB"/>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D9128-F295-40C5-8CF1-790866BB923B}" type="datetimeFigureOut">
              <a:rPr lang="en-GB" smtClean="0"/>
              <a:t>04/11/2015</a:t>
            </a:fld>
            <a:endParaRPr lang="en-GB"/>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F4ECD5-6EC0-44EC-A3A7-1C73BEDB533C}" type="slidenum">
              <a:rPr lang="en-GB" smtClean="0"/>
              <a:t>‹#›</a:t>
            </a:fld>
            <a:endParaRPr lang="en-GB"/>
          </a:p>
        </p:txBody>
      </p:sp>
    </p:spTree>
    <p:extLst>
      <p:ext uri="{BB962C8B-B14F-4D97-AF65-F5344CB8AC3E}">
        <p14:creationId xmlns:p14="http://schemas.microsoft.com/office/powerpoint/2010/main" val="747094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0.emf"/><Relationship Id="rId18" Type="http://schemas.openxmlformats.org/officeDocument/2006/relationships/oleObject" Target="../embeddings/oleObject8.bin"/><Relationship Id="rId26" Type="http://schemas.openxmlformats.org/officeDocument/2006/relationships/oleObject" Target="../embeddings/oleObject12.bin"/><Relationship Id="rId3" Type="http://schemas.openxmlformats.org/officeDocument/2006/relationships/notesSlide" Target="../notesSlides/notesSlide18.xml"/><Relationship Id="rId21" Type="http://schemas.openxmlformats.org/officeDocument/2006/relationships/image" Target="../media/image14.emf"/><Relationship Id="rId7" Type="http://schemas.openxmlformats.org/officeDocument/2006/relationships/image" Target="../media/image7.emf"/><Relationship Id="rId12" Type="http://schemas.openxmlformats.org/officeDocument/2006/relationships/oleObject" Target="../embeddings/oleObject5.bin"/><Relationship Id="rId17" Type="http://schemas.openxmlformats.org/officeDocument/2006/relationships/image" Target="../media/image12.emf"/><Relationship Id="rId25" Type="http://schemas.openxmlformats.org/officeDocument/2006/relationships/image" Target="../media/image16.wmf"/><Relationship Id="rId2" Type="http://schemas.openxmlformats.org/officeDocument/2006/relationships/slideLayout" Target="../slideLayouts/slideLayout7.xml"/><Relationship Id="rId16" Type="http://schemas.openxmlformats.org/officeDocument/2006/relationships/oleObject" Target="../embeddings/oleObject7.bin"/><Relationship Id="rId20" Type="http://schemas.openxmlformats.org/officeDocument/2006/relationships/oleObject" Target="../embeddings/oleObject9.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9.emf"/><Relationship Id="rId24" Type="http://schemas.openxmlformats.org/officeDocument/2006/relationships/oleObject" Target="../embeddings/oleObject11.bin"/><Relationship Id="rId5" Type="http://schemas.openxmlformats.org/officeDocument/2006/relationships/image" Target="../media/image6.emf"/><Relationship Id="rId15" Type="http://schemas.openxmlformats.org/officeDocument/2006/relationships/image" Target="../media/image11.emf"/><Relationship Id="rId23" Type="http://schemas.openxmlformats.org/officeDocument/2006/relationships/image" Target="../media/image15.emf"/><Relationship Id="rId10" Type="http://schemas.openxmlformats.org/officeDocument/2006/relationships/oleObject" Target="../embeddings/oleObject4.bin"/><Relationship Id="rId19" Type="http://schemas.openxmlformats.org/officeDocument/2006/relationships/image" Target="../media/image13.emf"/><Relationship Id="rId4" Type="http://schemas.openxmlformats.org/officeDocument/2006/relationships/oleObject" Target="../embeddings/oleObject1.bin"/><Relationship Id="rId9" Type="http://schemas.openxmlformats.org/officeDocument/2006/relationships/image" Target="../media/image8.emf"/><Relationship Id="rId14" Type="http://schemas.openxmlformats.org/officeDocument/2006/relationships/oleObject" Target="../embeddings/oleObject6.bin"/><Relationship Id="rId22" Type="http://schemas.openxmlformats.org/officeDocument/2006/relationships/oleObject" Target="../embeddings/oleObject10.bin"/><Relationship Id="rId27" Type="http://schemas.openxmlformats.org/officeDocument/2006/relationships/image" Target="../media/image17.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fil.ion.ucl.ac.uk/mfd/page1/guide2014.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solidFill>
                  <a:schemeClr val="tx2"/>
                </a:solidFill>
              </a:rPr>
              <a:t>Methods for Dummies</a:t>
            </a:r>
            <a:br>
              <a:rPr lang="en-GB" b="1" dirty="0" smtClean="0">
                <a:solidFill>
                  <a:schemeClr val="tx2"/>
                </a:solidFill>
              </a:rPr>
            </a:br>
            <a:r>
              <a:rPr lang="en-GB" b="1" dirty="0" smtClean="0">
                <a:solidFill>
                  <a:schemeClr val="tx2"/>
                </a:solidFill>
              </a:rPr>
              <a:t>Overview and Introduction</a:t>
            </a:r>
            <a:endParaRPr lang="en-GB" b="1" dirty="0">
              <a:solidFill>
                <a:schemeClr val="tx2"/>
              </a:solidFill>
            </a:endParaRPr>
          </a:p>
        </p:txBody>
      </p:sp>
      <p:sp>
        <p:nvSpPr>
          <p:cNvPr id="5" name="Subtitle 4"/>
          <p:cNvSpPr>
            <a:spLocks noGrp="1"/>
          </p:cNvSpPr>
          <p:nvPr>
            <p:ph type="subTitle" idx="1"/>
          </p:nvPr>
        </p:nvSpPr>
        <p:spPr>
          <a:xfrm>
            <a:off x="1371600" y="3886200"/>
            <a:ext cx="7086600" cy="1752600"/>
          </a:xfrm>
        </p:spPr>
        <p:txBody>
          <a:bodyPr/>
          <a:lstStyle/>
          <a:p>
            <a:r>
              <a:rPr lang="en-GB" dirty="0" smtClean="0"/>
              <a:t>4</a:t>
            </a:r>
            <a:r>
              <a:rPr lang="en-GB" baseline="30000" dirty="0" smtClean="0"/>
              <a:t>th</a:t>
            </a:r>
            <a:r>
              <a:rPr lang="en-GB" dirty="0" smtClean="0"/>
              <a:t> November 2015</a:t>
            </a:r>
          </a:p>
          <a:p>
            <a:r>
              <a:rPr lang="en-GB" dirty="0" smtClean="0"/>
              <a:t>Isobel Weinberg and Taposhri Ganguly</a:t>
            </a:r>
            <a:endParaRPr lang="en-GB" dirty="0"/>
          </a:p>
        </p:txBody>
      </p:sp>
    </p:spTree>
    <p:extLst>
      <p:ext uri="{BB962C8B-B14F-4D97-AF65-F5344CB8AC3E}">
        <p14:creationId xmlns:p14="http://schemas.microsoft.com/office/powerpoint/2010/main" val="1226850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chemeClr val="tx2"/>
                </a:solidFill>
              </a:rPr>
              <a:t>Where to find help:</a:t>
            </a:r>
            <a:br>
              <a:rPr lang="en-GB" b="1" dirty="0" smtClean="0">
                <a:solidFill>
                  <a:schemeClr val="tx2"/>
                </a:solidFill>
              </a:rPr>
            </a:br>
            <a:r>
              <a:rPr lang="en-GB" b="1" dirty="0" smtClean="0">
                <a:solidFill>
                  <a:schemeClr val="tx2"/>
                </a:solidFill>
              </a:rPr>
              <a:t>Experts</a:t>
            </a:r>
            <a:endParaRPr lang="en-GB" b="1" dirty="0">
              <a:solidFill>
                <a:schemeClr val="tx2"/>
              </a:solidFill>
            </a:endParaRPr>
          </a:p>
        </p:txBody>
      </p:sp>
      <p:sp>
        <p:nvSpPr>
          <p:cNvPr id="4" name="Rectangle 5"/>
          <p:cNvSpPr>
            <a:spLocks noGrp="1" noChangeArrowheads="1"/>
          </p:cNvSpPr>
          <p:nvPr>
            <p:ph idx="1"/>
          </p:nvPr>
        </p:nvSpPr>
        <p:spPr>
          <a:xfrm>
            <a:off x="457200" y="1700808"/>
            <a:ext cx="8229600" cy="4525963"/>
          </a:xfrm>
        </p:spPr>
        <p:txBody>
          <a:bodyPr>
            <a:normAutofit lnSpcReduction="10000"/>
          </a:bodyPr>
          <a:lstStyle/>
          <a:p>
            <a:pPr eaLnBrk="1" hangingPunct="1">
              <a:lnSpc>
                <a:spcPct val="80000"/>
              </a:lnSpc>
              <a:spcBef>
                <a:spcPct val="50000"/>
              </a:spcBef>
            </a:pPr>
            <a:r>
              <a:rPr lang="en-GB" altLang="en-US" sz="1800" dirty="0" smtClean="0"/>
              <a:t>Samira Kazan </a:t>
            </a:r>
          </a:p>
          <a:p>
            <a:pPr eaLnBrk="1" hangingPunct="1">
              <a:lnSpc>
                <a:spcPct val="80000"/>
              </a:lnSpc>
              <a:spcBef>
                <a:spcPct val="50000"/>
              </a:spcBef>
            </a:pPr>
            <a:r>
              <a:rPr lang="en-GB" altLang="en-US" sz="1800" dirty="0" smtClean="0"/>
              <a:t>Gabriel Ziegler</a:t>
            </a:r>
          </a:p>
          <a:p>
            <a:pPr eaLnBrk="1" hangingPunct="1">
              <a:lnSpc>
                <a:spcPct val="80000"/>
              </a:lnSpc>
              <a:spcBef>
                <a:spcPct val="50000"/>
              </a:spcBef>
            </a:pPr>
            <a:r>
              <a:rPr lang="en-GB" altLang="en-US" sz="1800" dirty="0" smtClean="0"/>
              <a:t>Will Penny </a:t>
            </a:r>
          </a:p>
          <a:p>
            <a:pPr eaLnBrk="1" hangingPunct="1">
              <a:lnSpc>
                <a:spcPct val="80000"/>
              </a:lnSpc>
              <a:spcBef>
                <a:spcPct val="50000"/>
              </a:spcBef>
            </a:pPr>
            <a:r>
              <a:rPr lang="en-GB" altLang="en-US" sz="1800" dirty="0" smtClean="0"/>
              <a:t>John Ashburner</a:t>
            </a:r>
          </a:p>
          <a:p>
            <a:pPr eaLnBrk="1" hangingPunct="1">
              <a:lnSpc>
                <a:spcPct val="80000"/>
              </a:lnSpc>
              <a:spcBef>
                <a:spcPct val="50000"/>
              </a:spcBef>
            </a:pPr>
            <a:r>
              <a:rPr lang="en-GB" altLang="en-US" sz="1800" dirty="0" smtClean="0"/>
              <a:t>Gareth Barnes</a:t>
            </a:r>
          </a:p>
          <a:p>
            <a:pPr eaLnBrk="1" hangingPunct="1">
              <a:lnSpc>
                <a:spcPct val="80000"/>
              </a:lnSpc>
              <a:spcBef>
                <a:spcPct val="50000"/>
              </a:spcBef>
            </a:pPr>
            <a:r>
              <a:rPr lang="en-GB" altLang="en-US" sz="1800" dirty="0" smtClean="0"/>
              <a:t>Mohamed Seghier</a:t>
            </a:r>
          </a:p>
          <a:p>
            <a:pPr eaLnBrk="1" hangingPunct="1">
              <a:lnSpc>
                <a:spcPct val="80000"/>
              </a:lnSpc>
              <a:spcBef>
                <a:spcPct val="50000"/>
              </a:spcBef>
            </a:pPr>
            <a:r>
              <a:rPr lang="en-GB" altLang="en-US" sz="1800" dirty="0" smtClean="0"/>
              <a:t>Tom FitzGerald</a:t>
            </a:r>
          </a:p>
          <a:p>
            <a:pPr eaLnBrk="1" hangingPunct="1">
              <a:lnSpc>
                <a:spcPct val="80000"/>
              </a:lnSpc>
              <a:spcBef>
                <a:spcPct val="50000"/>
              </a:spcBef>
            </a:pPr>
            <a:r>
              <a:rPr lang="en-GB" altLang="en-US" sz="1800" dirty="0" smtClean="0"/>
              <a:t>Guillaume Flandin</a:t>
            </a:r>
          </a:p>
          <a:p>
            <a:pPr eaLnBrk="1" hangingPunct="1">
              <a:lnSpc>
                <a:spcPct val="80000"/>
              </a:lnSpc>
              <a:spcBef>
                <a:spcPct val="50000"/>
              </a:spcBef>
            </a:pPr>
            <a:r>
              <a:rPr lang="en-GB" altLang="en-US" sz="1800" dirty="0" smtClean="0"/>
              <a:t>Sarah Gregory</a:t>
            </a:r>
          </a:p>
          <a:p>
            <a:pPr eaLnBrk="1" hangingPunct="1">
              <a:lnSpc>
                <a:spcPct val="80000"/>
              </a:lnSpc>
              <a:spcBef>
                <a:spcPct val="50000"/>
              </a:spcBef>
            </a:pPr>
            <a:r>
              <a:rPr lang="en-GB" altLang="en-US" sz="1800" dirty="0" smtClean="0"/>
              <a:t>Vladimir Litvak</a:t>
            </a:r>
          </a:p>
          <a:p>
            <a:pPr eaLnBrk="1" hangingPunct="1">
              <a:lnSpc>
                <a:spcPct val="80000"/>
              </a:lnSpc>
              <a:spcBef>
                <a:spcPct val="50000"/>
              </a:spcBef>
            </a:pPr>
            <a:r>
              <a:rPr lang="en-GB" altLang="en-US" sz="1800" dirty="0" smtClean="0"/>
              <a:t>Bernadette van </a:t>
            </a:r>
            <a:r>
              <a:rPr lang="en-GB" altLang="en-US" sz="1800" dirty="0" err="1" smtClean="0"/>
              <a:t>Wijk</a:t>
            </a:r>
            <a:endParaRPr lang="en-GB" altLang="en-US" sz="1800" dirty="0" smtClean="0"/>
          </a:p>
          <a:p>
            <a:pPr eaLnBrk="1" hangingPunct="1">
              <a:lnSpc>
                <a:spcPct val="80000"/>
              </a:lnSpc>
              <a:spcBef>
                <a:spcPct val="50000"/>
              </a:spcBef>
            </a:pPr>
            <a:r>
              <a:rPr lang="en-GB" altLang="en-US" sz="1800" dirty="0" smtClean="0"/>
              <a:t>Dimitris </a:t>
            </a:r>
            <a:r>
              <a:rPr lang="en-GB" altLang="en-US" sz="1800" dirty="0" err="1" smtClean="0"/>
              <a:t>Pinotsis</a:t>
            </a:r>
            <a:endParaRPr lang="en-GB" altLang="en-US" sz="1800" dirty="0" smtClean="0"/>
          </a:p>
          <a:p>
            <a:pPr eaLnBrk="1" hangingPunct="1">
              <a:lnSpc>
                <a:spcPct val="80000"/>
              </a:lnSpc>
              <a:spcBef>
                <a:spcPct val="50000"/>
              </a:spcBef>
            </a:pPr>
            <a:r>
              <a:rPr lang="en-GB" altLang="en-US" sz="1800" dirty="0" smtClean="0"/>
              <a:t>Peter </a:t>
            </a:r>
            <a:r>
              <a:rPr lang="en-GB" altLang="en-US" sz="1800" dirty="0" err="1" smtClean="0"/>
              <a:t>Smittenaar</a:t>
            </a:r>
            <a:endParaRPr lang="en-GB" altLang="en-US" sz="1800" dirty="0" smtClean="0"/>
          </a:p>
          <a:p>
            <a:pPr eaLnBrk="1" hangingPunct="1">
              <a:lnSpc>
                <a:spcPct val="80000"/>
              </a:lnSpc>
              <a:spcBef>
                <a:spcPct val="50000"/>
              </a:spcBef>
            </a:pPr>
            <a:endParaRPr lang="en-GB" altLang="en-US" sz="1800" dirty="0"/>
          </a:p>
          <a:p>
            <a:pPr eaLnBrk="1" hangingPunct="1">
              <a:lnSpc>
                <a:spcPct val="80000"/>
              </a:lnSpc>
              <a:spcBef>
                <a:spcPct val="50000"/>
              </a:spcBef>
            </a:pPr>
            <a:endParaRPr lang="en-GB" altLang="en-US" sz="1800" dirty="0"/>
          </a:p>
          <a:p>
            <a:pPr eaLnBrk="1" hangingPunct="1">
              <a:lnSpc>
                <a:spcPct val="80000"/>
              </a:lnSpc>
              <a:spcBef>
                <a:spcPct val="50000"/>
              </a:spcBef>
            </a:pPr>
            <a:endParaRPr lang="en-GB" altLang="en-US" sz="1800" dirty="0" smtClean="0"/>
          </a:p>
        </p:txBody>
      </p:sp>
      <p:sp>
        <p:nvSpPr>
          <p:cNvPr id="5" name="TextBox 4"/>
          <p:cNvSpPr txBox="1"/>
          <p:nvPr/>
        </p:nvSpPr>
        <p:spPr>
          <a:xfrm>
            <a:off x="3599384" y="2636912"/>
            <a:ext cx="5544616" cy="1920526"/>
          </a:xfrm>
          <a:prstGeom prst="rect">
            <a:avLst/>
          </a:prstGeom>
          <a:noFill/>
        </p:spPr>
        <p:txBody>
          <a:bodyPr wrap="square" rtlCol="0">
            <a:spAutoFit/>
          </a:bodyPr>
          <a:lstStyle/>
          <a:p>
            <a:pPr>
              <a:lnSpc>
                <a:spcPct val="80000"/>
              </a:lnSpc>
              <a:spcBef>
                <a:spcPct val="50000"/>
              </a:spcBef>
            </a:pPr>
            <a:r>
              <a:rPr lang="en-GB" altLang="en-US" sz="2400" dirty="0" smtClean="0"/>
              <a:t>Email </a:t>
            </a:r>
            <a:r>
              <a:rPr lang="en-GB" altLang="en-US" sz="2400" dirty="0"/>
              <a:t>the expert: discuss presentation and other issues (1 week before talk</a:t>
            </a:r>
            <a:r>
              <a:rPr lang="en-GB" altLang="en-US" sz="2400" dirty="0" smtClean="0"/>
              <a:t>)</a:t>
            </a:r>
          </a:p>
          <a:p>
            <a:pPr>
              <a:lnSpc>
                <a:spcPct val="80000"/>
              </a:lnSpc>
              <a:spcBef>
                <a:spcPct val="50000"/>
              </a:spcBef>
            </a:pPr>
            <a:endParaRPr lang="en-GB" altLang="en-US" sz="2400" dirty="0"/>
          </a:p>
          <a:p>
            <a:pPr>
              <a:lnSpc>
                <a:spcPct val="80000"/>
              </a:lnSpc>
              <a:spcBef>
                <a:spcPct val="50000"/>
              </a:spcBef>
            </a:pPr>
            <a:r>
              <a:rPr lang="en-GB" altLang="en-US" sz="2400" dirty="0"/>
              <a:t>Expert will be present in the session</a:t>
            </a:r>
          </a:p>
          <a:p>
            <a:endParaRPr lang="en-GB" dirty="0"/>
          </a:p>
        </p:txBody>
      </p:sp>
    </p:spTree>
    <p:extLst>
      <p:ext uri="{BB962C8B-B14F-4D97-AF65-F5344CB8AC3E}">
        <p14:creationId xmlns:p14="http://schemas.microsoft.com/office/powerpoint/2010/main" val="515709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solidFill>
              </a:rPr>
              <a:t>SPM</a:t>
            </a:r>
            <a:endParaRPr lang="en-GB" b="1" dirty="0">
              <a:solidFill>
                <a:schemeClr val="tx2"/>
              </a:solidFill>
            </a:endParaRPr>
          </a:p>
        </p:txBody>
      </p:sp>
      <p:sp>
        <p:nvSpPr>
          <p:cNvPr id="3" name="Content Placeholder 2"/>
          <p:cNvSpPr>
            <a:spLocks noGrp="1"/>
          </p:cNvSpPr>
          <p:nvPr>
            <p:ph idx="1"/>
          </p:nvPr>
        </p:nvSpPr>
        <p:spPr/>
        <p:txBody>
          <a:bodyPr>
            <a:normAutofit lnSpcReduction="10000"/>
          </a:bodyPr>
          <a:lstStyle/>
          <a:p>
            <a:r>
              <a:rPr lang="en-GB" dirty="0" smtClean="0"/>
              <a:t>Statistical Parametric Mapping</a:t>
            </a:r>
          </a:p>
          <a:p>
            <a:r>
              <a:rPr lang="en-GB" dirty="0" smtClean="0"/>
              <a:t>Invented at the FIL</a:t>
            </a:r>
          </a:p>
          <a:p>
            <a:r>
              <a:rPr lang="en-GB" altLang="en-US" dirty="0" smtClean="0"/>
              <a:t>A software package designed </a:t>
            </a:r>
            <a:r>
              <a:rPr lang="en-GB" altLang="en-US" dirty="0"/>
              <a:t>for the analysis of brain imaging data in fMRI, PET, SPECT, EEG &amp; </a:t>
            </a:r>
            <a:r>
              <a:rPr lang="en-GB" altLang="en-US" dirty="0" smtClean="0"/>
              <a:t>MEG</a:t>
            </a:r>
          </a:p>
          <a:p>
            <a:r>
              <a:rPr lang="en-GB" altLang="en-US" dirty="0"/>
              <a:t>It runs in </a:t>
            </a:r>
            <a:r>
              <a:rPr lang="en-GB" altLang="en-US" dirty="0" err="1"/>
              <a:t>Matlab</a:t>
            </a:r>
            <a:r>
              <a:rPr lang="en-GB" altLang="en-US" dirty="0"/>
              <a:t>… just type SPM at the prompt and all will be revealed</a:t>
            </a:r>
          </a:p>
          <a:p>
            <a:r>
              <a:rPr lang="en-GB" altLang="en-US" dirty="0"/>
              <a:t>The SPM website has a manual and datasets available for playing around with </a:t>
            </a:r>
          </a:p>
          <a:p>
            <a:pPr marL="0" indent="0">
              <a:buNone/>
            </a:pPr>
            <a:endParaRPr lang="en-GB" dirty="0"/>
          </a:p>
        </p:txBody>
      </p:sp>
      <p:pic>
        <p:nvPicPr>
          <p:cNvPr id="4" name="Picture 4"/>
          <p:cNvPicPr>
            <a:picLocks noChangeArrowheads="1"/>
          </p:cNvPicPr>
          <p:nvPr/>
        </p:nvPicPr>
        <p:blipFill>
          <a:blip r:embed="rId3"/>
          <a:srcRect/>
          <a:stretch>
            <a:fillRect/>
          </a:stretch>
        </p:blipFill>
        <p:spPr bwMode="auto">
          <a:xfrm>
            <a:off x="6588224" y="836712"/>
            <a:ext cx="1944688" cy="1593850"/>
          </a:xfrm>
          <a:prstGeom prst="rect">
            <a:avLst/>
          </a:prstGeom>
          <a:ln>
            <a:noFill/>
          </a:ln>
          <a:effectLst>
            <a:outerShdw blurRad="292100" dist="139700" dir="2700000" algn="tl" rotWithShape="0">
              <a:srgbClr val="333333">
                <a:alpha val="65000"/>
              </a:srgbClr>
            </a:outerShdw>
          </a:effectLst>
          <a:extLst/>
        </p:spPr>
      </p:pic>
    </p:spTree>
    <p:extLst>
      <p:ext uri="{BB962C8B-B14F-4D97-AF65-F5344CB8AC3E}">
        <p14:creationId xmlns:p14="http://schemas.microsoft.com/office/powerpoint/2010/main" val="3030791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solidFill>
              </a:rPr>
              <a:t>What does SPM and MfD do?</a:t>
            </a:r>
            <a:endParaRPr lang="en-GB" b="1" dirty="0">
              <a:solidFill>
                <a:schemeClr val="tx2"/>
              </a:solidFill>
            </a:endParaRPr>
          </a:p>
        </p:txBody>
      </p:sp>
      <p:sp>
        <p:nvSpPr>
          <p:cNvPr id="3" name="Content Placeholder 2"/>
          <p:cNvSpPr>
            <a:spLocks noGrp="1"/>
          </p:cNvSpPr>
          <p:nvPr>
            <p:ph idx="1"/>
          </p:nvPr>
        </p:nvSpPr>
        <p:spPr/>
        <p:txBody>
          <a:bodyPr>
            <a:normAutofit lnSpcReduction="10000"/>
          </a:bodyPr>
          <a:lstStyle/>
          <a:p>
            <a:endParaRPr lang="en-GB" dirty="0" smtClean="0"/>
          </a:p>
          <a:p>
            <a:r>
              <a:rPr lang="en-GB" dirty="0" smtClean="0">
                <a:solidFill>
                  <a:srgbClr val="FF0000"/>
                </a:solidFill>
              </a:rPr>
              <a:t>Using neuroimaging, the idea behind SPM is to identify and make </a:t>
            </a:r>
            <a:r>
              <a:rPr lang="en-GB" dirty="0">
                <a:solidFill>
                  <a:srgbClr val="FF0000"/>
                </a:solidFill>
              </a:rPr>
              <a:t>inferences </a:t>
            </a:r>
            <a:r>
              <a:rPr lang="en-GB" dirty="0" smtClean="0">
                <a:solidFill>
                  <a:srgbClr val="FF0000"/>
                </a:solidFill>
              </a:rPr>
              <a:t>about </a:t>
            </a:r>
            <a:r>
              <a:rPr lang="en-GB" dirty="0">
                <a:solidFill>
                  <a:srgbClr val="FF0000"/>
                </a:solidFill>
              </a:rPr>
              <a:t>regionally specific </a:t>
            </a:r>
            <a:r>
              <a:rPr lang="en-GB" dirty="0" smtClean="0">
                <a:solidFill>
                  <a:srgbClr val="FF0000"/>
                </a:solidFill>
              </a:rPr>
              <a:t>brain activity. This gives way for analysing </a:t>
            </a:r>
            <a:r>
              <a:rPr lang="en-GB" dirty="0">
                <a:solidFill>
                  <a:srgbClr val="FF0000"/>
                </a:solidFill>
              </a:rPr>
              <a:t>the integration and interactions among </a:t>
            </a:r>
            <a:r>
              <a:rPr lang="en-GB" dirty="0" smtClean="0">
                <a:solidFill>
                  <a:srgbClr val="FF0000"/>
                </a:solidFill>
              </a:rPr>
              <a:t>the engaged and identified regions.   </a:t>
            </a:r>
            <a:endParaRPr lang="en-GB" dirty="0">
              <a:solidFill>
                <a:srgbClr val="FF0000"/>
              </a:solidFill>
            </a:endParaRPr>
          </a:p>
          <a:p>
            <a:r>
              <a:rPr lang="en-GB" dirty="0" smtClean="0">
                <a:solidFill>
                  <a:srgbClr val="0070C0"/>
                </a:solidFill>
              </a:rPr>
              <a:t>MfD helps to provide the background </a:t>
            </a:r>
            <a:r>
              <a:rPr lang="en-GB" dirty="0">
                <a:solidFill>
                  <a:srgbClr val="0070C0"/>
                </a:solidFill>
              </a:rPr>
              <a:t>to understand the </a:t>
            </a:r>
            <a:r>
              <a:rPr lang="en-GB" dirty="0" smtClean="0">
                <a:solidFill>
                  <a:srgbClr val="0070C0"/>
                </a:solidFill>
              </a:rPr>
              <a:t>principles </a:t>
            </a:r>
            <a:r>
              <a:rPr lang="en-GB" dirty="0">
                <a:solidFill>
                  <a:srgbClr val="0070C0"/>
                </a:solidFill>
              </a:rPr>
              <a:t>of experimental design and data analysis </a:t>
            </a:r>
            <a:r>
              <a:rPr lang="en-GB" dirty="0" smtClean="0">
                <a:solidFill>
                  <a:srgbClr val="0070C0"/>
                </a:solidFill>
              </a:rPr>
              <a:t>implemented in SPM</a:t>
            </a:r>
            <a:endParaRPr lang="en-GB" dirty="0">
              <a:solidFill>
                <a:srgbClr val="0070C0"/>
              </a:solidFill>
            </a:endParaRPr>
          </a:p>
        </p:txBody>
      </p:sp>
    </p:spTree>
    <p:extLst>
      <p:ext uri="{BB962C8B-B14F-4D97-AF65-F5344CB8AC3E}">
        <p14:creationId xmlns:p14="http://schemas.microsoft.com/office/powerpoint/2010/main" val="271834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pic>
        <p:nvPicPr>
          <p:cNvPr id="4" name="Picture 10" descr="ss_spm8b_Graphi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404664"/>
            <a:ext cx="3613150" cy="540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508" y="1556792"/>
            <a:ext cx="5060942" cy="2339429"/>
          </a:xfrm>
          <a:prstGeom prst="rect">
            <a:avLst/>
          </a:prstGeom>
          <a:ln>
            <a:solidFill>
              <a:schemeClr val="tx1"/>
            </a:solidFill>
          </a:ln>
        </p:spPr>
      </p:pic>
    </p:spTree>
    <p:extLst>
      <p:ext uri="{BB962C8B-B14F-4D97-AF65-F5344CB8AC3E}">
        <p14:creationId xmlns:p14="http://schemas.microsoft.com/office/powerpoint/2010/main" val="32141519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solidFill>
              </a:rPr>
              <a:t>What does SPM do?</a:t>
            </a:r>
            <a:endParaRPr lang="en-GB" b="1" dirty="0">
              <a:solidFill>
                <a:schemeClr val="tx2"/>
              </a:solidFill>
            </a:endParaRPr>
          </a:p>
        </p:txBody>
      </p:sp>
      <p:sp>
        <p:nvSpPr>
          <p:cNvPr id="3" name="Content Placeholder 2"/>
          <p:cNvSpPr>
            <a:spLocks noGrp="1"/>
          </p:cNvSpPr>
          <p:nvPr>
            <p:ph idx="1"/>
          </p:nvPr>
        </p:nvSpPr>
        <p:spPr/>
        <p:txBody>
          <a:bodyPr/>
          <a:lstStyle/>
          <a:p>
            <a:r>
              <a:rPr lang="en-GB" dirty="0" smtClean="0"/>
              <a:t>Allows you to do: </a:t>
            </a:r>
          </a:p>
          <a:p>
            <a:pPr lvl="1"/>
            <a:r>
              <a:rPr lang="en-GB" dirty="0" err="1"/>
              <a:t>p</a:t>
            </a:r>
            <a:r>
              <a:rPr lang="en-GB" dirty="0" err="1" smtClean="0"/>
              <a:t>reprocessing</a:t>
            </a:r>
            <a:endParaRPr lang="en-GB" dirty="0" smtClean="0"/>
          </a:p>
          <a:p>
            <a:pPr lvl="1"/>
            <a:r>
              <a:rPr lang="en-GB" dirty="0"/>
              <a:t>d</a:t>
            </a:r>
            <a:r>
              <a:rPr lang="en-GB" dirty="0" smtClean="0"/>
              <a:t>ata analysis: </a:t>
            </a:r>
          </a:p>
          <a:p>
            <a:pPr lvl="1"/>
            <a:r>
              <a:rPr lang="en-GB" dirty="0" smtClean="0"/>
              <a:t>connectivity</a:t>
            </a:r>
          </a:p>
          <a:p>
            <a:pPr lvl="1"/>
            <a:r>
              <a:rPr lang="en-GB" dirty="0"/>
              <a:t>g</a:t>
            </a:r>
            <a:r>
              <a:rPr lang="en-GB" dirty="0" smtClean="0"/>
              <a:t>eneral linear model</a:t>
            </a:r>
          </a:p>
          <a:p>
            <a:pPr lvl="1"/>
            <a:r>
              <a:rPr lang="en-GB" dirty="0"/>
              <a:t>parameter estimation </a:t>
            </a:r>
            <a:endParaRPr lang="en-GB" dirty="0" smtClean="0"/>
          </a:p>
          <a:p>
            <a:pPr lvl="1"/>
            <a:r>
              <a:rPr lang="en-GB" dirty="0"/>
              <a:t>d</a:t>
            </a:r>
            <a:r>
              <a:rPr lang="en-GB" dirty="0" smtClean="0"/>
              <a:t>ynamic causal </a:t>
            </a:r>
            <a:r>
              <a:rPr lang="en-GB" dirty="0" err="1" smtClean="0"/>
              <a:t>modeling</a:t>
            </a:r>
            <a:endParaRPr lang="en-GB" dirty="0" smtClean="0"/>
          </a:p>
        </p:txBody>
      </p:sp>
    </p:spTree>
    <p:extLst>
      <p:ext uri="{BB962C8B-B14F-4D97-AF65-F5344CB8AC3E}">
        <p14:creationId xmlns:p14="http://schemas.microsoft.com/office/powerpoint/2010/main" val="1933321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solidFill>
              </a:rPr>
              <a:t>SPM overview</a:t>
            </a:r>
            <a:endParaRPr lang="en-GB" b="1" dirty="0">
              <a:solidFill>
                <a:schemeClr val="tx2"/>
              </a:solidFill>
            </a:endParaRPr>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1640" y="1196752"/>
            <a:ext cx="6912767"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7475" y="6021288"/>
            <a:ext cx="3744416" cy="369332"/>
          </a:xfrm>
          <a:prstGeom prst="rect">
            <a:avLst/>
          </a:prstGeom>
          <a:noFill/>
        </p:spPr>
        <p:txBody>
          <a:bodyPr wrap="square" rtlCol="0">
            <a:spAutoFit/>
          </a:bodyPr>
          <a:lstStyle/>
          <a:p>
            <a:endParaRPr lang="en-GB" dirty="0"/>
          </a:p>
        </p:txBody>
      </p:sp>
    </p:spTree>
    <p:extLst>
      <p:ext uri="{BB962C8B-B14F-4D97-AF65-F5344CB8AC3E}">
        <p14:creationId xmlns:p14="http://schemas.microsoft.com/office/powerpoint/2010/main" val="9357256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1" indent="-342900" algn="l">
              <a:spcBef>
                <a:spcPct val="30000"/>
              </a:spcBef>
            </a:pPr>
            <a:r>
              <a:rPr lang="en-GB" sz="1600" dirty="0" err="1" smtClean="0">
                <a:latin typeface="+mj-lt"/>
              </a:rPr>
              <a:t>Preprocessing</a:t>
            </a:r>
            <a:r>
              <a:rPr lang="en-GB" sz="1600" dirty="0" smtClean="0">
                <a:latin typeface="+mj-lt"/>
              </a:rPr>
              <a:t> is the preparation of your imaging data to start your analysis</a:t>
            </a:r>
            <a:br>
              <a:rPr lang="en-GB" sz="1600" dirty="0" smtClean="0">
                <a:latin typeface="+mj-lt"/>
              </a:rPr>
            </a:br>
            <a:r>
              <a:rPr lang="en-GB" altLang="en-US" sz="1600" dirty="0" smtClean="0">
                <a:latin typeface="+mj-lt"/>
              </a:rPr>
              <a:t/>
            </a:r>
            <a:br>
              <a:rPr lang="en-GB" altLang="en-US" sz="1600" dirty="0" smtClean="0">
                <a:latin typeface="+mj-lt"/>
              </a:rPr>
            </a:br>
            <a:r>
              <a:rPr lang="en-GB" altLang="en-US" sz="1600" dirty="0" smtClean="0">
                <a:latin typeface="+mj-lt"/>
              </a:rPr>
              <a:t>Do motion correction (realignment of the data), normalise so that it’s all in the same space, smooth the data so that you can compare between subjects. </a:t>
            </a:r>
            <a:endParaRPr lang="en-GB" sz="1600" dirty="0">
              <a:latin typeface="+mj-lt"/>
            </a:endParaRPr>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85681" y="2148442"/>
            <a:ext cx="4572638" cy="3429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a:off x="3203848" y="155679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4864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a:bodyPr>
          <a:lstStyle/>
          <a:p>
            <a:pPr algn="l">
              <a:spcBef>
                <a:spcPct val="30000"/>
              </a:spcBef>
            </a:pPr>
            <a:r>
              <a:rPr lang="en-GB" altLang="en-US" sz="1600" dirty="0"/>
              <a:t>Once you have carried out your pre-processing you can specify your design and </a:t>
            </a:r>
            <a:r>
              <a:rPr lang="en-GB" altLang="en-US" sz="1600" dirty="0" smtClean="0"/>
              <a:t>data</a:t>
            </a:r>
            <a:br>
              <a:rPr lang="en-GB" altLang="en-US" sz="1600" dirty="0" smtClean="0"/>
            </a:br>
            <a:r>
              <a:rPr lang="en-GB" altLang="en-US" sz="1600" dirty="0"/>
              <a:t/>
            </a:r>
            <a:br>
              <a:rPr lang="en-GB" altLang="en-US" sz="1600" dirty="0"/>
            </a:br>
            <a:r>
              <a:rPr lang="en-GB" altLang="en-US" sz="1600" dirty="0"/>
              <a:t>The design matrix is simply a mathematical description of your experiment</a:t>
            </a:r>
            <a:br>
              <a:rPr lang="en-GB" altLang="en-US" sz="1600" dirty="0"/>
            </a:br>
            <a:r>
              <a:rPr lang="en-GB" altLang="en-US" sz="1600" dirty="0"/>
              <a:t>E.g. 	‘visual stimulus on = 1’ 	‘visual stimulus off = 0’</a:t>
            </a:r>
            <a:br>
              <a:rPr lang="en-GB" altLang="en-US" sz="1600" dirty="0"/>
            </a:br>
            <a:endParaRPr lang="en-GB" altLang="en-US" sz="1600" dirty="0"/>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85681" y="2148442"/>
            <a:ext cx="4572638" cy="3429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a:off x="4716016" y="1556792"/>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5"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200000">
            <a:off x="6724575" y="60573"/>
            <a:ext cx="271463" cy="299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7946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a:bodyPr>
          <a:lstStyle/>
          <a:p>
            <a:pPr marL="0" marR="0" lvl="1" indent="0" defTabSz="914400" rtl="0" eaLnBrk="1" fontAlgn="auto" latinLnBrk="0" hangingPunct="1">
              <a:lnSpc>
                <a:spcPct val="100000"/>
              </a:lnSpc>
              <a:spcBef>
                <a:spcPts val="0"/>
              </a:spcBef>
              <a:spcAft>
                <a:spcPts val="0"/>
              </a:spcAft>
              <a:tabLst/>
              <a:defRPr/>
            </a:pPr>
            <a:r>
              <a:rPr lang="en-GB" sz="1600" dirty="0">
                <a:latin typeface="+mj-lt"/>
              </a:rPr>
              <a:t>GLM describes the data at each voxel: mass </a:t>
            </a:r>
            <a:r>
              <a:rPr lang="en-GB" sz="1600" dirty="0" err="1">
                <a:latin typeface="+mj-lt"/>
              </a:rPr>
              <a:t>univariate</a:t>
            </a:r>
            <a:r>
              <a:rPr lang="en-GB" sz="1600" dirty="0">
                <a:latin typeface="+mj-lt"/>
              </a:rPr>
              <a:t> </a:t>
            </a:r>
            <a:r>
              <a:rPr lang="en-GB" sz="1600" dirty="0" smtClean="0">
                <a:latin typeface="+mj-lt"/>
              </a:rPr>
              <a:t>approach</a:t>
            </a:r>
            <a:br>
              <a:rPr lang="en-GB" sz="1600" dirty="0" smtClean="0">
                <a:latin typeface="+mj-lt"/>
              </a:rPr>
            </a:br>
            <a:r>
              <a:rPr lang="en-GB" sz="1600" dirty="0">
                <a:latin typeface="+mj-lt"/>
              </a:rPr>
              <a:t/>
            </a:r>
            <a:br>
              <a:rPr lang="en-GB" sz="1600" dirty="0">
                <a:latin typeface="+mj-lt"/>
              </a:rPr>
            </a:br>
            <a:r>
              <a:rPr lang="en-GB" sz="1600" dirty="0">
                <a:latin typeface="+mj-lt"/>
              </a:rPr>
              <a:t>I</a:t>
            </a:r>
            <a:r>
              <a:rPr lang="en-GB" sz="1600" dirty="0" smtClean="0">
                <a:latin typeface="+mj-lt"/>
              </a:rPr>
              <a:t>t takes </a:t>
            </a:r>
            <a:r>
              <a:rPr lang="en-GB" sz="1600" dirty="0">
                <a:latin typeface="+mj-lt"/>
              </a:rPr>
              <a:t>into account </a:t>
            </a:r>
            <a:r>
              <a:rPr lang="en-GB" sz="1600" dirty="0" smtClean="0">
                <a:latin typeface="+mj-lt"/>
              </a:rPr>
              <a:t>experimental </a:t>
            </a:r>
            <a:r>
              <a:rPr lang="en-GB" sz="1600" dirty="0">
                <a:latin typeface="+mj-lt"/>
              </a:rPr>
              <a:t>and confounding </a:t>
            </a:r>
            <a:r>
              <a:rPr lang="en-GB" sz="1600" dirty="0" smtClean="0">
                <a:latin typeface="+mj-lt"/>
              </a:rPr>
              <a:t>effects </a:t>
            </a:r>
            <a:r>
              <a:rPr lang="en-GB" sz="1600" dirty="0">
                <a:latin typeface="+mj-lt"/>
              </a:rPr>
              <a:t>and residual </a:t>
            </a:r>
            <a:r>
              <a:rPr lang="en-GB" sz="1600" dirty="0" smtClean="0">
                <a:latin typeface="+mj-lt"/>
              </a:rPr>
              <a:t>variability</a:t>
            </a:r>
            <a:r>
              <a:rPr lang="en-GB" altLang="en-US" sz="1600" dirty="0">
                <a:latin typeface="+mj-lt"/>
              </a:rPr>
              <a:t/>
            </a:r>
            <a:br>
              <a:rPr lang="en-GB" altLang="en-US" sz="1600" dirty="0">
                <a:latin typeface="+mj-lt"/>
              </a:rPr>
            </a:br>
            <a:endParaRPr lang="en-GB" altLang="en-US" sz="1600" dirty="0">
              <a:latin typeface="+mj-lt"/>
            </a:endParaRPr>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85681" y="2148442"/>
            <a:ext cx="4572638" cy="3429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a:off x="4860032" y="1628800"/>
            <a:ext cx="0"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52640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a:bodyPr>
          <a:lstStyle/>
          <a:p>
            <a:pPr lvl="1" rtl="0">
              <a:defRPr/>
            </a:pPr>
            <a:r>
              <a:rPr lang="en-GB" altLang="en-US" sz="1600" dirty="0"/>
              <a:t>Then you estimate how much your parameters of interest explain the BOLD response for each voxel, and threshold the resulting estimates to find out where your parameters explain significant amounts of variance. </a:t>
            </a:r>
            <a:br>
              <a:rPr lang="en-GB" altLang="en-US" sz="1600" dirty="0"/>
            </a:br>
            <a:r>
              <a:rPr lang="en-GB" altLang="en-US" sz="1600" dirty="0">
                <a:latin typeface="+mj-lt"/>
              </a:rPr>
              <a:t/>
            </a:r>
            <a:br>
              <a:rPr lang="en-GB" altLang="en-US" sz="1600" dirty="0">
                <a:latin typeface="+mj-lt"/>
              </a:rPr>
            </a:br>
            <a:endParaRPr lang="en-GB" altLang="en-US" sz="1600" dirty="0">
              <a:latin typeface="+mj-lt"/>
            </a:endParaRPr>
          </a:p>
        </p:txBody>
      </p:sp>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85681" y="2148442"/>
            <a:ext cx="4572638" cy="3429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a:off x="4860032" y="1628800"/>
            <a:ext cx="0" cy="24482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012432" y="1628497"/>
            <a:ext cx="423664" cy="936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8988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solidFill>
              </a:rPr>
              <a:t>PROS				CONS</a:t>
            </a:r>
            <a:endParaRPr lang="en-GB" b="1" dirty="0">
              <a:solidFill>
                <a:schemeClr val="tx2"/>
              </a:solidFill>
            </a:endParaRPr>
          </a:p>
        </p:txBody>
      </p:sp>
      <p:sp>
        <p:nvSpPr>
          <p:cNvPr id="3" name="Content Placeholder 2"/>
          <p:cNvSpPr>
            <a:spLocks noGrp="1"/>
          </p:cNvSpPr>
          <p:nvPr>
            <p:ph idx="1"/>
          </p:nvPr>
        </p:nvSpPr>
        <p:spPr/>
        <p:txBody>
          <a:bodyPr numCol="2">
            <a:normAutofit/>
          </a:bodyPr>
          <a:lstStyle/>
          <a:p>
            <a:r>
              <a:rPr lang="en-GB" sz="2000" dirty="0" smtClean="0"/>
              <a:t>Relaxed environment</a:t>
            </a:r>
          </a:p>
          <a:p>
            <a:r>
              <a:rPr lang="en-GB" sz="2000" dirty="0" smtClean="0"/>
              <a:t>Presentation skills</a:t>
            </a:r>
          </a:p>
          <a:p>
            <a:r>
              <a:rPr lang="en-GB" sz="2000" dirty="0" smtClean="0"/>
              <a:t>Networking/knowing who to ask</a:t>
            </a:r>
          </a:p>
          <a:p>
            <a:r>
              <a:rPr lang="en-GB" sz="2000" dirty="0" smtClean="0"/>
              <a:t>No assessment involved</a:t>
            </a:r>
          </a:p>
          <a:p>
            <a:r>
              <a:rPr lang="en-GB" sz="2000" dirty="0" smtClean="0"/>
              <a:t>Fun at the FIL</a:t>
            </a:r>
          </a:p>
          <a:p>
            <a:r>
              <a:rPr lang="en-GB" sz="2000" dirty="0" smtClean="0"/>
              <a:t>Know-how/practical guide</a:t>
            </a:r>
          </a:p>
          <a:p>
            <a:r>
              <a:rPr lang="en-GB" sz="2000" dirty="0" smtClean="0"/>
              <a:t>Presenting with partner</a:t>
            </a:r>
          </a:p>
          <a:p>
            <a:r>
              <a:rPr lang="en-GB" sz="2000" dirty="0" smtClean="0"/>
              <a:t>Learning</a:t>
            </a:r>
          </a:p>
          <a:p>
            <a:pPr lvl="1"/>
            <a:r>
              <a:rPr lang="en-GB" sz="1800" dirty="0" smtClean="0"/>
              <a:t>Specific/deep understanding</a:t>
            </a:r>
          </a:p>
          <a:p>
            <a:pPr lvl="1"/>
            <a:r>
              <a:rPr lang="en-GB" sz="1800" dirty="0" smtClean="0"/>
              <a:t>Overall view </a:t>
            </a:r>
          </a:p>
          <a:p>
            <a:pPr lvl="1"/>
            <a:endParaRPr lang="en-GB" sz="1800" dirty="0"/>
          </a:p>
          <a:p>
            <a:pPr lvl="1"/>
            <a:endParaRPr lang="en-GB" sz="1800" dirty="0" smtClean="0"/>
          </a:p>
          <a:p>
            <a:pPr lvl="1">
              <a:buFont typeface="Arial" panose="020B0604020202020204" pitchFamily="34" charset="0"/>
              <a:buChar char="•"/>
            </a:pPr>
            <a:endParaRPr lang="en-GB" sz="1800" dirty="0" smtClean="0"/>
          </a:p>
          <a:p>
            <a:pPr marL="457200" lvl="1" indent="0">
              <a:buNone/>
            </a:pPr>
            <a:endParaRPr lang="en-GB" sz="1800" dirty="0"/>
          </a:p>
          <a:p>
            <a:pPr marL="457200" lvl="1" indent="0">
              <a:buNone/>
            </a:pPr>
            <a:endParaRPr lang="en-GB" sz="1800" dirty="0"/>
          </a:p>
        </p:txBody>
      </p:sp>
    </p:spTree>
    <p:extLst>
      <p:ext uri="{BB962C8B-B14F-4D97-AF65-F5344CB8AC3E}">
        <p14:creationId xmlns:p14="http://schemas.microsoft.com/office/powerpoint/2010/main" val="9178940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3"/>
          <p:cNvSpPr>
            <a:spLocks noChangeArrowheads="1"/>
          </p:cNvSpPr>
          <p:nvPr/>
        </p:nvSpPr>
        <p:spPr bwMode="auto">
          <a:xfrm>
            <a:off x="168275" y="503238"/>
            <a:ext cx="879633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nchor="ctr"/>
          <a:lstStyle>
            <a:lvl1pPr eaLnBrk="0" hangingPunct="0">
              <a:spcBef>
                <a:spcPct val="20000"/>
              </a:spcBef>
              <a:buChar char="•"/>
              <a:defRPr sz="2800">
                <a:solidFill>
                  <a:schemeClr val="tx1"/>
                </a:solidFill>
                <a:latin typeface="Arial" charset="0"/>
                <a:ea typeface="MS PGothic" pitchFamily="34" charset="-128"/>
              </a:defRPr>
            </a:lvl1pPr>
            <a:lvl2pPr marL="742950" indent="-285750" eaLnBrk="0" hangingPunct="0">
              <a:spcBef>
                <a:spcPct val="20000"/>
              </a:spcBef>
              <a:buChar char="–"/>
              <a:defRPr sz="2400">
                <a:solidFill>
                  <a:schemeClr val="tx1"/>
                </a:solidFill>
                <a:latin typeface="Arial" charset="0"/>
                <a:ea typeface="MS PGothic" pitchFamily="34" charset="-128"/>
              </a:defRPr>
            </a:lvl2pPr>
            <a:lvl3pPr marL="1143000" indent="-228600" eaLnBrk="0" hangingPunct="0">
              <a:spcBef>
                <a:spcPct val="20000"/>
              </a:spcBef>
              <a:buChar char="•"/>
              <a:defRPr sz="2000">
                <a:solidFill>
                  <a:schemeClr val="tx1"/>
                </a:solidFill>
                <a:latin typeface="Arial" charset="0"/>
                <a:ea typeface="MS PGothic" pitchFamily="34" charset="-128"/>
              </a:defRPr>
            </a:lvl3pPr>
            <a:lvl4pPr marL="1600200" indent="-228600" eaLnBrk="0" hangingPunct="0">
              <a:spcBef>
                <a:spcPct val="20000"/>
              </a:spcBef>
              <a:buChar char="–"/>
              <a:defRPr sz="2000">
                <a:solidFill>
                  <a:schemeClr val="tx1"/>
                </a:solidFill>
                <a:latin typeface="Arial" charset="0"/>
                <a:ea typeface="MS PGothic" pitchFamily="34" charset="-128"/>
              </a:defRPr>
            </a:lvl4pPr>
            <a:lvl5pPr marL="2057400" indent="-228600" eaLnBrk="0" hangingPunct="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spcBef>
                <a:spcPct val="0"/>
              </a:spcBef>
              <a:buFontTx/>
              <a:buNone/>
            </a:pPr>
            <a:r>
              <a:rPr lang="en-US" altLang="en-US" b="1" dirty="0">
                <a:latin typeface="Arial Unicode MS" pitchFamily="34" charset="-128"/>
                <a:ea typeface="Arial Unicode MS" pitchFamily="34" charset="-128"/>
                <a:cs typeface="Arial Unicode MS" pitchFamily="34" charset="-128"/>
              </a:rPr>
              <a:t>Mass-</a:t>
            </a:r>
            <a:r>
              <a:rPr lang="en-US" altLang="en-US" b="1" dirty="0" err="1">
                <a:latin typeface="Arial Unicode MS" pitchFamily="34" charset="-128"/>
                <a:ea typeface="Arial Unicode MS" pitchFamily="34" charset="-128"/>
                <a:cs typeface="Arial Unicode MS" pitchFamily="34" charset="-128"/>
              </a:rPr>
              <a:t>univariate</a:t>
            </a:r>
            <a:r>
              <a:rPr lang="en-US" altLang="en-US" b="1" dirty="0">
                <a:latin typeface="Arial Unicode MS" pitchFamily="34" charset="-128"/>
                <a:ea typeface="Arial Unicode MS" pitchFamily="34" charset="-128"/>
                <a:cs typeface="Arial Unicode MS" pitchFamily="34" charset="-128"/>
              </a:rPr>
              <a:t> analysis: voxel-wise GLM</a:t>
            </a:r>
          </a:p>
        </p:txBody>
      </p:sp>
      <p:sp>
        <p:nvSpPr>
          <p:cNvPr id="9219" name="Rectangle 34"/>
          <p:cNvSpPr>
            <a:spLocks noChangeArrowheads="1"/>
          </p:cNvSpPr>
          <p:nvPr/>
        </p:nvSpPr>
        <p:spPr bwMode="auto">
          <a:xfrm rot="5400000">
            <a:off x="3501231" y="3437732"/>
            <a:ext cx="3852863" cy="469900"/>
          </a:xfrm>
          <a:prstGeom prst="rect">
            <a:avLst/>
          </a:prstGeom>
          <a:solidFill>
            <a:srgbClr val="C0C0C0"/>
          </a:solidFill>
          <a:ln w="19050">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eaLnBrk="0" hangingPunct="0">
              <a:defRPr/>
            </a:pPr>
            <a:endParaRPr lang="en-GB">
              <a:ea typeface="ＭＳ Ｐゴシック" charset="0"/>
            </a:endParaRPr>
          </a:p>
        </p:txBody>
      </p:sp>
      <p:sp>
        <p:nvSpPr>
          <p:cNvPr id="10244" name="Text Box 35"/>
          <p:cNvSpPr txBox="1">
            <a:spLocks noChangeArrowheads="1"/>
          </p:cNvSpPr>
          <p:nvPr/>
        </p:nvSpPr>
        <p:spPr bwMode="auto">
          <a:xfrm>
            <a:off x="1411288" y="3438525"/>
            <a:ext cx="515937"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800">
                <a:solidFill>
                  <a:schemeClr val="tx1"/>
                </a:solidFill>
                <a:latin typeface="Arial" charset="0"/>
                <a:ea typeface="MS PGothic" pitchFamily="34" charset="-128"/>
              </a:defRPr>
            </a:lvl1pPr>
            <a:lvl2pPr marL="742950" indent="-285750" eaLnBrk="0" hangingPunct="0">
              <a:spcBef>
                <a:spcPct val="20000"/>
              </a:spcBef>
              <a:buChar char="–"/>
              <a:defRPr sz="2400">
                <a:solidFill>
                  <a:schemeClr val="tx1"/>
                </a:solidFill>
                <a:latin typeface="Arial" charset="0"/>
                <a:ea typeface="MS PGothic" pitchFamily="34" charset="-128"/>
              </a:defRPr>
            </a:lvl2pPr>
            <a:lvl3pPr marL="1143000" indent="-228600" eaLnBrk="0" hangingPunct="0">
              <a:spcBef>
                <a:spcPct val="20000"/>
              </a:spcBef>
              <a:buChar char="•"/>
              <a:defRPr sz="2000">
                <a:solidFill>
                  <a:schemeClr val="tx1"/>
                </a:solidFill>
                <a:latin typeface="Arial" charset="0"/>
                <a:ea typeface="MS PGothic" pitchFamily="34" charset="-128"/>
              </a:defRPr>
            </a:lvl3pPr>
            <a:lvl4pPr marL="1600200" indent="-228600" eaLnBrk="0" hangingPunct="0">
              <a:spcBef>
                <a:spcPct val="20000"/>
              </a:spcBef>
              <a:buChar char="–"/>
              <a:defRPr sz="2000">
                <a:solidFill>
                  <a:schemeClr val="tx1"/>
                </a:solidFill>
                <a:latin typeface="Arial" charset="0"/>
                <a:ea typeface="MS PGothic" pitchFamily="34" charset="-128"/>
              </a:defRPr>
            </a:lvl4pPr>
            <a:lvl5pPr marL="2057400" indent="-228600" eaLnBrk="0" hangingPunct="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lgn="ctr">
              <a:spcBef>
                <a:spcPct val="0"/>
              </a:spcBef>
              <a:buFontTx/>
              <a:buNone/>
            </a:pPr>
            <a:r>
              <a:rPr lang="de-DE" altLang="en-US" sz="4400">
                <a:latin typeface="Arial Unicode MS" pitchFamily="34" charset="-128"/>
              </a:rPr>
              <a:t>=</a:t>
            </a:r>
            <a:endParaRPr lang="en-GB" altLang="en-US" sz="4400">
              <a:latin typeface="Arial Unicode MS" pitchFamily="34" charset="-128"/>
            </a:endParaRPr>
          </a:p>
        </p:txBody>
      </p:sp>
      <p:sp>
        <p:nvSpPr>
          <p:cNvPr id="9221" name="Rectangle 36"/>
          <p:cNvSpPr>
            <a:spLocks noChangeArrowheads="1"/>
          </p:cNvSpPr>
          <p:nvPr/>
        </p:nvSpPr>
        <p:spPr bwMode="auto">
          <a:xfrm rot="5400000">
            <a:off x="3402807" y="2285206"/>
            <a:ext cx="1563688" cy="454025"/>
          </a:xfrm>
          <a:prstGeom prst="rect">
            <a:avLst/>
          </a:prstGeom>
          <a:solidFill>
            <a:srgbClr val="C0C0C0"/>
          </a:solidFill>
          <a:ln w="19050">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eaLnBrk="0" hangingPunct="0">
              <a:defRPr/>
            </a:pPr>
            <a:endParaRPr lang="en-GB">
              <a:ea typeface="ＭＳ Ｐゴシック" charset="0"/>
            </a:endParaRPr>
          </a:p>
        </p:txBody>
      </p:sp>
      <p:graphicFrame>
        <p:nvGraphicFramePr>
          <p:cNvPr id="10246" name="Object 182"/>
          <p:cNvGraphicFramePr>
            <a:graphicFrameLocks noChangeAspect="1"/>
          </p:cNvGraphicFramePr>
          <p:nvPr/>
        </p:nvGraphicFramePr>
        <p:xfrm>
          <a:off x="3949700" y="2216150"/>
          <a:ext cx="385763" cy="665163"/>
        </p:xfrm>
        <a:graphic>
          <a:graphicData uri="http://schemas.openxmlformats.org/presentationml/2006/ole">
            <mc:AlternateContent xmlns:mc="http://schemas.openxmlformats.org/markup-compatibility/2006">
              <mc:Choice xmlns:v="urn:schemas-microsoft-com:vml" Requires="v">
                <p:oleObj spid="_x0000_s5470" name="Equation" r:id="rId4" imgW="114300" imgH="152400" progId="Equation.3">
                  <p:embed/>
                </p:oleObj>
              </mc:Choice>
              <mc:Fallback>
                <p:oleObj name="Equation" r:id="rId4" imgW="114300" imgH="1524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9700" y="2216150"/>
                        <a:ext cx="385763"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7" name="Object 183"/>
          <p:cNvGraphicFramePr>
            <a:graphicFrameLocks noChangeAspect="1"/>
          </p:cNvGraphicFramePr>
          <p:nvPr/>
        </p:nvGraphicFramePr>
        <p:xfrm>
          <a:off x="5226050" y="3370263"/>
          <a:ext cx="393700" cy="606425"/>
        </p:xfrm>
        <a:graphic>
          <a:graphicData uri="http://schemas.openxmlformats.org/presentationml/2006/ole">
            <mc:AlternateContent xmlns:mc="http://schemas.openxmlformats.org/markup-compatibility/2006">
              <mc:Choice xmlns:v="urn:schemas-microsoft-com:vml" Requires="v">
                <p:oleObj spid="_x0000_s5471" name="Equation" r:id="rId6" imgW="88900" imgH="114300" progId="Equation.3">
                  <p:embed/>
                </p:oleObj>
              </mc:Choice>
              <mc:Fallback>
                <p:oleObj name="Equation" r:id="rId6" imgW="88900" imgH="1143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26050" y="3370263"/>
                        <a:ext cx="3937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8" name="Text Box 39"/>
          <p:cNvSpPr txBox="1">
            <a:spLocks noChangeArrowheads="1"/>
          </p:cNvSpPr>
          <p:nvPr/>
        </p:nvSpPr>
        <p:spPr bwMode="auto">
          <a:xfrm>
            <a:off x="4503738" y="3289300"/>
            <a:ext cx="51435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800">
                <a:solidFill>
                  <a:schemeClr val="tx1"/>
                </a:solidFill>
                <a:latin typeface="Arial" charset="0"/>
                <a:ea typeface="MS PGothic" pitchFamily="34" charset="-128"/>
              </a:defRPr>
            </a:lvl1pPr>
            <a:lvl2pPr marL="742950" indent="-285750" eaLnBrk="0" hangingPunct="0">
              <a:spcBef>
                <a:spcPct val="20000"/>
              </a:spcBef>
              <a:buChar char="–"/>
              <a:defRPr sz="2400">
                <a:solidFill>
                  <a:schemeClr val="tx1"/>
                </a:solidFill>
                <a:latin typeface="Arial" charset="0"/>
                <a:ea typeface="MS PGothic" pitchFamily="34" charset="-128"/>
              </a:defRPr>
            </a:lvl2pPr>
            <a:lvl3pPr marL="1143000" indent="-228600" eaLnBrk="0" hangingPunct="0">
              <a:spcBef>
                <a:spcPct val="20000"/>
              </a:spcBef>
              <a:buChar char="•"/>
              <a:defRPr sz="2000">
                <a:solidFill>
                  <a:schemeClr val="tx1"/>
                </a:solidFill>
                <a:latin typeface="Arial" charset="0"/>
                <a:ea typeface="MS PGothic" pitchFamily="34" charset="-128"/>
              </a:defRPr>
            </a:lvl3pPr>
            <a:lvl4pPr marL="1600200" indent="-228600" eaLnBrk="0" hangingPunct="0">
              <a:spcBef>
                <a:spcPct val="20000"/>
              </a:spcBef>
              <a:buChar char="–"/>
              <a:defRPr sz="2000">
                <a:solidFill>
                  <a:schemeClr val="tx1"/>
                </a:solidFill>
                <a:latin typeface="Arial" charset="0"/>
                <a:ea typeface="MS PGothic" pitchFamily="34" charset="-128"/>
              </a:defRPr>
            </a:lvl4pPr>
            <a:lvl5pPr marL="2057400" indent="-228600" eaLnBrk="0" hangingPunct="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lgn="ctr">
              <a:spcBef>
                <a:spcPct val="0"/>
              </a:spcBef>
              <a:buFontTx/>
              <a:buNone/>
            </a:pPr>
            <a:r>
              <a:rPr lang="de-DE" altLang="en-US" sz="4400">
                <a:latin typeface="Arial Unicode MS" pitchFamily="34" charset="-128"/>
              </a:rPr>
              <a:t>+</a:t>
            </a:r>
            <a:endParaRPr lang="en-GB" altLang="en-US" sz="4400">
              <a:latin typeface="Arial Unicode MS" pitchFamily="34" charset="-128"/>
            </a:endParaRPr>
          </a:p>
        </p:txBody>
      </p:sp>
      <p:sp>
        <p:nvSpPr>
          <p:cNvPr id="9225" name="Rectangle 40"/>
          <p:cNvSpPr>
            <a:spLocks noChangeArrowheads="1"/>
          </p:cNvSpPr>
          <p:nvPr/>
        </p:nvSpPr>
        <p:spPr bwMode="auto">
          <a:xfrm rot="5400000">
            <a:off x="-945355" y="3396456"/>
            <a:ext cx="3910012" cy="587375"/>
          </a:xfrm>
          <a:prstGeom prst="rect">
            <a:avLst/>
          </a:prstGeom>
          <a:solidFill>
            <a:srgbClr val="C0C0C0"/>
          </a:solidFill>
          <a:ln w="19050">
            <a:solidFill>
              <a:schemeClr val="tx1"/>
            </a:solidFill>
            <a:miter lim="800000"/>
            <a:headEnd/>
            <a:tailEnd/>
          </a:ln>
          <a:effectLst>
            <a:outerShdw blurRad="63500" dist="107763" dir="2700000" algn="ctr" rotWithShape="0">
              <a:schemeClr val="bg2">
                <a:alpha val="74998"/>
              </a:schemeClr>
            </a:outerShdw>
          </a:effectLst>
        </p:spPr>
        <p:txBody>
          <a:bodyPr rot="10800000" vert="eaVert" wrap="none" anchor="ctr"/>
          <a:lstStyle/>
          <a:p>
            <a:pPr algn="ctr" eaLnBrk="0" hangingPunct="0">
              <a:defRPr/>
            </a:pPr>
            <a:r>
              <a:rPr lang="de-DE" sz="6000" i="1">
                <a:latin typeface="Times New Roman" charset="0"/>
                <a:ea typeface="ＭＳ Ｐゴシック" charset="0"/>
              </a:rPr>
              <a:t>y</a:t>
            </a:r>
            <a:endParaRPr lang="en-GB" sz="6000" i="1">
              <a:latin typeface="Times New Roman" charset="0"/>
              <a:ea typeface="ＭＳ Ｐゴシック" charset="0"/>
            </a:endParaRPr>
          </a:p>
        </p:txBody>
      </p:sp>
      <p:sp>
        <p:nvSpPr>
          <p:cNvPr id="9226" name="Rectangle 41"/>
          <p:cNvSpPr>
            <a:spLocks noChangeArrowheads="1"/>
          </p:cNvSpPr>
          <p:nvPr/>
        </p:nvSpPr>
        <p:spPr bwMode="auto">
          <a:xfrm>
            <a:off x="2085975" y="1735138"/>
            <a:ext cx="1397000" cy="3910012"/>
          </a:xfrm>
          <a:prstGeom prst="rect">
            <a:avLst/>
          </a:prstGeom>
          <a:solidFill>
            <a:srgbClr val="B2B2B2"/>
          </a:solidFill>
          <a:ln w="19050">
            <a:solidFill>
              <a:schemeClr val="tx1"/>
            </a:solidFill>
            <a:miter lim="800000"/>
            <a:headEnd/>
            <a:tailEnd/>
          </a:ln>
          <a:effectLst>
            <a:outerShdw blurRad="63500" dist="107763" dir="2700000" algn="ctr" rotWithShape="0">
              <a:schemeClr val="bg2">
                <a:alpha val="50000"/>
              </a:schemeClr>
            </a:outerShdw>
          </a:effectLst>
        </p:spPr>
        <p:txBody>
          <a:bodyPr wrap="none" anchor="ctr"/>
          <a:lstStyle/>
          <a:p>
            <a:pPr algn="ctr" eaLnBrk="0" hangingPunct="0">
              <a:defRPr/>
            </a:pPr>
            <a:r>
              <a:rPr lang="en-GB" sz="6000" i="1">
                <a:latin typeface="Times New Roman" charset="0"/>
                <a:ea typeface="ＭＳ Ｐゴシック" charset="0"/>
              </a:rPr>
              <a:t>X</a:t>
            </a:r>
            <a:endParaRPr lang="en-US" sz="6000" i="1">
              <a:latin typeface="Times New Roman" charset="0"/>
              <a:ea typeface="ＭＳ Ｐゴシック" charset="0"/>
            </a:endParaRPr>
          </a:p>
        </p:txBody>
      </p:sp>
      <p:sp>
        <p:nvSpPr>
          <p:cNvPr id="10251" name="Line 43"/>
          <p:cNvSpPr>
            <a:spLocks noChangeShapeType="1"/>
          </p:cNvSpPr>
          <p:nvPr/>
        </p:nvSpPr>
        <p:spPr bwMode="auto">
          <a:xfrm>
            <a:off x="628650" y="1735138"/>
            <a:ext cx="0" cy="39100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52" name="Object 184"/>
          <p:cNvGraphicFramePr>
            <a:graphicFrameLocks noChangeAspect="1"/>
          </p:cNvGraphicFramePr>
          <p:nvPr/>
        </p:nvGraphicFramePr>
        <p:xfrm>
          <a:off x="250825" y="5241925"/>
          <a:ext cx="341313" cy="441325"/>
        </p:xfrm>
        <a:graphic>
          <a:graphicData uri="http://schemas.openxmlformats.org/presentationml/2006/ole">
            <mc:AlternateContent xmlns:mc="http://schemas.openxmlformats.org/markup-compatibility/2006">
              <mc:Choice xmlns:v="urn:schemas-microsoft-com:vml" Requires="v">
                <p:oleObj spid="_x0000_s5472" name="Equation" r:id="rId8" imgW="139700" imgH="139700" progId="Equation.3">
                  <p:embed/>
                </p:oleObj>
              </mc:Choice>
              <mc:Fallback>
                <p:oleObj name="Equation" r:id="rId8" imgW="139700" imgH="1397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0825" y="5241925"/>
                        <a:ext cx="341313"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53" name="Line 45"/>
          <p:cNvSpPr>
            <a:spLocks noChangeShapeType="1"/>
          </p:cNvSpPr>
          <p:nvPr/>
        </p:nvSpPr>
        <p:spPr bwMode="auto">
          <a:xfrm>
            <a:off x="698500" y="1635125"/>
            <a:ext cx="61595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54" name="Object 185"/>
          <p:cNvGraphicFramePr>
            <a:graphicFrameLocks noChangeAspect="1"/>
          </p:cNvGraphicFramePr>
          <p:nvPr/>
        </p:nvGraphicFramePr>
        <p:xfrm>
          <a:off x="1138238" y="1184275"/>
          <a:ext cx="171450" cy="409575"/>
        </p:xfrm>
        <a:graphic>
          <a:graphicData uri="http://schemas.openxmlformats.org/presentationml/2006/ole">
            <mc:AlternateContent xmlns:mc="http://schemas.openxmlformats.org/markup-compatibility/2006">
              <mc:Choice xmlns:v="urn:schemas-microsoft-com:vml" Requires="v">
                <p:oleObj spid="_x0000_s5473" name="Equation" r:id="rId10" imgW="63500" imgH="127000" progId="Equation.3">
                  <p:embed/>
                </p:oleObj>
              </mc:Choice>
              <mc:Fallback>
                <p:oleObj name="Equation" r:id="rId10" imgW="63500" imgH="1270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38238" y="1184275"/>
                        <a:ext cx="17145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55" name="Line 47"/>
          <p:cNvSpPr>
            <a:spLocks noChangeShapeType="1"/>
          </p:cNvSpPr>
          <p:nvPr/>
        </p:nvSpPr>
        <p:spPr bwMode="auto">
          <a:xfrm>
            <a:off x="2001838" y="1735138"/>
            <a:ext cx="0" cy="39100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56" name="Object 186"/>
          <p:cNvGraphicFramePr>
            <a:graphicFrameLocks noChangeAspect="1"/>
          </p:cNvGraphicFramePr>
          <p:nvPr/>
        </p:nvGraphicFramePr>
        <p:xfrm>
          <a:off x="1619250" y="5241925"/>
          <a:ext cx="342900" cy="441325"/>
        </p:xfrm>
        <a:graphic>
          <a:graphicData uri="http://schemas.openxmlformats.org/presentationml/2006/ole">
            <mc:AlternateContent xmlns:mc="http://schemas.openxmlformats.org/markup-compatibility/2006">
              <mc:Choice xmlns:v="urn:schemas-microsoft-com:vml" Requires="v">
                <p:oleObj spid="_x0000_s5474" name="Equation" r:id="rId12" imgW="139700" imgH="139700" progId="Equation.3">
                  <p:embed/>
                </p:oleObj>
              </mc:Choice>
              <mc:Fallback>
                <p:oleObj name="Equation" r:id="rId12" imgW="139700" imgH="1397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19250" y="5241925"/>
                        <a:ext cx="3429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57" name="Line 49"/>
          <p:cNvSpPr>
            <a:spLocks noChangeShapeType="1"/>
          </p:cNvSpPr>
          <p:nvPr/>
        </p:nvSpPr>
        <p:spPr bwMode="auto">
          <a:xfrm>
            <a:off x="5118100" y="1798638"/>
            <a:ext cx="0" cy="38592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58" name="Object 187"/>
          <p:cNvGraphicFramePr>
            <a:graphicFrameLocks noChangeAspect="1"/>
          </p:cNvGraphicFramePr>
          <p:nvPr/>
        </p:nvGraphicFramePr>
        <p:xfrm>
          <a:off x="4721225" y="5235575"/>
          <a:ext cx="341313" cy="441325"/>
        </p:xfrm>
        <a:graphic>
          <a:graphicData uri="http://schemas.openxmlformats.org/presentationml/2006/ole">
            <mc:AlternateContent xmlns:mc="http://schemas.openxmlformats.org/markup-compatibility/2006">
              <mc:Choice xmlns:v="urn:schemas-microsoft-com:vml" Requires="v">
                <p:oleObj spid="_x0000_s5475" name="Equation" r:id="rId14" imgW="139700" imgH="139700" progId="Equation.3">
                  <p:embed/>
                </p:oleObj>
              </mc:Choice>
              <mc:Fallback>
                <p:oleObj name="Equation" r:id="rId14" imgW="139700" imgH="13970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21225" y="5235575"/>
                        <a:ext cx="341313"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59" name="Line 51"/>
          <p:cNvSpPr>
            <a:spLocks noChangeShapeType="1"/>
          </p:cNvSpPr>
          <p:nvPr/>
        </p:nvSpPr>
        <p:spPr bwMode="auto">
          <a:xfrm>
            <a:off x="3987800" y="1655763"/>
            <a:ext cx="45243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60" name="Object 188"/>
          <p:cNvGraphicFramePr>
            <a:graphicFrameLocks noChangeAspect="1"/>
          </p:cNvGraphicFramePr>
          <p:nvPr/>
        </p:nvGraphicFramePr>
        <p:xfrm>
          <a:off x="4273550" y="1190625"/>
          <a:ext cx="169863" cy="409575"/>
        </p:xfrm>
        <a:graphic>
          <a:graphicData uri="http://schemas.openxmlformats.org/presentationml/2006/ole">
            <mc:AlternateContent xmlns:mc="http://schemas.openxmlformats.org/markup-compatibility/2006">
              <mc:Choice xmlns:v="urn:schemas-microsoft-com:vml" Requires="v">
                <p:oleObj spid="_x0000_s5476" name="Equation" r:id="rId16" imgW="63500" imgH="127000" progId="Equation.3">
                  <p:embed/>
                </p:oleObj>
              </mc:Choice>
              <mc:Fallback>
                <p:oleObj name="Equation" r:id="rId16" imgW="63500" imgH="12700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273550" y="1190625"/>
                        <a:ext cx="169863"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61" name="Line 53"/>
          <p:cNvSpPr>
            <a:spLocks noChangeShapeType="1"/>
          </p:cNvSpPr>
          <p:nvPr/>
        </p:nvSpPr>
        <p:spPr bwMode="auto">
          <a:xfrm>
            <a:off x="5192713" y="1668463"/>
            <a:ext cx="50006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62" name="Object 189"/>
          <p:cNvGraphicFramePr>
            <a:graphicFrameLocks noChangeAspect="1"/>
          </p:cNvGraphicFramePr>
          <p:nvPr/>
        </p:nvGraphicFramePr>
        <p:xfrm>
          <a:off x="5534025" y="1201738"/>
          <a:ext cx="171450" cy="409575"/>
        </p:xfrm>
        <a:graphic>
          <a:graphicData uri="http://schemas.openxmlformats.org/presentationml/2006/ole">
            <mc:AlternateContent xmlns:mc="http://schemas.openxmlformats.org/markup-compatibility/2006">
              <mc:Choice xmlns:v="urn:schemas-microsoft-com:vml" Requires="v">
                <p:oleObj spid="_x0000_s5477" name="Equation" r:id="rId18" imgW="63500" imgH="127000" progId="Equation.3">
                  <p:embed/>
                </p:oleObj>
              </mc:Choice>
              <mc:Fallback>
                <p:oleObj name="Equation" r:id="rId18" imgW="63500" imgH="12700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534025" y="1201738"/>
                        <a:ext cx="17145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63" name="Line 55"/>
          <p:cNvSpPr>
            <a:spLocks noChangeShapeType="1"/>
          </p:cNvSpPr>
          <p:nvPr/>
        </p:nvSpPr>
        <p:spPr bwMode="auto">
          <a:xfrm>
            <a:off x="2085975" y="1649413"/>
            <a:ext cx="14255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64" name="Object 190"/>
          <p:cNvGraphicFramePr>
            <a:graphicFrameLocks noChangeAspect="1"/>
          </p:cNvGraphicFramePr>
          <p:nvPr/>
        </p:nvGraphicFramePr>
        <p:xfrm>
          <a:off x="3249613" y="1200150"/>
          <a:ext cx="293687" cy="409575"/>
        </p:xfrm>
        <a:graphic>
          <a:graphicData uri="http://schemas.openxmlformats.org/presentationml/2006/ole">
            <mc:AlternateContent xmlns:mc="http://schemas.openxmlformats.org/markup-compatibility/2006">
              <mc:Choice xmlns:v="urn:schemas-microsoft-com:vml" Requires="v">
                <p:oleObj spid="_x0000_s5478" name="Equation" r:id="rId20" imgW="114300" imgH="127000" progId="Equation.3">
                  <p:embed/>
                </p:oleObj>
              </mc:Choice>
              <mc:Fallback>
                <p:oleObj name="Equation" r:id="rId20" imgW="114300" imgH="127000" progId="Equation.3">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249613" y="1200150"/>
                        <a:ext cx="293687"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65" name="Line 57"/>
          <p:cNvSpPr>
            <a:spLocks noChangeShapeType="1"/>
          </p:cNvSpPr>
          <p:nvPr/>
        </p:nvSpPr>
        <p:spPr bwMode="auto">
          <a:xfrm rot="5400000">
            <a:off x="3102769" y="2536032"/>
            <a:ext cx="156368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0266" name="Object 191"/>
          <p:cNvGraphicFramePr>
            <a:graphicFrameLocks noChangeAspect="1"/>
          </p:cNvGraphicFramePr>
          <p:nvPr/>
        </p:nvGraphicFramePr>
        <p:xfrm>
          <a:off x="3567113" y="3048000"/>
          <a:ext cx="292100" cy="409575"/>
        </p:xfrm>
        <a:graphic>
          <a:graphicData uri="http://schemas.openxmlformats.org/presentationml/2006/ole">
            <mc:AlternateContent xmlns:mc="http://schemas.openxmlformats.org/markup-compatibility/2006">
              <mc:Choice xmlns:v="urn:schemas-microsoft-com:vml" Requires="v">
                <p:oleObj spid="_x0000_s5479" name="Equation" r:id="rId22" imgW="114300" imgH="127000" progId="Equation.3">
                  <p:embed/>
                </p:oleObj>
              </mc:Choice>
              <mc:Fallback>
                <p:oleObj name="Equation" r:id="rId22" imgW="114300" imgH="127000" progId="Equation.3">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567113" y="3048000"/>
                        <a:ext cx="2921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43" name="Rectangle 59"/>
          <p:cNvSpPr>
            <a:spLocks noChangeArrowheads="1"/>
          </p:cNvSpPr>
          <p:nvPr/>
        </p:nvSpPr>
        <p:spPr bwMode="auto">
          <a:xfrm>
            <a:off x="6019800" y="3757613"/>
            <a:ext cx="2827338" cy="923925"/>
          </a:xfrm>
          <a:prstGeom prst="rect">
            <a:avLst/>
          </a:prstGeom>
          <a:solidFill>
            <a:srgbClr val="FF9900"/>
          </a:solidFill>
          <a:ln w="19050">
            <a:solidFill>
              <a:schemeClr val="tx1"/>
            </a:solidFill>
            <a:miter lim="800000"/>
            <a:headEnd/>
            <a:tailEnd/>
          </a:ln>
          <a:effectLst>
            <a:outerShdw blurRad="63500" dist="107763" dir="2700000" algn="ctr" rotWithShape="0">
              <a:schemeClr val="bg2">
                <a:alpha val="74998"/>
              </a:schemeClr>
            </a:outerShdw>
          </a:effectLst>
        </p:spPr>
        <p:txBody>
          <a:bodyPr anchor="ctr">
            <a:spAutoFit/>
          </a:bodyPr>
          <a:lstStyle/>
          <a:p>
            <a:pPr marL="457200" indent="-457200" eaLnBrk="0" hangingPunct="0">
              <a:defRPr/>
            </a:pPr>
            <a:r>
              <a:rPr lang="de-DE">
                <a:latin typeface="Arial Unicode MS" charset="0"/>
                <a:ea typeface="ＭＳ Ｐゴシック" charset="0"/>
              </a:rPr>
              <a:t>Model is specified by</a:t>
            </a:r>
          </a:p>
          <a:p>
            <a:pPr marL="457200" indent="-457200" eaLnBrk="0" hangingPunct="0">
              <a:buFontTx/>
              <a:buAutoNum type="arabicPeriod"/>
              <a:defRPr/>
            </a:pPr>
            <a:r>
              <a:rPr lang="de-DE">
                <a:latin typeface="Arial Unicode MS" charset="0"/>
                <a:ea typeface="ＭＳ Ｐゴシック" charset="0"/>
              </a:rPr>
              <a:t>Design matrix </a:t>
            </a:r>
            <a:r>
              <a:rPr lang="de-DE" i="1">
                <a:latin typeface="Times New Roman" charset="0"/>
                <a:ea typeface="ＭＳ Ｐゴシック" charset="0"/>
              </a:rPr>
              <a:t>X</a:t>
            </a:r>
          </a:p>
          <a:p>
            <a:pPr marL="457200" indent="-457200" eaLnBrk="0" hangingPunct="0">
              <a:buFontTx/>
              <a:buAutoNum type="arabicPeriod"/>
              <a:defRPr/>
            </a:pPr>
            <a:r>
              <a:rPr lang="de-DE">
                <a:latin typeface="Arial Unicode MS" charset="0"/>
                <a:ea typeface="ＭＳ Ｐゴシック" charset="0"/>
              </a:rPr>
              <a:t>Assumptions about </a:t>
            </a:r>
            <a:r>
              <a:rPr lang="de-DE" i="1">
                <a:latin typeface="Times New Roman" charset="0"/>
                <a:ea typeface="ＭＳ Ｐゴシック" charset="0"/>
              </a:rPr>
              <a:t>e</a:t>
            </a:r>
            <a:endParaRPr lang="en-GB" i="1">
              <a:latin typeface="Times New Roman" charset="0"/>
              <a:ea typeface="ＭＳ Ｐゴシック" charset="0"/>
            </a:endParaRPr>
          </a:p>
        </p:txBody>
      </p:sp>
      <p:sp>
        <p:nvSpPr>
          <p:cNvPr id="9244" name="Rectangle 60"/>
          <p:cNvSpPr>
            <a:spLocks noChangeArrowheads="1"/>
          </p:cNvSpPr>
          <p:nvPr/>
        </p:nvSpPr>
        <p:spPr bwMode="auto">
          <a:xfrm>
            <a:off x="6019800" y="4876800"/>
            <a:ext cx="2503488" cy="922338"/>
          </a:xfrm>
          <a:prstGeom prst="rect">
            <a:avLst/>
          </a:prstGeom>
          <a:solidFill>
            <a:srgbClr val="FF9900"/>
          </a:solidFill>
          <a:ln w="19050">
            <a:solidFill>
              <a:schemeClr val="tx1"/>
            </a:solidFill>
            <a:miter lim="800000"/>
            <a:headEnd/>
            <a:tailEnd/>
          </a:ln>
          <a:effectLst>
            <a:outerShdw blurRad="63500" dist="107763" dir="2700000" algn="ctr" rotWithShape="0">
              <a:schemeClr val="bg2">
                <a:alpha val="74998"/>
              </a:schemeClr>
            </a:outerShdw>
          </a:effectLst>
        </p:spPr>
        <p:txBody>
          <a:bodyPr anchor="ctr">
            <a:spAutoFit/>
          </a:bodyPr>
          <a:lstStyle/>
          <a:p>
            <a:pPr eaLnBrk="0" hangingPunct="0">
              <a:defRPr/>
            </a:pPr>
            <a:r>
              <a:rPr lang="de-DE" i="1" dirty="0">
                <a:latin typeface="Arial Unicode MS" charset="0"/>
                <a:ea typeface="ＭＳ Ｐゴシック" charset="0"/>
              </a:rPr>
              <a:t>N</a:t>
            </a:r>
            <a:r>
              <a:rPr lang="de-DE" dirty="0">
                <a:latin typeface="Arial Unicode MS" charset="0"/>
                <a:ea typeface="ＭＳ Ｐゴシック" charset="0"/>
              </a:rPr>
              <a:t>: number of scans</a:t>
            </a:r>
          </a:p>
          <a:p>
            <a:pPr eaLnBrk="0" hangingPunct="0">
              <a:defRPr/>
            </a:pPr>
            <a:r>
              <a:rPr lang="de-DE" i="1" dirty="0">
                <a:latin typeface="Arial Unicode MS" charset="0"/>
                <a:ea typeface="ＭＳ Ｐゴシック" charset="0"/>
              </a:rPr>
              <a:t>p</a:t>
            </a:r>
            <a:r>
              <a:rPr lang="de-DE" dirty="0">
                <a:latin typeface="Arial Unicode MS" charset="0"/>
                <a:ea typeface="ＭＳ Ｐゴシック" charset="0"/>
              </a:rPr>
              <a:t>: number of regressors</a:t>
            </a:r>
          </a:p>
        </p:txBody>
      </p:sp>
      <p:graphicFrame>
        <p:nvGraphicFramePr>
          <p:cNvPr id="10269" name="Object 192"/>
          <p:cNvGraphicFramePr>
            <a:graphicFrameLocks noChangeAspect="1"/>
          </p:cNvGraphicFramePr>
          <p:nvPr/>
        </p:nvGraphicFramePr>
        <p:xfrm>
          <a:off x="6013450" y="1595438"/>
          <a:ext cx="2551113" cy="819150"/>
        </p:xfrm>
        <a:graphic>
          <a:graphicData uri="http://schemas.openxmlformats.org/presentationml/2006/ole">
            <mc:AlternateContent xmlns:mc="http://schemas.openxmlformats.org/markup-compatibility/2006">
              <mc:Choice xmlns:v="urn:schemas-microsoft-com:vml" Requires="v">
                <p:oleObj spid="_x0000_s5480" name="Equation" r:id="rId24" imgW="710891" imgH="203112" progId="Equation.3">
                  <p:embed/>
                </p:oleObj>
              </mc:Choice>
              <mc:Fallback>
                <p:oleObj name="Equation" r:id="rId24" imgW="710891" imgH="203112" progId="Equation.3">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013450" y="1595438"/>
                        <a:ext cx="2551113" cy="819150"/>
                      </a:xfrm>
                      <a:prstGeom prst="rect">
                        <a:avLst/>
                      </a:prstGeom>
                      <a:solidFill>
                        <a:schemeClr val="bg1"/>
                      </a:solidFill>
                      <a:ln w="19050">
                        <a:solidFill>
                          <a:schemeClr val="tx1"/>
                        </a:solidFill>
                        <a:miter lim="800000"/>
                        <a:headEnd/>
                        <a:tailEnd/>
                      </a:ln>
                      <a:effectLst>
                        <a:outerShdw dist="107763" dir="2700000" algn="ctr" rotWithShape="0">
                          <a:srgbClr val="808080">
                            <a:alpha val="50000"/>
                          </a:srgbClr>
                        </a:outerShdw>
                      </a:effectLst>
                    </p:spPr>
                  </p:pic>
                </p:oleObj>
              </mc:Fallback>
            </mc:AlternateContent>
          </a:graphicData>
        </a:graphic>
      </p:graphicFrame>
      <p:sp>
        <p:nvSpPr>
          <p:cNvPr id="10270" name="Text Box 62"/>
          <p:cNvSpPr txBox="1">
            <a:spLocks noChangeArrowheads="1"/>
          </p:cNvSpPr>
          <p:nvPr/>
        </p:nvSpPr>
        <p:spPr bwMode="auto">
          <a:xfrm>
            <a:off x="812800" y="6003925"/>
            <a:ext cx="74993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800">
                <a:solidFill>
                  <a:schemeClr val="tx1"/>
                </a:solidFill>
                <a:latin typeface="Arial" charset="0"/>
                <a:ea typeface="MS PGothic" pitchFamily="34" charset="-128"/>
              </a:defRPr>
            </a:lvl1pPr>
            <a:lvl2pPr marL="742950" indent="-285750" eaLnBrk="0" hangingPunct="0">
              <a:spcBef>
                <a:spcPct val="20000"/>
              </a:spcBef>
              <a:buChar char="–"/>
              <a:defRPr sz="2400">
                <a:solidFill>
                  <a:schemeClr val="tx1"/>
                </a:solidFill>
                <a:latin typeface="Arial" charset="0"/>
                <a:ea typeface="MS PGothic" pitchFamily="34" charset="-128"/>
              </a:defRPr>
            </a:lvl2pPr>
            <a:lvl3pPr marL="1143000" indent="-228600" eaLnBrk="0" hangingPunct="0">
              <a:spcBef>
                <a:spcPct val="20000"/>
              </a:spcBef>
              <a:buChar char="•"/>
              <a:defRPr sz="2000">
                <a:solidFill>
                  <a:schemeClr val="tx1"/>
                </a:solidFill>
                <a:latin typeface="Arial" charset="0"/>
                <a:ea typeface="MS PGothic" pitchFamily="34" charset="-128"/>
              </a:defRPr>
            </a:lvl3pPr>
            <a:lvl4pPr marL="1600200" indent="-228600" eaLnBrk="0" hangingPunct="0">
              <a:spcBef>
                <a:spcPct val="20000"/>
              </a:spcBef>
              <a:buChar char="–"/>
              <a:defRPr sz="2000">
                <a:solidFill>
                  <a:schemeClr val="tx1"/>
                </a:solidFill>
                <a:latin typeface="Arial" charset="0"/>
                <a:ea typeface="MS PGothic" pitchFamily="34" charset="-128"/>
              </a:defRPr>
            </a:lvl4pPr>
            <a:lvl5pPr marL="2057400" indent="-228600" eaLnBrk="0" hangingPunct="0">
              <a:spcBef>
                <a:spcPct val="20000"/>
              </a:spcBef>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pitchFamily="34" charset="-128"/>
              </a:defRPr>
            </a:lvl9pPr>
          </a:lstStyle>
          <a:p>
            <a:pPr algn="ctr">
              <a:spcBef>
                <a:spcPct val="0"/>
              </a:spcBef>
              <a:buFontTx/>
              <a:buNone/>
            </a:pPr>
            <a:r>
              <a:rPr lang="en-GB" altLang="en-US" sz="2000" dirty="0">
                <a:latin typeface="Arial Unicode MS" pitchFamily="34" charset="-128"/>
              </a:rPr>
              <a:t>The design matrix embodies all available knowledge about experimentally controlled factors and potential confounds.</a:t>
            </a:r>
            <a:endParaRPr lang="en-GB" altLang="en-US" sz="2000" dirty="0">
              <a:latin typeface="Arial Unicode MS" pitchFamily="34" charset="-128"/>
              <a:sym typeface="Symbol" pitchFamily="18" charset="2"/>
            </a:endParaRPr>
          </a:p>
        </p:txBody>
      </p:sp>
      <p:graphicFrame>
        <p:nvGraphicFramePr>
          <p:cNvPr id="10271" name="Object 193"/>
          <p:cNvGraphicFramePr>
            <a:graphicFrameLocks noChangeAspect="1"/>
          </p:cNvGraphicFramePr>
          <p:nvPr/>
        </p:nvGraphicFramePr>
        <p:xfrm>
          <a:off x="6018213" y="2620963"/>
          <a:ext cx="2816225" cy="838200"/>
        </p:xfrm>
        <a:graphic>
          <a:graphicData uri="http://schemas.openxmlformats.org/presentationml/2006/ole">
            <mc:AlternateContent xmlns:mc="http://schemas.openxmlformats.org/markup-compatibility/2006">
              <mc:Choice xmlns:v="urn:schemas-microsoft-com:vml" Requires="v">
                <p:oleObj spid="_x0000_s5481" name="Equation" r:id="rId26" imgW="863225" imgH="228501" progId="Equation.3">
                  <p:embed/>
                </p:oleObj>
              </mc:Choice>
              <mc:Fallback>
                <p:oleObj name="Equation" r:id="rId26" imgW="863225" imgH="228501" progId="Equation.3">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018213" y="2620963"/>
                        <a:ext cx="2816225" cy="838200"/>
                      </a:xfrm>
                      <a:prstGeom prst="rect">
                        <a:avLst/>
                      </a:prstGeom>
                      <a:solidFill>
                        <a:schemeClr val="bg1"/>
                      </a:solidFill>
                      <a:ln w="19050">
                        <a:solidFill>
                          <a:schemeClr val="tx1"/>
                        </a:solidFill>
                        <a:miter lim="800000"/>
                        <a:headEnd/>
                        <a:tailEnd/>
                      </a:ln>
                      <a:effectLst>
                        <a:outerShdw dist="107763" dir="2700000" algn="ctr" rotWithShape="0">
                          <a:srgbClr val="808080">
                            <a:alpha val="50000"/>
                          </a:srgbClr>
                        </a:outerShdw>
                      </a:effectLst>
                    </p:spPr>
                  </p:pic>
                </p:oleObj>
              </mc:Fallback>
            </mc:AlternateContent>
          </a:graphicData>
        </a:graphic>
      </p:graphicFrame>
    </p:spTree>
    <p:extLst>
      <p:ext uri="{BB962C8B-B14F-4D97-AF65-F5344CB8AC3E}">
        <p14:creationId xmlns:p14="http://schemas.microsoft.com/office/powerpoint/2010/main" val="42001197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846640" cy="3026767"/>
          </a:xfrm>
        </p:spPr>
        <p:txBody>
          <a:bodyPr>
            <a:normAutofit/>
          </a:bodyPr>
          <a:lstStyle/>
          <a:p>
            <a:r>
              <a:rPr lang="en-GB" b="1" dirty="0" smtClean="0">
                <a:solidFill>
                  <a:schemeClr val="tx2"/>
                </a:solidFill>
              </a:rPr>
              <a:t>Thank you </a:t>
            </a:r>
            <a:br>
              <a:rPr lang="en-GB" b="1" dirty="0" smtClean="0">
                <a:solidFill>
                  <a:schemeClr val="tx2"/>
                </a:solidFill>
              </a:rPr>
            </a:br>
            <a:r>
              <a:rPr lang="en-GB" b="1" dirty="0" smtClean="0">
                <a:solidFill>
                  <a:schemeClr val="tx2"/>
                </a:solidFill>
              </a:rPr>
              <a:t/>
            </a:r>
            <a:br>
              <a:rPr lang="en-GB" b="1" dirty="0" smtClean="0">
                <a:solidFill>
                  <a:schemeClr val="tx2"/>
                </a:solidFill>
              </a:rPr>
            </a:br>
            <a:r>
              <a:rPr lang="en-GB" sz="3200" dirty="0" smtClean="0">
                <a:solidFill>
                  <a:schemeClr val="tx2"/>
                </a:solidFill>
              </a:rPr>
              <a:t>Please don’t leave without having cake </a:t>
            </a:r>
            <a:r>
              <a:rPr lang="en-GB" sz="3200" dirty="0" smtClean="0">
                <a:solidFill>
                  <a:schemeClr val="tx2"/>
                </a:solidFill>
                <a:sym typeface="Wingdings" panose="05000000000000000000" pitchFamily="2" charset="2"/>
              </a:rPr>
              <a:t> </a:t>
            </a:r>
            <a:endParaRPr lang="en-GB" b="1" dirty="0">
              <a:solidFill>
                <a:schemeClr val="tx2"/>
              </a:solidFill>
            </a:endParaRPr>
          </a:p>
        </p:txBody>
      </p:sp>
    </p:spTree>
    <p:extLst>
      <p:ext uri="{BB962C8B-B14F-4D97-AF65-F5344CB8AC3E}">
        <p14:creationId xmlns:p14="http://schemas.microsoft.com/office/powerpoint/2010/main" val="1723758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solidFill>
              </a:rPr>
              <a:t>Overview</a:t>
            </a:r>
            <a:endParaRPr lang="en-GB" b="1" dirty="0">
              <a:solidFill>
                <a:schemeClr val="tx2"/>
              </a:solidFill>
            </a:endParaRPr>
          </a:p>
        </p:txBody>
      </p:sp>
      <p:sp>
        <p:nvSpPr>
          <p:cNvPr id="3" name="Content Placeholder 2"/>
          <p:cNvSpPr>
            <a:spLocks noGrp="1"/>
          </p:cNvSpPr>
          <p:nvPr>
            <p:ph idx="1"/>
          </p:nvPr>
        </p:nvSpPr>
        <p:spPr/>
        <p:txBody>
          <a:bodyPr>
            <a:normAutofit/>
          </a:bodyPr>
          <a:lstStyle/>
          <a:p>
            <a:pPr lvl="2">
              <a:lnSpc>
                <a:spcPct val="150000"/>
              </a:lnSpc>
              <a:buFontTx/>
              <a:buChar char="•"/>
            </a:pPr>
            <a:r>
              <a:rPr lang="en-GB" altLang="en-US" sz="2800" dirty="0" smtClean="0">
                <a:latin typeface="Helvetica" pitchFamily="34" charset="0"/>
              </a:rPr>
              <a:t>What is MfD? </a:t>
            </a:r>
            <a:endParaRPr lang="en-GB" altLang="en-US" sz="2800" dirty="0">
              <a:latin typeface="Helvetica" pitchFamily="34" charset="0"/>
            </a:endParaRPr>
          </a:p>
          <a:p>
            <a:pPr lvl="2">
              <a:lnSpc>
                <a:spcPct val="150000"/>
              </a:lnSpc>
              <a:buFontTx/>
              <a:buChar char="•"/>
            </a:pPr>
            <a:r>
              <a:rPr lang="en-GB" altLang="en-US" sz="2800" dirty="0">
                <a:latin typeface="Helvetica" pitchFamily="34" charset="0"/>
              </a:rPr>
              <a:t>Programme </a:t>
            </a:r>
            <a:endParaRPr lang="en-GB" altLang="en-US" sz="2800" dirty="0" smtClean="0">
              <a:latin typeface="Helvetica" pitchFamily="34" charset="0"/>
            </a:endParaRPr>
          </a:p>
          <a:p>
            <a:pPr lvl="2">
              <a:lnSpc>
                <a:spcPct val="150000"/>
              </a:lnSpc>
              <a:buFontTx/>
              <a:buChar char="•"/>
            </a:pPr>
            <a:r>
              <a:rPr lang="en-GB" altLang="en-US" sz="2800" dirty="0" smtClean="0">
                <a:latin typeface="Helvetica" pitchFamily="34" charset="0"/>
              </a:rPr>
              <a:t>How </a:t>
            </a:r>
            <a:r>
              <a:rPr lang="en-GB" altLang="en-US" sz="2800" dirty="0">
                <a:latin typeface="Helvetica" pitchFamily="34" charset="0"/>
              </a:rPr>
              <a:t>to prepare your presentation</a:t>
            </a:r>
          </a:p>
          <a:p>
            <a:pPr lvl="2">
              <a:lnSpc>
                <a:spcPct val="150000"/>
              </a:lnSpc>
              <a:buFontTx/>
              <a:buChar char="•"/>
            </a:pPr>
            <a:r>
              <a:rPr lang="en-GB" altLang="en-US" sz="2800" dirty="0">
                <a:latin typeface="Helvetica" pitchFamily="34" charset="0"/>
              </a:rPr>
              <a:t>Where to find information and help</a:t>
            </a:r>
          </a:p>
          <a:p>
            <a:pPr lvl="2">
              <a:lnSpc>
                <a:spcPct val="150000"/>
              </a:lnSpc>
              <a:buFontTx/>
              <a:buChar char="•"/>
            </a:pPr>
            <a:r>
              <a:rPr lang="en-GB" altLang="en-US" sz="2800" dirty="0" smtClean="0">
                <a:latin typeface="Helvetica" pitchFamily="34" charset="0"/>
              </a:rPr>
              <a:t>Experts</a:t>
            </a:r>
          </a:p>
          <a:p>
            <a:pPr lvl="2">
              <a:lnSpc>
                <a:spcPct val="150000"/>
              </a:lnSpc>
              <a:buFontTx/>
              <a:buChar char="•"/>
            </a:pPr>
            <a:r>
              <a:rPr lang="en-GB" altLang="en-US" sz="2800" dirty="0" smtClean="0">
                <a:latin typeface="Helvetica" pitchFamily="34" charset="0"/>
              </a:rPr>
              <a:t>SPM</a:t>
            </a:r>
            <a:endParaRPr lang="en-GB" altLang="en-US" sz="2800" dirty="0">
              <a:latin typeface="Helvetica" pitchFamily="34" charset="0"/>
            </a:endParaRPr>
          </a:p>
          <a:p>
            <a:endParaRPr lang="en-GB" sz="2800" dirty="0"/>
          </a:p>
        </p:txBody>
      </p:sp>
    </p:spTree>
    <p:extLst>
      <p:ext uri="{BB962C8B-B14F-4D97-AF65-F5344CB8AC3E}">
        <p14:creationId xmlns:p14="http://schemas.microsoft.com/office/powerpoint/2010/main" val="3556819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solidFill>
              </a:rPr>
              <a:t>Welcome</a:t>
            </a:r>
            <a:endParaRPr lang="en-GB" b="1" dirty="0">
              <a:solidFill>
                <a:schemeClr val="tx2"/>
              </a:solidFill>
            </a:endParaRPr>
          </a:p>
        </p:txBody>
      </p:sp>
      <p:sp>
        <p:nvSpPr>
          <p:cNvPr id="3" name="Content Placeholder 2"/>
          <p:cNvSpPr>
            <a:spLocks noGrp="1"/>
          </p:cNvSpPr>
          <p:nvPr>
            <p:ph idx="1"/>
          </p:nvPr>
        </p:nvSpPr>
        <p:spPr/>
        <p:txBody>
          <a:bodyPr>
            <a:normAutofit fontScale="85000" lnSpcReduction="20000"/>
          </a:bodyPr>
          <a:lstStyle/>
          <a:p>
            <a:r>
              <a:rPr lang="en-GB" sz="2800" dirty="0" smtClean="0"/>
              <a:t>Aim of MfD: to provide </a:t>
            </a:r>
            <a:r>
              <a:rPr lang="en-GB" altLang="en-US" sz="2800" dirty="0"/>
              <a:t>a </a:t>
            </a:r>
            <a:r>
              <a:rPr lang="en-GB" altLang="en-US" sz="2800" dirty="0">
                <a:solidFill>
                  <a:srgbClr val="0066FF"/>
                </a:solidFill>
              </a:rPr>
              <a:t>basic introduction to human brain imaging analysis methods</a:t>
            </a:r>
            <a:r>
              <a:rPr lang="en-GB" altLang="en-US" sz="2800" dirty="0"/>
              <a:t>, focusing on fMRI and M/EEG </a:t>
            </a:r>
            <a:endParaRPr lang="en-GB" altLang="en-US" sz="2800" dirty="0" smtClean="0"/>
          </a:p>
          <a:p>
            <a:endParaRPr lang="en-GB" sz="2800" dirty="0" smtClean="0"/>
          </a:p>
          <a:p>
            <a:r>
              <a:rPr lang="en-GB" sz="2800" dirty="0" smtClean="0"/>
              <a:t>Wednesdays 1200-1300 hrs in </a:t>
            </a:r>
            <a:r>
              <a:rPr lang="en-GB" sz="2800" dirty="0"/>
              <a:t>4th floor seminar </a:t>
            </a:r>
            <a:r>
              <a:rPr lang="en-GB" sz="2800" dirty="0" smtClean="0"/>
              <a:t>room</a:t>
            </a:r>
          </a:p>
          <a:p>
            <a:endParaRPr lang="en-GB" sz="2800" dirty="0" smtClean="0"/>
          </a:p>
          <a:p>
            <a:r>
              <a:rPr lang="en-GB" sz="2800" dirty="0"/>
              <a:t>Each talk will </a:t>
            </a:r>
            <a:r>
              <a:rPr lang="en-GB" sz="2800" dirty="0" smtClean="0"/>
              <a:t>be given by two presenters and last about 30 </a:t>
            </a:r>
            <a:r>
              <a:rPr lang="en-GB" sz="2800" dirty="0"/>
              <a:t>min + 15 minutes for questions. Generally it should introduce the relevant </a:t>
            </a:r>
            <a:r>
              <a:rPr lang="en-GB" sz="2800" dirty="0" smtClean="0"/>
              <a:t>theory and be followed </a:t>
            </a:r>
            <a:r>
              <a:rPr lang="en-GB" sz="2800" dirty="0"/>
              <a:t>by a </a:t>
            </a:r>
            <a:r>
              <a:rPr lang="en-GB" sz="2800" dirty="0" smtClean="0"/>
              <a:t>demo using SPM12 </a:t>
            </a:r>
            <a:r>
              <a:rPr lang="en-GB" sz="2800" dirty="0"/>
              <a:t>interface</a:t>
            </a:r>
            <a:r>
              <a:rPr lang="en-GB" sz="2800" dirty="0" smtClean="0"/>
              <a:t>.</a:t>
            </a:r>
          </a:p>
          <a:p>
            <a:endParaRPr lang="en-GB" sz="2800" dirty="0" smtClean="0"/>
          </a:p>
          <a:p>
            <a:r>
              <a:rPr lang="en-GB" sz="2800" dirty="0" smtClean="0"/>
              <a:t>Term 1: fMRI</a:t>
            </a:r>
          </a:p>
          <a:p>
            <a:r>
              <a:rPr lang="en-GB" sz="2800" dirty="0" smtClean="0"/>
              <a:t>Term 2: MEG and EEG</a:t>
            </a:r>
          </a:p>
          <a:p>
            <a:endParaRPr lang="en-GB" dirty="0"/>
          </a:p>
        </p:txBody>
      </p:sp>
    </p:spTree>
    <p:extLst>
      <p:ext uri="{BB962C8B-B14F-4D97-AF65-F5344CB8AC3E}">
        <p14:creationId xmlns:p14="http://schemas.microsoft.com/office/powerpoint/2010/main" val="4022893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45115840"/>
              </p:ext>
            </p:extLst>
          </p:nvPr>
        </p:nvGraphicFramePr>
        <p:xfrm>
          <a:off x="457200" y="1772815"/>
          <a:ext cx="8229600" cy="3842992"/>
        </p:xfrm>
        <a:graphic>
          <a:graphicData uri="http://schemas.openxmlformats.org/drawingml/2006/table">
            <a:tbl>
              <a:tblPr firstRow="1" firstCol="1" bandRow="1">
                <a:tableStyleId>{5C22544A-7EE6-4342-B048-85BDC9FD1C3A}</a:tableStyleId>
              </a:tblPr>
              <a:tblGrid>
                <a:gridCol w="3970784"/>
                <a:gridCol w="1515616"/>
                <a:gridCol w="2743200"/>
              </a:tblGrid>
              <a:tr h="238527">
                <a:tc>
                  <a:txBody>
                    <a:bodyPr/>
                    <a:lstStyle/>
                    <a:p>
                      <a:pPr>
                        <a:spcAft>
                          <a:spcPts val="0"/>
                        </a:spcAft>
                      </a:pPr>
                      <a:r>
                        <a:rPr lang="en-GB" sz="1600" dirty="0">
                          <a:effectLst/>
                        </a:rPr>
                        <a:t>Introduction to MfD</a:t>
                      </a:r>
                      <a:endParaRPr lang="en-GB" sz="1600" dirty="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a:effectLst/>
                        </a:rPr>
                        <a:t>4/11/2015</a:t>
                      </a:r>
                      <a:endParaRPr lang="en-GB" sz="1600">
                        <a:effectLst/>
                        <a:latin typeface="Times New Roman" panose="02020603050405020304" pitchFamily="18" charset="0"/>
                        <a:ea typeface="Calibri" panose="020F0502020204030204" pitchFamily="34" charset="0"/>
                      </a:endParaRPr>
                    </a:p>
                  </a:txBody>
                  <a:tcPr marL="28575" marR="28575" marT="0" marB="0" anchor="b"/>
                </a:tc>
                <a:tc>
                  <a:txBody>
                    <a:bodyPr/>
                    <a:lstStyle/>
                    <a:p>
                      <a:endParaRPr lang="en-GB" sz="1600" dirty="0">
                        <a:effectLst/>
                        <a:latin typeface="Calibri" panose="020F0502020204030204" pitchFamily="34" charset="0"/>
                      </a:endParaRPr>
                    </a:p>
                  </a:txBody>
                  <a:tcPr marL="28575" marR="28575" marT="0" marB="0" anchor="b"/>
                </a:tc>
              </a:tr>
              <a:tr h="238527">
                <a:tc>
                  <a:txBody>
                    <a:bodyPr/>
                    <a:lstStyle/>
                    <a:p>
                      <a:pPr>
                        <a:spcAft>
                          <a:spcPts val="0"/>
                        </a:spcAft>
                      </a:pPr>
                      <a:r>
                        <a:rPr lang="en-GB" sz="1600" dirty="0">
                          <a:effectLst/>
                        </a:rPr>
                        <a:t>Basis of the BOLD signal</a:t>
                      </a:r>
                      <a:endParaRPr lang="en-GB" sz="1600" dirty="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a:effectLst/>
                        </a:rPr>
                        <a:t>11/11/2015</a:t>
                      </a:r>
                      <a:endParaRPr lang="en-GB" sz="160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dirty="0" smtClean="0">
                          <a:effectLst/>
                        </a:rPr>
                        <a:t>Samira Kazan</a:t>
                      </a:r>
                      <a:endParaRPr lang="en-GB" sz="1600" dirty="0">
                        <a:effectLst/>
                        <a:latin typeface="Times New Roman" panose="02020603050405020304" pitchFamily="18" charset="0"/>
                        <a:ea typeface="Calibri" panose="020F0502020204030204" pitchFamily="34" charset="0"/>
                      </a:endParaRPr>
                    </a:p>
                  </a:txBody>
                  <a:tcPr marL="28575" marR="28575" marT="0" marB="0" anchor="b"/>
                </a:tc>
              </a:tr>
              <a:tr h="477053">
                <a:tc>
                  <a:txBody>
                    <a:bodyPr/>
                    <a:lstStyle/>
                    <a:p>
                      <a:pPr>
                        <a:spcAft>
                          <a:spcPts val="0"/>
                        </a:spcAft>
                      </a:pPr>
                      <a:r>
                        <a:rPr lang="en-GB" sz="1600" dirty="0" err="1">
                          <a:effectLst/>
                        </a:rPr>
                        <a:t>Preprocessing</a:t>
                      </a:r>
                      <a:r>
                        <a:rPr lang="en-GB" sz="1600" dirty="0">
                          <a:effectLst/>
                        </a:rPr>
                        <a:t>: realigning and unwarping</a:t>
                      </a:r>
                      <a:endParaRPr lang="en-GB" sz="1600" dirty="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a:effectLst/>
                        </a:rPr>
                        <a:t>18/11/2015</a:t>
                      </a:r>
                      <a:endParaRPr lang="en-GB" sz="160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a:effectLst/>
                        </a:rPr>
                        <a:t>Ged Ridgway</a:t>
                      </a:r>
                      <a:endParaRPr lang="en-GB" sz="1600">
                        <a:effectLst/>
                        <a:latin typeface="Times New Roman" panose="02020603050405020304" pitchFamily="18" charset="0"/>
                        <a:ea typeface="Calibri" panose="020F0502020204030204" pitchFamily="34" charset="0"/>
                      </a:endParaRPr>
                    </a:p>
                  </a:txBody>
                  <a:tcPr marL="28575" marR="28575" marT="0" marB="0" anchor="b"/>
                </a:tc>
              </a:tr>
              <a:tr h="477053">
                <a:tc>
                  <a:txBody>
                    <a:bodyPr/>
                    <a:lstStyle/>
                    <a:p>
                      <a:pPr>
                        <a:spcAft>
                          <a:spcPts val="0"/>
                        </a:spcAft>
                      </a:pPr>
                      <a:r>
                        <a:rPr lang="en-GB" sz="1600" dirty="0" err="1">
                          <a:effectLst/>
                        </a:rPr>
                        <a:t>Preprocessing</a:t>
                      </a:r>
                      <a:r>
                        <a:rPr lang="en-GB" sz="1600" dirty="0">
                          <a:effectLst/>
                        </a:rPr>
                        <a:t>: </a:t>
                      </a:r>
                      <a:r>
                        <a:rPr lang="en-GB" sz="1600" dirty="0" err="1">
                          <a:effectLst/>
                        </a:rPr>
                        <a:t>coregistration</a:t>
                      </a:r>
                      <a:r>
                        <a:rPr lang="en-GB" sz="1600" dirty="0">
                          <a:effectLst/>
                        </a:rPr>
                        <a:t> and spatial normalization</a:t>
                      </a:r>
                      <a:endParaRPr lang="en-GB" sz="1600" dirty="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dirty="0">
                          <a:effectLst/>
                        </a:rPr>
                        <a:t>25/11/2015</a:t>
                      </a:r>
                      <a:endParaRPr lang="en-GB" sz="1600" dirty="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dirty="0">
                          <a:effectLst/>
                        </a:rPr>
                        <a:t>Ged Ridgway</a:t>
                      </a:r>
                      <a:endParaRPr lang="en-GB" sz="1600" dirty="0">
                        <a:effectLst/>
                        <a:latin typeface="Times New Roman" panose="02020603050405020304" pitchFamily="18" charset="0"/>
                        <a:ea typeface="Calibri" panose="020F0502020204030204" pitchFamily="34" charset="0"/>
                      </a:endParaRPr>
                    </a:p>
                  </a:txBody>
                  <a:tcPr marL="28575" marR="28575" marT="0" marB="0" anchor="b"/>
                </a:tc>
              </a:tr>
              <a:tr h="238527">
                <a:tc>
                  <a:txBody>
                    <a:bodyPr/>
                    <a:lstStyle/>
                    <a:p>
                      <a:pPr>
                        <a:spcAft>
                          <a:spcPts val="0"/>
                        </a:spcAft>
                      </a:pPr>
                      <a:r>
                        <a:rPr lang="en-GB" sz="1600" dirty="0">
                          <a:effectLst/>
                        </a:rPr>
                        <a:t>T-tests, </a:t>
                      </a:r>
                      <a:r>
                        <a:rPr lang="en-GB" sz="1600" dirty="0" err="1">
                          <a:effectLst/>
                        </a:rPr>
                        <a:t>Anovas</a:t>
                      </a:r>
                      <a:r>
                        <a:rPr lang="en-GB" sz="1600" dirty="0">
                          <a:effectLst/>
                        </a:rPr>
                        <a:t> and Regression</a:t>
                      </a:r>
                      <a:endParaRPr lang="en-GB" sz="1600" dirty="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dirty="0">
                          <a:effectLst/>
                        </a:rPr>
                        <a:t>2/12/2015</a:t>
                      </a:r>
                      <a:endParaRPr lang="en-GB" sz="1600" dirty="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dirty="0" smtClean="0">
                          <a:effectLst/>
                        </a:rPr>
                        <a:t>TBC</a:t>
                      </a:r>
                      <a:endParaRPr lang="en-GB" sz="1600" dirty="0">
                        <a:effectLst/>
                        <a:latin typeface="Times New Roman" panose="02020603050405020304" pitchFamily="18" charset="0"/>
                        <a:ea typeface="Calibri" panose="020F0502020204030204" pitchFamily="34" charset="0"/>
                      </a:endParaRPr>
                    </a:p>
                  </a:txBody>
                  <a:tcPr marL="28575" marR="28575" marT="0" marB="0" anchor="b"/>
                </a:tc>
              </a:tr>
              <a:tr h="715580">
                <a:tc>
                  <a:txBody>
                    <a:bodyPr/>
                    <a:lstStyle/>
                    <a:p>
                      <a:pPr>
                        <a:spcAft>
                          <a:spcPts val="0"/>
                        </a:spcAft>
                      </a:pPr>
                      <a:r>
                        <a:rPr lang="en-GB" sz="1600" dirty="0">
                          <a:effectLst/>
                        </a:rPr>
                        <a:t>1st level analysis: design matrix, contrasts and inference, GLM </a:t>
                      </a:r>
                      <a:endParaRPr lang="en-GB" sz="1600" dirty="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dirty="0">
                          <a:effectLst/>
                        </a:rPr>
                        <a:t>9/12/2015</a:t>
                      </a:r>
                      <a:endParaRPr lang="en-GB" sz="1600" dirty="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dirty="0">
                          <a:effectLst/>
                        </a:rPr>
                        <a:t>Guillaume </a:t>
                      </a:r>
                      <a:r>
                        <a:rPr lang="en-GB" sz="1600" dirty="0" err="1">
                          <a:effectLst/>
                        </a:rPr>
                        <a:t>Flandin</a:t>
                      </a:r>
                      <a:endParaRPr lang="en-GB" sz="1600" dirty="0">
                        <a:effectLst/>
                        <a:latin typeface="Times New Roman" panose="02020603050405020304" pitchFamily="18" charset="0"/>
                        <a:ea typeface="Calibri" panose="020F0502020204030204" pitchFamily="34" charset="0"/>
                      </a:endParaRPr>
                    </a:p>
                  </a:txBody>
                  <a:tcPr marL="28575" marR="28575" marT="0" marB="0" anchor="b"/>
                </a:tc>
              </a:tr>
              <a:tr h="954106">
                <a:tc>
                  <a:txBody>
                    <a:bodyPr/>
                    <a:lstStyle/>
                    <a:p>
                      <a:pPr>
                        <a:spcAft>
                          <a:spcPts val="0"/>
                        </a:spcAft>
                      </a:pPr>
                      <a:r>
                        <a:rPr lang="en-GB" sz="1600" dirty="0">
                          <a:effectLst/>
                        </a:rPr>
                        <a:t>1st level analysis: basis functions, parametric modulation and correlated </a:t>
                      </a:r>
                      <a:r>
                        <a:rPr lang="en-GB" sz="1600" dirty="0" err="1">
                          <a:effectLst/>
                        </a:rPr>
                        <a:t>regressors</a:t>
                      </a:r>
                      <a:endParaRPr lang="en-GB" sz="1600" dirty="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a:effectLst/>
                        </a:rPr>
                        <a:t>16/12/2015</a:t>
                      </a:r>
                      <a:endParaRPr lang="en-GB" sz="160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dirty="0">
                          <a:effectLst/>
                        </a:rPr>
                        <a:t>Guillaume </a:t>
                      </a:r>
                      <a:r>
                        <a:rPr lang="en-GB" sz="1600" dirty="0" err="1">
                          <a:effectLst/>
                        </a:rPr>
                        <a:t>Flandin</a:t>
                      </a:r>
                      <a:endParaRPr lang="en-GB" sz="1600" dirty="0">
                        <a:effectLst/>
                        <a:latin typeface="Times New Roman" panose="02020603050405020304" pitchFamily="18" charset="0"/>
                        <a:ea typeface="Calibri" panose="020F0502020204030204" pitchFamily="34" charset="0"/>
                      </a:endParaRPr>
                    </a:p>
                  </a:txBody>
                  <a:tcPr marL="28575" marR="28575" marT="0" marB="0" anchor="b"/>
                </a:tc>
              </a:tr>
              <a:tr h="477053">
                <a:tc>
                  <a:txBody>
                    <a:bodyPr/>
                    <a:lstStyle/>
                    <a:p>
                      <a:pPr>
                        <a:spcAft>
                          <a:spcPts val="0"/>
                        </a:spcAft>
                      </a:pPr>
                      <a:r>
                        <a:rPr lang="en-GB" sz="1600" dirty="0">
                          <a:effectLst/>
                        </a:rPr>
                        <a:t>2nd level analysis: between-subject analysis</a:t>
                      </a:r>
                      <a:endParaRPr lang="en-GB" sz="1600" dirty="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a:effectLst/>
                        </a:rPr>
                        <a:t>13/01/2015</a:t>
                      </a:r>
                      <a:endParaRPr lang="en-GB" sz="1600">
                        <a:effectLst/>
                        <a:latin typeface="Times New Roman" panose="02020603050405020304" pitchFamily="18" charset="0"/>
                        <a:ea typeface="Calibri" panose="020F0502020204030204" pitchFamily="34" charset="0"/>
                      </a:endParaRPr>
                    </a:p>
                  </a:txBody>
                  <a:tcPr marL="28575" marR="28575" marT="0" marB="0" anchor="b"/>
                </a:tc>
                <a:tc>
                  <a:txBody>
                    <a:bodyPr/>
                    <a:lstStyle/>
                    <a:p>
                      <a:pPr>
                        <a:spcAft>
                          <a:spcPts val="0"/>
                        </a:spcAft>
                      </a:pPr>
                      <a:r>
                        <a:rPr lang="en-GB" sz="1600" dirty="0">
                          <a:effectLst/>
                        </a:rPr>
                        <a:t>Ged Ridgway</a:t>
                      </a:r>
                      <a:endParaRPr lang="en-GB" sz="1600" dirty="0">
                        <a:effectLst/>
                        <a:latin typeface="Times New Roman" panose="02020603050405020304" pitchFamily="18" charset="0"/>
                        <a:ea typeface="Calibri" panose="020F0502020204030204" pitchFamily="34" charset="0"/>
                      </a:endParaRPr>
                    </a:p>
                  </a:txBody>
                  <a:tcPr marL="28575" marR="28575" marT="0" marB="0" anchor="b"/>
                </a:tc>
              </a:tr>
            </a:tbl>
          </a:graphicData>
        </a:graphic>
      </p:graphicFrame>
      <p:sp>
        <p:nvSpPr>
          <p:cNvPr id="5"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smtClean="0">
                <a:solidFill>
                  <a:schemeClr val="tx2"/>
                </a:solidFill>
              </a:rPr>
              <a:t>Schedule – 1 </a:t>
            </a:r>
            <a:endParaRPr lang="en-GB" b="1" dirty="0">
              <a:solidFill>
                <a:schemeClr val="tx2"/>
              </a:solidFill>
            </a:endParaRPr>
          </a:p>
        </p:txBody>
      </p:sp>
    </p:spTree>
    <p:extLst>
      <p:ext uri="{BB962C8B-B14F-4D97-AF65-F5344CB8AC3E}">
        <p14:creationId xmlns:p14="http://schemas.microsoft.com/office/powerpoint/2010/main" val="1568728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18453074"/>
              </p:ext>
            </p:extLst>
          </p:nvPr>
        </p:nvGraphicFramePr>
        <p:xfrm>
          <a:off x="611560" y="764704"/>
          <a:ext cx="8229600" cy="5562600"/>
        </p:xfrm>
        <a:graphic>
          <a:graphicData uri="http://schemas.openxmlformats.org/drawingml/2006/table">
            <a:tbl>
              <a:tblPr firstRow="1" bandRow="1">
                <a:tableStyleId>{5C22544A-7EE6-4342-B048-85BDC9FD1C3A}</a:tableStyleId>
              </a:tblPr>
              <a:tblGrid>
                <a:gridCol w="8229600"/>
              </a:tblGrid>
              <a:tr h="370840">
                <a:tc>
                  <a:txBody>
                    <a:bodyPr/>
                    <a:lstStyle/>
                    <a:p>
                      <a:r>
                        <a:rPr lang="en-GB" dirty="0" smtClean="0"/>
                        <a:t>Term</a:t>
                      </a:r>
                      <a:r>
                        <a:rPr lang="en-GB" baseline="0" dirty="0" smtClean="0"/>
                        <a:t> 2 topics</a:t>
                      </a:r>
                      <a:endParaRPr lang="en-GB" dirty="0"/>
                    </a:p>
                  </a:txBody>
                  <a:tcPr/>
                </a:tc>
              </a:tr>
              <a:tr h="370840">
                <a:tc>
                  <a:txBody>
                    <a:bodyPr/>
                    <a:lstStyle/>
                    <a:p>
                      <a:pPr rtl="0" fontAlgn="b"/>
                      <a:r>
                        <a:rPr lang="en-GB" dirty="0">
                          <a:effectLst/>
                        </a:rPr>
                        <a:t>2nd level analysis: between-subject analysis</a:t>
                      </a:r>
                    </a:p>
                  </a:txBody>
                  <a:tcPr marL="28575" marR="28575" marT="0" marB="0" anchor="b"/>
                </a:tc>
              </a:tr>
              <a:tr h="370840">
                <a:tc>
                  <a:txBody>
                    <a:bodyPr/>
                    <a:lstStyle/>
                    <a:p>
                      <a:pPr rtl="0" fontAlgn="b"/>
                      <a:r>
                        <a:rPr lang="en-GB" dirty="0">
                          <a:effectLst/>
                        </a:rPr>
                        <a:t>Bayes for Beginners</a:t>
                      </a:r>
                    </a:p>
                  </a:txBody>
                  <a:tcPr marL="28575" marR="28575" marT="0" marB="0" anchor="b"/>
                </a:tc>
              </a:tr>
              <a:tr h="370840">
                <a:tc>
                  <a:txBody>
                    <a:bodyPr/>
                    <a:lstStyle/>
                    <a:p>
                      <a:pPr rtl="0" fontAlgn="b"/>
                      <a:r>
                        <a:rPr lang="en-GB" dirty="0">
                          <a:effectLst/>
                        </a:rPr>
                        <a:t>Random Field Theory</a:t>
                      </a:r>
                    </a:p>
                  </a:txBody>
                  <a:tcPr marL="28575" marR="28575" marT="0" marB="0" anchor="b"/>
                </a:tc>
              </a:tr>
              <a:tr h="370840">
                <a:tc>
                  <a:txBody>
                    <a:bodyPr/>
                    <a:lstStyle/>
                    <a:p>
                      <a:pPr rtl="0" fontAlgn="b"/>
                      <a:r>
                        <a:rPr lang="en-GB">
                          <a:effectLst/>
                        </a:rPr>
                        <a:t>Study design and efficiency</a:t>
                      </a:r>
                    </a:p>
                  </a:txBody>
                  <a:tcPr marL="28575" marR="28575" marT="0" marB="0" anchor="b"/>
                </a:tc>
              </a:tr>
              <a:tr h="370840">
                <a:tc>
                  <a:txBody>
                    <a:bodyPr/>
                    <a:lstStyle/>
                    <a:p>
                      <a:pPr rtl="0" fontAlgn="b"/>
                      <a:r>
                        <a:rPr lang="en-GB" dirty="0">
                          <a:effectLst/>
                        </a:rPr>
                        <a:t>Issues with analysis and interpretation (e.g. double dipping, Type I/Type II errors)</a:t>
                      </a:r>
                    </a:p>
                  </a:txBody>
                  <a:tcPr marL="28575" marR="28575" marT="0" marB="0" anchor="b"/>
                </a:tc>
              </a:tr>
              <a:tr h="370840">
                <a:tc>
                  <a:txBody>
                    <a:bodyPr/>
                    <a:lstStyle/>
                    <a:p>
                      <a:pPr rtl="0" fontAlgn="b"/>
                      <a:r>
                        <a:rPr lang="en-GB" dirty="0">
                          <a:effectLst/>
                        </a:rPr>
                        <a:t>Basis of the M/EEG signal</a:t>
                      </a:r>
                    </a:p>
                  </a:txBody>
                  <a:tcPr marL="28575" marR="28575" marT="0" marB="0" anchor="b"/>
                </a:tc>
              </a:tr>
              <a:tr h="370840">
                <a:tc>
                  <a:txBody>
                    <a:bodyPr/>
                    <a:lstStyle/>
                    <a:p>
                      <a:pPr rtl="0" fontAlgn="b"/>
                      <a:r>
                        <a:rPr lang="en-GB" dirty="0" err="1">
                          <a:effectLst/>
                        </a:rPr>
                        <a:t>Preprocessing</a:t>
                      </a:r>
                      <a:r>
                        <a:rPr lang="en-GB" dirty="0">
                          <a:effectLst/>
                        </a:rPr>
                        <a:t> and experimental design</a:t>
                      </a:r>
                    </a:p>
                  </a:txBody>
                  <a:tcPr marL="28575" marR="28575" marT="0" marB="0" anchor="b"/>
                </a:tc>
              </a:tr>
              <a:tr h="370840">
                <a:tc>
                  <a:txBody>
                    <a:bodyPr/>
                    <a:lstStyle/>
                    <a:p>
                      <a:pPr rtl="0" fontAlgn="b"/>
                      <a:r>
                        <a:rPr lang="en-GB" dirty="0">
                          <a:effectLst/>
                        </a:rPr>
                        <a:t>Contrasts, inference and source localisation</a:t>
                      </a:r>
                    </a:p>
                  </a:txBody>
                  <a:tcPr marL="28575" marR="28575" marT="0" marB="0" anchor="b"/>
                </a:tc>
              </a:tr>
              <a:tr h="370840">
                <a:tc>
                  <a:txBody>
                    <a:bodyPr/>
                    <a:lstStyle/>
                    <a:p>
                      <a:pPr rtl="0" fontAlgn="b"/>
                      <a:r>
                        <a:rPr lang="en-GB" dirty="0">
                          <a:effectLst/>
                        </a:rPr>
                        <a:t>Introduction to connectivity (PPI, resting state)</a:t>
                      </a:r>
                    </a:p>
                  </a:txBody>
                  <a:tcPr marL="28575" marR="28575" marT="0" marB="0" anchor="b"/>
                </a:tc>
              </a:tr>
              <a:tr h="370840">
                <a:tc>
                  <a:txBody>
                    <a:bodyPr/>
                    <a:lstStyle/>
                    <a:p>
                      <a:pPr rtl="0" fontAlgn="b"/>
                      <a:r>
                        <a:rPr lang="en-GB">
                          <a:effectLst/>
                        </a:rPr>
                        <a:t>DCM for fMRI: theory and practice</a:t>
                      </a:r>
                    </a:p>
                  </a:txBody>
                  <a:tcPr marL="28575" marR="28575" marT="0" marB="0" anchor="b"/>
                </a:tc>
              </a:tr>
              <a:tr h="370840">
                <a:tc>
                  <a:txBody>
                    <a:bodyPr/>
                    <a:lstStyle/>
                    <a:p>
                      <a:pPr rtl="0" fontAlgn="b"/>
                      <a:r>
                        <a:rPr lang="en-GB">
                          <a:effectLst/>
                        </a:rPr>
                        <a:t>DCM for ERP/ERF: theory and practice</a:t>
                      </a:r>
                    </a:p>
                  </a:txBody>
                  <a:tcPr marL="28575" marR="28575" marT="0" marB="0" anchor="b"/>
                </a:tc>
              </a:tr>
              <a:tr h="370840">
                <a:tc>
                  <a:txBody>
                    <a:bodyPr/>
                    <a:lstStyle/>
                    <a:p>
                      <a:pPr rtl="0" fontAlgn="b"/>
                      <a:r>
                        <a:rPr lang="en-GB" dirty="0" smtClean="0">
                          <a:effectLst/>
                        </a:rPr>
                        <a:t>Model comparison</a:t>
                      </a:r>
                      <a:endParaRPr lang="en-GB" dirty="0">
                        <a:effectLst/>
                      </a:endParaRPr>
                    </a:p>
                  </a:txBody>
                  <a:tcPr marL="28575" marR="28575" marT="0" marB="0" anchor="b"/>
                </a:tc>
              </a:tr>
              <a:tr h="370840">
                <a:tc>
                  <a:txBody>
                    <a:bodyPr/>
                    <a:lstStyle/>
                    <a:p>
                      <a:pPr rtl="0" fontAlgn="b"/>
                      <a:r>
                        <a:rPr lang="en-GB" dirty="0" smtClean="0">
                          <a:effectLst/>
                        </a:rPr>
                        <a:t>Voxel-based</a:t>
                      </a:r>
                      <a:r>
                        <a:rPr lang="en-GB" baseline="0" dirty="0" smtClean="0">
                          <a:effectLst/>
                        </a:rPr>
                        <a:t> </a:t>
                      </a:r>
                      <a:r>
                        <a:rPr lang="en-GB" baseline="0" dirty="0" err="1" smtClean="0">
                          <a:effectLst/>
                        </a:rPr>
                        <a:t>morphometry</a:t>
                      </a:r>
                      <a:endParaRPr lang="en-GB" dirty="0">
                        <a:effectLst/>
                      </a:endParaRPr>
                    </a:p>
                  </a:txBody>
                  <a:tcPr marL="28575" marR="28575" marT="0" marB="0" anchor="b"/>
                </a:tc>
              </a:tr>
              <a:tr h="370840">
                <a:tc>
                  <a:txBody>
                    <a:bodyPr/>
                    <a:lstStyle/>
                    <a:p>
                      <a:pPr rtl="0" fontAlgn="b"/>
                      <a:r>
                        <a:rPr lang="en-GB" dirty="0" smtClean="0">
                          <a:effectLst/>
                        </a:rPr>
                        <a:t>Diffusion tensor imaging</a:t>
                      </a:r>
                      <a:endParaRPr lang="en-GB" dirty="0">
                        <a:effectLst/>
                      </a:endParaRPr>
                    </a:p>
                  </a:txBody>
                  <a:tcPr marL="28575" marR="28575" marT="0" marB="0" anchor="b"/>
                </a:tc>
              </a:tr>
            </a:tbl>
          </a:graphicData>
        </a:graphic>
      </p:graphicFrame>
    </p:spTree>
    <p:extLst>
      <p:ext uri="{BB962C8B-B14F-4D97-AF65-F5344CB8AC3E}">
        <p14:creationId xmlns:p14="http://schemas.microsoft.com/office/powerpoint/2010/main" val="1229534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solidFill>
              </a:rPr>
              <a:t>How to prepare</a:t>
            </a:r>
            <a:endParaRPr lang="en-GB" b="1" dirty="0">
              <a:solidFill>
                <a:schemeClr val="tx2"/>
              </a:solidFill>
            </a:endParaRPr>
          </a:p>
        </p:txBody>
      </p:sp>
      <p:sp>
        <p:nvSpPr>
          <p:cNvPr id="3" name="Content Placeholder 2"/>
          <p:cNvSpPr>
            <a:spLocks noGrp="1"/>
          </p:cNvSpPr>
          <p:nvPr>
            <p:ph idx="1"/>
          </p:nvPr>
        </p:nvSpPr>
        <p:spPr/>
        <p:txBody>
          <a:bodyPr>
            <a:normAutofit/>
          </a:bodyPr>
          <a:lstStyle/>
          <a:p>
            <a:pPr>
              <a:spcBef>
                <a:spcPct val="50000"/>
              </a:spcBef>
              <a:buFontTx/>
              <a:buChar char="•"/>
            </a:pPr>
            <a:r>
              <a:rPr lang="en-GB" altLang="en-US" sz="2400" dirty="0" smtClean="0">
                <a:latin typeface="Helvetica" pitchFamily="34" charset="0"/>
              </a:rPr>
              <a:t>Read the </a:t>
            </a:r>
            <a:r>
              <a:rPr lang="en-GB" altLang="en-US" sz="2400" dirty="0">
                <a:latin typeface="Helvetica" pitchFamily="34" charset="0"/>
              </a:rPr>
              <a:t>Presenter’s Guide </a:t>
            </a:r>
            <a:r>
              <a:rPr lang="en-GB" altLang="en-US" sz="2400" dirty="0" smtClean="0">
                <a:latin typeface="Helvetica" pitchFamily="34" charset="0"/>
                <a:hlinkClick r:id="rId3"/>
              </a:rPr>
              <a:t>http</a:t>
            </a:r>
            <a:r>
              <a:rPr lang="en-GB" altLang="en-US" sz="2400" dirty="0">
                <a:latin typeface="Helvetica" pitchFamily="34" charset="0"/>
                <a:hlinkClick r:id="rId3"/>
              </a:rPr>
              <a:t>://</a:t>
            </a:r>
            <a:r>
              <a:rPr lang="en-GB" altLang="en-US" sz="2400" dirty="0" smtClean="0">
                <a:latin typeface="Helvetica" pitchFamily="34" charset="0"/>
                <a:hlinkClick r:id="rId3"/>
              </a:rPr>
              <a:t>www.fil.ion.ucl.ac.uk/mfd/page1/guide2014.pdf</a:t>
            </a:r>
            <a:r>
              <a:rPr lang="en-GB" altLang="en-US" sz="2400" dirty="0" smtClean="0">
                <a:latin typeface="Helvetica" pitchFamily="34" charset="0"/>
              </a:rPr>
              <a:t> </a:t>
            </a:r>
            <a:endParaRPr lang="en-GB" altLang="en-US" sz="2400" dirty="0">
              <a:latin typeface="Helvetica" pitchFamily="34" charset="0"/>
            </a:endParaRPr>
          </a:p>
          <a:p>
            <a:pPr>
              <a:spcBef>
                <a:spcPct val="50000"/>
              </a:spcBef>
              <a:buFontTx/>
              <a:buChar char="•"/>
            </a:pPr>
            <a:r>
              <a:rPr lang="en-GB" altLang="en-US" sz="2400" dirty="0" smtClean="0">
                <a:latin typeface="Helvetica" pitchFamily="34" charset="0"/>
              </a:rPr>
              <a:t>Remember </a:t>
            </a:r>
            <a:r>
              <a:rPr lang="en-GB" altLang="en-US" sz="2400" dirty="0">
                <a:latin typeface="Helvetica" pitchFamily="34" charset="0"/>
              </a:rPr>
              <a:t>your audience are not experts</a:t>
            </a:r>
            <a:r>
              <a:rPr lang="en-GB" altLang="en-US" sz="2400" dirty="0" smtClean="0">
                <a:latin typeface="Helvetica" pitchFamily="34" charset="0"/>
              </a:rPr>
              <a:t>…</a:t>
            </a:r>
          </a:p>
          <a:p>
            <a:pPr>
              <a:spcBef>
                <a:spcPct val="50000"/>
              </a:spcBef>
              <a:buFontTx/>
              <a:buChar char="•"/>
            </a:pPr>
            <a:r>
              <a:rPr lang="en-GB" altLang="en-US" sz="2400" dirty="0" smtClean="0">
                <a:latin typeface="Helvetica" pitchFamily="34" charset="0"/>
              </a:rPr>
              <a:t>Don’t just copy last year’s slides </a:t>
            </a:r>
            <a:endParaRPr lang="en-GB" altLang="en-US" sz="2400" dirty="0">
              <a:latin typeface="Helvetica" pitchFamily="34" charset="0"/>
            </a:endParaRPr>
          </a:p>
          <a:p>
            <a:pPr marL="457200" lvl="1" indent="0">
              <a:spcBef>
                <a:spcPct val="50000"/>
              </a:spcBef>
              <a:buNone/>
            </a:pPr>
            <a:endParaRPr lang="en-GB" altLang="en-US" sz="2000" dirty="0" smtClean="0">
              <a:latin typeface="Helvetica" pitchFamily="34" charset="0"/>
            </a:endParaRPr>
          </a:p>
          <a:p>
            <a:pPr marL="457200" lvl="1" indent="0">
              <a:spcBef>
                <a:spcPct val="50000"/>
              </a:spcBef>
              <a:buNone/>
            </a:pPr>
            <a:r>
              <a:rPr lang="en-GB" altLang="en-US" sz="2000" u="sng" dirty="0">
                <a:solidFill>
                  <a:schemeClr val="tx2"/>
                </a:solidFill>
                <a:latin typeface="Helvetica" pitchFamily="34" charset="0"/>
              </a:rPr>
              <a:t>isobel.weinberg.13@ucl.ac.uk</a:t>
            </a:r>
            <a:endParaRPr lang="en-GB" altLang="en-US" sz="2000" u="sng" dirty="0" smtClean="0">
              <a:solidFill>
                <a:schemeClr val="tx2"/>
              </a:solidFill>
              <a:latin typeface="Helvetica" pitchFamily="34" charset="0"/>
            </a:endParaRPr>
          </a:p>
          <a:p>
            <a:pPr marL="457200" lvl="1" indent="0">
              <a:spcBef>
                <a:spcPct val="50000"/>
              </a:spcBef>
              <a:buNone/>
            </a:pPr>
            <a:r>
              <a:rPr lang="en-GB" altLang="en-US" sz="2000" u="sng" dirty="0" smtClean="0">
                <a:solidFill>
                  <a:schemeClr val="tx2"/>
                </a:solidFill>
                <a:latin typeface="Helvetica" pitchFamily="34" charset="0"/>
              </a:rPr>
              <a:t>t.ganguly@ucl.ac.uk</a:t>
            </a:r>
          </a:p>
          <a:p>
            <a:pPr marL="457200" lvl="1" indent="0">
              <a:spcBef>
                <a:spcPct val="50000"/>
              </a:spcBef>
              <a:buNone/>
            </a:pPr>
            <a:endParaRPr lang="en-GB" altLang="en-US" sz="2000" dirty="0">
              <a:latin typeface="Helvetica" pitchFamily="34" charset="0"/>
            </a:endParaRPr>
          </a:p>
          <a:p>
            <a:pPr marL="0" indent="0">
              <a:buNone/>
            </a:pPr>
            <a:endParaRPr lang="en-GB" dirty="0"/>
          </a:p>
        </p:txBody>
      </p:sp>
    </p:spTree>
    <p:extLst>
      <p:ext uri="{BB962C8B-B14F-4D97-AF65-F5344CB8AC3E}">
        <p14:creationId xmlns:p14="http://schemas.microsoft.com/office/powerpoint/2010/main" val="2607783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solidFill>
              </a:rPr>
              <a:t>Where to find information</a:t>
            </a:r>
            <a:endParaRPr lang="en-GB" b="1" dirty="0">
              <a:solidFill>
                <a:schemeClr val="tx2"/>
              </a:solidFill>
            </a:endParaRPr>
          </a:p>
        </p:txBody>
      </p:sp>
      <p:sp>
        <p:nvSpPr>
          <p:cNvPr id="3" name="Content Placeholder 2"/>
          <p:cNvSpPr>
            <a:spLocks noGrp="1"/>
          </p:cNvSpPr>
          <p:nvPr>
            <p:ph idx="1"/>
          </p:nvPr>
        </p:nvSpPr>
        <p:spPr/>
        <p:txBody>
          <a:bodyPr>
            <a:normAutofit/>
          </a:bodyPr>
          <a:lstStyle/>
          <a:p>
            <a:pPr marL="0" indent="0">
              <a:buNone/>
            </a:pPr>
            <a:r>
              <a:rPr lang="en-GB" sz="4000" b="1" dirty="0" smtClean="0"/>
              <a:t>MfD homepage: </a:t>
            </a:r>
          </a:p>
          <a:p>
            <a:pPr marL="0" indent="0">
              <a:buNone/>
            </a:pPr>
            <a:r>
              <a:rPr lang="en-GB" sz="4400" dirty="0">
                <a:solidFill>
                  <a:srgbClr val="0066FF"/>
                </a:solidFill>
              </a:rPr>
              <a:t>http://www.fil.ion.ucl.ac.uk/mfd/</a:t>
            </a:r>
            <a:endParaRPr lang="en-GB" altLang="en-US" sz="4400" b="1" dirty="0">
              <a:solidFill>
                <a:srgbClr val="0066FF"/>
              </a:solidFill>
            </a:endParaRPr>
          </a:p>
          <a:p>
            <a:pPr>
              <a:lnSpc>
                <a:spcPct val="90000"/>
              </a:lnSpc>
              <a:spcBef>
                <a:spcPct val="50000"/>
              </a:spcBef>
            </a:pPr>
            <a:r>
              <a:rPr lang="en-GB" altLang="en-US" dirty="0"/>
              <a:t>Programme</a:t>
            </a:r>
          </a:p>
          <a:p>
            <a:pPr>
              <a:lnSpc>
                <a:spcPct val="90000"/>
              </a:lnSpc>
              <a:spcBef>
                <a:spcPct val="50000"/>
              </a:spcBef>
            </a:pPr>
            <a:r>
              <a:rPr lang="en-GB" altLang="en-US" dirty="0" smtClean="0"/>
              <a:t>Resources: </a:t>
            </a:r>
            <a:r>
              <a:rPr lang="en-GB" altLang="en-US" dirty="0"/>
              <a:t>Presenter’s </a:t>
            </a:r>
            <a:r>
              <a:rPr lang="en-GB" altLang="en-US" dirty="0" smtClean="0"/>
              <a:t>guide, </a:t>
            </a:r>
            <a:r>
              <a:rPr lang="en-GB" altLang="en-US" dirty="0"/>
              <a:t>p</a:t>
            </a:r>
            <a:r>
              <a:rPr lang="en-GB" altLang="en-US" dirty="0" smtClean="0"/>
              <a:t>revious slides, links, SPM manual </a:t>
            </a:r>
            <a:r>
              <a:rPr lang="en-GB" altLang="en-US" dirty="0" err="1" smtClean="0"/>
              <a:t>etc</a:t>
            </a:r>
            <a:endParaRPr lang="en-GB" altLang="en-US" dirty="0" smtClean="0"/>
          </a:p>
          <a:p>
            <a:pPr>
              <a:lnSpc>
                <a:spcPct val="90000"/>
              </a:lnSpc>
              <a:spcBef>
                <a:spcPct val="50000"/>
              </a:spcBef>
            </a:pPr>
            <a:r>
              <a:rPr lang="en-GB" altLang="en-US" dirty="0"/>
              <a:t>Name of </a:t>
            </a:r>
            <a:r>
              <a:rPr lang="en-GB" altLang="en-US" dirty="0" smtClean="0"/>
              <a:t>expert </a:t>
            </a:r>
            <a:r>
              <a:rPr lang="en-GB" altLang="en-US" dirty="0"/>
              <a:t>(</a:t>
            </a:r>
            <a:r>
              <a:rPr lang="en-GB" altLang="en-US" dirty="0" smtClean="0"/>
              <a:t>email in </a:t>
            </a:r>
            <a:r>
              <a:rPr lang="en-GB" altLang="en-US" dirty="0"/>
              <a:t>UCL Outlook or </a:t>
            </a:r>
            <a:r>
              <a:rPr lang="en-GB" altLang="en-US" dirty="0" smtClean="0"/>
              <a:t>from typing name </a:t>
            </a:r>
            <a:r>
              <a:rPr lang="en-GB" altLang="en-US" dirty="0"/>
              <a:t>+ </a:t>
            </a:r>
            <a:r>
              <a:rPr lang="en-GB" altLang="en-US" dirty="0" smtClean="0"/>
              <a:t>“FIL” or “UCL” into Google)</a:t>
            </a:r>
            <a:endParaRPr lang="en-GB" altLang="en-US" dirty="0"/>
          </a:p>
          <a:p>
            <a:pPr>
              <a:lnSpc>
                <a:spcPct val="90000"/>
              </a:lnSpc>
              <a:spcBef>
                <a:spcPct val="50000"/>
              </a:spcBef>
            </a:pPr>
            <a:endParaRPr lang="en-GB" altLang="en-US" dirty="0"/>
          </a:p>
          <a:p>
            <a:pPr marL="0" indent="0">
              <a:buNone/>
            </a:pPr>
            <a:endParaRPr lang="en-GB" dirty="0">
              <a:sym typeface="Wingdings" panose="05000000000000000000" pitchFamily="2" charset="2"/>
            </a:endParaRPr>
          </a:p>
          <a:p>
            <a:pPr marL="0" indent="0">
              <a:lnSpc>
                <a:spcPct val="80000"/>
              </a:lnSpc>
              <a:spcBef>
                <a:spcPct val="50000"/>
              </a:spcBef>
              <a:buNone/>
            </a:pPr>
            <a:endParaRPr lang="en-GB" altLang="en-US" dirty="0">
              <a:latin typeface="Helvetica" pitchFamily="34" charset="0"/>
            </a:endParaRPr>
          </a:p>
        </p:txBody>
      </p:sp>
    </p:spTree>
    <p:extLst>
      <p:ext uri="{BB962C8B-B14F-4D97-AF65-F5344CB8AC3E}">
        <p14:creationId xmlns:p14="http://schemas.microsoft.com/office/powerpoint/2010/main" val="3007653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solidFill>
              </a:rPr>
              <a:t>Where to find information</a:t>
            </a:r>
            <a:endParaRPr lang="en-GB" b="1" dirty="0">
              <a:solidFill>
                <a:schemeClr val="tx2"/>
              </a:solidFill>
            </a:endParaRPr>
          </a:p>
        </p:txBody>
      </p:sp>
      <p:sp>
        <p:nvSpPr>
          <p:cNvPr id="3" name="Content Placeholder 2"/>
          <p:cNvSpPr>
            <a:spLocks noGrp="1"/>
          </p:cNvSpPr>
          <p:nvPr>
            <p:ph idx="1"/>
          </p:nvPr>
        </p:nvSpPr>
        <p:spPr/>
        <p:txBody>
          <a:bodyPr>
            <a:normAutofit fontScale="62500" lnSpcReduction="20000"/>
          </a:bodyPr>
          <a:lstStyle/>
          <a:p>
            <a:pPr marL="0" indent="0">
              <a:buNone/>
            </a:pPr>
            <a:r>
              <a:rPr lang="en-GB" sz="5100" b="1" dirty="0" smtClean="0"/>
              <a:t>Go to the MfD homepage </a:t>
            </a:r>
            <a:r>
              <a:rPr lang="en-GB" sz="5100" b="1" dirty="0" smtClean="0">
                <a:sym typeface="Wingdings" panose="05000000000000000000" pitchFamily="2" charset="2"/>
              </a:rPr>
              <a:t> Resources</a:t>
            </a:r>
          </a:p>
          <a:p>
            <a:endParaRPr lang="en-GB" dirty="0">
              <a:sym typeface="Wingdings" panose="05000000000000000000" pitchFamily="2" charset="2"/>
            </a:endParaRPr>
          </a:p>
          <a:p>
            <a:pPr marL="0" indent="0">
              <a:lnSpc>
                <a:spcPct val="80000"/>
              </a:lnSpc>
              <a:spcBef>
                <a:spcPct val="50000"/>
              </a:spcBef>
              <a:buNone/>
            </a:pPr>
            <a:r>
              <a:rPr lang="en-GB" altLang="en-US" dirty="0">
                <a:latin typeface="Helvetica" pitchFamily="34" charset="0"/>
              </a:rPr>
              <a:t>Online</a:t>
            </a:r>
          </a:p>
          <a:p>
            <a:pPr>
              <a:lnSpc>
                <a:spcPct val="80000"/>
              </a:lnSpc>
              <a:spcBef>
                <a:spcPct val="50000"/>
              </a:spcBef>
              <a:buFontTx/>
              <a:buChar char="•"/>
            </a:pPr>
            <a:r>
              <a:rPr lang="en-GB" altLang="en-US" dirty="0">
                <a:latin typeface="Helvetica" pitchFamily="34" charset="0"/>
              </a:rPr>
              <a:t>Key papers</a:t>
            </a:r>
          </a:p>
          <a:p>
            <a:pPr>
              <a:lnSpc>
                <a:spcPct val="80000"/>
              </a:lnSpc>
              <a:spcBef>
                <a:spcPct val="50000"/>
              </a:spcBef>
              <a:buFontTx/>
              <a:buChar char="•"/>
            </a:pPr>
            <a:r>
              <a:rPr lang="en-GB" altLang="en-US" dirty="0">
                <a:latin typeface="Helvetica" pitchFamily="34" charset="0"/>
              </a:rPr>
              <a:t>Previous years’ slides</a:t>
            </a:r>
          </a:p>
          <a:p>
            <a:pPr>
              <a:lnSpc>
                <a:spcPct val="80000"/>
              </a:lnSpc>
              <a:spcBef>
                <a:spcPct val="50000"/>
              </a:spcBef>
              <a:buFontTx/>
              <a:buChar char="•"/>
            </a:pPr>
            <a:r>
              <a:rPr lang="en-GB" altLang="en-US" dirty="0">
                <a:latin typeface="Helvetica" pitchFamily="34" charset="0"/>
              </a:rPr>
              <a:t>Human Brain Function Textbook (online)</a:t>
            </a:r>
          </a:p>
          <a:p>
            <a:pPr>
              <a:lnSpc>
                <a:spcPct val="80000"/>
              </a:lnSpc>
              <a:spcBef>
                <a:spcPct val="50000"/>
              </a:spcBef>
              <a:buFontTx/>
              <a:buChar char="•"/>
            </a:pPr>
            <a:r>
              <a:rPr lang="en-GB" altLang="en-US" dirty="0">
                <a:latin typeface="Helvetica" pitchFamily="34" charset="0"/>
              </a:rPr>
              <a:t>SPM course slides</a:t>
            </a:r>
          </a:p>
          <a:p>
            <a:pPr>
              <a:lnSpc>
                <a:spcPct val="80000"/>
              </a:lnSpc>
              <a:spcBef>
                <a:spcPct val="50000"/>
              </a:spcBef>
              <a:buFontTx/>
              <a:buChar char="•"/>
            </a:pPr>
            <a:r>
              <a:rPr lang="en-GB" altLang="en-US" dirty="0">
                <a:latin typeface="Helvetica" pitchFamily="34" charset="0"/>
              </a:rPr>
              <a:t>Cambridge CBU homepage (</a:t>
            </a:r>
            <a:r>
              <a:rPr lang="en-GB" altLang="en-US" dirty="0" err="1">
                <a:latin typeface="Helvetica" pitchFamily="34" charset="0"/>
              </a:rPr>
              <a:t>Rik</a:t>
            </a:r>
            <a:r>
              <a:rPr lang="en-GB" altLang="en-US" dirty="0">
                <a:latin typeface="Helvetica" pitchFamily="34" charset="0"/>
              </a:rPr>
              <a:t> Henson’s slides)</a:t>
            </a:r>
          </a:p>
          <a:p>
            <a:pPr>
              <a:lnSpc>
                <a:spcPct val="80000"/>
              </a:lnSpc>
              <a:spcBef>
                <a:spcPct val="50000"/>
              </a:spcBef>
            </a:pPr>
            <a:endParaRPr lang="en-GB" altLang="en-US" dirty="0">
              <a:latin typeface="Helvetica" pitchFamily="34" charset="0"/>
            </a:endParaRPr>
          </a:p>
          <a:p>
            <a:pPr marL="0" indent="0">
              <a:lnSpc>
                <a:spcPct val="80000"/>
              </a:lnSpc>
              <a:spcBef>
                <a:spcPct val="50000"/>
              </a:spcBef>
              <a:buNone/>
            </a:pPr>
            <a:r>
              <a:rPr lang="en-GB" altLang="en-US" dirty="0" smtClean="0">
                <a:latin typeface="Helvetica" pitchFamily="34" charset="0"/>
              </a:rPr>
              <a:t>Local</a:t>
            </a:r>
            <a:endParaRPr lang="en-GB" altLang="en-US" dirty="0">
              <a:latin typeface="Helvetica" pitchFamily="34" charset="0"/>
            </a:endParaRPr>
          </a:p>
          <a:p>
            <a:pPr>
              <a:lnSpc>
                <a:spcPct val="80000"/>
              </a:lnSpc>
              <a:spcBef>
                <a:spcPct val="50000"/>
              </a:spcBef>
              <a:buFontTx/>
              <a:buChar char="•"/>
            </a:pPr>
            <a:r>
              <a:rPr lang="en-GB" altLang="en-US" dirty="0">
                <a:latin typeface="Helvetica" pitchFamily="34" charset="0"/>
              </a:rPr>
              <a:t>Methods Group Experts</a:t>
            </a:r>
          </a:p>
          <a:p>
            <a:pPr>
              <a:lnSpc>
                <a:spcPct val="80000"/>
              </a:lnSpc>
              <a:spcBef>
                <a:spcPct val="50000"/>
              </a:spcBef>
              <a:buFontTx/>
              <a:buChar char="•"/>
            </a:pPr>
            <a:r>
              <a:rPr lang="en-GB" altLang="en-US" dirty="0">
                <a:latin typeface="Helvetica" pitchFamily="34" charset="0"/>
              </a:rPr>
              <a:t>Monday Methods Meetings (4</a:t>
            </a:r>
            <a:r>
              <a:rPr lang="en-GB" altLang="en-US" baseline="30000" dirty="0">
                <a:latin typeface="Helvetica" pitchFamily="34" charset="0"/>
              </a:rPr>
              <a:t>th</a:t>
            </a:r>
            <a:r>
              <a:rPr lang="en-GB" altLang="en-US" dirty="0">
                <a:latin typeface="Helvetica" pitchFamily="34" charset="0"/>
              </a:rPr>
              <a:t> floor FIL, 12.30)</a:t>
            </a:r>
          </a:p>
          <a:p>
            <a:pPr>
              <a:lnSpc>
                <a:spcPct val="80000"/>
              </a:lnSpc>
              <a:spcBef>
                <a:spcPct val="50000"/>
              </a:spcBef>
              <a:buFontTx/>
              <a:buChar char="•"/>
            </a:pPr>
            <a:r>
              <a:rPr lang="en-GB" altLang="en-US" dirty="0">
                <a:latin typeface="Helvetica" pitchFamily="34" charset="0"/>
              </a:rPr>
              <a:t>SPM email </a:t>
            </a:r>
            <a:r>
              <a:rPr lang="en-GB" altLang="en-US" dirty="0" smtClean="0">
                <a:latin typeface="Helvetica" pitchFamily="34" charset="0"/>
              </a:rPr>
              <a:t>list </a:t>
            </a:r>
            <a:endParaRPr lang="en-GB" altLang="en-US" dirty="0">
              <a:latin typeface="Helvetica" pitchFamily="34" charset="0"/>
            </a:endParaRPr>
          </a:p>
          <a:p>
            <a:endParaRPr lang="en-GB" dirty="0"/>
          </a:p>
        </p:txBody>
      </p:sp>
    </p:spTree>
    <p:extLst>
      <p:ext uri="{BB962C8B-B14F-4D97-AF65-F5344CB8AC3E}">
        <p14:creationId xmlns:p14="http://schemas.microsoft.com/office/powerpoint/2010/main" val="235283977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809</Words>
  <Application>Microsoft Office PowerPoint</Application>
  <PresentationFormat>On-screen Show (4:3)</PresentationFormat>
  <Paragraphs>179</Paragraphs>
  <Slides>21</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2" baseType="lpstr">
      <vt:lpstr>Arial Unicode MS</vt:lpstr>
      <vt:lpstr>ＭＳ Ｐゴシック</vt:lpstr>
      <vt:lpstr>ＭＳ Ｐゴシック</vt:lpstr>
      <vt:lpstr>Arial</vt:lpstr>
      <vt:lpstr>Calibri</vt:lpstr>
      <vt:lpstr>Helvetica</vt:lpstr>
      <vt:lpstr>Symbol</vt:lpstr>
      <vt:lpstr>Times New Roman</vt:lpstr>
      <vt:lpstr>Wingdings</vt:lpstr>
      <vt:lpstr>Larissa</vt:lpstr>
      <vt:lpstr>Equation</vt:lpstr>
      <vt:lpstr>Methods for Dummies Overview and Introduction</vt:lpstr>
      <vt:lpstr>PROS    CONS</vt:lpstr>
      <vt:lpstr>Overview</vt:lpstr>
      <vt:lpstr>Welcome</vt:lpstr>
      <vt:lpstr>PowerPoint Presentation</vt:lpstr>
      <vt:lpstr>PowerPoint Presentation</vt:lpstr>
      <vt:lpstr>How to prepare</vt:lpstr>
      <vt:lpstr>Where to find information</vt:lpstr>
      <vt:lpstr>Where to find information</vt:lpstr>
      <vt:lpstr>Where to find help: Experts</vt:lpstr>
      <vt:lpstr>SPM</vt:lpstr>
      <vt:lpstr>What does SPM and MfD do?</vt:lpstr>
      <vt:lpstr>PowerPoint Presentation</vt:lpstr>
      <vt:lpstr>What does SPM do?</vt:lpstr>
      <vt:lpstr>SPM overview</vt:lpstr>
      <vt:lpstr>Preprocessing is the preparation of your imaging data to start your analysis  Do motion correction (realignment of the data), normalise so that it’s all in the same space, smooth the data so that you can compare between subjects. </vt:lpstr>
      <vt:lpstr>Once you have carried out your pre-processing you can specify your design and data  The design matrix is simply a mathematical description of your experiment E.g.  ‘visual stimulus on = 1’  ‘visual stimulus off = 0’ </vt:lpstr>
      <vt:lpstr>GLM describes the data at each voxel: mass univariate approach  It takes into account experimental and confounding effects and residual variability </vt:lpstr>
      <vt:lpstr>Then you estimate how much your parameters of interest explain the BOLD response for each voxel, and threshold the resulting estimates to find out where your parameters explain significant amounts of variance.   </vt:lpstr>
      <vt:lpstr>PowerPoint Presentation</vt:lpstr>
      <vt:lpstr>Thank you   Please don’t leave without having cake 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Flauschilein</dc:creator>
  <cp:lastModifiedBy>Taposhri Ganguly</cp:lastModifiedBy>
  <cp:revision>28</cp:revision>
  <cp:lastPrinted>2014-10-23T10:38:18Z</cp:lastPrinted>
  <dcterms:created xsi:type="dcterms:W3CDTF">2014-10-22T20:05:16Z</dcterms:created>
  <dcterms:modified xsi:type="dcterms:W3CDTF">2015-11-04T11:40:38Z</dcterms:modified>
</cp:coreProperties>
</file>