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sldIdLst>
    <p:sldId id="256" r:id="rId2"/>
    <p:sldId id="257" r:id="rId3"/>
    <p:sldId id="290" r:id="rId4"/>
    <p:sldId id="291" r:id="rId5"/>
    <p:sldId id="292" r:id="rId6"/>
    <p:sldId id="293" r:id="rId7"/>
    <p:sldId id="294" r:id="rId8"/>
    <p:sldId id="295" r:id="rId9"/>
    <p:sldId id="296" r:id="rId10"/>
    <p:sldId id="297" r:id="rId11"/>
    <p:sldId id="298" r:id="rId12"/>
    <p:sldId id="299" r:id="rId13"/>
    <p:sldId id="300" r:id="rId14"/>
    <p:sldId id="271" r:id="rId15"/>
    <p:sldId id="272" r:id="rId16"/>
    <p:sldId id="273" r:id="rId17"/>
    <p:sldId id="275" r:id="rId18"/>
    <p:sldId id="277" r:id="rId19"/>
    <p:sldId id="276"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929" userDrawn="1">
          <p15:clr>
            <a:srgbClr val="A4A3A4"/>
          </p15:clr>
        </p15:guide>
        <p15:guide id="5" pos="204" userDrawn="1">
          <p15:clr>
            <a:srgbClr val="A4A3A4"/>
          </p15:clr>
        </p15:guide>
        <p15:guide id="6" pos="2018">
          <p15:clr>
            <a:srgbClr val="A4A3A4"/>
          </p15:clr>
        </p15:guide>
        <p15:guide id="7" pos="5602" userDrawn="1">
          <p15:clr>
            <a:srgbClr val="A4A3A4"/>
          </p15:clr>
        </p15:guide>
        <p15:guide id="8" pos="37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ip Gesiarz" initials="FG" lastIdx="6" clrIdx="0">
    <p:extLst>
      <p:ext uri="{19B8F6BF-5375-455C-9EA6-DF929625EA0E}">
        <p15:presenceInfo xmlns:p15="http://schemas.microsoft.com/office/powerpoint/2012/main" userId="c7c881812fd80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7FA1AC"/>
    <a:srgbClr val="000000"/>
    <a:srgbClr val="E6E6E6"/>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1325" autoAdjust="0"/>
  </p:normalViewPr>
  <p:slideViewPr>
    <p:cSldViewPr showGuides="1">
      <p:cViewPr varScale="1">
        <p:scale>
          <a:sx n="75" d="100"/>
          <a:sy n="75" d="100"/>
        </p:scale>
        <p:origin x="1170" y="60"/>
      </p:cViewPr>
      <p:guideLst>
        <p:guide orient="horz" pos="578"/>
        <p:guide orient="horz" pos="1706"/>
        <p:guide orient="horz" pos="2840"/>
        <p:guide orient="horz" pos="3929"/>
        <p:guide pos="204"/>
        <p:guide pos="2018"/>
        <p:guide pos="5602"/>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25T02:34:16.888" idx="3">
    <p:pos x="6634" y="1178"/>
    <p:text>Even after realignment there is considerable variance in fMRI time series that covary with, and is most probably caused by, subject movements.</p:text>
    <p:extLst>
      <p:ext uri="{C676402C-5697-4E1C-873F-D02D1690AC5C}">
        <p15:threadingInfo xmlns:p15="http://schemas.microsoft.com/office/powerpoint/2012/main" timeZoneBias="0"/>
      </p:ext>
    </p:extLst>
  </p:cm>
  <p:cm authorId="1" dt="2015-11-25T02:34:58.140" idx="4">
    <p:pos x="6634" y="1314"/>
    <p:text>It is also the case that this variance is typically large compared to experimentally induced variance.</p:text>
    <p:extLst>
      <p:ext uri="{C676402C-5697-4E1C-873F-D02D1690AC5C}">
        <p15:threadingInfo xmlns:p15="http://schemas.microsoft.com/office/powerpoint/2012/main" timeZoneBias="0">
          <p15:parentCm authorId="1" idx="3"/>
        </p15:threadingInfo>
      </p:ext>
    </p:extLst>
  </p:cm>
  <p:cm authorId="1" dt="2015-11-25T02:35:37.815" idx="5">
    <p:pos x="6634" y="1450"/>
    <p:text>In fact, in severe cases up to 90% of the variance after realignment can be caused by movement.</p:text>
    <p:extLst>
      <p:ext uri="{C676402C-5697-4E1C-873F-D02D1690AC5C}">
        <p15:threadingInfo xmlns:p15="http://schemas.microsoft.com/office/powerpoint/2012/main" timeZoneBias="0">
          <p15:parentCm authorId="1" idx="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1-24T23:50:00.282" idx="1">
    <p:pos x="10" y="10"/>
    <p:text/>
    <p:extLst>
      <p:ext uri="{C676402C-5697-4E1C-873F-D02D1690AC5C}">
        <p15:threadingInfo xmlns:p15="http://schemas.microsoft.com/office/powerpoint/2012/main" timeZoneBias="0"/>
      </p:ext>
    </p:extLst>
  </p:cm>
  <p:cm authorId="1" dt="2015-11-25T02:36:09.646" idx="6">
    <p:pos x="10" y="146"/>
    <p:text>during each acquisition of a slice spins are excited, and then gradually relax back into line with the magnetic field with a rate determined by the T1 constant.</p:text>
    <p:extLst>
      <p:ext uri="{C676402C-5697-4E1C-873F-D02D1690AC5C}">
        <p15:threadingInfo xmlns:p15="http://schemas.microsoft.com/office/powerpoint/2012/main" timeZoneBias="0">
          <p15:parentCm authorId="1"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11-25T01:08:39.837" idx="2">
    <p:pos x="780" y="1178"/>
    <p:text>Assume that we know how the deformations change when the subject changes position (i.e. we know the derivatives of the deformations with respect to subject position). That means that for a given time series and a given set of subject movements we should be able to predict the "shape changes" in the object and the ensuing variance in the time series. 
It also means that, in principle, we should be able to formulate the inverse problem, i.e. given the observed variance (after realignment) and known (estimated) movements we should be able to estimate how deformations change with subject movement.</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CE7BB-3E26-4DD4-8921-EAB17BD9B7B7}" type="datetimeFigureOut">
              <a:rPr lang="en-GB" smtClean="0"/>
              <a:t>25/11/2015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842BF-39F5-4FCC-8805-C96FE62C4E7D}" type="slidenum">
              <a:rPr lang="en-GB" smtClean="0"/>
              <a:t>‹#›</a:t>
            </a:fld>
            <a:endParaRPr lang="en-GB"/>
          </a:p>
        </p:txBody>
      </p:sp>
    </p:spTree>
    <p:extLst>
      <p:ext uri="{BB962C8B-B14F-4D97-AF65-F5344CB8AC3E}">
        <p14:creationId xmlns:p14="http://schemas.microsoft.com/office/powerpoint/2010/main" val="12394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1</a:t>
            </a:fld>
            <a:endParaRPr lang="en-GB"/>
          </a:p>
        </p:txBody>
      </p:sp>
    </p:spTree>
    <p:extLst>
      <p:ext uri="{BB962C8B-B14F-4D97-AF65-F5344CB8AC3E}">
        <p14:creationId xmlns:p14="http://schemas.microsoft.com/office/powerpoint/2010/main" val="3737001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10</a:t>
            </a:fld>
            <a:endParaRPr lang="en-GB"/>
          </a:p>
        </p:txBody>
      </p:sp>
    </p:spTree>
    <p:extLst>
      <p:ext uri="{BB962C8B-B14F-4D97-AF65-F5344CB8AC3E}">
        <p14:creationId xmlns:p14="http://schemas.microsoft.com/office/powerpoint/2010/main" val="284924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If all that has gone to plan, each slice will now map onto the same brain area throughout the time series</a:t>
            </a:r>
          </a:p>
          <a:p>
            <a:r>
              <a:rPr lang="en-GB" sz="1200" dirty="0" smtClean="0"/>
              <a:t>Now we need to resample each image based on the voxel grid of the reference image, so that each voxel maps onto the same brain area</a:t>
            </a:r>
          </a:p>
          <a:p>
            <a:r>
              <a:rPr lang="en-GB" sz="1200" dirty="0" smtClean="0"/>
              <a:t>There will be gaps </a:t>
            </a:r>
          </a:p>
          <a:p>
            <a:endParaRPr lang="en-GB" sz="105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11</a:t>
            </a:fld>
            <a:endParaRPr lang="en-GB"/>
          </a:p>
        </p:txBody>
      </p:sp>
    </p:spTree>
    <p:extLst>
      <p:ext uri="{BB962C8B-B14F-4D97-AF65-F5344CB8AC3E}">
        <p14:creationId xmlns:p14="http://schemas.microsoft.com/office/powerpoint/2010/main" val="58781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Lato" panose="020F0502020204030203" pitchFamily="34" charset="0"/>
              </a:rPr>
              <a:t>QN: Do you think I need to explain what B-spline interpolation is? </a:t>
            </a:r>
            <a:r>
              <a:rPr lang="en-GB" sz="1200" b="0" i="0" kern="1200" dirty="0" smtClean="0">
                <a:solidFill>
                  <a:schemeClr val="tx1"/>
                </a:solidFill>
                <a:effectLst/>
                <a:latin typeface="Lato" panose="020F0502020204030203" pitchFamily="34" charset="0"/>
                <a:ea typeface="+mn-ea"/>
                <a:cs typeface="+mn-cs"/>
              </a:rPr>
              <a:t>One way of thinking about it is that it's fitting curves rather than just fitting a line, like tri-linear interpolation is doing, but the details are rather complicated.</a:t>
            </a:r>
            <a:br>
              <a:rPr lang="en-GB" sz="1200" b="0" i="0" kern="1200" dirty="0" smtClean="0">
                <a:solidFill>
                  <a:schemeClr val="tx1"/>
                </a:solidFill>
                <a:effectLst/>
                <a:latin typeface="Lato" panose="020F0502020204030203" pitchFamily="34" charset="0"/>
                <a:ea typeface="+mn-ea"/>
                <a:cs typeface="+mn-cs"/>
              </a:rPr>
            </a:br>
            <a:r>
              <a:rPr lang="en-GB" sz="1200" b="0" i="0" kern="1200" dirty="0" smtClean="0">
                <a:solidFill>
                  <a:schemeClr val="tx1"/>
                </a:solidFill>
                <a:effectLst/>
                <a:latin typeface="Lato" panose="020F0502020204030203" pitchFamily="34" charset="0"/>
                <a:ea typeface="+mn-ea"/>
                <a:cs typeface="+mn-cs"/>
              </a:rPr>
              <a:t/>
            </a:r>
            <a:br>
              <a:rPr lang="en-GB" sz="1200" b="0" i="0" kern="1200" dirty="0" smtClean="0">
                <a:solidFill>
                  <a:schemeClr val="tx1"/>
                </a:solidFill>
                <a:effectLst/>
                <a:latin typeface="Lato" panose="020F0502020204030203" pitchFamily="34" charset="0"/>
                <a:ea typeface="+mn-ea"/>
                <a:cs typeface="+mn-cs"/>
              </a:rPr>
            </a:br>
            <a:r>
              <a:rPr lang="en-GB" sz="1200" dirty="0" smtClean="0">
                <a:solidFill>
                  <a:schemeClr val="bg1"/>
                </a:solidFill>
                <a:latin typeface="Lato" panose="020F0502020204030203" pitchFamily="34" charset="0"/>
                <a:cs typeface="Calibri" pitchFamily="34" charset="0"/>
              </a:rPr>
              <a:t>Even </a:t>
            </a:r>
            <a:r>
              <a:rPr lang="en-GB" sz="1200" i="1" dirty="0" smtClean="0">
                <a:solidFill>
                  <a:schemeClr val="bg1"/>
                </a:solidFill>
                <a:latin typeface="Lato" panose="020F0502020204030203" pitchFamily="34" charset="0"/>
                <a:cs typeface="Calibri" pitchFamily="34" charset="0"/>
              </a:rPr>
              <a:t>after</a:t>
            </a:r>
            <a:r>
              <a:rPr lang="en-GB" sz="1200" dirty="0" smtClean="0">
                <a:solidFill>
                  <a:schemeClr val="bg1"/>
                </a:solidFill>
                <a:latin typeface="Lato" panose="020F0502020204030203" pitchFamily="34" charset="0"/>
                <a:cs typeface="Calibri" pitchFamily="34" charset="0"/>
              </a:rPr>
              <a:t> realignment a considerable amount of the variance can be accounted for by effects of movement</a:t>
            </a:r>
          </a:p>
          <a:p>
            <a:pPr marL="457200" indent="-457200">
              <a:spcBef>
                <a:spcPct val="40000"/>
              </a:spcBef>
            </a:pPr>
            <a:r>
              <a:rPr lang="en-GB" sz="1200" dirty="0" smtClean="0">
                <a:solidFill>
                  <a:schemeClr val="bg1"/>
                </a:solidFill>
                <a:latin typeface="Lato" panose="020F0502020204030203" pitchFamily="34" charset="0"/>
                <a:cs typeface="Calibri" pitchFamily="34" charset="0"/>
              </a:rPr>
              <a:t>This can be caused by e.g.:</a:t>
            </a:r>
          </a:p>
          <a:p>
            <a:pPr marL="914400" lvl="1" indent="-457200">
              <a:spcBef>
                <a:spcPct val="40000"/>
              </a:spcBef>
              <a:buFontTx/>
              <a:buAutoNum type="arabicPeriod"/>
            </a:pPr>
            <a:r>
              <a:rPr lang="en-GB" sz="1200" dirty="0" smtClean="0">
                <a:solidFill>
                  <a:schemeClr val="bg1"/>
                </a:solidFill>
                <a:latin typeface="Lato" panose="020F0502020204030203" pitchFamily="34" charset="0"/>
                <a:cs typeface="Calibri" pitchFamily="34" charset="0"/>
              </a:rPr>
              <a:t>Movement between and within slice acquisition</a:t>
            </a:r>
          </a:p>
          <a:p>
            <a:pPr marL="914400" lvl="1" indent="-457200">
              <a:spcBef>
                <a:spcPct val="40000"/>
              </a:spcBef>
              <a:buFontTx/>
              <a:buAutoNum type="arabicPeriod"/>
            </a:pPr>
            <a:r>
              <a:rPr lang="en-GB" sz="1200" dirty="0" smtClean="0">
                <a:solidFill>
                  <a:schemeClr val="bg1"/>
                </a:solidFill>
                <a:latin typeface="Lato" panose="020F0502020204030203" pitchFamily="34" charset="0"/>
                <a:cs typeface="Calibri" pitchFamily="34" charset="0"/>
              </a:rPr>
              <a:t>Interpolation artefacts due to resampling</a:t>
            </a:r>
          </a:p>
          <a:p>
            <a:pPr marL="914400" lvl="1" indent="-457200">
              <a:spcBef>
                <a:spcPct val="40000"/>
              </a:spcBef>
              <a:buFontTx/>
              <a:buAutoNum type="arabicPeriod"/>
            </a:pPr>
            <a:r>
              <a:rPr lang="en-GB" sz="1200" dirty="0" smtClean="0">
                <a:solidFill>
                  <a:schemeClr val="bg1"/>
                </a:solidFill>
                <a:latin typeface="Lato" panose="020F0502020204030203" pitchFamily="34" charset="0"/>
                <a:cs typeface="Calibri" pitchFamily="34" charset="0"/>
              </a:rPr>
              <a:t>Non-linear distortions and drop-out due to inhomogeneity of the magnetic field (unwarping!)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latin typeface="Lato" panose="020F0502020204030203" pitchFamily="34" charset="0"/>
                <a:cs typeface="Calibri"/>
              </a:rPr>
              <a:t>Incorporate movement parameters as confounds in the statistical model</a:t>
            </a:r>
          </a:p>
          <a:p>
            <a:endParaRPr lang="en-GB"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849842BF-39F5-4FCC-8805-C96FE62C4E7D}" type="slidenum">
              <a:rPr lang="en-GB" smtClean="0"/>
              <a:t>12</a:t>
            </a:fld>
            <a:endParaRPr lang="en-GB"/>
          </a:p>
        </p:txBody>
      </p:sp>
    </p:spTree>
    <p:extLst>
      <p:ext uri="{BB962C8B-B14F-4D97-AF65-F5344CB8AC3E}">
        <p14:creationId xmlns:p14="http://schemas.microsoft.com/office/powerpoint/2010/main" val="124264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Found it a bit easier to go back to slides from two years ago – before this race to extreme mathematics</a:t>
            </a:r>
            <a:r>
              <a:rPr lang="en-GB" baseline="0" dirty="0" smtClean="0"/>
              <a:t> began.</a:t>
            </a:r>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13</a:t>
            </a:fld>
            <a:endParaRPr lang="en-GB"/>
          </a:p>
        </p:txBody>
      </p:sp>
    </p:spTree>
    <p:extLst>
      <p:ext uri="{BB962C8B-B14F-4D97-AF65-F5344CB8AC3E}">
        <p14:creationId xmlns:p14="http://schemas.microsoft.com/office/powerpoint/2010/main" val="2694400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Even after realignment there is considerable variance in fMRI time series that </a:t>
            </a:r>
            <a:r>
              <a:rPr lang="en-GB" dirty="0" err="1" smtClean="0"/>
              <a:t>covary</a:t>
            </a:r>
            <a:r>
              <a:rPr lang="en-GB" dirty="0" smtClean="0"/>
              <a:t> with, and is most probably caused by, subject movements.</a:t>
            </a:r>
          </a:p>
          <a:p>
            <a:endParaRPr lang="en-GB" dirty="0" smtClean="0"/>
          </a:p>
          <a:p>
            <a:r>
              <a:rPr lang="en-GB" dirty="0" smtClean="0"/>
              <a:t>It is also the case that this variance is typically large compared to experimentally induced variance.</a:t>
            </a:r>
          </a:p>
          <a:p>
            <a:endParaRPr lang="en-GB" dirty="0" smtClean="0"/>
          </a:p>
          <a:p>
            <a:r>
              <a:rPr lang="en-GB" dirty="0" smtClean="0"/>
              <a:t>In fact, in severe cases up to 90% of the variance after realignment can be caused by movement.</a:t>
            </a:r>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14</a:t>
            </a:fld>
            <a:endParaRPr lang="en-GB"/>
          </a:p>
        </p:txBody>
      </p:sp>
    </p:spTree>
    <p:extLst>
      <p:ext uri="{BB962C8B-B14F-4D97-AF65-F5344CB8AC3E}">
        <p14:creationId xmlns:p14="http://schemas.microsoft.com/office/powerpoint/2010/main" val="2154413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During each acquisition of a slice spins are excited, and then gradually relax back into line with the magnetic field with a rate determined by the T1 constant.</a:t>
            </a:r>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15</a:t>
            </a:fld>
            <a:endParaRPr lang="en-GB"/>
          </a:p>
        </p:txBody>
      </p:sp>
    </p:spTree>
    <p:extLst>
      <p:ext uri="{BB962C8B-B14F-4D97-AF65-F5344CB8AC3E}">
        <p14:creationId xmlns:p14="http://schemas.microsoft.com/office/powerpoint/2010/main" val="1048886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Assume that we know how the deformations change when the subject changes position (i.e. we know the derivatives of the deformations with respect to subject position). That means that for a given time series and a given set of subject movements we should be able to predict the "shape changes" in the object and the ensuing variance in the time series. </a:t>
            </a:r>
          </a:p>
          <a:p>
            <a:r>
              <a:rPr lang="en-GB" dirty="0" smtClean="0"/>
              <a:t>It also means that, in principle, we should be able to formulate the inverse problem, i.e. given the observed variance (after realignment) and known (estimated) movements we should be able to estimate how deformations change with subject movement.</a:t>
            </a:r>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21</a:t>
            </a:fld>
            <a:endParaRPr lang="en-GB"/>
          </a:p>
        </p:txBody>
      </p:sp>
    </p:spTree>
    <p:extLst>
      <p:ext uri="{BB962C8B-B14F-4D97-AF65-F5344CB8AC3E}">
        <p14:creationId xmlns:p14="http://schemas.microsoft.com/office/powerpoint/2010/main" val="328245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27</a:t>
            </a:fld>
            <a:endParaRPr lang="en-GB"/>
          </a:p>
        </p:txBody>
      </p:sp>
    </p:spTree>
    <p:extLst>
      <p:ext uri="{BB962C8B-B14F-4D97-AF65-F5344CB8AC3E}">
        <p14:creationId xmlns:p14="http://schemas.microsoft.com/office/powerpoint/2010/main" val="313310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talk we’re going to</a:t>
            </a:r>
            <a:r>
              <a:rPr lang="en-GB" baseline="0" dirty="0" smtClean="0"/>
              <a:t> start with just some basic information on what you actually get out of the scanner, and why you need to </a:t>
            </a:r>
            <a:r>
              <a:rPr lang="en-GB" baseline="0" dirty="0" err="1" smtClean="0"/>
              <a:t>preprocess</a:t>
            </a:r>
            <a:r>
              <a:rPr lang="en-GB" baseline="0" dirty="0" smtClean="0"/>
              <a:t>.</a:t>
            </a:r>
          </a:p>
          <a:p>
            <a:r>
              <a:rPr lang="en-GB" baseline="0" dirty="0" smtClean="0"/>
              <a:t>Specifically, I’ll (Suze) talk about motion in fMRI: How to prevent it, and, because it’s not entirely preventable, how to correct for it. This brings us to realignment, which is an important step in </a:t>
            </a:r>
            <a:r>
              <a:rPr lang="en-GB" baseline="0" dirty="0" err="1" smtClean="0"/>
              <a:t>preprocessing</a:t>
            </a:r>
            <a:r>
              <a:rPr lang="en-GB" baseline="0" dirty="0" smtClean="0"/>
              <a:t>, and then Filip is going to talk about Unwarping, and hopefully how this works in SPM.</a:t>
            </a:r>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2</a:t>
            </a:fld>
            <a:endParaRPr lang="en-GB"/>
          </a:p>
        </p:txBody>
      </p:sp>
    </p:spTree>
    <p:extLst>
      <p:ext uri="{BB962C8B-B14F-4D97-AF65-F5344CB8AC3E}">
        <p14:creationId xmlns:p14="http://schemas.microsoft.com/office/powerpoint/2010/main" val="324733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practical terms, you usually run 3-4 scans in the scanner: A localiser to find out where the brain is, a </a:t>
            </a:r>
            <a:r>
              <a:rPr lang="en-GB" baseline="0" dirty="0" err="1" smtClean="0"/>
              <a:t>fieldmap</a:t>
            </a:r>
            <a:r>
              <a:rPr lang="en-GB" baseline="0" dirty="0" smtClean="0"/>
              <a:t>, a structural scan and your actual task (a functional scan) – however many runs that involves. Functional 3</a:t>
            </a:r>
            <a:r>
              <a:rPr lang="en-GB" baseline="30000" dirty="0" smtClean="0"/>
              <a:t>rd</a:t>
            </a:r>
            <a:r>
              <a:rPr lang="en-GB" baseline="0" dirty="0" smtClean="0"/>
              <a:t>, before structural, so </a:t>
            </a:r>
            <a:r>
              <a:rPr lang="en-GB" baseline="0" dirty="0" err="1" smtClean="0"/>
              <a:t>ppts</a:t>
            </a:r>
            <a:r>
              <a:rPr lang="en-GB" baseline="0" dirty="0" smtClean="0"/>
              <a:t> less tired. </a:t>
            </a:r>
            <a:r>
              <a:rPr lang="en-GB" baseline="0" dirty="0" err="1" smtClean="0"/>
              <a:t>Fieldmap</a:t>
            </a:r>
            <a:r>
              <a:rPr lang="en-GB" baseline="0" dirty="0" smtClean="0"/>
              <a:t> more important for higher field strengths – at 1.5T in the BUCNI scanner we don’t often collect </a:t>
            </a:r>
            <a:r>
              <a:rPr lang="en-GB" baseline="0" dirty="0" err="1" smtClean="0"/>
              <a:t>fieldmaps</a:t>
            </a:r>
            <a:r>
              <a:rPr lang="en-GB" baseline="0" dirty="0" smtClean="0"/>
              <a:t>.</a:t>
            </a:r>
          </a:p>
          <a:p>
            <a:endParaRPr lang="en-GB" baseline="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3</a:t>
            </a:fld>
            <a:endParaRPr lang="en-GB"/>
          </a:p>
        </p:txBody>
      </p:sp>
    </p:spTree>
    <p:extLst>
      <p:ext uri="{BB962C8B-B14F-4D97-AF65-F5344CB8AC3E}">
        <p14:creationId xmlns:p14="http://schemas.microsoft.com/office/powerpoint/2010/main" val="156616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answer this, first must go</a:t>
            </a:r>
            <a:r>
              <a:rPr lang="en-GB" baseline="0" dirty="0" smtClean="0"/>
              <a:t> back to how fMRI works: We look at intensity of activation in a voxel at a given point of time. We plot this along with various tasks, and if activation varies with the task, we can correlate brain function. </a:t>
            </a:r>
          </a:p>
          <a:p>
            <a:r>
              <a:rPr lang="en-GB" baseline="0" dirty="0" smtClean="0"/>
              <a:t>To do this, first step we must ensure we are looking at same brain region over time.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QN: Do we need to talk about slice timing? I understand this in theory:</a:t>
            </a:r>
            <a:r>
              <a:rPr lang="en-GB" baseline="0" dirty="0" smtClean="0"/>
              <a:t> There’s a TR (usually 3s?) gap between acquisition of the first slice and the last slice in each scan. And we have various methods of interpolating the images to ensure this timing gap doesn’t affect data. But is this a step we do in SPM? And if so when is it done – before realignment or after?</a:t>
            </a:r>
          </a:p>
          <a:p>
            <a:r>
              <a:rPr lang="en-GB" sz="1200" b="0" i="1" kern="1200" dirty="0" smtClean="0">
                <a:solidFill>
                  <a:schemeClr val="tx1"/>
                </a:solidFill>
                <a:effectLst/>
                <a:latin typeface="+mn-lt"/>
                <a:ea typeface="+mn-ea"/>
                <a:cs typeface="+mn-cs"/>
              </a:rPr>
              <a:t>Regarding slice-timing, I'd mention the fact that there can be motion of one slice relative to another due to the delay, and the fact that the realignment model cannot correct this motion, which is one reason for wanting to include realignment parameters in the linear model. I don't think you need to discuss slice-timing-correction itself, since this will probably be discussed in the talk on event-related fMRI. The choice of whether to have STC before or after realignment (or not at all) is still a matter of debate, depending on some subtle things like whether the slices are acquired with an "interleaved" sequence or not, and how much motion there is (probably too much detail to get into in </a:t>
            </a:r>
            <a:r>
              <a:rPr lang="en-GB" sz="1200" b="0" i="1" kern="1200" dirty="0" err="1" smtClean="0">
                <a:solidFill>
                  <a:schemeClr val="tx1"/>
                </a:solidFill>
                <a:effectLst/>
                <a:latin typeface="+mn-lt"/>
                <a:ea typeface="+mn-ea"/>
                <a:cs typeface="+mn-cs"/>
              </a:rPr>
              <a:t>MfD</a:t>
            </a:r>
            <a:r>
              <a:rPr lang="en-GB" sz="1200" b="0" i="1" kern="1200" dirty="0" smtClean="0">
                <a:solidFill>
                  <a:schemeClr val="tx1"/>
                </a:solidFill>
                <a:effectLst/>
                <a:latin typeface="+mn-lt"/>
                <a:ea typeface="+mn-ea"/>
                <a:cs typeface="+mn-cs"/>
              </a:rPr>
              <a:t>).</a:t>
            </a:r>
            <a:endParaRPr lang="en-GB" i="1" dirty="0"/>
          </a:p>
        </p:txBody>
      </p:sp>
      <p:sp>
        <p:nvSpPr>
          <p:cNvPr id="4" name="Slide Number Placeholder 3"/>
          <p:cNvSpPr>
            <a:spLocks noGrp="1"/>
          </p:cNvSpPr>
          <p:nvPr>
            <p:ph type="sldNum" sz="quarter" idx="10"/>
          </p:nvPr>
        </p:nvSpPr>
        <p:spPr/>
        <p:txBody>
          <a:bodyPr/>
          <a:lstStyle/>
          <a:p>
            <a:fld id="{849842BF-39F5-4FCC-8805-C96FE62C4E7D}" type="slidenum">
              <a:rPr lang="en-GB" smtClean="0"/>
              <a:t>4</a:t>
            </a:fld>
            <a:endParaRPr lang="en-GB"/>
          </a:p>
        </p:txBody>
      </p:sp>
    </p:spTree>
    <p:extLst>
      <p:ext uri="{BB962C8B-B14F-4D97-AF65-F5344CB8AC3E}">
        <p14:creationId xmlns:p14="http://schemas.microsoft.com/office/powerpoint/2010/main" val="3795797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5</a:t>
            </a:fld>
            <a:endParaRPr lang="en-GB"/>
          </a:p>
        </p:txBody>
      </p:sp>
    </p:spTree>
    <p:extLst>
      <p:ext uri="{BB962C8B-B14F-4D97-AF65-F5344CB8AC3E}">
        <p14:creationId xmlns:p14="http://schemas.microsoft.com/office/powerpoint/2010/main" val="346005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6</a:t>
            </a:fld>
            <a:endParaRPr lang="en-GB"/>
          </a:p>
        </p:txBody>
      </p:sp>
    </p:spTree>
    <p:extLst>
      <p:ext uri="{BB962C8B-B14F-4D97-AF65-F5344CB8AC3E}">
        <p14:creationId xmlns:p14="http://schemas.microsoft.com/office/powerpoint/2010/main" val="1770212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QN: What’s a good length of time that we can scan for?</a:t>
            </a:r>
          </a:p>
          <a:p>
            <a:r>
              <a:rPr lang="en-GB" sz="1200" b="0" i="1" kern="1200" dirty="0" smtClean="0">
                <a:solidFill>
                  <a:schemeClr val="tx1"/>
                </a:solidFill>
                <a:effectLst/>
                <a:latin typeface="+mn-lt"/>
                <a:ea typeface="+mn-ea"/>
                <a:cs typeface="+mn-cs"/>
              </a:rPr>
              <a:t>Regarding length of scanning sessions, I'm not very well placed to answer, because I haven't done a lot of scanning. It's also very much dependent on what group you are scanning (e.g. children, elderly or patients might only tolerate shorter sessions). I'd probably aim for less than 10 minutes per run, though perhaps I'm being over-conservative there (I think the HCP scan for longer), and for no more than 90 </a:t>
            </a:r>
            <a:r>
              <a:rPr lang="en-GB" sz="1200" b="0" i="1" kern="1200" dirty="0" err="1" smtClean="0">
                <a:solidFill>
                  <a:schemeClr val="tx1"/>
                </a:solidFill>
                <a:effectLst/>
                <a:latin typeface="+mn-lt"/>
                <a:ea typeface="+mn-ea"/>
                <a:cs typeface="+mn-cs"/>
              </a:rPr>
              <a:t>mins</a:t>
            </a:r>
            <a:r>
              <a:rPr lang="en-GB" sz="1200" b="0" i="1" kern="1200" dirty="0" smtClean="0">
                <a:solidFill>
                  <a:schemeClr val="tx1"/>
                </a:solidFill>
                <a:effectLst/>
                <a:latin typeface="+mn-lt"/>
                <a:ea typeface="+mn-ea"/>
                <a:cs typeface="+mn-cs"/>
              </a:rPr>
              <a:t> total time in the scanner, ideally less than 60.</a:t>
            </a:r>
            <a:endParaRPr lang="en-GB" i="1" dirty="0"/>
          </a:p>
        </p:txBody>
      </p:sp>
      <p:sp>
        <p:nvSpPr>
          <p:cNvPr id="4" name="Slide Number Placeholder 3"/>
          <p:cNvSpPr>
            <a:spLocks noGrp="1"/>
          </p:cNvSpPr>
          <p:nvPr>
            <p:ph type="sldNum" sz="quarter" idx="10"/>
          </p:nvPr>
        </p:nvSpPr>
        <p:spPr/>
        <p:txBody>
          <a:bodyPr/>
          <a:lstStyle/>
          <a:p>
            <a:fld id="{849842BF-39F5-4FCC-8805-C96FE62C4E7D}" type="slidenum">
              <a:rPr lang="en-GB" smtClean="0"/>
              <a:t>7</a:t>
            </a:fld>
            <a:endParaRPr lang="en-GB"/>
          </a:p>
        </p:txBody>
      </p:sp>
    </p:spTree>
    <p:extLst>
      <p:ext uri="{BB962C8B-B14F-4D97-AF65-F5344CB8AC3E}">
        <p14:creationId xmlns:p14="http://schemas.microsoft.com/office/powerpoint/2010/main" val="3785658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*QN:</a:t>
            </a:r>
            <a:r>
              <a:rPr lang="en-GB" baseline="0" dirty="0" smtClean="0"/>
              <a:t> I’m not sure how exactly this works</a:t>
            </a:r>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8</a:t>
            </a:fld>
            <a:endParaRPr lang="en-GB"/>
          </a:p>
        </p:txBody>
      </p:sp>
    </p:spTree>
    <p:extLst>
      <p:ext uri="{BB962C8B-B14F-4D97-AF65-F5344CB8AC3E}">
        <p14:creationId xmlns:p14="http://schemas.microsoft.com/office/powerpoint/2010/main" val="2773085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QN: Is reference image always the first image? Are there times</a:t>
            </a:r>
            <a:r>
              <a:rPr lang="en-GB" baseline="0" dirty="0" smtClean="0"/>
              <a:t> you’d use a different image?</a:t>
            </a:r>
          </a:p>
          <a:p>
            <a:r>
              <a:rPr lang="en-GB" sz="1200" b="0" i="0" kern="1200" dirty="0" smtClean="0">
                <a:solidFill>
                  <a:schemeClr val="tx1"/>
                </a:solidFill>
                <a:effectLst/>
                <a:latin typeface="+mn-lt"/>
                <a:ea typeface="+mn-ea"/>
                <a:cs typeface="+mn-cs"/>
              </a:rPr>
              <a:t>Regarding the details of realignment itself, the reference is usually the first image, though SPM also offers a two-pass strategy that first registers to the first image, then registers to the mean image, with the motivation being that the mean should be more representative of the whole time-series. </a:t>
            </a:r>
            <a:endParaRPr lang="en-GB" baseline="0" dirty="0" smtClean="0"/>
          </a:p>
          <a:p>
            <a:endParaRPr lang="en-GB" dirty="0" smtClean="0"/>
          </a:p>
          <a:p>
            <a:r>
              <a:rPr lang="en-GB" dirty="0" smtClean="0"/>
              <a:t>QN: Any issues with this assumption?</a:t>
            </a:r>
          </a:p>
          <a:p>
            <a:r>
              <a:rPr lang="en-GB" sz="1200" b="0" i="0" kern="1200" dirty="0" smtClean="0">
                <a:solidFill>
                  <a:schemeClr val="tx1"/>
                </a:solidFill>
                <a:effectLst/>
                <a:latin typeface="+mn-lt"/>
                <a:ea typeface="+mn-ea"/>
                <a:cs typeface="+mn-cs"/>
              </a:rPr>
              <a:t>The main issues with the rigid-body transformation assumption are (a) between slice motion, mentioned above, (b) non-rigid deformation due to susceptibility-induced distortion, which will be discussed in the unwarp section of the talk.</a:t>
            </a:r>
          </a:p>
          <a:p>
            <a:endParaRPr lang="en-GB" dirty="0" smtClean="0"/>
          </a:p>
          <a:p>
            <a:r>
              <a:rPr lang="en-GB" dirty="0" smtClean="0"/>
              <a:t>QN:</a:t>
            </a:r>
            <a:r>
              <a:rPr lang="en-GB" baseline="0" dirty="0" smtClean="0"/>
              <a:t> What else is mean functional scan used for?</a:t>
            </a:r>
          </a:p>
          <a:p>
            <a:r>
              <a:rPr lang="en-GB" sz="1200" b="0" i="0" kern="1200" dirty="0" smtClean="0">
                <a:solidFill>
                  <a:schemeClr val="tx1"/>
                </a:solidFill>
                <a:effectLst/>
                <a:latin typeface="+mn-lt"/>
                <a:ea typeface="+mn-ea"/>
                <a:cs typeface="+mn-cs"/>
              </a:rPr>
              <a:t>The mean functional can be useful for </a:t>
            </a:r>
            <a:r>
              <a:rPr lang="en-GB" sz="1200" b="0" i="0" kern="1200" dirty="0" err="1" smtClean="0">
                <a:solidFill>
                  <a:schemeClr val="tx1"/>
                </a:solidFill>
                <a:effectLst/>
                <a:latin typeface="+mn-lt"/>
                <a:ea typeface="+mn-ea"/>
                <a:cs typeface="+mn-cs"/>
              </a:rPr>
              <a:t>coregistration</a:t>
            </a:r>
            <a:r>
              <a:rPr lang="en-GB" sz="1200" b="0" i="0" kern="1200" dirty="0" smtClean="0">
                <a:solidFill>
                  <a:schemeClr val="tx1"/>
                </a:solidFill>
                <a:effectLst/>
                <a:latin typeface="+mn-lt"/>
                <a:ea typeface="+mn-ea"/>
                <a:cs typeface="+mn-cs"/>
              </a:rPr>
              <a:t>, and/or for segmentation/bias-correction if necessary.</a:t>
            </a:r>
            <a:endParaRPr lang="en-GB" baseline="0" dirty="0" smtClean="0"/>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Motion correction uses a correction cost function: measures variance to see if images are a good match. Smaller variance = better match (least squares). </a:t>
            </a:r>
            <a:r>
              <a:rPr lang="en-US" dirty="0" smtClean="0"/>
              <a:t>The realigning process is</a:t>
            </a:r>
            <a:r>
              <a:rPr lang="en-US" dirty="0" smtClean="0">
                <a:solidFill>
                  <a:srgbClr val="FFC000"/>
                </a:solidFill>
              </a:rPr>
              <a:t> iterative</a:t>
            </a:r>
            <a:r>
              <a:rPr lang="en-US" dirty="0" smtClean="0"/>
              <a:t>: Image is moved a bit at a time until match is worse.</a:t>
            </a: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9</a:t>
            </a:fld>
            <a:endParaRPr lang="en-GB"/>
          </a:p>
        </p:txBody>
      </p:sp>
    </p:spTree>
    <p:extLst>
      <p:ext uri="{BB962C8B-B14F-4D97-AF65-F5344CB8AC3E}">
        <p14:creationId xmlns:p14="http://schemas.microsoft.com/office/powerpoint/2010/main" val="351185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smtClean="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smtClean="0">
                <a:latin typeface="Arial" charset="0"/>
              </a:defRPr>
            </a:lvl1pPr>
          </a:lstStyle>
          <a:p>
            <a:pPr>
              <a:defRPr/>
            </a:pPr>
            <a:endParaRPr lang="en-US" altLang="en-US"/>
          </a:p>
        </p:txBody>
      </p:sp>
    </p:spTree>
    <p:extLst>
      <p:ext uri="{BB962C8B-B14F-4D97-AF65-F5344CB8AC3E}">
        <p14:creationId xmlns:p14="http://schemas.microsoft.com/office/powerpoint/2010/main" val="417383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9E6E983F-98AE-4906-A684-4F2A0A1C581C}" type="slidenum">
              <a:rPr lang="en-US" altLang="en-US"/>
              <a:pPr/>
              <a:t>‹#›</a:t>
            </a:fld>
            <a:endParaRPr lang="en-US" altLang="en-US"/>
          </a:p>
        </p:txBody>
      </p:sp>
    </p:spTree>
    <p:extLst>
      <p:ext uri="{BB962C8B-B14F-4D97-AF65-F5344CB8AC3E}">
        <p14:creationId xmlns:p14="http://schemas.microsoft.com/office/powerpoint/2010/main" val="236811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52DC9154-9CD9-42D3-91C0-B540643D45DA}" type="slidenum">
              <a:rPr lang="en-US" altLang="en-US"/>
              <a:pPr/>
              <a:t>‹#›</a:t>
            </a:fld>
            <a:endParaRPr lang="en-US" altLang="en-US"/>
          </a:p>
        </p:txBody>
      </p:sp>
    </p:spTree>
    <p:extLst>
      <p:ext uri="{BB962C8B-B14F-4D97-AF65-F5344CB8AC3E}">
        <p14:creationId xmlns:p14="http://schemas.microsoft.com/office/powerpoint/2010/main" val="342258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424F80D-1854-4F2E-AEEB-8017FA3A70EC}" type="slidenum">
              <a:rPr lang="en-US" altLang="en-US"/>
              <a:pPr/>
              <a:t>‹#›</a:t>
            </a:fld>
            <a:endParaRPr lang="en-US" altLang="en-US"/>
          </a:p>
        </p:txBody>
      </p:sp>
    </p:spTree>
    <p:extLst>
      <p:ext uri="{BB962C8B-B14F-4D97-AF65-F5344CB8AC3E}">
        <p14:creationId xmlns:p14="http://schemas.microsoft.com/office/powerpoint/2010/main" val="308720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AF43F1A3-94BE-4BB5-948D-EF13C40F4D2D}" type="slidenum">
              <a:rPr lang="en-US" altLang="en-US"/>
              <a:pPr/>
              <a:t>‹#›</a:t>
            </a:fld>
            <a:endParaRPr lang="en-US" altLang="en-US"/>
          </a:p>
        </p:txBody>
      </p:sp>
    </p:spTree>
    <p:extLst>
      <p:ext uri="{BB962C8B-B14F-4D97-AF65-F5344CB8AC3E}">
        <p14:creationId xmlns:p14="http://schemas.microsoft.com/office/powerpoint/2010/main" val="380553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39678CC5-FEA5-4ACE-97E8-1B55A295A0D0}" type="slidenum">
              <a:rPr lang="en-US" altLang="en-US"/>
              <a:pPr/>
              <a:t>‹#›</a:t>
            </a:fld>
            <a:endParaRPr lang="en-US" altLang="en-US"/>
          </a:p>
        </p:txBody>
      </p:sp>
    </p:spTree>
    <p:extLst>
      <p:ext uri="{BB962C8B-B14F-4D97-AF65-F5344CB8AC3E}">
        <p14:creationId xmlns:p14="http://schemas.microsoft.com/office/powerpoint/2010/main" val="72751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867CF208-354C-4E5F-8777-A48124A6C5BA}" type="slidenum">
              <a:rPr lang="en-US" altLang="en-US"/>
              <a:pPr/>
              <a:t>‹#›</a:t>
            </a:fld>
            <a:endParaRPr lang="en-US" altLang="en-US"/>
          </a:p>
        </p:txBody>
      </p:sp>
    </p:spTree>
    <p:extLst>
      <p:ext uri="{BB962C8B-B14F-4D97-AF65-F5344CB8AC3E}">
        <p14:creationId xmlns:p14="http://schemas.microsoft.com/office/powerpoint/2010/main" val="204720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4A4578E0-0BDB-46FD-A0E0-8902CB74638B}" type="slidenum">
              <a:rPr lang="en-US" altLang="en-US"/>
              <a:pPr/>
              <a:t>‹#›</a:t>
            </a:fld>
            <a:endParaRPr lang="en-US" altLang="en-US"/>
          </a:p>
        </p:txBody>
      </p:sp>
    </p:spTree>
    <p:extLst>
      <p:ext uri="{BB962C8B-B14F-4D97-AF65-F5344CB8AC3E}">
        <p14:creationId xmlns:p14="http://schemas.microsoft.com/office/powerpoint/2010/main" val="104535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0C1549CF-A744-42B6-8521-D2A3ECEFC593}" type="slidenum">
              <a:rPr lang="en-US" altLang="en-US"/>
              <a:pPr/>
              <a:t>‹#›</a:t>
            </a:fld>
            <a:endParaRPr lang="en-US" altLang="en-US"/>
          </a:p>
        </p:txBody>
      </p:sp>
    </p:spTree>
    <p:extLst>
      <p:ext uri="{BB962C8B-B14F-4D97-AF65-F5344CB8AC3E}">
        <p14:creationId xmlns:p14="http://schemas.microsoft.com/office/powerpoint/2010/main" val="293321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A572B79-A596-4D71-96AA-1C7A85313405}" type="slidenum">
              <a:rPr lang="en-US" altLang="en-US"/>
              <a:pPr/>
              <a:t>‹#›</a:t>
            </a:fld>
            <a:endParaRPr lang="en-US" altLang="en-US"/>
          </a:p>
        </p:txBody>
      </p:sp>
    </p:spTree>
    <p:extLst>
      <p:ext uri="{BB962C8B-B14F-4D97-AF65-F5344CB8AC3E}">
        <p14:creationId xmlns:p14="http://schemas.microsoft.com/office/powerpoint/2010/main" val="2358481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9149C79-0B27-4148-8064-82271C8074B0}" type="slidenum">
              <a:rPr lang="en-US" altLang="en-US"/>
              <a:pPr/>
              <a:t>‹#›</a:t>
            </a:fld>
            <a:endParaRPr lang="en-US" altLang="en-US"/>
          </a:p>
        </p:txBody>
      </p:sp>
    </p:spTree>
    <p:extLst>
      <p:ext uri="{BB962C8B-B14F-4D97-AF65-F5344CB8AC3E}">
        <p14:creationId xmlns:p14="http://schemas.microsoft.com/office/powerpoint/2010/main" val="368490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286E7F5-D5F9-4152-A84B-8ACDB382494D}" type="slidenum">
              <a:rPr lang="en-US" altLang="en-US"/>
              <a:pPr/>
              <a:t>‹#›</a:t>
            </a:fld>
            <a:endParaRPr lang="en-US" altLang="en-US"/>
          </a:p>
        </p:txBody>
      </p:sp>
      <p:pic>
        <p:nvPicPr>
          <p:cNvPr id="1029" name="Picture 17" descr="MidBlue9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Lato Black" panose="020F0A02020204030203" pitchFamily="34" charset="0"/>
        </a:defRPr>
      </a:lvl2pPr>
      <a:lvl3pPr algn="l" rtl="0" eaLnBrk="1" fontAlgn="base" hangingPunct="1">
        <a:spcBef>
          <a:spcPct val="0"/>
        </a:spcBef>
        <a:spcAft>
          <a:spcPct val="0"/>
        </a:spcAft>
        <a:defRPr sz="3000" b="1">
          <a:solidFill>
            <a:schemeClr val="tx2"/>
          </a:solidFill>
          <a:latin typeface="Lato Black" panose="020F0A02020204030203" pitchFamily="34" charset="0"/>
        </a:defRPr>
      </a:lvl3pPr>
      <a:lvl4pPr algn="l" rtl="0" eaLnBrk="1" fontAlgn="base" hangingPunct="1">
        <a:spcBef>
          <a:spcPct val="0"/>
        </a:spcBef>
        <a:spcAft>
          <a:spcPct val="0"/>
        </a:spcAft>
        <a:defRPr sz="3000" b="1">
          <a:solidFill>
            <a:schemeClr val="tx2"/>
          </a:solidFill>
          <a:latin typeface="Lato Black" panose="020F0A02020204030203" pitchFamily="34" charset="0"/>
        </a:defRPr>
      </a:lvl4pPr>
      <a:lvl5pPr algn="l" rtl="0" eaLnBrk="1" fontAlgn="base" hangingPunct="1">
        <a:spcBef>
          <a:spcPct val="0"/>
        </a:spcBef>
        <a:spcAft>
          <a:spcPct val="0"/>
        </a:spcAft>
        <a:defRPr sz="3000" b="1">
          <a:solidFill>
            <a:schemeClr val="tx2"/>
          </a:solidFill>
          <a:latin typeface="Lato Black" panose="020F0A02020204030203" pitchFamily="34"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7.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il.ion.ucl.ac.uk/mf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andysbrainblog.blogspot.co.uk/2012/10/fmri-motion-correction-afnis-3dvolreg.html" TargetMode="External"/><Relationship Id="rId5" Type="http://schemas.openxmlformats.org/officeDocument/2006/relationships/hyperlink" Target="http://miykael.github.io/nipype-beginner-s-guide/neuroimaging.html" TargetMode="External"/><Relationship Id="rId4" Type="http://schemas.openxmlformats.org/officeDocument/2006/relationships/hyperlink" Target="http://imaging.mrc-cbu.cam.ac.uk/imaging" TargetMode="Externa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GB" altLang="en-US" dirty="0" err="1" smtClean="0"/>
              <a:t>Preprocessing</a:t>
            </a:r>
            <a:r>
              <a:rPr lang="en-GB" altLang="en-US" dirty="0" smtClean="0"/>
              <a:t>: Realigning and Unwarping	</a:t>
            </a:r>
          </a:p>
        </p:txBody>
      </p:sp>
      <p:sp>
        <p:nvSpPr>
          <p:cNvPr id="3075" name="Rectangle 3"/>
          <p:cNvSpPr>
            <a:spLocks noGrp="1" noChangeArrowheads="1"/>
          </p:cNvSpPr>
          <p:nvPr>
            <p:ph type="subTitle" idx="1"/>
          </p:nvPr>
        </p:nvSpPr>
        <p:spPr/>
        <p:txBody>
          <a:bodyPr/>
          <a:lstStyle/>
          <a:p>
            <a:r>
              <a:rPr lang="en-GB" altLang="en-US" sz="1800" dirty="0" smtClean="0"/>
              <a:t>Methods </a:t>
            </a:r>
            <a:r>
              <a:rPr lang="en-GB" altLang="en-US" sz="1800" dirty="0"/>
              <a:t>for Dummies, 2015/16</a:t>
            </a:r>
          </a:p>
          <a:p>
            <a:pPr eaLnBrk="1" hangingPunct="1"/>
            <a:endParaRPr lang="en-GB" altLang="en-US" sz="1800" dirty="0"/>
          </a:p>
          <a:p>
            <a:pPr eaLnBrk="1" hangingPunct="1"/>
            <a:r>
              <a:rPr lang="en-GB" altLang="en-US" sz="1800" dirty="0" smtClean="0"/>
              <a:t>Sujatha Krishnan-Barman</a:t>
            </a:r>
          </a:p>
          <a:p>
            <a:r>
              <a:rPr lang="en-GB" altLang="en-US" sz="1800" dirty="0" smtClean="0"/>
              <a:t>Filip </a:t>
            </a:r>
            <a:r>
              <a:rPr lang="en-GB" altLang="en-US" sz="1800" dirty="0" err="1" smtClean="0"/>
              <a:t>Gesiarz</a:t>
            </a:r>
            <a:endParaRPr lang="en-GB" altLang="en-US" sz="1800" dirty="0" smtClean="0"/>
          </a:p>
          <a:p>
            <a:endParaRPr lang="en-GB" altLang="en-US" sz="1800" dirty="0"/>
          </a:p>
        </p:txBody>
      </p:sp>
      <p:pic>
        <p:nvPicPr>
          <p:cNvPr id="4" name="Picture 3" descr="http://image.slidesharecdn.com/big-data-storage-for-dummies-130722002610-phpapp01/95/big-data-storage-for-dummies-1-638.jpg?cb=1374470881"/>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2272" b="100000" l="51567" r="94828"/>
                    </a14:imgEffect>
                  </a14:imgLayer>
                </a14:imgProps>
              </a:ext>
              <a:ext uri="{28A0092B-C50C-407E-A947-70E740481C1C}">
                <a14:useLocalDpi xmlns:a14="http://schemas.microsoft.com/office/drawing/2010/main" val="0"/>
              </a:ext>
            </a:extLst>
          </a:blip>
          <a:srcRect l="50000" t="61397"/>
          <a:stretch/>
        </p:blipFill>
        <p:spPr bwMode="auto">
          <a:xfrm>
            <a:off x="7308304" y="4293096"/>
            <a:ext cx="2038350" cy="2430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Realigning: Registration &amp; Transformation</a:t>
            </a:r>
            <a:endParaRPr lang="en-GB" dirty="0"/>
          </a:p>
        </p:txBody>
      </p:sp>
      <p:grpSp>
        <p:nvGrpSpPr>
          <p:cNvPr id="11" name="Group 10"/>
          <p:cNvGrpSpPr/>
          <p:nvPr/>
        </p:nvGrpSpPr>
        <p:grpSpPr>
          <a:xfrm>
            <a:off x="611560" y="1700808"/>
            <a:ext cx="3449332" cy="4889987"/>
            <a:chOff x="2808362" y="332656"/>
            <a:chExt cx="3990331" cy="6188943"/>
          </a:xfrm>
        </p:grpSpPr>
        <p:pic>
          <p:nvPicPr>
            <p:cNvPr id="12"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4624" b="100000" l="0" r="98804"/>
                      </a14:imgEffect>
                    </a14:imgLayer>
                  </a14:imgProps>
                </a:ext>
                <a:ext uri="{28A0092B-C50C-407E-A947-70E740481C1C}">
                  <a14:useLocalDpi xmlns:a14="http://schemas.microsoft.com/office/drawing/2010/main"/>
                </a:ext>
              </a:extLst>
            </a:blip>
            <a:srcRect/>
            <a:stretch/>
          </p:blipFill>
          <p:spPr bwMode="auto">
            <a:xfrm>
              <a:off x="2817243" y="332656"/>
              <a:ext cx="398145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2817243" y="1916832"/>
              <a:ext cx="3981450" cy="151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2808362" y="4941168"/>
              <a:ext cx="3981450" cy="1580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9" cstate="screen">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2817243" y="3356992"/>
              <a:ext cx="398145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p:cNvSpPr txBox="1"/>
          <p:nvPr/>
        </p:nvSpPr>
        <p:spPr>
          <a:xfrm>
            <a:off x="4575175" y="2060848"/>
            <a:ext cx="3957265" cy="369332"/>
          </a:xfrm>
          <a:prstGeom prst="rect">
            <a:avLst/>
          </a:prstGeom>
          <a:noFill/>
        </p:spPr>
        <p:txBody>
          <a:bodyPr wrap="square" rtlCol="0">
            <a:spAutoFit/>
          </a:bodyPr>
          <a:lstStyle/>
          <a:p>
            <a:r>
              <a:rPr lang="en-GB" dirty="0" smtClean="0">
                <a:latin typeface="+mn-lt"/>
              </a:rPr>
              <a:t>Series of scans with head movement</a:t>
            </a:r>
            <a:endParaRPr lang="en-GB" dirty="0">
              <a:latin typeface="+mn-lt"/>
            </a:endParaRPr>
          </a:p>
        </p:txBody>
      </p:sp>
      <p:sp>
        <p:nvSpPr>
          <p:cNvPr id="17" name="TextBox 16"/>
          <p:cNvSpPr txBox="1"/>
          <p:nvPr/>
        </p:nvSpPr>
        <p:spPr>
          <a:xfrm>
            <a:off x="4570591" y="3259812"/>
            <a:ext cx="3957265" cy="646331"/>
          </a:xfrm>
          <a:prstGeom prst="rect">
            <a:avLst/>
          </a:prstGeom>
          <a:noFill/>
        </p:spPr>
        <p:txBody>
          <a:bodyPr wrap="square" rtlCol="0">
            <a:spAutoFit/>
          </a:bodyPr>
          <a:lstStyle/>
          <a:p>
            <a:r>
              <a:rPr lang="en-GB" dirty="0" smtClean="0">
                <a:latin typeface="+mn-lt"/>
              </a:rPr>
              <a:t>Calculate position of brain for first slice (Reference Image)</a:t>
            </a:r>
            <a:endParaRPr lang="en-GB" dirty="0">
              <a:latin typeface="+mn-lt"/>
            </a:endParaRPr>
          </a:p>
        </p:txBody>
      </p:sp>
      <p:sp>
        <p:nvSpPr>
          <p:cNvPr id="18" name="TextBox 17"/>
          <p:cNvSpPr txBox="1"/>
          <p:nvPr/>
        </p:nvSpPr>
        <p:spPr>
          <a:xfrm>
            <a:off x="4570590" y="4425733"/>
            <a:ext cx="3957265" cy="646331"/>
          </a:xfrm>
          <a:prstGeom prst="rect">
            <a:avLst/>
          </a:prstGeom>
          <a:noFill/>
        </p:spPr>
        <p:txBody>
          <a:bodyPr wrap="square" rtlCol="0">
            <a:spAutoFit/>
          </a:bodyPr>
          <a:lstStyle/>
          <a:p>
            <a:r>
              <a:rPr lang="en-GB" dirty="0" smtClean="0">
                <a:latin typeface="+mn-lt"/>
              </a:rPr>
              <a:t>Estimate transformation parameters based on Reference Image</a:t>
            </a:r>
            <a:endParaRPr lang="en-GB" dirty="0">
              <a:latin typeface="+mn-lt"/>
            </a:endParaRPr>
          </a:p>
        </p:txBody>
      </p:sp>
      <p:sp>
        <p:nvSpPr>
          <p:cNvPr id="19" name="TextBox 18"/>
          <p:cNvSpPr txBox="1"/>
          <p:nvPr/>
        </p:nvSpPr>
        <p:spPr>
          <a:xfrm>
            <a:off x="4570589" y="5564777"/>
            <a:ext cx="3957265" cy="646331"/>
          </a:xfrm>
          <a:prstGeom prst="rect">
            <a:avLst/>
          </a:prstGeom>
          <a:noFill/>
        </p:spPr>
        <p:txBody>
          <a:bodyPr wrap="square" rtlCol="0">
            <a:spAutoFit/>
          </a:bodyPr>
          <a:lstStyle/>
          <a:p>
            <a:r>
              <a:rPr lang="en-GB" dirty="0" smtClean="0">
                <a:latin typeface="+mn-lt"/>
              </a:rPr>
              <a:t>Apply transformation parameters on each slice</a:t>
            </a:r>
            <a:endParaRPr lang="en-GB" dirty="0">
              <a:latin typeface="+mn-lt"/>
            </a:endParaRPr>
          </a:p>
        </p:txBody>
      </p:sp>
    </p:spTree>
    <p:extLst>
      <p:ext uri="{BB962C8B-B14F-4D97-AF65-F5344CB8AC3E}">
        <p14:creationId xmlns:p14="http://schemas.microsoft.com/office/powerpoint/2010/main" val="1419424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nvPr>
        </p:nvGraphicFramePr>
        <p:xfrm>
          <a:off x="755577" y="1628801"/>
          <a:ext cx="7433612" cy="3319143"/>
        </p:xfrm>
        <a:graphic>
          <a:graphicData uri="http://schemas.openxmlformats.org/drawingml/2006/table">
            <a:tbl>
              <a:tblPr firstRow="1" bandRow="1">
                <a:tableStyleId>{2D5ABB26-0587-4C30-8999-92F81FD0307C}</a:tableStyleId>
              </a:tblPr>
              <a:tblGrid>
                <a:gridCol w="1440159"/>
                <a:gridCol w="2867168"/>
                <a:gridCol w="3126285"/>
              </a:tblGrid>
              <a:tr h="334378">
                <a:tc>
                  <a:txBody>
                    <a:bodyPr/>
                    <a:lstStyle/>
                    <a:p>
                      <a:pPr algn="ctr"/>
                      <a:endParaRPr lang="en-GB" sz="1600" dirty="0"/>
                    </a:p>
                  </a:txBody>
                  <a:tcPr/>
                </a:tc>
                <a:tc>
                  <a:txBody>
                    <a:bodyPr/>
                    <a:lstStyle/>
                    <a:p>
                      <a:pPr algn="ctr"/>
                      <a:r>
                        <a:rPr lang="en-GB" sz="1600" dirty="0" smtClean="0"/>
                        <a:t>Raw data</a:t>
                      </a:r>
                      <a:endParaRPr lang="en-GB" sz="1600" dirty="0"/>
                    </a:p>
                  </a:txBody>
                  <a:tcPr/>
                </a:tc>
                <a:tc>
                  <a:txBody>
                    <a:bodyPr/>
                    <a:lstStyle/>
                    <a:p>
                      <a:pPr algn="ctr"/>
                      <a:r>
                        <a:rPr lang="en-GB" sz="1600" dirty="0" smtClean="0"/>
                        <a:t>After re-alignment</a:t>
                      </a:r>
                      <a:endParaRPr lang="en-GB" sz="1600" dirty="0"/>
                    </a:p>
                  </a:txBody>
                  <a:tcPr/>
                </a:tc>
              </a:tr>
              <a:tr h="505303">
                <a:tc>
                  <a:txBody>
                    <a:bodyPr/>
                    <a:lstStyle/>
                    <a:p>
                      <a:pPr algn="ctr"/>
                      <a:r>
                        <a:rPr lang="en-GB" sz="1600" dirty="0" smtClean="0"/>
                        <a:t>Brain area</a:t>
                      </a:r>
                      <a:endParaRPr lang="en-GB" sz="1600" dirty="0"/>
                    </a:p>
                  </a:txBody>
                  <a:tcPr/>
                </a:tc>
                <a:tc>
                  <a:txBody>
                    <a:bodyPr/>
                    <a:lstStyle/>
                    <a:p>
                      <a:endParaRPr lang="en-GB" sz="1600" dirty="0"/>
                    </a:p>
                  </a:txBody>
                  <a:tcPr/>
                </a:tc>
                <a:tc>
                  <a:txBody>
                    <a:bodyPr/>
                    <a:lstStyle/>
                    <a:p>
                      <a:endParaRPr lang="en-GB" sz="1600"/>
                    </a:p>
                  </a:txBody>
                  <a:tcPr/>
                </a:tc>
              </a:tr>
              <a:tr h="380038">
                <a:tc gridSpan="3">
                  <a:txBody>
                    <a:bodyPr/>
                    <a:lstStyle/>
                    <a:p>
                      <a:pPr algn="l"/>
                      <a:r>
                        <a:rPr lang="en-GB" sz="1600" baseline="0" dirty="0" smtClean="0"/>
                        <a:t>Scanned slices</a:t>
                      </a:r>
                      <a:endParaRPr lang="en-GB" sz="1600" baseline="0" dirty="0"/>
                    </a:p>
                  </a:txBody>
                  <a:tcPr/>
                </a:tc>
                <a:tc hMerge="1">
                  <a:txBody>
                    <a:bodyPr/>
                    <a:lstStyle/>
                    <a:p>
                      <a:endParaRPr lang="en-GB" dirty="0"/>
                    </a:p>
                  </a:txBody>
                  <a:tcPr/>
                </a:tc>
                <a:tc hMerge="1">
                  <a:txBody>
                    <a:bodyPr/>
                    <a:lstStyle/>
                    <a:p>
                      <a:endParaRPr lang="en-GB" dirty="0"/>
                    </a:p>
                  </a:txBody>
                  <a:tcPr/>
                </a:tc>
              </a:tr>
              <a:tr h="363554">
                <a:tc>
                  <a:txBody>
                    <a:bodyPr/>
                    <a:lstStyle/>
                    <a:p>
                      <a:pPr algn="ctr"/>
                      <a:r>
                        <a:rPr lang="en-GB" sz="1600" baseline="0" dirty="0" smtClean="0"/>
                        <a:t>t = 1</a:t>
                      </a:r>
                      <a:endParaRPr lang="en-GB" sz="1600" baseline="-25000" dirty="0"/>
                    </a:p>
                  </a:txBody>
                  <a:tcPr/>
                </a:tc>
                <a:tc>
                  <a:txBody>
                    <a:bodyPr/>
                    <a:lstStyle/>
                    <a:p>
                      <a:endParaRPr lang="en-GB" sz="1600" dirty="0"/>
                    </a:p>
                  </a:txBody>
                  <a:tcPr/>
                </a:tc>
                <a:tc>
                  <a:txBody>
                    <a:bodyPr/>
                    <a:lstStyle/>
                    <a:p>
                      <a:endParaRPr lang="en-GB" sz="1600" dirty="0"/>
                    </a:p>
                  </a:txBody>
                  <a:tcPr/>
                </a:tc>
              </a:tr>
              <a:tr h="3343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smtClean="0"/>
                        <a:t>t = 2</a:t>
                      </a:r>
                      <a:endParaRPr lang="en-GB" sz="1600" baseline="-25000" dirty="0" smtClean="0"/>
                    </a:p>
                  </a:txBody>
                  <a:tcPr/>
                </a:tc>
                <a:tc>
                  <a:txBody>
                    <a:bodyPr/>
                    <a:lstStyle/>
                    <a:p>
                      <a:endParaRPr lang="en-GB" sz="1600" dirty="0"/>
                    </a:p>
                  </a:txBody>
                  <a:tcPr/>
                </a:tc>
                <a:tc>
                  <a:txBody>
                    <a:bodyPr/>
                    <a:lstStyle/>
                    <a:p>
                      <a:endParaRPr lang="en-GB" sz="1600" dirty="0"/>
                    </a:p>
                  </a:txBody>
                  <a:tcPr/>
                </a:tc>
              </a:tr>
              <a:tr h="3343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smtClean="0"/>
                        <a:t>t = 3</a:t>
                      </a:r>
                      <a:endParaRPr lang="en-GB" sz="1600" baseline="-25000" dirty="0" smtClean="0"/>
                    </a:p>
                  </a:txBody>
                  <a:tcPr/>
                </a:tc>
                <a:tc>
                  <a:txBody>
                    <a:bodyPr/>
                    <a:lstStyle/>
                    <a:p>
                      <a:endParaRPr lang="en-GB" sz="1600" dirty="0"/>
                    </a:p>
                  </a:txBody>
                  <a:tcPr/>
                </a:tc>
                <a:tc>
                  <a:txBody>
                    <a:bodyPr/>
                    <a:lstStyle/>
                    <a:p>
                      <a:endParaRPr lang="en-GB" sz="1600" dirty="0"/>
                    </a:p>
                  </a:txBody>
                  <a:tcPr/>
                </a:tc>
              </a:tr>
              <a:tr h="3343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smtClean="0"/>
                        <a:t>t = 4</a:t>
                      </a:r>
                      <a:endParaRPr lang="en-GB" sz="1600" baseline="-25000" dirty="0" smtClean="0"/>
                    </a:p>
                  </a:txBody>
                  <a:tcPr/>
                </a:tc>
                <a:tc>
                  <a:txBody>
                    <a:bodyPr/>
                    <a:lstStyle/>
                    <a:p>
                      <a:endParaRPr lang="en-GB" sz="1600" dirty="0"/>
                    </a:p>
                  </a:txBody>
                  <a:tcPr/>
                </a:tc>
                <a:tc>
                  <a:txBody>
                    <a:bodyPr/>
                    <a:lstStyle/>
                    <a:p>
                      <a:endParaRPr lang="en-GB" sz="1600" dirty="0"/>
                    </a:p>
                  </a:txBody>
                  <a:tcPr/>
                </a:tc>
              </a:tr>
              <a:tr h="3343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smtClean="0"/>
                        <a:t>t = 5</a:t>
                      </a:r>
                      <a:endParaRPr lang="en-GB" sz="1600" baseline="-25000" dirty="0" smtClean="0"/>
                    </a:p>
                  </a:txBody>
                  <a:tcPr/>
                </a:tc>
                <a:tc>
                  <a:txBody>
                    <a:bodyPr/>
                    <a:lstStyle/>
                    <a:p>
                      <a:endParaRPr lang="en-GB" sz="1600" dirty="0"/>
                    </a:p>
                  </a:txBody>
                  <a:tcPr/>
                </a:tc>
                <a:tc>
                  <a:txBody>
                    <a:bodyPr/>
                    <a:lstStyle/>
                    <a:p>
                      <a:endParaRPr lang="en-GB" sz="1600" dirty="0"/>
                    </a:p>
                  </a:txBody>
                  <a:tcPr/>
                </a:tc>
              </a:tr>
              <a:tr h="3938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smtClean="0"/>
                        <a:t>t = 6</a:t>
                      </a:r>
                      <a:endParaRPr lang="en-GB" sz="1600" baseline="-25000" dirty="0" smtClean="0"/>
                    </a:p>
                  </a:txBody>
                  <a:tcPr/>
                </a:tc>
                <a:tc>
                  <a:txBody>
                    <a:bodyPr/>
                    <a:lstStyle/>
                    <a:p>
                      <a:endParaRPr lang="en-GB" sz="1600" dirty="0"/>
                    </a:p>
                  </a:txBody>
                  <a:tcPr/>
                </a:tc>
                <a:tc>
                  <a:txBody>
                    <a:bodyPr/>
                    <a:lstStyle/>
                    <a:p>
                      <a:endParaRPr lang="en-GB" sz="1600" dirty="0"/>
                    </a:p>
                  </a:txBody>
                  <a:tcPr/>
                </a:tc>
              </a:tr>
            </a:tbl>
          </a:graphicData>
        </a:graphic>
      </p:graphicFrame>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773474"/>
            <a:ext cx="2520000" cy="239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Realigning: Interpolation</a:t>
            </a:r>
            <a:endParaRPr lang="en-GB" dirty="0"/>
          </a:p>
        </p:txBody>
      </p:sp>
      <p:sp>
        <p:nvSpPr>
          <p:cNvPr id="3" name="Content Placeholder 2"/>
          <p:cNvSpPr>
            <a:spLocks noGrp="1"/>
          </p:cNvSpPr>
          <p:nvPr>
            <p:ph idx="1"/>
          </p:nvPr>
        </p:nvSpPr>
        <p:spPr>
          <a:xfrm>
            <a:off x="323528" y="5445224"/>
            <a:ext cx="8352606" cy="1121316"/>
          </a:xfrm>
        </p:spPr>
        <p:txBody>
          <a:bodyPr/>
          <a:lstStyle/>
          <a:p>
            <a:r>
              <a:rPr lang="en-GB" sz="2000" dirty="0" smtClean="0"/>
              <a:t>We now need to fill in the gaps after transformation, using interpolation</a:t>
            </a:r>
          </a:p>
        </p:txBody>
      </p:sp>
      <p:cxnSp>
        <p:nvCxnSpPr>
          <p:cNvPr id="6" name="Straight Arrow Connector 5"/>
          <p:cNvCxnSpPr/>
          <p:nvPr/>
        </p:nvCxnSpPr>
        <p:spPr>
          <a:xfrm>
            <a:off x="2699792" y="4365104"/>
            <a:ext cx="216024" cy="0"/>
          </a:xfrm>
          <a:prstGeom prst="straightConnector1">
            <a:avLst/>
          </a:prstGeom>
          <a:ln w="1905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555776" y="3645024"/>
            <a:ext cx="216024" cy="0"/>
          </a:xfrm>
          <a:prstGeom prst="straightConnector1">
            <a:avLst/>
          </a:prstGeom>
          <a:ln w="1905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48064" y="5015650"/>
            <a:ext cx="1296144" cy="307777"/>
          </a:xfrm>
          <a:prstGeom prst="rect">
            <a:avLst/>
          </a:prstGeom>
          <a:noFill/>
        </p:spPr>
        <p:txBody>
          <a:bodyPr wrap="square" rtlCol="0">
            <a:spAutoFit/>
          </a:bodyPr>
          <a:lstStyle/>
          <a:p>
            <a:pPr algn="ctr"/>
            <a:r>
              <a:rPr lang="en-GB" sz="1400" dirty="0" smtClean="0">
                <a:solidFill>
                  <a:srgbClr val="FF0000"/>
                </a:solidFill>
                <a:latin typeface="+mn-lt"/>
              </a:rPr>
              <a:t>Missing data</a:t>
            </a:r>
            <a:endParaRPr lang="en-GB" sz="1400" dirty="0">
              <a:solidFill>
                <a:srgbClr val="FF0000"/>
              </a:solidFill>
              <a:latin typeface="+mn-lt"/>
            </a:endParaRP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772816"/>
            <a:ext cx="2520000" cy="4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773474"/>
            <a:ext cx="2520000" cy="239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772816"/>
            <a:ext cx="2520000" cy="4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5436096" y="3486824"/>
            <a:ext cx="720080" cy="15632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22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032"/>
                                        </p:tgtEl>
                                        <p:attrNameLst>
                                          <p:attrName>style.visibility</p:attrName>
                                        </p:attrNameLst>
                                      </p:cBhvr>
                                      <p:to>
                                        <p:strVal val="visible"/>
                                      </p:to>
                                    </p:set>
                                  </p:childTnLst>
                                </p:cTn>
                              </p:par>
                              <p:par>
                                <p:cTn id="10" presetID="1" presetClass="entr" presetSubtype="0" fill="hold" nodeType="withEffect">
                                  <p:stCondLst>
                                    <p:cond delay="50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3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1000"/>
                                        <p:tgtEl>
                                          <p:spTgt spid="10"/>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Effect transition="in" filter="fade">
                                      <p:cBhvr>
                                        <p:cTn id="40" dur="1000"/>
                                        <p:tgtEl>
                                          <p:spTgt spid="11"/>
                                        </p:tgtEl>
                                      </p:cBhvr>
                                    </p:animEffect>
                                  </p:childTnLst>
                                </p:cTn>
                              </p:par>
                            </p:childTnLst>
                          </p:cTn>
                        </p:par>
                        <p:par>
                          <p:cTn id="41" fill="hold">
                            <p:stCondLst>
                              <p:cond delay="2000"/>
                            </p:stCondLst>
                            <p:childTnLst>
                              <p:par>
                                <p:cTn id="42" presetID="2" presetClass="entr" presetSubtype="4" fill="hold" grpId="0" nodeType="afterEffect">
                                  <p:stCondLst>
                                    <p:cond delay="2000"/>
                                  </p:stCondLst>
                                  <p:childTnLst>
                                    <p:set>
                                      <p:cBhvr>
                                        <p:cTn id="43" dur="1" fill="hold">
                                          <p:stCondLst>
                                            <p:cond delay="0"/>
                                          </p:stCondLst>
                                        </p:cTn>
                                        <p:tgtEl>
                                          <p:spTgt spid="3">
                                            <p:txEl>
                                              <p:pRg st="0" end="0"/>
                                            </p:txEl>
                                          </p:spTgt>
                                        </p:tgtEl>
                                        <p:attrNameLst>
                                          <p:attrName>style.visibility</p:attrName>
                                        </p:attrNameLst>
                                      </p:cBhvr>
                                      <p:to>
                                        <p:strVal val="visible"/>
                                      </p:to>
                                    </p:set>
                                    <p:anim calcmode="lin" valueType="num">
                                      <p:cBhvr additive="base">
                                        <p:cTn id="4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Realigning: Interpolation</a:t>
            </a:r>
            <a:endParaRPr lang="en-GB" dirty="0"/>
          </a:p>
        </p:txBody>
      </p:sp>
      <p:sp>
        <p:nvSpPr>
          <p:cNvPr id="3" name="Content Placeholder 2"/>
          <p:cNvSpPr>
            <a:spLocks noGrp="1"/>
          </p:cNvSpPr>
          <p:nvPr>
            <p:ph idx="1"/>
          </p:nvPr>
        </p:nvSpPr>
        <p:spPr>
          <a:xfrm>
            <a:off x="330200" y="1842794"/>
            <a:ext cx="5610225" cy="4507722"/>
          </a:xfrm>
        </p:spPr>
        <p:txBody>
          <a:bodyPr/>
          <a:lstStyle/>
          <a:p>
            <a:r>
              <a:rPr lang="en-GB" sz="1800" dirty="0" smtClean="0"/>
              <a:t>Interpolation involves constructing new data points based on known data</a:t>
            </a:r>
          </a:p>
          <a:p>
            <a:r>
              <a:rPr lang="en-GB" sz="1800" dirty="0" smtClean="0"/>
              <a:t>Simple interpolation:</a:t>
            </a:r>
          </a:p>
          <a:p>
            <a:pPr lvl="1"/>
            <a:r>
              <a:rPr lang="en-GB" sz="1600" dirty="0" smtClean="0"/>
              <a:t>Nearest neighbour: Take value of closest voxel</a:t>
            </a:r>
          </a:p>
          <a:p>
            <a:pPr lvl="1"/>
            <a:r>
              <a:rPr lang="en-GB" sz="1600" dirty="0" smtClean="0"/>
              <a:t>Tri-linear: Take weighted average of neighbouring voxels</a:t>
            </a:r>
          </a:p>
          <a:p>
            <a:r>
              <a:rPr lang="en-GB" sz="2000" dirty="0" smtClean="0"/>
              <a:t>B-Spline interpolation</a:t>
            </a:r>
          </a:p>
          <a:p>
            <a:pPr lvl="1"/>
            <a:r>
              <a:rPr lang="en-GB" sz="1600" dirty="0" smtClean="0"/>
              <a:t>Improves accuracy – SPM uses this as standard</a:t>
            </a:r>
          </a:p>
          <a:p>
            <a:r>
              <a:rPr lang="en-GB" sz="2000" dirty="0" smtClean="0"/>
              <a:t>There may still be residual </a:t>
            </a:r>
            <a:r>
              <a:rPr lang="en-GB" sz="2000" dirty="0" smtClean="0"/>
              <a:t>errors…</a:t>
            </a:r>
            <a:endParaRPr lang="en-GB" sz="2000" dirty="0" smtClean="0"/>
          </a:p>
        </p:txBody>
      </p:sp>
    </p:spTree>
    <p:extLst>
      <p:ext uri="{BB962C8B-B14F-4D97-AF65-F5344CB8AC3E}">
        <p14:creationId xmlns:p14="http://schemas.microsoft.com/office/powerpoint/2010/main" val="1560657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720750"/>
          </a:xfrm>
        </p:spPr>
        <p:txBody>
          <a:bodyPr/>
          <a:lstStyle/>
          <a:p>
            <a:r>
              <a:rPr lang="en-GB" dirty="0" smtClean="0"/>
              <a:t>References and further reading</a:t>
            </a:r>
            <a:endParaRPr lang="en-GB" dirty="0"/>
          </a:p>
        </p:txBody>
      </p:sp>
      <p:sp>
        <p:nvSpPr>
          <p:cNvPr id="3" name="Content Placeholder 2"/>
          <p:cNvSpPr>
            <a:spLocks noGrp="1"/>
          </p:cNvSpPr>
          <p:nvPr>
            <p:ph idx="1"/>
          </p:nvPr>
        </p:nvSpPr>
        <p:spPr>
          <a:xfrm>
            <a:off x="330200" y="1844825"/>
            <a:ext cx="8489950" cy="4321026"/>
          </a:xfrm>
        </p:spPr>
        <p:txBody>
          <a:bodyPr/>
          <a:lstStyle/>
          <a:p>
            <a:r>
              <a:rPr lang="en-GB" sz="2000" dirty="0" smtClean="0"/>
              <a:t>Slides from previous years of the </a:t>
            </a:r>
            <a:r>
              <a:rPr lang="en-GB" sz="2000" dirty="0" err="1" smtClean="0"/>
              <a:t>MfD</a:t>
            </a:r>
            <a:r>
              <a:rPr lang="en-GB" sz="2000" dirty="0"/>
              <a:t> course </a:t>
            </a:r>
            <a:endParaRPr lang="en-GB" sz="2000" dirty="0" smtClean="0"/>
          </a:p>
          <a:p>
            <a:pPr marL="0" indent="0">
              <a:buNone/>
            </a:pPr>
            <a:r>
              <a:rPr lang="en-GB" sz="2000" dirty="0" smtClean="0"/>
              <a:t>(</a:t>
            </a:r>
            <a:r>
              <a:rPr lang="en-GB" sz="2000" dirty="0" smtClean="0">
                <a:hlinkClick r:id="rId3"/>
              </a:rPr>
              <a:t>http</a:t>
            </a:r>
            <a:r>
              <a:rPr lang="en-GB" sz="2000" dirty="0">
                <a:hlinkClick r:id="rId3"/>
              </a:rPr>
              <a:t>://www.fil.ion.ucl.ac.uk/mfd</a:t>
            </a:r>
            <a:r>
              <a:rPr lang="en-GB" sz="2000" dirty="0" smtClean="0">
                <a:hlinkClick r:id="rId3"/>
              </a:rPr>
              <a:t>/</a:t>
            </a:r>
            <a:r>
              <a:rPr lang="en-GB" sz="2000" dirty="0" smtClean="0"/>
              <a:t>)</a:t>
            </a:r>
          </a:p>
          <a:p>
            <a:r>
              <a:rPr lang="en-GB" sz="2000" dirty="0" smtClean="0"/>
              <a:t>MRC CBU Cambridge</a:t>
            </a:r>
            <a:r>
              <a:rPr lang="en-GB" sz="2000" dirty="0"/>
              <a:t>, Imaging Wiki </a:t>
            </a:r>
            <a:endParaRPr lang="en-GB" sz="2000" dirty="0" smtClean="0"/>
          </a:p>
          <a:p>
            <a:pPr marL="0" indent="0">
              <a:buNone/>
            </a:pPr>
            <a:r>
              <a:rPr lang="en-GB" sz="2000" dirty="0" smtClean="0"/>
              <a:t>(</a:t>
            </a:r>
            <a:r>
              <a:rPr lang="en-GB" sz="2000" dirty="0">
                <a:hlinkClick r:id="rId4"/>
              </a:rPr>
              <a:t>http://</a:t>
            </a:r>
            <a:r>
              <a:rPr lang="en-GB" sz="2000" dirty="0" smtClean="0">
                <a:hlinkClick r:id="rId4"/>
              </a:rPr>
              <a:t>imaging.mrc-cbu.cam.ac.uk/imaging</a:t>
            </a:r>
            <a:r>
              <a:rPr lang="en-GB" sz="2000" dirty="0" smtClean="0"/>
              <a:t>) </a:t>
            </a:r>
          </a:p>
          <a:p>
            <a:r>
              <a:rPr lang="en-GB" sz="2000" dirty="0" err="1" smtClean="0"/>
              <a:t>Nipype</a:t>
            </a:r>
            <a:r>
              <a:rPr lang="en-GB" sz="2000" dirty="0" smtClean="0"/>
              <a:t> Beginner’s guide </a:t>
            </a:r>
            <a:r>
              <a:rPr lang="en-GB" sz="2000" dirty="0"/>
              <a:t>to neuroimaging </a:t>
            </a:r>
            <a:endParaRPr lang="en-GB" sz="2000" dirty="0" smtClean="0"/>
          </a:p>
          <a:p>
            <a:pPr marL="0" indent="0">
              <a:buNone/>
            </a:pPr>
            <a:r>
              <a:rPr lang="en-GB" sz="2000" dirty="0" smtClean="0"/>
              <a:t>(</a:t>
            </a:r>
            <a:r>
              <a:rPr lang="en-GB" sz="2000" dirty="0">
                <a:hlinkClick r:id="rId5"/>
              </a:rPr>
              <a:t>http://</a:t>
            </a:r>
            <a:r>
              <a:rPr lang="en-GB" sz="2000" dirty="0" smtClean="0">
                <a:hlinkClick r:id="rId5"/>
              </a:rPr>
              <a:t>miykael.github.io/nipype-beginner-s-guide/neuroimaging.html</a:t>
            </a:r>
            <a:r>
              <a:rPr lang="en-GB" sz="2000" dirty="0" smtClean="0"/>
              <a:t>)</a:t>
            </a:r>
          </a:p>
          <a:p>
            <a:r>
              <a:rPr lang="en-GB" sz="2000" dirty="0" smtClean="0"/>
              <a:t>Andy’s Brain blog </a:t>
            </a:r>
          </a:p>
          <a:p>
            <a:pPr marL="0" indent="0">
              <a:buNone/>
            </a:pPr>
            <a:r>
              <a:rPr lang="en-GB" sz="2000" dirty="0">
                <a:hlinkClick r:id="rId6"/>
              </a:rPr>
              <a:t>(</a:t>
            </a:r>
            <a:r>
              <a:rPr lang="en-GB" sz="2000" dirty="0" smtClean="0">
                <a:hlinkClick r:id="rId6"/>
              </a:rPr>
              <a:t>http</a:t>
            </a:r>
            <a:r>
              <a:rPr lang="en-GB" sz="2000" dirty="0">
                <a:hlinkClick r:id="rId6"/>
              </a:rPr>
              <a:t>://</a:t>
            </a:r>
            <a:r>
              <a:rPr lang="en-GB" sz="2000" dirty="0" smtClean="0">
                <a:hlinkClick r:id="rId6"/>
              </a:rPr>
              <a:t>andysbrainblog.blogspot.co.uk/2012/10/fmri-motion-correction-afnis-3dvolreg.html</a:t>
            </a:r>
            <a:r>
              <a:rPr lang="en-GB" sz="2000" dirty="0" smtClean="0"/>
              <a:t>) </a:t>
            </a:r>
            <a:r>
              <a:rPr lang="en-GB" sz="2000" i="1" dirty="0" smtClean="0"/>
              <a:t>Also has cool video showing the 3 translations and 3 rotations.</a:t>
            </a:r>
            <a:endParaRPr lang="en-GB" sz="2000" dirty="0" smtClean="0"/>
          </a:p>
          <a:p>
            <a:r>
              <a:rPr lang="en-GB" sz="2000" dirty="0" err="1"/>
              <a:t>Huettel</a:t>
            </a:r>
            <a:r>
              <a:rPr lang="en-GB" sz="2000" dirty="0"/>
              <a:t>, S. A., Song, A. W., &amp; McCarthy, G. (2004). </a:t>
            </a:r>
            <a:r>
              <a:rPr lang="en-GB" sz="2000" i="1" dirty="0"/>
              <a:t>Functional magnetic resonance imaging</a:t>
            </a:r>
            <a:r>
              <a:rPr lang="en-GB" sz="2000" dirty="0"/>
              <a:t>. Sunderland: </a:t>
            </a:r>
            <a:r>
              <a:rPr lang="en-GB" sz="2000" dirty="0" err="1"/>
              <a:t>Sinauer</a:t>
            </a:r>
            <a:r>
              <a:rPr lang="en-GB" sz="2000" dirty="0"/>
              <a:t> Associates.</a:t>
            </a:r>
          </a:p>
          <a:p>
            <a:endParaRPr lang="en-GB" sz="2000" dirty="0" smtClean="0"/>
          </a:p>
          <a:p>
            <a:endParaRPr lang="en-GB" sz="2000" dirty="0"/>
          </a:p>
        </p:txBody>
      </p:sp>
    </p:spTree>
    <p:extLst>
      <p:ext uri="{BB962C8B-B14F-4D97-AF65-F5344CB8AC3E}">
        <p14:creationId xmlns:p14="http://schemas.microsoft.com/office/powerpoint/2010/main" val="1796504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After realignment</a:t>
            </a:r>
            <a:endParaRPr lang="en-GB" dirty="0"/>
          </a:p>
        </p:txBody>
      </p:sp>
      <p:sp>
        <p:nvSpPr>
          <p:cNvPr id="3" name="Content Placeholder 2"/>
          <p:cNvSpPr>
            <a:spLocks noGrp="1"/>
          </p:cNvSpPr>
          <p:nvPr>
            <p:ph idx="1"/>
          </p:nvPr>
        </p:nvSpPr>
        <p:spPr>
          <a:xfrm>
            <a:off x="330200" y="1772817"/>
            <a:ext cx="8489950" cy="4393034"/>
          </a:xfrm>
        </p:spPr>
        <p:txBody>
          <a:bodyPr/>
          <a:lstStyle/>
          <a:p>
            <a:pPr marL="0" indent="0">
              <a:buNone/>
            </a:pPr>
            <a:r>
              <a:rPr lang="en-GB" dirty="0"/>
              <a:t>Even after realignment there is considerable </a:t>
            </a:r>
            <a:r>
              <a:rPr lang="en-GB" dirty="0" smtClean="0"/>
              <a:t>residual variance </a:t>
            </a:r>
            <a:r>
              <a:rPr lang="en-GB" dirty="0"/>
              <a:t>in fMRI time </a:t>
            </a:r>
            <a:r>
              <a:rPr lang="en-GB" dirty="0" smtClean="0"/>
              <a:t>series </a:t>
            </a:r>
            <a:r>
              <a:rPr lang="en-GB" dirty="0"/>
              <a:t>that </a:t>
            </a:r>
            <a:r>
              <a:rPr lang="en-GB" dirty="0" err="1"/>
              <a:t>covary</a:t>
            </a:r>
            <a:r>
              <a:rPr lang="en-GB" dirty="0"/>
              <a:t> with, and is most probably caused by, subject movements</a:t>
            </a:r>
            <a:r>
              <a:rPr lang="en-GB" dirty="0" smtClean="0"/>
              <a:t>. </a:t>
            </a:r>
          </a:p>
          <a:p>
            <a:pPr marL="0" indent="0">
              <a:buNone/>
            </a:pPr>
            <a:endParaRPr lang="en-GB" dirty="0" smtClean="0"/>
          </a:p>
          <a:p>
            <a:pPr marL="0" indent="0">
              <a:buNone/>
            </a:pPr>
            <a:r>
              <a:rPr lang="en-GB" dirty="0" smtClean="0"/>
              <a:t>Result: </a:t>
            </a:r>
          </a:p>
          <a:p>
            <a:pPr>
              <a:buFontTx/>
              <a:buChar char="-"/>
            </a:pPr>
            <a:r>
              <a:rPr lang="en-GB" dirty="0" smtClean="0"/>
              <a:t>Loss of sensitivity (</a:t>
            </a:r>
            <a:r>
              <a:rPr lang="en-GB" b="1" dirty="0" smtClean="0"/>
              <a:t>false negatives</a:t>
            </a:r>
            <a:r>
              <a:rPr lang="en-GB" dirty="0" smtClean="0"/>
              <a:t>)</a:t>
            </a:r>
          </a:p>
          <a:p>
            <a:pPr>
              <a:buFontTx/>
              <a:buChar char="-"/>
            </a:pPr>
            <a:r>
              <a:rPr lang="en-GB" dirty="0" smtClean="0"/>
              <a:t>Mistaking movement induced variance for true activations (</a:t>
            </a:r>
            <a:r>
              <a:rPr lang="en-GB" b="1" dirty="0" smtClean="0"/>
              <a:t>false positives</a:t>
            </a:r>
            <a:r>
              <a:rPr lang="en-GB" dirty="0" smtClean="0"/>
              <a:t>)</a:t>
            </a:r>
            <a:endParaRPr lang="en-GB" dirty="0"/>
          </a:p>
        </p:txBody>
      </p:sp>
    </p:spTree>
    <p:extLst>
      <p:ext uri="{BB962C8B-B14F-4D97-AF65-F5344CB8AC3E}">
        <p14:creationId xmlns:p14="http://schemas.microsoft.com/office/powerpoint/2010/main" val="1225199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Known issues</a:t>
            </a:r>
            <a:endParaRPr lang="en-GB" dirty="0"/>
          </a:p>
        </p:txBody>
      </p:sp>
      <p:sp>
        <p:nvSpPr>
          <p:cNvPr id="3" name="Content Placeholder 2"/>
          <p:cNvSpPr>
            <a:spLocks noGrp="1"/>
          </p:cNvSpPr>
          <p:nvPr>
            <p:ph idx="1"/>
          </p:nvPr>
        </p:nvSpPr>
        <p:spPr>
          <a:xfrm>
            <a:off x="330200" y="1772817"/>
            <a:ext cx="8489950" cy="4393034"/>
          </a:xfrm>
        </p:spPr>
        <p:txBody>
          <a:bodyPr>
            <a:normAutofit fontScale="85000" lnSpcReduction="20000"/>
          </a:bodyPr>
          <a:lstStyle/>
          <a:p>
            <a:r>
              <a:rPr lang="en-GB" b="1" dirty="0" smtClean="0"/>
              <a:t>Spin-history </a:t>
            </a:r>
            <a:r>
              <a:rPr lang="en-GB" b="1" dirty="0"/>
              <a:t>effects</a:t>
            </a:r>
            <a:r>
              <a:rPr lang="en-GB" dirty="0"/>
              <a:t>: </a:t>
            </a:r>
            <a:r>
              <a:rPr lang="en-GB" dirty="0" smtClean="0"/>
              <a:t>In a typical FMRI design, the TR is not much larger than the T1, and so the spins will not relax back completely by the time the next acquisition arrives. If there is a sudden motion in the subject half way through a scan, a particular slice may correspond to a different part of brain than it did last time. It will be in a different degree of excitation, and the signal intensity will be different.</a:t>
            </a:r>
          </a:p>
          <a:p>
            <a:endParaRPr lang="en-GB" dirty="0" smtClean="0"/>
          </a:p>
          <a:p>
            <a:r>
              <a:rPr lang="en-GB" b="1" dirty="0" smtClean="0"/>
              <a:t>Slice-to-</a:t>
            </a:r>
            <a:r>
              <a:rPr lang="en-GB" b="1" dirty="0" err="1" smtClean="0"/>
              <a:t>vol</a:t>
            </a:r>
            <a:r>
              <a:rPr lang="en-GB" b="1" dirty="0" smtClean="0"/>
              <a:t> </a:t>
            </a:r>
            <a:r>
              <a:rPr lang="en-GB" b="1" dirty="0"/>
              <a:t>effects</a:t>
            </a:r>
            <a:r>
              <a:rPr lang="en-GB" dirty="0"/>
              <a:t>: The rigid-body model that is used by most motion-correction (e.g. SPM) methods assume that the subject remains perfectly still for the duration of one scan (a few seconds) and that any movement will </a:t>
            </a:r>
            <a:r>
              <a:rPr lang="en-GB" dirty="0" err="1"/>
              <a:t>occurr</a:t>
            </a:r>
            <a:r>
              <a:rPr lang="en-GB" dirty="0"/>
              <a:t> in the few </a:t>
            </a:r>
            <a:r>
              <a:rPr lang="en-GB" dirty="0" err="1"/>
              <a:t>μs</a:t>
            </a:r>
            <a:r>
              <a:rPr lang="en-GB" dirty="0"/>
              <a:t>/</a:t>
            </a:r>
            <a:r>
              <a:rPr lang="en-GB" dirty="0" err="1"/>
              <a:t>ms</a:t>
            </a:r>
            <a:r>
              <a:rPr lang="en-GB" dirty="0"/>
              <a:t> while the scanner is preparing for next volume</a:t>
            </a:r>
            <a:r>
              <a:rPr lang="en-GB" dirty="0" smtClean="0"/>
              <a:t>.</a:t>
            </a:r>
          </a:p>
        </p:txBody>
      </p:sp>
    </p:spTree>
    <p:extLst>
      <p:ext uri="{BB962C8B-B14F-4D97-AF65-F5344CB8AC3E}">
        <p14:creationId xmlns:p14="http://schemas.microsoft.com/office/powerpoint/2010/main" val="3239833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Known issues</a:t>
            </a:r>
            <a:endParaRPr lang="en-GB" dirty="0"/>
          </a:p>
        </p:txBody>
      </p:sp>
      <p:sp>
        <p:nvSpPr>
          <p:cNvPr id="3" name="Content Placeholder 2"/>
          <p:cNvSpPr>
            <a:spLocks noGrp="1"/>
          </p:cNvSpPr>
          <p:nvPr>
            <p:ph idx="1"/>
          </p:nvPr>
        </p:nvSpPr>
        <p:spPr>
          <a:xfrm>
            <a:off x="330200" y="1844825"/>
            <a:ext cx="8489950" cy="4321026"/>
          </a:xfrm>
        </p:spPr>
        <p:txBody>
          <a:bodyPr/>
          <a:lstStyle/>
          <a:p>
            <a:r>
              <a:rPr lang="en-GB" b="1" dirty="0" smtClean="0"/>
              <a:t>Susceptibility-distortion-by-movement interaction</a:t>
            </a:r>
            <a:r>
              <a:rPr lang="en-GB" dirty="0" smtClean="0"/>
              <a:t>: susceptibility induced field </a:t>
            </a:r>
            <a:r>
              <a:rPr lang="en-GB" dirty="0" err="1" smtClean="0"/>
              <a:t>inhomogenity</a:t>
            </a:r>
            <a:r>
              <a:rPr lang="en-GB" dirty="0" smtClean="0"/>
              <a:t> will cause distortions of the image</a:t>
            </a:r>
          </a:p>
          <a:p>
            <a:endParaRPr lang="en-GB" dirty="0" smtClean="0"/>
          </a:p>
          <a:p>
            <a:r>
              <a:rPr lang="en-GB" b="1" dirty="0" smtClean="0"/>
              <a:t>Susceptibility-dropout-by-movement interaction</a:t>
            </a:r>
            <a:r>
              <a:rPr lang="en-GB" dirty="0" smtClean="0"/>
              <a:t>: The susceptibility induced field </a:t>
            </a:r>
            <a:r>
              <a:rPr lang="en-GB" dirty="0" err="1" smtClean="0"/>
              <a:t>inhomogenity</a:t>
            </a:r>
            <a:r>
              <a:rPr lang="en-GB" dirty="0" smtClean="0"/>
              <a:t> will cause signal loss due to through-plane dephasing </a:t>
            </a:r>
          </a:p>
          <a:p>
            <a:endParaRPr lang="en-GB" dirty="0"/>
          </a:p>
        </p:txBody>
      </p:sp>
    </p:spTree>
    <p:extLst>
      <p:ext uri="{BB962C8B-B14F-4D97-AF65-F5344CB8AC3E}">
        <p14:creationId xmlns:p14="http://schemas.microsoft.com/office/powerpoint/2010/main" val="300688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Inhomogenity</a:t>
            </a:r>
            <a:r>
              <a:rPr lang="en-GB" dirty="0" smtClean="0"/>
              <a:t> of magnetic field</a:t>
            </a:r>
            <a:endParaRPr lang="en-GB" dirty="0"/>
          </a:p>
        </p:txBody>
      </p:sp>
      <p:pic>
        <p:nvPicPr>
          <p:cNvPr id="5" name="Picture 6"/>
          <p:cNvPicPr>
            <a:picLocks noChangeAspect="1" noChangeArrowheads="1"/>
          </p:cNvPicPr>
          <p:nvPr/>
        </p:nvPicPr>
        <p:blipFill rotWithShape="1">
          <a:blip r:embed="rId2"/>
          <a:srcRect l="1986" t="33481" r="20438" b="14831"/>
          <a:stretch/>
        </p:blipFill>
        <p:spPr>
          <a:xfrm>
            <a:off x="611560" y="4365104"/>
            <a:ext cx="4788131" cy="2194560"/>
          </a:xfrm>
          <a:prstGeom prst="rect">
            <a:avLst/>
          </a:prstGeom>
        </p:spPr>
      </p:pic>
      <p:pic>
        <p:nvPicPr>
          <p:cNvPr id="6" name="Content Placeholder 5"/>
          <p:cNvPicPr>
            <a:picLocks noGrp="1" noChangeAspect="1" noChangeArrowheads="1"/>
          </p:cNvPicPr>
          <p:nvPr>
            <p:ph idx="1"/>
          </p:nvPr>
        </p:nvPicPr>
        <p:blipFill>
          <a:blip r:embed="rId3"/>
          <a:srcRect/>
          <a:stretch>
            <a:fillRect/>
          </a:stretch>
        </p:blipFill>
        <p:spPr bwMode="auto">
          <a:xfrm>
            <a:off x="5940425" y="4539724"/>
            <a:ext cx="2564964" cy="1521831"/>
          </a:xfrm>
          <a:prstGeom prst="rect">
            <a:avLst/>
          </a:prstGeom>
          <a:noFill/>
          <a:ln w="9525" algn="ctr">
            <a:noFill/>
            <a:miter lim="800000"/>
            <a:headEnd/>
            <a:tailEnd/>
          </a:ln>
          <a:effectLst/>
        </p:spPr>
      </p:pic>
      <p:sp>
        <p:nvSpPr>
          <p:cNvPr id="8" name="Rectangle 7"/>
          <p:cNvSpPr/>
          <p:nvPr/>
        </p:nvSpPr>
        <p:spPr>
          <a:xfrm>
            <a:off x="496685" y="2125266"/>
            <a:ext cx="8194271" cy="2031325"/>
          </a:xfrm>
          <a:prstGeom prst="rect">
            <a:avLst/>
          </a:prstGeom>
        </p:spPr>
        <p:txBody>
          <a:bodyPr wrap="square">
            <a:spAutoFit/>
          </a:bodyPr>
          <a:lstStyle/>
          <a:p>
            <a:r>
              <a:rPr lang="en-GB" b="1" i="0" dirty="0" smtClean="0">
                <a:solidFill>
                  <a:srgbClr val="222222"/>
                </a:solidFill>
                <a:effectLst/>
                <a:latin typeface="Arial" panose="020B0604020202020204" pitchFamily="34" charset="0"/>
                <a:cs typeface="Arial" panose="020B0604020202020204" pitchFamily="34" charset="0"/>
              </a:rPr>
              <a:t>Magnetic susceptibility</a:t>
            </a:r>
            <a:r>
              <a:rPr lang="en-GB" b="0" i="0" dirty="0" smtClean="0">
                <a:solidFill>
                  <a:srgbClr val="222222"/>
                </a:solidFill>
                <a:effectLst/>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χ) </a:t>
            </a:r>
            <a:r>
              <a:rPr lang="en-GB" b="0" i="0" dirty="0" smtClean="0">
                <a:solidFill>
                  <a:srgbClr val="222222"/>
                </a:solidFill>
                <a:effectLst/>
                <a:latin typeface="Arial" panose="020B0604020202020204" pitchFamily="34" charset="0"/>
                <a:cs typeface="Arial" panose="020B0604020202020204" pitchFamily="34" charset="0"/>
              </a:rPr>
              <a:t>- degree of magnetization of a material in response to an applied </a:t>
            </a:r>
            <a:r>
              <a:rPr lang="en-GB" b="1" i="0" dirty="0" smtClean="0">
                <a:solidFill>
                  <a:srgbClr val="222222"/>
                </a:solidFill>
                <a:effectLst/>
                <a:latin typeface="Arial" panose="020B0604020202020204" pitchFamily="34" charset="0"/>
                <a:cs typeface="Arial" panose="020B0604020202020204" pitchFamily="34" charset="0"/>
              </a:rPr>
              <a:t>magnetic</a:t>
            </a:r>
            <a:r>
              <a:rPr lang="en-GB" b="0" i="0" dirty="0" smtClean="0">
                <a:solidFill>
                  <a:srgbClr val="222222"/>
                </a:solidFill>
                <a:effectLst/>
                <a:latin typeface="Arial" panose="020B0604020202020204" pitchFamily="34" charset="0"/>
                <a:cs typeface="Arial" panose="020B0604020202020204" pitchFamily="34" charset="0"/>
              </a:rPr>
              <a:t> field. </a:t>
            </a:r>
          </a:p>
          <a:p>
            <a:endParaRPr lang="en-GB" dirty="0">
              <a:solidFill>
                <a:srgbClr val="222222"/>
              </a:solidFill>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If χ is </a:t>
            </a:r>
            <a:r>
              <a:rPr lang="en-GB" b="1" dirty="0" smtClean="0">
                <a:latin typeface="Arial" panose="020B0604020202020204" pitchFamily="34" charset="0"/>
                <a:cs typeface="Arial" panose="020B0604020202020204" pitchFamily="34" charset="0"/>
              </a:rPr>
              <a:t>positive</a:t>
            </a:r>
            <a:r>
              <a:rPr lang="en-GB" dirty="0" smtClean="0">
                <a:latin typeface="Arial" panose="020B0604020202020204" pitchFamily="34" charset="0"/>
                <a:cs typeface="Arial" panose="020B0604020202020204" pitchFamily="34" charset="0"/>
              </a:rPr>
              <a:t>, a material can be </a:t>
            </a:r>
            <a:r>
              <a:rPr lang="en-GB" b="1" dirty="0" smtClean="0">
                <a:latin typeface="Arial" panose="020B0604020202020204" pitchFamily="34" charset="0"/>
                <a:cs typeface="Arial" panose="020B0604020202020204" pitchFamily="34" charset="0"/>
              </a:rPr>
              <a:t>paramagnetic -</a:t>
            </a:r>
            <a:r>
              <a:rPr lang="en-GB" dirty="0" smtClean="0">
                <a:latin typeface="Arial" panose="020B0604020202020204" pitchFamily="34" charset="0"/>
                <a:cs typeface="Arial" panose="020B0604020202020204" pitchFamily="34" charset="0"/>
              </a:rPr>
              <a:t> the magnetic field in the material is strengthened by the induced magnetization. </a:t>
            </a:r>
          </a:p>
          <a:p>
            <a:r>
              <a:rPr lang="en-GB" dirty="0" smtClean="0">
                <a:latin typeface="Arial" panose="020B0604020202020204" pitchFamily="34" charset="0"/>
                <a:cs typeface="Arial" panose="020B0604020202020204" pitchFamily="34" charset="0"/>
              </a:rPr>
              <a:t>If χ is </a:t>
            </a:r>
            <a:r>
              <a:rPr lang="en-GB" b="1" dirty="0" smtClean="0">
                <a:latin typeface="Arial" panose="020B0604020202020204" pitchFamily="34" charset="0"/>
                <a:cs typeface="Arial" panose="020B0604020202020204" pitchFamily="34" charset="0"/>
              </a:rPr>
              <a:t>negative</a:t>
            </a:r>
            <a:r>
              <a:rPr lang="en-GB" dirty="0" smtClean="0">
                <a:latin typeface="Arial" panose="020B0604020202020204" pitchFamily="34" charset="0"/>
                <a:cs typeface="Arial" panose="020B0604020202020204" pitchFamily="34" charset="0"/>
              </a:rPr>
              <a:t>, the material is </a:t>
            </a:r>
            <a:r>
              <a:rPr lang="en-GB" b="1" dirty="0" smtClean="0">
                <a:latin typeface="Arial" panose="020B0604020202020204" pitchFamily="34" charset="0"/>
                <a:cs typeface="Arial" panose="020B0604020202020204" pitchFamily="34" charset="0"/>
              </a:rPr>
              <a:t>diamagnetic -</a:t>
            </a:r>
            <a:r>
              <a:rPr lang="en-GB" dirty="0" smtClean="0">
                <a:latin typeface="Arial" panose="020B0604020202020204" pitchFamily="34" charset="0"/>
                <a:cs typeface="Arial" panose="020B0604020202020204" pitchFamily="34" charset="0"/>
              </a:rPr>
              <a:t> the magnetic field in the material is weakened by the induced magnetization.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9613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Warping</a:t>
            </a:r>
            <a:endParaRPr lang="en-GB" dirty="0"/>
          </a:p>
        </p:txBody>
      </p:sp>
      <p:pic>
        <p:nvPicPr>
          <p:cNvPr id="4" name="Picture 3" descr="warp_1"/>
          <p:cNvPicPr>
            <a:picLocks noChangeAspect="1" noChangeArrowheads="1"/>
          </p:cNvPicPr>
          <p:nvPr/>
        </p:nvPicPr>
        <p:blipFill>
          <a:blip r:embed="rId2"/>
          <a:srcRect/>
          <a:stretch>
            <a:fillRect/>
          </a:stretch>
        </p:blipFill>
        <p:spPr>
          <a:xfrm>
            <a:off x="3574346" y="2668191"/>
            <a:ext cx="1470212" cy="2057400"/>
          </a:xfrm>
          <a:prstGeom prst="rect">
            <a:avLst/>
          </a:prstGeom>
          <a:noFill/>
          <a:ln/>
        </p:spPr>
      </p:pic>
      <p:pic>
        <p:nvPicPr>
          <p:cNvPr id="5" name="Picture 4"/>
          <p:cNvPicPr>
            <a:picLocks noChangeAspect="1" noChangeArrowheads="1"/>
          </p:cNvPicPr>
          <p:nvPr/>
        </p:nvPicPr>
        <p:blipFill rotWithShape="1">
          <a:blip r:embed="rId3"/>
          <a:srcRect l="1884" t="2309" r="3123" b="1818"/>
          <a:stretch/>
        </p:blipFill>
        <p:spPr bwMode="auto">
          <a:xfrm>
            <a:off x="902369" y="2668191"/>
            <a:ext cx="1534593" cy="2057400"/>
          </a:xfrm>
          <a:prstGeom prst="rect">
            <a:avLst/>
          </a:prstGeom>
          <a:noFill/>
          <a:ln w="9525">
            <a:noFill/>
            <a:miter lim="800000"/>
            <a:headEnd/>
            <a:tailEnd/>
          </a:ln>
          <a:effectLst/>
        </p:spPr>
      </p:pic>
      <p:pic>
        <p:nvPicPr>
          <p:cNvPr id="6" name="Picture 5" descr="warp_2"/>
          <p:cNvPicPr>
            <a:picLocks noChangeAspect="1" noChangeArrowheads="1"/>
          </p:cNvPicPr>
          <p:nvPr/>
        </p:nvPicPr>
        <p:blipFill>
          <a:blip r:embed="rId4"/>
          <a:srcRect/>
          <a:stretch>
            <a:fillRect/>
          </a:stretch>
        </p:blipFill>
        <p:spPr>
          <a:xfrm>
            <a:off x="5992693" y="2668191"/>
            <a:ext cx="1469145" cy="2057400"/>
          </a:xfrm>
          <a:prstGeom prst="rect">
            <a:avLst/>
          </a:prstGeom>
          <a:noFill/>
          <a:ln/>
        </p:spPr>
      </p:pic>
      <p:cxnSp>
        <p:nvCxnSpPr>
          <p:cNvPr id="8" name="Straight Arrow Connector 7"/>
          <p:cNvCxnSpPr/>
          <p:nvPr/>
        </p:nvCxnSpPr>
        <p:spPr>
          <a:xfrm>
            <a:off x="2567884" y="3688109"/>
            <a:ext cx="794084" cy="0"/>
          </a:xfrm>
          <a:prstGeom prst="straightConnector1">
            <a:avLst/>
          </a:prstGeom>
          <a:ln w="762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119891" y="3688109"/>
            <a:ext cx="794084" cy="0"/>
          </a:xfrm>
          <a:prstGeom prst="straightConnector1">
            <a:avLst/>
          </a:prstGeom>
          <a:ln w="762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28297" y="5130017"/>
            <a:ext cx="8193833" cy="646331"/>
          </a:xfrm>
          <a:prstGeom prst="rect">
            <a:avLst/>
          </a:prstGeom>
        </p:spPr>
        <p:txBody>
          <a:bodyPr wrap="square">
            <a:spAutoFit/>
          </a:bodyPr>
          <a:lstStyle/>
          <a:p>
            <a:r>
              <a:rPr lang="en-GB" b="0" i="0" dirty="0" smtClean="0">
                <a:solidFill>
                  <a:srgbClr val="333333"/>
                </a:solidFill>
                <a:effectLst/>
                <a:latin typeface="Arial" panose="020B0604020202020204" pitchFamily="34" charset="0"/>
              </a:rPr>
              <a:t>Form of the geometric distortions in EPI is dependent on the position of the head in the magnetic field</a:t>
            </a:r>
            <a:endParaRPr lang="en-GB" dirty="0"/>
          </a:p>
        </p:txBody>
      </p:sp>
    </p:spTree>
    <p:extLst>
      <p:ext uri="{BB962C8B-B14F-4D97-AF65-F5344CB8AC3E}">
        <p14:creationId xmlns:p14="http://schemas.microsoft.com/office/powerpoint/2010/main" val="2235957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Brain regions </a:t>
            </a:r>
            <a:r>
              <a:rPr lang="en-GB" dirty="0" err="1" smtClean="0"/>
              <a:t>particularily</a:t>
            </a:r>
            <a:r>
              <a:rPr lang="en-GB" dirty="0" smtClean="0"/>
              <a:t> susceptible</a:t>
            </a:r>
            <a:endParaRPr lang="en-GB" dirty="0"/>
          </a:p>
        </p:txBody>
      </p:sp>
      <p:sp>
        <p:nvSpPr>
          <p:cNvPr id="3" name="Content Placeholder 2"/>
          <p:cNvSpPr>
            <a:spLocks noGrp="1"/>
          </p:cNvSpPr>
          <p:nvPr>
            <p:ph idx="1"/>
          </p:nvPr>
        </p:nvSpPr>
        <p:spPr>
          <a:xfrm>
            <a:off x="330200" y="1834625"/>
            <a:ext cx="8489950" cy="3457575"/>
          </a:xfrm>
        </p:spPr>
        <p:txBody>
          <a:bodyPr/>
          <a:lstStyle/>
          <a:p>
            <a:r>
              <a:rPr lang="en-GB" dirty="0" smtClean="0"/>
              <a:t>Frontal pole </a:t>
            </a:r>
          </a:p>
          <a:p>
            <a:r>
              <a:rPr lang="en-GB" dirty="0" err="1" smtClean="0"/>
              <a:t>Orbito</a:t>
            </a:r>
            <a:r>
              <a:rPr lang="en-GB" dirty="0" smtClean="0"/>
              <a:t>-frontal cortex </a:t>
            </a:r>
          </a:p>
          <a:p>
            <a:r>
              <a:rPr lang="en-GB" dirty="0" smtClean="0"/>
              <a:t>Medial </a:t>
            </a:r>
            <a:r>
              <a:rPr lang="en-GB" dirty="0"/>
              <a:t>temporal lobe </a:t>
            </a:r>
            <a:r>
              <a:rPr lang="en-GB" dirty="0" smtClean="0"/>
              <a:t>(especially hippocampus)</a:t>
            </a:r>
            <a:endParaRPr lang="en-GB" dirty="0"/>
          </a:p>
        </p:txBody>
      </p:sp>
      <p:pic>
        <p:nvPicPr>
          <p:cNvPr id="6" name="Picture 5"/>
          <p:cNvPicPr>
            <a:picLocks noChangeAspect="1"/>
          </p:cNvPicPr>
          <p:nvPr/>
        </p:nvPicPr>
        <p:blipFill>
          <a:blip r:embed="rId2"/>
          <a:stretch>
            <a:fillRect/>
          </a:stretch>
        </p:blipFill>
        <p:spPr>
          <a:xfrm>
            <a:off x="3040629" y="3563413"/>
            <a:ext cx="1777993" cy="2169152"/>
          </a:xfrm>
          <a:prstGeom prst="rect">
            <a:avLst/>
          </a:prstGeom>
        </p:spPr>
      </p:pic>
      <p:pic>
        <p:nvPicPr>
          <p:cNvPr id="4102" name="Picture 6" descr="http://mybrainnotes.com/hippocampus-brain-stru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535" y="3725711"/>
            <a:ext cx="2919058" cy="20068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909722" y="3644562"/>
            <a:ext cx="1777993" cy="2169152"/>
          </a:xfrm>
          <a:prstGeom prst="rect">
            <a:avLst/>
          </a:prstGeom>
        </p:spPr>
      </p:pic>
    </p:spTree>
    <p:extLst>
      <p:ext uri="{BB962C8B-B14F-4D97-AF65-F5344CB8AC3E}">
        <p14:creationId xmlns:p14="http://schemas.microsoft.com/office/powerpoint/2010/main" val="3394165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Grp="1" noChangeArrowheads="1"/>
          </p:cNvSpPr>
          <p:nvPr>
            <p:ph type="body" idx="1"/>
          </p:nvPr>
        </p:nvSpPr>
        <p:spPr>
          <a:xfrm>
            <a:off x="330200" y="1700213"/>
            <a:ext cx="8489950" cy="4465637"/>
          </a:xfrm>
        </p:spPr>
        <p:txBody>
          <a:bodyPr/>
          <a:lstStyle/>
          <a:p>
            <a:pPr eaLnBrk="1" hangingPunct="1">
              <a:lnSpc>
                <a:spcPct val="200000"/>
              </a:lnSpc>
            </a:pPr>
            <a:r>
              <a:rPr lang="en-GB" altLang="en-US" sz="1800" dirty="0" err="1" smtClean="0"/>
              <a:t>Preprocessing</a:t>
            </a:r>
            <a:r>
              <a:rPr lang="en-GB" altLang="en-US" sz="1800" dirty="0" smtClean="0"/>
              <a:t> in fMRI : Why is it needed?</a:t>
            </a:r>
          </a:p>
          <a:p>
            <a:pPr eaLnBrk="1" hangingPunct="1">
              <a:lnSpc>
                <a:spcPct val="200000"/>
              </a:lnSpc>
            </a:pPr>
            <a:r>
              <a:rPr lang="en-GB" altLang="en-US" sz="1800" dirty="0" smtClean="0"/>
              <a:t>Motion in fMRI</a:t>
            </a:r>
          </a:p>
          <a:p>
            <a:pPr>
              <a:lnSpc>
                <a:spcPct val="200000"/>
              </a:lnSpc>
            </a:pPr>
            <a:r>
              <a:rPr lang="en-GB" altLang="en-US" sz="1800" dirty="0" smtClean="0"/>
              <a:t>Realignment</a:t>
            </a:r>
          </a:p>
          <a:p>
            <a:pPr>
              <a:lnSpc>
                <a:spcPct val="200000"/>
              </a:lnSpc>
            </a:pPr>
            <a:r>
              <a:rPr lang="en-GB" altLang="en-US" sz="1800" dirty="0" smtClean="0"/>
              <a:t>Unwarping</a:t>
            </a:r>
          </a:p>
          <a:p>
            <a:pPr>
              <a:lnSpc>
                <a:spcPct val="200000"/>
              </a:lnSpc>
            </a:pPr>
            <a:r>
              <a:rPr lang="en-GB" altLang="en-US" sz="1800" dirty="0" smtClean="0"/>
              <a:t>How this all works in SPM</a:t>
            </a:r>
          </a:p>
          <a:p>
            <a:pPr eaLnBrk="1" hangingPunct="1">
              <a:lnSpc>
                <a:spcPct val="150000"/>
              </a:lnSpc>
            </a:pPr>
            <a:endParaRPr lang="en-GB" altLang="en-US" sz="1800" dirty="0" smtClean="0"/>
          </a:p>
        </p:txBody>
      </p:sp>
      <p:sp>
        <p:nvSpPr>
          <p:cNvPr id="3" name="Rectangle 2"/>
          <p:cNvSpPr/>
          <p:nvPr/>
        </p:nvSpPr>
        <p:spPr>
          <a:xfrm>
            <a:off x="330200" y="1700213"/>
            <a:ext cx="8489950" cy="1797967"/>
          </a:xfrm>
          <a:prstGeom prst="rect">
            <a:avLst/>
          </a:prstGeom>
          <a:solidFill>
            <a:srgbClr val="7FA1AC">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30200" y="3644358"/>
            <a:ext cx="8489950" cy="1080120"/>
          </a:xfrm>
          <a:prstGeom prst="rect">
            <a:avLst/>
          </a:prstGeom>
          <a:solidFill>
            <a:srgbClr val="7FA1AC">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8" name="Rectangle 7"/>
          <p:cNvSpPr>
            <a:spLocks noGrp="1" noChangeArrowheads="1"/>
          </p:cNvSpPr>
          <p:nvPr>
            <p:ph type="title"/>
          </p:nvPr>
        </p:nvSpPr>
        <p:spPr>
          <a:xfrm>
            <a:off x="330200" y="908050"/>
            <a:ext cx="8489950" cy="649288"/>
          </a:xfrm>
        </p:spPr>
        <p:txBody>
          <a:bodyPr/>
          <a:lstStyle/>
          <a:p>
            <a:pPr algn="ctr" eaLnBrk="1" hangingPunct="1"/>
            <a:r>
              <a:rPr lang="en-GB" altLang="en-US" dirty="0" smtClean="0"/>
              <a:t>What this talk covers</a:t>
            </a:r>
          </a:p>
        </p:txBody>
      </p:sp>
      <p:sp>
        <p:nvSpPr>
          <p:cNvPr id="4" name="TextBox 3"/>
          <p:cNvSpPr txBox="1"/>
          <p:nvPr/>
        </p:nvSpPr>
        <p:spPr>
          <a:xfrm>
            <a:off x="7498828" y="3128848"/>
            <a:ext cx="1295822" cy="369332"/>
          </a:xfrm>
          <a:prstGeom prst="rect">
            <a:avLst/>
          </a:prstGeom>
          <a:noFill/>
        </p:spPr>
        <p:txBody>
          <a:bodyPr wrap="square" rtlCol="0">
            <a:spAutoFit/>
          </a:bodyPr>
          <a:lstStyle/>
          <a:p>
            <a:pPr algn="r"/>
            <a:r>
              <a:rPr lang="en-GB" i="1" dirty="0" smtClean="0">
                <a:latin typeface="+mn-lt"/>
              </a:rPr>
              <a:t>Suze</a:t>
            </a:r>
            <a:endParaRPr lang="en-GB" i="1" dirty="0">
              <a:latin typeface="+mn-lt"/>
            </a:endParaRPr>
          </a:p>
        </p:txBody>
      </p:sp>
      <p:sp>
        <p:nvSpPr>
          <p:cNvPr id="8" name="TextBox 7"/>
          <p:cNvSpPr txBox="1"/>
          <p:nvPr/>
        </p:nvSpPr>
        <p:spPr>
          <a:xfrm>
            <a:off x="7498828" y="4323834"/>
            <a:ext cx="1295822" cy="369332"/>
          </a:xfrm>
          <a:prstGeom prst="rect">
            <a:avLst/>
          </a:prstGeom>
          <a:noFill/>
        </p:spPr>
        <p:txBody>
          <a:bodyPr wrap="square" rtlCol="0">
            <a:spAutoFit/>
          </a:bodyPr>
          <a:lstStyle/>
          <a:p>
            <a:pPr algn="r"/>
            <a:r>
              <a:rPr lang="en-GB" i="1" dirty="0" smtClean="0">
                <a:latin typeface="+mn-lt"/>
              </a:rPr>
              <a:t>Filip</a:t>
            </a:r>
            <a:endParaRPr lang="en-GB"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P spid="3" grpId="0" animBg="1"/>
      <p:bldP spid="6" grpId="0" animBg="1"/>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Rigid and non-rigid transformation</a:t>
            </a:r>
            <a:endParaRPr lang="en-GB" dirty="0"/>
          </a:p>
        </p:txBody>
      </p:sp>
      <p:sp>
        <p:nvSpPr>
          <p:cNvPr id="3" name="Content Placeholder 2"/>
          <p:cNvSpPr>
            <a:spLocks noGrp="1"/>
          </p:cNvSpPr>
          <p:nvPr>
            <p:ph idx="1"/>
          </p:nvPr>
        </p:nvSpPr>
        <p:spPr>
          <a:xfrm>
            <a:off x="599786" y="1628800"/>
            <a:ext cx="4584461" cy="3263504"/>
          </a:xfrm>
        </p:spPr>
        <p:txBody>
          <a:bodyPr/>
          <a:lstStyle/>
          <a:p>
            <a:r>
              <a:rPr lang="en-GB" b="1" dirty="0" smtClean="0"/>
              <a:t>Rigid transformation </a:t>
            </a:r>
            <a:r>
              <a:rPr lang="en-GB" dirty="0" smtClean="0"/>
              <a:t>- </a:t>
            </a:r>
            <a:r>
              <a:rPr lang="en-GB" dirty="0"/>
              <a:t>the </a:t>
            </a:r>
            <a:r>
              <a:rPr lang="en-GB" dirty="0" smtClean="0"/>
              <a:t>same linear </a:t>
            </a:r>
            <a:r>
              <a:rPr lang="en-GB" dirty="0"/>
              <a:t>transformation is applied to all voxels between each </a:t>
            </a:r>
            <a:r>
              <a:rPr lang="en-GB" dirty="0" smtClean="0"/>
              <a:t>scan (realigning)</a:t>
            </a:r>
          </a:p>
          <a:p>
            <a:r>
              <a:rPr lang="en-GB" b="1" dirty="0" smtClean="0"/>
              <a:t>Non-rigid transformation </a:t>
            </a:r>
            <a:r>
              <a:rPr lang="en-GB" dirty="0" smtClean="0"/>
              <a:t>– different transformation is applied to each voxel between each scan (unwarping)</a:t>
            </a:r>
            <a:endParaRPr lang="en-GB" dirty="0"/>
          </a:p>
          <a:p>
            <a:endParaRPr lang="en-GB" dirty="0"/>
          </a:p>
        </p:txBody>
      </p:sp>
      <p:pic>
        <p:nvPicPr>
          <p:cNvPr id="5" name="Picture 4"/>
          <p:cNvPicPr>
            <a:picLocks noChangeAspect="1" noChangeArrowheads="1"/>
          </p:cNvPicPr>
          <p:nvPr/>
        </p:nvPicPr>
        <p:blipFill>
          <a:blip r:embed="rId2"/>
          <a:srcRect/>
          <a:stretch>
            <a:fillRect/>
          </a:stretch>
        </p:blipFill>
        <p:spPr bwMode="auto">
          <a:xfrm>
            <a:off x="5478161" y="2125266"/>
            <a:ext cx="2557645" cy="3097175"/>
          </a:xfrm>
          <a:prstGeom prst="rect">
            <a:avLst/>
          </a:prstGeom>
          <a:noFill/>
          <a:ln w="9525">
            <a:noFill/>
            <a:miter lim="800000"/>
            <a:headEnd/>
            <a:tailEnd/>
          </a:ln>
        </p:spPr>
      </p:pic>
    </p:spTree>
    <p:extLst>
      <p:ext uri="{BB962C8B-B14F-4D97-AF65-F5344CB8AC3E}">
        <p14:creationId xmlns:p14="http://schemas.microsoft.com/office/powerpoint/2010/main" val="1862560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Unwarping </a:t>
            </a:r>
            <a:endParaRPr lang="en-GB" dirty="0"/>
          </a:p>
        </p:txBody>
      </p:sp>
      <p:sp>
        <p:nvSpPr>
          <p:cNvPr id="3" name="Content Placeholder 2"/>
          <p:cNvSpPr>
            <a:spLocks noGrp="1"/>
          </p:cNvSpPr>
          <p:nvPr>
            <p:ph idx="1"/>
          </p:nvPr>
        </p:nvSpPr>
        <p:spPr/>
        <p:txBody>
          <a:bodyPr/>
          <a:lstStyle/>
          <a:p>
            <a:r>
              <a:rPr lang="en-GB" dirty="0" smtClean="0"/>
              <a:t>For given time series and subject’s changes position we observe </a:t>
            </a:r>
            <a:r>
              <a:rPr lang="en-GB" dirty="0" smtClean="0">
                <a:sym typeface="Wingdings" panose="05000000000000000000" pitchFamily="2" charset="2"/>
              </a:rPr>
              <a:t>variance in signal (after realignment)</a:t>
            </a:r>
            <a:endParaRPr lang="en-GB" dirty="0" smtClean="0"/>
          </a:p>
          <a:p>
            <a:endParaRPr lang="en-GB" dirty="0">
              <a:sym typeface="Wingdings" panose="05000000000000000000" pitchFamily="2" charset="2"/>
            </a:endParaRPr>
          </a:p>
          <a:p>
            <a:r>
              <a:rPr lang="en-GB" dirty="0" smtClean="0">
                <a:sym typeface="Wingdings" panose="05000000000000000000" pitchFamily="2" charset="2"/>
              </a:rPr>
              <a:t>Given observed variance and subjects changes in position, what is the change in deformation?</a:t>
            </a:r>
          </a:p>
          <a:p>
            <a:endParaRPr lang="en-GB" dirty="0">
              <a:sym typeface="Wingdings" panose="05000000000000000000" pitchFamily="2" charset="2"/>
            </a:endParaRPr>
          </a:p>
          <a:p>
            <a:endParaRPr lang="en-GB" dirty="0"/>
          </a:p>
        </p:txBody>
      </p:sp>
    </p:spTree>
    <p:extLst>
      <p:ext uri="{BB962C8B-B14F-4D97-AF65-F5344CB8AC3E}">
        <p14:creationId xmlns:p14="http://schemas.microsoft.com/office/powerpoint/2010/main" val="2324824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768" y="1131094"/>
            <a:ext cx="5555582" cy="994172"/>
          </a:xfrm>
        </p:spPr>
        <p:txBody>
          <a:bodyPr/>
          <a:lstStyle/>
          <a:p>
            <a:r>
              <a:rPr lang="en-GB" dirty="0" smtClean="0"/>
              <a:t>Deformation field</a:t>
            </a:r>
            <a:endParaRPr lang="en-GB" dirty="0"/>
          </a:p>
        </p:txBody>
      </p:sp>
      <p:pic>
        <p:nvPicPr>
          <p:cNvPr id="6" name="Picture 3" descr="appl_nonlin"/>
          <p:cNvPicPr>
            <a:picLocks noGrp="1" noChangeAspect="1" noChangeArrowheads="1"/>
          </p:cNvPicPr>
          <p:nvPr>
            <p:ph idx="1"/>
          </p:nvPr>
        </p:nvPicPr>
        <p:blipFill rotWithShape="1">
          <a:blip r:embed="rId2"/>
          <a:srcRect l="40436" b="53715"/>
          <a:stretch/>
        </p:blipFill>
        <p:spPr>
          <a:xfrm>
            <a:off x="510518" y="4007258"/>
            <a:ext cx="3406655" cy="1846535"/>
          </a:xfrm>
          <a:prstGeom prst="rect">
            <a:avLst/>
          </a:prstGeom>
          <a:noFill/>
          <a:ln/>
        </p:spPr>
      </p:pic>
      <p:pic>
        <p:nvPicPr>
          <p:cNvPr id="7" name="Picture 3" descr="appl_nonlin"/>
          <p:cNvPicPr>
            <a:picLocks noChangeAspect="1" noChangeArrowheads="1"/>
          </p:cNvPicPr>
          <p:nvPr/>
        </p:nvPicPr>
        <p:blipFill rotWithShape="1">
          <a:blip r:embed="rId2"/>
          <a:srcRect l="40436" t="55479"/>
          <a:stretch/>
        </p:blipFill>
        <p:spPr>
          <a:xfrm>
            <a:off x="462943" y="1821496"/>
            <a:ext cx="3406655" cy="1776152"/>
          </a:xfrm>
          <a:prstGeom prst="rect">
            <a:avLst/>
          </a:prstGeom>
          <a:noFill/>
          <a:ln/>
        </p:spPr>
      </p:pic>
      <p:sp>
        <p:nvSpPr>
          <p:cNvPr id="9" name="Rectangle 8"/>
          <p:cNvSpPr/>
          <p:nvPr/>
        </p:nvSpPr>
        <p:spPr>
          <a:xfrm>
            <a:off x="4027141" y="3251399"/>
            <a:ext cx="4625283" cy="1477328"/>
          </a:xfrm>
          <a:prstGeom prst="rect">
            <a:avLst/>
          </a:prstGeom>
        </p:spPr>
        <p:txBody>
          <a:bodyPr wrap="square">
            <a:spAutoFit/>
          </a:bodyPr>
          <a:lstStyle/>
          <a:p>
            <a:r>
              <a:rPr lang="en-GB" dirty="0"/>
              <a:t>A deformation field indicates the directions and magnitudes of location deflections throughout the magnetic field </a:t>
            </a:r>
            <a:r>
              <a:rPr lang="en-GB" dirty="0" smtClean="0"/>
              <a:t>with </a:t>
            </a:r>
            <a:r>
              <a:rPr lang="en-GB" dirty="0"/>
              <a:t>respect to the real </a:t>
            </a:r>
            <a:r>
              <a:rPr lang="en-GB" dirty="0" smtClean="0"/>
              <a:t>object (</a:t>
            </a:r>
            <a:r>
              <a:rPr lang="en-US" dirty="0" smtClean="0"/>
              <a:t>Vectors </a:t>
            </a:r>
            <a:r>
              <a:rPr lang="en-US" dirty="0"/>
              <a:t>indicating distance &amp; </a:t>
            </a:r>
            <a:r>
              <a:rPr lang="en-US" dirty="0" smtClean="0"/>
              <a:t>direction)</a:t>
            </a:r>
            <a:endParaRPr lang="en-GB" dirty="0"/>
          </a:p>
        </p:txBody>
      </p:sp>
    </p:spTree>
    <p:extLst>
      <p:ext uri="{BB962C8B-B14F-4D97-AF65-F5344CB8AC3E}">
        <p14:creationId xmlns:p14="http://schemas.microsoft.com/office/powerpoint/2010/main" val="3071918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SPM</a:t>
            </a:r>
            <a:endParaRPr lang="en-GB" dirty="0"/>
          </a:p>
        </p:txBody>
      </p:sp>
      <p:sp>
        <p:nvSpPr>
          <p:cNvPr id="3" name="Content Placeholder 2"/>
          <p:cNvSpPr>
            <a:spLocks noGrp="1"/>
          </p:cNvSpPr>
          <p:nvPr>
            <p:ph idx="1"/>
          </p:nvPr>
        </p:nvSpPr>
        <p:spPr>
          <a:xfrm>
            <a:off x="3407945" y="2226469"/>
            <a:ext cx="3415331" cy="3653106"/>
          </a:xfrm>
        </p:spPr>
        <p:txBody>
          <a:bodyPr/>
          <a:lstStyle/>
          <a:p>
            <a:r>
              <a:rPr lang="en-GB" dirty="0"/>
              <a:t>Choose Toolbox/</a:t>
            </a:r>
            <a:r>
              <a:rPr lang="en-GB" dirty="0" err="1"/>
              <a:t>Fieldmap</a:t>
            </a:r>
            <a:r>
              <a:rPr lang="en-GB" dirty="0"/>
              <a:t> from SPM’s menu window.</a:t>
            </a:r>
          </a:p>
        </p:txBody>
      </p:sp>
      <p:pic>
        <p:nvPicPr>
          <p:cNvPr id="4" name="Picture 5"/>
          <p:cNvPicPr>
            <a:picLocks noChangeAspect="1" noChangeArrowheads="1"/>
          </p:cNvPicPr>
          <p:nvPr/>
        </p:nvPicPr>
        <p:blipFill>
          <a:blip r:embed="rId2"/>
          <a:srcRect/>
          <a:stretch>
            <a:fillRect/>
          </a:stretch>
        </p:blipFill>
        <p:spPr bwMode="auto">
          <a:xfrm>
            <a:off x="680644" y="2226469"/>
            <a:ext cx="2641997" cy="3132534"/>
          </a:xfrm>
          <a:prstGeom prst="rect">
            <a:avLst/>
          </a:prstGeom>
          <a:noFill/>
        </p:spPr>
      </p:pic>
    </p:spTree>
    <p:extLst>
      <p:ext uri="{BB962C8B-B14F-4D97-AF65-F5344CB8AC3E}">
        <p14:creationId xmlns:p14="http://schemas.microsoft.com/office/powerpoint/2010/main" val="1024511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SPM</a:t>
            </a:r>
            <a:endParaRPr lang="en-GB" dirty="0"/>
          </a:p>
        </p:txBody>
      </p:sp>
      <p:sp>
        <p:nvSpPr>
          <p:cNvPr id="3" name="Content Placeholder 2"/>
          <p:cNvSpPr>
            <a:spLocks noGrp="1"/>
          </p:cNvSpPr>
          <p:nvPr>
            <p:ph idx="1"/>
          </p:nvPr>
        </p:nvSpPr>
        <p:spPr>
          <a:xfrm>
            <a:off x="3672068" y="2226469"/>
            <a:ext cx="4843282" cy="3263504"/>
          </a:xfrm>
        </p:spPr>
        <p:txBody>
          <a:bodyPr>
            <a:normAutofit fontScale="77500" lnSpcReduction="20000"/>
          </a:bodyPr>
          <a:lstStyle/>
          <a:p>
            <a:r>
              <a:rPr lang="en-GB" dirty="0"/>
              <a:t>Press ‘Load Phase’ and choose your phase </a:t>
            </a:r>
            <a:r>
              <a:rPr lang="en-GB" dirty="0" smtClean="0"/>
              <a:t>image. </a:t>
            </a:r>
            <a:r>
              <a:rPr lang="en-GB" dirty="0"/>
              <a:t>You will be asked if you want to have this scaled to radians – select Yes. A new version of the </a:t>
            </a:r>
            <a:r>
              <a:rPr lang="en-GB" dirty="0" err="1"/>
              <a:t>fieldmap</a:t>
            </a:r>
            <a:r>
              <a:rPr lang="en-GB" dirty="0"/>
              <a:t> </a:t>
            </a:r>
            <a:r>
              <a:rPr lang="en-GB" dirty="0" smtClean="0"/>
              <a:t>will </a:t>
            </a:r>
            <a:r>
              <a:rPr lang="en-GB" dirty="0"/>
              <a:t>be created that has an intensity range of </a:t>
            </a:r>
            <a:r>
              <a:rPr lang="en-GB" dirty="0" smtClean="0"/>
              <a:t>–pi +</a:t>
            </a:r>
            <a:r>
              <a:rPr lang="en-GB" dirty="0"/>
              <a:t>pi (Siemens data is initially in the range -4096..+4096</a:t>
            </a:r>
            <a:r>
              <a:rPr lang="en-GB" dirty="0" smtClean="0"/>
              <a:t>).</a:t>
            </a:r>
          </a:p>
          <a:p>
            <a:endParaRPr lang="en-GB" dirty="0" smtClean="0"/>
          </a:p>
          <a:p>
            <a:r>
              <a:rPr lang="en-GB" dirty="0"/>
              <a:t>Press ‘Load Mag.’ and select one of your magnitude </a:t>
            </a:r>
            <a:r>
              <a:rPr lang="en-GB" dirty="0" smtClean="0"/>
              <a:t>images</a:t>
            </a:r>
            <a:endParaRPr lang="en-GB" dirty="0"/>
          </a:p>
        </p:txBody>
      </p:sp>
      <p:pic>
        <p:nvPicPr>
          <p:cNvPr id="5" name="Picture 6"/>
          <p:cNvPicPr>
            <a:picLocks noChangeAspect="1" noChangeArrowheads="1"/>
          </p:cNvPicPr>
          <p:nvPr/>
        </p:nvPicPr>
        <p:blipFill>
          <a:blip r:embed="rId2"/>
          <a:srcRect/>
          <a:stretch>
            <a:fillRect/>
          </a:stretch>
        </p:blipFill>
        <p:spPr bwMode="auto">
          <a:xfrm>
            <a:off x="774725" y="2413401"/>
            <a:ext cx="2663428" cy="2469356"/>
          </a:xfrm>
          <a:prstGeom prst="rect">
            <a:avLst/>
          </a:prstGeom>
          <a:noFill/>
        </p:spPr>
      </p:pic>
    </p:spTree>
    <p:extLst>
      <p:ext uri="{BB962C8B-B14F-4D97-AF65-F5344CB8AC3E}">
        <p14:creationId xmlns:p14="http://schemas.microsoft.com/office/powerpoint/2010/main" val="4088368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SPM</a:t>
            </a:r>
            <a:endParaRPr lang="en-GB" dirty="0"/>
          </a:p>
        </p:txBody>
      </p:sp>
      <p:sp>
        <p:nvSpPr>
          <p:cNvPr id="3" name="Content Placeholder 2"/>
          <p:cNvSpPr>
            <a:spLocks noGrp="1"/>
          </p:cNvSpPr>
          <p:nvPr>
            <p:ph idx="1"/>
          </p:nvPr>
        </p:nvSpPr>
        <p:spPr>
          <a:xfrm>
            <a:off x="3672068" y="2226469"/>
            <a:ext cx="4843282" cy="3263504"/>
          </a:xfrm>
        </p:spPr>
        <p:txBody>
          <a:bodyPr>
            <a:normAutofit fontScale="70000" lnSpcReduction="20000"/>
          </a:bodyPr>
          <a:lstStyle/>
          <a:p>
            <a:r>
              <a:rPr lang="en-GB" dirty="0"/>
              <a:t>Make sure to set your ‘Short TE’ and ‘Long TE’ to the correct </a:t>
            </a:r>
            <a:r>
              <a:rPr lang="en-GB" dirty="0" smtClean="0"/>
              <a:t>values</a:t>
            </a:r>
            <a:endParaRPr lang="en-GB" dirty="0"/>
          </a:p>
          <a:p>
            <a:r>
              <a:rPr lang="en-GB" dirty="0"/>
              <a:t>You can check your other </a:t>
            </a:r>
            <a:r>
              <a:rPr lang="en-GB" dirty="0" smtClean="0"/>
              <a:t>defaults (mask </a:t>
            </a:r>
            <a:r>
              <a:rPr lang="en-GB" dirty="0"/>
              <a:t>the </a:t>
            </a:r>
            <a:r>
              <a:rPr lang="en-GB" dirty="0" smtClean="0"/>
              <a:t>brain)</a:t>
            </a:r>
          </a:p>
          <a:p>
            <a:r>
              <a:rPr lang="en-GB" dirty="0"/>
              <a:t>Press ‘Calculate’ – after a couple minutes a </a:t>
            </a:r>
            <a:r>
              <a:rPr lang="en-GB" dirty="0" err="1"/>
              <a:t>fieldmap</a:t>
            </a:r>
            <a:r>
              <a:rPr lang="en-GB" dirty="0"/>
              <a:t> is displayed. You can interactively click on the </a:t>
            </a:r>
            <a:r>
              <a:rPr lang="en-GB" dirty="0" smtClean="0"/>
              <a:t>display </a:t>
            </a:r>
            <a:r>
              <a:rPr lang="en-GB" dirty="0"/>
              <a:t>and the amount of inhomogeneity for that voxel will appear in the ‘Field map value Hz’ field. Several new image files are created, </a:t>
            </a:r>
            <a:r>
              <a:rPr lang="en-GB" b="1" dirty="0"/>
              <a:t>including a voxel displacement image</a:t>
            </a:r>
            <a:r>
              <a:rPr lang="en-GB" dirty="0"/>
              <a:t> (VDM).</a:t>
            </a:r>
          </a:p>
        </p:txBody>
      </p:sp>
      <p:pic>
        <p:nvPicPr>
          <p:cNvPr id="1028" name="Picture 4" descr="http://www.mccauslandcenter.sc.edu/CRNL/wp-content/tools/fieldmap/fieldmap.jpg"/>
          <p:cNvPicPr>
            <a:picLocks noChangeAspect="1" noChangeArrowheads="1"/>
          </p:cNvPicPr>
          <p:nvPr/>
        </p:nvPicPr>
        <p:blipFill rotWithShape="1">
          <a:blip r:embed="rId2">
            <a:extLst>
              <a:ext uri="{28A0092B-C50C-407E-A947-70E740481C1C}">
                <a14:useLocalDpi xmlns:a14="http://schemas.microsoft.com/office/drawing/2010/main" val="0"/>
              </a:ext>
            </a:extLst>
          </a:blip>
          <a:srcRect b="49020"/>
          <a:stretch/>
        </p:blipFill>
        <p:spPr bwMode="auto">
          <a:xfrm>
            <a:off x="477663" y="2125266"/>
            <a:ext cx="3028950" cy="298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698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SPM</a:t>
            </a:r>
            <a:endParaRPr lang="en-GB" dirty="0"/>
          </a:p>
        </p:txBody>
      </p:sp>
      <p:sp>
        <p:nvSpPr>
          <p:cNvPr id="3" name="Content Placeholder 2"/>
          <p:cNvSpPr>
            <a:spLocks noGrp="1"/>
          </p:cNvSpPr>
          <p:nvPr>
            <p:ph idx="1"/>
          </p:nvPr>
        </p:nvSpPr>
        <p:spPr>
          <a:xfrm>
            <a:off x="4261137" y="2226469"/>
            <a:ext cx="4254213" cy="3263504"/>
          </a:xfrm>
        </p:spPr>
        <p:txBody>
          <a:bodyPr>
            <a:normAutofit fontScale="70000" lnSpcReduction="20000"/>
          </a:bodyPr>
          <a:lstStyle/>
          <a:p>
            <a:r>
              <a:rPr lang="en-GB" dirty="0"/>
              <a:t>Press ‘Load EPI image’ and select your functional </a:t>
            </a:r>
            <a:r>
              <a:rPr lang="en-GB" dirty="0" smtClean="0"/>
              <a:t>data, </a:t>
            </a:r>
            <a:r>
              <a:rPr lang="en-GB" dirty="0"/>
              <a:t>and make sure the Total EPI readout time is set </a:t>
            </a:r>
            <a:r>
              <a:rPr lang="en-GB" dirty="0" smtClean="0"/>
              <a:t>correctly.</a:t>
            </a:r>
            <a:r>
              <a:rPr lang="en-GB" dirty="0"/>
              <a:t/>
            </a:r>
            <a:br>
              <a:rPr lang="en-GB" dirty="0"/>
            </a:br>
            <a:endParaRPr lang="en-GB" dirty="0"/>
          </a:p>
          <a:p>
            <a:r>
              <a:rPr lang="en-GB" dirty="0"/>
              <a:t>Press ‘Load structural’ and select one of your magnitude </a:t>
            </a:r>
            <a:r>
              <a:rPr lang="en-GB" dirty="0" smtClean="0"/>
              <a:t>images</a:t>
            </a:r>
            <a:r>
              <a:rPr lang="en-GB" dirty="0"/>
              <a:t/>
            </a:r>
            <a:br>
              <a:rPr lang="en-GB" dirty="0"/>
            </a:br>
            <a:endParaRPr lang="en-GB" dirty="0"/>
          </a:p>
          <a:p>
            <a:r>
              <a:rPr lang="en-GB" dirty="0"/>
              <a:t>Press ‘Write </a:t>
            </a:r>
            <a:r>
              <a:rPr lang="en-GB" dirty="0" err="1"/>
              <a:t>unwarped</a:t>
            </a:r>
            <a:r>
              <a:rPr lang="en-GB" dirty="0"/>
              <a:t>’ – a new undistorted image is </a:t>
            </a:r>
            <a:r>
              <a:rPr lang="en-GB" dirty="0" smtClean="0"/>
              <a:t>created</a:t>
            </a:r>
            <a:endParaRPr lang="en-GB" dirty="0"/>
          </a:p>
        </p:txBody>
      </p:sp>
      <p:grpSp>
        <p:nvGrpSpPr>
          <p:cNvPr id="6" name="Group 4"/>
          <p:cNvGrpSpPr>
            <a:grpSpLocks/>
          </p:cNvGrpSpPr>
          <p:nvPr/>
        </p:nvGrpSpPr>
        <p:grpSpPr bwMode="auto">
          <a:xfrm>
            <a:off x="186577" y="2446239"/>
            <a:ext cx="2051447" cy="2506939"/>
            <a:chOff x="262" y="1251"/>
            <a:chExt cx="1814" cy="2405"/>
          </a:xfrm>
        </p:grpSpPr>
        <p:grpSp>
          <p:nvGrpSpPr>
            <p:cNvPr id="7" name="Group 5"/>
            <p:cNvGrpSpPr>
              <a:grpSpLocks/>
            </p:cNvGrpSpPr>
            <p:nvPr/>
          </p:nvGrpSpPr>
          <p:grpSpPr bwMode="auto">
            <a:xfrm>
              <a:off x="262" y="1616"/>
              <a:ext cx="1814" cy="2040"/>
              <a:chOff x="336" y="1200"/>
              <a:chExt cx="3360" cy="2928"/>
            </a:xfrm>
          </p:grpSpPr>
          <p:pic>
            <p:nvPicPr>
              <p:cNvPr id="10" name="Picture 6" descr="visual_mov_orig_mip"/>
              <p:cNvPicPr>
                <a:picLocks noChangeArrowheads="1"/>
              </p:cNvPicPr>
              <p:nvPr/>
            </p:nvPicPr>
            <p:blipFill>
              <a:blip r:embed="rId2"/>
              <a:srcRect l="8673" t="22942" r="25250" b="37074"/>
              <a:stretch>
                <a:fillRect/>
              </a:stretch>
            </p:blipFill>
            <p:spPr bwMode="auto">
              <a:xfrm>
                <a:off x="336" y="1200"/>
                <a:ext cx="3360" cy="2928"/>
              </a:xfrm>
              <a:prstGeom prst="rect">
                <a:avLst/>
              </a:prstGeom>
              <a:noFill/>
              <a:ln w="9525">
                <a:noFill/>
                <a:miter lim="800000"/>
                <a:headEnd/>
                <a:tailEnd/>
              </a:ln>
            </p:spPr>
          </p:pic>
          <p:pic>
            <p:nvPicPr>
              <p:cNvPr id="11" name="Picture 7" descr="visual_womov_unwarp_dm"/>
              <p:cNvPicPr>
                <a:picLocks noChangeArrowheads="1"/>
              </p:cNvPicPr>
              <p:nvPr/>
            </p:nvPicPr>
            <p:blipFill>
              <a:blip r:embed="rId3"/>
              <a:srcRect l="60565" t="18637" r="8458" b="51054"/>
              <a:stretch>
                <a:fillRect/>
              </a:stretch>
            </p:blipFill>
            <p:spPr bwMode="auto">
              <a:xfrm>
                <a:off x="2420" y="2553"/>
                <a:ext cx="1084" cy="1527"/>
              </a:xfrm>
              <a:prstGeom prst="rect">
                <a:avLst/>
              </a:prstGeom>
              <a:noFill/>
              <a:ln w="9525">
                <a:noFill/>
                <a:miter lim="800000"/>
                <a:headEnd/>
                <a:tailEnd/>
              </a:ln>
            </p:spPr>
          </p:pic>
        </p:grpSp>
        <p:sp>
          <p:nvSpPr>
            <p:cNvPr id="9" name="Text Box 9"/>
            <p:cNvSpPr txBox="1">
              <a:spLocks noChangeArrowheads="1"/>
            </p:cNvSpPr>
            <p:nvPr/>
          </p:nvSpPr>
          <p:spPr bwMode="auto">
            <a:xfrm>
              <a:off x="704" y="1251"/>
              <a:ext cx="1102" cy="310"/>
            </a:xfrm>
            <a:prstGeom prst="rect">
              <a:avLst/>
            </a:prstGeom>
            <a:noFill/>
            <a:ln w="12700">
              <a:noFill/>
              <a:miter lim="800000"/>
              <a:headEnd/>
              <a:tailEnd/>
            </a:ln>
            <a:effectLst/>
          </p:spPr>
          <p:txBody>
            <a:bodyPr wrap="none">
              <a:spAutoFit/>
            </a:bodyPr>
            <a:lstStyle/>
            <a:p>
              <a:pPr algn="l" eaLnBrk="0" hangingPunct="0"/>
              <a:r>
                <a:rPr lang="en-GB" sz="1500">
                  <a:solidFill>
                    <a:schemeClr val="accent2"/>
                  </a:solidFill>
                  <a:latin typeface="Times New Roman" pitchFamily="18" charset="0"/>
                </a:rPr>
                <a:t>No correction</a:t>
              </a:r>
              <a:endParaRPr lang="en-US" sz="1500">
                <a:solidFill>
                  <a:schemeClr val="accent2"/>
                </a:solidFill>
                <a:latin typeface="Times New Roman" pitchFamily="18" charset="0"/>
              </a:endParaRPr>
            </a:p>
          </p:txBody>
        </p:sp>
      </p:grpSp>
      <p:grpSp>
        <p:nvGrpSpPr>
          <p:cNvPr id="12" name="Group 16"/>
          <p:cNvGrpSpPr>
            <a:grpSpLocks/>
          </p:cNvGrpSpPr>
          <p:nvPr/>
        </p:nvGrpSpPr>
        <p:grpSpPr bwMode="auto">
          <a:xfrm>
            <a:off x="2311291" y="2446239"/>
            <a:ext cx="2012848" cy="2523102"/>
            <a:chOff x="4254" y="1253"/>
            <a:chExt cx="1853" cy="2403"/>
          </a:xfrm>
        </p:grpSpPr>
        <p:grpSp>
          <p:nvGrpSpPr>
            <p:cNvPr id="14" name="Group 18"/>
            <p:cNvGrpSpPr>
              <a:grpSpLocks/>
            </p:cNvGrpSpPr>
            <p:nvPr/>
          </p:nvGrpSpPr>
          <p:grpSpPr bwMode="auto">
            <a:xfrm>
              <a:off x="4254" y="1616"/>
              <a:ext cx="1814" cy="2040"/>
              <a:chOff x="2928" y="960"/>
              <a:chExt cx="2736" cy="2415"/>
            </a:xfrm>
          </p:grpSpPr>
          <p:pic>
            <p:nvPicPr>
              <p:cNvPr id="16" name="Picture 19" descr="visual_mov_unwarp_mip"/>
              <p:cNvPicPr>
                <a:picLocks noChangeArrowheads="1"/>
              </p:cNvPicPr>
              <p:nvPr/>
            </p:nvPicPr>
            <p:blipFill>
              <a:blip r:embed="rId4"/>
              <a:srcRect l="8136" t="17757" r="25618" b="41635"/>
              <a:stretch>
                <a:fillRect/>
              </a:stretch>
            </p:blipFill>
            <p:spPr bwMode="auto">
              <a:xfrm>
                <a:off x="2928" y="960"/>
                <a:ext cx="2736" cy="2415"/>
              </a:xfrm>
              <a:prstGeom prst="rect">
                <a:avLst/>
              </a:prstGeom>
              <a:noFill/>
              <a:ln w="9525">
                <a:noFill/>
                <a:miter lim="800000"/>
                <a:headEnd/>
                <a:tailEnd/>
              </a:ln>
            </p:spPr>
          </p:pic>
          <p:pic>
            <p:nvPicPr>
              <p:cNvPr id="17" name="Picture 20" descr="visual_womov_unwarp_dm"/>
              <p:cNvPicPr>
                <a:picLocks noChangeArrowheads="1"/>
              </p:cNvPicPr>
              <p:nvPr/>
            </p:nvPicPr>
            <p:blipFill>
              <a:blip r:embed="rId3"/>
              <a:srcRect l="60565" t="18648" r="8458" b="51050"/>
              <a:stretch>
                <a:fillRect/>
              </a:stretch>
            </p:blipFill>
            <p:spPr bwMode="auto">
              <a:xfrm>
                <a:off x="4634" y="2064"/>
                <a:ext cx="886" cy="1248"/>
              </a:xfrm>
              <a:prstGeom prst="rect">
                <a:avLst/>
              </a:prstGeom>
              <a:noFill/>
              <a:ln w="9525">
                <a:noFill/>
                <a:miter lim="800000"/>
                <a:headEnd/>
                <a:tailEnd/>
              </a:ln>
            </p:spPr>
          </p:pic>
        </p:grpSp>
        <p:sp>
          <p:nvSpPr>
            <p:cNvPr id="15" name="Text Box 21"/>
            <p:cNvSpPr txBox="1">
              <a:spLocks noChangeArrowheads="1"/>
            </p:cNvSpPr>
            <p:nvPr/>
          </p:nvSpPr>
          <p:spPr bwMode="auto">
            <a:xfrm>
              <a:off x="4345" y="1253"/>
              <a:ext cx="1762" cy="308"/>
            </a:xfrm>
            <a:prstGeom prst="rect">
              <a:avLst/>
            </a:prstGeom>
            <a:noFill/>
            <a:ln w="12700">
              <a:noFill/>
              <a:miter lim="800000"/>
              <a:headEnd/>
              <a:tailEnd/>
            </a:ln>
            <a:effectLst/>
          </p:spPr>
          <p:txBody>
            <a:bodyPr wrap="none">
              <a:spAutoFit/>
            </a:bodyPr>
            <a:lstStyle/>
            <a:p>
              <a:pPr algn="l" eaLnBrk="0" hangingPunct="0"/>
              <a:r>
                <a:rPr lang="en-GB" sz="1500" dirty="0">
                  <a:solidFill>
                    <a:schemeClr val="accent2"/>
                  </a:solidFill>
                  <a:latin typeface="Times New Roman" pitchFamily="18" charset="0"/>
                </a:rPr>
                <a:t>Correction by Unwarp</a:t>
              </a:r>
              <a:endParaRPr lang="en-US" sz="1500" dirty="0">
                <a:solidFill>
                  <a:schemeClr val="accent2"/>
                </a:solidFill>
                <a:latin typeface="Times New Roman" pitchFamily="18" charset="0"/>
              </a:endParaRPr>
            </a:p>
          </p:txBody>
        </p:sp>
      </p:grpSp>
    </p:spTree>
    <p:extLst>
      <p:ext uri="{BB962C8B-B14F-4D97-AF65-F5344CB8AC3E}">
        <p14:creationId xmlns:p14="http://schemas.microsoft.com/office/powerpoint/2010/main" val="3528393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SPM</a:t>
            </a:r>
            <a:endParaRPr lang="en-GB" dirty="0"/>
          </a:p>
        </p:txBody>
      </p:sp>
      <p:sp>
        <p:nvSpPr>
          <p:cNvPr id="3" name="Content Placeholder 2"/>
          <p:cNvSpPr>
            <a:spLocks noGrp="1"/>
          </p:cNvSpPr>
          <p:nvPr>
            <p:ph idx="1"/>
          </p:nvPr>
        </p:nvSpPr>
        <p:spPr>
          <a:xfrm>
            <a:off x="3467100" y="2226469"/>
            <a:ext cx="5048250" cy="3263504"/>
          </a:xfrm>
        </p:spPr>
        <p:txBody>
          <a:bodyPr/>
          <a:lstStyle/>
          <a:p>
            <a:r>
              <a:rPr lang="en-GB" dirty="0"/>
              <a:t>The image on the </a:t>
            </a:r>
            <a:r>
              <a:rPr lang="en-GB" dirty="0" smtClean="0"/>
              <a:t>left </a:t>
            </a:r>
            <a:r>
              <a:rPr lang="en-GB" dirty="0"/>
              <a:t>shows the SPM graphics window at this stage – the ‘</a:t>
            </a:r>
            <a:r>
              <a:rPr lang="en-GB" dirty="0" err="1"/>
              <a:t>Unwarped</a:t>
            </a:r>
            <a:r>
              <a:rPr lang="en-GB" dirty="0"/>
              <a:t> EPI’ should have a more similar shape to the ‘Structural’ then the ‘Warped EPI’. If the error is worse, change -</a:t>
            </a:r>
            <a:r>
              <a:rPr lang="en-GB" dirty="0" err="1"/>
              <a:t>ve</a:t>
            </a:r>
            <a:r>
              <a:rPr lang="en-GB" dirty="0"/>
              <a:t> to +</a:t>
            </a:r>
            <a:r>
              <a:rPr lang="en-GB" dirty="0" err="1"/>
              <a:t>ve</a:t>
            </a:r>
            <a:r>
              <a:rPr lang="en-GB" dirty="0"/>
              <a:t>.</a:t>
            </a:r>
          </a:p>
        </p:txBody>
      </p:sp>
      <p:pic>
        <p:nvPicPr>
          <p:cNvPr id="2050" name="Picture 2" descr="http://www.mccauslandcenter.sc.edu/CRNL/wp-content/tools/fieldmap/fieldmap.jpg"/>
          <p:cNvPicPr>
            <a:picLocks noChangeAspect="1" noChangeArrowheads="1"/>
          </p:cNvPicPr>
          <p:nvPr/>
        </p:nvPicPr>
        <p:blipFill rotWithShape="1">
          <a:blip r:embed="rId3">
            <a:extLst>
              <a:ext uri="{28A0092B-C50C-407E-A947-70E740481C1C}">
                <a14:useLocalDpi xmlns:a14="http://schemas.microsoft.com/office/drawing/2010/main" val="0"/>
              </a:ext>
            </a:extLst>
          </a:blip>
          <a:srcRect t="26134"/>
          <a:stretch/>
        </p:blipFill>
        <p:spPr bwMode="auto">
          <a:xfrm>
            <a:off x="304086" y="2228017"/>
            <a:ext cx="3028950" cy="432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183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SPM</a:t>
            </a:r>
            <a:endParaRPr lang="en-GB" dirty="0"/>
          </a:p>
        </p:txBody>
      </p:sp>
      <p:sp>
        <p:nvSpPr>
          <p:cNvPr id="3" name="Content Placeholder 2"/>
          <p:cNvSpPr>
            <a:spLocks noGrp="1"/>
          </p:cNvSpPr>
          <p:nvPr>
            <p:ph idx="1"/>
          </p:nvPr>
        </p:nvSpPr>
        <p:spPr>
          <a:xfrm>
            <a:off x="508517" y="4005630"/>
            <a:ext cx="7886700" cy="2217182"/>
          </a:xfrm>
        </p:spPr>
        <p:txBody>
          <a:bodyPr/>
          <a:lstStyle/>
          <a:p>
            <a:r>
              <a:rPr lang="en-GB" dirty="0"/>
              <a:t>You can now </a:t>
            </a:r>
            <a:r>
              <a:rPr lang="en-GB" dirty="0" err="1"/>
              <a:t>preprocess</a:t>
            </a:r>
            <a:r>
              <a:rPr lang="en-GB" dirty="0"/>
              <a:t> your MRI data. At this stage you will want to do your motion correction using the ‘realign and unwarp’ option, selecting the </a:t>
            </a:r>
            <a:r>
              <a:rPr lang="en-GB" dirty="0" err="1"/>
              <a:t>vdm</a:t>
            </a:r>
            <a:r>
              <a:rPr lang="en-GB" dirty="0"/>
              <a:t> file you </a:t>
            </a:r>
            <a:r>
              <a:rPr lang="en-GB" dirty="0" smtClean="0"/>
              <a:t>created.</a:t>
            </a:r>
            <a:endParaRPr lang="en-GB" dirty="0"/>
          </a:p>
        </p:txBody>
      </p:sp>
      <p:pic>
        <p:nvPicPr>
          <p:cNvPr id="4" name="Picture 4"/>
          <p:cNvPicPr>
            <a:picLocks noChangeAspect="1" noChangeArrowheads="1"/>
          </p:cNvPicPr>
          <p:nvPr/>
        </p:nvPicPr>
        <p:blipFill>
          <a:blip r:embed="rId2"/>
          <a:srcRect/>
          <a:stretch>
            <a:fillRect/>
          </a:stretch>
        </p:blipFill>
        <p:spPr bwMode="auto">
          <a:xfrm>
            <a:off x="2401689" y="1700808"/>
            <a:ext cx="4346972" cy="1722835"/>
          </a:xfrm>
          <a:prstGeom prst="rect">
            <a:avLst/>
          </a:prstGeom>
          <a:noFill/>
        </p:spPr>
      </p:pic>
    </p:spTree>
    <p:extLst>
      <p:ext uri="{BB962C8B-B14F-4D97-AF65-F5344CB8AC3E}">
        <p14:creationId xmlns:p14="http://schemas.microsoft.com/office/powerpoint/2010/main" val="28280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and disadvantages</a:t>
            </a:r>
            <a:endParaRPr lang="en-GB" dirty="0"/>
          </a:p>
        </p:txBody>
      </p:sp>
      <p:sp>
        <p:nvSpPr>
          <p:cNvPr id="3" name="Content Placeholder 2"/>
          <p:cNvSpPr>
            <a:spLocks noGrp="1"/>
          </p:cNvSpPr>
          <p:nvPr>
            <p:ph idx="1"/>
          </p:nvPr>
        </p:nvSpPr>
        <p:spPr>
          <a:xfrm>
            <a:off x="330200" y="1988840"/>
            <a:ext cx="8489950" cy="3457575"/>
          </a:xfrm>
        </p:spPr>
        <p:txBody>
          <a:bodyPr/>
          <a:lstStyle/>
          <a:p>
            <a:r>
              <a:rPr lang="en-GB" dirty="0" smtClean="0"/>
              <a:t>For ‘problematic’ brain regions the reduction of unwanted variance can </a:t>
            </a:r>
            <a:r>
              <a:rPr lang="en-GB" dirty="0"/>
              <a:t>be quite dramatic (&gt;90%). </a:t>
            </a:r>
            <a:endParaRPr lang="en-GB" dirty="0" smtClean="0"/>
          </a:p>
          <a:p>
            <a:r>
              <a:rPr lang="en-GB" dirty="0" smtClean="0"/>
              <a:t>If </a:t>
            </a:r>
            <a:r>
              <a:rPr lang="en-GB" dirty="0"/>
              <a:t>movements are task related </a:t>
            </a:r>
            <a:r>
              <a:rPr lang="en-GB" dirty="0" smtClean="0"/>
              <a:t>unwarping </a:t>
            </a:r>
            <a:r>
              <a:rPr lang="en-GB" dirty="0"/>
              <a:t>will </a:t>
            </a:r>
            <a:r>
              <a:rPr lang="en-GB" dirty="0" smtClean="0"/>
              <a:t>remove unwanted variance without </a:t>
            </a:r>
            <a:r>
              <a:rPr lang="en-GB" dirty="0"/>
              <a:t>removing all your "true" activations.</a:t>
            </a:r>
            <a:endParaRPr lang="en-GB" dirty="0" smtClean="0"/>
          </a:p>
          <a:p>
            <a:r>
              <a:rPr lang="en-GB" dirty="0"/>
              <a:t>C</a:t>
            </a:r>
            <a:r>
              <a:rPr lang="en-GB" dirty="0" smtClean="0"/>
              <a:t>an </a:t>
            </a:r>
            <a:r>
              <a:rPr lang="en-GB" dirty="0"/>
              <a:t>be computationally intensive… so take a long </a:t>
            </a:r>
            <a:r>
              <a:rPr lang="en-GB" dirty="0" smtClean="0"/>
              <a:t>time</a:t>
            </a:r>
          </a:p>
          <a:p>
            <a:r>
              <a:rPr lang="en-GB" dirty="0" smtClean="0"/>
              <a:t>Only deals with susceptibility-distortion-by-movement interaction problem</a:t>
            </a:r>
            <a:endParaRPr lang="en-GB" dirty="0"/>
          </a:p>
          <a:p>
            <a:endParaRPr lang="en-GB" dirty="0"/>
          </a:p>
        </p:txBody>
      </p:sp>
    </p:spTree>
    <p:extLst>
      <p:ext uri="{BB962C8B-B14F-4D97-AF65-F5344CB8AC3E}">
        <p14:creationId xmlns:p14="http://schemas.microsoft.com/office/powerpoint/2010/main" val="3734760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873048"/>
            <a:ext cx="1958970" cy="4984952"/>
            <a:chOff x="-299" y="1873048"/>
            <a:chExt cx="1958970" cy="4984952"/>
          </a:xfrm>
        </p:grpSpPr>
        <p:sp>
          <p:nvSpPr>
            <p:cNvPr id="36" name="Rectangle 35"/>
            <p:cNvSpPr/>
            <p:nvPr/>
          </p:nvSpPr>
          <p:spPr>
            <a:xfrm>
              <a:off x="-299" y="1873178"/>
              <a:ext cx="1907704" cy="4984822"/>
            </a:xfrm>
            <a:prstGeom prst="rect">
              <a:avLst/>
            </a:prstGeom>
            <a:solidFill>
              <a:srgbClr val="7FA1AC">
                <a:alpha val="1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0294" y="1873048"/>
              <a:ext cx="1898377" cy="307777"/>
            </a:xfrm>
            <a:prstGeom prst="rect">
              <a:avLst/>
            </a:prstGeom>
            <a:noFill/>
          </p:spPr>
          <p:txBody>
            <a:bodyPr wrap="square" rtlCol="0">
              <a:spAutoFit/>
            </a:bodyPr>
            <a:lstStyle/>
            <a:p>
              <a:pPr algn="ctr"/>
              <a:r>
                <a:rPr lang="en-GB" sz="1400" dirty="0" smtClean="0">
                  <a:latin typeface="+mj-lt"/>
                </a:rPr>
                <a:t>Scanner Output</a:t>
              </a:r>
              <a:endParaRPr lang="en-GB" sz="1400" dirty="0">
                <a:latin typeface="+mj-lt"/>
              </a:endParaRPr>
            </a:p>
          </p:txBody>
        </p:sp>
      </p:grpSp>
      <p:grpSp>
        <p:nvGrpSpPr>
          <p:cNvPr id="73" name="Group 72"/>
          <p:cNvGrpSpPr/>
          <p:nvPr/>
        </p:nvGrpSpPr>
        <p:grpSpPr>
          <a:xfrm>
            <a:off x="4841480" y="1873178"/>
            <a:ext cx="4302520" cy="4984822"/>
            <a:chOff x="4841480" y="1873178"/>
            <a:chExt cx="4302520" cy="4984822"/>
          </a:xfrm>
        </p:grpSpPr>
        <p:sp>
          <p:nvSpPr>
            <p:cNvPr id="38" name="Rectangle 37"/>
            <p:cNvSpPr/>
            <p:nvPr/>
          </p:nvSpPr>
          <p:spPr>
            <a:xfrm>
              <a:off x="4841480" y="1873178"/>
              <a:ext cx="4302520" cy="4984822"/>
            </a:xfrm>
            <a:prstGeom prst="rect">
              <a:avLst/>
            </a:prstGeom>
            <a:solidFill>
              <a:schemeClr val="accent5">
                <a:lumMod val="60000"/>
                <a:lumOff val="40000"/>
                <a:alpha val="21961"/>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4841480" y="1873178"/>
              <a:ext cx="4302520" cy="307777"/>
            </a:xfrm>
            <a:prstGeom prst="rect">
              <a:avLst/>
            </a:prstGeom>
            <a:noFill/>
          </p:spPr>
          <p:txBody>
            <a:bodyPr wrap="square" rtlCol="0">
              <a:spAutoFit/>
            </a:bodyPr>
            <a:lstStyle/>
            <a:p>
              <a:pPr algn="ctr"/>
              <a:r>
                <a:rPr lang="en-GB" sz="1400" dirty="0" smtClean="0">
                  <a:latin typeface="+mj-lt"/>
                </a:rPr>
                <a:t>Statistical analysis</a:t>
              </a:r>
              <a:endParaRPr lang="en-GB" sz="1400" dirty="0">
                <a:latin typeface="+mj-lt"/>
              </a:endParaRPr>
            </a:p>
          </p:txBody>
        </p:sp>
      </p:grpSp>
      <p:grpSp>
        <p:nvGrpSpPr>
          <p:cNvPr id="72" name="Group 71"/>
          <p:cNvGrpSpPr/>
          <p:nvPr/>
        </p:nvGrpSpPr>
        <p:grpSpPr>
          <a:xfrm>
            <a:off x="1906950" y="1873178"/>
            <a:ext cx="2925957" cy="4984822"/>
            <a:chOff x="1906950" y="1873178"/>
            <a:chExt cx="2925957" cy="4984822"/>
          </a:xfrm>
        </p:grpSpPr>
        <p:sp>
          <p:nvSpPr>
            <p:cNvPr id="37" name="Rectangle 36"/>
            <p:cNvSpPr/>
            <p:nvPr/>
          </p:nvSpPr>
          <p:spPr>
            <a:xfrm>
              <a:off x="1906950" y="1873178"/>
              <a:ext cx="2925957" cy="4984822"/>
            </a:xfrm>
            <a:prstGeom prst="rect">
              <a:avLst/>
            </a:prstGeom>
            <a:solidFill>
              <a:schemeClr val="accent6">
                <a:lumMod val="10000"/>
                <a:lumOff val="90000"/>
                <a:alpha val="21961"/>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916277" y="1873178"/>
              <a:ext cx="2916630" cy="307777"/>
            </a:xfrm>
            <a:prstGeom prst="rect">
              <a:avLst/>
            </a:prstGeom>
            <a:noFill/>
          </p:spPr>
          <p:txBody>
            <a:bodyPr wrap="square" rtlCol="0">
              <a:spAutoFit/>
            </a:bodyPr>
            <a:lstStyle/>
            <a:p>
              <a:pPr algn="ctr"/>
              <a:r>
                <a:rPr lang="en-GB" sz="1400" dirty="0" err="1" smtClean="0">
                  <a:latin typeface="+mj-lt"/>
                </a:rPr>
                <a:t>Preprocessing</a:t>
              </a:r>
              <a:endParaRPr lang="en-GB" sz="1400" dirty="0">
                <a:latin typeface="+mj-lt"/>
              </a:endParaRPr>
            </a:p>
          </p:txBody>
        </p:sp>
      </p:grpSp>
      <p:grpSp>
        <p:nvGrpSpPr>
          <p:cNvPr id="13" name="Group 12"/>
          <p:cNvGrpSpPr/>
          <p:nvPr/>
        </p:nvGrpSpPr>
        <p:grpSpPr>
          <a:xfrm>
            <a:off x="276853" y="2377725"/>
            <a:ext cx="1334602" cy="1629762"/>
            <a:chOff x="276853" y="2377725"/>
            <a:chExt cx="1334602" cy="1629762"/>
          </a:xfrm>
        </p:grpSpPr>
        <p:grpSp>
          <p:nvGrpSpPr>
            <p:cNvPr id="4" name="Group 3"/>
            <p:cNvGrpSpPr/>
            <p:nvPr/>
          </p:nvGrpSpPr>
          <p:grpSpPr>
            <a:xfrm>
              <a:off x="407745" y="2377725"/>
              <a:ext cx="1069957" cy="1188611"/>
              <a:chOff x="-3562887" y="795338"/>
              <a:chExt cx="1069957" cy="1386121"/>
            </a:xfrm>
          </p:grpSpPr>
          <p:pic>
            <p:nvPicPr>
              <p:cNvPr id="5" name="Picture 4"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34579" y="907988"/>
                <a:ext cx="844154" cy="1219200"/>
              </a:xfrm>
              <a:prstGeom prst="rect">
                <a:avLst/>
              </a:prstGeom>
              <a:noFill/>
              <a:ln w="28575">
                <a:solidFill>
                  <a:schemeClr val="tx1"/>
                </a:solidFill>
                <a:miter lim="800000"/>
                <a:headEnd/>
                <a:tailEnd/>
              </a:ln>
            </p:spPr>
          </p:pic>
          <p:pic>
            <p:nvPicPr>
              <p:cNvPr id="6" name="Picture 5"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37084" y="962259"/>
                <a:ext cx="844154" cy="1219200"/>
              </a:xfrm>
              <a:prstGeom prst="rect">
                <a:avLst/>
              </a:prstGeom>
              <a:noFill/>
              <a:ln w="28575">
                <a:solidFill>
                  <a:schemeClr val="tx1"/>
                </a:solidFill>
                <a:miter lim="800000"/>
                <a:headEnd/>
                <a:tailEnd/>
              </a:ln>
            </p:spPr>
          </p:pic>
          <p:pic>
            <p:nvPicPr>
              <p:cNvPr id="7" name="Picture 6"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62887" y="935233"/>
                <a:ext cx="845344" cy="1219200"/>
              </a:xfrm>
              <a:prstGeom prst="rect">
                <a:avLst/>
              </a:prstGeom>
              <a:noFill/>
              <a:ln w="28575">
                <a:solidFill>
                  <a:schemeClr val="tx1"/>
                </a:solidFill>
                <a:miter lim="800000"/>
                <a:headEnd/>
                <a:tailEnd/>
              </a:ln>
            </p:spPr>
          </p:pic>
          <p:pic>
            <p:nvPicPr>
              <p:cNvPr id="8" name="Picture 7"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60527" y="795338"/>
                <a:ext cx="844153" cy="1219201"/>
              </a:xfrm>
              <a:prstGeom prst="rect">
                <a:avLst/>
              </a:prstGeom>
              <a:noFill/>
              <a:ln w="28575">
                <a:solidFill>
                  <a:schemeClr val="tx2"/>
                </a:solidFill>
                <a:miter lim="800000"/>
                <a:headEnd/>
                <a:tailEnd/>
              </a:ln>
            </p:spPr>
          </p:pic>
        </p:grpSp>
        <p:sp>
          <p:nvSpPr>
            <p:cNvPr id="10" name="TextBox 9"/>
            <p:cNvSpPr txBox="1"/>
            <p:nvPr/>
          </p:nvSpPr>
          <p:spPr>
            <a:xfrm>
              <a:off x="276853" y="3745877"/>
              <a:ext cx="1334602" cy="261610"/>
            </a:xfrm>
            <a:prstGeom prst="rect">
              <a:avLst/>
            </a:prstGeom>
            <a:noFill/>
          </p:spPr>
          <p:txBody>
            <a:bodyPr wrap="square" rtlCol="0">
              <a:spAutoFit/>
            </a:bodyPr>
            <a:lstStyle/>
            <a:p>
              <a:pPr algn="ctr"/>
              <a:r>
                <a:rPr lang="en-GB" sz="1100" dirty="0" smtClean="0">
                  <a:latin typeface="+mn-lt"/>
                </a:rPr>
                <a:t>fMRI time series</a:t>
              </a:r>
              <a:endParaRPr lang="en-GB" sz="1100" dirty="0">
                <a:latin typeface="+mn-lt"/>
              </a:endParaRPr>
            </a:p>
          </p:txBody>
        </p:sp>
      </p:grpSp>
      <p:grpSp>
        <p:nvGrpSpPr>
          <p:cNvPr id="12" name="Group 11"/>
          <p:cNvGrpSpPr/>
          <p:nvPr/>
        </p:nvGrpSpPr>
        <p:grpSpPr>
          <a:xfrm>
            <a:off x="406914" y="4675400"/>
            <a:ext cx="1204540" cy="1622837"/>
            <a:chOff x="406914" y="4675400"/>
            <a:chExt cx="1204540" cy="1622837"/>
          </a:xfrm>
        </p:grpSpPr>
        <p:pic>
          <p:nvPicPr>
            <p:cNvPr id="9"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6914" y="4675400"/>
              <a:ext cx="1204540" cy="13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 name="TextBox 10"/>
            <p:cNvSpPr txBox="1"/>
            <p:nvPr/>
          </p:nvSpPr>
          <p:spPr>
            <a:xfrm>
              <a:off x="499689" y="6036627"/>
              <a:ext cx="1111765" cy="261610"/>
            </a:xfrm>
            <a:prstGeom prst="rect">
              <a:avLst/>
            </a:prstGeom>
            <a:noFill/>
          </p:spPr>
          <p:txBody>
            <a:bodyPr wrap="square" rtlCol="0">
              <a:spAutoFit/>
            </a:bodyPr>
            <a:lstStyle/>
            <a:p>
              <a:pPr algn="ctr"/>
              <a:r>
                <a:rPr lang="en-GB" sz="1100" dirty="0" smtClean="0">
                  <a:latin typeface="+mn-lt"/>
                </a:rPr>
                <a:t>Structural MRI</a:t>
              </a:r>
              <a:endParaRPr lang="en-GB" sz="1100" dirty="0">
                <a:latin typeface="+mn-lt"/>
              </a:endParaRPr>
            </a:p>
          </p:txBody>
        </p:sp>
      </p:grpSp>
      <p:sp>
        <p:nvSpPr>
          <p:cNvPr id="2" name="Title 1"/>
          <p:cNvSpPr>
            <a:spLocks noGrp="1"/>
          </p:cNvSpPr>
          <p:nvPr>
            <p:ph type="title"/>
          </p:nvPr>
        </p:nvSpPr>
        <p:spPr>
          <a:xfrm>
            <a:off x="330200" y="908050"/>
            <a:ext cx="8489950" cy="648742"/>
          </a:xfrm>
        </p:spPr>
        <p:txBody>
          <a:bodyPr/>
          <a:lstStyle/>
          <a:p>
            <a:r>
              <a:rPr lang="en-GB" dirty="0" smtClean="0"/>
              <a:t>Stages in fMRI analysis</a:t>
            </a:r>
            <a:endParaRPr lang="en-GB" dirty="0"/>
          </a:p>
        </p:txBody>
      </p:sp>
      <p:sp>
        <p:nvSpPr>
          <p:cNvPr id="17" name="TextBox 16"/>
          <p:cNvSpPr txBox="1"/>
          <p:nvPr/>
        </p:nvSpPr>
        <p:spPr>
          <a:xfrm>
            <a:off x="2072309" y="2843543"/>
            <a:ext cx="1488374" cy="738664"/>
          </a:xfrm>
          <a:prstGeom prst="rect">
            <a:avLst/>
          </a:prstGeom>
          <a:noFill/>
          <a:ln>
            <a:solidFill>
              <a:schemeClr val="tx1"/>
            </a:solidFill>
          </a:ln>
        </p:spPr>
        <p:txBody>
          <a:bodyPr wrap="square" rtlCol="0">
            <a:spAutoFit/>
          </a:bodyPr>
          <a:lstStyle/>
          <a:p>
            <a:pPr algn="ctr"/>
            <a:r>
              <a:rPr lang="en-GB" sz="1400" dirty="0" smtClean="0">
                <a:latin typeface="+mn-lt"/>
              </a:rPr>
              <a:t>Motion correction (and unwarping)</a:t>
            </a:r>
            <a:endParaRPr lang="en-GB" sz="1400" dirty="0">
              <a:latin typeface="+mn-lt"/>
            </a:endParaRPr>
          </a:p>
        </p:txBody>
      </p:sp>
      <p:sp>
        <p:nvSpPr>
          <p:cNvPr id="18" name="TextBox 17"/>
          <p:cNvSpPr txBox="1"/>
          <p:nvPr/>
        </p:nvSpPr>
        <p:spPr>
          <a:xfrm>
            <a:off x="2072309" y="5133861"/>
            <a:ext cx="1488374" cy="954107"/>
          </a:xfrm>
          <a:prstGeom prst="rect">
            <a:avLst/>
          </a:prstGeom>
          <a:noFill/>
          <a:ln>
            <a:solidFill>
              <a:schemeClr val="tx1"/>
            </a:solidFill>
          </a:ln>
        </p:spPr>
        <p:txBody>
          <a:bodyPr wrap="square" rtlCol="0">
            <a:spAutoFit/>
          </a:bodyPr>
          <a:lstStyle/>
          <a:p>
            <a:pPr algn="ctr"/>
            <a:r>
              <a:rPr lang="en-GB" sz="1400" dirty="0" smtClean="0">
                <a:latin typeface="+mn-lt"/>
              </a:rPr>
              <a:t>Spatial normalisation (including </a:t>
            </a:r>
            <a:r>
              <a:rPr lang="en-GB" sz="1400" dirty="0" err="1" smtClean="0">
                <a:latin typeface="+mn-lt"/>
              </a:rPr>
              <a:t>coregistration</a:t>
            </a:r>
            <a:r>
              <a:rPr lang="en-GB" sz="1400" dirty="0" smtClean="0">
                <a:latin typeface="+mn-lt"/>
              </a:rPr>
              <a:t>)</a:t>
            </a:r>
            <a:endParaRPr lang="en-GB" sz="1400" dirty="0">
              <a:latin typeface="+mn-lt"/>
            </a:endParaRPr>
          </a:p>
        </p:txBody>
      </p:sp>
      <p:sp>
        <p:nvSpPr>
          <p:cNvPr id="19" name="TextBox 18"/>
          <p:cNvSpPr txBox="1"/>
          <p:nvPr/>
        </p:nvSpPr>
        <p:spPr>
          <a:xfrm>
            <a:off x="3377400" y="4148280"/>
            <a:ext cx="1224136" cy="307777"/>
          </a:xfrm>
          <a:prstGeom prst="rect">
            <a:avLst/>
          </a:prstGeom>
          <a:noFill/>
          <a:ln>
            <a:solidFill>
              <a:schemeClr val="tx1"/>
            </a:solidFill>
          </a:ln>
        </p:spPr>
        <p:txBody>
          <a:bodyPr wrap="square" rtlCol="0">
            <a:spAutoFit/>
          </a:bodyPr>
          <a:lstStyle/>
          <a:p>
            <a:pPr algn="ctr"/>
            <a:r>
              <a:rPr lang="en-GB" sz="1400" dirty="0" smtClean="0">
                <a:latin typeface="+mn-lt"/>
              </a:rPr>
              <a:t>Smoothing</a:t>
            </a:r>
            <a:endParaRPr lang="en-GB" sz="1400" dirty="0">
              <a:latin typeface="+mn-lt"/>
            </a:endParaRPr>
          </a:p>
        </p:txBody>
      </p:sp>
      <p:grpSp>
        <p:nvGrpSpPr>
          <p:cNvPr id="30" name="Group 29"/>
          <p:cNvGrpSpPr/>
          <p:nvPr/>
        </p:nvGrpSpPr>
        <p:grpSpPr>
          <a:xfrm>
            <a:off x="5159998" y="2449366"/>
            <a:ext cx="1041649" cy="1332042"/>
            <a:chOff x="4744087" y="2377725"/>
            <a:chExt cx="1041649" cy="1332042"/>
          </a:xfrm>
        </p:grpSpPr>
        <p:pic>
          <p:nvPicPr>
            <p:cNvPr id="22" name="Picture 17"/>
            <p:cNvPicPr>
              <a:picLocks noChangeArrowheads="1"/>
            </p:cNvPicPr>
            <p:nvPr/>
          </p:nvPicPr>
          <p:blipFill>
            <a:blip r:embed="rId5" cstate="screen">
              <a:extLst>
                <a:ext uri="{28A0092B-C50C-407E-A947-70E740481C1C}">
                  <a14:useLocalDpi xmlns:a14="http://schemas.microsoft.com/office/drawing/2010/main"/>
                </a:ext>
              </a:extLst>
            </a:blip>
            <a:srcRect l="69757" t="30959" r="7643" b="14474"/>
            <a:stretch>
              <a:fillRect/>
            </a:stretch>
          </p:blipFill>
          <p:spPr bwMode="auto">
            <a:xfrm>
              <a:off x="4878784" y="2377725"/>
              <a:ext cx="709979" cy="1119188"/>
            </a:xfrm>
            <a:prstGeom prst="rect">
              <a:avLst/>
            </a:prstGeom>
            <a:noFill/>
            <a:ln w="12700">
              <a:noFill/>
              <a:miter lim="800000"/>
              <a:headEnd/>
              <a:tailEnd/>
            </a:ln>
          </p:spPr>
        </p:pic>
        <p:sp>
          <p:nvSpPr>
            <p:cNvPr id="23" name="TextBox 22"/>
            <p:cNvSpPr txBox="1"/>
            <p:nvPr/>
          </p:nvSpPr>
          <p:spPr>
            <a:xfrm>
              <a:off x="4744087" y="3448157"/>
              <a:ext cx="1041649" cy="261610"/>
            </a:xfrm>
            <a:prstGeom prst="rect">
              <a:avLst/>
            </a:prstGeom>
            <a:noFill/>
          </p:spPr>
          <p:txBody>
            <a:bodyPr wrap="square" rtlCol="0">
              <a:spAutoFit/>
            </a:bodyPr>
            <a:lstStyle/>
            <a:p>
              <a:pPr algn="ctr"/>
              <a:r>
                <a:rPr lang="en-GB" sz="1100" dirty="0" smtClean="0">
                  <a:latin typeface="+mn-lt"/>
                </a:rPr>
                <a:t>Design matrix</a:t>
              </a:r>
              <a:endParaRPr lang="en-GB" sz="1100" dirty="0">
                <a:latin typeface="+mn-lt"/>
              </a:endParaRPr>
            </a:p>
          </p:txBody>
        </p:sp>
      </p:grpSp>
      <p:grpSp>
        <p:nvGrpSpPr>
          <p:cNvPr id="20" name="Group 19"/>
          <p:cNvGrpSpPr/>
          <p:nvPr/>
        </p:nvGrpSpPr>
        <p:grpSpPr>
          <a:xfrm>
            <a:off x="5072851" y="5133861"/>
            <a:ext cx="1551227" cy="1465262"/>
            <a:chOff x="5072851" y="5133861"/>
            <a:chExt cx="1551227" cy="1465262"/>
          </a:xfrm>
        </p:grpSpPr>
        <p:pic>
          <p:nvPicPr>
            <p:cNvPr id="24" name="Picture 21"/>
            <p:cNvPicPr>
              <a:picLocks noChangeArrowheads="1"/>
            </p:cNvPicPr>
            <p:nvPr/>
          </p:nvPicPr>
          <p:blipFill>
            <a:blip r:embed="rId6" cstate="screen">
              <a:extLst>
                <a:ext uri="{28A0092B-C50C-407E-A947-70E740481C1C}">
                  <a14:useLocalDpi xmlns:a14="http://schemas.microsoft.com/office/drawing/2010/main"/>
                </a:ext>
              </a:extLst>
            </a:blip>
            <a:srcRect l="10599" t="6715" r="8142" b="6468"/>
            <a:stretch>
              <a:fillRect/>
            </a:stretch>
          </p:blipFill>
          <p:spPr bwMode="auto">
            <a:xfrm>
              <a:off x="5072851" y="5133861"/>
              <a:ext cx="1551227" cy="1203652"/>
            </a:xfrm>
            <a:prstGeom prst="rect">
              <a:avLst/>
            </a:prstGeom>
            <a:noFill/>
            <a:ln w="12700">
              <a:solidFill>
                <a:schemeClr val="bg2"/>
              </a:solidFill>
              <a:miter lim="800000"/>
              <a:headEnd/>
              <a:tailEnd/>
            </a:ln>
          </p:spPr>
        </p:pic>
        <p:sp>
          <p:nvSpPr>
            <p:cNvPr id="25" name="TextBox 24"/>
            <p:cNvSpPr txBox="1"/>
            <p:nvPr/>
          </p:nvSpPr>
          <p:spPr>
            <a:xfrm>
              <a:off x="5072851" y="6337513"/>
              <a:ext cx="1551227" cy="261610"/>
            </a:xfrm>
            <a:prstGeom prst="rect">
              <a:avLst/>
            </a:prstGeom>
            <a:noFill/>
          </p:spPr>
          <p:txBody>
            <a:bodyPr wrap="square" rtlCol="0">
              <a:spAutoFit/>
            </a:bodyPr>
            <a:lstStyle/>
            <a:p>
              <a:pPr algn="ctr"/>
              <a:r>
                <a:rPr lang="en-GB" sz="1100" dirty="0" smtClean="0">
                  <a:latin typeface="+mn-lt"/>
                </a:rPr>
                <a:t>Parameter estimates</a:t>
              </a:r>
              <a:endParaRPr lang="en-GB" sz="1100" dirty="0">
                <a:latin typeface="+mn-lt"/>
              </a:endParaRPr>
            </a:p>
          </p:txBody>
        </p:sp>
      </p:grpSp>
      <p:sp>
        <p:nvSpPr>
          <p:cNvPr id="26" name="TextBox 25"/>
          <p:cNvSpPr txBox="1"/>
          <p:nvPr/>
        </p:nvSpPr>
        <p:spPr>
          <a:xfrm>
            <a:off x="5072851" y="4051237"/>
            <a:ext cx="1224136" cy="523220"/>
          </a:xfrm>
          <a:prstGeom prst="rect">
            <a:avLst/>
          </a:prstGeom>
          <a:noFill/>
          <a:ln>
            <a:solidFill>
              <a:schemeClr val="tx1"/>
            </a:solidFill>
          </a:ln>
        </p:spPr>
        <p:txBody>
          <a:bodyPr wrap="square" rtlCol="0">
            <a:spAutoFit/>
          </a:bodyPr>
          <a:lstStyle/>
          <a:p>
            <a:pPr algn="ctr"/>
            <a:r>
              <a:rPr lang="en-GB" sz="1400" dirty="0" smtClean="0">
                <a:latin typeface="+mn-lt"/>
              </a:rPr>
              <a:t>General Linear Model</a:t>
            </a:r>
            <a:endParaRPr lang="en-GB" sz="1400" dirty="0">
              <a:latin typeface="+mn-lt"/>
            </a:endParaRPr>
          </a:p>
        </p:txBody>
      </p:sp>
      <p:grpSp>
        <p:nvGrpSpPr>
          <p:cNvPr id="31" name="Group 30"/>
          <p:cNvGrpSpPr/>
          <p:nvPr/>
        </p:nvGrpSpPr>
        <p:grpSpPr>
          <a:xfrm>
            <a:off x="6624078" y="2761506"/>
            <a:ext cx="2379772" cy="2320744"/>
            <a:chOff x="6697228" y="2449366"/>
            <a:chExt cx="2379772" cy="2320744"/>
          </a:xfrm>
        </p:grpSpPr>
        <p:pic>
          <p:nvPicPr>
            <p:cNvPr id="27" name="Picture 16"/>
            <p:cNvPicPr>
              <a:picLocks noChangeArrowheads="1"/>
            </p:cNvPicPr>
            <p:nvPr/>
          </p:nvPicPr>
          <p:blipFill>
            <a:blip r:embed="rId7">
              <a:clrChange>
                <a:clrFrom>
                  <a:srgbClr val="FFFFFF"/>
                </a:clrFrom>
                <a:clrTo>
                  <a:srgbClr val="FFFFFF">
                    <a:alpha val="0"/>
                  </a:srgbClr>
                </a:clrTo>
              </a:clrChange>
            </a:blip>
            <a:srcRect/>
            <a:stretch>
              <a:fillRect/>
            </a:stretch>
          </p:blipFill>
          <p:spPr bwMode="auto">
            <a:xfrm>
              <a:off x="6697228" y="2449366"/>
              <a:ext cx="2379772" cy="2128838"/>
            </a:xfrm>
            <a:prstGeom prst="rect">
              <a:avLst/>
            </a:prstGeom>
            <a:noFill/>
            <a:ln w="12700">
              <a:noFill/>
              <a:miter lim="800000"/>
              <a:headEnd/>
              <a:tailEnd/>
            </a:ln>
          </p:spPr>
        </p:pic>
        <p:pic>
          <p:nvPicPr>
            <p:cNvPr id="28" name="Picture 18"/>
            <p:cNvPicPr>
              <a:picLocks noChangeAspect="1" noChangeArrowheads="1"/>
            </p:cNvPicPr>
            <p:nvPr/>
          </p:nvPicPr>
          <p:blipFill>
            <a:blip r:embed="rId8" cstate="screen">
              <a:clrChange>
                <a:clrFrom>
                  <a:srgbClr val="0000D4"/>
                </a:clrFrom>
                <a:clrTo>
                  <a:srgbClr val="0000D4">
                    <a:alpha val="0"/>
                  </a:srgbClr>
                </a:clrTo>
              </a:clrChange>
              <a:extLst>
                <a:ext uri="{28A0092B-C50C-407E-A947-70E740481C1C}">
                  <a14:useLocalDpi xmlns:a14="http://schemas.microsoft.com/office/drawing/2010/main"/>
                </a:ext>
              </a:extLst>
            </a:blip>
            <a:srcRect/>
            <a:stretch>
              <a:fillRect/>
            </a:stretch>
          </p:blipFill>
          <p:spPr bwMode="auto">
            <a:xfrm>
              <a:off x="7956053" y="3662391"/>
              <a:ext cx="1076967" cy="760413"/>
            </a:xfrm>
            <a:prstGeom prst="rect">
              <a:avLst/>
            </a:prstGeom>
            <a:noFill/>
            <a:ln w="12700">
              <a:solidFill>
                <a:schemeClr val="tx1"/>
              </a:solidFill>
              <a:miter lim="800000"/>
              <a:headEnd/>
              <a:tailEnd/>
            </a:ln>
          </p:spPr>
        </p:pic>
        <p:sp>
          <p:nvSpPr>
            <p:cNvPr id="29" name="TextBox 28"/>
            <p:cNvSpPr txBox="1"/>
            <p:nvPr/>
          </p:nvSpPr>
          <p:spPr>
            <a:xfrm>
              <a:off x="6778673" y="4508500"/>
              <a:ext cx="2254347" cy="261610"/>
            </a:xfrm>
            <a:prstGeom prst="rect">
              <a:avLst/>
            </a:prstGeom>
            <a:noFill/>
          </p:spPr>
          <p:txBody>
            <a:bodyPr wrap="square" rtlCol="0">
              <a:spAutoFit/>
            </a:bodyPr>
            <a:lstStyle/>
            <a:p>
              <a:pPr algn="ctr"/>
              <a:r>
                <a:rPr lang="en-GB" sz="1100" dirty="0" smtClean="0">
                  <a:latin typeface="+mn-lt"/>
                </a:rPr>
                <a:t>Statistical Parameter Map</a:t>
              </a:r>
              <a:endParaRPr lang="en-GB" sz="1100" dirty="0">
                <a:latin typeface="+mn-lt"/>
              </a:endParaRPr>
            </a:p>
          </p:txBody>
        </p:sp>
      </p:grpSp>
      <p:cxnSp>
        <p:nvCxnSpPr>
          <p:cNvPr id="43" name="Straight Arrow Connector 42"/>
          <p:cNvCxnSpPr/>
          <p:nvPr/>
        </p:nvCxnSpPr>
        <p:spPr>
          <a:xfrm>
            <a:off x="1515636" y="3212976"/>
            <a:ext cx="55667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1562022" y="5589240"/>
            <a:ext cx="55667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2411761" y="3637977"/>
            <a:ext cx="2130" cy="144427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flipH="1">
            <a:off x="3475796" y="3608418"/>
            <a:ext cx="229" cy="5398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H="1" flipV="1">
            <a:off x="3470124" y="4455786"/>
            <a:ext cx="5672" cy="62646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flipV="1">
            <a:off x="4605645" y="4302168"/>
            <a:ext cx="449461" cy="115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p:cNvCxnSpPr>
            <a:stCxn id="23" idx="2"/>
            <a:endCxn id="26" idx="0"/>
          </p:cNvCxnSpPr>
          <p:nvPr/>
        </p:nvCxnSpPr>
        <p:spPr>
          <a:xfrm>
            <a:off x="5680823" y="3781408"/>
            <a:ext cx="4096" cy="2698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flipH="1" flipV="1">
            <a:off x="5834019" y="4574457"/>
            <a:ext cx="14445" cy="50779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a:off x="6324512" y="4287189"/>
            <a:ext cx="394906" cy="149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Oval 20"/>
          <p:cNvSpPr/>
          <p:nvPr/>
        </p:nvSpPr>
        <p:spPr>
          <a:xfrm>
            <a:off x="1763194" y="2621724"/>
            <a:ext cx="2139127" cy="1243378"/>
          </a:xfrm>
          <a:prstGeom prst="ellipse">
            <a:avLst/>
          </a:prstGeom>
          <a:solidFill>
            <a:srgbClr val="E6E6E6">
              <a:alpha val="18039"/>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2227572" y="2349512"/>
            <a:ext cx="1251438" cy="276999"/>
          </a:xfrm>
          <a:prstGeom prst="rect">
            <a:avLst/>
          </a:prstGeom>
          <a:noFill/>
        </p:spPr>
        <p:txBody>
          <a:bodyPr wrap="square" rtlCol="0">
            <a:spAutoFit/>
          </a:bodyPr>
          <a:lstStyle/>
          <a:p>
            <a:pPr algn="ctr"/>
            <a:r>
              <a:rPr lang="en-GB" sz="1200" dirty="0" smtClean="0">
                <a:solidFill>
                  <a:srgbClr val="C00000"/>
                </a:solidFill>
                <a:latin typeface="+mj-lt"/>
              </a:rPr>
              <a:t>Today’s talk</a:t>
            </a:r>
            <a:endParaRPr lang="en-GB" sz="1200" dirty="0">
              <a:solidFill>
                <a:srgbClr val="C00000"/>
              </a:solidFill>
              <a:latin typeface="+mj-lt"/>
            </a:endParaRPr>
          </a:p>
        </p:txBody>
      </p:sp>
    </p:spTree>
    <p:extLst>
      <p:ext uri="{BB962C8B-B14F-4D97-AF65-F5344CB8AC3E}">
        <p14:creationId xmlns:p14="http://schemas.microsoft.com/office/powerpoint/2010/main" val="352386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par>
                                <p:cTn id="61" presetID="2" presetClass="entr" presetSubtype="4"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250" fill="hold"/>
                                        <p:tgtEl>
                                          <p:spTgt spid="32"/>
                                        </p:tgtEl>
                                        <p:attrNameLst>
                                          <p:attrName>ppt_x</p:attrName>
                                        </p:attrNameLst>
                                      </p:cBhvr>
                                      <p:tavLst>
                                        <p:tav tm="0">
                                          <p:val>
                                            <p:strVal val="#ppt_x"/>
                                          </p:val>
                                        </p:tav>
                                        <p:tav tm="100000">
                                          <p:val>
                                            <p:strVal val="#ppt_x"/>
                                          </p:val>
                                        </p:tav>
                                      </p:tavLst>
                                    </p:anim>
                                    <p:anim calcmode="lin" valueType="num">
                                      <p:cBhvr additive="base">
                                        <p:cTn id="64" dur="25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6" grpId="0" animBg="1"/>
      <p:bldP spid="21" grpId="0" animBg="1"/>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should you do it?</a:t>
            </a:r>
            <a:endParaRPr lang="en-GB" dirty="0"/>
          </a:p>
        </p:txBody>
      </p:sp>
      <p:sp>
        <p:nvSpPr>
          <p:cNvPr id="3" name="Content Placeholder 2"/>
          <p:cNvSpPr>
            <a:spLocks noGrp="1"/>
          </p:cNvSpPr>
          <p:nvPr>
            <p:ph idx="1"/>
          </p:nvPr>
        </p:nvSpPr>
        <p:spPr>
          <a:xfrm>
            <a:off x="330200" y="2205038"/>
            <a:ext cx="8489950" cy="3457575"/>
          </a:xfrm>
        </p:spPr>
        <p:txBody>
          <a:bodyPr/>
          <a:lstStyle/>
          <a:p>
            <a:r>
              <a:rPr lang="en-GB" dirty="0"/>
              <a:t>If there is little movement in your data to begin with this method will do you no good. </a:t>
            </a:r>
            <a:endParaRPr lang="en-GB" dirty="0" smtClean="0"/>
          </a:p>
          <a:p>
            <a:r>
              <a:rPr lang="en-GB" dirty="0" smtClean="0"/>
              <a:t>If </a:t>
            </a:r>
            <a:r>
              <a:rPr lang="en-GB" dirty="0"/>
              <a:t>on the other hand there is appreciable movement in your data (&gt;1mm or &gt;1deg) it will remove some of that unwanted variance. </a:t>
            </a:r>
            <a:endParaRPr lang="en-GB" dirty="0" smtClean="0"/>
          </a:p>
          <a:p>
            <a:r>
              <a:rPr lang="en-GB" dirty="0" smtClean="0"/>
              <a:t>When you are focusing on problem areas (Frontal pole, </a:t>
            </a:r>
            <a:r>
              <a:rPr lang="en-GB" dirty="0" err="1" smtClean="0"/>
              <a:t>orbito</a:t>
            </a:r>
            <a:r>
              <a:rPr lang="en-GB" dirty="0" smtClean="0"/>
              <a:t>-frontal cortex, medial temporal lobe</a:t>
            </a:r>
            <a:r>
              <a:rPr lang="en-GB" dirty="0"/>
              <a:t>)</a:t>
            </a:r>
          </a:p>
        </p:txBody>
      </p:sp>
    </p:spTree>
    <p:extLst>
      <p:ext uri="{BB962C8B-B14F-4D97-AF65-F5344CB8AC3E}">
        <p14:creationId xmlns:p14="http://schemas.microsoft.com/office/powerpoint/2010/main" val="3648717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and further reading</a:t>
            </a:r>
            <a:endParaRPr lang="en-GB" dirty="0"/>
          </a:p>
        </p:txBody>
      </p:sp>
      <p:sp>
        <p:nvSpPr>
          <p:cNvPr id="3" name="Content Placeholder 2"/>
          <p:cNvSpPr>
            <a:spLocks noGrp="1"/>
          </p:cNvSpPr>
          <p:nvPr>
            <p:ph idx="1"/>
          </p:nvPr>
        </p:nvSpPr>
        <p:spPr>
          <a:xfrm>
            <a:off x="330200" y="1628801"/>
            <a:ext cx="8489950" cy="4537050"/>
          </a:xfrm>
        </p:spPr>
        <p:txBody>
          <a:bodyPr/>
          <a:lstStyle/>
          <a:p>
            <a:pPr>
              <a:buNone/>
            </a:pPr>
            <a:r>
              <a:rPr lang="en-GB" dirty="0" err="1"/>
              <a:t>Jezzard</a:t>
            </a:r>
            <a:r>
              <a:rPr lang="en-GB" dirty="0"/>
              <a:t>, P. and Clare, S. 1999.  Sources of distortion in functional MRI data. </a:t>
            </a:r>
            <a:r>
              <a:rPr lang="en-GB" i="1" dirty="0"/>
              <a:t>Human Brain Mapping, </a:t>
            </a:r>
            <a:r>
              <a:rPr lang="en-GB" dirty="0"/>
              <a:t>8:80-85</a:t>
            </a:r>
          </a:p>
          <a:p>
            <a:pPr>
              <a:buNone/>
            </a:pPr>
            <a:r>
              <a:rPr lang="en-GB" dirty="0" err="1"/>
              <a:t>Andersson</a:t>
            </a:r>
            <a:r>
              <a:rPr lang="en-GB" dirty="0"/>
              <a:t> JLR, Hutton C, </a:t>
            </a:r>
            <a:r>
              <a:rPr lang="en-GB" dirty="0" err="1"/>
              <a:t>Ashburner</a:t>
            </a:r>
            <a:r>
              <a:rPr lang="en-GB" dirty="0"/>
              <a:t> J, Turner R, </a:t>
            </a:r>
            <a:r>
              <a:rPr lang="en-GB" dirty="0" err="1"/>
              <a:t>Friston</a:t>
            </a:r>
            <a:r>
              <a:rPr lang="en-GB" dirty="0"/>
              <a:t> K (2001) Modelling geometric deformations in EPI time series. </a:t>
            </a:r>
            <a:r>
              <a:rPr lang="en-GB" i="1" dirty="0"/>
              <a:t> </a:t>
            </a:r>
            <a:r>
              <a:rPr lang="en-GB" i="1" dirty="0" err="1"/>
              <a:t>Neuroimage</a:t>
            </a:r>
            <a:r>
              <a:rPr lang="en-GB" i="1" dirty="0"/>
              <a:t> </a:t>
            </a:r>
            <a:r>
              <a:rPr lang="en-GB" dirty="0"/>
              <a:t>13: 903-919</a:t>
            </a:r>
          </a:p>
          <a:p>
            <a:pPr>
              <a:buNone/>
            </a:pPr>
            <a:endParaRPr lang="en-GB" dirty="0"/>
          </a:p>
          <a:p>
            <a:pPr>
              <a:buNone/>
            </a:pPr>
            <a:r>
              <a:rPr lang="en-GB" dirty="0"/>
              <a:t>Previous years </a:t>
            </a:r>
            <a:r>
              <a:rPr lang="en-GB" dirty="0" err="1"/>
              <a:t>MfD</a:t>
            </a:r>
            <a:r>
              <a:rPr lang="en-GB" dirty="0"/>
              <a:t> slides</a:t>
            </a:r>
            <a:r>
              <a:rPr lang="en-GB" dirty="0" smtClean="0"/>
              <a:t>.</a:t>
            </a:r>
          </a:p>
          <a:p>
            <a:pPr>
              <a:buNone/>
            </a:pPr>
            <a:r>
              <a:rPr lang="en-US" dirty="0"/>
              <a:t>SPM website/ SPM manual</a:t>
            </a:r>
          </a:p>
          <a:p>
            <a:pPr>
              <a:buNone/>
            </a:pPr>
            <a:endParaRPr lang="en-US" dirty="0"/>
          </a:p>
          <a:p>
            <a:endParaRPr lang="en-GB" dirty="0"/>
          </a:p>
        </p:txBody>
      </p:sp>
    </p:spTree>
    <p:extLst>
      <p:ext uri="{BB962C8B-B14F-4D97-AF65-F5344CB8AC3E}">
        <p14:creationId xmlns:p14="http://schemas.microsoft.com/office/powerpoint/2010/main" val="3242112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Preprocessing</a:t>
            </a:r>
            <a:r>
              <a:rPr lang="en-GB" dirty="0" smtClean="0"/>
              <a:t>: Why is it needed?</a:t>
            </a:r>
            <a:endParaRPr lang="en-GB" dirty="0"/>
          </a:p>
        </p:txBody>
      </p:sp>
      <p:sp>
        <p:nvSpPr>
          <p:cNvPr id="3" name="Content Placeholder 2"/>
          <p:cNvSpPr>
            <a:spLocks noGrp="1"/>
          </p:cNvSpPr>
          <p:nvPr>
            <p:ph idx="1"/>
          </p:nvPr>
        </p:nvSpPr>
        <p:spPr>
          <a:xfrm>
            <a:off x="330200" y="1844825"/>
            <a:ext cx="4961880" cy="1800199"/>
          </a:xfrm>
        </p:spPr>
        <p:txBody>
          <a:bodyPr/>
          <a:lstStyle/>
          <a:p>
            <a:r>
              <a:rPr lang="en-GB" sz="2000" dirty="0" smtClean="0"/>
              <a:t>fMRI analysis involves looking at a 3D matrix of voxels repeatedly sampled over time</a:t>
            </a:r>
          </a:p>
          <a:p>
            <a:r>
              <a:rPr lang="en-GB" sz="2000" dirty="0" smtClean="0"/>
              <a:t>Changes in activation are then correlated with experimental task</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4128" y="1725512"/>
            <a:ext cx="2797446" cy="1965526"/>
          </a:xfrm>
          <a:prstGeom prst="rect">
            <a:avLst/>
          </a:prstGeom>
        </p:spPr>
      </p:pic>
      <p:sp>
        <p:nvSpPr>
          <p:cNvPr id="7" name="Content Placeholder 2"/>
          <p:cNvSpPr txBox="1">
            <a:spLocks/>
          </p:cNvSpPr>
          <p:nvPr/>
        </p:nvSpPr>
        <p:spPr bwMode="auto">
          <a:xfrm>
            <a:off x="337096" y="3718064"/>
            <a:ext cx="8184478" cy="18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sz="2000" u="sng" kern="0" dirty="0" smtClean="0"/>
              <a:t>For this to work, in theory:</a:t>
            </a:r>
          </a:p>
          <a:p>
            <a:r>
              <a:rPr lang="en-GB" sz="2000" kern="0" dirty="0" smtClean="0"/>
              <a:t>Each voxel must represent a unique and unchanging location in the brain</a:t>
            </a:r>
          </a:p>
          <a:p>
            <a:r>
              <a:rPr lang="en-GB" sz="2000" kern="0" dirty="0" smtClean="0"/>
              <a:t>All voxels must be acquired simultaneously</a:t>
            </a:r>
          </a:p>
          <a:p>
            <a:pPr marL="0" indent="0">
              <a:buNone/>
            </a:pPr>
            <a:r>
              <a:rPr lang="en-GB" sz="2000" u="sng" kern="0" dirty="0" smtClean="0"/>
              <a:t>In practice:</a:t>
            </a:r>
          </a:p>
          <a:p>
            <a:r>
              <a:rPr lang="en-GB" sz="2000" kern="0" dirty="0" smtClean="0"/>
              <a:t>The last slice is acquired TR seconds after the first slice</a:t>
            </a:r>
          </a:p>
          <a:p>
            <a:r>
              <a:rPr lang="en-GB" sz="2000" kern="0" dirty="0" smtClean="0"/>
              <a:t>There is always some movement which means voxel position is not unchanging</a:t>
            </a:r>
            <a:endParaRPr lang="en-GB" sz="2000" kern="0" dirty="0"/>
          </a:p>
          <a:p>
            <a:endParaRPr lang="en-GB" sz="2000" kern="0" dirty="0" smtClean="0"/>
          </a:p>
        </p:txBody>
      </p:sp>
    </p:spTree>
    <p:extLst>
      <p:ext uri="{BB962C8B-B14F-4D97-AF65-F5344CB8AC3E}">
        <p14:creationId xmlns:p14="http://schemas.microsoft.com/office/powerpoint/2010/main" val="1564728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in fMRI: What does it mean?</a:t>
            </a:r>
            <a:endParaRPr lang="en-GB" dirty="0"/>
          </a:p>
        </p:txBody>
      </p:sp>
      <p:sp>
        <p:nvSpPr>
          <p:cNvPr id="3" name="Content Placeholder 2"/>
          <p:cNvSpPr>
            <a:spLocks noGrp="1"/>
          </p:cNvSpPr>
          <p:nvPr>
            <p:ph idx="1"/>
          </p:nvPr>
        </p:nvSpPr>
        <p:spPr>
          <a:xfrm>
            <a:off x="330200" y="1842794"/>
            <a:ext cx="4961880" cy="4507722"/>
          </a:xfrm>
        </p:spPr>
        <p:txBody>
          <a:bodyPr/>
          <a:lstStyle/>
          <a:p>
            <a:r>
              <a:rPr lang="en-GB" sz="2000" dirty="0" smtClean="0"/>
              <a:t>Even a small movement (&lt; 5mm) can mean that voxel location is not stable throughout the time series</a:t>
            </a:r>
          </a:p>
          <a:p>
            <a:r>
              <a:rPr lang="en-GB" sz="2000" dirty="0" smtClean="0"/>
              <a:t>This movement can be caused by a number of factors:</a:t>
            </a:r>
          </a:p>
          <a:p>
            <a:pPr lvl="1"/>
            <a:r>
              <a:rPr lang="en-GB" sz="1800" dirty="0" smtClean="0"/>
              <a:t>Physiological: heart beat, respiration, blinking</a:t>
            </a:r>
          </a:p>
          <a:p>
            <a:pPr lvl="1"/>
            <a:r>
              <a:rPr lang="en-GB" sz="1800" dirty="0" smtClean="0"/>
              <a:t>Task-related: moving to press cursors (Can correlate with task conditions)</a:t>
            </a:r>
          </a:p>
          <a:p>
            <a:pPr lvl="1"/>
            <a:r>
              <a:rPr lang="en-GB" sz="1800" dirty="0" smtClean="0"/>
              <a:t>Actual movement of the head</a:t>
            </a:r>
          </a:p>
          <a:p>
            <a:pPr lvl="1"/>
            <a:endParaRPr lang="en-GB" sz="1600" dirty="0" smtClean="0"/>
          </a:p>
        </p:txBody>
      </p:sp>
      <p:grpSp>
        <p:nvGrpSpPr>
          <p:cNvPr id="13" name="Group 12"/>
          <p:cNvGrpSpPr/>
          <p:nvPr/>
        </p:nvGrpSpPr>
        <p:grpSpPr>
          <a:xfrm>
            <a:off x="6185883" y="1517616"/>
            <a:ext cx="2592288" cy="1800199"/>
            <a:chOff x="5973707" y="1808175"/>
            <a:chExt cx="2592288" cy="1800199"/>
          </a:xfrm>
        </p:grpSpPr>
        <p:sp>
          <p:nvSpPr>
            <p:cNvPr id="5" name="Oval 4"/>
            <p:cNvSpPr/>
            <p:nvPr/>
          </p:nvSpPr>
          <p:spPr>
            <a:xfrm>
              <a:off x="5973707" y="1808175"/>
              <a:ext cx="2592288" cy="1800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524328" y="2205038"/>
              <a:ext cx="360040" cy="3598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948264" y="2133353"/>
              <a:ext cx="576064" cy="574922"/>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9" name="Down Arrow 8"/>
          <p:cNvSpPr/>
          <p:nvPr/>
        </p:nvSpPr>
        <p:spPr>
          <a:xfrm>
            <a:off x="6228184" y="3595918"/>
            <a:ext cx="2592288" cy="912582"/>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Small (&lt;5mm) movement</a:t>
            </a:r>
            <a:endParaRPr lang="en-GB" sz="1400" dirty="0">
              <a:solidFill>
                <a:schemeClr val="tx1"/>
              </a:solidFill>
            </a:endParaRPr>
          </a:p>
        </p:txBody>
      </p:sp>
      <p:grpSp>
        <p:nvGrpSpPr>
          <p:cNvPr id="17" name="Group 16"/>
          <p:cNvGrpSpPr/>
          <p:nvPr/>
        </p:nvGrpSpPr>
        <p:grpSpPr>
          <a:xfrm>
            <a:off x="6300192" y="4779174"/>
            <a:ext cx="2592288" cy="1800199"/>
            <a:chOff x="6300192" y="4779174"/>
            <a:chExt cx="2592288" cy="1800199"/>
          </a:xfrm>
        </p:grpSpPr>
        <p:sp>
          <p:nvSpPr>
            <p:cNvPr id="10" name="Oval 9"/>
            <p:cNvSpPr/>
            <p:nvPr/>
          </p:nvSpPr>
          <p:spPr>
            <a:xfrm>
              <a:off x="6300192" y="4779174"/>
              <a:ext cx="2592288" cy="1800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778805" y="5176037"/>
              <a:ext cx="360040" cy="3598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484476" y="5104351"/>
              <a:ext cx="576064" cy="574922"/>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14" name="TextBox 13"/>
          <p:cNvSpPr txBox="1"/>
          <p:nvPr/>
        </p:nvSpPr>
        <p:spPr>
          <a:xfrm>
            <a:off x="5076056" y="2814604"/>
            <a:ext cx="2088612" cy="369332"/>
          </a:xfrm>
          <a:prstGeom prst="rect">
            <a:avLst/>
          </a:prstGeom>
          <a:solidFill>
            <a:srgbClr val="FFFF99"/>
          </a:solidFill>
        </p:spPr>
        <p:txBody>
          <a:bodyPr wrap="square" rtlCol="0">
            <a:spAutoFit/>
          </a:bodyPr>
          <a:lstStyle/>
          <a:p>
            <a:pPr algn="ctr"/>
            <a:r>
              <a:rPr lang="en-GB" dirty="0" smtClean="0"/>
              <a:t>Voxel A - Inactive</a:t>
            </a:r>
            <a:endParaRPr lang="en-GB" dirty="0"/>
          </a:p>
        </p:txBody>
      </p:sp>
      <p:sp>
        <p:nvSpPr>
          <p:cNvPr id="15" name="TextBox 14"/>
          <p:cNvSpPr txBox="1"/>
          <p:nvPr/>
        </p:nvSpPr>
        <p:spPr>
          <a:xfrm>
            <a:off x="5076056" y="5981184"/>
            <a:ext cx="2088612" cy="369332"/>
          </a:xfrm>
          <a:prstGeom prst="rect">
            <a:avLst/>
          </a:prstGeom>
          <a:solidFill>
            <a:srgbClr val="FFFF99"/>
          </a:solidFill>
        </p:spPr>
        <p:txBody>
          <a:bodyPr wrap="square" rtlCol="0">
            <a:spAutoFit/>
          </a:bodyPr>
          <a:lstStyle/>
          <a:p>
            <a:pPr algn="ctr"/>
            <a:r>
              <a:rPr lang="en-GB" dirty="0" smtClean="0"/>
              <a:t>Voxel A - Active</a:t>
            </a:r>
            <a:endParaRPr lang="en-GB" dirty="0"/>
          </a:p>
        </p:txBody>
      </p:sp>
    </p:spTree>
    <p:extLst>
      <p:ext uri="{BB962C8B-B14F-4D97-AF65-F5344CB8AC3E}">
        <p14:creationId xmlns:p14="http://schemas.microsoft.com/office/powerpoint/2010/main" val="396206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in fMRI: Why is it bad?</a:t>
            </a:r>
            <a:endParaRPr lang="en-GB" dirty="0"/>
          </a:p>
        </p:txBody>
      </p:sp>
      <p:sp>
        <p:nvSpPr>
          <p:cNvPr id="3" name="Content Placeholder 2"/>
          <p:cNvSpPr>
            <a:spLocks noGrp="1"/>
          </p:cNvSpPr>
          <p:nvPr>
            <p:ph idx="1"/>
          </p:nvPr>
        </p:nvSpPr>
        <p:spPr>
          <a:xfrm>
            <a:off x="330200" y="1842794"/>
            <a:ext cx="8489950" cy="4507722"/>
          </a:xfrm>
        </p:spPr>
        <p:txBody>
          <a:bodyPr/>
          <a:lstStyle/>
          <a:p>
            <a:r>
              <a:rPr lang="en-GB" sz="2000" dirty="0" smtClean="0"/>
              <a:t>Movement of voxel position through the task can </a:t>
            </a:r>
            <a:r>
              <a:rPr lang="en-GB" sz="2000" dirty="0"/>
              <a:t>lead to false activations</a:t>
            </a:r>
          </a:p>
          <a:p>
            <a:r>
              <a:rPr lang="en-GB" sz="2000" dirty="0"/>
              <a:t>These movement-induced variances can often be much larger than experiment-induced </a:t>
            </a:r>
            <a:r>
              <a:rPr lang="en-GB" sz="2000" dirty="0" smtClean="0"/>
              <a:t>variance</a:t>
            </a:r>
          </a:p>
          <a:p>
            <a:r>
              <a:rPr lang="en-GB" sz="2000" dirty="0" smtClean="0"/>
              <a:t>The movement induced by the task (pressing a cursor, moving joystick) can often correlate with conditions</a:t>
            </a:r>
          </a:p>
          <a:p>
            <a:pPr marL="0" indent="0">
              <a:buNone/>
            </a:pPr>
            <a:endParaRPr lang="en-GB" sz="2000" dirty="0"/>
          </a:p>
          <a:p>
            <a:pPr marL="0" indent="0">
              <a:buNone/>
            </a:pPr>
            <a:r>
              <a:rPr lang="en-GB" sz="2000" dirty="0" smtClean="0"/>
              <a:t>These movements increase noise, lowering signal-to-noise ratio</a:t>
            </a:r>
          </a:p>
          <a:p>
            <a:pPr marL="0" indent="0">
              <a:buNone/>
            </a:pPr>
            <a:endParaRPr lang="en-GB" sz="2000" dirty="0"/>
          </a:p>
          <a:p>
            <a:pPr marL="0" indent="0">
              <a:buNone/>
            </a:pPr>
            <a:r>
              <a:rPr lang="en-GB" sz="2000" b="1" dirty="0" smtClean="0"/>
              <a:t>Our objective in motion-reduction and motion-correction is to remove the uninteresting variability and improve the SNR</a:t>
            </a:r>
            <a:endParaRPr lang="en-GB" sz="2000" b="1" dirty="0"/>
          </a:p>
          <a:p>
            <a:pPr lvl="1"/>
            <a:endParaRPr lang="en-GB" sz="1600" dirty="0" smtClean="0"/>
          </a:p>
        </p:txBody>
      </p:sp>
    </p:spTree>
    <p:extLst>
      <p:ext uri="{BB962C8B-B14F-4D97-AF65-F5344CB8AC3E}">
        <p14:creationId xmlns:p14="http://schemas.microsoft.com/office/powerpoint/2010/main" val="135709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in fMRI: How to prevent it</a:t>
            </a:r>
            <a:endParaRPr lang="en-GB" dirty="0"/>
          </a:p>
        </p:txBody>
      </p:sp>
      <p:sp>
        <p:nvSpPr>
          <p:cNvPr id="3" name="Content Placeholder 2"/>
          <p:cNvSpPr>
            <a:spLocks noGrp="1"/>
          </p:cNvSpPr>
          <p:nvPr>
            <p:ph idx="1"/>
          </p:nvPr>
        </p:nvSpPr>
        <p:spPr>
          <a:xfrm>
            <a:off x="330200" y="1842794"/>
            <a:ext cx="8274248" cy="4507722"/>
          </a:xfrm>
        </p:spPr>
        <p:txBody>
          <a:bodyPr/>
          <a:lstStyle/>
          <a:p>
            <a:r>
              <a:rPr lang="en-GB" sz="2000" dirty="0" smtClean="0"/>
              <a:t>Make volunteer comfortable</a:t>
            </a:r>
          </a:p>
          <a:p>
            <a:r>
              <a:rPr lang="en-GB" sz="2000" dirty="0" smtClean="0"/>
              <a:t>Schedule short scanning sessions</a:t>
            </a:r>
          </a:p>
          <a:p>
            <a:r>
              <a:rPr lang="en-GB" sz="2000" dirty="0" smtClean="0"/>
              <a:t>Provide instructions not to move head</a:t>
            </a:r>
          </a:p>
          <a:p>
            <a:r>
              <a:rPr lang="en-GB" sz="2000" dirty="0" smtClean="0"/>
              <a:t>Constrain volunteer’s movement </a:t>
            </a:r>
          </a:p>
          <a:p>
            <a:pPr lvl="1"/>
            <a:r>
              <a:rPr lang="en-GB" sz="1800" dirty="0" smtClean="0"/>
              <a:t>Padding: Soft padding, expandable foam</a:t>
            </a:r>
          </a:p>
          <a:p>
            <a:pPr lvl="1"/>
            <a:r>
              <a:rPr lang="en-GB" sz="1800" dirty="0" smtClean="0"/>
              <a:t>Bite bars, contour masks</a:t>
            </a:r>
          </a:p>
          <a:p>
            <a:endParaRPr lang="en-GB" sz="1600" dirty="0" smtClean="0"/>
          </a:p>
          <a:p>
            <a:pPr lvl="1"/>
            <a:endParaRPr lang="en-GB" sz="1600" dirty="0" smtClean="0"/>
          </a:p>
        </p:txBody>
      </p:sp>
      <p:pic>
        <p:nvPicPr>
          <p:cNvPr id="16" name="Picture 2" descr="http://www.newmaticmedical.com/uploads/images_products/13135_a.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1355" y="4130924"/>
            <a:ext cx="2518471"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Bite_Bar_Us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30255" y="4135553"/>
            <a:ext cx="2536679" cy="171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MedTec_Mas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57363" y="4148902"/>
            <a:ext cx="1975077"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459765" y="5897662"/>
            <a:ext cx="1041649" cy="261610"/>
          </a:xfrm>
          <a:prstGeom prst="rect">
            <a:avLst/>
          </a:prstGeom>
          <a:noFill/>
        </p:spPr>
        <p:txBody>
          <a:bodyPr wrap="square" rtlCol="0">
            <a:spAutoFit/>
          </a:bodyPr>
          <a:lstStyle/>
          <a:p>
            <a:pPr algn="ctr"/>
            <a:r>
              <a:rPr lang="en-GB" sz="1100" dirty="0" smtClean="0">
                <a:latin typeface="+mn-lt"/>
              </a:rPr>
              <a:t>Soft padding</a:t>
            </a:r>
            <a:endParaRPr lang="en-GB" sz="1100" dirty="0">
              <a:latin typeface="+mn-lt"/>
            </a:endParaRPr>
          </a:p>
        </p:txBody>
      </p:sp>
      <p:sp>
        <p:nvSpPr>
          <p:cNvPr id="21" name="TextBox 20"/>
          <p:cNvSpPr txBox="1"/>
          <p:nvPr/>
        </p:nvSpPr>
        <p:spPr>
          <a:xfrm>
            <a:off x="4377769" y="5903694"/>
            <a:ext cx="1041649" cy="261610"/>
          </a:xfrm>
          <a:prstGeom prst="rect">
            <a:avLst/>
          </a:prstGeom>
          <a:noFill/>
        </p:spPr>
        <p:txBody>
          <a:bodyPr wrap="square" rtlCol="0">
            <a:spAutoFit/>
          </a:bodyPr>
          <a:lstStyle/>
          <a:p>
            <a:pPr algn="ctr"/>
            <a:r>
              <a:rPr lang="en-GB" sz="1100" dirty="0" smtClean="0">
                <a:latin typeface="+mn-lt"/>
              </a:rPr>
              <a:t>Bite bar</a:t>
            </a:r>
            <a:endParaRPr lang="en-GB" sz="1100" dirty="0">
              <a:latin typeface="+mn-lt"/>
            </a:endParaRPr>
          </a:p>
        </p:txBody>
      </p:sp>
      <p:sp>
        <p:nvSpPr>
          <p:cNvPr id="22" name="TextBox 21"/>
          <p:cNvSpPr txBox="1"/>
          <p:nvPr/>
        </p:nvSpPr>
        <p:spPr>
          <a:xfrm>
            <a:off x="6876256" y="5897662"/>
            <a:ext cx="1368152" cy="261610"/>
          </a:xfrm>
          <a:prstGeom prst="rect">
            <a:avLst/>
          </a:prstGeom>
          <a:noFill/>
        </p:spPr>
        <p:txBody>
          <a:bodyPr wrap="square" rtlCol="0">
            <a:spAutoFit/>
          </a:bodyPr>
          <a:lstStyle/>
          <a:p>
            <a:pPr algn="ctr"/>
            <a:r>
              <a:rPr lang="en-GB" sz="1100" dirty="0" smtClean="0">
                <a:latin typeface="+mn-lt"/>
              </a:rPr>
              <a:t>Contour mask</a:t>
            </a:r>
            <a:endParaRPr lang="en-GB" sz="1100" dirty="0">
              <a:latin typeface="+mn-lt"/>
            </a:endParaRPr>
          </a:p>
        </p:txBody>
      </p:sp>
      <p:sp>
        <p:nvSpPr>
          <p:cNvPr id="23" name="Content Placeholder 2"/>
          <p:cNvSpPr txBox="1">
            <a:spLocks/>
          </p:cNvSpPr>
          <p:nvPr/>
        </p:nvSpPr>
        <p:spPr bwMode="auto">
          <a:xfrm>
            <a:off x="323850" y="6199778"/>
            <a:ext cx="8274248" cy="39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sz="1600" kern="0" dirty="0" smtClean="0"/>
              <a:t>However, none of these methods is perfect, and motion artefacts are inevitable</a:t>
            </a:r>
          </a:p>
          <a:p>
            <a:pPr lvl="1"/>
            <a:endParaRPr lang="en-GB" sz="1600" kern="0" dirty="0" smtClean="0"/>
          </a:p>
        </p:txBody>
      </p:sp>
    </p:spTree>
    <p:extLst>
      <p:ext uri="{BB962C8B-B14F-4D97-AF65-F5344CB8AC3E}">
        <p14:creationId xmlns:p14="http://schemas.microsoft.com/office/powerpoint/2010/main" val="388423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250" fill="hold"/>
                                        <p:tgtEl>
                                          <p:spTgt spid="20"/>
                                        </p:tgtEl>
                                        <p:attrNameLst>
                                          <p:attrName>ppt_x</p:attrName>
                                        </p:attrNameLst>
                                      </p:cBhvr>
                                      <p:tavLst>
                                        <p:tav tm="0">
                                          <p:val>
                                            <p:strVal val="0-#ppt_w/2"/>
                                          </p:val>
                                        </p:tav>
                                        <p:tav tm="100000">
                                          <p:val>
                                            <p:strVal val="#ppt_x"/>
                                          </p:val>
                                        </p:tav>
                                      </p:tavLst>
                                    </p:anim>
                                    <p:anim calcmode="lin" valueType="num">
                                      <p:cBhvr additive="base">
                                        <p:cTn id="13" dur="25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25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1750"/>
                            </p:stCondLst>
                            <p:childTnLst>
                              <p:par>
                                <p:cTn id="20" presetID="2" presetClass="entr" presetSubtype="4"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250" fill="hold"/>
                                        <p:tgtEl>
                                          <p:spTgt spid="21"/>
                                        </p:tgtEl>
                                        <p:attrNameLst>
                                          <p:attrName>ppt_x</p:attrName>
                                        </p:attrNameLst>
                                      </p:cBhvr>
                                      <p:tavLst>
                                        <p:tav tm="0">
                                          <p:val>
                                            <p:strVal val="#ppt_x"/>
                                          </p:val>
                                        </p:tav>
                                        <p:tav tm="100000">
                                          <p:val>
                                            <p:strVal val="#ppt_x"/>
                                          </p:val>
                                        </p:tav>
                                      </p:tavLst>
                                    </p:anim>
                                    <p:anim calcmode="lin" valueType="num">
                                      <p:cBhvr additive="base">
                                        <p:cTn id="23" dur="25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25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2750"/>
                            </p:stCondLst>
                            <p:childTnLst>
                              <p:par>
                                <p:cTn id="30" presetID="2" presetClass="entr" presetSubtype="2"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250" fill="hold"/>
                                        <p:tgtEl>
                                          <p:spTgt spid="22"/>
                                        </p:tgtEl>
                                        <p:attrNameLst>
                                          <p:attrName>ppt_x</p:attrName>
                                        </p:attrNameLst>
                                      </p:cBhvr>
                                      <p:tavLst>
                                        <p:tav tm="0">
                                          <p:val>
                                            <p:strVal val="1+#ppt_w/2"/>
                                          </p:val>
                                        </p:tav>
                                        <p:tav tm="100000">
                                          <p:val>
                                            <p:strVal val="#ppt_x"/>
                                          </p:val>
                                        </p:tav>
                                      </p:tavLst>
                                    </p:anim>
                                    <p:anim calcmode="lin" valueType="num">
                                      <p:cBhvr additive="base">
                                        <p:cTn id="33" dur="25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50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750" fill="hold"/>
                                        <p:tgtEl>
                                          <p:spTgt spid="23"/>
                                        </p:tgtEl>
                                        <p:attrNameLst>
                                          <p:attrName>ppt_x</p:attrName>
                                        </p:attrNameLst>
                                      </p:cBhvr>
                                      <p:tavLst>
                                        <p:tav tm="0">
                                          <p:val>
                                            <p:strVal val="#ppt_x"/>
                                          </p:val>
                                        </p:tav>
                                        <p:tav tm="100000">
                                          <p:val>
                                            <p:strVal val="#ppt_x"/>
                                          </p:val>
                                        </p:tav>
                                      </p:tavLst>
                                    </p:anim>
                                    <p:anim calcmode="lin" valueType="num">
                                      <p:cBhvr additive="base">
                                        <p:cTn id="38"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in fMRI: How to correct for it</a:t>
            </a:r>
            <a:endParaRPr lang="en-GB" dirty="0"/>
          </a:p>
        </p:txBody>
      </p:sp>
      <p:sp>
        <p:nvSpPr>
          <p:cNvPr id="3" name="Content Placeholder 2"/>
          <p:cNvSpPr>
            <a:spLocks noGrp="1"/>
          </p:cNvSpPr>
          <p:nvPr>
            <p:ph idx="1"/>
          </p:nvPr>
        </p:nvSpPr>
        <p:spPr>
          <a:xfrm>
            <a:off x="330200" y="1842794"/>
            <a:ext cx="4391130" cy="4507722"/>
          </a:xfrm>
        </p:spPr>
        <p:txBody>
          <a:bodyPr/>
          <a:lstStyle/>
          <a:p>
            <a:r>
              <a:rPr lang="en-GB" sz="2000" dirty="0" smtClean="0"/>
              <a:t>Realign time-series of images</a:t>
            </a:r>
          </a:p>
          <a:p>
            <a:pPr lvl="1"/>
            <a:r>
              <a:rPr lang="en-GB" sz="1800" dirty="0" smtClean="0"/>
              <a:t>By removing effect of movement we can increase the sensitivity (or SNR) of the data</a:t>
            </a:r>
          </a:p>
          <a:p>
            <a:pPr lvl="1"/>
            <a:r>
              <a:rPr lang="en-GB" sz="1800" dirty="0" smtClean="0"/>
              <a:t>However, subject movement may correlate with task, therefore realignment may reduce sensitivity</a:t>
            </a:r>
          </a:p>
          <a:p>
            <a:r>
              <a:rPr lang="en-GB" sz="2200" dirty="0" smtClean="0"/>
              <a:t>Steps involve registration and transformation</a:t>
            </a:r>
          </a:p>
          <a:p>
            <a:endParaRPr lang="en-GB" sz="1600" dirty="0" smtClean="0"/>
          </a:p>
          <a:p>
            <a:pPr lvl="1"/>
            <a:endParaRPr lang="en-GB" sz="1600" dirty="0" smtClean="0"/>
          </a:p>
        </p:txBody>
      </p:sp>
      <p:pic>
        <p:nvPicPr>
          <p:cNvPr id="11" name="Picture 10"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51848" y="2052638"/>
            <a:ext cx="844153" cy="1045476"/>
          </a:xfrm>
          <a:prstGeom prst="rect">
            <a:avLst/>
          </a:prstGeom>
          <a:noFill/>
          <a:ln w="38100">
            <a:solidFill>
              <a:schemeClr val="accent6">
                <a:lumMod val="50000"/>
                <a:lumOff val="50000"/>
              </a:schemeClr>
            </a:solidFill>
            <a:miter lim="800000"/>
            <a:headEnd/>
            <a:tailEnd/>
          </a:ln>
        </p:spPr>
      </p:pic>
      <p:pic>
        <p:nvPicPr>
          <p:cNvPr id="12" name="Picture 11"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59699" y="1917904"/>
            <a:ext cx="844153" cy="1045476"/>
          </a:xfrm>
          <a:prstGeom prst="rect">
            <a:avLst/>
          </a:prstGeom>
          <a:noFill/>
          <a:ln w="38100">
            <a:solidFill>
              <a:schemeClr val="accent6">
                <a:lumMod val="50000"/>
                <a:lumOff val="50000"/>
              </a:schemeClr>
            </a:solidFill>
            <a:miter lim="800000"/>
            <a:headEnd/>
            <a:tailEnd/>
          </a:ln>
        </p:spPr>
      </p:pic>
      <p:pic>
        <p:nvPicPr>
          <p:cNvPr id="13" name="Picture 12"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43997" y="2187372"/>
            <a:ext cx="844153" cy="1045476"/>
          </a:xfrm>
          <a:prstGeom prst="rect">
            <a:avLst/>
          </a:prstGeom>
          <a:noFill/>
          <a:ln w="38100">
            <a:solidFill>
              <a:schemeClr val="accent6">
                <a:lumMod val="50000"/>
                <a:lumOff val="50000"/>
              </a:schemeClr>
            </a:solidFill>
            <a:miter lim="800000"/>
            <a:headEnd/>
            <a:tailEnd/>
          </a:ln>
        </p:spPr>
      </p:pic>
      <p:pic>
        <p:nvPicPr>
          <p:cNvPr id="14" name="Picture 13"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23312" y="2052638"/>
            <a:ext cx="844153" cy="1045476"/>
          </a:xfrm>
          <a:prstGeom prst="rect">
            <a:avLst/>
          </a:prstGeom>
          <a:noFill/>
          <a:ln w="38100">
            <a:solidFill>
              <a:schemeClr val="accent6">
                <a:lumMod val="50000"/>
                <a:lumOff val="50000"/>
              </a:schemeClr>
            </a:solidFill>
            <a:miter lim="800000"/>
            <a:headEnd/>
            <a:tailEnd/>
          </a:ln>
        </p:spPr>
      </p:pic>
      <p:pic>
        <p:nvPicPr>
          <p:cNvPr id="15" name="Picture 14"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4248" y="2205038"/>
            <a:ext cx="844153" cy="1045476"/>
          </a:xfrm>
          <a:prstGeom prst="rect">
            <a:avLst/>
          </a:prstGeom>
          <a:noFill/>
          <a:ln w="38100">
            <a:solidFill>
              <a:schemeClr val="accent6">
                <a:lumMod val="50000"/>
                <a:lumOff val="50000"/>
              </a:schemeClr>
            </a:solidFill>
            <a:miter lim="800000"/>
            <a:headEnd/>
            <a:tailEnd/>
          </a:ln>
        </p:spPr>
      </p:pic>
      <p:pic>
        <p:nvPicPr>
          <p:cNvPr id="17" name="Picture 16"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99844" y="4314134"/>
            <a:ext cx="844153" cy="1045476"/>
          </a:xfrm>
          <a:prstGeom prst="rect">
            <a:avLst/>
          </a:prstGeom>
          <a:noFill/>
          <a:ln w="38100">
            <a:solidFill>
              <a:schemeClr val="accent6">
                <a:lumMod val="50000"/>
                <a:lumOff val="50000"/>
              </a:schemeClr>
            </a:solidFill>
            <a:miter lim="800000"/>
            <a:headEnd/>
            <a:tailEnd/>
          </a:ln>
        </p:spPr>
      </p:pic>
      <p:pic>
        <p:nvPicPr>
          <p:cNvPr id="24" name="Picture 23"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05438" y="4377788"/>
            <a:ext cx="844153" cy="1045476"/>
          </a:xfrm>
          <a:prstGeom prst="rect">
            <a:avLst/>
          </a:prstGeom>
          <a:noFill/>
          <a:ln w="38100">
            <a:solidFill>
              <a:schemeClr val="accent6">
                <a:lumMod val="50000"/>
                <a:lumOff val="50000"/>
              </a:schemeClr>
            </a:solidFill>
            <a:miter lim="800000"/>
            <a:headEnd/>
            <a:tailEnd/>
          </a:ln>
        </p:spPr>
      </p:pic>
      <p:pic>
        <p:nvPicPr>
          <p:cNvPr id="25" name="Picture 24"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77861" y="4436460"/>
            <a:ext cx="844153" cy="1045476"/>
          </a:xfrm>
          <a:prstGeom prst="rect">
            <a:avLst/>
          </a:prstGeom>
          <a:noFill/>
          <a:ln w="38100">
            <a:solidFill>
              <a:schemeClr val="accent6">
                <a:lumMod val="50000"/>
                <a:lumOff val="50000"/>
              </a:schemeClr>
            </a:solidFill>
            <a:miter lim="800000"/>
            <a:headEnd/>
            <a:tailEnd/>
          </a:ln>
        </p:spPr>
      </p:pic>
      <p:pic>
        <p:nvPicPr>
          <p:cNvPr id="26" name="Picture 25"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67592" y="4512170"/>
            <a:ext cx="844153" cy="1045476"/>
          </a:xfrm>
          <a:prstGeom prst="rect">
            <a:avLst/>
          </a:prstGeom>
          <a:noFill/>
          <a:ln w="38100">
            <a:solidFill>
              <a:schemeClr val="accent6">
                <a:lumMod val="50000"/>
                <a:lumOff val="50000"/>
              </a:schemeClr>
            </a:solidFill>
            <a:miter lim="800000"/>
            <a:headEnd/>
            <a:tailEnd/>
          </a:ln>
        </p:spPr>
      </p:pic>
      <p:pic>
        <p:nvPicPr>
          <p:cNvPr id="27" name="Picture 26"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78485" y="4319842"/>
            <a:ext cx="844153" cy="1045476"/>
          </a:xfrm>
          <a:prstGeom prst="rect">
            <a:avLst/>
          </a:prstGeom>
          <a:noFill/>
          <a:ln w="38100">
            <a:solidFill>
              <a:schemeClr val="accent6">
                <a:lumMod val="50000"/>
                <a:lumOff val="50000"/>
              </a:schemeClr>
            </a:solidFill>
            <a:miter lim="800000"/>
            <a:headEnd/>
            <a:tailEnd/>
          </a:ln>
        </p:spPr>
      </p:pic>
      <p:cxnSp>
        <p:nvCxnSpPr>
          <p:cNvPr id="28" name="Straight Arrow Connector 27"/>
          <p:cNvCxnSpPr/>
          <p:nvPr/>
        </p:nvCxnSpPr>
        <p:spPr>
          <a:xfrm flipH="1">
            <a:off x="6226449" y="3232848"/>
            <a:ext cx="734123" cy="100985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a:endCxn id="27" idx="0"/>
          </p:cNvCxnSpPr>
          <p:nvPr/>
        </p:nvCxnSpPr>
        <p:spPr>
          <a:xfrm>
            <a:off x="7388150" y="3250514"/>
            <a:ext cx="712412" cy="106932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6367734" y="1460785"/>
            <a:ext cx="1412379" cy="369332"/>
          </a:xfrm>
          <a:prstGeom prst="rect">
            <a:avLst/>
          </a:prstGeom>
          <a:solidFill>
            <a:srgbClr val="FFFF99"/>
          </a:solidFill>
        </p:spPr>
        <p:txBody>
          <a:bodyPr wrap="square" rtlCol="0">
            <a:spAutoFit/>
          </a:bodyPr>
          <a:lstStyle/>
          <a:p>
            <a:pPr algn="ctr"/>
            <a:r>
              <a:rPr lang="en-GB" dirty="0" smtClean="0"/>
              <a:t>Raw scans</a:t>
            </a:r>
            <a:endParaRPr lang="en-GB" dirty="0"/>
          </a:p>
        </p:txBody>
      </p:sp>
      <p:sp>
        <p:nvSpPr>
          <p:cNvPr id="31" name="TextBox 30"/>
          <p:cNvSpPr txBox="1"/>
          <p:nvPr/>
        </p:nvSpPr>
        <p:spPr>
          <a:xfrm>
            <a:off x="5589656" y="5629078"/>
            <a:ext cx="1412379" cy="646331"/>
          </a:xfrm>
          <a:prstGeom prst="rect">
            <a:avLst/>
          </a:prstGeom>
          <a:solidFill>
            <a:srgbClr val="FFFF99"/>
          </a:solidFill>
        </p:spPr>
        <p:txBody>
          <a:bodyPr wrap="square" rtlCol="0">
            <a:spAutoFit/>
          </a:bodyPr>
          <a:lstStyle/>
          <a:p>
            <a:pPr algn="ctr"/>
            <a:r>
              <a:rPr lang="en-GB" dirty="0" smtClean="0"/>
              <a:t>Motion corrected</a:t>
            </a:r>
            <a:endParaRPr lang="en-GB" dirty="0"/>
          </a:p>
        </p:txBody>
      </p:sp>
      <p:sp>
        <p:nvSpPr>
          <p:cNvPr id="32" name="TextBox 31"/>
          <p:cNvSpPr txBox="1"/>
          <p:nvPr/>
        </p:nvSpPr>
        <p:spPr>
          <a:xfrm>
            <a:off x="7427957" y="5629077"/>
            <a:ext cx="1412379" cy="646331"/>
          </a:xfrm>
          <a:prstGeom prst="rect">
            <a:avLst/>
          </a:prstGeom>
          <a:solidFill>
            <a:srgbClr val="FFFF99"/>
          </a:solidFill>
        </p:spPr>
        <p:txBody>
          <a:bodyPr wrap="square" rtlCol="0">
            <a:spAutoFit/>
          </a:bodyPr>
          <a:lstStyle/>
          <a:p>
            <a:pPr algn="ctr"/>
            <a:r>
              <a:rPr lang="en-GB" dirty="0" smtClean="0"/>
              <a:t>Mean functional</a:t>
            </a:r>
            <a:endParaRPr lang="en-GB" dirty="0"/>
          </a:p>
        </p:txBody>
      </p:sp>
    </p:spTree>
    <p:extLst>
      <p:ext uri="{BB962C8B-B14F-4D97-AF65-F5344CB8AC3E}">
        <p14:creationId xmlns:p14="http://schemas.microsoft.com/office/powerpoint/2010/main" val="444283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Realigning: Registration &amp; Transformation</a:t>
            </a:r>
            <a:endParaRPr lang="en-GB" dirty="0"/>
          </a:p>
        </p:txBody>
      </p:sp>
      <p:sp>
        <p:nvSpPr>
          <p:cNvPr id="3" name="Content Placeholder 2"/>
          <p:cNvSpPr>
            <a:spLocks noGrp="1"/>
          </p:cNvSpPr>
          <p:nvPr>
            <p:ph idx="1"/>
          </p:nvPr>
        </p:nvSpPr>
        <p:spPr>
          <a:xfrm>
            <a:off x="330200" y="1842794"/>
            <a:ext cx="5177904" cy="4507722"/>
          </a:xfrm>
        </p:spPr>
        <p:txBody>
          <a:bodyPr/>
          <a:lstStyle/>
          <a:p>
            <a:r>
              <a:rPr lang="en-GB" sz="2000" dirty="0" smtClean="0"/>
              <a:t>A reference image is chosen (usually first image)</a:t>
            </a:r>
            <a:endParaRPr lang="en-GB" sz="2200" dirty="0"/>
          </a:p>
          <a:p>
            <a:r>
              <a:rPr lang="en-GB" sz="2200" dirty="0" smtClean="0"/>
              <a:t>A rigid-body transformation is performed which assumes that shape and size of brain images do not change</a:t>
            </a:r>
          </a:p>
          <a:p>
            <a:r>
              <a:rPr lang="en-GB" sz="2200" dirty="0" smtClean="0"/>
              <a:t>Images are then spatially mapped </a:t>
            </a:r>
          </a:p>
          <a:p>
            <a:pPr lvl="1"/>
            <a:r>
              <a:rPr lang="en-GB" sz="1800" dirty="0" smtClean="0"/>
              <a:t>3 translations (x, y, z)</a:t>
            </a:r>
          </a:p>
          <a:p>
            <a:pPr lvl="1"/>
            <a:r>
              <a:rPr lang="en-GB" sz="1800" dirty="0" smtClean="0"/>
              <a:t>3 rotations (degrees)</a:t>
            </a:r>
          </a:p>
          <a:p>
            <a:r>
              <a:rPr lang="en-GB" sz="2000" dirty="0" smtClean="0"/>
              <a:t>These transformations are applied to the functional images to correct them</a:t>
            </a:r>
          </a:p>
          <a:p>
            <a:pPr lvl="1"/>
            <a:r>
              <a:rPr lang="en-GB" sz="1600" dirty="0" smtClean="0"/>
              <a:t>Each image is matched to reference image</a:t>
            </a:r>
          </a:p>
          <a:p>
            <a:pPr lvl="1"/>
            <a:r>
              <a:rPr lang="en-GB" sz="1600" dirty="0" smtClean="0"/>
              <a:t>Mean of these aligned images is used to generate mean functional scan**</a:t>
            </a:r>
          </a:p>
        </p:txBody>
      </p:sp>
      <p:grpSp>
        <p:nvGrpSpPr>
          <p:cNvPr id="22" name="Group 21"/>
          <p:cNvGrpSpPr/>
          <p:nvPr/>
        </p:nvGrpSpPr>
        <p:grpSpPr>
          <a:xfrm>
            <a:off x="6300192" y="2079061"/>
            <a:ext cx="2160240" cy="2141619"/>
            <a:chOff x="-36512" y="3751607"/>
            <a:chExt cx="2717800" cy="2917753"/>
          </a:xfrm>
        </p:grpSpPr>
        <p:pic>
          <p:nvPicPr>
            <p:cNvPr id="23" name="Picture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12" y="4402410"/>
              <a:ext cx="2717800" cy="2266950"/>
            </a:xfrm>
            <a:prstGeom prst="rect">
              <a:avLst/>
            </a:prstGeom>
          </p:spPr>
        </p:pic>
        <p:sp>
          <p:nvSpPr>
            <p:cNvPr id="33" name="Title 1"/>
            <p:cNvSpPr txBox="1">
              <a:spLocks/>
            </p:cNvSpPr>
            <p:nvPr/>
          </p:nvSpPr>
          <p:spPr>
            <a:xfrm>
              <a:off x="350280" y="3751607"/>
              <a:ext cx="1944215" cy="5858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dirty="0">
                  <a:solidFill>
                    <a:schemeClr val="accent6"/>
                  </a:solidFill>
                  <a:ea typeface="+mn-ea"/>
                  <a:cs typeface="+mn-cs"/>
                </a:rPr>
                <a:t>Translation</a:t>
              </a:r>
            </a:p>
          </p:txBody>
        </p:sp>
      </p:grpSp>
      <p:grpSp>
        <p:nvGrpSpPr>
          <p:cNvPr id="34" name="Group 33"/>
          <p:cNvGrpSpPr/>
          <p:nvPr/>
        </p:nvGrpSpPr>
        <p:grpSpPr>
          <a:xfrm>
            <a:off x="6189367" y="4309712"/>
            <a:ext cx="2381890" cy="2254752"/>
            <a:chOff x="6319090" y="3636443"/>
            <a:chExt cx="3005438" cy="3032917"/>
          </a:xfrm>
        </p:grpSpPr>
        <p:pic>
          <p:nvPicPr>
            <p:cNvPr id="35" name="Picture 3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60850" y="4410746"/>
              <a:ext cx="2721919" cy="2258614"/>
            </a:xfrm>
            <a:prstGeom prst="rect">
              <a:avLst/>
            </a:prstGeom>
          </p:spPr>
        </p:pic>
        <p:sp>
          <p:nvSpPr>
            <p:cNvPr id="36" name="Title 1"/>
            <p:cNvSpPr txBox="1">
              <a:spLocks/>
            </p:cNvSpPr>
            <p:nvPr/>
          </p:nvSpPr>
          <p:spPr>
            <a:xfrm>
              <a:off x="6319090" y="3636443"/>
              <a:ext cx="3005438" cy="53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dirty="0">
                  <a:solidFill>
                    <a:schemeClr val="accent6"/>
                  </a:solidFill>
                  <a:ea typeface="+mn-ea"/>
                  <a:cs typeface="+mn-cs"/>
                </a:rPr>
                <a:t>Rotation</a:t>
              </a:r>
            </a:p>
          </p:txBody>
        </p:sp>
      </p:grpSp>
    </p:spTree>
    <p:extLst>
      <p:ext uri="{BB962C8B-B14F-4D97-AF65-F5344CB8AC3E}">
        <p14:creationId xmlns:p14="http://schemas.microsoft.com/office/powerpoint/2010/main" val="2553029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Suze_Ppt">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KB-Hamilton-Progress_Report_20151021 [Compatibility Mode]" id="{BB0A1829-FED1-4F13-BE4C-501EA0816B9A}" vid="{75B567E0-6C94-4F61-AAF3-C73421D51D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Suze_PPT_Template</Template>
  <TotalTime>541</TotalTime>
  <Words>2533</Words>
  <Application>Microsoft Office PowerPoint</Application>
  <PresentationFormat>On-screen Show (4:3)</PresentationFormat>
  <Paragraphs>244</Paragraphs>
  <Slides>31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Lato</vt:lpstr>
      <vt:lpstr>Lato Black</vt:lpstr>
      <vt:lpstr>Times New Roman</vt:lpstr>
      <vt:lpstr>Wingdings</vt:lpstr>
      <vt:lpstr>Custom Design</vt:lpstr>
      <vt:lpstr>Preprocessing: Realigning and Unwarping </vt:lpstr>
      <vt:lpstr>What this talk covers</vt:lpstr>
      <vt:lpstr>Stages in fMRI analysis</vt:lpstr>
      <vt:lpstr>Preprocessing: Why is it needed?</vt:lpstr>
      <vt:lpstr>Motion in fMRI: What does it mean?</vt:lpstr>
      <vt:lpstr>Motion in fMRI: Why is it bad?</vt:lpstr>
      <vt:lpstr>Motion in fMRI: How to prevent it</vt:lpstr>
      <vt:lpstr>Motion in fMRI: How to correct for it</vt:lpstr>
      <vt:lpstr>Realigning: Registration &amp; Transformation</vt:lpstr>
      <vt:lpstr>Realigning: Registration &amp; Transformation</vt:lpstr>
      <vt:lpstr>Realigning: Interpolation</vt:lpstr>
      <vt:lpstr>Realigning: Interpolation</vt:lpstr>
      <vt:lpstr>References and further reading</vt:lpstr>
      <vt:lpstr>After realignment</vt:lpstr>
      <vt:lpstr>Known issues</vt:lpstr>
      <vt:lpstr>Known issues</vt:lpstr>
      <vt:lpstr>Inhomogenity of magnetic field</vt:lpstr>
      <vt:lpstr>Warping</vt:lpstr>
      <vt:lpstr>Brain regions particularily susceptible</vt:lpstr>
      <vt:lpstr>Rigid and non-rigid transformation</vt:lpstr>
      <vt:lpstr>Unwarping </vt:lpstr>
      <vt:lpstr>Deformation field</vt:lpstr>
      <vt:lpstr>SPM</vt:lpstr>
      <vt:lpstr>SPM</vt:lpstr>
      <vt:lpstr>SPM</vt:lpstr>
      <vt:lpstr>SPM</vt:lpstr>
      <vt:lpstr>SPM</vt:lpstr>
      <vt:lpstr>SPM</vt:lpstr>
      <vt:lpstr>Advantages and disadvantages</vt:lpstr>
      <vt:lpstr>When should you do it?</vt:lpstr>
      <vt:lpstr>References and further reading</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Preprocessing: Realigning and Unwarping</dc:title>
  <dc:creator>Sujatha Krishnan-Barman</dc:creator>
  <cp:lastModifiedBy>Guest</cp:lastModifiedBy>
  <cp:revision>35</cp:revision>
  <dcterms:created xsi:type="dcterms:W3CDTF">2015-11-23T18:19:14Z</dcterms:created>
  <dcterms:modified xsi:type="dcterms:W3CDTF">2015-11-25T11:40:53Z</dcterms:modified>
</cp:coreProperties>
</file>