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9"/>
  </p:notesMasterIdLst>
  <p:sldIdLst>
    <p:sldId id="256" r:id="rId2"/>
    <p:sldId id="261" r:id="rId3"/>
    <p:sldId id="271" r:id="rId4"/>
    <p:sldId id="258" r:id="rId5"/>
    <p:sldId id="270" r:id="rId6"/>
    <p:sldId id="259" r:id="rId7"/>
    <p:sldId id="263" r:id="rId8"/>
    <p:sldId id="265" r:id="rId9"/>
    <p:sldId id="264" r:id="rId10"/>
    <p:sldId id="269" r:id="rId11"/>
    <p:sldId id="267" r:id="rId12"/>
    <p:sldId id="268"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009" autoAdjust="0"/>
  </p:normalViewPr>
  <p:slideViewPr>
    <p:cSldViewPr>
      <p:cViewPr varScale="1">
        <p:scale>
          <a:sx n="56" d="100"/>
          <a:sy n="56" d="100"/>
        </p:scale>
        <p:origin x="1026" y="66"/>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BCF66-02A0-4EDB-80A6-FC44FCB67E53}" type="datetimeFigureOut">
              <a:rPr lang="en-GB" smtClean="0"/>
              <a:t>25/02/2016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26C678-67BB-4E0B-99B5-0A98F3E04262}" type="slidenum">
              <a:rPr lang="en-GB" smtClean="0"/>
              <a:t>‹#›</a:t>
            </a:fld>
            <a:endParaRPr lang="en-GB"/>
          </a:p>
        </p:txBody>
      </p:sp>
    </p:spTree>
    <p:extLst>
      <p:ext uri="{BB962C8B-B14F-4D97-AF65-F5344CB8AC3E}">
        <p14:creationId xmlns:p14="http://schemas.microsoft.com/office/powerpoint/2010/main" val="349658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will talk</a:t>
            </a:r>
            <a:r>
              <a:rPr lang="en-GB" baseline="0" dirty="0" smtClean="0"/>
              <a:t> about the design of experiments for EEG/MEG </a:t>
            </a:r>
          </a:p>
          <a:p>
            <a:r>
              <a:rPr lang="en-GB" baseline="0" dirty="0" smtClean="0"/>
              <a:t>– how to collect data and test a hypothesis. </a:t>
            </a:r>
          </a:p>
          <a:p>
            <a:pPr marL="171450" indent="-171450">
              <a:buFontTx/>
              <a:buChar char="-"/>
            </a:pPr>
            <a:r>
              <a:rPr lang="en-GB" baseline="0" dirty="0" smtClean="0"/>
              <a:t>Good experimental design yields good quality data</a:t>
            </a:r>
          </a:p>
          <a:p>
            <a:pPr marL="171450" indent="-171450">
              <a:buFontTx/>
              <a:buChar char="-"/>
            </a:pPr>
            <a:r>
              <a:rPr lang="en-GB" baseline="0" dirty="0" smtClean="0"/>
              <a:t>If you think about confounding factors and technical issues before you start collecting data you can avoid a lot of problems in the future</a:t>
            </a:r>
          </a:p>
          <a:p>
            <a:pPr marL="171450" indent="-171450">
              <a:buFontTx/>
              <a:buChar char="-"/>
            </a:pPr>
            <a:endParaRPr lang="en-GB" baseline="0" dirty="0" smtClean="0"/>
          </a:p>
          <a:p>
            <a:pPr marL="171450" indent="-171450">
              <a:buFontTx/>
              <a:buChar char="-"/>
            </a:pPr>
            <a:r>
              <a:rPr lang="en-GB" baseline="0" dirty="0" smtClean="0"/>
              <a:t>Hans Berger – developed EEG in attempt to find the source of “Psychic Energy”</a:t>
            </a:r>
            <a:endParaRPr lang="en-GB" dirty="0"/>
          </a:p>
        </p:txBody>
      </p:sp>
      <p:sp>
        <p:nvSpPr>
          <p:cNvPr id="4" name="Slide Number Placeholder 3"/>
          <p:cNvSpPr>
            <a:spLocks noGrp="1"/>
          </p:cNvSpPr>
          <p:nvPr>
            <p:ph type="sldNum" sz="quarter" idx="10"/>
          </p:nvPr>
        </p:nvSpPr>
        <p:spPr/>
        <p:txBody>
          <a:bodyPr/>
          <a:lstStyle/>
          <a:p>
            <a:fld id="{A626C678-67BB-4E0B-99B5-0A98F3E04262}" type="slidenum">
              <a:rPr lang="en-GB" smtClean="0"/>
              <a:t>1</a:t>
            </a:fld>
            <a:endParaRPr lang="en-GB"/>
          </a:p>
        </p:txBody>
      </p:sp>
    </p:spTree>
    <p:extLst>
      <p:ext uri="{BB962C8B-B14F-4D97-AF65-F5344CB8AC3E}">
        <p14:creationId xmlns:p14="http://schemas.microsoft.com/office/powerpoint/2010/main" val="4209949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ea typeface="ＭＳ Ｐゴシック" pitchFamily="1" charset="-128"/>
              </a:rPr>
              <a:t>Biosemi is one software system for eeg recording</a:t>
            </a:r>
          </a:p>
          <a:p>
            <a:pPr eaLnBrk="1" hangingPunct="1">
              <a:spcBef>
                <a:spcPct val="0"/>
              </a:spcBef>
            </a:pPr>
            <a:r>
              <a:rPr lang="en-GB" altLang="en-US" smtClean="0">
                <a:ea typeface="ＭＳ Ｐゴシック" pitchFamily="1" charset="-128"/>
              </a:rPr>
              <a:t>.mat header file –containing= settings of recording, sampling rate, types of channel</a:t>
            </a:r>
          </a:p>
          <a:p>
            <a:pPr eaLnBrk="1" hangingPunct="1">
              <a:spcBef>
                <a:spcPct val="0"/>
              </a:spcBef>
            </a:pPr>
            <a:r>
              <a:rPr lang="en-GB" altLang="en-US" smtClean="0">
                <a:ea typeface="ＭＳ Ｐゴシック" pitchFamily="1" charset="-128"/>
              </a:rPr>
              <a:t>.dat data file – containing digitized data</a:t>
            </a:r>
          </a:p>
          <a:p>
            <a:pPr eaLnBrk="1" hangingPunct="1">
              <a:spcBef>
                <a:spcPct val="0"/>
              </a:spcBef>
            </a:pPr>
            <a:endParaRPr lang="en-GB" altLang="en-US" smtClean="0">
              <a:ea typeface="ＭＳ Ｐゴシック" pitchFamily="1" charset="-128"/>
            </a:endParaRPr>
          </a:p>
          <a:p>
            <a:pPr eaLnBrk="1" hangingPunct="1">
              <a:spcBef>
                <a:spcPct val="0"/>
              </a:spcBef>
            </a:pPr>
            <a:endParaRPr lang="en-GB" altLang="en-US" smtClean="0">
              <a:ea typeface="ＭＳ Ｐゴシック" pitchFamily="1" charset="-128"/>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fld id="{2E98741C-CD48-4E04-A7EB-46440254DF20}" type="slidenum">
              <a:rPr lang="en-GB" altLang="en-US" sz="1200"/>
              <a:pPr/>
              <a:t>16</a:t>
            </a:fld>
            <a:endParaRPr lang="en-GB" altLang="en-US" sz="1200"/>
          </a:p>
        </p:txBody>
      </p:sp>
    </p:spTree>
    <p:extLst>
      <p:ext uri="{BB962C8B-B14F-4D97-AF65-F5344CB8AC3E}">
        <p14:creationId xmlns:p14="http://schemas.microsoft.com/office/powerpoint/2010/main" val="1547479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ea typeface="ＭＳ Ｐゴシック" pitchFamily="1" charset="-128"/>
              </a:rPr>
              <a:t>EEG signal is an anologe signal that varies continuously over time. This must be converted into a set of discrete samples. EEG signal sampled at 2048Hz (2048 per second) = large datafile</a:t>
            </a:r>
          </a:p>
          <a:p>
            <a:pPr eaLnBrk="1" hangingPunct="1">
              <a:spcBef>
                <a:spcPct val="0"/>
              </a:spcBef>
            </a:pPr>
            <a:r>
              <a:rPr lang="en-US" altLang="zh-TW" smtClean="0">
                <a:latin typeface="Arial" panose="020B0604020202020204" pitchFamily="34" charset="0"/>
                <a:ea typeface="ＭＳ Ｐゴシック" pitchFamily="1" charset="-128"/>
              </a:rPr>
              <a:t>Nyquist frequency: minimum sampling frequency needs to be greater than twice the maximum frequency of any analogue signal likely to be present in the EEG.</a:t>
            </a:r>
          </a:p>
          <a:p>
            <a:pPr eaLnBrk="1" hangingPunct="1">
              <a:spcBef>
                <a:spcPct val="0"/>
              </a:spcBef>
            </a:pPr>
            <a:r>
              <a:rPr lang="en-US" altLang="zh-TW" smtClean="0">
                <a:latin typeface="Arial" panose="020B0604020202020204" pitchFamily="34" charset="0"/>
                <a:ea typeface="ＭＳ Ｐゴシック" pitchFamily="1" charset="-128"/>
              </a:rPr>
              <a:t>If you sample at lower than that rate you will introduce artefacts (and change the signal)</a:t>
            </a:r>
          </a:p>
          <a:p>
            <a:pPr eaLnBrk="1" hangingPunct="1">
              <a:spcBef>
                <a:spcPct val="0"/>
              </a:spcBef>
            </a:pPr>
            <a:r>
              <a:rPr lang="en-US" altLang="zh-TW" smtClean="0">
                <a:latin typeface="Arial" panose="020B0604020202020204" pitchFamily="34" charset="0"/>
                <a:ea typeface="ＭＳ Ｐゴシック" pitchFamily="1" charset="-128"/>
              </a:rPr>
              <a:t>To sample at high enough rate you need to know the frequency content of the signal you are recording. If you are interested in ERP’s that mainly contain power below 30 Hz. But you might still record signals (not necessarily linked to brain activity) that is higher so standard practice is to sample at 2048 and then downsize to 512 or 200 Hz</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fld id="{B08FA289-51F6-43E9-B061-F38C72E59194}" type="slidenum">
              <a:rPr lang="en-GB" altLang="en-US" sz="1200"/>
              <a:pPr/>
              <a:t>17</a:t>
            </a:fld>
            <a:endParaRPr lang="en-GB" altLang="en-US" sz="1200"/>
          </a:p>
        </p:txBody>
      </p:sp>
    </p:spTree>
    <p:extLst>
      <p:ext uri="{BB962C8B-B14F-4D97-AF65-F5344CB8AC3E}">
        <p14:creationId xmlns:p14="http://schemas.microsoft.com/office/powerpoint/2010/main" val="1630140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1" charset="-128"/>
              </a:rPr>
              <a:t>rom fixed or common reference (for example, from a common earlobe or other channel reference) to 'average reference' is advocated by some researchers. The advantage of average reference rests on the fact that outward positive and negative currents, summed across an entire (electrically isolated) sphere, will sum to 0 (by Ohm's law). = less noise</a:t>
            </a:r>
          </a:p>
          <a:p>
            <a:pPr eaLnBrk="1" hangingPunct="1"/>
            <a:r>
              <a:rPr lang="en-US" altLang="zh-TW" sz="2000" smtClean="0">
                <a:ea typeface="新細明體" pitchFamily="1" charset="-120"/>
              </a:rPr>
              <a:t>Single electrode reference: free from neural activity of interest</a:t>
            </a:r>
          </a:p>
          <a:p>
            <a:pPr eaLnBrk="1" hangingPunct="1"/>
            <a:r>
              <a:rPr lang="en-US" altLang="zh-TW" sz="2000" smtClean="0">
                <a:ea typeface="新細明體" pitchFamily="1" charset="-120"/>
              </a:rPr>
              <a:t>Average reference: Output of all amplifiers are summed and averaged and the averaged signal is used as a common reference for each channel</a:t>
            </a:r>
          </a:p>
          <a:p>
            <a:pPr eaLnBrk="1" hangingPunct="1"/>
            <a:endParaRPr lang="en-US" altLang="zh-TW" sz="2000" smtClean="0">
              <a:ea typeface="新細明體" pitchFamily="1" charset="-120"/>
            </a:endParaRPr>
          </a:p>
          <a:p>
            <a:pPr eaLnBrk="1" hangingPunct="1"/>
            <a:r>
              <a:rPr lang="en-US" altLang="en-US" sz="2000" smtClean="0">
                <a:ea typeface="ＭＳ Ｐゴシック" pitchFamily="1" charset="-128"/>
              </a:rPr>
              <a:t>The choice of the reference may differ depending on the purpose of the recording.  Ideally, this electrode would be affected by global voltage changes in the same manner as all the other electrodes, such that brain unspecific activity is subtracted out by the referencing (e.g. slow voltage shifts due to sweating). Also, the reference should not pick up signals which are not intended to be recorded, like heart activity, which would be "subtracted in" by the referencing.</a:t>
            </a:r>
          </a:p>
          <a:p>
            <a:pPr eaLnBrk="1" hangingPunct="1"/>
            <a:r>
              <a:rPr lang="en-US" altLang="en-US" sz="2000" smtClean="0">
                <a:ea typeface="ＭＳ Ｐゴシック" pitchFamily="1" charset="-128"/>
              </a:rPr>
              <a:t>it is common to compute the "average reference", i.e. to subtract the average over all electrodes from each electrodes for each time point. This distributes the "responsibility" over all electrodes, rather than assigning it to only one of them.</a:t>
            </a:r>
          </a:p>
          <a:p>
            <a:pPr eaLnBrk="1" hangingPunct="1"/>
            <a:r>
              <a:rPr lang="en-US" altLang="en-US" sz="2000" smtClean="0">
                <a:ea typeface="ＭＳ Ｐゴシック" pitchFamily="1" charset="-128"/>
              </a:rPr>
              <a:t>Systems with active electrodes (e.g. BIOSEMI Active Two), may record data reference-free. In this case, a reference be must be chosen </a:t>
            </a:r>
            <a:r>
              <a:rPr lang="en-US" altLang="en-US" sz="2000" i="1" smtClean="0">
                <a:ea typeface="ＭＳ Ｐゴシック" pitchFamily="1" charset="-128"/>
              </a:rPr>
              <a:t>post hoc</a:t>
            </a:r>
            <a:r>
              <a:rPr lang="en-US" altLang="en-US" sz="2000" smtClean="0">
                <a:ea typeface="ＭＳ Ｐゴシック" pitchFamily="1" charset="-128"/>
              </a:rPr>
              <a:t> during data import</a:t>
            </a:r>
          </a:p>
          <a:p>
            <a:pPr eaLnBrk="1" hangingPunct="1"/>
            <a:r>
              <a:rPr lang="en-US" altLang="zh-TW" sz="2000" smtClean="0">
                <a:ea typeface="新細明體" pitchFamily="1" charset="-120"/>
              </a:rPr>
              <a:t>Laplacian esp useful for source localization</a:t>
            </a:r>
          </a:p>
          <a:p>
            <a:pPr eaLnBrk="1" hangingPunct="1"/>
            <a:endParaRPr lang="en-GB" altLang="en-US" smtClean="0">
              <a:ea typeface="ＭＳ Ｐゴシック" pitchFamily="1" charset="-128"/>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fld id="{ED6D51C7-FD99-4705-A4CF-FF7C28967C94}" type="slidenum">
              <a:rPr lang="en-GB" altLang="en-US" sz="1200"/>
              <a:pPr/>
              <a:t>18</a:t>
            </a:fld>
            <a:endParaRPr lang="en-GB" altLang="en-US" sz="1200"/>
          </a:p>
        </p:txBody>
      </p:sp>
    </p:spTree>
    <p:extLst>
      <p:ext uri="{BB962C8B-B14F-4D97-AF65-F5344CB8AC3E}">
        <p14:creationId xmlns:p14="http://schemas.microsoft.com/office/powerpoint/2010/main" val="1930246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1" charset="-128"/>
              </a:rPr>
              <a:t>Baseline correction = Subtract the average prestimulus volatage (so this is voltage naturally occurring without the stimulus from the voltage that is recorded after the stimulus. Therefore already reducing noise</a:t>
            </a:r>
          </a:p>
          <a:p>
            <a:pPr eaLnBrk="1" hangingPunct="1"/>
            <a:endParaRPr lang="en-GB" altLang="en-US" smtClean="0">
              <a:ea typeface="ＭＳ Ｐゴシック" pitchFamily="1" charset="-128"/>
            </a:endParaRPr>
          </a:p>
          <a:p>
            <a:endParaRPr lang="en-GB" altLang="en-US" smtClean="0">
              <a:ea typeface="ＭＳ Ｐゴシック" pitchFamily="1" charset="-128"/>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fld id="{ED23EAEB-6392-4C82-A090-CD06AF030AEF}" type="slidenum">
              <a:rPr lang="en-GB" altLang="en-US" sz="1200"/>
              <a:pPr/>
              <a:t>19</a:t>
            </a:fld>
            <a:endParaRPr lang="en-GB" altLang="en-US" sz="1200"/>
          </a:p>
        </p:txBody>
      </p:sp>
    </p:spTree>
    <p:extLst>
      <p:ext uri="{BB962C8B-B14F-4D97-AF65-F5344CB8AC3E}">
        <p14:creationId xmlns:p14="http://schemas.microsoft.com/office/powerpoint/2010/main" val="2123913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ea typeface="ＭＳ Ｐゴシック" pitchFamily="1" charset="-128"/>
              </a:rPr>
              <a:t>Example of continuous EEG data</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fld id="{92195695-A80F-4160-9E83-9B5817E60AF2}" type="slidenum">
              <a:rPr lang="en-GB" altLang="en-US" sz="1200"/>
              <a:pPr/>
              <a:t>20</a:t>
            </a:fld>
            <a:endParaRPr lang="en-GB" altLang="en-US" sz="1200"/>
          </a:p>
        </p:txBody>
      </p:sp>
    </p:spTree>
    <p:extLst>
      <p:ext uri="{BB962C8B-B14F-4D97-AF65-F5344CB8AC3E}">
        <p14:creationId xmlns:p14="http://schemas.microsoft.com/office/powerpoint/2010/main" val="3212160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ea typeface="ＭＳ Ｐゴシック" pitchFamily="1" charset="-128"/>
              </a:rPr>
              <a:t>P300 is thought to reflect processes involved in stimulus evaluation or categorization. Occurs between 250-500ms</a:t>
            </a:r>
          </a:p>
          <a:p>
            <a:pPr eaLnBrk="1" hangingPunct="1"/>
            <a:r>
              <a:rPr lang="en-GB" altLang="en-US" smtClean="0">
                <a:ea typeface="ＭＳ Ｐゴシック" pitchFamily="1" charset="-128"/>
              </a:rPr>
              <a:t>usually select a baseline of 200 ms (min. 100 ms) and 800 of post-stimulus. total trial time 1000 ms</a:t>
            </a:r>
          </a:p>
          <a:p>
            <a:endParaRPr lang="en-GB" altLang="en-US" smtClean="0">
              <a:ea typeface="ＭＳ Ｐゴシック" pitchFamily="1"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fld id="{DEFB5EE7-2B20-465D-9F96-097560E967C0}" type="slidenum">
              <a:rPr lang="en-GB" altLang="en-US" sz="1200"/>
              <a:pPr/>
              <a:t>21</a:t>
            </a:fld>
            <a:endParaRPr lang="en-GB" altLang="en-US" sz="1200"/>
          </a:p>
        </p:txBody>
      </p:sp>
    </p:spTree>
    <p:extLst>
      <p:ext uri="{BB962C8B-B14F-4D97-AF65-F5344CB8AC3E}">
        <p14:creationId xmlns:p14="http://schemas.microsoft.com/office/powerpoint/2010/main" val="295284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ea typeface="ＭＳ Ｐゴシック" pitchFamily="1" charset="-128"/>
              </a:rPr>
              <a:t>Low pass filter high frequency (low-pass setting at 30 Hz) activity which are not relevant to your interest</a:t>
            </a:r>
          </a:p>
          <a:p>
            <a:r>
              <a:rPr lang="en-GB" altLang="en-US" smtClean="0">
                <a:ea typeface="ＭＳ Ｐゴシック" pitchFamily="1" charset="-128"/>
              </a:rPr>
              <a:t>high-pass filter (filter that passes freq above your cut-off and suppresses low frequencies</a:t>
            </a:r>
          </a:p>
          <a:p>
            <a:r>
              <a:rPr lang="en-GB" altLang="en-US" smtClean="0">
                <a:ea typeface="ＭＳ Ｐゴシック" pitchFamily="1" charset="-128"/>
              </a:rPr>
              <a:t>0.5Hz: reduces slow drifts (slower than 2 seconds, due to non-cerebral origin (e.g., sweating), or long-term cerebral processes (e.g., anticipation),</a:t>
            </a:r>
          </a:p>
          <a:p>
            <a:pPr eaLnBrk="1" hangingPunct="1"/>
            <a:r>
              <a:rPr lang="en-GB" altLang="en-US" smtClean="0">
                <a:ea typeface="ＭＳ Ｐゴシック" pitchFamily="1" charset="-128"/>
              </a:rPr>
              <a:t>Notch filter : filters out specific frequencies, usually used to filter out electrical signal from wires</a:t>
            </a:r>
          </a:p>
          <a:p>
            <a:endParaRPr lang="en-GB" altLang="en-US" smtClean="0">
              <a:ea typeface="ＭＳ Ｐゴシック" pitchFamily="1" charset="-128"/>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fld id="{C53E906D-0EB5-4688-96A0-298788C1FD0F}" type="slidenum">
              <a:rPr lang="en-GB" altLang="en-US" sz="1200"/>
              <a:pPr/>
              <a:t>22</a:t>
            </a:fld>
            <a:endParaRPr lang="en-GB" altLang="en-US" sz="1200"/>
          </a:p>
        </p:txBody>
      </p:sp>
    </p:spTree>
    <p:extLst>
      <p:ext uri="{BB962C8B-B14F-4D97-AF65-F5344CB8AC3E}">
        <p14:creationId xmlns:p14="http://schemas.microsoft.com/office/powerpoint/2010/main" val="2571320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GB" dirty="0" err="1" smtClean="0">
                <a:ea typeface="+mn-ea"/>
              </a:rPr>
              <a:t>Artifact</a:t>
            </a:r>
            <a:r>
              <a:rPr lang="en-GB" dirty="0" smtClean="0">
                <a:ea typeface="+mn-ea"/>
              </a:rPr>
              <a:t> detection/rejection is ordinarily performed on </a:t>
            </a:r>
            <a:r>
              <a:rPr lang="en-GB" dirty="0" err="1" smtClean="0">
                <a:ea typeface="+mn-ea"/>
              </a:rPr>
              <a:t>epoched</a:t>
            </a:r>
            <a:r>
              <a:rPr lang="en-GB" dirty="0" smtClean="0">
                <a:ea typeface="+mn-ea"/>
              </a:rPr>
              <a:t> EEG data. However, it is sometimes useful to delete "crazy" sections of the continuous EEG (e.g., prior to performing ICA</a:t>
            </a:r>
          </a:p>
          <a:p>
            <a:pPr marL="228600" indent="-228600" eaLnBrk="1" hangingPunct="1">
              <a:buFontTx/>
              <a:buAutoNum type="alphaLcParenR"/>
              <a:defRPr/>
            </a:pPr>
            <a:r>
              <a:rPr lang="en-GB" dirty="0" smtClean="0">
                <a:ea typeface="+mn-ea"/>
              </a:rPr>
              <a:t>eye movement b) eye blink c) and muscle tension</a:t>
            </a:r>
          </a:p>
          <a:p>
            <a:pPr eaLnBrk="1" hangingPunct="1">
              <a:defRPr/>
            </a:pPr>
            <a:r>
              <a:rPr lang="en-GB" dirty="0" smtClean="0"/>
              <a:t>Eye closed = alpha waves (also occur when subject gets sleepy, bored) </a:t>
            </a:r>
          </a:p>
          <a:p>
            <a:pPr eaLnBrk="1" hangingPunct="1">
              <a:defRPr/>
            </a:pPr>
            <a:r>
              <a:rPr lang="en-GB" dirty="0" smtClean="0"/>
              <a:t>Sweating: It can react with the electrodes  altering their impedance and producing an unstable baseline</a:t>
            </a:r>
            <a:endParaRPr lang="en-GB" dirty="0" smtClean="0">
              <a:ea typeface="+mn-ea"/>
            </a:endParaRPr>
          </a:p>
          <a:p>
            <a:pPr eaLnBrk="1" hangingPunct="1">
              <a:defRPr/>
            </a:pPr>
            <a:endParaRPr lang="en-GB" dirty="0">
              <a:ea typeface="+mn-ea"/>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fld id="{50D04265-C9D1-47F9-8D3A-E9E04A48E6FE}" type="slidenum">
              <a:rPr lang="en-GB" altLang="en-US" sz="1200"/>
              <a:pPr/>
              <a:t>24</a:t>
            </a:fld>
            <a:endParaRPr lang="en-GB" altLang="en-US" sz="1200"/>
          </a:p>
        </p:txBody>
      </p:sp>
    </p:spTree>
    <p:extLst>
      <p:ext uri="{BB962C8B-B14F-4D97-AF65-F5344CB8AC3E}">
        <p14:creationId xmlns:p14="http://schemas.microsoft.com/office/powerpoint/2010/main" val="1253823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1" charset="-128"/>
              </a:rPr>
              <a:t>Step look at data and determine threshold</a:t>
            </a:r>
          </a:p>
          <a:p>
            <a:pPr eaLnBrk="1" hangingPunct="1"/>
            <a:r>
              <a:rPr lang="en-GB" altLang="en-US" smtClean="0">
                <a:ea typeface="ＭＳ Ｐゴシック" pitchFamily="1" charset="-128"/>
              </a:rPr>
              <a:t>Moving window:</a:t>
            </a:r>
          </a:p>
          <a:p>
            <a:pPr eaLnBrk="1" hangingPunct="1"/>
            <a:r>
              <a:rPr lang="en-GB" altLang="en-US" smtClean="0">
                <a:ea typeface="ＭＳ Ｐゴシック" pitchFamily="1" charset="-128"/>
              </a:rPr>
              <a:t>Peak-to-peak amplitude is the difference between the most positive and most negative voltages within a window.  A moving window peak-to-peak amplitude function computes the peak-to-peak amplitude within a series of windows within each epoch. The routine would find the largest peak-to-peak amplitude from these windows for a given epoch of data, compare that largest value with a threshold value, and mark the trial for rejection if the largest value exceeds the threshold.</a:t>
            </a:r>
          </a:p>
          <a:p>
            <a:pPr eaLnBrk="1" hangingPunct="1"/>
            <a:endParaRPr lang="en-GB" altLang="en-US" smtClean="0">
              <a:ea typeface="ＭＳ Ｐゴシック" pitchFamily="1" charset="-128"/>
            </a:endParaRPr>
          </a:p>
          <a:p>
            <a:pPr eaLnBrk="1" hangingPunct="1"/>
            <a:r>
              <a:rPr lang="en-GB" altLang="en-US" smtClean="0">
                <a:ea typeface="ＭＳ Ｐゴシック" pitchFamily="1" charset="-128"/>
              </a:rPr>
              <a:t>ICA: </a:t>
            </a:r>
            <a:r>
              <a:rPr lang="en-US" altLang="en-US" smtClean="0">
                <a:ea typeface="ＭＳ Ｐゴシック" pitchFamily="1" charset="-128"/>
              </a:rPr>
              <a:t>Computational method for decomposing a complex dataset into independent sub-part</a:t>
            </a:r>
            <a:endParaRPr lang="en-GB" altLang="en-US" smtClean="0">
              <a:ea typeface="ＭＳ Ｐゴシック" pitchFamily="1" charset="-128"/>
            </a:endParaRPr>
          </a:p>
          <a:p>
            <a:pPr eaLnBrk="1" hangingPunct="1"/>
            <a:endParaRPr lang="en-GB" altLang="en-US" smtClean="0">
              <a:ea typeface="ＭＳ Ｐゴシック" pitchFamily="1" charset="-128"/>
            </a:endParaRPr>
          </a:p>
          <a:p>
            <a:pPr eaLnBrk="1" hangingPunct="1"/>
            <a:r>
              <a:rPr lang="en-GB" altLang="en-US" smtClean="0">
                <a:ea typeface="ＭＳ Ｐゴシック" pitchFamily="1" charset="-128"/>
              </a:rPr>
              <a:t>Heartbeat artifacts, effects are typically removed using ICA</a:t>
            </a:r>
          </a:p>
          <a:p>
            <a:pPr eaLnBrk="1" hangingPunct="1"/>
            <a:r>
              <a:rPr lang="en-US" altLang="en-US" smtClean="0">
                <a:ea typeface="ＭＳ Ｐゴシック" pitchFamily="1" charset="-128"/>
              </a:rPr>
              <a:t>In most (but not all) cases, artifacts will have a fixed scalp distribution, Blinks usually lasts 200ms</a:t>
            </a:r>
          </a:p>
          <a:p>
            <a:pPr eaLnBrk="1" hangingPunct="1"/>
            <a:r>
              <a:rPr lang="en-US" altLang="en-US" smtClean="0">
                <a:ea typeface="ＭＳ Ｐゴシック" pitchFamily="1" charset="-128"/>
              </a:rPr>
              <a:t>Monitor how many trials have been rejected</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fld id="{1D13C848-D208-4C56-B1A7-B4333DF381D4}" type="slidenum">
              <a:rPr lang="en-GB" altLang="en-US" sz="1200"/>
              <a:pPr/>
              <a:t>25</a:t>
            </a:fld>
            <a:endParaRPr lang="en-GB" altLang="en-US" sz="1200"/>
          </a:p>
        </p:txBody>
      </p:sp>
    </p:spTree>
    <p:extLst>
      <p:ext uri="{BB962C8B-B14F-4D97-AF65-F5344CB8AC3E}">
        <p14:creationId xmlns:p14="http://schemas.microsoft.com/office/powerpoint/2010/main" val="4042266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ea typeface="ＭＳ Ｐゴシック" pitchFamily="1" charset="-128"/>
              </a:rPr>
              <a:t>Sweat artifacts It can react with the electrodes altering their impedance and producing an unstable </a:t>
            </a:r>
          </a:p>
          <a:p>
            <a:pPr eaLnBrk="1" hangingPunct="1"/>
            <a:r>
              <a:rPr lang="en-GB" altLang="en-US" smtClean="0">
                <a:ea typeface="ＭＳ Ｐゴシック" pitchFamily="1" charset="-128"/>
              </a:rPr>
              <a:t>Baseline</a:t>
            </a:r>
          </a:p>
          <a:p>
            <a:pPr eaLnBrk="1" hangingPunct="1"/>
            <a:r>
              <a:rPr lang="en-GB" altLang="en-US" smtClean="0">
                <a:ea typeface="ＭＳ Ｐゴシック" pitchFamily="1" charset="-128"/>
              </a:rPr>
              <a:t>Impedance = is the measure of the opposition that a circuit presents to a current when a voltage is applied</a:t>
            </a:r>
          </a:p>
          <a:p>
            <a:pPr eaLnBrk="1" hangingPunct="1"/>
            <a:r>
              <a:rPr lang="en-GB" altLang="en-US" smtClean="0">
                <a:ea typeface="ＭＳ Ｐゴシック" pitchFamily="1" charset="-128"/>
              </a:rPr>
              <a:t>Try reduce session time and maybe split into 2 sessions</a:t>
            </a:r>
          </a:p>
          <a:p>
            <a:pPr eaLnBrk="1" hangingPunct="1"/>
            <a:endParaRPr lang="en-GB" altLang="en-US" smtClean="0">
              <a:ea typeface="ＭＳ Ｐゴシック" pitchFamily="1" charset="-128"/>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fld id="{975BBB02-1F89-42DD-AB34-ECE204FFE53A}" type="slidenum">
              <a:rPr lang="en-GB" altLang="en-US" sz="1200"/>
              <a:pPr/>
              <a:t>26</a:t>
            </a:fld>
            <a:endParaRPr lang="en-GB" altLang="en-US" sz="1200"/>
          </a:p>
        </p:txBody>
      </p:sp>
    </p:spTree>
    <p:extLst>
      <p:ext uri="{BB962C8B-B14F-4D97-AF65-F5344CB8AC3E}">
        <p14:creationId xmlns:p14="http://schemas.microsoft.com/office/powerpoint/2010/main" val="111077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a:t>
            </a:r>
            <a:r>
              <a:rPr lang="en-GB" baseline="0" dirty="0" smtClean="0"/>
              <a:t> Fisher laid out his ideas in a book entitled “The design of Experiments” in  1935</a:t>
            </a:r>
          </a:p>
          <a:p>
            <a:pPr marL="171450" indent="-171450">
              <a:buFont typeface="Arial" panose="020B0604020202020204" pitchFamily="34" charset="0"/>
              <a:buChar char="•"/>
            </a:pPr>
            <a:r>
              <a:rPr lang="en-GB" baseline="0" dirty="0" smtClean="0"/>
              <a:t>Summarised his form of experimental design in his experiment “the lady tasting tea”</a:t>
            </a:r>
          </a:p>
          <a:p>
            <a:pPr marL="171450" indent="-171450">
              <a:buFont typeface="Arial" panose="020B0604020202020204" pitchFamily="34" charset="0"/>
              <a:buChar char="•"/>
            </a:pPr>
            <a:r>
              <a:rPr lang="en-GB" baseline="0" dirty="0" smtClean="0"/>
              <a:t>How to </a:t>
            </a:r>
            <a:r>
              <a:rPr lang="en-GB" baseline="0" dirty="0" err="1" smtClean="0"/>
              <a:t>design,test</a:t>
            </a:r>
            <a:r>
              <a:rPr lang="en-GB" baseline="0" dirty="0" smtClean="0"/>
              <a:t> and analyse data to answer a hypothesis</a:t>
            </a:r>
          </a:p>
          <a:p>
            <a:pPr marL="171450" indent="-171450">
              <a:buFont typeface="Arial" panose="020B0604020202020204" pitchFamily="34" charset="0"/>
              <a:buChar char="•"/>
            </a:pPr>
            <a:r>
              <a:rPr lang="en-GB" baseline="0" dirty="0" smtClean="0"/>
              <a:t>Observe, formalise, design and perform a test, analyse, conclude</a:t>
            </a:r>
          </a:p>
          <a:p>
            <a:pPr marL="171450" indent="-171450">
              <a:buFont typeface="Arial" panose="020B0604020202020204" pitchFamily="34" charset="0"/>
              <a:buChar char="•"/>
            </a:pPr>
            <a:r>
              <a:rPr lang="en-GB" baseline="0" dirty="0" smtClean="0"/>
              <a:t>Good science will drive the generation of new hypotheses for further testing</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626C678-67BB-4E0B-99B5-0A98F3E04262}" type="slidenum">
              <a:rPr lang="en-GB" smtClean="0"/>
              <a:t>2</a:t>
            </a:fld>
            <a:endParaRPr lang="en-GB"/>
          </a:p>
        </p:txBody>
      </p:sp>
    </p:spTree>
    <p:extLst>
      <p:ext uri="{BB962C8B-B14F-4D97-AF65-F5344CB8AC3E}">
        <p14:creationId xmlns:p14="http://schemas.microsoft.com/office/powerpoint/2010/main" val="86201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Testing humans – expensive, noisy,</a:t>
            </a:r>
            <a:r>
              <a:rPr lang="en-GB" baseline="0" dirty="0" smtClean="0"/>
              <a:t> variable, </a:t>
            </a:r>
            <a:endParaRPr lang="en-GB" dirty="0" smtClean="0"/>
          </a:p>
          <a:p>
            <a:r>
              <a:rPr lang="en-GB" dirty="0" smtClean="0"/>
              <a:t>Independent measures-</a:t>
            </a:r>
            <a:r>
              <a:rPr lang="en-GB" baseline="0" dirty="0" smtClean="0"/>
              <a:t> random assignment </a:t>
            </a:r>
          </a:p>
          <a:p>
            <a:pPr marL="171450" indent="-171450">
              <a:buFont typeface="Arial" panose="020B0604020202020204" pitchFamily="34" charset="0"/>
              <a:buChar char="•"/>
            </a:pPr>
            <a:r>
              <a:rPr lang="en-GB" baseline="0" dirty="0" smtClean="0"/>
              <a:t>Ensures independence between treatments</a:t>
            </a:r>
          </a:p>
          <a:p>
            <a:pPr marL="171450" indent="-171450">
              <a:buFont typeface="Arial" panose="020B0604020202020204" pitchFamily="34" charset="0"/>
              <a:buChar char="•"/>
            </a:pPr>
            <a:r>
              <a:rPr lang="en-GB" baseline="0" dirty="0" smtClean="0"/>
              <a:t>Avoids order effects – </a:t>
            </a:r>
            <a:r>
              <a:rPr lang="en-GB" baseline="0" dirty="0" err="1" smtClean="0"/>
              <a:t>i.e</a:t>
            </a:r>
            <a:r>
              <a:rPr lang="en-GB" baseline="0" dirty="0" smtClean="0"/>
              <a:t> fatigue over trials</a:t>
            </a:r>
          </a:p>
          <a:p>
            <a:pPr marL="171450" indent="-171450">
              <a:buFont typeface="Arial" panose="020B0604020202020204" pitchFamily="34" charset="0"/>
              <a:buChar char="•"/>
            </a:pPr>
            <a:r>
              <a:rPr lang="en-GB" baseline="0" dirty="0" smtClean="0"/>
              <a:t>Expensive</a:t>
            </a:r>
          </a:p>
          <a:p>
            <a:r>
              <a:rPr lang="en-GB" baseline="0" dirty="0" smtClean="0"/>
              <a:t>Experiments are often done blind such that different conditions are not known by participants</a:t>
            </a:r>
          </a:p>
          <a:p>
            <a:r>
              <a:rPr lang="en-GB" baseline="0" dirty="0" smtClean="0"/>
              <a:t>Double blind in which experimenter is also blind to the experimental condition</a:t>
            </a:r>
            <a:endParaRPr lang="en-GB" dirty="0"/>
          </a:p>
        </p:txBody>
      </p:sp>
      <p:sp>
        <p:nvSpPr>
          <p:cNvPr id="4" name="Slide Number Placeholder 3"/>
          <p:cNvSpPr>
            <a:spLocks noGrp="1"/>
          </p:cNvSpPr>
          <p:nvPr>
            <p:ph type="sldNum" sz="quarter" idx="10"/>
          </p:nvPr>
        </p:nvSpPr>
        <p:spPr/>
        <p:txBody>
          <a:bodyPr/>
          <a:lstStyle/>
          <a:p>
            <a:fld id="{A626C678-67BB-4E0B-99B5-0A98F3E04262}" type="slidenum">
              <a:rPr lang="en-GB" smtClean="0"/>
              <a:t>4</a:t>
            </a:fld>
            <a:endParaRPr lang="en-GB"/>
          </a:p>
        </p:txBody>
      </p:sp>
    </p:spTree>
    <p:extLst>
      <p:ext uri="{BB962C8B-B14F-4D97-AF65-F5344CB8AC3E}">
        <p14:creationId xmlns:p14="http://schemas.microsoft.com/office/powerpoint/2010/main" val="15401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difference in</a:t>
            </a:r>
            <a:r>
              <a:rPr lang="en-GB" baseline="0" dirty="0" smtClean="0"/>
              <a:t> the type of questions answerable by the methods means study design must be altered. </a:t>
            </a:r>
          </a:p>
          <a:p>
            <a:r>
              <a:rPr lang="en-GB" baseline="0" dirty="0" smtClean="0"/>
              <a:t>fMRI studies deal in slow changes but small areas of the brain</a:t>
            </a:r>
          </a:p>
          <a:p>
            <a:r>
              <a:rPr lang="en-GB" baseline="0" dirty="0" smtClean="0"/>
              <a:t>EEG/MEG show responses on a much faster scale</a:t>
            </a:r>
          </a:p>
          <a:p>
            <a:endParaRPr lang="en-GB" dirty="0"/>
          </a:p>
        </p:txBody>
      </p:sp>
      <p:sp>
        <p:nvSpPr>
          <p:cNvPr id="4" name="Slide Number Placeholder 3"/>
          <p:cNvSpPr>
            <a:spLocks noGrp="1"/>
          </p:cNvSpPr>
          <p:nvPr>
            <p:ph type="sldNum" sz="quarter" idx="10"/>
          </p:nvPr>
        </p:nvSpPr>
        <p:spPr/>
        <p:txBody>
          <a:bodyPr/>
          <a:lstStyle/>
          <a:p>
            <a:fld id="{A626C678-67BB-4E0B-99B5-0A98F3E04262}" type="slidenum">
              <a:rPr lang="en-GB" smtClean="0"/>
              <a:t>5</a:t>
            </a:fld>
            <a:endParaRPr lang="en-GB"/>
          </a:p>
        </p:txBody>
      </p:sp>
    </p:spTree>
    <p:extLst>
      <p:ext uri="{BB962C8B-B14F-4D97-AF65-F5344CB8AC3E}">
        <p14:creationId xmlns:p14="http://schemas.microsoft.com/office/powerpoint/2010/main" val="359758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Event related</a:t>
            </a:r>
            <a:r>
              <a:rPr lang="en-GB" baseline="0" dirty="0" smtClean="0"/>
              <a:t> potentials- multiple trials time locked to stimulus- average over trials and waveform is revealed</a:t>
            </a:r>
          </a:p>
          <a:p>
            <a:pPr marL="171450" indent="-171450">
              <a:buFont typeface="Arial" panose="020B0604020202020204" pitchFamily="34" charset="0"/>
              <a:buChar char="•"/>
            </a:pPr>
            <a:r>
              <a:rPr lang="en-GB" baseline="0" dirty="0" smtClean="0"/>
              <a:t>Averaging effectively low pass filters- high frequencies tend not to be phase-locked</a:t>
            </a:r>
          </a:p>
          <a:p>
            <a:pPr marL="0" indent="0">
              <a:buFont typeface="Arial" panose="020B0604020202020204" pitchFamily="34" charset="0"/>
              <a:buNone/>
            </a:pPr>
            <a:r>
              <a:rPr lang="en-GB" baseline="0" dirty="0" smtClean="0"/>
              <a:t>Steady state oscillations – Look for changes in the oscillatory structure</a:t>
            </a:r>
          </a:p>
          <a:p>
            <a:pPr marL="171450" indent="-171450">
              <a:buFont typeface="Arial" panose="020B0604020202020204" pitchFamily="34" charset="0"/>
              <a:buChar char="•"/>
            </a:pPr>
            <a:r>
              <a:rPr lang="en-GB" baseline="0" smtClean="0"/>
              <a:t>Assumes “stationarity” – you have a constant oscillation occurring across trials</a:t>
            </a:r>
          </a:p>
          <a:p>
            <a:pPr marL="171450" indent="-171450">
              <a:buFont typeface="Arial" panose="020B0604020202020204" pitchFamily="34" charset="0"/>
              <a:buChar char="•"/>
            </a:pPr>
            <a:r>
              <a:rPr lang="en-GB" baseline="0" smtClean="0"/>
              <a:t>Pick </a:t>
            </a:r>
            <a:r>
              <a:rPr lang="en-GB" baseline="0" dirty="0" smtClean="0"/>
              <a:t>out spectral components</a:t>
            </a:r>
          </a:p>
          <a:p>
            <a:pPr marL="0" indent="0">
              <a:buFont typeface="Arial" panose="020B0604020202020204" pitchFamily="34" charset="0"/>
              <a:buNone/>
            </a:pPr>
            <a:r>
              <a:rPr lang="en-GB" baseline="0" dirty="0" smtClean="0"/>
              <a:t>ERS/ERD – Time frequency analysis</a:t>
            </a:r>
          </a:p>
          <a:p>
            <a:pPr marL="171450" indent="-171450">
              <a:buFont typeface="Arial" panose="020B0604020202020204" pitchFamily="34" charset="0"/>
              <a:buChar char="•"/>
            </a:pPr>
            <a:r>
              <a:rPr lang="en-GB" baseline="0" dirty="0" smtClean="0"/>
              <a:t>Can average across time frequency plots as the activity is not determined by respective phase</a:t>
            </a:r>
          </a:p>
          <a:p>
            <a:pPr marL="171450" indent="-171450">
              <a:buFont typeface="Arial" panose="020B0604020202020204" pitchFamily="34" charset="0"/>
              <a:buChar char="•"/>
            </a:pPr>
            <a:r>
              <a:rPr lang="en-GB" baseline="0" dirty="0" smtClean="0"/>
              <a:t>Allows you to look across a wide range of frequencies – resolution is determined by the length of your respective windows</a:t>
            </a:r>
          </a:p>
          <a:p>
            <a:pPr marL="171450" indent="-171450">
              <a:buFont typeface="Arial" panose="020B0604020202020204" pitchFamily="34" charset="0"/>
              <a:buChar char="•"/>
            </a:pPr>
            <a:r>
              <a:rPr lang="en-GB" baseline="0" dirty="0" smtClean="0"/>
              <a:t>Uncertainty principle – trade off between time and frequency resolution</a:t>
            </a:r>
          </a:p>
          <a:p>
            <a:pPr marL="171450" indent="-171450">
              <a:buFont typeface="Arial" panose="020B0604020202020204" pitchFamily="34" charset="0"/>
              <a:buChar char="•"/>
            </a:pPr>
            <a:endParaRPr lang="en-GB" baseline="0" dirty="0" smtClean="0"/>
          </a:p>
          <a:p>
            <a:pPr marL="0" indent="0">
              <a:buFont typeface="Arial" panose="020B0604020202020204" pitchFamily="34" charset="0"/>
              <a:buNone/>
            </a:pPr>
            <a:r>
              <a:rPr lang="en-GB" baseline="0" dirty="0" smtClean="0"/>
              <a:t>Lots more:</a:t>
            </a:r>
          </a:p>
          <a:p>
            <a:pPr marL="0" indent="0">
              <a:buFont typeface="Arial" panose="020B0604020202020204" pitchFamily="34" charset="0"/>
              <a:buNone/>
            </a:pPr>
            <a:r>
              <a:rPr lang="en-GB" baseline="0" dirty="0" smtClean="0"/>
              <a:t>Connectivity analysis – look at how two signals compare</a:t>
            </a:r>
          </a:p>
          <a:p>
            <a:endParaRPr lang="en-GB" dirty="0"/>
          </a:p>
        </p:txBody>
      </p:sp>
      <p:sp>
        <p:nvSpPr>
          <p:cNvPr id="4" name="Slide Number Placeholder 3"/>
          <p:cNvSpPr>
            <a:spLocks noGrp="1"/>
          </p:cNvSpPr>
          <p:nvPr>
            <p:ph type="sldNum" sz="quarter" idx="10"/>
          </p:nvPr>
        </p:nvSpPr>
        <p:spPr/>
        <p:txBody>
          <a:bodyPr/>
          <a:lstStyle/>
          <a:p>
            <a:fld id="{A626C678-67BB-4E0B-99B5-0A98F3E04262}" type="slidenum">
              <a:rPr lang="en-GB" smtClean="0"/>
              <a:t>6</a:t>
            </a:fld>
            <a:endParaRPr lang="en-GB"/>
          </a:p>
        </p:txBody>
      </p:sp>
    </p:spTree>
    <p:extLst>
      <p:ext uri="{BB962C8B-B14F-4D97-AF65-F5344CB8AC3E}">
        <p14:creationId xmlns:p14="http://schemas.microsoft.com/office/powerpoint/2010/main" val="316174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Evoked – time locked – phase locked so</a:t>
            </a:r>
            <a:r>
              <a:rPr lang="en-GB" baseline="0" dirty="0" smtClean="0"/>
              <a:t> can average</a:t>
            </a:r>
          </a:p>
          <a:p>
            <a:pPr marL="171450" indent="-171450">
              <a:buFontTx/>
              <a:buChar char="-"/>
            </a:pPr>
            <a:r>
              <a:rPr lang="en-GB" baseline="0" dirty="0" smtClean="0"/>
              <a:t>Sensory processing?</a:t>
            </a:r>
          </a:p>
          <a:p>
            <a:pPr marL="0" indent="0">
              <a:buFontTx/>
              <a:buNone/>
            </a:pPr>
            <a:r>
              <a:rPr lang="en-GB" baseline="0" dirty="0" smtClean="0"/>
              <a:t>Induced – not phase locked</a:t>
            </a:r>
          </a:p>
          <a:p>
            <a:pPr marL="171450" indent="-171450">
              <a:buFontTx/>
              <a:buChar char="-"/>
            </a:pPr>
            <a:r>
              <a:rPr lang="en-GB" baseline="0" dirty="0" smtClean="0"/>
              <a:t>Modulation of oscillations</a:t>
            </a:r>
          </a:p>
          <a:p>
            <a:pPr marL="171450" indent="-171450">
              <a:buFontTx/>
              <a:buChar char="-"/>
            </a:pPr>
            <a:r>
              <a:rPr lang="en-GB" baseline="0" dirty="0" smtClean="0"/>
              <a:t>Averaging will lose effect</a:t>
            </a:r>
          </a:p>
          <a:p>
            <a:pPr marL="171450" indent="-171450">
              <a:buFontTx/>
              <a:buChar char="-"/>
            </a:pPr>
            <a:r>
              <a:rPr lang="en-GB" baseline="0" dirty="0" smtClean="0"/>
              <a:t>Usually attributed to cognitive/higher order processes</a:t>
            </a:r>
            <a:endParaRPr lang="en-GB" dirty="0" smtClean="0"/>
          </a:p>
          <a:p>
            <a:endParaRPr lang="en-GB" dirty="0"/>
          </a:p>
        </p:txBody>
      </p:sp>
      <p:sp>
        <p:nvSpPr>
          <p:cNvPr id="4" name="Slide Number Placeholder 3"/>
          <p:cNvSpPr>
            <a:spLocks noGrp="1"/>
          </p:cNvSpPr>
          <p:nvPr>
            <p:ph type="sldNum" sz="quarter" idx="10"/>
          </p:nvPr>
        </p:nvSpPr>
        <p:spPr/>
        <p:txBody>
          <a:bodyPr/>
          <a:lstStyle/>
          <a:p>
            <a:fld id="{A626C678-67BB-4E0B-99B5-0A98F3E04262}" type="slidenum">
              <a:rPr lang="en-GB" smtClean="0"/>
              <a:t>7</a:t>
            </a:fld>
            <a:endParaRPr lang="en-GB"/>
          </a:p>
        </p:txBody>
      </p:sp>
    </p:spTree>
    <p:extLst>
      <p:ext uri="{BB962C8B-B14F-4D97-AF65-F5344CB8AC3E}">
        <p14:creationId xmlns:p14="http://schemas.microsoft.com/office/powerpoint/2010/main" val="4194027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Short period</a:t>
            </a:r>
            <a:r>
              <a:rPr lang="en-GB" baseline="0" dirty="0" smtClean="0"/>
              <a:t> of time so you can take a lot of trials – no need to be conservative</a:t>
            </a:r>
          </a:p>
          <a:p>
            <a:pPr marL="171450" indent="-171450">
              <a:buFontTx/>
              <a:buChar char="-"/>
            </a:pPr>
            <a:r>
              <a:rPr lang="en-GB" baseline="0" dirty="0" smtClean="0"/>
              <a:t>Depends on the ERP</a:t>
            </a:r>
          </a:p>
          <a:p>
            <a:pPr marL="171450" indent="-171450">
              <a:buFontTx/>
              <a:buChar char="-"/>
            </a:pPr>
            <a:r>
              <a:rPr lang="en-GB" baseline="0" dirty="0" smtClean="0"/>
              <a:t>Account for loss of trials due to artefacts/ bad recordings</a:t>
            </a:r>
          </a:p>
          <a:p>
            <a:pPr marL="171450" indent="-171450">
              <a:buFontTx/>
              <a:buChar char="-"/>
            </a:pPr>
            <a:endParaRPr lang="en-GB" baseline="0" dirty="0" smtClean="0"/>
          </a:p>
          <a:p>
            <a:pPr marL="171450" indent="-171450">
              <a:buFontTx/>
              <a:buChar char="-"/>
            </a:pPr>
            <a:r>
              <a:rPr lang="en-GB" baseline="0" dirty="0" smtClean="0"/>
              <a:t>Equation – R is the amount of noise, N is the number of trials</a:t>
            </a:r>
          </a:p>
          <a:p>
            <a:pPr marL="171450" indent="-171450">
              <a:buFontTx/>
              <a:buChar char="-"/>
            </a:pPr>
            <a:r>
              <a:rPr lang="en-GB" baseline="0" dirty="0" smtClean="0"/>
              <a:t>The amount of noise in the average trial </a:t>
            </a:r>
            <a:r>
              <a:rPr lang="en-GB" baseline="0" dirty="0" err="1" smtClean="0"/>
              <a:t>Raverage</a:t>
            </a:r>
            <a:r>
              <a:rPr lang="en-GB" baseline="0" dirty="0" smtClean="0"/>
              <a:t> decreases with the square root of N</a:t>
            </a:r>
          </a:p>
          <a:p>
            <a:pPr marL="171450" indent="-171450">
              <a:buFontTx/>
              <a:buChar char="-"/>
            </a:pPr>
            <a:r>
              <a:rPr lang="en-GB" baseline="0" dirty="0" smtClean="0"/>
              <a:t>Therefore – to quadruple your SNR you need 16 trials</a:t>
            </a: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A626C678-67BB-4E0B-99B5-0A98F3E04262}" type="slidenum">
              <a:rPr lang="en-GB" smtClean="0"/>
              <a:t>8</a:t>
            </a:fld>
            <a:endParaRPr lang="en-GB"/>
          </a:p>
        </p:txBody>
      </p:sp>
    </p:spTree>
    <p:extLst>
      <p:ext uri="{BB962C8B-B14F-4D97-AF65-F5344CB8AC3E}">
        <p14:creationId xmlns:p14="http://schemas.microsoft.com/office/powerpoint/2010/main" val="2076094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ea typeface="ＭＳ Ｐゴシック" pitchFamily="34" charset="-128"/>
              </a:rPr>
              <a:t>Reducing</a:t>
            </a:r>
            <a:r>
              <a:rPr lang="en-US" altLang="zh-TW" baseline="0" dirty="0" smtClean="0">
                <a:ea typeface="ＭＳ Ｐゴシック" pitchFamily="34" charset="-128"/>
              </a:rPr>
              <a:t> source of noise result in an improved quality of data</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ea typeface="ＭＳ Ｐゴシック" pitchFamily="34" charset="-128"/>
              </a:rPr>
              <a:t>- Require less trials and your effect will be more apparent</a:t>
            </a:r>
            <a:endParaRPr lang="en-US" altLang="zh-TW" dirty="0" smtClean="0">
              <a:ea typeface="ＭＳ Ｐゴシック" pitchFamily="34" charset="-128"/>
            </a:endParaRPr>
          </a:p>
          <a:p>
            <a:pPr marL="171450" indent="-171450">
              <a:buFontTx/>
              <a:buChar char="-"/>
            </a:pPr>
            <a:r>
              <a:rPr lang="en-GB" dirty="0" smtClean="0"/>
              <a:t>Strategy is to</a:t>
            </a:r>
            <a:r>
              <a:rPr lang="en-GB" baseline="0" dirty="0" smtClean="0"/>
              <a:t> be aware of source of noise</a:t>
            </a:r>
          </a:p>
          <a:p>
            <a:pPr marL="628650" lvl="1" indent="-171450">
              <a:buFontTx/>
              <a:buChar char="-"/>
            </a:pPr>
            <a:r>
              <a:rPr lang="en-GB" baseline="0" dirty="0" smtClean="0"/>
              <a:t>Minimise noise source if possible</a:t>
            </a:r>
          </a:p>
          <a:p>
            <a:pPr marL="628650" lvl="1" indent="-171450">
              <a:buFontTx/>
              <a:buChar char="-"/>
            </a:pPr>
            <a:r>
              <a:rPr lang="en-GB" baseline="0" dirty="0" smtClean="0"/>
              <a:t>Detect sources of noise – record EOG, ECG and then can at least know where problems are </a:t>
            </a:r>
            <a:r>
              <a:rPr lang="en-GB" baseline="0" dirty="0" err="1" smtClean="0"/>
              <a:t>occuring</a:t>
            </a:r>
            <a:endParaRPr lang="en-GB" baseline="0" dirty="0" smtClean="0"/>
          </a:p>
          <a:p>
            <a:pPr marL="628650" lvl="1" indent="-171450">
              <a:buFontTx/>
              <a:buChar char="-"/>
            </a:pPr>
            <a:r>
              <a:rPr lang="en-GB" baseline="0" dirty="0" smtClean="0"/>
              <a:t>Correct for noise source – (</a:t>
            </a:r>
            <a:r>
              <a:rPr lang="en-GB" baseline="0" dirty="0" err="1" smtClean="0"/>
              <a:t>preprocessing</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A626C678-67BB-4E0B-99B5-0A98F3E04262}" type="slidenum">
              <a:rPr lang="en-GB" smtClean="0"/>
              <a:t>9</a:t>
            </a:fld>
            <a:endParaRPr lang="en-GB"/>
          </a:p>
        </p:txBody>
      </p:sp>
    </p:spTree>
    <p:extLst>
      <p:ext uri="{BB962C8B-B14F-4D97-AF65-F5344CB8AC3E}">
        <p14:creationId xmlns:p14="http://schemas.microsoft.com/office/powerpoint/2010/main" val="384676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Problems with differences</a:t>
            </a:r>
            <a:r>
              <a:rPr lang="en-GB" baseline="0" dirty="0" smtClean="0"/>
              <a:t> in scalp morphology and conductivity can complicate analysis</a:t>
            </a:r>
          </a:p>
          <a:p>
            <a:pPr marL="171450" indent="-171450">
              <a:buFontTx/>
              <a:buChar char="-"/>
            </a:pPr>
            <a:r>
              <a:rPr lang="en-GB" baseline="0" dirty="0" smtClean="0"/>
              <a:t>Patients with burr holes and deformation can alter EEG signal</a:t>
            </a:r>
          </a:p>
          <a:p>
            <a:pPr marL="171450" indent="-171450">
              <a:buFontTx/>
              <a:buChar char="-"/>
            </a:pPr>
            <a:r>
              <a:rPr lang="en-GB" baseline="0" dirty="0" smtClean="0"/>
              <a:t>The depth at which MEG/EEG can be recorded is limited – EEG can go a bit deeper</a:t>
            </a:r>
          </a:p>
        </p:txBody>
      </p:sp>
      <p:sp>
        <p:nvSpPr>
          <p:cNvPr id="4" name="Slide Number Placeholder 3"/>
          <p:cNvSpPr>
            <a:spLocks noGrp="1"/>
          </p:cNvSpPr>
          <p:nvPr>
            <p:ph type="sldNum" sz="quarter" idx="10"/>
          </p:nvPr>
        </p:nvSpPr>
        <p:spPr/>
        <p:txBody>
          <a:bodyPr/>
          <a:lstStyle/>
          <a:p>
            <a:fld id="{A626C678-67BB-4E0B-99B5-0A98F3E04262}" type="slidenum">
              <a:rPr lang="en-GB" smtClean="0"/>
              <a:t>11</a:t>
            </a:fld>
            <a:endParaRPr lang="en-GB"/>
          </a:p>
        </p:txBody>
      </p:sp>
    </p:spTree>
    <p:extLst>
      <p:ext uri="{BB962C8B-B14F-4D97-AF65-F5344CB8AC3E}">
        <p14:creationId xmlns:p14="http://schemas.microsoft.com/office/powerpoint/2010/main" val="3543132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endParaRPr lang="en-US" altLang="en-US"/>
          </a:p>
        </p:txBody>
      </p:sp>
      <p:pic>
        <p:nvPicPr>
          <p:cNvPr id="4109" name="Picture 13" descr="Dark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787E7F3-98F8-479D-9894-B1C261650AA8}" type="slidenum">
              <a:rPr lang="en-US" altLang="en-US"/>
              <a:pPr/>
              <a:t>‹#›</a:t>
            </a:fld>
            <a:endParaRPr lang="en-US" altLang="en-US"/>
          </a:p>
        </p:txBody>
      </p:sp>
    </p:spTree>
    <p:extLst>
      <p:ext uri="{BB962C8B-B14F-4D97-AF65-F5344CB8AC3E}">
        <p14:creationId xmlns:p14="http://schemas.microsoft.com/office/powerpoint/2010/main" val="262581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0149B555-3982-400B-9970-598FF1188DCF}" type="slidenum">
              <a:rPr lang="en-US" altLang="en-US"/>
              <a:pPr/>
              <a:t>‹#›</a:t>
            </a:fld>
            <a:endParaRPr lang="en-US" altLang="en-US"/>
          </a:p>
        </p:txBody>
      </p:sp>
    </p:spTree>
    <p:extLst>
      <p:ext uri="{BB962C8B-B14F-4D97-AF65-F5344CB8AC3E}">
        <p14:creationId xmlns:p14="http://schemas.microsoft.com/office/powerpoint/2010/main" val="268158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A8933F51-4B8F-4BF0-9E63-DC011705296D}" type="slidenum">
              <a:rPr lang="en-US" altLang="en-US"/>
              <a:pPr/>
              <a:t>‹#›</a:t>
            </a:fld>
            <a:endParaRPr lang="en-US" altLang="en-US"/>
          </a:p>
        </p:txBody>
      </p:sp>
    </p:spTree>
    <p:extLst>
      <p:ext uri="{BB962C8B-B14F-4D97-AF65-F5344CB8AC3E}">
        <p14:creationId xmlns:p14="http://schemas.microsoft.com/office/powerpoint/2010/main" val="204165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55AF583-A1AC-4717-B82D-CF8FA8206D96}" type="slidenum">
              <a:rPr lang="en-US" altLang="en-US"/>
              <a:pPr/>
              <a:t>‹#›</a:t>
            </a:fld>
            <a:endParaRPr lang="en-US" altLang="en-US"/>
          </a:p>
        </p:txBody>
      </p:sp>
    </p:spTree>
    <p:extLst>
      <p:ext uri="{BB962C8B-B14F-4D97-AF65-F5344CB8AC3E}">
        <p14:creationId xmlns:p14="http://schemas.microsoft.com/office/powerpoint/2010/main" val="164273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A67F3333-6B94-44BD-8B00-50A63BE450E7}" type="slidenum">
              <a:rPr lang="en-US" altLang="en-US"/>
              <a:pPr/>
              <a:t>‹#›</a:t>
            </a:fld>
            <a:endParaRPr lang="en-US" altLang="en-US"/>
          </a:p>
        </p:txBody>
      </p:sp>
    </p:spTree>
    <p:extLst>
      <p:ext uri="{BB962C8B-B14F-4D97-AF65-F5344CB8AC3E}">
        <p14:creationId xmlns:p14="http://schemas.microsoft.com/office/powerpoint/2010/main" val="160131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78A55213-6836-45F9-9B21-7BF1E0BD024E}" type="slidenum">
              <a:rPr lang="en-US" altLang="en-US"/>
              <a:pPr/>
              <a:t>‹#›</a:t>
            </a:fld>
            <a:endParaRPr lang="en-US" altLang="en-US"/>
          </a:p>
        </p:txBody>
      </p:sp>
    </p:spTree>
    <p:extLst>
      <p:ext uri="{BB962C8B-B14F-4D97-AF65-F5344CB8AC3E}">
        <p14:creationId xmlns:p14="http://schemas.microsoft.com/office/powerpoint/2010/main" val="181121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CD6455E0-9865-4F91-9D8C-85E3300F06C6}" type="slidenum">
              <a:rPr lang="en-US" altLang="en-US"/>
              <a:pPr/>
              <a:t>‹#›</a:t>
            </a:fld>
            <a:endParaRPr lang="en-US" altLang="en-US"/>
          </a:p>
        </p:txBody>
      </p:sp>
    </p:spTree>
    <p:extLst>
      <p:ext uri="{BB962C8B-B14F-4D97-AF65-F5344CB8AC3E}">
        <p14:creationId xmlns:p14="http://schemas.microsoft.com/office/powerpoint/2010/main" val="100041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27362CF-5AB6-4762-BB4E-AD9F7FC433FE}" type="slidenum">
              <a:rPr lang="en-US" altLang="en-US"/>
              <a:pPr/>
              <a:t>‹#›</a:t>
            </a:fld>
            <a:endParaRPr lang="en-US" altLang="en-US"/>
          </a:p>
        </p:txBody>
      </p:sp>
    </p:spTree>
    <p:extLst>
      <p:ext uri="{BB962C8B-B14F-4D97-AF65-F5344CB8AC3E}">
        <p14:creationId xmlns:p14="http://schemas.microsoft.com/office/powerpoint/2010/main" val="112052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7AB311B-A8A5-4DC2-958F-0BB36B607E42}" type="slidenum">
              <a:rPr lang="en-US" altLang="en-US"/>
              <a:pPr/>
              <a:t>‹#›</a:t>
            </a:fld>
            <a:endParaRPr lang="en-US" altLang="en-US"/>
          </a:p>
        </p:txBody>
      </p:sp>
    </p:spTree>
    <p:extLst>
      <p:ext uri="{BB962C8B-B14F-4D97-AF65-F5344CB8AC3E}">
        <p14:creationId xmlns:p14="http://schemas.microsoft.com/office/powerpoint/2010/main" val="192231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8EEB2631-9010-459D-AE33-46643BD71C12}" type="slidenum">
              <a:rPr lang="en-US" altLang="en-US"/>
              <a:pPr/>
              <a:t>‹#›</a:t>
            </a:fld>
            <a:endParaRPr lang="en-US" altLang="en-US"/>
          </a:p>
        </p:txBody>
      </p:sp>
    </p:spTree>
    <p:extLst>
      <p:ext uri="{BB962C8B-B14F-4D97-AF65-F5344CB8AC3E}">
        <p14:creationId xmlns:p14="http://schemas.microsoft.com/office/powerpoint/2010/main" val="2789291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FEB769-060B-4814-85C8-A95020641666}" type="slidenum">
              <a:rPr lang="en-US" altLang="en-US"/>
              <a:pPr/>
              <a:t>‹#›</a:t>
            </a:fld>
            <a:endParaRPr lang="en-US" altLang="en-US"/>
          </a:p>
        </p:txBody>
      </p:sp>
      <p:pic>
        <p:nvPicPr>
          <p:cNvPr id="3085" name="Picture 13" descr="DarkBlue10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000" b="1" kern="1200">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anose="020B0604020202020204" pitchFamily="34" charset="0"/>
        </a:defRPr>
      </a:lvl2pPr>
      <a:lvl3pPr algn="l" rtl="0" fontAlgn="base">
        <a:spcBef>
          <a:spcPct val="0"/>
        </a:spcBef>
        <a:spcAft>
          <a:spcPct val="0"/>
        </a:spcAft>
        <a:defRPr sz="3000" b="1">
          <a:solidFill>
            <a:schemeClr val="tx2"/>
          </a:solidFill>
          <a:latin typeface="Arial" panose="020B0604020202020204" pitchFamily="34" charset="0"/>
        </a:defRPr>
      </a:lvl3pPr>
      <a:lvl4pPr algn="l" rtl="0" fontAlgn="base">
        <a:spcBef>
          <a:spcPct val="0"/>
        </a:spcBef>
        <a:spcAft>
          <a:spcPct val="0"/>
        </a:spcAft>
        <a:defRPr sz="3000" b="1">
          <a:solidFill>
            <a:schemeClr val="tx2"/>
          </a:solidFill>
          <a:latin typeface="Arial" panose="020B0604020202020204" pitchFamily="34" charset="0"/>
        </a:defRPr>
      </a:lvl4pPr>
      <a:lvl5pPr algn="l" rtl="0" fontAlgn="base">
        <a:spcBef>
          <a:spcPct val="0"/>
        </a:spcBef>
        <a:spcAft>
          <a:spcPct val="0"/>
        </a:spcAft>
        <a:defRPr sz="3000" b="1">
          <a:solidFill>
            <a:schemeClr val="tx2"/>
          </a:solidFill>
          <a:latin typeface="Arial" panose="020B0604020202020204" pitchFamily="34" charset="0"/>
        </a:defRPr>
      </a:lvl5pPr>
      <a:lvl6pPr marL="457200" algn="l" rtl="0" fontAlgn="base">
        <a:spcBef>
          <a:spcPct val="0"/>
        </a:spcBef>
        <a:spcAft>
          <a:spcPct val="0"/>
        </a:spcAft>
        <a:defRPr sz="3000" b="1">
          <a:solidFill>
            <a:schemeClr val="tx2"/>
          </a:solidFill>
          <a:latin typeface="Arial" panose="020B0604020202020204" pitchFamily="34" charset="0"/>
        </a:defRPr>
      </a:lvl6pPr>
      <a:lvl7pPr marL="914400" algn="l" rtl="0" fontAlgn="base">
        <a:spcBef>
          <a:spcPct val="0"/>
        </a:spcBef>
        <a:spcAft>
          <a:spcPct val="0"/>
        </a:spcAft>
        <a:defRPr sz="3000" b="1">
          <a:solidFill>
            <a:schemeClr val="tx2"/>
          </a:solidFill>
          <a:latin typeface="Arial" panose="020B0604020202020204" pitchFamily="34" charset="0"/>
        </a:defRPr>
      </a:lvl7pPr>
      <a:lvl8pPr marL="1371600" algn="l" rtl="0" fontAlgn="base">
        <a:spcBef>
          <a:spcPct val="0"/>
        </a:spcBef>
        <a:spcAft>
          <a:spcPct val="0"/>
        </a:spcAft>
        <a:defRPr sz="3000" b="1">
          <a:solidFill>
            <a:schemeClr val="tx2"/>
          </a:solidFill>
          <a:latin typeface="Arial" panose="020B0604020202020204" pitchFamily="34" charset="0"/>
        </a:defRPr>
      </a:lvl8pPr>
      <a:lvl9pPr marL="1828800" algn="l" rtl="0" fontAlgn="base">
        <a:spcBef>
          <a:spcPct val="0"/>
        </a:spcBef>
        <a:spcAft>
          <a:spcPct val="0"/>
        </a:spcAft>
        <a:defRPr sz="30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ltLang="en-US" dirty="0" smtClean="0"/>
              <a:t>Methods for Dummies: </a:t>
            </a:r>
            <a:br>
              <a:rPr lang="en-GB" altLang="en-US" dirty="0" smtClean="0"/>
            </a:br>
            <a:r>
              <a:rPr lang="en-GB" altLang="en-US" dirty="0" smtClean="0"/>
              <a:t>Study Design and Pre-processing</a:t>
            </a:r>
            <a:endParaRPr lang="en-GB" altLang="en-US" dirty="0"/>
          </a:p>
        </p:txBody>
      </p:sp>
      <p:sp>
        <p:nvSpPr>
          <p:cNvPr id="2051" name="Rectangle 3"/>
          <p:cNvSpPr>
            <a:spLocks noGrp="1" noChangeArrowheads="1"/>
          </p:cNvSpPr>
          <p:nvPr>
            <p:ph type="subTitle" idx="1"/>
          </p:nvPr>
        </p:nvSpPr>
        <p:spPr/>
        <p:txBody>
          <a:bodyPr/>
          <a:lstStyle/>
          <a:p>
            <a:r>
              <a:rPr lang="en-GB" altLang="en-US" dirty="0" smtClean="0"/>
              <a:t>Tim West &amp; Vanessa </a:t>
            </a:r>
            <a:r>
              <a:rPr lang="en-US" dirty="0"/>
              <a:t>Meitanis</a:t>
            </a:r>
            <a:endParaRPr lang="en-GB" altLang="en-US" dirty="0"/>
          </a:p>
        </p:txBody>
      </p:sp>
      <p:sp>
        <p:nvSpPr>
          <p:cNvPr id="2" name="TextBox 1"/>
          <p:cNvSpPr txBox="1"/>
          <p:nvPr/>
        </p:nvSpPr>
        <p:spPr>
          <a:xfrm>
            <a:off x="6300192" y="4652883"/>
            <a:ext cx="2160240" cy="523220"/>
          </a:xfrm>
          <a:prstGeom prst="rect">
            <a:avLst/>
          </a:prstGeom>
          <a:noFill/>
        </p:spPr>
        <p:txBody>
          <a:bodyPr wrap="square" rtlCol="0">
            <a:spAutoFit/>
          </a:bodyPr>
          <a:lstStyle/>
          <a:p>
            <a:pPr algn="ctr"/>
            <a:r>
              <a:rPr lang="en-GB" sz="1400" b="1" dirty="0" smtClean="0"/>
              <a:t>Hans Berger- </a:t>
            </a:r>
            <a:r>
              <a:rPr lang="en-GB" sz="1400" dirty="0" smtClean="0"/>
              <a:t>Inventor of EEG</a:t>
            </a:r>
            <a:endParaRPr lang="en-GB" sz="1400" dirty="0"/>
          </a:p>
        </p:txBody>
      </p:sp>
      <p:pic>
        <p:nvPicPr>
          <p:cNvPr id="1026" name="Picture 2" descr="https://upload.wikimedia.org/wikipedia/commons/6/69/HansBerger_Univ_Jena.jpeg"/>
          <p:cNvPicPr>
            <a:picLocks noChangeAspect="1" noChangeArrowheads="1"/>
          </p:cNvPicPr>
          <p:nvPr/>
        </p:nvPicPr>
        <p:blipFill rotWithShape="1">
          <a:blip r:embed="rId3">
            <a:extLst>
              <a:ext uri="{28A0092B-C50C-407E-A947-70E740481C1C}">
                <a14:useLocalDpi xmlns:a14="http://schemas.microsoft.com/office/drawing/2010/main" val="0"/>
              </a:ext>
            </a:extLst>
          </a:blip>
          <a:srcRect l="15356"/>
          <a:stretch/>
        </p:blipFill>
        <p:spPr bwMode="auto">
          <a:xfrm>
            <a:off x="6444208" y="2597393"/>
            <a:ext cx="2279576" cy="2019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Considerations for an electrophysiological study</a:t>
            </a:r>
            <a:endParaRPr lang="en-GB" dirty="0"/>
          </a:p>
        </p:txBody>
      </p:sp>
      <p:sp>
        <p:nvSpPr>
          <p:cNvPr id="3" name="Content Placeholder 2"/>
          <p:cNvSpPr>
            <a:spLocks noGrp="1"/>
          </p:cNvSpPr>
          <p:nvPr>
            <p:ph idx="1"/>
          </p:nvPr>
        </p:nvSpPr>
        <p:spPr>
          <a:xfrm>
            <a:off x="330200" y="2132856"/>
            <a:ext cx="8489950" cy="3457575"/>
          </a:xfrm>
        </p:spPr>
        <p:txBody>
          <a:bodyPr/>
          <a:lstStyle/>
          <a:p>
            <a:r>
              <a:rPr lang="en-GB" sz="2000" dirty="0" smtClean="0"/>
              <a:t>Good synchronisation of recording equipment/stimuli is required to ensure everything is precisely time locked</a:t>
            </a:r>
          </a:p>
          <a:p>
            <a:pPr lvl="1"/>
            <a:r>
              <a:rPr lang="en-GB" sz="1600" dirty="0" smtClean="0"/>
              <a:t>Some experiments use a common input e.g. white noise source in order to temporally align different recordings.</a:t>
            </a:r>
          </a:p>
          <a:p>
            <a:r>
              <a:rPr lang="en-GB" sz="2000" dirty="0" smtClean="0"/>
              <a:t>Ensure sampling frequency is greater than 2 x the highest frequency of interest</a:t>
            </a:r>
          </a:p>
          <a:p>
            <a:pPr lvl="1"/>
            <a:r>
              <a:rPr lang="en-GB" sz="1600" dirty="0" smtClean="0"/>
              <a:t>The </a:t>
            </a:r>
            <a:r>
              <a:rPr lang="en-GB" sz="1600" dirty="0" err="1" smtClean="0"/>
              <a:t>Nyquist</a:t>
            </a:r>
            <a:r>
              <a:rPr lang="en-GB" sz="1600" dirty="0" smtClean="0"/>
              <a:t> limit determines highest frequency contained in a signal that can be properly resolved.</a:t>
            </a:r>
            <a:endParaRPr lang="en-GB" sz="1600" dirty="0"/>
          </a:p>
          <a:p>
            <a:r>
              <a:rPr lang="en-GB" sz="2000" dirty="0" smtClean="0"/>
              <a:t>Source localization needs several things:</a:t>
            </a:r>
          </a:p>
          <a:p>
            <a:pPr lvl="1"/>
            <a:r>
              <a:rPr lang="en-GB" sz="1600" dirty="0" smtClean="0"/>
              <a:t>A structural MRI/ CAT scan is required for co-registration</a:t>
            </a:r>
          </a:p>
          <a:p>
            <a:pPr lvl="1"/>
            <a:r>
              <a:rPr lang="en-GB" sz="2000" dirty="0" smtClean="0"/>
              <a:t>Good number of channels distributed across the scalp</a:t>
            </a:r>
          </a:p>
          <a:p>
            <a:r>
              <a:rPr lang="en-GB" sz="2000" dirty="0" smtClean="0"/>
              <a:t>EEG/MEG require referencing, ideally this should be kept constant across subjects</a:t>
            </a:r>
          </a:p>
          <a:p>
            <a:endParaRPr lang="en-GB" sz="2000" dirty="0" smtClean="0"/>
          </a:p>
          <a:p>
            <a:endParaRPr lang="en-GB" sz="2000" dirty="0" smtClean="0"/>
          </a:p>
          <a:p>
            <a:endParaRPr lang="en-GB" sz="2000" dirty="0" smtClean="0"/>
          </a:p>
        </p:txBody>
      </p:sp>
    </p:spTree>
    <p:extLst>
      <p:ext uri="{BB962C8B-B14F-4D97-AF65-F5344CB8AC3E}">
        <p14:creationId xmlns:p14="http://schemas.microsoft.com/office/powerpoint/2010/main" val="3509273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79512" y="620688"/>
            <a:ext cx="8489950" cy="864766"/>
          </a:xfrm>
        </p:spPr>
        <p:txBody>
          <a:bodyPr/>
          <a:lstStyle/>
          <a:p>
            <a:r>
              <a:rPr lang="en-US" altLang="zh-TW" dirty="0" smtClean="0">
                <a:latin typeface="+mn-lt"/>
                <a:ea typeface="ＭＳ Ｐゴシック" pitchFamily="34" charset="-128"/>
              </a:rPr>
              <a:t>Limitations of EEG/MEG Studies</a:t>
            </a:r>
          </a:p>
        </p:txBody>
      </p:sp>
      <p:sp>
        <p:nvSpPr>
          <p:cNvPr id="5" name="Rectangle 3"/>
          <p:cNvSpPr>
            <a:spLocks noGrp="1" noChangeArrowheads="1"/>
          </p:cNvSpPr>
          <p:nvPr>
            <p:ph idx="1"/>
          </p:nvPr>
        </p:nvSpPr>
        <p:spPr>
          <a:xfrm>
            <a:off x="251520" y="1340768"/>
            <a:ext cx="8489950" cy="4105002"/>
          </a:xfrm>
        </p:spPr>
        <p:txBody>
          <a:bodyPr/>
          <a:lstStyle/>
          <a:p>
            <a:pPr>
              <a:lnSpc>
                <a:spcPct val="90000"/>
              </a:lnSpc>
              <a:spcBef>
                <a:spcPts val="1200"/>
              </a:spcBef>
            </a:pPr>
            <a:r>
              <a:rPr lang="en-US" altLang="zh-TW" sz="1800" dirty="0" smtClean="0">
                <a:ea typeface="ＭＳ Ｐゴシック" pitchFamily="34" charset="-128"/>
              </a:rPr>
              <a:t>Signal distorted by scalp morphology</a:t>
            </a:r>
          </a:p>
          <a:p>
            <a:pPr>
              <a:lnSpc>
                <a:spcPct val="90000"/>
              </a:lnSpc>
              <a:spcBef>
                <a:spcPts val="1200"/>
              </a:spcBef>
            </a:pPr>
            <a:r>
              <a:rPr lang="en-US" altLang="zh-TW" sz="1800" dirty="0" smtClean="0">
                <a:ea typeface="ＭＳ Ｐゴシック" pitchFamily="34" charset="-128"/>
              </a:rPr>
              <a:t>Recording from subcortical regions is not often possible</a:t>
            </a:r>
          </a:p>
          <a:p>
            <a:pPr>
              <a:lnSpc>
                <a:spcPct val="90000"/>
              </a:lnSpc>
              <a:spcBef>
                <a:spcPts val="1200"/>
              </a:spcBef>
            </a:pPr>
            <a:r>
              <a:rPr lang="en-US" altLang="zh-TW" sz="1800" dirty="0" smtClean="0">
                <a:ea typeface="ＭＳ Ｐゴシック" pitchFamily="34" charset="-128"/>
              </a:rPr>
              <a:t>Poor </a:t>
            </a:r>
            <a:r>
              <a:rPr lang="en-US" altLang="zh-TW" sz="1800" dirty="0">
                <a:ea typeface="ＭＳ Ｐゴシック" pitchFamily="34" charset="-128"/>
              </a:rPr>
              <a:t>spatial localization in comparison to </a:t>
            </a:r>
            <a:r>
              <a:rPr lang="en-US" altLang="zh-TW" sz="1800" dirty="0" smtClean="0">
                <a:ea typeface="ＭＳ Ｐゴシック" pitchFamily="34" charset="-128"/>
              </a:rPr>
              <a:t>MRI</a:t>
            </a:r>
          </a:p>
          <a:p>
            <a:pPr lvl="1">
              <a:lnSpc>
                <a:spcPct val="90000"/>
              </a:lnSpc>
              <a:spcBef>
                <a:spcPts val="1200"/>
              </a:spcBef>
            </a:pPr>
            <a:r>
              <a:rPr lang="en-US" altLang="zh-TW" sz="1400" dirty="0" smtClean="0">
                <a:ea typeface="ＭＳ Ｐゴシック" pitchFamily="34" charset="-128"/>
              </a:rPr>
              <a:t>Now possible to combine fMRI and EEG</a:t>
            </a:r>
          </a:p>
          <a:p>
            <a:pPr>
              <a:lnSpc>
                <a:spcPct val="90000"/>
              </a:lnSpc>
              <a:spcBef>
                <a:spcPts val="1200"/>
              </a:spcBef>
            </a:pPr>
            <a:r>
              <a:rPr lang="en-US" altLang="zh-TW" sz="1800" dirty="0" smtClean="0">
                <a:ea typeface="ＭＳ Ｐゴシック" pitchFamily="34" charset="-128"/>
              </a:rPr>
              <a:t>Long duration recordings can be difficult due to equipment impairing movement/sleep</a:t>
            </a:r>
            <a:endParaRPr lang="en-US" altLang="zh-TW" sz="1800" b="1" dirty="0" smtClean="0">
              <a:ea typeface="ＭＳ Ｐゴシック" pitchFamily="34" charset="-128"/>
            </a:endParaRPr>
          </a:p>
          <a:p>
            <a:pPr>
              <a:lnSpc>
                <a:spcPct val="90000"/>
              </a:lnSpc>
              <a:spcBef>
                <a:spcPts val="1200"/>
              </a:spcBef>
            </a:pPr>
            <a:r>
              <a:rPr lang="en-US" altLang="zh-TW" sz="1800" dirty="0" smtClean="0">
                <a:ea typeface="ＭＳ Ｐゴシック" pitchFamily="34" charset="-128"/>
              </a:rPr>
              <a:t>Subjects with metallic implants will disrupt MEG recordings</a:t>
            </a:r>
          </a:p>
          <a:p>
            <a:pPr>
              <a:lnSpc>
                <a:spcPct val="90000"/>
              </a:lnSpc>
              <a:spcBef>
                <a:spcPts val="1200"/>
              </a:spcBef>
            </a:pPr>
            <a:r>
              <a:rPr lang="en-US" altLang="zh-TW" sz="1800" dirty="0" smtClean="0">
                <a:ea typeface="ＭＳ Ｐゴシック" pitchFamily="34" charset="-128"/>
              </a:rPr>
              <a:t>MEG is blind to radial sources at the top of the gyri</a:t>
            </a:r>
          </a:p>
          <a:p>
            <a:pPr lvl="1">
              <a:lnSpc>
                <a:spcPct val="90000"/>
              </a:lnSpc>
              <a:spcBef>
                <a:spcPts val="1200"/>
              </a:spcBef>
            </a:pPr>
            <a:r>
              <a:rPr lang="en-US" altLang="zh-TW" sz="1800" dirty="0" smtClean="0">
                <a:ea typeface="ＭＳ Ｐゴシック" pitchFamily="34" charset="-128"/>
              </a:rPr>
              <a:t>Though this effect has been shown to be negligible</a:t>
            </a:r>
            <a:endParaRPr lang="en-US" altLang="zh-TW" sz="2000" dirty="0" smtClean="0">
              <a:ea typeface="ＭＳ Ｐゴシック" pitchFamily="34" charset="-128"/>
            </a:endParaRPr>
          </a:p>
          <a:p>
            <a:pPr>
              <a:lnSpc>
                <a:spcPct val="90000"/>
              </a:lnSpc>
              <a:spcBef>
                <a:spcPts val="1200"/>
              </a:spcBef>
            </a:pPr>
            <a:r>
              <a:rPr lang="en-US" altLang="zh-TW" sz="1800" dirty="0" smtClean="0">
                <a:ea typeface="ＭＳ Ｐゴシック" pitchFamily="34" charset="-128"/>
              </a:rPr>
              <a:t>Highly susceptible to noise and artefacts – requires preprocessing to get data in a useable state.</a:t>
            </a:r>
          </a:p>
        </p:txBody>
      </p:sp>
    </p:spTree>
    <p:extLst>
      <p:ext uri="{BB962C8B-B14F-4D97-AF65-F5344CB8AC3E}">
        <p14:creationId xmlns:p14="http://schemas.microsoft.com/office/powerpoint/2010/main" val="1390443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648742"/>
          </a:xfrm>
        </p:spPr>
        <p:txBody>
          <a:bodyPr/>
          <a:lstStyle/>
          <a:p>
            <a:r>
              <a:rPr lang="en-GB" dirty="0" smtClean="0"/>
              <a:t>References</a:t>
            </a:r>
            <a:endParaRPr lang="en-GB" dirty="0"/>
          </a:p>
        </p:txBody>
      </p:sp>
      <p:sp>
        <p:nvSpPr>
          <p:cNvPr id="3" name="TextBox 2"/>
          <p:cNvSpPr txBox="1"/>
          <p:nvPr/>
        </p:nvSpPr>
        <p:spPr>
          <a:xfrm>
            <a:off x="611560" y="1556792"/>
            <a:ext cx="7632848" cy="3139321"/>
          </a:xfrm>
          <a:prstGeom prst="rect">
            <a:avLst/>
          </a:prstGeom>
          <a:noFill/>
        </p:spPr>
        <p:txBody>
          <a:bodyPr wrap="square" rtlCol="0">
            <a:spAutoFit/>
          </a:bodyPr>
          <a:lstStyle/>
          <a:p>
            <a:pPr marL="285750" indent="-285750">
              <a:buFont typeface="Arial" panose="020B0604020202020204" pitchFamily="34" charset="0"/>
              <a:buChar char="•"/>
            </a:pPr>
            <a:r>
              <a:rPr lang="en-US" altLang="zh-TW" dirty="0">
                <a:ea typeface="ＭＳ Ｐゴシック" pitchFamily="34" charset="-128"/>
              </a:rPr>
              <a:t>Luck, S. J. (2005). Ten simple rules for designing ERP experiments. In T. C. Handy (Ed.), </a:t>
            </a:r>
            <a:r>
              <a:rPr lang="en-US" altLang="zh-TW" i="1" dirty="0">
                <a:ea typeface="ＭＳ Ｐゴシック" pitchFamily="34" charset="-128"/>
              </a:rPr>
              <a:t>Event-related potentials: a methods handbook</a:t>
            </a:r>
            <a:r>
              <a:rPr lang="en-US" altLang="zh-TW" dirty="0">
                <a:ea typeface="ＭＳ Ｐゴシック" pitchFamily="34" charset="-128"/>
              </a:rPr>
              <a:t>. Cambridge, MA: MIT Press</a:t>
            </a:r>
            <a:r>
              <a:rPr lang="en-US" altLang="zh-TW" dirty="0" smtClean="0">
                <a:ea typeface="ＭＳ Ｐゴシック" pitchFamily="34" charset="-128"/>
              </a:rPr>
              <a:t>.</a:t>
            </a:r>
          </a:p>
          <a:p>
            <a:pPr marL="285750" indent="-285750">
              <a:buFont typeface="Arial" panose="020B0604020202020204" pitchFamily="34" charset="0"/>
              <a:buChar char="•"/>
            </a:pPr>
            <a:r>
              <a:rPr lang="en-US" altLang="zh-TW" dirty="0" smtClean="0">
                <a:ea typeface="ＭＳ Ｐゴシック" pitchFamily="34" charset="-128"/>
              </a:rPr>
              <a:t>Fisher, R.A. (1935). The Design of Experiments. Macmillan</a:t>
            </a:r>
          </a:p>
          <a:p>
            <a:pPr marL="285750" indent="-285750">
              <a:buFont typeface="Arial" panose="020B0604020202020204" pitchFamily="34" charset="0"/>
              <a:buChar char="•"/>
            </a:pPr>
            <a:r>
              <a:rPr lang="en-GB" dirty="0" err="1"/>
              <a:t>Salsburg</a:t>
            </a:r>
            <a:r>
              <a:rPr lang="en-GB" dirty="0"/>
              <a:t>, D. (2002). </a:t>
            </a:r>
            <a:r>
              <a:rPr lang="en-GB" i="1" dirty="0"/>
              <a:t>The Lady Tasting Tea: How Statistics Revolutionized Science in the Twentieth Century</a:t>
            </a:r>
            <a:r>
              <a:rPr lang="en-GB" dirty="0"/>
              <a:t>. Henry Holt and Company</a:t>
            </a:r>
            <a:r>
              <a:rPr lang="en-GB" dirty="0" smtClean="0"/>
              <a:t>.</a:t>
            </a:r>
          </a:p>
          <a:p>
            <a:pPr marL="285750" indent="-285750">
              <a:buFont typeface="Arial" panose="020B0604020202020204" pitchFamily="34" charset="0"/>
              <a:buChar char="•"/>
            </a:pPr>
            <a:endParaRPr lang="en-US" altLang="zh-TW" dirty="0" smtClean="0">
              <a:ea typeface="ＭＳ Ｐゴシック" pitchFamily="34" charset="-128"/>
            </a:endParaRPr>
          </a:p>
          <a:p>
            <a:pPr marL="285750" indent="-285750">
              <a:buFont typeface="Arial" panose="020B0604020202020204" pitchFamily="34" charset="0"/>
              <a:buChar char="•"/>
            </a:pPr>
            <a:endParaRPr lang="en-US" altLang="zh-TW" dirty="0">
              <a:ea typeface="ＭＳ Ｐゴシック" pitchFamily="34" charset="-128"/>
            </a:endParaRPr>
          </a:p>
          <a:p>
            <a:r>
              <a:rPr lang="en-GB" b="1" dirty="0" smtClean="0"/>
              <a:t>Thanks to our expert Bernadette Van </a:t>
            </a:r>
            <a:r>
              <a:rPr lang="en-GB" b="1" dirty="0" err="1" smtClean="0"/>
              <a:t>Wijk</a:t>
            </a:r>
            <a:r>
              <a:rPr lang="en-GB" b="1" dirty="0" smtClean="0"/>
              <a:t> and the previous years’ presenters!!</a:t>
            </a:r>
            <a:endParaRPr lang="en-GB" b="1" dirty="0"/>
          </a:p>
        </p:txBody>
      </p:sp>
    </p:spTree>
    <p:extLst>
      <p:ext uri="{BB962C8B-B14F-4D97-AF65-F5344CB8AC3E}">
        <p14:creationId xmlns:p14="http://schemas.microsoft.com/office/powerpoint/2010/main" val="273890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07950" y="1700213"/>
          <a:ext cx="8897938" cy="865187"/>
        </p:xfrm>
        <a:graphic>
          <a:graphicData uri="http://schemas.openxmlformats.org/drawingml/2006/table">
            <a:tbl>
              <a:tblPr firstRow="1" firstCol="1" bandRow="1">
                <a:tableStyleId>{5C22544A-7EE6-4342-B048-85BDC9FD1C3A}</a:tableStyleId>
              </a:tblPr>
              <a:tblGrid>
                <a:gridCol w="2269357">
                  <a:extLst>
                    <a:ext uri="{9D8B030D-6E8A-4147-A177-3AD203B41FA5}">
                      <a16:colId xmlns:a16="http://schemas.microsoft.com/office/drawing/2014/main" xmlns="" val="20000"/>
                    </a:ext>
                  </a:extLst>
                </a:gridCol>
                <a:gridCol w="2269357">
                  <a:extLst>
                    <a:ext uri="{9D8B030D-6E8A-4147-A177-3AD203B41FA5}">
                      <a16:colId xmlns:a16="http://schemas.microsoft.com/office/drawing/2014/main" xmlns="" val="20001"/>
                    </a:ext>
                  </a:extLst>
                </a:gridCol>
                <a:gridCol w="2269357">
                  <a:extLst>
                    <a:ext uri="{9D8B030D-6E8A-4147-A177-3AD203B41FA5}">
                      <a16:colId xmlns:a16="http://schemas.microsoft.com/office/drawing/2014/main" xmlns="" val="20002"/>
                    </a:ext>
                  </a:extLst>
                </a:gridCol>
                <a:gridCol w="2089867">
                  <a:extLst>
                    <a:ext uri="{9D8B030D-6E8A-4147-A177-3AD203B41FA5}">
                      <a16:colId xmlns:a16="http://schemas.microsoft.com/office/drawing/2014/main" xmlns="" val="20003"/>
                    </a:ext>
                  </a:extLst>
                </a:gridCol>
              </a:tblGrid>
              <a:tr h="865187">
                <a:tc>
                  <a:txBody>
                    <a:bodyPr/>
                    <a:lstStyle/>
                    <a:p>
                      <a:pPr>
                        <a:lnSpc>
                          <a:spcPct val="107000"/>
                        </a:lnSpc>
                        <a:spcAft>
                          <a:spcPts val="0"/>
                        </a:spcAft>
                      </a:pPr>
                      <a:r>
                        <a:rPr lang="en-GB" sz="1800" dirty="0">
                          <a:solidFill>
                            <a:schemeClr val="accent2"/>
                          </a:solidFill>
                        </a:rPr>
                        <a:t>Experimental Design</a:t>
                      </a:r>
                    </a:p>
                  </a:txBody>
                  <a:tcPr marL="68572" marR="68572" marT="0" marB="0">
                    <a:solidFill>
                      <a:schemeClr val="bg1"/>
                    </a:solidFill>
                  </a:tcPr>
                </a:tc>
                <a:tc>
                  <a:txBody>
                    <a:bodyPr/>
                    <a:lstStyle/>
                    <a:p>
                      <a:pPr>
                        <a:lnSpc>
                          <a:spcPct val="107000"/>
                        </a:lnSpc>
                        <a:spcAft>
                          <a:spcPts val="0"/>
                        </a:spcAft>
                      </a:pPr>
                      <a:r>
                        <a:rPr lang="en-GB" sz="1800" dirty="0">
                          <a:solidFill>
                            <a:schemeClr val="accent2"/>
                          </a:solidFill>
                        </a:rPr>
                        <a:t>Data collection</a:t>
                      </a:r>
                    </a:p>
                  </a:txBody>
                  <a:tcPr marL="68572" marR="68572" marT="0" marB="0">
                    <a:solidFill>
                      <a:schemeClr val="bg1"/>
                    </a:solidFill>
                  </a:tcPr>
                </a:tc>
                <a:tc>
                  <a:txBody>
                    <a:bodyPr/>
                    <a:lstStyle/>
                    <a:p>
                      <a:pPr>
                        <a:lnSpc>
                          <a:spcPct val="107000"/>
                        </a:lnSpc>
                        <a:spcAft>
                          <a:spcPts val="0"/>
                        </a:spcAft>
                      </a:pPr>
                      <a:r>
                        <a:rPr lang="en-GB" sz="1800" dirty="0">
                          <a:solidFill>
                            <a:schemeClr val="accent2"/>
                          </a:solidFill>
                        </a:rPr>
                        <a:t>Pre-Processing</a:t>
                      </a:r>
                    </a:p>
                  </a:txBody>
                  <a:tcPr marL="68572" marR="68572" marT="0" marB="0">
                    <a:solidFill>
                      <a:schemeClr val="bg1"/>
                    </a:solidFill>
                  </a:tcPr>
                </a:tc>
                <a:tc>
                  <a:txBody>
                    <a:bodyPr/>
                    <a:lstStyle/>
                    <a:p>
                      <a:pPr>
                        <a:lnSpc>
                          <a:spcPct val="107000"/>
                        </a:lnSpc>
                        <a:spcAft>
                          <a:spcPts val="0"/>
                        </a:spcAft>
                      </a:pPr>
                      <a:r>
                        <a:rPr lang="en-GB" sz="1800" dirty="0">
                          <a:solidFill>
                            <a:schemeClr val="accent2"/>
                          </a:solidFill>
                        </a:rPr>
                        <a:t>Statistical Analysis</a:t>
                      </a:r>
                    </a:p>
                  </a:txBody>
                  <a:tcPr marL="68572" marR="68572" marT="0" marB="0">
                    <a:solidFill>
                      <a:schemeClr val="bg1"/>
                    </a:solidFill>
                  </a:tcPr>
                </a:tc>
                <a:extLst>
                  <a:ext uri="{0D108BD9-81ED-4DB2-BD59-A6C34878D82A}">
                    <a16:rowId xmlns:a16="http://schemas.microsoft.com/office/drawing/2014/main" xmlns="" val="10000"/>
                  </a:ext>
                </a:extLst>
              </a:tr>
            </a:tbl>
          </a:graphicData>
        </a:graphic>
      </p:graphicFrame>
      <p:sp>
        <p:nvSpPr>
          <p:cNvPr id="6" name="Rectangle 5"/>
          <p:cNvSpPr/>
          <p:nvPr/>
        </p:nvSpPr>
        <p:spPr>
          <a:xfrm>
            <a:off x="107950" y="1557338"/>
            <a:ext cx="1871663" cy="863600"/>
          </a:xfrm>
          <a:prstGeom prst="rect">
            <a:avLst/>
          </a:prstGeom>
          <a:noFill/>
          <a:ln w="3810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04761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950" y="1700213"/>
          <a:ext cx="8897938" cy="865187"/>
        </p:xfrm>
        <a:graphic>
          <a:graphicData uri="http://schemas.openxmlformats.org/drawingml/2006/table">
            <a:tbl>
              <a:tblPr firstRow="1" firstCol="1" bandRow="1">
                <a:tableStyleId>{5C22544A-7EE6-4342-B048-85BDC9FD1C3A}</a:tableStyleId>
              </a:tblPr>
              <a:tblGrid>
                <a:gridCol w="2269357">
                  <a:extLst>
                    <a:ext uri="{9D8B030D-6E8A-4147-A177-3AD203B41FA5}">
                      <a16:colId xmlns:a16="http://schemas.microsoft.com/office/drawing/2014/main" xmlns="" val="20000"/>
                    </a:ext>
                  </a:extLst>
                </a:gridCol>
                <a:gridCol w="2269357">
                  <a:extLst>
                    <a:ext uri="{9D8B030D-6E8A-4147-A177-3AD203B41FA5}">
                      <a16:colId xmlns:a16="http://schemas.microsoft.com/office/drawing/2014/main" xmlns="" val="20001"/>
                    </a:ext>
                  </a:extLst>
                </a:gridCol>
                <a:gridCol w="2269357">
                  <a:extLst>
                    <a:ext uri="{9D8B030D-6E8A-4147-A177-3AD203B41FA5}">
                      <a16:colId xmlns:a16="http://schemas.microsoft.com/office/drawing/2014/main" xmlns="" val="20002"/>
                    </a:ext>
                  </a:extLst>
                </a:gridCol>
                <a:gridCol w="2089867">
                  <a:extLst>
                    <a:ext uri="{9D8B030D-6E8A-4147-A177-3AD203B41FA5}">
                      <a16:colId xmlns:a16="http://schemas.microsoft.com/office/drawing/2014/main" xmlns="" val="20003"/>
                    </a:ext>
                  </a:extLst>
                </a:gridCol>
              </a:tblGrid>
              <a:tr h="865187">
                <a:tc>
                  <a:txBody>
                    <a:bodyPr/>
                    <a:lstStyle/>
                    <a:p>
                      <a:pPr>
                        <a:lnSpc>
                          <a:spcPct val="107000"/>
                        </a:lnSpc>
                        <a:spcAft>
                          <a:spcPts val="0"/>
                        </a:spcAft>
                      </a:pPr>
                      <a:r>
                        <a:rPr lang="en-GB" sz="1800" dirty="0">
                          <a:solidFill>
                            <a:schemeClr val="accent2"/>
                          </a:solidFill>
                        </a:rPr>
                        <a:t>Experimental Design</a:t>
                      </a:r>
                    </a:p>
                  </a:txBody>
                  <a:tcPr marL="68572" marR="68572" marT="0" marB="0">
                    <a:solidFill>
                      <a:schemeClr val="bg1"/>
                    </a:solidFill>
                  </a:tcPr>
                </a:tc>
                <a:tc>
                  <a:txBody>
                    <a:bodyPr/>
                    <a:lstStyle/>
                    <a:p>
                      <a:pPr>
                        <a:lnSpc>
                          <a:spcPct val="107000"/>
                        </a:lnSpc>
                        <a:spcAft>
                          <a:spcPts val="0"/>
                        </a:spcAft>
                      </a:pPr>
                      <a:r>
                        <a:rPr lang="en-GB" sz="1800" dirty="0">
                          <a:solidFill>
                            <a:schemeClr val="accent2"/>
                          </a:solidFill>
                        </a:rPr>
                        <a:t>Data collection</a:t>
                      </a:r>
                    </a:p>
                  </a:txBody>
                  <a:tcPr marL="68572" marR="68572" marT="0" marB="0">
                    <a:solidFill>
                      <a:schemeClr val="bg1"/>
                    </a:solidFill>
                  </a:tcPr>
                </a:tc>
                <a:tc>
                  <a:txBody>
                    <a:bodyPr/>
                    <a:lstStyle/>
                    <a:p>
                      <a:pPr>
                        <a:lnSpc>
                          <a:spcPct val="107000"/>
                        </a:lnSpc>
                        <a:spcAft>
                          <a:spcPts val="0"/>
                        </a:spcAft>
                      </a:pPr>
                      <a:r>
                        <a:rPr lang="en-GB" sz="1800" dirty="0">
                          <a:solidFill>
                            <a:schemeClr val="accent2"/>
                          </a:solidFill>
                        </a:rPr>
                        <a:t>Pre-Processing</a:t>
                      </a:r>
                    </a:p>
                  </a:txBody>
                  <a:tcPr marL="68572" marR="68572" marT="0" marB="0">
                    <a:solidFill>
                      <a:schemeClr val="bg1"/>
                    </a:solidFill>
                  </a:tcPr>
                </a:tc>
                <a:tc>
                  <a:txBody>
                    <a:bodyPr/>
                    <a:lstStyle/>
                    <a:p>
                      <a:pPr>
                        <a:lnSpc>
                          <a:spcPct val="107000"/>
                        </a:lnSpc>
                        <a:spcAft>
                          <a:spcPts val="0"/>
                        </a:spcAft>
                      </a:pPr>
                      <a:r>
                        <a:rPr lang="en-GB" sz="1800" dirty="0">
                          <a:solidFill>
                            <a:schemeClr val="accent2"/>
                          </a:solidFill>
                        </a:rPr>
                        <a:t>Statistical Analysis</a:t>
                      </a:r>
                    </a:p>
                  </a:txBody>
                  <a:tcPr marL="68572" marR="68572" marT="0" marB="0">
                    <a:solidFill>
                      <a:schemeClr val="bg1"/>
                    </a:solidFill>
                  </a:tcPr>
                </a:tc>
                <a:extLst>
                  <a:ext uri="{0D108BD9-81ED-4DB2-BD59-A6C34878D82A}">
                    <a16:rowId xmlns:a16="http://schemas.microsoft.com/office/drawing/2014/main" xmlns="" val="10000"/>
                  </a:ext>
                </a:extLst>
              </a:tr>
            </a:tbl>
          </a:graphicData>
        </a:graphic>
      </p:graphicFrame>
      <p:sp>
        <p:nvSpPr>
          <p:cNvPr id="3" name="Rectangle 2"/>
          <p:cNvSpPr/>
          <p:nvPr/>
        </p:nvSpPr>
        <p:spPr>
          <a:xfrm>
            <a:off x="2339975" y="1484313"/>
            <a:ext cx="1871663" cy="865187"/>
          </a:xfrm>
          <a:prstGeom prst="rect">
            <a:avLst/>
          </a:prstGeom>
          <a:noFill/>
          <a:ln w="3810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pic>
        <p:nvPicPr>
          <p:cNvPr id="16398" name="Picture 3"/>
          <p:cNvPicPr>
            <a:picLocks noChangeAspect="1"/>
          </p:cNvPicPr>
          <p:nvPr/>
        </p:nvPicPr>
        <p:blipFill>
          <a:blip r:embed="rId2">
            <a:extLst>
              <a:ext uri="{28A0092B-C50C-407E-A947-70E740481C1C}">
                <a14:useLocalDpi xmlns:a14="http://schemas.microsoft.com/office/drawing/2010/main" val="0"/>
              </a:ext>
            </a:extLst>
          </a:blip>
          <a:srcRect r="66624"/>
          <a:stretch>
            <a:fillRect/>
          </a:stretch>
        </p:blipFill>
        <p:spPr bwMode="auto">
          <a:xfrm>
            <a:off x="271463" y="3068638"/>
            <a:ext cx="28606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4"/>
          <p:cNvPicPr>
            <a:picLocks noChangeAspect="1"/>
          </p:cNvPicPr>
          <p:nvPr/>
        </p:nvPicPr>
        <p:blipFill>
          <a:blip r:embed="rId3">
            <a:extLst>
              <a:ext uri="{28A0092B-C50C-407E-A947-70E740481C1C}">
                <a14:useLocalDpi xmlns:a14="http://schemas.microsoft.com/office/drawing/2010/main" val="0"/>
              </a:ext>
            </a:extLst>
          </a:blip>
          <a:srcRect l="30313" r="3539"/>
          <a:stretch>
            <a:fillRect/>
          </a:stretch>
        </p:blipFill>
        <p:spPr bwMode="auto">
          <a:xfrm>
            <a:off x="3419475" y="3068638"/>
            <a:ext cx="37306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278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7950" y="1700213"/>
          <a:ext cx="8897938" cy="865187"/>
        </p:xfrm>
        <a:graphic>
          <a:graphicData uri="http://schemas.openxmlformats.org/drawingml/2006/table">
            <a:tbl>
              <a:tblPr firstRow="1" firstCol="1" bandRow="1">
                <a:tableStyleId>{5C22544A-7EE6-4342-B048-85BDC9FD1C3A}</a:tableStyleId>
              </a:tblPr>
              <a:tblGrid>
                <a:gridCol w="2269357">
                  <a:extLst>
                    <a:ext uri="{9D8B030D-6E8A-4147-A177-3AD203B41FA5}">
                      <a16:colId xmlns:a16="http://schemas.microsoft.com/office/drawing/2014/main" xmlns="" val="20000"/>
                    </a:ext>
                  </a:extLst>
                </a:gridCol>
                <a:gridCol w="2269357">
                  <a:extLst>
                    <a:ext uri="{9D8B030D-6E8A-4147-A177-3AD203B41FA5}">
                      <a16:colId xmlns:a16="http://schemas.microsoft.com/office/drawing/2014/main" xmlns="" val="20001"/>
                    </a:ext>
                  </a:extLst>
                </a:gridCol>
                <a:gridCol w="2269357">
                  <a:extLst>
                    <a:ext uri="{9D8B030D-6E8A-4147-A177-3AD203B41FA5}">
                      <a16:colId xmlns:a16="http://schemas.microsoft.com/office/drawing/2014/main" xmlns="" val="20002"/>
                    </a:ext>
                  </a:extLst>
                </a:gridCol>
                <a:gridCol w="2089867">
                  <a:extLst>
                    <a:ext uri="{9D8B030D-6E8A-4147-A177-3AD203B41FA5}">
                      <a16:colId xmlns:a16="http://schemas.microsoft.com/office/drawing/2014/main" xmlns="" val="20003"/>
                    </a:ext>
                  </a:extLst>
                </a:gridCol>
              </a:tblGrid>
              <a:tr h="865187">
                <a:tc>
                  <a:txBody>
                    <a:bodyPr/>
                    <a:lstStyle/>
                    <a:p>
                      <a:pPr>
                        <a:lnSpc>
                          <a:spcPct val="107000"/>
                        </a:lnSpc>
                        <a:spcAft>
                          <a:spcPts val="0"/>
                        </a:spcAft>
                      </a:pPr>
                      <a:r>
                        <a:rPr lang="en-GB" sz="1800" dirty="0">
                          <a:solidFill>
                            <a:schemeClr val="accent2"/>
                          </a:solidFill>
                        </a:rPr>
                        <a:t>Experimental Design</a:t>
                      </a:r>
                    </a:p>
                  </a:txBody>
                  <a:tcPr marL="68572" marR="68572" marT="0" marB="0">
                    <a:solidFill>
                      <a:schemeClr val="bg1"/>
                    </a:solidFill>
                  </a:tcPr>
                </a:tc>
                <a:tc>
                  <a:txBody>
                    <a:bodyPr/>
                    <a:lstStyle/>
                    <a:p>
                      <a:pPr>
                        <a:lnSpc>
                          <a:spcPct val="107000"/>
                        </a:lnSpc>
                        <a:spcAft>
                          <a:spcPts val="0"/>
                        </a:spcAft>
                      </a:pPr>
                      <a:r>
                        <a:rPr lang="en-GB" sz="1800" dirty="0">
                          <a:solidFill>
                            <a:schemeClr val="accent2"/>
                          </a:solidFill>
                        </a:rPr>
                        <a:t>Data collection</a:t>
                      </a:r>
                    </a:p>
                  </a:txBody>
                  <a:tcPr marL="68572" marR="68572" marT="0" marB="0">
                    <a:solidFill>
                      <a:schemeClr val="bg1"/>
                    </a:solidFill>
                  </a:tcPr>
                </a:tc>
                <a:tc>
                  <a:txBody>
                    <a:bodyPr/>
                    <a:lstStyle/>
                    <a:p>
                      <a:pPr>
                        <a:lnSpc>
                          <a:spcPct val="107000"/>
                        </a:lnSpc>
                        <a:spcAft>
                          <a:spcPts val="0"/>
                        </a:spcAft>
                      </a:pPr>
                      <a:r>
                        <a:rPr lang="en-GB" sz="1800" dirty="0">
                          <a:solidFill>
                            <a:schemeClr val="accent2"/>
                          </a:solidFill>
                        </a:rPr>
                        <a:t>Pre-Processing</a:t>
                      </a:r>
                    </a:p>
                  </a:txBody>
                  <a:tcPr marL="68572" marR="68572" marT="0" marB="0">
                    <a:solidFill>
                      <a:schemeClr val="bg1"/>
                    </a:solidFill>
                  </a:tcPr>
                </a:tc>
                <a:tc>
                  <a:txBody>
                    <a:bodyPr/>
                    <a:lstStyle/>
                    <a:p>
                      <a:pPr>
                        <a:lnSpc>
                          <a:spcPct val="107000"/>
                        </a:lnSpc>
                        <a:spcAft>
                          <a:spcPts val="0"/>
                        </a:spcAft>
                      </a:pPr>
                      <a:r>
                        <a:rPr lang="en-GB" sz="1800" dirty="0">
                          <a:solidFill>
                            <a:schemeClr val="accent2"/>
                          </a:solidFill>
                        </a:rPr>
                        <a:t>Statistical Analysis</a:t>
                      </a:r>
                    </a:p>
                  </a:txBody>
                  <a:tcPr marL="68572" marR="68572" marT="0" marB="0">
                    <a:solidFill>
                      <a:schemeClr val="bg1"/>
                    </a:solidFill>
                  </a:tcPr>
                </a:tc>
                <a:extLst>
                  <a:ext uri="{0D108BD9-81ED-4DB2-BD59-A6C34878D82A}">
                    <a16:rowId xmlns:a16="http://schemas.microsoft.com/office/drawing/2014/main" xmlns="" val="10000"/>
                  </a:ext>
                </a:extLst>
              </a:tr>
            </a:tbl>
          </a:graphicData>
        </a:graphic>
      </p:graphicFrame>
      <p:sp>
        <p:nvSpPr>
          <p:cNvPr id="3" name="Rectangle 2"/>
          <p:cNvSpPr/>
          <p:nvPr/>
        </p:nvSpPr>
        <p:spPr>
          <a:xfrm>
            <a:off x="4643438" y="1484313"/>
            <a:ext cx="1873250" cy="865187"/>
          </a:xfrm>
          <a:prstGeom prst="rect">
            <a:avLst/>
          </a:prstGeom>
          <a:noFill/>
          <a:ln w="3810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7422" name="Rectangle 3"/>
          <p:cNvSpPr>
            <a:spLocks noChangeArrowheads="1"/>
          </p:cNvSpPr>
          <p:nvPr/>
        </p:nvSpPr>
        <p:spPr bwMode="auto">
          <a:xfrm>
            <a:off x="4572000" y="2781300"/>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ea typeface="ＭＳ Ｐゴシック" pitchFamily="1" charset="-128"/>
              </a:defRPr>
            </a:lvl1pPr>
            <a:lvl2pPr marL="742950" indent="-285750">
              <a:defRPr sz="2400">
                <a:solidFill>
                  <a:schemeClr val="tx1"/>
                </a:solidFill>
                <a:latin typeface="Arial" panose="020B0604020202020204" pitchFamily="34" charset="0"/>
                <a:ea typeface="ＭＳ Ｐゴシック" pitchFamily="1" charset="-128"/>
              </a:defRPr>
            </a:lvl2pPr>
            <a:lvl3pPr marL="1143000" indent="-228600">
              <a:defRPr sz="2400">
                <a:solidFill>
                  <a:schemeClr val="tx1"/>
                </a:solidFill>
                <a:latin typeface="Arial" panose="020B0604020202020204" pitchFamily="34" charset="0"/>
                <a:ea typeface="ＭＳ Ｐゴシック" pitchFamily="1" charset="-128"/>
              </a:defRPr>
            </a:lvl3pPr>
            <a:lvl4pPr marL="1600200" indent="-228600">
              <a:defRPr sz="2400">
                <a:solidFill>
                  <a:schemeClr val="tx1"/>
                </a:solidFill>
                <a:latin typeface="Arial" panose="020B0604020202020204" pitchFamily="34" charset="0"/>
                <a:ea typeface="ＭＳ Ｐゴシック" pitchFamily="1" charset="-128"/>
              </a:defRPr>
            </a:lvl4pPr>
            <a:lvl5pPr marL="2057400" indent="-228600">
              <a:defRPr sz="2400">
                <a:solidFill>
                  <a:schemeClr val="tx1"/>
                </a:solidFill>
                <a:latin typeface="Arial" panose="020B0604020202020204" pitchFamily="34"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itchFamily="1" charset="-128"/>
              </a:defRPr>
            </a:lvl9pPr>
          </a:lstStyle>
          <a:p>
            <a:pPr eaLnBrk="1" hangingPunct="1">
              <a:buFontTx/>
              <a:buChar char="•"/>
            </a:pPr>
            <a:r>
              <a:rPr lang="en-GB" altLang="en-US" sz="1800"/>
              <a:t>Data conversion</a:t>
            </a:r>
          </a:p>
          <a:p>
            <a:pPr eaLnBrk="1" hangingPunct="1">
              <a:buFontTx/>
              <a:buChar char="•"/>
            </a:pPr>
            <a:r>
              <a:rPr lang="en-GB" altLang="en-US" sz="1800"/>
              <a:t>Downsampling</a:t>
            </a:r>
          </a:p>
          <a:p>
            <a:pPr eaLnBrk="1" hangingPunct="1">
              <a:buFontTx/>
              <a:buChar char="•"/>
            </a:pPr>
            <a:r>
              <a:rPr lang="en-GB" altLang="en-US" sz="1800"/>
              <a:t>Montage</a:t>
            </a:r>
          </a:p>
          <a:p>
            <a:pPr eaLnBrk="1" hangingPunct="1">
              <a:buFontTx/>
              <a:buChar char="•"/>
            </a:pPr>
            <a:r>
              <a:rPr lang="en-GB" altLang="en-US" sz="1800"/>
              <a:t>Epoching</a:t>
            </a:r>
          </a:p>
          <a:p>
            <a:pPr eaLnBrk="1" hangingPunct="1">
              <a:buFontTx/>
              <a:buChar char="•"/>
            </a:pPr>
            <a:r>
              <a:rPr lang="en-GB" altLang="en-US" sz="1800"/>
              <a:t>Filtering</a:t>
            </a:r>
          </a:p>
          <a:p>
            <a:pPr eaLnBrk="1" hangingPunct="1">
              <a:buFontTx/>
              <a:buChar char="•"/>
            </a:pPr>
            <a:r>
              <a:rPr lang="en-GB" altLang="en-US" sz="1800"/>
              <a:t>Artefact detection and removal</a:t>
            </a:r>
          </a:p>
        </p:txBody>
      </p:sp>
    </p:spTree>
    <p:extLst>
      <p:ext uri="{BB962C8B-B14F-4D97-AF65-F5344CB8AC3E}">
        <p14:creationId xmlns:p14="http://schemas.microsoft.com/office/powerpoint/2010/main" val="3226895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30200" y="765175"/>
            <a:ext cx="8489950" cy="720725"/>
          </a:xfrm>
        </p:spPr>
        <p:txBody>
          <a:bodyPr/>
          <a:lstStyle/>
          <a:p>
            <a:pPr eaLnBrk="1" hangingPunct="1">
              <a:defRPr/>
            </a:pPr>
            <a:r>
              <a:rPr lang="en-GB"/>
              <a:t>Data conversion</a:t>
            </a:r>
          </a:p>
        </p:txBody>
      </p:sp>
      <p:sp>
        <p:nvSpPr>
          <p:cNvPr id="8195" name="Content Placeholder 2"/>
          <p:cNvSpPr>
            <a:spLocks noGrp="1"/>
          </p:cNvSpPr>
          <p:nvPr>
            <p:ph idx="1"/>
          </p:nvPr>
        </p:nvSpPr>
        <p:spPr>
          <a:xfrm>
            <a:off x="330200" y="1485900"/>
            <a:ext cx="8489950" cy="4679950"/>
          </a:xfrm>
        </p:spPr>
        <p:txBody>
          <a:bodyPr/>
          <a:lstStyle/>
          <a:p>
            <a:pPr eaLnBrk="1" hangingPunct="1">
              <a:defRPr/>
            </a:pPr>
            <a:r>
              <a:rPr lang="en-GB"/>
              <a:t>Conversion of raw M/EEG data into matlab based format</a:t>
            </a:r>
          </a:p>
          <a:p>
            <a:pPr eaLnBrk="1" hangingPunct="1">
              <a:buFontTx/>
              <a:buNone/>
              <a:defRPr/>
            </a:pPr>
            <a:endParaRPr lang="en-GB"/>
          </a:p>
          <a:p>
            <a:pPr eaLnBrk="1" hangingPunct="1">
              <a:defRPr/>
            </a:pPr>
            <a:r>
              <a:rPr lang="en-GB"/>
              <a:t>*.bdf 			*.mat</a:t>
            </a:r>
          </a:p>
          <a:p>
            <a:pPr eaLnBrk="1" hangingPunct="1">
              <a:defRPr/>
            </a:pPr>
            <a:r>
              <a:rPr lang="en-GB"/>
              <a:t>*.fif				*.dat</a:t>
            </a:r>
          </a:p>
          <a:p>
            <a:pPr eaLnBrk="1" hangingPunct="1">
              <a:defRPr/>
            </a:pPr>
            <a:r>
              <a:rPr lang="en-GB"/>
              <a:t>*.eeg</a:t>
            </a:r>
          </a:p>
          <a:p>
            <a:pPr eaLnBrk="1" hangingPunct="1">
              <a:defRPr/>
            </a:pPr>
            <a:r>
              <a:rPr lang="en-GB"/>
              <a:t>*.meg4</a:t>
            </a:r>
          </a:p>
        </p:txBody>
      </p:sp>
      <p:sp>
        <p:nvSpPr>
          <p:cNvPr id="7" name="Right Arrow 6"/>
          <p:cNvSpPr/>
          <p:nvPr/>
        </p:nvSpPr>
        <p:spPr>
          <a:xfrm>
            <a:off x="1908175" y="3284538"/>
            <a:ext cx="1727200"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extLst>
      <p:ext uri="{BB962C8B-B14F-4D97-AF65-F5344CB8AC3E}">
        <p14:creationId xmlns:p14="http://schemas.microsoft.com/office/powerpoint/2010/main" val="2412022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50825" y="549275"/>
            <a:ext cx="8489950" cy="576263"/>
          </a:xfrm>
        </p:spPr>
        <p:txBody>
          <a:bodyPr/>
          <a:lstStyle/>
          <a:p>
            <a:pPr eaLnBrk="1" hangingPunct="1">
              <a:defRPr/>
            </a:pPr>
            <a:r>
              <a:rPr lang="en-GB"/>
              <a:t>Downsampling</a:t>
            </a:r>
          </a:p>
        </p:txBody>
      </p:sp>
      <p:sp>
        <p:nvSpPr>
          <p:cNvPr id="10243" name="Content Placeholder 2"/>
          <p:cNvSpPr>
            <a:spLocks noGrp="1"/>
          </p:cNvSpPr>
          <p:nvPr>
            <p:ph idx="1"/>
          </p:nvPr>
        </p:nvSpPr>
        <p:spPr>
          <a:xfrm>
            <a:off x="330200" y="4508500"/>
            <a:ext cx="8489950" cy="2160588"/>
          </a:xfrm>
        </p:spPr>
        <p:txBody>
          <a:bodyPr/>
          <a:lstStyle/>
          <a:p>
            <a:pPr eaLnBrk="1" hangingPunct="1">
              <a:defRPr/>
            </a:pPr>
            <a:r>
              <a:rPr lang="en-GB" sz="1800" dirty="0"/>
              <a:t>M/EEG signal usually sampled at 2048Hz (2048 samples/ sec), 64 channels (EEG) or </a:t>
            </a:r>
            <a:r>
              <a:rPr lang="en-GB" sz="1800" dirty="0" smtClean="0"/>
              <a:t>~306 </a:t>
            </a:r>
            <a:r>
              <a:rPr lang="en-GB" sz="1800" dirty="0"/>
              <a:t>(MEG)</a:t>
            </a:r>
          </a:p>
          <a:p>
            <a:pPr eaLnBrk="1" hangingPunct="1">
              <a:defRPr/>
            </a:pPr>
            <a:r>
              <a:rPr lang="en-GB" sz="1800" dirty="0"/>
              <a:t>Reduce sampling </a:t>
            </a:r>
            <a:r>
              <a:rPr lang="en-GB" sz="1800" dirty="0" smtClean="0"/>
              <a:t>rate to </a:t>
            </a:r>
            <a:r>
              <a:rPr lang="en-GB" sz="1800" dirty="0"/>
              <a:t>reduce file size and increase processing speed while preserving data quality</a:t>
            </a:r>
          </a:p>
          <a:p>
            <a:pPr eaLnBrk="1" hangingPunct="1">
              <a:defRPr/>
            </a:pPr>
            <a:r>
              <a:rPr lang="en-US" altLang="zh-TW" sz="1800" dirty="0" err="1">
                <a:cs typeface="ＭＳ Ｐゴシック" charset="0"/>
              </a:rPr>
              <a:t>Nyquist</a:t>
            </a:r>
            <a:r>
              <a:rPr lang="en-US" altLang="zh-TW" sz="1800" dirty="0">
                <a:cs typeface="ＭＳ Ｐゴシック" charset="0"/>
              </a:rPr>
              <a:t> frequency: minimum sampling frequency needs to be greater than twice the maximum frequency of any analogue signal likely to be present in the EEG</a:t>
            </a:r>
            <a:endParaRPr lang="en-GB" sz="1800" dirty="0"/>
          </a:p>
          <a:p>
            <a:pPr eaLnBrk="1" hangingPunct="1">
              <a:defRPr/>
            </a:pPr>
            <a:endParaRPr lang="en-GB" sz="2000" dirty="0"/>
          </a:p>
          <a:p>
            <a:pPr eaLnBrk="1" hangingPunct="1">
              <a:defRPr/>
            </a:pPr>
            <a:endParaRPr lang="en-GB" dirty="0"/>
          </a:p>
        </p:txBody>
      </p:sp>
      <p:pic>
        <p:nvPicPr>
          <p:cNvPr id="20483" name="Shape 38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339850"/>
            <a:ext cx="4608513"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026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22263" y="765175"/>
            <a:ext cx="8489950" cy="576263"/>
          </a:xfrm>
        </p:spPr>
        <p:txBody>
          <a:bodyPr/>
          <a:lstStyle/>
          <a:p>
            <a:pPr eaLnBrk="1" hangingPunct="1">
              <a:defRPr/>
            </a:pPr>
            <a:r>
              <a:rPr lang="en-GB"/>
              <a:t>Montage</a:t>
            </a:r>
          </a:p>
        </p:txBody>
      </p:sp>
      <p:sp>
        <p:nvSpPr>
          <p:cNvPr id="12291" name="Content Placeholder 2"/>
          <p:cNvSpPr>
            <a:spLocks noGrp="1"/>
          </p:cNvSpPr>
          <p:nvPr>
            <p:ph idx="1"/>
          </p:nvPr>
        </p:nvSpPr>
        <p:spPr>
          <a:xfrm>
            <a:off x="322263" y="1581150"/>
            <a:ext cx="8489950" cy="5016500"/>
          </a:xfrm>
        </p:spPr>
        <p:txBody>
          <a:bodyPr/>
          <a:lstStyle/>
          <a:p>
            <a:pPr eaLnBrk="1" hangingPunct="1">
              <a:defRPr/>
            </a:pPr>
            <a:r>
              <a:rPr lang="en-GB" altLang="en-US" dirty="0" smtClean="0">
                <a:ea typeface="+mn-ea"/>
              </a:rPr>
              <a:t>Montage refers to the placement of electrodes</a:t>
            </a:r>
          </a:p>
          <a:p>
            <a:pPr eaLnBrk="1" hangingPunct="1">
              <a:defRPr/>
            </a:pPr>
            <a:r>
              <a:rPr lang="en-GB" altLang="en-US" dirty="0" smtClean="0">
                <a:ea typeface="+mn-ea"/>
              </a:rPr>
              <a:t>Convert data from a fixed reference to an average reference</a:t>
            </a:r>
          </a:p>
          <a:p>
            <a:pPr eaLnBrk="1" hangingPunct="1">
              <a:defRPr/>
            </a:pPr>
            <a:r>
              <a:rPr lang="en-GB" altLang="en-US" dirty="0" smtClean="0">
                <a:ea typeface="+mn-ea"/>
              </a:rPr>
              <a:t>Types of montage:</a:t>
            </a:r>
          </a:p>
          <a:p>
            <a:pPr lvl="1" eaLnBrk="1" hangingPunct="1">
              <a:defRPr/>
            </a:pPr>
            <a:r>
              <a:rPr lang="en-GB" altLang="en-US" dirty="0" smtClean="0"/>
              <a:t>Mastoid</a:t>
            </a:r>
          </a:p>
          <a:p>
            <a:pPr lvl="1" eaLnBrk="1" hangingPunct="1">
              <a:defRPr/>
            </a:pPr>
            <a:r>
              <a:rPr lang="en-GB" altLang="en-US" dirty="0" smtClean="0"/>
              <a:t>Average</a:t>
            </a:r>
            <a:endParaRPr lang="en-GB" altLang="en-US" dirty="0"/>
          </a:p>
          <a:p>
            <a:pPr lvl="1" eaLnBrk="1" hangingPunct="1">
              <a:defRPr/>
            </a:pPr>
            <a:r>
              <a:rPr lang="en-GB" altLang="en-US" dirty="0" err="1" smtClean="0">
                <a:ea typeface="+mn-ea"/>
              </a:rPr>
              <a:t>Laplacian</a:t>
            </a:r>
            <a:endParaRPr lang="en-GB" altLang="en-US" dirty="0" smtClean="0">
              <a:ea typeface="+mn-ea"/>
            </a:endParaRPr>
          </a:p>
        </p:txBody>
      </p:sp>
      <p:pic>
        <p:nvPicPr>
          <p:cNvPr id="2253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219450"/>
            <a:ext cx="3116263"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1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30200" y="836613"/>
            <a:ext cx="8489950" cy="576262"/>
          </a:xfrm>
        </p:spPr>
        <p:txBody>
          <a:bodyPr/>
          <a:lstStyle/>
          <a:p>
            <a:pPr eaLnBrk="1" hangingPunct="1">
              <a:defRPr/>
            </a:pPr>
            <a:r>
              <a:rPr lang="en-GB"/>
              <a:t>Epoching</a:t>
            </a:r>
          </a:p>
        </p:txBody>
      </p:sp>
      <p:sp>
        <p:nvSpPr>
          <p:cNvPr id="14339" name="Content Placeholder 2"/>
          <p:cNvSpPr>
            <a:spLocks noGrp="1"/>
          </p:cNvSpPr>
          <p:nvPr>
            <p:ph idx="1"/>
          </p:nvPr>
        </p:nvSpPr>
        <p:spPr>
          <a:xfrm>
            <a:off x="330200" y="1628775"/>
            <a:ext cx="8489950" cy="4464050"/>
          </a:xfrm>
        </p:spPr>
        <p:txBody>
          <a:bodyPr/>
          <a:lstStyle/>
          <a:p>
            <a:pPr eaLnBrk="1" hangingPunct="1">
              <a:defRPr/>
            </a:pPr>
            <a:r>
              <a:rPr lang="en-GB" altLang="en-US" sz="2400" dirty="0" smtClean="0">
                <a:ea typeface="+mn-ea"/>
              </a:rPr>
              <a:t>Split continuous M/EEG data into fixed epochs of a fixed length</a:t>
            </a:r>
          </a:p>
          <a:p>
            <a:pPr marL="0" indent="0" eaLnBrk="1" hangingPunct="1">
              <a:buFontTx/>
              <a:buNone/>
              <a:defRPr/>
            </a:pPr>
            <a:endParaRPr lang="en-GB" altLang="en-US" sz="2400" dirty="0" smtClean="0">
              <a:ea typeface="+mn-ea"/>
            </a:endParaRPr>
          </a:p>
          <a:p>
            <a:pPr eaLnBrk="1" hangingPunct="1">
              <a:defRPr/>
            </a:pPr>
            <a:r>
              <a:rPr lang="en-GB" altLang="en-US" sz="2400" dirty="0" smtClean="0">
                <a:ea typeface="+mn-ea"/>
              </a:rPr>
              <a:t>Segments data into pre-stimulus and post-stimulus</a:t>
            </a:r>
          </a:p>
          <a:p>
            <a:pPr marL="0" indent="0" eaLnBrk="1" hangingPunct="1">
              <a:buFontTx/>
              <a:buNone/>
              <a:defRPr/>
            </a:pPr>
            <a:endParaRPr lang="en-GB" altLang="en-US" sz="2400" dirty="0" smtClean="0">
              <a:ea typeface="+mn-ea"/>
            </a:endParaRPr>
          </a:p>
          <a:p>
            <a:pPr eaLnBrk="1" hangingPunct="1">
              <a:defRPr/>
            </a:pPr>
            <a:r>
              <a:rPr lang="en-GB" altLang="en-US" sz="2400" dirty="0" smtClean="0">
                <a:ea typeface="+mn-ea"/>
              </a:rPr>
              <a:t>Need to know: </a:t>
            </a:r>
          </a:p>
          <a:p>
            <a:pPr lvl="1" eaLnBrk="1" hangingPunct="1">
              <a:defRPr/>
            </a:pPr>
            <a:r>
              <a:rPr lang="en-GB" altLang="en-US" sz="2000" dirty="0" smtClean="0">
                <a:ea typeface="+mn-ea"/>
              </a:rPr>
              <a:t>when stimulus occurred (triggers)</a:t>
            </a:r>
          </a:p>
          <a:p>
            <a:pPr lvl="1" eaLnBrk="1" hangingPunct="1">
              <a:defRPr/>
            </a:pPr>
            <a:r>
              <a:rPr lang="en-GB" altLang="en-US" sz="2000" dirty="0" smtClean="0">
                <a:ea typeface="+mn-ea"/>
              </a:rPr>
              <a:t>the timing of the event you are interested in (300 </a:t>
            </a:r>
            <a:r>
              <a:rPr lang="en-GB" altLang="en-US" sz="2000" dirty="0" err="1" smtClean="0">
                <a:ea typeface="+mn-ea"/>
              </a:rPr>
              <a:t>ms</a:t>
            </a:r>
            <a:r>
              <a:rPr lang="en-GB" altLang="en-US" sz="2000" dirty="0" smtClean="0">
                <a:ea typeface="+mn-ea"/>
              </a:rPr>
              <a:t> after stimulus onset)</a:t>
            </a:r>
          </a:p>
          <a:p>
            <a:pPr lvl="1" eaLnBrk="1" hangingPunct="1">
              <a:defRPr/>
            </a:pPr>
            <a:r>
              <a:rPr lang="en-GB" altLang="en-US" sz="2000" dirty="0" smtClean="0">
                <a:ea typeface="+mn-ea"/>
              </a:rPr>
              <a:t>type of event triggered (condition A, condition B, control)</a:t>
            </a:r>
          </a:p>
          <a:p>
            <a:pPr marL="457200" lvl="1" indent="0" eaLnBrk="1" hangingPunct="1">
              <a:buFontTx/>
              <a:buNone/>
              <a:defRPr/>
            </a:pPr>
            <a:endParaRPr lang="en-GB" altLang="en-US" dirty="0" smtClean="0">
              <a:ea typeface="+mn-ea"/>
            </a:endParaRPr>
          </a:p>
          <a:p>
            <a:pPr eaLnBrk="1" hangingPunct="1">
              <a:defRPr/>
            </a:pPr>
            <a:r>
              <a:rPr lang="en-GB" altLang="en-US" sz="2400" dirty="0" smtClean="0">
                <a:ea typeface="+mn-ea"/>
              </a:rPr>
              <a:t>Baseline correction using pre-stimulus signal</a:t>
            </a:r>
            <a:endParaRPr lang="en-GB" altLang="en-US" dirty="0" smtClean="0">
              <a:ea typeface="+mn-ea"/>
            </a:endParaRPr>
          </a:p>
          <a:p>
            <a:pPr eaLnBrk="1" hangingPunct="1">
              <a:defRPr/>
            </a:pPr>
            <a:endParaRPr lang="en-GB" altLang="en-US" dirty="0" smtClean="0">
              <a:ea typeface="+mn-ea"/>
            </a:endParaRPr>
          </a:p>
          <a:p>
            <a:pPr eaLnBrk="1" hangingPunct="1">
              <a:defRPr/>
            </a:pPr>
            <a:endParaRPr lang="en-GB" altLang="en-US" dirty="0" smtClean="0">
              <a:ea typeface="+mn-ea"/>
            </a:endParaRPr>
          </a:p>
        </p:txBody>
      </p:sp>
    </p:spTree>
    <p:extLst>
      <p:ext uri="{BB962C8B-B14F-4D97-AF65-F5344CB8AC3E}">
        <p14:creationId xmlns:p14="http://schemas.microsoft.com/office/powerpoint/2010/main" val="1439053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463" y="641568"/>
            <a:ext cx="8489950" cy="1296988"/>
          </a:xfrm>
        </p:spPr>
        <p:txBody>
          <a:bodyPr/>
          <a:lstStyle/>
          <a:p>
            <a:r>
              <a:rPr lang="en-GB" dirty="0" smtClean="0"/>
              <a:t>Idealised Experimental Design: Fisher</a:t>
            </a:r>
            <a:endParaRPr lang="en-GB" dirty="0"/>
          </a:p>
        </p:txBody>
      </p:sp>
      <p:sp>
        <p:nvSpPr>
          <p:cNvPr id="4" name="TextBox 3"/>
          <p:cNvSpPr txBox="1"/>
          <p:nvPr/>
        </p:nvSpPr>
        <p:spPr>
          <a:xfrm>
            <a:off x="1084683" y="2140572"/>
            <a:ext cx="2880320" cy="369332"/>
          </a:xfrm>
          <a:prstGeom prst="rect">
            <a:avLst/>
          </a:prstGeom>
          <a:noFill/>
        </p:spPr>
        <p:txBody>
          <a:bodyPr wrap="square" rtlCol="0">
            <a:spAutoFit/>
          </a:bodyPr>
          <a:lstStyle/>
          <a:p>
            <a:r>
              <a:rPr lang="en-GB" b="1" dirty="0" smtClean="0"/>
              <a:t>Make an Observation</a:t>
            </a:r>
            <a:endParaRPr lang="en-GB" b="1" dirty="0"/>
          </a:p>
        </p:txBody>
      </p:sp>
      <p:sp>
        <p:nvSpPr>
          <p:cNvPr id="5" name="TextBox 4"/>
          <p:cNvSpPr txBox="1"/>
          <p:nvPr/>
        </p:nvSpPr>
        <p:spPr>
          <a:xfrm>
            <a:off x="827584" y="4509120"/>
            <a:ext cx="2880320" cy="369332"/>
          </a:xfrm>
          <a:prstGeom prst="rect">
            <a:avLst/>
          </a:prstGeom>
          <a:noFill/>
        </p:spPr>
        <p:txBody>
          <a:bodyPr wrap="square" rtlCol="0">
            <a:spAutoFit/>
          </a:bodyPr>
          <a:lstStyle/>
          <a:p>
            <a:pPr algn="ctr"/>
            <a:r>
              <a:rPr lang="en-GB" b="1" dirty="0" smtClean="0"/>
              <a:t>Formulate a Hypothesis</a:t>
            </a:r>
            <a:endParaRPr lang="en-GB" b="1" dirty="0"/>
          </a:p>
        </p:txBody>
      </p:sp>
      <p:sp>
        <p:nvSpPr>
          <p:cNvPr id="7" name="TextBox 6"/>
          <p:cNvSpPr txBox="1"/>
          <p:nvPr/>
        </p:nvSpPr>
        <p:spPr>
          <a:xfrm>
            <a:off x="5527846" y="1678907"/>
            <a:ext cx="2880320" cy="646331"/>
          </a:xfrm>
          <a:prstGeom prst="rect">
            <a:avLst/>
          </a:prstGeom>
          <a:noFill/>
        </p:spPr>
        <p:txBody>
          <a:bodyPr wrap="square" rtlCol="0">
            <a:spAutoFit/>
          </a:bodyPr>
          <a:lstStyle/>
          <a:p>
            <a:pPr algn="r"/>
            <a:r>
              <a:rPr lang="en-GB" b="1" dirty="0" smtClean="0"/>
              <a:t>Analyse Data to Reach Conclusions</a:t>
            </a:r>
            <a:endParaRPr lang="en-GB" b="1" dirty="0"/>
          </a:p>
        </p:txBody>
      </p:sp>
      <p:sp>
        <p:nvSpPr>
          <p:cNvPr id="8" name="Circular Arrow 7"/>
          <p:cNvSpPr/>
          <p:nvPr/>
        </p:nvSpPr>
        <p:spPr>
          <a:xfrm rot="17990849" flipH="1">
            <a:off x="246412" y="2229477"/>
            <a:ext cx="2572098" cy="2683928"/>
          </a:xfrm>
          <a:prstGeom prst="circularArrow">
            <a:avLst>
              <a:gd name="adj1" fmla="val 7253"/>
              <a:gd name="adj2" fmla="val 1436493"/>
              <a:gd name="adj3" fmla="val 20223662"/>
              <a:gd name="adj4" fmla="val 14603914"/>
              <a:gd name="adj5" fmla="val 127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Circular Arrow 8"/>
          <p:cNvSpPr/>
          <p:nvPr/>
        </p:nvSpPr>
        <p:spPr>
          <a:xfrm rot="12629509" flipH="1">
            <a:off x="3281458" y="3277726"/>
            <a:ext cx="2572098" cy="2683928"/>
          </a:xfrm>
          <a:prstGeom prst="circularArrow">
            <a:avLst>
              <a:gd name="adj1" fmla="val 7253"/>
              <a:gd name="adj2" fmla="val 1436493"/>
              <a:gd name="adj3" fmla="val 20223662"/>
              <a:gd name="adj4" fmla="val 14603914"/>
              <a:gd name="adj5" fmla="val 127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ircular Arrow 9"/>
          <p:cNvSpPr/>
          <p:nvPr/>
        </p:nvSpPr>
        <p:spPr>
          <a:xfrm rot="7332763" flipH="1">
            <a:off x="6329179" y="2141787"/>
            <a:ext cx="2572098" cy="2683928"/>
          </a:xfrm>
          <a:prstGeom prst="circularArrow">
            <a:avLst>
              <a:gd name="adj1" fmla="val 7253"/>
              <a:gd name="adj2" fmla="val 1436493"/>
              <a:gd name="adj3" fmla="val 20223662"/>
              <a:gd name="adj4" fmla="val 14603914"/>
              <a:gd name="adj5" fmla="val 127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ircular Arrow 10"/>
          <p:cNvSpPr/>
          <p:nvPr/>
        </p:nvSpPr>
        <p:spPr>
          <a:xfrm rot="1800000" flipH="1">
            <a:off x="3117120" y="1084323"/>
            <a:ext cx="2572098" cy="2683928"/>
          </a:xfrm>
          <a:prstGeom prst="circularArrow">
            <a:avLst>
              <a:gd name="adj1" fmla="val 7253"/>
              <a:gd name="adj2" fmla="val 1436493"/>
              <a:gd name="adj3" fmla="val 20223662"/>
              <a:gd name="adj4" fmla="val 14603914"/>
              <a:gd name="adj5" fmla="val 127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5226160" y="4358694"/>
            <a:ext cx="2880320" cy="646331"/>
          </a:xfrm>
          <a:prstGeom prst="rect">
            <a:avLst/>
          </a:prstGeom>
          <a:noFill/>
        </p:spPr>
        <p:txBody>
          <a:bodyPr wrap="square" rtlCol="0">
            <a:spAutoFit/>
          </a:bodyPr>
          <a:lstStyle/>
          <a:p>
            <a:pPr algn="ctr"/>
            <a:r>
              <a:rPr lang="en-GB" b="1" u="sng" dirty="0" smtClean="0"/>
              <a:t>Design an Experiment and Collect Data</a:t>
            </a:r>
            <a:endParaRPr lang="en-GB" b="1" u="sng" dirty="0"/>
          </a:p>
        </p:txBody>
      </p:sp>
      <p:sp>
        <p:nvSpPr>
          <p:cNvPr id="12" name="TextBox 11"/>
          <p:cNvSpPr txBox="1"/>
          <p:nvPr/>
        </p:nvSpPr>
        <p:spPr>
          <a:xfrm>
            <a:off x="1149005" y="2614911"/>
            <a:ext cx="2952328" cy="646331"/>
          </a:xfrm>
          <a:prstGeom prst="rect">
            <a:avLst/>
          </a:prstGeom>
          <a:noFill/>
        </p:spPr>
        <p:txBody>
          <a:bodyPr wrap="square" rtlCol="0">
            <a:spAutoFit/>
          </a:bodyPr>
          <a:lstStyle/>
          <a:p>
            <a:r>
              <a:rPr lang="en-GB" i="1" dirty="0" smtClean="0"/>
              <a:t>“Tea tastes better when you add the milk first”</a:t>
            </a:r>
            <a:endParaRPr lang="en-GB" i="1" dirty="0"/>
          </a:p>
        </p:txBody>
      </p:sp>
      <p:sp>
        <p:nvSpPr>
          <p:cNvPr id="13" name="TextBox 12"/>
          <p:cNvSpPr txBox="1"/>
          <p:nvPr/>
        </p:nvSpPr>
        <p:spPr>
          <a:xfrm>
            <a:off x="444556" y="4992789"/>
            <a:ext cx="2952328" cy="1200329"/>
          </a:xfrm>
          <a:prstGeom prst="rect">
            <a:avLst/>
          </a:prstGeom>
          <a:noFill/>
        </p:spPr>
        <p:txBody>
          <a:bodyPr wrap="square" rtlCol="0">
            <a:spAutoFit/>
          </a:bodyPr>
          <a:lstStyle/>
          <a:p>
            <a:r>
              <a:rPr lang="en-GB" i="1" dirty="0" smtClean="0"/>
              <a:t>“A seasoned tea drinker should be able to determine a superior tea at a level higher than chance”</a:t>
            </a:r>
            <a:endParaRPr lang="en-GB" i="1" dirty="0"/>
          </a:p>
        </p:txBody>
      </p:sp>
      <p:sp>
        <p:nvSpPr>
          <p:cNvPr id="14" name="TextBox 13"/>
          <p:cNvSpPr txBox="1"/>
          <p:nvPr/>
        </p:nvSpPr>
        <p:spPr>
          <a:xfrm>
            <a:off x="5670303" y="4968378"/>
            <a:ext cx="2952328" cy="923330"/>
          </a:xfrm>
          <a:prstGeom prst="rect">
            <a:avLst/>
          </a:prstGeom>
          <a:noFill/>
        </p:spPr>
        <p:txBody>
          <a:bodyPr wrap="square" rtlCol="0">
            <a:spAutoFit/>
          </a:bodyPr>
          <a:lstStyle/>
          <a:p>
            <a:r>
              <a:rPr lang="en-GB" i="1" dirty="0" smtClean="0"/>
              <a:t>“Present a random selection of prepared teas to the expert in a blind test”</a:t>
            </a:r>
            <a:endParaRPr lang="en-GB" i="1" dirty="0"/>
          </a:p>
        </p:txBody>
      </p:sp>
      <p:sp>
        <p:nvSpPr>
          <p:cNvPr id="15" name="TextBox 14"/>
          <p:cNvSpPr txBox="1"/>
          <p:nvPr/>
        </p:nvSpPr>
        <p:spPr>
          <a:xfrm>
            <a:off x="5146900" y="2369561"/>
            <a:ext cx="2952328" cy="646331"/>
          </a:xfrm>
          <a:prstGeom prst="rect">
            <a:avLst/>
          </a:prstGeom>
          <a:noFill/>
        </p:spPr>
        <p:txBody>
          <a:bodyPr wrap="square" rtlCol="0">
            <a:spAutoFit/>
          </a:bodyPr>
          <a:lstStyle/>
          <a:p>
            <a:pPr algn="r"/>
            <a:r>
              <a:rPr lang="en-GB" i="1" dirty="0" smtClean="0"/>
              <a:t>“Pre-milked tea was not detectable above chance ”</a:t>
            </a:r>
            <a:endParaRPr lang="en-GB" i="1" dirty="0"/>
          </a:p>
        </p:txBody>
      </p:sp>
      <p:pic>
        <p:nvPicPr>
          <p:cNvPr id="2050" name="Picture 2" descr="https://upload.wikimedia.org/wikipedia/commons/a/aa/Youngronaldfish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6533" y="2765452"/>
            <a:ext cx="1279100" cy="179337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46890" y="6519825"/>
            <a:ext cx="5058743" cy="261610"/>
          </a:xfrm>
          <a:prstGeom prst="rect">
            <a:avLst/>
          </a:prstGeom>
          <a:noFill/>
        </p:spPr>
        <p:txBody>
          <a:bodyPr wrap="square" rtlCol="0">
            <a:spAutoFit/>
          </a:bodyPr>
          <a:lstStyle/>
          <a:p>
            <a:r>
              <a:rPr lang="en-GB" sz="1100" dirty="0" smtClean="0"/>
              <a:t>Fisher, </a:t>
            </a:r>
            <a:r>
              <a:rPr lang="en-GB" sz="1100" i="1" dirty="0" smtClean="0"/>
              <a:t>The Design of Experiments, 1935</a:t>
            </a:r>
            <a:endParaRPr lang="en-GB" sz="1100" dirty="0"/>
          </a:p>
        </p:txBody>
      </p:sp>
    </p:spTree>
    <p:extLst>
      <p:ext uri="{BB962C8B-B14F-4D97-AF65-F5344CB8AC3E}">
        <p14:creationId xmlns:p14="http://schemas.microsoft.com/office/powerpoint/2010/main" val="1316964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t="9383" r="2670" b="10970"/>
          <a:stretch>
            <a:fillRect/>
          </a:stretch>
        </p:blipFill>
        <p:spPr>
          <a:xfrm>
            <a:off x="0" y="1196975"/>
            <a:ext cx="8964613" cy="5502275"/>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1307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30200" y="692150"/>
            <a:ext cx="8489950" cy="649288"/>
          </a:xfrm>
        </p:spPr>
        <p:txBody>
          <a:bodyPr/>
          <a:lstStyle/>
          <a:p>
            <a:pPr>
              <a:defRPr/>
            </a:pPr>
            <a:r>
              <a:rPr lang="en-GB"/>
              <a:t>Epoching cont.</a:t>
            </a:r>
          </a:p>
        </p:txBody>
      </p:sp>
      <p:sp>
        <p:nvSpPr>
          <p:cNvPr id="18435" name="Content Placeholder 2"/>
          <p:cNvSpPr>
            <a:spLocks noGrp="1"/>
          </p:cNvSpPr>
          <p:nvPr>
            <p:ph idx="1"/>
          </p:nvPr>
        </p:nvSpPr>
        <p:spPr>
          <a:xfrm>
            <a:off x="330200" y="1557338"/>
            <a:ext cx="8489950" cy="4608512"/>
          </a:xfrm>
        </p:spPr>
        <p:txBody>
          <a:bodyPr/>
          <a:lstStyle/>
          <a:p>
            <a:pPr>
              <a:defRPr/>
            </a:pPr>
            <a:r>
              <a:rPr lang="en-GB"/>
              <a:t>For example:</a:t>
            </a:r>
          </a:p>
          <a:p>
            <a:pPr marL="400050" lvl="1" indent="0">
              <a:buFontTx/>
              <a:buNone/>
              <a:defRPr/>
            </a:pPr>
            <a:endParaRPr lang="en-GB"/>
          </a:p>
          <a:p>
            <a:pPr marL="400050" lvl="1" indent="0">
              <a:buFontTx/>
              <a:buNone/>
              <a:defRPr/>
            </a:pPr>
            <a:r>
              <a:rPr lang="en-GB"/>
              <a:t>Interested in P3/P300 (ERP component) which has time onset at approx. 300ms after stimulus presentation</a:t>
            </a:r>
          </a:p>
          <a:p>
            <a:pPr marL="400050" lvl="1" indent="0">
              <a:buFontTx/>
              <a:buNone/>
              <a:defRPr/>
            </a:pPr>
            <a:endParaRPr lang="en-GB"/>
          </a:p>
          <a:p>
            <a:pPr marL="400050" lvl="1" indent="0">
              <a:buFontTx/>
              <a:buNone/>
              <a:defRPr/>
            </a:pPr>
            <a:r>
              <a:rPr lang="en-GB"/>
              <a:t>Epoch: 	-200ms baseline, 800ms trial</a:t>
            </a:r>
          </a:p>
          <a:p>
            <a:pPr>
              <a:defRPr/>
            </a:pPr>
            <a:endParaRPr lang="en-GB"/>
          </a:p>
          <a:p>
            <a:pPr>
              <a:defRPr/>
            </a:pPr>
            <a:endParaRPr lang="en-GB"/>
          </a:p>
        </p:txBody>
      </p:sp>
      <p:pic>
        <p:nvPicPr>
          <p:cNvPr id="286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235450"/>
            <a:ext cx="36068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791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30200" y="692150"/>
            <a:ext cx="8489950" cy="504825"/>
          </a:xfrm>
        </p:spPr>
        <p:txBody>
          <a:bodyPr/>
          <a:lstStyle/>
          <a:p>
            <a:pPr eaLnBrk="1" hangingPunct="1">
              <a:defRPr/>
            </a:pPr>
            <a:r>
              <a:rPr lang="en-GB"/>
              <a:t>Filtering</a:t>
            </a:r>
          </a:p>
        </p:txBody>
      </p:sp>
      <p:sp>
        <p:nvSpPr>
          <p:cNvPr id="3" name="Content Placeholder 2"/>
          <p:cNvSpPr>
            <a:spLocks noGrp="1"/>
          </p:cNvSpPr>
          <p:nvPr>
            <p:ph idx="1"/>
          </p:nvPr>
        </p:nvSpPr>
        <p:spPr>
          <a:xfrm>
            <a:off x="330200" y="1412875"/>
            <a:ext cx="8489950" cy="5184775"/>
          </a:xfrm>
        </p:spPr>
        <p:txBody>
          <a:bodyPr/>
          <a:lstStyle/>
          <a:p>
            <a:pPr eaLnBrk="1" hangingPunct="1">
              <a:defRPr/>
            </a:pPr>
            <a:r>
              <a:rPr lang="en-GB" dirty="0" smtClean="0">
                <a:ea typeface="+mn-ea"/>
              </a:rPr>
              <a:t>Filters out noise at specific frequencies</a:t>
            </a:r>
          </a:p>
          <a:p>
            <a:pPr eaLnBrk="1" hangingPunct="1">
              <a:defRPr/>
            </a:pPr>
            <a:r>
              <a:rPr lang="en-GB" dirty="0" smtClean="0">
                <a:ea typeface="+mn-ea"/>
              </a:rPr>
              <a:t> Types of filters:</a:t>
            </a:r>
          </a:p>
          <a:p>
            <a:pPr lvl="1" eaLnBrk="1" hangingPunct="1">
              <a:defRPr/>
            </a:pPr>
            <a:r>
              <a:rPr lang="en-GB" dirty="0" smtClean="0">
                <a:ea typeface="+mn-ea"/>
              </a:rPr>
              <a:t>Low-pass filter ~ 30 Hz: removes high frequency noise e.g. muscle activity</a:t>
            </a:r>
          </a:p>
          <a:p>
            <a:pPr lvl="1" eaLnBrk="1" hangingPunct="1">
              <a:defRPr/>
            </a:pPr>
            <a:r>
              <a:rPr lang="en-GB" dirty="0" smtClean="0">
                <a:ea typeface="+mn-ea"/>
              </a:rPr>
              <a:t>High-pass filter 0.5Hz: reduces slow drifts e.g. sweat artefact</a:t>
            </a:r>
            <a:endParaRPr lang="en-GB" dirty="0">
              <a:ea typeface="+mn-ea"/>
            </a:endParaRPr>
          </a:p>
          <a:p>
            <a:pPr lvl="1" eaLnBrk="1" hangingPunct="1">
              <a:defRPr/>
            </a:pPr>
            <a:r>
              <a:rPr lang="en-GB" dirty="0" smtClean="0">
                <a:ea typeface="+mn-ea"/>
              </a:rPr>
              <a:t>Notch filter 50/60 Hz: electrical line noise</a:t>
            </a:r>
          </a:p>
          <a:p>
            <a:pPr lvl="1" eaLnBrk="1" hangingPunct="1">
              <a:defRPr/>
            </a:pPr>
            <a:r>
              <a:rPr lang="en-GB" dirty="0" smtClean="0">
                <a:ea typeface="+mn-ea"/>
              </a:rPr>
              <a:t>Band-pass: passes signal through only at a specific frequency range</a:t>
            </a:r>
          </a:p>
          <a:p>
            <a:pPr marL="457200" lvl="1" indent="0" eaLnBrk="1" hangingPunct="1">
              <a:buFontTx/>
              <a:buNone/>
              <a:defRPr/>
            </a:pPr>
            <a:endParaRPr lang="en-GB" dirty="0" smtClean="0">
              <a:ea typeface="+mn-ea"/>
            </a:endParaRPr>
          </a:p>
          <a:p>
            <a:pPr eaLnBrk="1" hangingPunct="1">
              <a:defRPr/>
            </a:pPr>
            <a:r>
              <a:rPr lang="en-GB" dirty="0">
                <a:ea typeface="+mn-ea"/>
              </a:rPr>
              <a:t>T</a:t>
            </a:r>
            <a:r>
              <a:rPr lang="en-GB" dirty="0" smtClean="0">
                <a:ea typeface="+mn-ea"/>
              </a:rPr>
              <a:t>oo much filtering can alter the data and lose temporal precision</a:t>
            </a:r>
          </a:p>
        </p:txBody>
      </p:sp>
    </p:spTree>
    <p:extLst>
      <p:ext uri="{BB962C8B-B14F-4D97-AF65-F5344CB8AC3E}">
        <p14:creationId xmlns:p14="http://schemas.microsoft.com/office/powerpoint/2010/main" val="28480185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700213"/>
            <a:ext cx="7294562"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1188" y="4437063"/>
            <a:ext cx="4105275" cy="162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5336757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30200" y="692150"/>
            <a:ext cx="8489950" cy="720725"/>
          </a:xfrm>
        </p:spPr>
        <p:txBody>
          <a:bodyPr/>
          <a:lstStyle/>
          <a:p>
            <a:pPr eaLnBrk="1" hangingPunct="1">
              <a:defRPr/>
            </a:pPr>
            <a:r>
              <a:rPr lang="en-GB"/>
              <a:t>Artefact Detection and Removal</a:t>
            </a:r>
          </a:p>
        </p:txBody>
      </p:sp>
      <p:pic>
        <p:nvPicPr>
          <p:cNvPr id="3379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3789363"/>
            <a:ext cx="88646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ontent Placeholder 3"/>
          <p:cNvSpPr>
            <a:spLocks noGrp="1"/>
          </p:cNvSpPr>
          <p:nvPr>
            <p:ph idx="1"/>
          </p:nvPr>
        </p:nvSpPr>
        <p:spPr>
          <a:xfrm>
            <a:off x="330200" y="1484313"/>
            <a:ext cx="8489950" cy="4681537"/>
          </a:xfrm>
        </p:spPr>
        <p:txBody>
          <a:bodyPr/>
          <a:lstStyle/>
          <a:p>
            <a:pPr>
              <a:defRPr/>
            </a:pPr>
            <a:r>
              <a:rPr lang="en-GB"/>
              <a:t>Artefacts are physiological and non-physiological noise that can distort M/EEG signal</a:t>
            </a:r>
          </a:p>
          <a:p>
            <a:pPr lvl="1">
              <a:defRPr/>
            </a:pPr>
            <a:r>
              <a:rPr lang="en-GB"/>
              <a:t>Blinking, eye movement, skin potentials (sweating), muscle movement, heart beat, alpha</a:t>
            </a:r>
          </a:p>
        </p:txBody>
      </p:sp>
    </p:spTree>
    <p:extLst>
      <p:ext uri="{BB962C8B-B14F-4D97-AF65-F5344CB8AC3E}">
        <p14:creationId xmlns:p14="http://schemas.microsoft.com/office/powerpoint/2010/main" val="752062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defRPr/>
            </a:pPr>
            <a:r>
              <a:rPr lang="en-GB"/>
              <a:t>Artefact Detection and Removal cont.</a:t>
            </a:r>
          </a:p>
        </p:txBody>
      </p:sp>
      <p:sp>
        <p:nvSpPr>
          <p:cNvPr id="19459" name="Content Placeholder 2"/>
          <p:cNvSpPr>
            <a:spLocks noGrp="1"/>
          </p:cNvSpPr>
          <p:nvPr>
            <p:ph idx="1"/>
          </p:nvPr>
        </p:nvSpPr>
        <p:spPr>
          <a:xfrm>
            <a:off x="330200" y="1484313"/>
            <a:ext cx="8489950" cy="5184775"/>
          </a:xfrm>
        </p:spPr>
        <p:txBody>
          <a:bodyPr/>
          <a:lstStyle/>
          <a:p>
            <a:r>
              <a:rPr lang="en-GB" altLang="en-US" smtClean="0">
                <a:ea typeface="ＭＳ Ｐゴシック" pitchFamily="1" charset="-128"/>
              </a:rPr>
              <a:t>Inspect data and determine a rejection threshold</a:t>
            </a:r>
          </a:p>
          <a:p>
            <a:pPr lvl="1"/>
            <a:r>
              <a:rPr lang="en-GB" altLang="en-US" smtClean="0">
                <a:ea typeface="ＭＳ Ｐゴシック" pitchFamily="1" charset="-128"/>
              </a:rPr>
              <a:t>Trials that exceed threshold are deleted</a:t>
            </a:r>
          </a:p>
          <a:p>
            <a:r>
              <a:rPr lang="en-GB" altLang="en-US" smtClean="0">
                <a:ea typeface="ＭＳ Ｐゴシック" pitchFamily="1" charset="-128"/>
              </a:rPr>
              <a:t>‘Moving Window Peak-to-Peak’ function:</a:t>
            </a:r>
          </a:p>
          <a:p>
            <a:endParaRPr lang="en-GB" altLang="en-US" smtClean="0">
              <a:ea typeface="ＭＳ Ｐゴシック" pitchFamily="1" charset="-128"/>
            </a:endParaRPr>
          </a:p>
          <a:p>
            <a:endParaRPr lang="en-GB" altLang="en-US" smtClean="0">
              <a:ea typeface="ＭＳ Ｐゴシック" pitchFamily="1" charset="-128"/>
            </a:endParaRPr>
          </a:p>
          <a:p>
            <a:pPr>
              <a:buFontTx/>
              <a:buNone/>
            </a:pPr>
            <a:endParaRPr lang="en-GB" altLang="en-US" smtClean="0">
              <a:ea typeface="ＭＳ Ｐゴシック" pitchFamily="1" charset="-128"/>
            </a:endParaRPr>
          </a:p>
          <a:p>
            <a:r>
              <a:rPr lang="en-GB" altLang="en-US" smtClean="0">
                <a:ea typeface="ＭＳ Ｐゴシック" pitchFamily="1" charset="-128"/>
              </a:rPr>
              <a:t>Independent component Analysis (ICA):</a:t>
            </a:r>
          </a:p>
          <a:p>
            <a:pPr lvl="1"/>
            <a:r>
              <a:rPr lang="en-GB" altLang="en-US" smtClean="0">
                <a:ea typeface="ＭＳ Ｐゴシック" pitchFamily="1" charset="-128"/>
              </a:rPr>
              <a:t>Removes artefacts</a:t>
            </a:r>
          </a:p>
          <a:p>
            <a:pPr lvl="1"/>
            <a:r>
              <a:rPr lang="en-GB" altLang="en-US" smtClean="0">
                <a:ea typeface="ＭＳ Ｐゴシック" pitchFamily="1" charset="-128"/>
              </a:rPr>
              <a:t>Useful for blinks muscle activity</a:t>
            </a:r>
          </a:p>
          <a:p>
            <a:pPr lvl="1"/>
            <a:r>
              <a:rPr lang="en-GB" altLang="en-US" smtClean="0">
                <a:ea typeface="ＭＳ Ｐゴシック" pitchFamily="1" charset="-128"/>
              </a:rPr>
              <a:t>Record EOG to remove eye movement artefact from signal</a:t>
            </a:r>
          </a:p>
          <a:p>
            <a:pPr>
              <a:buFontTx/>
              <a:buNone/>
            </a:pPr>
            <a:endParaRPr lang="en-GB" altLang="en-US" smtClean="0">
              <a:ea typeface="ＭＳ Ｐゴシック" pitchFamily="1" charset="-128"/>
            </a:endParaRPr>
          </a:p>
        </p:txBody>
      </p:sp>
      <p:pic>
        <p:nvPicPr>
          <p:cNvPr id="35843" name="Picture 8"/>
          <p:cNvPicPr>
            <a:picLocks noChangeAspect="1" noChangeArrowheads="1"/>
          </p:cNvPicPr>
          <p:nvPr/>
        </p:nvPicPr>
        <p:blipFill>
          <a:blip r:embed="rId3">
            <a:extLst>
              <a:ext uri="{28A0092B-C50C-407E-A947-70E740481C1C}">
                <a14:useLocalDpi xmlns:a14="http://schemas.microsoft.com/office/drawing/2010/main" val="0"/>
              </a:ext>
            </a:extLst>
          </a:blip>
          <a:srcRect t="33038" b="30809"/>
          <a:stretch>
            <a:fillRect/>
          </a:stretch>
        </p:blipFill>
        <p:spPr bwMode="auto">
          <a:xfrm>
            <a:off x="857250" y="2933700"/>
            <a:ext cx="4722813"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grpSp>
        <p:nvGrpSpPr>
          <p:cNvPr id="6" name="Group 5"/>
          <p:cNvGrpSpPr>
            <a:grpSpLocks/>
          </p:cNvGrpSpPr>
          <p:nvPr/>
        </p:nvGrpSpPr>
        <p:grpSpPr bwMode="auto">
          <a:xfrm>
            <a:off x="1739900" y="3284538"/>
            <a:ext cx="925513" cy="227012"/>
            <a:chOff x="4700225" y="5724166"/>
            <a:chExt cx="925874" cy="571500"/>
          </a:xfrm>
        </p:grpSpPr>
        <p:sp>
          <p:nvSpPr>
            <p:cNvPr id="35861" name="Line 14"/>
            <p:cNvSpPr>
              <a:spLocks noChangeShapeType="1"/>
            </p:cNvSpPr>
            <p:nvPr/>
          </p:nvSpPr>
          <p:spPr bwMode="auto">
            <a:xfrm>
              <a:off x="4700225" y="5724166"/>
              <a:ext cx="925874" cy="0"/>
            </a:xfrm>
            <a:prstGeom prst="line">
              <a:avLst/>
            </a:prstGeom>
            <a:noFill/>
            <a:ln w="317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62" name="Line 15"/>
            <p:cNvSpPr>
              <a:spLocks noChangeShapeType="1"/>
            </p:cNvSpPr>
            <p:nvPr/>
          </p:nvSpPr>
          <p:spPr bwMode="auto">
            <a:xfrm>
              <a:off x="4700225" y="6295666"/>
              <a:ext cx="925874" cy="0"/>
            </a:xfrm>
            <a:prstGeom prst="line">
              <a:avLst/>
            </a:prstGeom>
            <a:noFill/>
            <a:ln w="317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63" name="Line 16"/>
            <p:cNvSpPr>
              <a:spLocks noChangeShapeType="1"/>
            </p:cNvSpPr>
            <p:nvPr/>
          </p:nvSpPr>
          <p:spPr bwMode="auto">
            <a:xfrm flipV="1">
              <a:off x="5163162" y="5749566"/>
              <a:ext cx="0" cy="520700"/>
            </a:xfrm>
            <a:prstGeom prst="line">
              <a:avLst/>
            </a:prstGeom>
            <a:noFill/>
            <a:ln w="317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0" name="Group 9"/>
          <p:cNvGrpSpPr>
            <a:grpSpLocks/>
          </p:cNvGrpSpPr>
          <p:nvPr/>
        </p:nvGrpSpPr>
        <p:grpSpPr bwMode="auto">
          <a:xfrm>
            <a:off x="2282825" y="3295650"/>
            <a:ext cx="925513" cy="304800"/>
            <a:chOff x="4700225" y="5724166"/>
            <a:chExt cx="925874" cy="571500"/>
          </a:xfrm>
        </p:grpSpPr>
        <p:sp>
          <p:nvSpPr>
            <p:cNvPr id="35858" name="Line 14"/>
            <p:cNvSpPr>
              <a:spLocks noChangeShapeType="1"/>
            </p:cNvSpPr>
            <p:nvPr/>
          </p:nvSpPr>
          <p:spPr bwMode="auto">
            <a:xfrm>
              <a:off x="4700225" y="5724166"/>
              <a:ext cx="925874" cy="0"/>
            </a:xfrm>
            <a:prstGeom prst="line">
              <a:avLst/>
            </a:prstGeom>
            <a:noFill/>
            <a:ln w="317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59" name="Line 15"/>
            <p:cNvSpPr>
              <a:spLocks noChangeShapeType="1"/>
            </p:cNvSpPr>
            <p:nvPr/>
          </p:nvSpPr>
          <p:spPr bwMode="auto">
            <a:xfrm>
              <a:off x="4700225" y="6295666"/>
              <a:ext cx="925874" cy="0"/>
            </a:xfrm>
            <a:prstGeom prst="line">
              <a:avLst/>
            </a:prstGeom>
            <a:noFill/>
            <a:ln w="317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60" name="Line 16"/>
            <p:cNvSpPr>
              <a:spLocks noChangeShapeType="1"/>
            </p:cNvSpPr>
            <p:nvPr/>
          </p:nvSpPr>
          <p:spPr bwMode="auto">
            <a:xfrm flipV="1">
              <a:off x="5163162" y="5749566"/>
              <a:ext cx="0" cy="520700"/>
            </a:xfrm>
            <a:prstGeom prst="line">
              <a:avLst/>
            </a:prstGeom>
            <a:noFill/>
            <a:ln w="317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4" name="Group 13"/>
          <p:cNvGrpSpPr>
            <a:grpSpLocks/>
          </p:cNvGrpSpPr>
          <p:nvPr/>
        </p:nvGrpSpPr>
        <p:grpSpPr bwMode="auto">
          <a:xfrm>
            <a:off x="2846388" y="3309938"/>
            <a:ext cx="927100" cy="373062"/>
            <a:chOff x="4700225" y="5724166"/>
            <a:chExt cx="925874" cy="571500"/>
          </a:xfrm>
        </p:grpSpPr>
        <p:sp>
          <p:nvSpPr>
            <p:cNvPr id="35855" name="Line 14"/>
            <p:cNvSpPr>
              <a:spLocks noChangeShapeType="1"/>
            </p:cNvSpPr>
            <p:nvPr/>
          </p:nvSpPr>
          <p:spPr bwMode="auto">
            <a:xfrm>
              <a:off x="4700225" y="5724166"/>
              <a:ext cx="925874" cy="0"/>
            </a:xfrm>
            <a:prstGeom prst="line">
              <a:avLst/>
            </a:prstGeom>
            <a:noFill/>
            <a:ln w="317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56" name="Line 15"/>
            <p:cNvSpPr>
              <a:spLocks noChangeShapeType="1"/>
            </p:cNvSpPr>
            <p:nvPr/>
          </p:nvSpPr>
          <p:spPr bwMode="auto">
            <a:xfrm>
              <a:off x="4700225" y="6295666"/>
              <a:ext cx="925874" cy="0"/>
            </a:xfrm>
            <a:prstGeom prst="line">
              <a:avLst/>
            </a:prstGeom>
            <a:noFill/>
            <a:ln w="317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57" name="Line 16"/>
            <p:cNvSpPr>
              <a:spLocks noChangeShapeType="1"/>
            </p:cNvSpPr>
            <p:nvPr/>
          </p:nvSpPr>
          <p:spPr bwMode="auto">
            <a:xfrm flipV="1">
              <a:off x="5163162" y="5749566"/>
              <a:ext cx="0" cy="520700"/>
            </a:xfrm>
            <a:prstGeom prst="line">
              <a:avLst/>
            </a:prstGeom>
            <a:noFill/>
            <a:ln w="317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18" name="Group 17"/>
          <p:cNvGrpSpPr>
            <a:grpSpLocks/>
          </p:cNvGrpSpPr>
          <p:nvPr/>
        </p:nvGrpSpPr>
        <p:grpSpPr bwMode="auto">
          <a:xfrm>
            <a:off x="3454400" y="3629025"/>
            <a:ext cx="925513" cy="755650"/>
            <a:chOff x="4700225" y="5724166"/>
            <a:chExt cx="925874" cy="571500"/>
          </a:xfrm>
        </p:grpSpPr>
        <p:sp>
          <p:nvSpPr>
            <p:cNvPr id="35852" name="Line 14"/>
            <p:cNvSpPr>
              <a:spLocks noChangeShapeType="1"/>
            </p:cNvSpPr>
            <p:nvPr/>
          </p:nvSpPr>
          <p:spPr bwMode="auto">
            <a:xfrm>
              <a:off x="4700225" y="5724166"/>
              <a:ext cx="925874" cy="0"/>
            </a:xfrm>
            <a:prstGeom prst="line">
              <a:avLst/>
            </a:prstGeom>
            <a:noFill/>
            <a:ln w="317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53" name="Line 15"/>
            <p:cNvSpPr>
              <a:spLocks noChangeShapeType="1"/>
            </p:cNvSpPr>
            <p:nvPr/>
          </p:nvSpPr>
          <p:spPr bwMode="auto">
            <a:xfrm>
              <a:off x="4700225" y="6295666"/>
              <a:ext cx="925874" cy="0"/>
            </a:xfrm>
            <a:prstGeom prst="line">
              <a:avLst/>
            </a:prstGeom>
            <a:noFill/>
            <a:ln w="317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54" name="Line 16"/>
            <p:cNvSpPr>
              <a:spLocks noChangeShapeType="1"/>
            </p:cNvSpPr>
            <p:nvPr/>
          </p:nvSpPr>
          <p:spPr bwMode="auto">
            <a:xfrm flipV="1">
              <a:off x="5163162" y="5749566"/>
              <a:ext cx="0" cy="520700"/>
            </a:xfrm>
            <a:prstGeom prst="line">
              <a:avLst/>
            </a:prstGeom>
            <a:noFill/>
            <a:ln w="317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22" name="Group 21"/>
          <p:cNvGrpSpPr>
            <a:grpSpLocks/>
          </p:cNvGrpSpPr>
          <p:nvPr/>
        </p:nvGrpSpPr>
        <p:grpSpPr bwMode="auto">
          <a:xfrm>
            <a:off x="4638675" y="3392488"/>
            <a:ext cx="925513" cy="322262"/>
            <a:chOff x="4700225" y="5724166"/>
            <a:chExt cx="925874" cy="571500"/>
          </a:xfrm>
        </p:grpSpPr>
        <p:sp>
          <p:nvSpPr>
            <p:cNvPr id="35849" name="Line 14"/>
            <p:cNvSpPr>
              <a:spLocks noChangeShapeType="1"/>
            </p:cNvSpPr>
            <p:nvPr/>
          </p:nvSpPr>
          <p:spPr bwMode="auto">
            <a:xfrm>
              <a:off x="4700225" y="5724166"/>
              <a:ext cx="925874" cy="0"/>
            </a:xfrm>
            <a:prstGeom prst="line">
              <a:avLst/>
            </a:prstGeom>
            <a:noFill/>
            <a:ln w="317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50" name="Line 15"/>
            <p:cNvSpPr>
              <a:spLocks noChangeShapeType="1"/>
            </p:cNvSpPr>
            <p:nvPr/>
          </p:nvSpPr>
          <p:spPr bwMode="auto">
            <a:xfrm>
              <a:off x="4700225" y="6295666"/>
              <a:ext cx="925874" cy="0"/>
            </a:xfrm>
            <a:prstGeom prst="line">
              <a:avLst/>
            </a:prstGeom>
            <a:noFill/>
            <a:ln w="317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35851" name="Line 16"/>
            <p:cNvSpPr>
              <a:spLocks noChangeShapeType="1"/>
            </p:cNvSpPr>
            <p:nvPr/>
          </p:nvSpPr>
          <p:spPr bwMode="auto">
            <a:xfrm flipV="1">
              <a:off x="5163162" y="5749566"/>
              <a:ext cx="0" cy="520700"/>
            </a:xfrm>
            <a:prstGeom prst="line">
              <a:avLst/>
            </a:prstGeom>
            <a:noFill/>
            <a:ln w="31750"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grpSp>
    </p:spTree>
    <p:extLst>
      <p:ext uri="{BB962C8B-B14F-4D97-AF65-F5344CB8AC3E}">
        <p14:creationId xmlns:p14="http://schemas.microsoft.com/office/powerpoint/2010/main" val="4100145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30200" y="908050"/>
            <a:ext cx="8489950" cy="576263"/>
          </a:xfrm>
        </p:spPr>
        <p:txBody>
          <a:bodyPr/>
          <a:lstStyle/>
          <a:p>
            <a:pPr>
              <a:defRPr/>
            </a:pPr>
            <a:r>
              <a:rPr lang="en-GB"/>
              <a:t>Ways to avoid some of these artefacts:</a:t>
            </a:r>
          </a:p>
        </p:txBody>
      </p:sp>
      <p:sp>
        <p:nvSpPr>
          <p:cNvPr id="21507" name="Content Placeholder 2"/>
          <p:cNvSpPr>
            <a:spLocks noGrp="1"/>
          </p:cNvSpPr>
          <p:nvPr>
            <p:ph idx="1"/>
          </p:nvPr>
        </p:nvSpPr>
        <p:spPr>
          <a:xfrm>
            <a:off x="330200" y="1484313"/>
            <a:ext cx="8489950" cy="4681537"/>
          </a:xfrm>
        </p:spPr>
        <p:txBody>
          <a:bodyPr/>
          <a:lstStyle/>
          <a:p>
            <a:pPr>
              <a:defRPr/>
            </a:pPr>
            <a:endParaRPr lang="en-GB" altLang="en-US" dirty="0" smtClean="0">
              <a:ea typeface="+mn-ea"/>
            </a:endParaRPr>
          </a:p>
          <a:p>
            <a:pPr>
              <a:defRPr/>
            </a:pPr>
            <a:r>
              <a:rPr lang="en-GB" altLang="en-US" dirty="0" smtClean="0">
                <a:ea typeface="+mn-ea"/>
              </a:rPr>
              <a:t>Constant cool temperature in testing room to reduce sweat artefacts</a:t>
            </a:r>
          </a:p>
          <a:p>
            <a:pPr marL="0" indent="0">
              <a:buFontTx/>
              <a:buNone/>
              <a:defRPr/>
            </a:pPr>
            <a:endParaRPr lang="en-GB" altLang="en-US" dirty="0" smtClean="0">
              <a:ea typeface="+mn-ea"/>
            </a:endParaRPr>
          </a:p>
          <a:p>
            <a:pPr>
              <a:defRPr/>
            </a:pPr>
            <a:r>
              <a:rPr lang="en-GB" altLang="en-US" dirty="0" smtClean="0">
                <a:ea typeface="+mn-ea"/>
              </a:rPr>
              <a:t>Include breaks so participants remain alert (less alpha waves) and have time to blink and move</a:t>
            </a:r>
          </a:p>
          <a:p>
            <a:pPr marL="0" indent="0">
              <a:buFontTx/>
              <a:buNone/>
              <a:defRPr/>
            </a:pPr>
            <a:endParaRPr lang="en-GB" altLang="en-US" dirty="0" smtClean="0">
              <a:ea typeface="+mn-ea"/>
            </a:endParaRPr>
          </a:p>
          <a:p>
            <a:pPr>
              <a:defRPr/>
            </a:pPr>
            <a:r>
              <a:rPr lang="en-GB" altLang="en-US" dirty="0">
                <a:ea typeface="+mn-ea"/>
              </a:rPr>
              <a:t>C</a:t>
            </a:r>
            <a:r>
              <a:rPr lang="en-GB" altLang="en-US" dirty="0" smtClean="0">
                <a:ea typeface="+mn-ea"/>
              </a:rPr>
              <a:t>omfortable chair/environment and fixation cross to limit movement artefacts</a:t>
            </a:r>
          </a:p>
        </p:txBody>
      </p:sp>
    </p:spTree>
    <p:extLst>
      <p:ext uri="{BB962C8B-B14F-4D97-AF65-F5344CB8AC3E}">
        <p14:creationId xmlns:p14="http://schemas.microsoft.com/office/powerpoint/2010/main" val="20891104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23850" y="2924175"/>
            <a:ext cx="8489950" cy="1512888"/>
          </a:xfrm>
        </p:spPr>
        <p:txBody>
          <a:bodyPr/>
          <a:lstStyle/>
          <a:p>
            <a:pPr algn="ctr">
              <a:defRPr/>
            </a:pPr>
            <a:r>
              <a:rPr lang="en-GB"/>
              <a:t>Thanks for listening</a:t>
            </a:r>
            <a:br>
              <a:rPr lang="en-GB"/>
            </a:br>
            <a:r>
              <a:rPr lang="en-GB"/>
              <a:t>and</a:t>
            </a:r>
            <a:br>
              <a:rPr lang="en-GB"/>
            </a:br>
            <a:r>
              <a:rPr lang="en-GB"/>
              <a:t>Thanks to our expert Bernadette Van Wijk</a:t>
            </a:r>
          </a:p>
        </p:txBody>
      </p:sp>
    </p:spTree>
    <p:extLst>
      <p:ext uri="{BB962C8B-B14F-4D97-AF65-F5344CB8AC3E}">
        <p14:creationId xmlns:p14="http://schemas.microsoft.com/office/powerpoint/2010/main" val="3093442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30200" y="908050"/>
            <a:ext cx="8489950" cy="1015663"/>
          </a:xfrm>
          <a:prstGeom prst="rect">
            <a:avLst/>
          </a:prstGeom>
          <a:noFill/>
        </p:spPr>
        <p:txBody>
          <a:bodyPr wrap="square" rtlCol="0">
            <a:spAutoFit/>
          </a:bodyPr>
          <a:lstStyle/>
          <a:p>
            <a:r>
              <a:rPr lang="en-GB" dirty="0" smtClean="0"/>
              <a:t>If you don’t know where to look…</a:t>
            </a:r>
            <a:br>
              <a:rPr lang="en-GB" dirty="0" smtClean="0"/>
            </a:br>
            <a:r>
              <a:rPr lang="en-GB" b="1" dirty="0" smtClean="0"/>
              <a:t>Exploratory research </a:t>
            </a:r>
            <a:endParaRPr lang="en-GB" b="1" dirty="0"/>
          </a:p>
        </p:txBody>
      </p:sp>
      <p:pic>
        <p:nvPicPr>
          <p:cNvPr id="1026" name="Picture 2" descr="http://zigzageducation.co.uk/synopses/images/explor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315690"/>
            <a:ext cx="3524250" cy="30575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txBox="1">
            <a:spLocks noChangeArrowheads="1"/>
          </p:cNvSpPr>
          <p:nvPr/>
        </p:nvSpPr>
        <p:spPr bwMode="auto">
          <a:xfrm>
            <a:off x="179512" y="2060848"/>
            <a:ext cx="597666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tLang="en-US" sz="1800" b="1" dirty="0" smtClean="0"/>
              <a:t>Keep potential dimensions for results broad – </a:t>
            </a:r>
            <a:r>
              <a:rPr lang="en-GB" altLang="en-US" sz="1800" dirty="0" smtClean="0"/>
              <a:t>Run a large battery of tasks, record using multiple modalities</a:t>
            </a:r>
          </a:p>
          <a:p>
            <a:r>
              <a:rPr lang="en-GB" altLang="en-US" sz="1800" b="1" dirty="0" smtClean="0"/>
              <a:t>Be wary of spurious results – </a:t>
            </a:r>
            <a:r>
              <a:rPr lang="en-GB" altLang="en-US" sz="1800" dirty="0" smtClean="0"/>
              <a:t>the nature of the research results in large numbers of tests and the risk of a false positive is high</a:t>
            </a:r>
          </a:p>
          <a:p>
            <a:r>
              <a:rPr lang="en-GB" sz="1800" b="1" dirty="0" smtClean="0"/>
              <a:t>Try to set your “researcher’s degrees of freedom” prior to testing – </a:t>
            </a:r>
            <a:r>
              <a:rPr lang="en-GB" sz="1800" dirty="0" smtClean="0"/>
              <a:t>predesignate sample sizes, criteria for trial rejections, independent variables to test prior to conducting experiments.</a:t>
            </a:r>
          </a:p>
          <a:p>
            <a:r>
              <a:rPr lang="en-GB" altLang="en-US" sz="1800" b="1" dirty="0"/>
              <a:t>Exploratory research produces hypotheses </a:t>
            </a:r>
            <a:r>
              <a:rPr lang="en-GB" altLang="en-US" sz="1800" dirty="0"/>
              <a:t>– should be followed up by more rigorous, formal </a:t>
            </a:r>
            <a:r>
              <a:rPr lang="en-GB" altLang="en-US" sz="1800" dirty="0" smtClean="0"/>
              <a:t>testing</a:t>
            </a:r>
            <a:endParaRPr lang="en-GB" sz="1800" b="1" dirty="0"/>
          </a:p>
          <a:p>
            <a:pPr marL="0" indent="0">
              <a:buNone/>
            </a:pPr>
            <a:r>
              <a:rPr lang="en-GB" sz="1600" dirty="0" smtClean="0"/>
              <a:t>For a critique of false-positives and potential pitfalls of exploratory research see: Simons et al. (2011)</a:t>
            </a:r>
          </a:p>
          <a:p>
            <a:endParaRPr lang="en-GB" sz="1800" dirty="0" smtClean="0"/>
          </a:p>
          <a:p>
            <a:endParaRPr lang="en-GB" altLang="en-US" sz="1800" dirty="0"/>
          </a:p>
        </p:txBody>
      </p:sp>
    </p:spTree>
    <p:extLst>
      <p:ext uri="{BB962C8B-B14F-4D97-AF65-F5344CB8AC3E}">
        <p14:creationId xmlns:p14="http://schemas.microsoft.com/office/powerpoint/2010/main" val="3033020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6933"/>
            <a:ext cx="8489950" cy="1296988"/>
          </a:xfrm>
        </p:spPr>
        <p:txBody>
          <a:bodyPr/>
          <a:lstStyle/>
          <a:p>
            <a:r>
              <a:rPr lang="en-GB" dirty="0" smtClean="0"/>
              <a:t>Experiments involving</a:t>
            </a:r>
            <a:br>
              <a:rPr lang="en-GB" dirty="0" smtClean="0"/>
            </a:br>
            <a:r>
              <a:rPr lang="en-GB" dirty="0" smtClean="0"/>
              <a:t>Humans</a:t>
            </a:r>
            <a:endParaRPr lang="en-GB" dirty="0"/>
          </a:p>
        </p:txBody>
      </p:sp>
      <p:sp>
        <p:nvSpPr>
          <p:cNvPr id="5" name="TextBox 4"/>
          <p:cNvSpPr txBox="1"/>
          <p:nvPr/>
        </p:nvSpPr>
        <p:spPr>
          <a:xfrm>
            <a:off x="3887924" y="3341513"/>
            <a:ext cx="798438" cy="369332"/>
          </a:xfrm>
          <a:prstGeom prst="rect">
            <a:avLst/>
          </a:prstGeom>
          <a:noFill/>
        </p:spPr>
        <p:txBody>
          <a:bodyPr wrap="square" rtlCol="0">
            <a:spAutoFit/>
          </a:bodyPr>
          <a:lstStyle/>
          <a:p>
            <a:pPr algn="ctr"/>
            <a:r>
              <a:rPr lang="en-GB" dirty="0" smtClean="0"/>
              <a:t>VS</a:t>
            </a:r>
            <a:endParaRPr lang="en-GB" dirty="0"/>
          </a:p>
        </p:txBody>
      </p:sp>
      <p:sp>
        <p:nvSpPr>
          <p:cNvPr id="4" name="Content Placeholder 2"/>
          <p:cNvSpPr txBox="1">
            <a:spLocks/>
          </p:cNvSpPr>
          <p:nvPr/>
        </p:nvSpPr>
        <p:spPr bwMode="auto">
          <a:xfrm>
            <a:off x="4963060" y="747525"/>
            <a:ext cx="4067565" cy="216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i="1" dirty="0" smtClean="0"/>
              <a:t>Repeated Measures</a:t>
            </a:r>
          </a:p>
          <a:p>
            <a:r>
              <a:rPr lang="en-GB" sz="1600" dirty="0" smtClean="0"/>
              <a:t>Subjects receive all treatments – so less subjects needed</a:t>
            </a:r>
          </a:p>
          <a:p>
            <a:r>
              <a:rPr lang="en-GB" sz="1600" dirty="0" smtClean="0"/>
              <a:t>Within subject dependencies- “order” effects</a:t>
            </a:r>
          </a:p>
        </p:txBody>
      </p:sp>
      <p:grpSp>
        <p:nvGrpSpPr>
          <p:cNvPr id="43" name="Group 42"/>
          <p:cNvGrpSpPr/>
          <p:nvPr/>
        </p:nvGrpSpPr>
        <p:grpSpPr>
          <a:xfrm>
            <a:off x="5861343" y="1975801"/>
            <a:ext cx="2437608" cy="1746986"/>
            <a:chOff x="5359881" y="4481718"/>
            <a:chExt cx="2437608" cy="1746986"/>
          </a:xfrm>
        </p:grpSpPr>
        <p:sp>
          <p:nvSpPr>
            <p:cNvPr id="17" name="Smiley Face 16"/>
            <p:cNvSpPr/>
            <p:nvPr/>
          </p:nvSpPr>
          <p:spPr>
            <a:xfrm>
              <a:off x="5394434" y="4838601"/>
              <a:ext cx="388576" cy="38857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2" name="Smiley Face 21"/>
            <p:cNvSpPr/>
            <p:nvPr/>
          </p:nvSpPr>
          <p:spPr>
            <a:xfrm>
              <a:off x="5405167" y="5378517"/>
              <a:ext cx="314754" cy="314754"/>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23" name="Smiley Face 22"/>
            <p:cNvSpPr/>
            <p:nvPr/>
          </p:nvSpPr>
          <p:spPr>
            <a:xfrm>
              <a:off x="5359881" y="5809962"/>
              <a:ext cx="360040" cy="360040"/>
            </a:xfrm>
            <a:prstGeom prst="smileyFace">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grpSp>
          <p:nvGrpSpPr>
            <p:cNvPr id="34" name="Group 33"/>
            <p:cNvGrpSpPr/>
            <p:nvPr/>
          </p:nvGrpSpPr>
          <p:grpSpPr>
            <a:xfrm>
              <a:off x="5436097" y="5326056"/>
              <a:ext cx="2160240" cy="451687"/>
              <a:chOff x="5436096" y="5326056"/>
              <a:chExt cx="2596495" cy="451687"/>
            </a:xfrm>
          </p:grpSpPr>
          <p:cxnSp>
            <p:nvCxnSpPr>
              <p:cNvPr id="25" name="Straight Connector 24"/>
              <p:cNvCxnSpPr/>
              <p:nvPr/>
            </p:nvCxnSpPr>
            <p:spPr>
              <a:xfrm>
                <a:off x="5436096" y="5326056"/>
                <a:ext cx="2596495"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90527" y="5777742"/>
                <a:ext cx="2269907" cy="1"/>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cxnSp>
          <p:nvCxnSpPr>
            <p:cNvPr id="29" name="Straight Connector 28"/>
            <p:cNvCxnSpPr/>
            <p:nvPr/>
          </p:nvCxnSpPr>
          <p:spPr>
            <a:xfrm>
              <a:off x="5868144" y="4888611"/>
              <a:ext cx="0" cy="134009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444208" y="4888611"/>
              <a:ext cx="0" cy="134009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092280" y="4888611"/>
              <a:ext cx="0" cy="1340093"/>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811008" y="4481718"/>
              <a:ext cx="705209" cy="369332"/>
            </a:xfrm>
            <a:prstGeom prst="rect">
              <a:avLst/>
            </a:prstGeom>
            <a:noFill/>
          </p:spPr>
          <p:txBody>
            <a:bodyPr wrap="square" rtlCol="0">
              <a:spAutoFit/>
            </a:bodyPr>
            <a:lstStyle/>
            <a:p>
              <a:pPr algn="ctr"/>
              <a:r>
                <a:rPr lang="en-GB" b="1" dirty="0"/>
                <a:t>1</a:t>
              </a:r>
            </a:p>
          </p:txBody>
        </p:sp>
        <p:sp>
          <p:nvSpPr>
            <p:cNvPr id="37" name="TextBox 36"/>
            <p:cNvSpPr txBox="1"/>
            <p:nvPr/>
          </p:nvSpPr>
          <p:spPr>
            <a:xfrm>
              <a:off x="6444208" y="4481718"/>
              <a:ext cx="705209" cy="369332"/>
            </a:xfrm>
            <a:prstGeom prst="rect">
              <a:avLst/>
            </a:prstGeom>
            <a:noFill/>
          </p:spPr>
          <p:txBody>
            <a:bodyPr wrap="square" rtlCol="0">
              <a:spAutoFit/>
            </a:bodyPr>
            <a:lstStyle/>
            <a:p>
              <a:pPr algn="ctr"/>
              <a:r>
                <a:rPr lang="en-GB" b="1" dirty="0" smtClean="0"/>
                <a:t>2</a:t>
              </a:r>
              <a:endParaRPr lang="en-GB" b="1" dirty="0"/>
            </a:p>
          </p:txBody>
        </p:sp>
        <p:sp>
          <p:nvSpPr>
            <p:cNvPr id="38" name="TextBox 37"/>
            <p:cNvSpPr txBox="1"/>
            <p:nvPr/>
          </p:nvSpPr>
          <p:spPr>
            <a:xfrm>
              <a:off x="7092280" y="4481718"/>
              <a:ext cx="705209" cy="369332"/>
            </a:xfrm>
            <a:prstGeom prst="rect">
              <a:avLst/>
            </a:prstGeom>
            <a:noFill/>
          </p:spPr>
          <p:txBody>
            <a:bodyPr wrap="square" rtlCol="0">
              <a:spAutoFit/>
            </a:bodyPr>
            <a:lstStyle/>
            <a:p>
              <a:pPr algn="ctr"/>
              <a:r>
                <a:rPr lang="en-GB" b="1" dirty="0" smtClean="0"/>
                <a:t>3</a:t>
              </a:r>
              <a:endParaRPr lang="en-GB" b="1" dirty="0"/>
            </a:p>
          </p:txBody>
        </p:sp>
        <p:sp>
          <p:nvSpPr>
            <p:cNvPr id="40" name="Right Arrow 39"/>
            <p:cNvSpPr/>
            <p:nvPr/>
          </p:nvSpPr>
          <p:spPr>
            <a:xfrm>
              <a:off x="6012160" y="5031368"/>
              <a:ext cx="1512168" cy="99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1" name="Right Arrow 40"/>
            <p:cNvSpPr/>
            <p:nvPr/>
          </p:nvSpPr>
          <p:spPr>
            <a:xfrm>
              <a:off x="6012160" y="5479617"/>
              <a:ext cx="1512168" cy="99163"/>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2" name="Right Arrow 41"/>
            <p:cNvSpPr/>
            <p:nvPr/>
          </p:nvSpPr>
          <p:spPr>
            <a:xfrm>
              <a:off x="6012160" y="5925447"/>
              <a:ext cx="1512168" cy="99163"/>
            </a:xfrm>
            <a:prstGeom prst="rightArrow">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grpSp>
      <p:grpSp>
        <p:nvGrpSpPr>
          <p:cNvPr id="21" name="Group 20"/>
          <p:cNvGrpSpPr/>
          <p:nvPr/>
        </p:nvGrpSpPr>
        <p:grpSpPr>
          <a:xfrm>
            <a:off x="2755351" y="4337732"/>
            <a:ext cx="6211983" cy="2385738"/>
            <a:chOff x="2729748" y="4816759"/>
            <a:chExt cx="6211983" cy="2385738"/>
          </a:xfrm>
        </p:grpSpPr>
        <p:sp>
          <p:nvSpPr>
            <p:cNvPr id="45" name="Content Placeholder 2"/>
            <p:cNvSpPr txBox="1">
              <a:spLocks/>
            </p:cNvSpPr>
            <p:nvPr/>
          </p:nvSpPr>
          <p:spPr bwMode="auto">
            <a:xfrm>
              <a:off x="2729748" y="5041587"/>
              <a:ext cx="3582542" cy="2160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i="1" dirty="0" smtClean="0"/>
                <a:t>Randomised Block Design</a:t>
              </a:r>
            </a:p>
            <a:p>
              <a:r>
                <a:rPr lang="en-GB" sz="1600" i="1" dirty="0" smtClean="0"/>
                <a:t>Subjects grouped by characteristics</a:t>
              </a:r>
            </a:p>
            <a:p>
              <a:r>
                <a:rPr lang="en-GB" sz="1600" i="1" dirty="0" smtClean="0"/>
                <a:t>Treatments randomly applied within each group </a:t>
              </a:r>
            </a:p>
            <a:p>
              <a:endParaRPr lang="en-GB" sz="2000" i="1" dirty="0" smtClean="0"/>
            </a:p>
          </p:txBody>
        </p:sp>
        <p:grpSp>
          <p:nvGrpSpPr>
            <p:cNvPr id="46" name="Group 45"/>
            <p:cNvGrpSpPr/>
            <p:nvPr/>
          </p:nvGrpSpPr>
          <p:grpSpPr>
            <a:xfrm>
              <a:off x="5773622" y="4816759"/>
              <a:ext cx="3168109" cy="2091243"/>
              <a:chOff x="1896" y="4662036"/>
              <a:chExt cx="3168109" cy="2091243"/>
            </a:xfrm>
          </p:grpSpPr>
          <p:sp>
            <p:nvSpPr>
              <p:cNvPr id="47" name="Smiley Face 46"/>
              <p:cNvSpPr/>
              <p:nvPr/>
            </p:nvSpPr>
            <p:spPr>
              <a:xfrm>
                <a:off x="1500033" y="6135344"/>
                <a:ext cx="360040" cy="36004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Smiley Face 47"/>
              <p:cNvSpPr/>
              <p:nvPr/>
            </p:nvSpPr>
            <p:spPr>
              <a:xfrm>
                <a:off x="1061602" y="6095870"/>
                <a:ext cx="360040" cy="36004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Smiley Face 48"/>
              <p:cNvSpPr/>
              <p:nvPr/>
            </p:nvSpPr>
            <p:spPr>
              <a:xfrm>
                <a:off x="1412567" y="5695344"/>
                <a:ext cx="360040" cy="36004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Smiley Face 49"/>
              <p:cNvSpPr/>
              <p:nvPr/>
            </p:nvSpPr>
            <p:spPr>
              <a:xfrm>
                <a:off x="2441142" y="5176840"/>
                <a:ext cx="360040" cy="36004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Smiley Face 50"/>
              <p:cNvSpPr/>
              <p:nvPr/>
            </p:nvSpPr>
            <p:spPr>
              <a:xfrm>
                <a:off x="1977338" y="5290269"/>
                <a:ext cx="360040" cy="36004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Smiley Face 51"/>
              <p:cNvSpPr/>
              <p:nvPr/>
            </p:nvSpPr>
            <p:spPr>
              <a:xfrm>
                <a:off x="2096481" y="4887941"/>
                <a:ext cx="360040" cy="36004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Smiley Face 52"/>
              <p:cNvSpPr/>
              <p:nvPr/>
            </p:nvSpPr>
            <p:spPr>
              <a:xfrm>
                <a:off x="426508" y="5677964"/>
                <a:ext cx="360040" cy="360040"/>
              </a:xfrm>
              <a:prstGeom prst="smileyFace">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Smiley Face 53"/>
              <p:cNvSpPr/>
              <p:nvPr/>
            </p:nvSpPr>
            <p:spPr>
              <a:xfrm>
                <a:off x="330200" y="5173748"/>
                <a:ext cx="360040" cy="360040"/>
              </a:xfrm>
              <a:prstGeom prst="smileyFace">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Smiley Face 54"/>
              <p:cNvSpPr/>
              <p:nvPr/>
            </p:nvSpPr>
            <p:spPr>
              <a:xfrm>
                <a:off x="800118" y="5299222"/>
                <a:ext cx="360040" cy="360040"/>
              </a:xfrm>
              <a:prstGeom prst="smileyFace">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Freeform 55"/>
              <p:cNvSpPr/>
              <p:nvPr/>
            </p:nvSpPr>
            <p:spPr>
              <a:xfrm>
                <a:off x="570523" y="4829908"/>
                <a:ext cx="842044" cy="1656861"/>
              </a:xfrm>
              <a:custGeom>
                <a:avLst/>
                <a:gdLst>
                  <a:gd name="connsiteX0" fmla="*/ 0 w 842044"/>
                  <a:gd name="connsiteY0" fmla="*/ 1656861 h 1656861"/>
                  <a:gd name="connsiteX1" fmla="*/ 758092 w 842044"/>
                  <a:gd name="connsiteY1" fmla="*/ 812800 h 1656861"/>
                  <a:gd name="connsiteX2" fmla="*/ 789354 w 842044"/>
                  <a:gd name="connsiteY2" fmla="*/ 0 h 1656861"/>
                </a:gdLst>
                <a:ahLst/>
                <a:cxnLst>
                  <a:cxn ang="0">
                    <a:pos x="connsiteX0" y="connsiteY0"/>
                  </a:cxn>
                  <a:cxn ang="0">
                    <a:pos x="connsiteX1" y="connsiteY1"/>
                  </a:cxn>
                  <a:cxn ang="0">
                    <a:pos x="connsiteX2" y="connsiteY2"/>
                  </a:cxn>
                </a:cxnLst>
                <a:rect l="l" t="t" r="r" b="b"/>
                <a:pathLst>
                  <a:path w="842044" h="1656861">
                    <a:moveTo>
                      <a:pt x="0" y="1656861"/>
                    </a:moveTo>
                    <a:cubicBezTo>
                      <a:pt x="313266" y="1372902"/>
                      <a:pt x="626533" y="1088943"/>
                      <a:pt x="758092" y="812800"/>
                    </a:cubicBezTo>
                    <a:cubicBezTo>
                      <a:pt x="889651" y="536656"/>
                      <a:pt x="839502" y="268328"/>
                      <a:pt x="7893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Freeform 56"/>
              <p:cNvSpPr/>
              <p:nvPr/>
            </p:nvSpPr>
            <p:spPr>
              <a:xfrm flipH="1">
                <a:off x="1438733" y="4760809"/>
                <a:ext cx="1333066" cy="1467895"/>
              </a:xfrm>
              <a:custGeom>
                <a:avLst/>
                <a:gdLst>
                  <a:gd name="connsiteX0" fmla="*/ 0 w 842044"/>
                  <a:gd name="connsiteY0" fmla="*/ 1656861 h 1656861"/>
                  <a:gd name="connsiteX1" fmla="*/ 758092 w 842044"/>
                  <a:gd name="connsiteY1" fmla="*/ 812800 h 1656861"/>
                  <a:gd name="connsiteX2" fmla="*/ 789354 w 842044"/>
                  <a:gd name="connsiteY2" fmla="*/ 0 h 1656861"/>
                </a:gdLst>
                <a:ahLst/>
                <a:cxnLst>
                  <a:cxn ang="0">
                    <a:pos x="connsiteX0" y="connsiteY0"/>
                  </a:cxn>
                  <a:cxn ang="0">
                    <a:pos x="connsiteX1" y="connsiteY1"/>
                  </a:cxn>
                  <a:cxn ang="0">
                    <a:pos x="connsiteX2" y="connsiteY2"/>
                  </a:cxn>
                </a:cxnLst>
                <a:rect l="l" t="t" r="r" b="b"/>
                <a:pathLst>
                  <a:path w="842044" h="1656861">
                    <a:moveTo>
                      <a:pt x="0" y="1656861"/>
                    </a:moveTo>
                    <a:cubicBezTo>
                      <a:pt x="313266" y="1372902"/>
                      <a:pt x="626533" y="1088943"/>
                      <a:pt x="758092" y="812800"/>
                    </a:cubicBezTo>
                    <a:cubicBezTo>
                      <a:pt x="889651" y="536656"/>
                      <a:pt x="839502" y="268328"/>
                      <a:pt x="7893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81339" y="4840104"/>
                <a:ext cx="705209" cy="369332"/>
              </a:xfrm>
              <a:prstGeom prst="rect">
                <a:avLst/>
              </a:prstGeom>
              <a:noFill/>
            </p:spPr>
            <p:txBody>
              <a:bodyPr wrap="square" rtlCol="0">
                <a:spAutoFit/>
              </a:bodyPr>
              <a:lstStyle/>
              <a:p>
                <a:pPr algn="ctr"/>
                <a:r>
                  <a:rPr lang="en-GB" b="1" dirty="0"/>
                  <a:t>1</a:t>
                </a:r>
              </a:p>
            </p:txBody>
          </p:sp>
          <p:sp>
            <p:nvSpPr>
              <p:cNvPr id="59" name="TextBox 58"/>
              <p:cNvSpPr txBox="1"/>
              <p:nvPr/>
            </p:nvSpPr>
            <p:spPr>
              <a:xfrm>
                <a:off x="2268558" y="4662036"/>
                <a:ext cx="705209" cy="369332"/>
              </a:xfrm>
              <a:prstGeom prst="rect">
                <a:avLst/>
              </a:prstGeom>
              <a:noFill/>
            </p:spPr>
            <p:txBody>
              <a:bodyPr wrap="square" rtlCol="0">
                <a:spAutoFit/>
              </a:bodyPr>
              <a:lstStyle/>
              <a:p>
                <a:pPr algn="ctr"/>
                <a:r>
                  <a:rPr lang="en-GB" b="1" dirty="0" smtClean="0"/>
                  <a:t>2</a:t>
                </a:r>
                <a:endParaRPr lang="en-GB" b="1" dirty="0"/>
              </a:p>
            </p:txBody>
          </p:sp>
          <p:sp>
            <p:nvSpPr>
              <p:cNvPr id="60" name="TextBox 59"/>
              <p:cNvSpPr txBox="1"/>
              <p:nvPr/>
            </p:nvSpPr>
            <p:spPr>
              <a:xfrm>
                <a:off x="1541966" y="6383947"/>
                <a:ext cx="705209" cy="369332"/>
              </a:xfrm>
              <a:prstGeom prst="rect">
                <a:avLst/>
              </a:prstGeom>
              <a:noFill/>
            </p:spPr>
            <p:txBody>
              <a:bodyPr wrap="square" rtlCol="0">
                <a:spAutoFit/>
              </a:bodyPr>
              <a:lstStyle/>
              <a:p>
                <a:pPr algn="ctr"/>
                <a:r>
                  <a:rPr lang="en-GB" b="1" dirty="0" smtClean="0"/>
                  <a:t>3</a:t>
                </a:r>
                <a:endParaRPr lang="en-GB" b="1" dirty="0"/>
              </a:p>
            </p:txBody>
          </p:sp>
          <p:sp>
            <p:nvSpPr>
              <p:cNvPr id="61" name="TextBox 60"/>
              <p:cNvSpPr txBox="1"/>
              <p:nvPr/>
            </p:nvSpPr>
            <p:spPr>
              <a:xfrm>
                <a:off x="642779" y="4991444"/>
                <a:ext cx="705209" cy="369332"/>
              </a:xfrm>
              <a:prstGeom prst="rect">
                <a:avLst/>
              </a:prstGeom>
              <a:noFill/>
            </p:spPr>
            <p:txBody>
              <a:bodyPr wrap="square" rtlCol="0">
                <a:spAutoFit/>
              </a:bodyPr>
              <a:lstStyle/>
              <a:p>
                <a:pPr algn="ctr"/>
                <a:r>
                  <a:rPr lang="en-GB" b="1" dirty="0" smtClean="0"/>
                  <a:t>2</a:t>
                </a:r>
                <a:endParaRPr lang="en-GB" b="1" dirty="0"/>
              </a:p>
            </p:txBody>
          </p:sp>
          <p:sp>
            <p:nvSpPr>
              <p:cNvPr id="62" name="TextBox 61"/>
              <p:cNvSpPr txBox="1"/>
              <p:nvPr/>
            </p:nvSpPr>
            <p:spPr>
              <a:xfrm>
                <a:off x="1896" y="5490179"/>
                <a:ext cx="705209" cy="369332"/>
              </a:xfrm>
              <a:prstGeom prst="rect">
                <a:avLst/>
              </a:prstGeom>
              <a:noFill/>
            </p:spPr>
            <p:txBody>
              <a:bodyPr wrap="square" rtlCol="0">
                <a:spAutoFit/>
              </a:bodyPr>
              <a:lstStyle/>
              <a:p>
                <a:pPr algn="ctr"/>
                <a:r>
                  <a:rPr lang="en-GB" b="1" dirty="0" smtClean="0"/>
                  <a:t>3</a:t>
                </a:r>
                <a:endParaRPr lang="en-GB" b="1" dirty="0"/>
              </a:p>
            </p:txBody>
          </p:sp>
          <p:sp>
            <p:nvSpPr>
              <p:cNvPr id="63" name="TextBox 62"/>
              <p:cNvSpPr txBox="1"/>
              <p:nvPr/>
            </p:nvSpPr>
            <p:spPr>
              <a:xfrm>
                <a:off x="991545" y="6375382"/>
                <a:ext cx="705209" cy="369332"/>
              </a:xfrm>
              <a:prstGeom prst="rect">
                <a:avLst/>
              </a:prstGeom>
              <a:noFill/>
            </p:spPr>
            <p:txBody>
              <a:bodyPr wrap="square" rtlCol="0">
                <a:spAutoFit/>
              </a:bodyPr>
              <a:lstStyle/>
              <a:p>
                <a:pPr algn="ctr"/>
                <a:r>
                  <a:rPr lang="en-GB" b="1" dirty="0" smtClean="0"/>
                  <a:t>2</a:t>
                </a:r>
                <a:endParaRPr lang="en-GB" b="1" dirty="0"/>
              </a:p>
            </p:txBody>
          </p:sp>
          <p:sp>
            <p:nvSpPr>
              <p:cNvPr id="65" name="TextBox 64"/>
              <p:cNvSpPr txBox="1"/>
              <p:nvPr/>
            </p:nvSpPr>
            <p:spPr>
              <a:xfrm>
                <a:off x="1500033" y="5832561"/>
                <a:ext cx="705209" cy="369332"/>
              </a:xfrm>
              <a:prstGeom prst="rect">
                <a:avLst/>
              </a:prstGeom>
              <a:noFill/>
            </p:spPr>
            <p:txBody>
              <a:bodyPr wrap="square" rtlCol="0">
                <a:spAutoFit/>
              </a:bodyPr>
              <a:lstStyle/>
              <a:p>
                <a:pPr algn="ctr"/>
                <a:r>
                  <a:rPr lang="en-GB" b="1" dirty="0" smtClean="0"/>
                  <a:t>1</a:t>
                </a:r>
                <a:endParaRPr lang="en-GB" b="1" dirty="0"/>
              </a:p>
            </p:txBody>
          </p:sp>
          <p:sp>
            <p:nvSpPr>
              <p:cNvPr id="66" name="TextBox 65"/>
              <p:cNvSpPr txBox="1"/>
              <p:nvPr/>
            </p:nvSpPr>
            <p:spPr>
              <a:xfrm>
                <a:off x="1523657" y="5191046"/>
                <a:ext cx="705209" cy="369332"/>
              </a:xfrm>
              <a:prstGeom prst="rect">
                <a:avLst/>
              </a:prstGeom>
              <a:noFill/>
            </p:spPr>
            <p:txBody>
              <a:bodyPr wrap="square" rtlCol="0">
                <a:spAutoFit/>
              </a:bodyPr>
              <a:lstStyle/>
              <a:p>
                <a:pPr algn="ctr"/>
                <a:r>
                  <a:rPr lang="en-GB" b="1" dirty="0" smtClean="0"/>
                  <a:t>1</a:t>
                </a:r>
                <a:endParaRPr lang="en-GB" b="1" dirty="0"/>
              </a:p>
            </p:txBody>
          </p:sp>
          <p:sp>
            <p:nvSpPr>
              <p:cNvPr id="67" name="TextBox 66"/>
              <p:cNvSpPr txBox="1"/>
              <p:nvPr/>
            </p:nvSpPr>
            <p:spPr>
              <a:xfrm>
                <a:off x="2464796" y="5473672"/>
                <a:ext cx="705209" cy="369332"/>
              </a:xfrm>
              <a:prstGeom prst="rect">
                <a:avLst/>
              </a:prstGeom>
              <a:noFill/>
            </p:spPr>
            <p:txBody>
              <a:bodyPr wrap="square" rtlCol="0">
                <a:spAutoFit/>
              </a:bodyPr>
              <a:lstStyle/>
              <a:p>
                <a:pPr algn="ctr"/>
                <a:r>
                  <a:rPr lang="en-GB" b="1" dirty="0" smtClean="0"/>
                  <a:t>3</a:t>
                </a:r>
                <a:endParaRPr lang="en-GB" b="1" dirty="0"/>
              </a:p>
            </p:txBody>
          </p:sp>
        </p:grpSp>
      </p:grpSp>
      <p:grpSp>
        <p:nvGrpSpPr>
          <p:cNvPr id="28" name="Group 27"/>
          <p:cNvGrpSpPr/>
          <p:nvPr/>
        </p:nvGrpSpPr>
        <p:grpSpPr>
          <a:xfrm>
            <a:off x="107526" y="1755985"/>
            <a:ext cx="4249326" cy="3275423"/>
            <a:chOff x="185691" y="2090768"/>
            <a:chExt cx="4249326" cy="3275423"/>
          </a:xfrm>
        </p:grpSpPr>
        <p:sp>
          <p:nvSpPr>
            <p:cNvPr id="6" name="Smiley Face 5"/>
            <p:cNvSpPr/>
            <p:nvPr/>
          </p:nvSpPr>
          <p:spPr>
            <a:xfrm>
              <a:off x="323528" y="4108622"/>
              <a:ext cx="360040" cy="36004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miley Face 6"/>
            <p:cNvSpPr/>
            <p:nvPr/>
          </p:nvSpPr>
          <p:spPr>
            <a:xfrm>
              <a:off x="1067757" y="4904032"/>
              <a:ext cx="242135" cy="24213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miley Face 7"/>
            <p:cNvSpPr/>
            <p:nvPr/>
          </p:nvSpPr>
          <p:spPr>
            <a:xfrm>
              <a:off x="2585107" y="3969398"/>
              <a:ext cx="360040" cy="36004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miley Face 8"/>
            <p:cNvSpPr/>
            <p:nvPr/>
          </p:nvSpPr>
          <p:spPr>
            <a:xfrm>
              <a:off x="735751" y="4213026"/>
              <a:ext cx="410643" cy="410643"/>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miley Face 9"/>
            <p:cNvSpPr/>
            <p:nvPr/>
          </p:nvSpPr>
          <p:spPr>
            <a:xfrm>
              <a:off x="1478199" y="4998625"/>
              <a:ext cx="360040" cy="36004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miley Face 10"/>
            <p:cNvSpPr/>
            <p:nvPr/>
          </p:nvSpPr>
          <p:spPr>
            <a:xfrm>
              <a:off x="2089809" y="3767363"/>
              <a:ext cx="360040" cy="360040"/>
            </a:xfrm>
            <a:prstGeom prst="smileyFac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miley Face 11"/>
            <p:cNvSpPr/>
            <p:nvPr/>
          </p:nvSpPr>
          <p:spPr>
            <a:xfrm>
              <a:off x="419836" y="4557386"/>
              <a:ext cx="360040" cy="360040"/>
            </a:xfrm>
            <a:prstGeom prst="smileyFace">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miley Face 12"/>
            <p:cNvSpPr/>
            <p:nvPr/>
          </p:nvSpPr>
          <p:spPr>
            <a:xfrm>
              <a:off x="1427797" y="4607049"/>
              <a:ext cx="360040" cy="360040"/>
            </a:xfrm>
            <a:prstGeom prst="smileyFace">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miley Face 13"/>
            <p:cNvSpPr/>
            <p:nvPr/>
          </p:nvSpPr>
          <p:spPr>
            <a:xfrm>
              <a:off x="2157437" y="4157842"/>
              <a:ext cx="427669" cy="427669"/>
            </a:xfrm>
            <a:prstGeom prst="smileyFace">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14"/>
            <p:cNvSpPr/>
            <p:nvPr/>
          </p:nvSpPr>
          <p:spPr>
            <a:xfrm>
              <a:off x="563851" y="3709330"/>
              <a:ext cx="842044" cy="1656861"/>
            </a:xfrm>
            <a:custGeom>
              <a:avLst/>
              <a:gdLst>
                <a:gd name="connsiteX0" fmla="*/ 0 w 842044"/>
                <a:gd name="connsiteY0" fmla="*/ 1656861 h 1656861"/>
                <a:gd name="connsiteX1" fmla="*/ 758092 w 842044"/>
                <a:gd name="connsiteY1" fmla="*/ 812800 h 1656861"/>
                <a:gd name="connsiteX2" fmla="*/ 789354 w 842044"/>
                <a:gd name="connsiteY2" fmla="*/ 0 h 1656861"/>
              </a:gdLst>
              <a:ahLst/>
              <a:cxnLst>
                <a:cxn ang="0">
                  <a:pos x="connsiteX0" y="connsiteY0"/>
                </a:cxn>
                <a:cxn ang="0">
                  <a:pos x="connsiteX1" y="connsiteY1"/>
                </a:cxn>
                <a:cxn ang="0">
                  <a:pos x="connsiteX2" y="connsiteY2"/>
                </a:cxn>
              </a:cxnLst>
              <a:rect l="l" t="t" r="r" b="b"/>
              <a:pathLst>
                <a:path w="842044" h="1656861">
                  <a:moveTo>
                    <a:pt x="0" y="1656861"/>
                  </a:moveTo>
                  <a:cubicBezTo>
                    <a:pt x="313266" y="1372902"/>
                    <a:pt x="626533" y="1088943"/>
                    <a:pt x="758092" y="812800"/>
                  </a:cubicBezTo>
                  <a:cubicBezTo>
                    <a:pt x="889651" y="536656"/>
                    <a:pt x="839502" y="268328"/>
                    <a:pt x="7893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15"/>
            <p:cNvSpPr/>
            <p:nvPr/>
          </p:nvSpPr>
          <p:spPr>
            <a:xfrm flipH="1">
              <a:off x="1432061" y="3640231"/>
              <a:ext cx="871644" cy="1402433"/>
            </a:xfrm>
            <a:custGeom>
              <a:avLst/>
              <a:gdLst>
                <a:gd name="connsiteX0" fmla="*/ 0 w 842044"/>
                <a:gd name="connsiteY0" fmla="*/ 1656861 h 1656861"/>
                <a:gd name="connsiteX1" fmla="*/ 758092 w 842044"/>
                <a:gd name="connsiteY1" fmla="*/ 812800 h 1656861"/>
                <a:gd name="connsiteX2" fmla="*/ 789354 w 842044"/>
                <a:gd name="connsiteY2" fmla="*/ 0 h 1656861"/>
              </a:gdLst>
              <a:ahLst/>
              <a:cxnLst>
                <a:cxn ang="0">
                  <a:pos x="connsiteX0" y="connsiteY0"/>
                </a:cxn>
                <a:cxn ang="0">
                  <a:pos x="connsiteX1" y="connsiteY1"/>
                </a:cxn>
                <a:cxn ang="0">
                  <a:pos x="connsiteX2" y="connsiteY2"/>
                </a:cxn>
              </a:cxnLst>
              <a:rect l="l" t="t" r="r" b="b"/>
              <a:pathLst>
                <a:path w="842044" h="1656861">
                  <a:moveTo>
                    <a:pt x="0" y="1656861"/>
                  </a:moveTo>
                  <a:cubicBezTo>
                    <a:pt x="313266" y="1372902"/>
                    <a:pt x="626533" y="1088943"/>
                    <a:pt x="758092" y="812800"/>
                  </a:cubicBezTo>
                  <a:cubicBezTo>
                    <a:pt x="889651" y="536656"/>
                    <a:pt x="839502" y="268328"/>
                    <a:pt x="78935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478995" y="3640621"/>
              <a:ext cx="705209" cy="369332"/>
            </a:xfrm>
            <a:prstGeom prst="rect">
              <a:avLst/>
            </a:prstGeom>
            <a:noFill/>
          </p:spPr>
          <p:txBody>
            <a:bodyPr wrap="square" rtlCol="0">
              <a:spAutoFit/>
            </a:bodyPr>
            <a:lstStyle/>
            <a:p>
              <a:pPr algn="ctr"/>
              <a:r>
                <a:rPr lang="en-GB" b="1" dirty="0"/>
                <a:t>1</a:t>
              </a:r>
            </a:p>
          </p:txBody>
        </p:sp>
        <p:sp>
          <p:nvSpPr>
            <p:cNvPr id="19" name="TextBox 18"/>
            <p:cNvSpPr txBox="1"/>
            <p:nvPr/>
          </p:nvSpPr>
          <p:spPr>
            <a:xfrm>
              <a:off x="2261886" y="3541458"/>
              <a:ext cx="705209" cy="369332"/>
            </a:xfrm>
            <a:prstGeom prst="rect">
              <a:avLst/>
            </a:prstGeom>
            <a:noFill/>
          </p:spPr>
          <p:txBody>
            <a:bodyPr wrap="square" rtlCol="0">
              <a:spAutoFit/>
            </a:bodyPr>
            <a:lstStyle/>
            <a:p>
              <a:pPr algn="ctr"/>
              <a:r>
                <a:rPr lang="en-GB" b="1" dirty="0" smtClean="0"/>
                <a:t>2</a:t>
              </a:r>
              <a:endParaRPr lang="en-GB" b="1" dirty="0"/>
            </a:p>
          </p:txBody>
        </p:sp>
        <p:sp>
          <p:nvSpPr>
            <p:cNvPr id="20" name="TextBox 19"/>
            <p:cNvSpPr txBox="1"/>
            <p:nvPr/>
          </p:nvSpPr>
          <p:spPr>
            <a:xfrm>
              <a:off x="1579864" y="4816759"/>
              <a:ext cx="705209" cy="369332"/>
            </a:xfrm>
            <a:prstGeom prst="rect">
              <a:avLst/>
            </a:prstGeom>
            <a:noFill/>
          </p:spPr>
          <p:txBody>
            <a:bodyPr wrap="square" rtlCol="0">
              <a:spAutoFit/>
            </a:bodyPr>
            <a:lstStyle/>
            <a:p>
              <a:pPr algn="ctr"/>
              <a:r>
                <a:rPr lang="en-GB" b="1" dirty="0" smtClean="0"/>
                <a:t>3</a:t>
              </a:r>
              <a:endParaRPr lang="en-GB" b="1" dirty="0"/>
            </a:p>
          </p:txBody>
        </p:sp>
        <p:sp>
          <p:nvSpPr>
            <p:cNvPr id="26" name="TextBox 25"/>
            <p:cNvSpPr txBox="1"/>
            <p:nvPr/>
          </p:nvSpPr>
          <p:spPr>
            <a:xfrm>
              <a:off x="185691" y="2090768"/>
              <a:ext cx="4249326" cy="1600438"/>
            </a:xfrm>
            <a:prstGeom prst="rect">
              <a:avLst/>
            </a:prstGeom>
            <a:noFill/>
          </p:spPr>
          <p:txBody>
            <a:bodyPr wrap="square" rtlCol="0">
              <a:spAutoFit/>
            </a:bodyPr>
            <a:lstStyle/>
            <a:p>
              <a:pPr marL="0" indent="0">
                <a:buNone/>
              </a:pPr>
              <a:r>
                <a:rPr lang="en-GB" sz="1600" i="1" dirty="0" smtClean="0"/>
                <a:t>Independent Measures</a:t>
              </a:r>
            </a:p>
            <a:p>
              <a:r>
                <a:rPr lang="en-GB" sz="1600" dirty="0" smtClean="0"/>
                <a:t>Subjects </a:t>
              </a:r>
              <a:r>
                <a:rPr lang="en-GB" sz="1600" dirty="0"/>
                <a:t>randomly assigned </a:t>
              </a:r>
              <a:r>
                <a:rPr lang="en-GB" sz="1600" dirty="0" smtClean="0"/>
                <a:t>to groups</a:t>
              </a:r>
              <a:endParaRPr lang="en-GB" sz="1600" dirty="0"/>
            </a:p>
            <a:p>
              <a:r>
                <a:rPr lang="en-GB" sz="1600" dirty="0"/>
                <a:t>Ensures independence between </a:t>
              </a:r>
              <a:r>
                <a:rPr lang="en-GB" sz="1600" dirty="0" smtClean="0"/>
                <a:t>treatments – avoids “order” effects</a:t>
              </a:r>
              <a:endParaRPr lang="en-GB" sz="1600" dirty="0"/>
            </a:p>
            <a:p>
              <a:r>
                <a:rPr lang="en-GB" sz="1600" dirty="0" smtClean="0"/>
                <a:t>High number of subjects needed</a:t>
              </a:r>
              <a:endParaRPr lang="en-GB" sz="1600" dirty="0"/>
            </a:p>
            <a:p>
              <a:endParaRPr lang="en-GB" dirty="0"/>
            </a:p>
          </p:txBody>
        </p:sp>
      </p:grpSp>
    </p:spTree>
    <p:extLst>
      <p:ext uri="{BB962C8B-B14F-4D97-AF65-F5344CB8AC3E}">
        <p14:creationId xmlns:p14="http://schemas.microsoft.com/office/powerpoint/2010/main" val="2655416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MEG/EEG Requires Different Study Designs to fMRI</a:t>
            </a:r>
            <a:endParaRPr lang="en-GB" dirty="0"/>
          </a:p>
        </p:txBody>
      </p:sp>
      <p:pic>
        <p:nvPicPr>
          <p:cNvPr id="4" name="Picture 3"/>
          <p:cNvPicPr>
            <a:picLocks noChangeAspect="1"/>
          </p:cNvPicPr>
          <p:nvPr/>
        </p:nvPicPr>
        <p:blipFill>
          <a:blip r:embed="rId3"/>
          <a:stretch>
            <a:fillRect/>
          </a:stretch>
        </p:blipFill>
        <p:spPr>
          <a:xfrm>
            <a:off x="330200" y="1952019"/>
            <a:ext cx="6214023" cy="3600400"/>
          </a:xfrm>
          <a:prstGeom prst="rect">
            <a:avLst/>
          </a:prstGeom>
        </p:spPr>
      </p:pic>
      <p:sp>
        <p:nvSpPr>
          <p:cNvPr id="6" name="TextBox 5"/>
          <p:cNvSpPr txBox="1"/>
          <p:nvPr/>
        </p:nvSpPr>
        <p:spPr>
          <a:xfrm>
            <a:off x="827584" y="5373216"/>
            <a:ext cx="2520280" cy="1200329"/>
          </a:xfrm>
          <a:prstGeom prst="rect">
            <a:avLst/>
          </a:prstGeom>
          <a:noFill/>
        </p:spPr>
        <p:txBody>
          <a:bodyPr wrap="square" rtlCol="0">
            <a:spAutoFit/>
          </a:bodyPr>
          <a:lstStyle/>
          <a:p>
            <a:r>
              <a:rPr lang="en-GB" b="1" dirty="0" smtClean="0"/>
              <a:t>Temporal Resolution</a:t>
            </a:r>
          </a:p>
          <a:p>
            <a:r>
              <a:rPr lang="en-GB" dirty="0" smtClean="0"/>
              <a:t>fMRI– 1-2s</a:t>
            </a:r>
          </a:p>
          <a:p>
            <a:r>
              <a:rPr lang="en-GB" dirty="0" smtClean="0"/>
              <a:t>MEG – &lt; 1ms</a:t>
            </a:r>
          </a:p>
          <a:p>
            <a:r>
              <a:rPr lang="en-GB" dirty="0" smtClean="0"/>
              <a:t>EEG -  &lt;1 </a:t>
            </a:r>
            <a:r>
              <a:rPr lang="en-GB" dirty="0" err="1" smtClean="0"/>
              <a:t>ms</a:t>
            </a:r>
            <a:endParaRPr lang="en-GB" dirty="0"/>
          </a:p>
        </p:txBody>
      </p:sp>
      <p:sp>
        <p:nvSpPr>
          <p:cNvPr id="7" name="TextBox 6"/>
          <p:cNvSpPr txBox="1"/>
          <p:nvPr/>
        </p:nvSpPr>
        <p:spPr>
          <a:xfrm>
            <a:off x="5806643" y="5336308"/>
            <a:ext cx="2520280" cy="1200329"/>
          </a:xfrm>
          <a:prstGeom prst="rect">
            <a:avLst/>
          </a:prstGeom>
          <a:noFill/>
        </p:spPr>
        <p:txBody>
          <a:bodyPr wrap="square" rtlCol="0">
            <a:spAutoFit/>
          </a:bodyPr>
          <a:lstStyle/>
          <a:p>
            <a:r>
              <a:rPr lang="en-GB" b="1" dirty="0" smtClean="0"/>
              <a:t>Spatial Resolution</a:t>
            </a:r>
          </a:p>
          <a:p>
            <a:r>
              <a:rPr lang="en-GB" dirty="0" smtClean="0"/>
              <a:t>fMRI– 1-2mm</a:t>
            </a:r>
          </a:p>
          <a:p>
            <a:r>
              <a:rPr lang="en-GB" dirty="0" smtClean="0"/>
              <a:t>MEG – ~cm’s</a:t>
            </a:r>
          </a:p>
          <a:p>
            <a:r>
              <a:rPr lang="en-GB" dirty="0" smtClean="0"/>
              <a:t>EEG – ~cm’s</a:t>
            </a:r>
            <a:endParaRPr lang="en-GB" dirty="0"/>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001" y="1628800"/>
            <a:ext cx="5172343" cy="3390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902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05" y="628374"/>
            <a:ext cx="8489950" cy="1296988"/>
          </a:xfrm>
        </p:spPr>
        <p:txBody>
          <a:bodyPr/>
          <a:lstStyle/>
          <a:p>
            <a:r>
              <a:rPr lang="en-GB" dirty="0" smtClean="0"/>
              <a:t>Looking for effects in EEG/MEG</a:t>
            </a:r>
            <a:endParaRPr lang="en-GB" dirty="0"/>
          </a:p>
        </p:txBody>
      </p:sp>
      <p:grpSp>
        <p:nvGrpSpPr>
          <p:cNvPr id="9" name="Group 8"/>
          <p:cNvGrpSpPr/>
          <p:nvPr/>
        </p:nvGrpSpPr>
        <p:grpSpPr>
          <a:xfrm>
            <a:off x="456903" y="2310500"/>
            <a:ext cx="1948139" cy="4045557"/>
            <a:chOff x="611560" y="230994"/>
            <a:chExt cx="4876814" cy="10127319"/>
          </a:xfrm>
        </p:grpSpPr>
        <p:pic>
          <p:nvPicPr>
            <p:cNvPr id="4" name="Picture 3"/>
            <p:cNvPicPr>
              <a:picLocks noChangeAspect="1"/>
            </p:cNvPicPr>
            <p:nvPr/>
          </p:nvPicPr>
          <p:blipFill rotWithShape="1">
            <a:blip r:embed="rId3"/>
            <a:srcRect t="70241"/>
            <a:stretch/>
          </p:blipFill>
          <p:spPr>
            <a:xfrm>
              <a:off x="611560" y="6453336"/>
              <a:ext cx="4856251" cy="3904977"/>
            </a:xfrm>
            <a:prstGeom prst="rect">
              <a:avLst/>
            </a:prstGeom>
          </p:spPr>
        </p:pic>
        <p:pic>
          <p:nvPicPr>
            <p:cNvPr id="5" name="Picture 4"/>
            <p:cNvPicPr>
              <a:picLocks noChangeAspect="1"/>
            </p:cNvPicPr>
            <p:nvPr/>
          </p:nvPicPr>
          <p:blipFill rotWithShape="1">
            <a:blip r:embed="rId3"/>
            <a:srcRect b="63233"/>
            <a:stretch/>
          </p:blipFill>
          <p:spPr>
            <a:xfrm>
              <a:off x="632123" y="230994"/>
              <a:ext cx="4856251" cy="4824536"/>
            </a:xfrm>
            <a:prstGeom prst="rect">
              <a:avLst/>
            </a:prstGeom>
          </p:spPr>
        </p:pic>
        <p:cxnSp>
          <p:nvCxnSpPr>
            <p:cNvPr id="7" name="Straight Arrow Connector 6"/>
            <p:cNvCxnSpPr/>
            <p:nvPr/>
          </p:nvCxnSpPr>
          <p:spPr>
            <a:xfrm>
              <a:off x="1619672" y="5055530"/>
              <a:ext cx="0" cy="1368152"/>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995936" y="5055530"/>
              <a:ext cx="0" cy="1368152"/>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03909" y="1223607"/>
            <a:ext cx="2304256" cy="1200329"/>
          </a:xfrm>
          <a:prstGeom prst="rect">
            <a:avLst/>
          </a:prstGeom>
          <a:noFill/>
        </p:spPr>
        <p:txBody>
          <a:bodyPr wrap="square" rtlCol="0">
            <a:spAutoFit/>
          </a:bodyPr>
          <a:lstStyle/>
          <a:p>
            <a:r>
              <a:rPr lang="en-GB" b="1" dirty="0" smtClean="0"/>
              <a:t>Time </a:t>
            </a:r>
            <a:r>
              <a:rPr lang="en-GB" b="1" dirty="0" err="1" smtClean="0"/>
              <a:t>Domain:Event</a:t>
            </a:r>
            <a:r>
              <a:rPr lang="en-GB" b="1" dirty="0" smtClean="0"/>
              <a:t> Related/ Evoked Potentials</a:t>
            </a:r>
            <a:endParaRPr lang="en-GB" b="1" dirty="0"/>
          </a:p>
        </p:txBody>
      </p:sp>
      <p:grpSp>
        <p:nvGrpSpPr>
          <p:cNvPr id="19" name="Group 18"/>
          <p:cNvGrpSpPr/>
          <p:nvPr/>
        </p:nvGrpSpPr>
        <p:grpSpPr>
          <a:xfrm>
            <a:off x="3851920" y="1223607"/>
            <a:ext cx="4727874" cy="2406884"/>
            <a:chOff x="4174153" y="1632778"/>
            <a:chExt cx="4727874" cy="2406884"/>
          </a:xfrm>
        </p:grpSpPr>
        <p:grpSp>
          <p:nvGrpSpPr>
            <p:cNvPr id="17" name="Group 16"/>
            <p:cNvGrpSpPr/>
            <p:nvPr/>
          </p:nvGrpSpPr>
          <p:grpSpPr>
            <a:xfrm>
              <a:off x="4283968" y="2292988"/>
              <a:ext cx="4260666" cy="1746674"/>
              <a:chOff x="4073588" y="1919496"/>
              <a:chExt cx="4260666" cy="1746674"/>
            </a:xfrm>
          </p:grpSpPr>
          <p:grpSp>
            <p:nvGrpSpPr>
              <p:cNvPr id="13" name="Group 12"/>
              <p:cNvGrpSpPr/>
              <p:nvPr/>
            </p:nvGrpSpPr>
            <p:grpSpPr>
              <a:xfrm>
                <a:off x="4073588" y="1919496"/>
                <a:ext cx="4260666" cy="1746674"/>
                <a:chOff x="4073588" y="1920567"/>
                <a:chExt cx="5973750" cy="2448959"/>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8322" y="1920567"/>
                  <a:ext cx="2549016" cy="244895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3588" y="1920567"/>
                  <a:ext cx="2549015" cy="2448959"/>
                </a:xfrm>
                <a:prstGeom prst="rect">
                  <a:avLst/>
                </a:prstGeom>
              </p:spPr>
            </p:pic>
          </p:grpSp>
          <p:cxnSp>
            <p:nvCxnSpPr>
              <p:cNvPr id="14" name="Straight Arrow Connector 13"/>
              <p:cNvCxnSpPr/>
              <p:nvPr/>
            </p:nvCxnSpPr>
            <p:spPr>
              <a:xfrm>
                <a:off x="5920176" y="2708920"/>
                <a:ext cx="504056" cy="7144"/>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4174153" y="1632778"/>
              <a:ext cx="4727874" cy="646331"/>
            </a:xfrm>
            <a:prstGeom prst="rect">
              <a:avLst/>
            </a:prstGeom>
            <a:noFill/>
          </p:spPr>
          <p:txBody>
            <a:bodyPr wrap="square" rtlCol="0">
              <a:spAutoFit/>
            </a:bodyPr>
            <a:lstStyle/>
            <a:p>
              <a:r>
                <a:rPr lang="en-GB" b="1" dirty="0" smtClean="0"/>
                <a:t>Frequency Domain: Steady-State Oscillations</a:t>
              </a:r>
              <a:endParaRPr lang="en-GB" b="1" dirty="0"/>
            </a:p>
          </p:txBody>
        </p:sp>
      </p:grpSp>
      <p:grpSp>
        <p:nvGrpSpPr>
          <p:cNvPr id="22" name="Group 21"/>
          <p:cNvGrpSpPr/>
          <p:nvPr/>
        </p:nvGrpSpPr>
        <p:grpSpPr>
          <a:xfrm>
            <a:off x="2666250" y="3630491"/>
            <a:ext cx="4248472" cy="2894142"/>
            <a:chOff x="2997432" y="3853662"/>
            <a:chExt cx="4248472" cy="2894142"/>
          </a:xfrm>
        </p:grpSpPr>
        <p:pic>
          <p:nvPicPr>
            <p:cNvPr id="20" name="Picture 19"/>
            <p:cNvPicPr>
              <a:picLocks noChangeAspect="1"/>
            </p:cNvPicPr>
            <p:nvPr/>
          </p:nvPicPr>
          <p:blipFill rotWithShape="1">
            <a:blip r:embed="rId6">
              <a:clrChange>
                <a:clrFrom>
                  <a:srgbClr val="EFEBFF"/>
                </a:clrFrom>
                <a:clrTo>
                  <a:srgbClr val="EFEBFF">
                    <a:alpha val="0"/>
                  </a:srgbClr>
                </a:clrTo>
              </a:clrChange>
            </a:blip>
            <a:srcRect l="31245" t="2747" r="36452" b="1146"/>
            <a:stretch/>
          </p:blipFill>
          <p:spPr>
            <a:xfrm>
              <a:off x="3329377" y="4537984"/>
              <a:ext cx="2808312" cy="2209820"/>
            </a:xfrm>
            <a:prstGeom prst="rect">
              <a:avLst/>
            </a:prstGeom>
          </p:spPr>
        </p:pic>
        <p:sp>
          <p:nvSpPr>
            <p:cNvPr id="21" name="TextBox 20"/>
            <p:cNvSpPr txBox="1"/>
            <p:nvPr/>
          </p:nvSpPr>
          <p:spPr>
            <a:xfrm>
              <a:off x="2997432" y="3853662"/>
              <a:ext cx="4248472" cy="646331"/>
            </a:xfrm>
            <a:prstGeom prst="rect">
              <a:avLst/>
            </a:prstGeom>
            <a:noFill/>
          </p:spPr>
          <p:txBody>
            <a:bodyPr wrap="square" rtlCol="0">
              <a:spAutoFit/>
            </a:bodyPr>
            <a:lstStyle/>
            <a:p>
              <a:r>
                <a:rPr lang="en-GB" b="1" dirty="0" smtClean="0"/>
                <a:t>Time/</a:t>
              </a:r>
              <a:r>
                <a:rPr lang="en-GB" b="1" dirty="0" err="1" smtClean="0"/>
                <a:t>Frequency:Event</a:t>
              </a:r>
              <a:r>
                <a:rPr lang="en-GB" b="1" dirty="0" smtClean="0"/>
                <a:t> related Synchronisation/ </a:t>
              </a:r>
              <a:r>
                <a:rPr lang="en-GB" b="1" dirty="0" err="1" smtClean="0"/>
                <a:t>Desynchronisation</a:t>
              </a:r>
              <a:endParaRPr lang="en-GB" b="1" dirty="0" smtClean="0"/>
            </a:p>
          </p:txBody>
        </p:sp>
      </p:grpSp>
      <p:sp>
        <p:nvSpPr>
          <p:cNvPr id="23" name="TextBox 22"/>
          <p:cNvSpPr txBox="1"/>
          <p:nvPr/>
        </p:nvSpPr>
        <p:spPr>
          <a:xfrm>
            <a:off x="6516216" y="4841570"/>
            <a:ext cx="2304256" cy="1200329"/>
          </a:xfrm>
          <a:prstGeom prst="rect">
            <a:avLst/>
          </a:prstGeom>
          <a:noFill/>
        </p:spPr>
        <p:txBody>
          <a:bodyPr wrap="square" rtlCol="0">
            <a:spAutoFit/>
          </a:bodyPr>
          <a:lstStyle/>
          <a:p>
            <a:r>
              <a:rPr lang="en-GB" dirty="0" smtClean="0"/>
              <a:t>+ lots more!!</a:t>
            </a:r>
          </a:p>
          <a:p>
            <a:pPr marL="285750" indent="-285750">
              <a:buFont typeface="Arial" panose="020B0604020202020204" pitchFamily="34" charset="0"/>
              <a:buChar char="•"/>
            </a:pPr>
            <a:r>
              <a:rPr lang="en-GB" dirty="0" smtClean="0"/>
              <a:t>Spatial effects</a:t>
            </a:r>
          </a:p>
          <a:p>
            <a:pPr marL="285750" indent="-285750">
              <a:buFont typeface="Arial" panose="020B0604020202020204" pitchFamily="34" charset="0"/>
              <a:buChar char="•"/>
            </a:pPr>
            <a:r>
              <a:rPr lang="en-GB" dirty="0" smtClean="0"/>
              <a:t>Connectivity</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519441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Stimulus Related Events – </a:t>
            </a:r>
            <a:endParaRPr lang="en-GB" dirty="0"/>
          </a:p>
        </p:txBody>
      </p:sp>
      <p:pic>
        <p:nvPicPr>
          <p:cNvPr id="5" name="Picture 4" descr="evoinduWT"/>
          <p:cNvPicPr>
            <a:picLocks noChangeAspect="1" noChangeArrowheads="1"/>
          </p:cNvPicPr>
          <p:nvPr/>
        </p:nvPicPr>
        <p:blipFill rotWithShape="1">
          <a:blip r:embed="rId3">
            <a:clrChange>
              <a:clrFrom>
                <a:srgbClr val="FFFFFF"/>
              </a:clrFrom>
              <a:clrTo>
                <a:srgbClr val="FFFFFF">
                  <a:alpha val="0"/>
                </a:srgbClr>
              </a:clrTo>
            </a:clrChange>
          </a:blip>
          <a:srcRect l="48041" t="3905" b="67396"/>
          <a:stretch/>
        </p:blipFill>
        <p:spPr bwMode="auto">
          <a:xfrm>
            <a:off x="2555776" y="1628800"/>
            <a:ext cx="4197076" cy="1714661"/>
          </a:xfrm>
          <a:prstGeom prst="rect">
            <a:avLst/>
          </a:prstGeom>
          <a:noFill/>
          <a:ln w="9525">
            <a:noFill/>
            <a:miter lim="800000"/>
            <a:headEnd/>
            <a:tailEnd/>
          </a:ln>
        </p:spPr>
      </p:pic>
      <p:sp>
        <p:nvSpPr>
          <p:cNvPr id="6" name="TextBox 5"/>
          <p:cNvSpPr txBox="1"/>
          <p:nvPr/>
        </p:nvSpPr>
        <p:spPr>
          <a:xfrm>
            <a:off x="827585" y="3456627"/>
            <a:ext cx="2808312" cy="646331"/>
          </a:xfrm>
          <a:prstGeom prst="rect">
            <a:avLst/>
          </a:prstGeom>
          <a:noFill/>
        </p:spPr>
        <p:txBody>
          <a:bodyPr wrap="square" rtlCol="0">
            <a:spAutoFit/>
          </a:bodyPr>
          <a:lstStyle/>
          <a:p>
            <a:r>
              <a:rPr lang="en-GB" b="1" dirty="0" smtClean="0"/>
              <a:t>Event Related/Evoked </a:t>
            </a:r>
            <a:r>
              <a:rPr lang="en-GB" dirty="0" smtClean="0"/>
              <a:t>–</a:t>
            </a:r>
          </a:p>
          <a:p>
            <a:r>
              <a:rPr lang="en-GB" dirty="0" smtClean="0"/>
              <a:t> phase locked to stimulus</a:t>
            </a:r>
            <a:endParaRPr lang="en-GB" dirty="0"/>
          </a:p>
        </p:txBody>
      </p:sp>
      <p:sp>
        <p:nvSpPr>
          <p:cNvPr id="7" name="TextBox 6"/>
          <p:cNvSpPr txBox="1"/>
          <p:nvPr/>
        </p:nvSpPr>
        <p:spPr>
          <a:xfrm>
            <a:off x="5378028" y="3456627"/>
            <a:ext cx="3600400" cy="646331"/>
          </a:xfrm>
          <a:prstGeom prst="rect">
            <a:avLst/>
          </a:prstGeom>
          <a:noFill/>
        </p:spPr>
        <p:txBody>
          <a:bodyPr wrap="square" rtlCol="0">
            <a:spAutoFit/>
          </a:bodyPr>
          <a:lstStyle/>
          <a:p>
            <a:r>
              <a:rPr lang="en-GB" b="1" dirty="0" smtClean="0"/>
              <a:t>Induced </a:t>
            </a:r>
            <a:r>
              <a:rPr lang="en-GB" dirty="0" smtClean="0"/>
              <a:t>– </a:t>
            </a:r>
          </a:p>
          <a:p>
            <a:r>
              <a:rPr lang="en-GB" dirty="0" smtClean="0"/>
              <a:t>Not phase locked </a:t>
            </a:r>
            <a:endParaRPr lang="en-GB" dirty="0"/>
          </a:p>
        </p:txBody>
      </p:sp>
      <p:pic>
        <p:nvPicPr>
          <p:cNvPr id="9" name="Picture 8" descr="evoinduWT"/>
          <p:cNvPicPr>
            <a:picLocks noChangeAspect="1" noChangeArrowheads="1"/>
          </p:cNvPicPr>
          <p:nvPr/>
        </p:nvPicPr>
        <p:blipFill rotWithShape="1">
          <a:blip r:embed="rId3">
            <a:clrChange>
              <a:clrFrom>
                <a:srgbClr val="FFFFFF"/>
              </a:clrFrom>
              <a:clrTo>
                <a:srgbClr val="FFFFFF">
                  <a:alpha val="0"/>
                </a:srgbClr>
              </a:clrTo>
            </a:clrChange>
          </a:blip>
          <a:srcRect l="48041" t="36926" b="55842"/>
          <a:stretch/>
        </p:blipFill>
        <p:spPr bwMode="auto">
          <a:xfrm>
            <a:off x="2555776" y="4293999"/>
            <a:ext cx="4197076" cy="432048"/>
          </a:xfrm>
          <a:prstGeom prst="rect">
            <a:avLst/>
          </a:prstGeom>
          <a:noFill/>
          <a:ln w="9525">
            <a:noFill/>
            <a:miter lim="800000"/>
            <a:headEnd/>
            <a:tailEnd/>
          </a:ln>
        </p:spPr>
      </p:pic>
      <p:sp>
        <p:nvSpPr>
          <p:cNvPr id="10" name="Down Arrow 9"/>
          <p:cNvSpPr/>
          <p:nvPr/>
        </p:nvSpPr>
        <p:spPr>
          <a:xfrm>
            <a:off x="4204361" y="3303670"/>
            <a:ext cx="291180" cy="5878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3377843" y="3950001"/>
            <a:ext cx="1944216" cy="307777"/>
          </a:xfrm>
          <a:prstGeom prst="rect">
            <a:avLst/>
          </a:prstGeom>
          <a:noFill/>
        </p:spPr>
        <p:txBody>
          <a:bodyPr wrap="square" rtlCol="0">
            <a:spAutoFit/>
          </a:bodyPr>
          <a:lstStyle/>
          <a:p>
            <a:pPr algn="ctr"/>
            <a:r>
              <a:rPr lang="en-GB" sz="1400" i="1" dirty="0" smtClean="0"/>
              <a:t>Average</a:t>
            </a:r>
            <a:endParaRPr lang="en-GB" sz="1400" i="1" dirty="0"/>
          </a:p>
        </p:txBody>
      </p:sp>
      <p:sp>
        <p:nvSpPr>
          <p:cNvPr id="12" name="TextBox 11"/>
          <p:cNvSpPr txBox="1"/>
          <p:nvPr/>
        </p:nvSpPr>
        <p:spPr>
          <a:xfrm>
            <a:off x="467544" y="4812774"/>
            <a:ext cx="3672408" cy="1477328"/>
          </a:xfrm>
          <a:prstGeom prst="rect">
            <a:avLst/>
          </a:prstGeom>
          <a:noFill/>
        </p:spPr>
        <p:txBody>
          <a:bodyPr wrap="square" rtlCol="0">
            <a:spAutoFit/>
          </a:bodyPr>
          <a:lstStyle/>
          <a:p>
            <a:r>
              <a:rPr lang="en-GB" dirty="0" smtClean="0">
                <a:latin typeface="+mn-lt"/>
              </a:rPr>
              <a:t>Time locked response</a:t>
            </a:r>
          </a:p>
          <a:p>
            <a:r>
              <a:rPr lang="en-GB" dirty="0">
                <a:latin typeface="+mn-lt"/>
              </a:rPr>
              <a:t>-</a:t>
            </a:r>
            <a:r>
              <a:rPr lang="en-GB" dirty="0" smtClean="0">
                <a:latin typeface="+mn-lt"/>
              </a:rPr>
              <a:t> averaging in time domain</a:t>
            </a:r>
          </a:p>
          <a:p>
            <a:pPr marL="285750" indent="-285750">
              <a:buFontTx/>
              <a:buChar char="-"/>
            </a:pPr>
            <a:r>
              <a:rPr lang="en-GB" dirty="0" smtClean="0">
                <a:latin typeface="+mn-lt"/>
              </a:rPr>
              <a:t>Short latency (&lt;100ms)</a:t>
            </a:r>
          </a:p>
          <a:p>
            <a:pPr marL="285750" indent="-285750">
              <a:buFontTx/>
              <a:buChar char="-"/>
            </a:pPr>
            <a:r>
              <a:rPr lang="en-GB" dirty="0" smtClean="0">
                <a:latin typeface="+mn-lt"/>
              </a:rPr>
              <a:t>Small </a:t>
            </a:r>
            <a:r>
              <a:rPr lang="en-US" altLang="en-US" dirty="0">
                <a:latin typeface="+mn-lt"/>
                <a:ea typeface="ＭＳ Ｐゴシック" pitchFamily="1" charset="-128"/>
              </a:rPr>
              <a:t>amplitudes (&lt; 1</a:t>
            </a:r>
            <a:r>
              <a:rPr lang="el-GR" altLang="en-US" dirty="0">
                <a:latin typeface="+mn-lt"/>
                <a:ea typeface="ＭＳ Ｐゴシック" pitchFamily="1" charset="-128"/>
              </a:rPr>
              <a:t>μ</a:t>
            </a:r>
            <a:r>
              <a:rPr lang="de-DE" altLang="en-US" dirty="0">
                <a:latin typeface="+mn-lt"/>
                <a:ea typeface="ＭＳ Ｐゴシック" pitchFamily="1" charset="-128"/>
              </a:rPr>
              <a:t>V</a:t>
            </a:r>
            <a:r>
              <a:rPr lang="de-DE" altLang="en-US" dirty="0" smtClean="0">
                <a:latin typeface="+mn-lt"/>
                <a:ea typeface="ＭＳ Ｐゴシック" pitchFamily="1" charset="-128"/>
              </a:rPr>
              <a:t>)</a:t>
            </a:r>
          </a:p>
          <a:p>
            <a:pPr marL="285750" indent="-285750">
              <a:buFontTx/>
              <a:buChar char="-"/>
            </a:pPr>
            <a:r>
              <a:rPr lang="de-DE" altLang="en-US" dirty="0" smtClean="0">
                <a:latin typeface="+mn-lt"/>
                <a:ea typeface="ＭＳ Ｐゴシック" pitchFamily="1" charset="-128"/>
              </a:rPr>
              <a:t>Sensory/stimulus related</a:t>
            </a:r>
            <a:endParaRPr lang="el-GR" altLang="en-US" dirty="0">
              <a:latin typeface="+mn-lt"/>
              <a:ea typeface="ＭＳ Ｐゴシック" pitchFamily="1" charset="-128"/>
            </a:endParaRPr>
          </a:p>
        </p:txBody>
      </p:sp>
      <p:sp>
        <p:nvSpPr>
          <p:cNvPr id="13" name="TextBox 12"/>
          <p:cNvSpPr txBox="1"/>
          <p:nvPr/>
        </p:nvSpPr>
        <p:spPr>
          <a:xfrm>
            <a:off x="5220072" y="4622504"/>
            <a:ext cx="3672408" cy="1754326"/>
          </a:xfrm>
          <a:prstGeom prst="rect">
            <a:avLst/>
          </a:prstGeom>
          <a:noFill/>
        </p:spPr>
        <p:txBody>
          <a:bodyPr wrap="square" rtlCol="0">
            <a:spAutoFit/>
          </a:bodyPr>
          <a:lstStyle/>
          <a:p>
            <a:r>
              <a:rPr lang="en-GB" dirty="0" smtClean="0"/>
              <a:t>Time domain averaging will lose effect – time-frequency analysis</a:t>
            </a:r>
          </a:p>
          <a:p>
            <a:pPr marL="285750" indent="-285750">
              <a:buFontTx/>
              <a:buChar char="-"/>
            </a:pPr>
            <a:r>
              <a:rPr lang="en-GB" dirty="0" smtClean="0"/>
              <a:t>Longer latency (100-600ms)</a:t>
            </a:r>
          </a:p>
          <a:p>
            <a:pPr marL="285750" indent="-285750">
              <a:buFontTx/>
              <a:buChar char="-"/>
            </a:pPr>
            <a:r>
              <a:rPr lang="en-GB" dirty="0" smtClean="0"/>
              <a:t>Higher amplitudes (10-100 </a:t>
            </a:r>
            <a:r>
              <a:rPr lang="el-GR" altLang="en-US" dirty="0">
                <a:ea typeface="ＭＳ Ｐゴシック" pitchFamily="1" charset="-128"/>
              </a:rPr>
              <a:t>μ</a:t>
            </a:r>
            <a:r>
              <a:rPr lang="de-DE" altLang="en-US" dirty="0" smtClean="0">
                <a:ea typeface="ＭＳ Ｐゴシック" pitchFamily="1" charset="-128"/>
              </a:rPr>
              <a:t>V)</a:t>
            </a:r>
          </a:p>
          <a:p>
            <a:pPr marL="285750" indent="-285750">
              <a:buFontTx/>
              <a:buChar char="-"/>
            </a:pPr>
            <a:r>
              <a:rPr lang="de-DE" dirty="0" smtClean="0">
                <a:ea typeface="ＭＳ Ｐゴシック" pitchFamily="1" charset="-128"/>
              </a:rPr>
              <a:t>Cognitive/higher level processes?</a:t>
            </a:r>
            <a:endParaRPr lang="en-GB" dirty="0"/>
          </a:p>
        </p:txBody>
      </p:sp>
    </p:spTree>
    <p:extLst>
      <p:ext uri="{BB962C8B-B14F-4D97-AF65-F5344CB8AC3E}">
        <p14:creationId xmlns:p14="http://schemas.microsoft.com/office/powerpoint/2010/main" val="3065707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489950" cy="793949"/>
          </a:xfrm>
        </p:spPr>
        <p:txBody>
          <a:bodyPr/>
          <a:lstStyle/>
          <a:p>
            <a:r>
              <a:rPr lang="en-GB" dirty="0" smtClean="0"/>
              <a:t>How many realisations to acquire an ERP</a:t>
            </a:r>
            <a:endParaRPr lang="en-GB" dirty="0"/>
          </a:p>
        </p:txBody>
      </p:sp>
      <p:sp>
        <p:nvSpPr>
          <p:cNvPr id="3" name="Content Placeholder 2"/>
          <p:cNvSpPr>
            <a:spLocks noGrp="1"/>
          </p:cNvSpPr>
          <p:nvPr>
            <p:ph idx="1"/>
          </p:nvPr>
        </p:nvSpPr>
        <p:spPr>
          <a:xfrm>
            <a:off x="255017" y="1557793"/>
            <a:ext cx="8489950" cy="3457575"/>
          </a:xfrm>
        </p:spPr>
        <p:txBody>
          <a:bodyPr/>
          <a:lstStyle/>
          <a:p>
            <a:r>
              <a:rPr lang="en-GB" sz="2400" dirty="0" smtClean="0"/>
              <a:t>Typically interested in a short period of time (0.5 – 5 seconds).</a:t>
            </a:r>
          </a:p>
          <a:p>
            <a:r>
              <a:rPr lang="en-GB" sz="2400" dirty="0" smtClean="0"/>
              <a:t>Number of repetitions required depends on your ERP ~120 realisations of stimulus/response trials is typical.</a:t>
            </a:r>
          </a:p>
          <a:p>
            <a:r>
              <a:rPr lang="en-GB" sz="2400" dirty="0" smtClean="0"/>
              <a:t>Know your signal/noise (SNR) ratio: weaker signals will need more realisations –set your </a:t>
            </a:r>
            <a:r>
              <a:rPr lang="en-GB" sz="2400" i="1" dirty="0" smtClean="0"/>
              <a:t>n </a:t>
            </a:r>
            <a:r>
              <a:rPr lang="en-GB" sz="2400" dirty="0" smtClean="0"/>
              <a:t>prior to study.</a:t>
            </a:r>
          </a:p>
          <a:p>
            <a:r>
              <a:rPr lang="en-GB" sz="2400" dirty="0" smtClean="0"/>
              <a:t>Account for loss of trials due to artefacts</a:t>
            </a:r>
          </a:p>
          <a:p>
            <a:endParaRPr lang="en-GB" sz="2400" dirty="0" smtClean="0"/>
          </a:p>
        </p:txBody>
      </p:sp>
      <mc:AlternateContent xmlns:mc="http://schemas.openxmlformats.org/markup-compatibility/2006" xmlns:a14="http://schemas.microsoft.com/office/drawing/2010/main">
        <mc:Choice Requires="a14">
          <p:sp>
            <p:nvSpPr>
              <p:cNvPr id="5" name="TextBox 4"/>
              <p:cNvSpPr txBox="1"/>
              <p:nvPr/>
            </p:nvSpPr>
            <p:spPr>
              <a:xfrm>
                <a:off x="899592" y="4745131"/>
                <a:ext cx="4041326" cy="55726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𝑎𝑣𝑒𝑟𝑎𝑔𝑒</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m:t>
                          </m:r>
                          <m:r>
                            <a:rPr lang="en-GB" b="0" i="1" smtClean="0">
                              <a:latin typeface="Cambria Math" panose="02040503050406030204" pitchFamily="18" charset="0"/>
                            </a:rPr>
                            <m:t>𝑁</m:t>
                          </m:r>
                        </m:den>
                      </m:f>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𝑡𝑟𝑖𝑎𝑙</m:t>
                          </m:r>
                        </m:sub>
                      </m:sSub>
                    </m:oMath>
                  </m:oMathPara>
                </a14:m>
                <a:endParaRPr lang="en-GB" b="0" dirty="0" smtClean="0"/>
              </a:p>
            </p:txBody>
          </p:sp>
        </mc:Choice>
        <mc:Fallback xmlns="">
          <p:sp>
            <p:nvSpPr>
              <p:cNvPr id="5" name="TextBox 4"/>
              <p:cNvSpPr txBox="1">
                <a:spLocks noRot="1" noChangeAspect="1" noMove="1" noResize="1" noEditPoints="1" noAdjustHandles="1" noChangeArrowheads="1" noChangeShapeType="1" noTextEdit="1"/>
              </p:cNvSpPr>
              <p:nvPr/>
            </p:nvSpPr>
            <p:spPr>
              <a:xfrm>
                <a:off x="899592" y="4745131"/>
                <a:ext cx="4041326" cy="55726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26377" y="5445224"/>
                <a:ext cx="4041326" cy="5811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𝑆𝑁𝑅</m:t>
                      </m:r>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𝑅</m:t>
                              </m:r>
                            </m:e>
                            <m:sub>
                              <m:r>
                                <a:rPr lang="en-GB" i="1">
                                  <a:latin typeface="Cambria Math" panose="02040503050406030204" pitchFamily="18" charset="0"/>
                                </a:rPr>
                                <m:t>𝑎𝑣𝑒𝑟𝑎𝑔𝑒</m:t>
                              </m:r>
                            </m:sub>
                          </m:sSub>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𝑅</m:t>
                              </m:r>
                            </m:e>
                            <m:sub>
                              <m:r>
                                <a:rPr lang="en-GB" b="0" i="1" smtClean="0">
                                  <a:latin typeface="Cambria Math" panose="02040503050406030204" pitchFamily="18" charset="0"/>
                                </a:rPr>
                                <m:t>𝑡𝑟𝑖𝑎𝑙</m:t>
                              </m:r>
                            </m:sub>
                          </m:sSub>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m:t>
                          </m:r>
                          <m:r>
                            <a:rPr lang="en-GB" b="0" i="1" smtClean="0">
                              <a:latin typeface="Cambria Math" panose="02040503050406030204" pitchFamily="18" charset="0"/>
                            </a:rPr>
                            <m:t>𝑁</m:t>
                          </m:r>
                        </m:den>
                      </m:f>
                    </m:oMath>
                  </m:oMathPara>
                </a14:m>
                <a:endParaRPr lang="en-GB" b="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926377" y="5445224"/>
                <a:ext cx="4041326" cy="581121"/>
              </a:xfrm>
              <a:prstGeom prst="rect">
                <a:avLst/>
              </a:prstGeom>
              <a:blipFill rotWithShape="0">
                <a:blip r:embed="rId4"/>
                <a:stretch>
                  <a:fillRect/>
                </a:stretch>
              </a:blipFill>
            </p:spPr>
            <p:txBody>
              <a:bodyPr/>
              <a:lstStyle/>
              <a:p>
                <a:r>
                  <a:rPr lang="en-GB">
                    <a:noFill/>
                  </a:rPr>
                  <a:t> </a:t>
                </a:r>
              </a:p>
            </p:txBody>
          </p:sp>
        </mc:Fallback>
      </mc:AlternateContent>
      <p:sp>
        <p:nvSpPr>
          <p:cNvPr id="7" name="Right Brace 6"/>
          <p:cNvSpPr/>
          <p:nvPr/>
        </p:nvSpPr>
        <p:spPr>
          <a:xfrm>
            <a:off x="4499992" y="4745131"/>
            <a:ext cx="288032" cy="149404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5148064" y="5089453"/>
            <a:ext cx="2664296" cy="646331"/>
          </a:xfrm>
          <a:prstGeom prst="rect">
            <a:avLst/>
          </a:prstGeom>
          <a:noFill/>
        </p:spPr>
        <p:txBody>
          <a:bodyPr wrap="square" rtlCol="0">
            <a:spAutoFit/>
          </a:bodyPr>
          <a:lstStyle/>
          <a:p>
            <a:r>
              <a:rPr lang="en-GB" dirty="0" smtClean="0"/>
              <a:t>Thus to quadruple your SNR you need 16 trials.</a:t>
            </a:r>
            <a:endParaRPr lang="en-GB" dirty="0"/>
          </a:p>
        </p:txBody>
      </p:sp>
      <p:sp>
        <p:nvSpPr>
          <p:cNvPr id="4" name="Rectangle 3"/>
          <p:cNvSpPr/>
          <p:nvPr/>
        </p:nvSpPr>
        <p:spPr>
          <a:xfrm>
            <a:off x="6876256" y="5949280"/>
            <a:ext cx="2121093" cy="369332"/>
          </a:xfrm>
          <a:prstGeom prst="rect">
            <a:avLst/>
          </a:prstGeom>
        </p:spPr>
        <p:txBody>
          <a:bodyPr wrap="none">
            <a:spAutoFit/>
          </a:bodyPr>
          <a:lstStyle/>
          <a:p>
            <a:r>
              <a:rPr lang="en-US" altLang="zh-TW" i="1" dirty="0">
                <a:ea typeface="ＭＳ Ｐゴシック" pitchFamily="34" charset="-128"/>
              </a:rPr>
              <a:t>Luck, S. J. (2005). </a:t>
            </a:r>
            <a:endParaRPr lang="en-GB" i="1" dirty="0"/>
          </a:p>
        </p:txBody>
      </p:sp>
    </p:spTree>
    <p:extLst>
      <p:ext uri="{BB962C8B-B14F-4D97-AF65-F5344CB8AC3E}">
        <p14:creationId xmlns:p14="http://schemas.microsoft.com/office/powerpoint/2010/main" val="750856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504" y="476672"/>
            <a:ext cx="8489950" cy="1296988"/>
          </a:xfrm>
        </p:spPr>
        <p:txBody>
          <a:bodyPr/>
          <a:lstStyle/>
          <a:p>
            <a:r>
              <a:rPr lang="en-GB" dirty="0" smtClean="0"/>
              <a:t>Sources of noise in EEG/MEG</a:t>
            </a:r>
            <a:endParaRPr lang="en-GB" dirty="0"/>
          </a:p>
        </p:txBody>
      </p:sp>
      <p:sp>
        <p:nvSpPr>
          <p:cNvPr id="5" name="Content Placeholder 2"/>
          <p:cNvSpPr>
            <a:spLocks noGrp="1"/>
          </p:cNvSpPr>
          <p:nvPr>
            <p:ph idx="1"/>
          </p:nvPr>
        </p:nvSpPr>
        <p:spPr>
          <a:xfrm>
            <a:off x="467544" y="1052736"/>
            <a:ext cx="8489950" cy="3457575"/>
          </a:xfrm>
        </p:spPr>
        <p:txBody>
          <a:bodyPr/>
          <a:lstStyle/>
          <a:p>
            <a:pPr>
              <a:spcBef>
                <a:spcPts val="1200"/>
              </a:spcBef>
            </a:pPr>
            <a:r>
              <a:rPr lang="en-US" altLang="zh-TW" sz="2000" dirty="0" smtClean="0">
                <a:ea typeface="ＭＳ Ｐゴシック" pitchFamily="34" charset="-128"/>
              </a:rPr>
              <a:t>Endogenous EEG </a:t>
            </a:r>
          </a:p>
          <a:p>
            <a:pPr lvl="1">
              <a:spcBef>
                <a:spcPts val="1200"/>
              </a:spcBef>
            </a:pPr>
            <a:r>
              <a:rPr lang="en-US" altLang="zh-TW" sz="1600" dirty="0" smtClean="0">
                <a:ea typeface="ＭＳ Ｐゴシック" pitchFamily="34" charset="-128"/>
              </a:rPr>
              <a:t>e.g</a:t>
            </a:r>
            <a:r>
              <a:rPr lang="en-US" altLang="zh-TW" sz="1600" dirty="0">
                <a:ea typeface="ＭＳ Ｐゴシック" pitchFamily="34" charset="-128"/>
              </a:rPr>
              <a:t>. alpha </a:t>
            </a:r>
            <a:r>
              <a:rPr lang="en-US" altLang="zh-TW" sz="1600" dirty="0" smtClean="0">
                <a:ea typeface="ＭＳ Ｐゴシック" pitchFamily="34" charset="-128"/>
              </a:rPr>
              <a:t>waves</a:t>
            </a:r>
          </a:p>
          <a:p>
            <a:pPr lvl="1">
              <a:spcBef>
                <a:spcPts val="1200"/>
              </a:spcBef>
            </a:pPr>
            <a:r>
              <a:rPr lang="en-US" altLang="zh-TW" sz="1600" dirty="0" smtClean="0">
                <a:ea typeface="ＭＳ Ｐゴシック" pitchFamily="34" charset="-128"/>
              </a:rPr>
              <a:t>response related activity (button press)</a:t>
            </a:r>
            <a:endParaRPr lang="en-US" altLang="zh-TW" sz="1600" dirty="0">
              <a:ea typeface="ＭＳ Ｐゴシック" pitchFamily="34" charset="-128"/>
            </a:endParaRPr>
          </a:p>
          <a:p>
            <a:pPr>
              <a:spcBef>
                <a:spcPts val="1200"/>
              </a:spcBef>
            </a:pPr>
            <a:r>
              <a:rPr lang="en-US" altLang="zh-TW" sz="2000" dirty="0">
                <a:ea typeface="ＭＳ Ｐゴシック" pitchFamily="34" charset="-128"/>
              </a:rPr>
              <a:t>Trial-by-trial </a:t>
            </a:r>
            <a:r>
              <a:rPr lang="en-US" altLang="zh-TW" sz="2000" dirty="0" smtClean="0">
                <a:ea typeface="ＭＳ Ｐゴシック" pitchFamily="34" charset="-128"/>
              </a:rPr>
              <a:t>variation</a:t>
            </a:r>
            <a:endParaRPr lang="en-US" altLang="zh-TW" sz="2000" dirty="0">
              <a:ea typeface="ＭＳ Ｐゴシック" pitchFamily="34" charset="-128"/>
            </a:endParaRPr>
          </a:p>
          <a:p>
            <a:pPr>
              <a:spcBef>
                <a:spcPts val="1200"/>
              </a:spcBef>
            </a:pPr>
            <a:r>
              <a:rPr lang="en-US" altLang="zh-TW" sz="2000" dirty="0" smtClean="0">
                <a:ea typeface="ＭＳ Ｐゴシック" pitchFamily="34" charset="-128"/>
              </a:rPr>
              <a:t>Artefactual </a:t>
            </a:r>
            <a:r>
              <a:rPr lang="en-US" altLang="zh-TW" sz="2000" dirty="0">
                <a:ea typeface="ＭＳ Ｐゴシック" pitchFamily="34" charset="-128"/>
              </a:rPr>
              <a:t>bioelectric activity </a:t>
            </a:r>
          </a:p>
          <a:p>
            <a:pPr lvl="1">
              <a:spcBef>
                <a:spcPts val="1200"/>
              </a:spcBef>
            </a:pPr>
            <a:r>
              <a:rPr lang="en-US" altLang="zh-TW" sz="1600" dirty="0" smtClean="0">
                <a:ea typeface="ＭＳ Ｐゴシック" pitchFamily="34" charset="-128"/>
              </a:rPr>
              <a:t>Saccadic eye movements, swallowing, EMG, ECG contamination</a:t>
            </a:r>
            <a:r>
              <a:rPr lang="en-US" altLang="zh-TW" sz="2000" dirty="0" smtClean="0">
                <a:ea typeface="ＭＳ Ｐゴシック" pitchFamily="34" charset="-128"/>
              </a:rPr>
              <a:t>, </a:t>
            </a:r>
            <a:r>
              <a:rPr lang="en-US" altLang="zh-TW" sz="1600" dirty="0" smtClean="0">
                <a:ea typeface="ＭＳ Ｐゴシック" pitchFamily="34" charset="-128"/>
              </a:rPr>
              <a:t>muscle tension in head or neck</a:t>
            </a:r>
            <a:r>
              <a:rPr lang="en-US" altLang="zh-TW" sz="2000" dirty="0" smtClean="0">
                <a:ea typeface="ＭＳ Ｐゴシック" pitchFamily="34" charset="-128"/>
              </a:rPr>
              <a:t> </a:t>
            </a:r>
            <a:endParaRPr lang="en-US" altLang="zh-TW" sz="2000" dirty="0">
              <a:ea typeface="ＭＳ Ｐゴシック" pitchFamily="34" charset="-128"/>
            </a:endParaRPr>
          </a:p>
          <a:p>
            <a:pPr>
              <a:spcBef>
                <a:spcPts val="1200"/>
              </a:spcBef>
            </a:pPr>
            <a:r>
              <a:rPr lang="en-US" altLang="zh-TW" sz="2000" dirty="0" smtClean="0">
                <a:ea typeface="ＭＳ Ｐゴシック" pitchFamily="34" charset="-128"/>
              </a:rPr>
              <a:t>External electrical </a:t>
            </a:r>
            <a:r>
              <a:rPr lang="en-US" altLang="zh-TW" sz="2000" dirty="0">
                <a:ea typeface="ＭＳ Ｐゴシック" pitchFamily="34" charset="-128"/>
              </a:rPr>
              <a:t>activity</a:t>
            </a:r>
          </a:p>
          <a:p>
            <a:pPr lvl="1">
              <a:spcBef>
                <a:spcPts val="1200"/>
              </a:spcBef>
            </a:pPr>
            <a:r>
              <a:rPr lang="en-US" altLang="zh-TW" sz="1600" dirty="0" smtClean="0">
                <a:ea typeface="ＭＳ Ｐゴシック" pitchFamily="34" charset="-128"/>
              </a:rPr>
              <a:t>Monitors, speakers, projectors all need to properly shielded</a:t>
            </a:r>
          </a:p>
          <a:p>
            <a:pPr>
              <a:spcBef>
                <a:spcPts val="1200"/>
              </a:spcBef>
            </a:pPr>
            <a:r>
              <a:rPr lang="en-US" altLang="zh-TW" sz="2000" dirty="0" smtClean="0">
                <a:ea typeface="ＭＳ Ｐゴシック" pitchFamily="34" charset="-128"/>
              </a:rPr>
              <a:t>Head movement </a:t>
            </a:r>
          </a:p>
          <a:p>
            <a:pPr lvl="1">
              <a:spcBef>
                <a:spcPts val="1200"/>
              </a:spcBef>
            </a:pPr>
            <a:r>
              <a:rPr lang="en-US" altLang="zh-TW" sz="1600" dirty="0" smtClean="0">
                <a:ea typeface="ＭＳ Ｐゴシック" pitchFamily="34" charset="-128"/>
              </a:rPr>
              <a:t>Moving EEG leads</a:t>
            </a:r>
          </a:p>
          <a:p>
            <a:pPr lvl="1">
              <a:spcBef>
                <a:spcPts val="1200"/>
              </a:spcBef>
            </a:pPr>
            <a:r>
              <a:rPr lang="en-US" altLang="zh-TW" sz="1600" dirty="0" smtClean="0">
                <a:ea typeface="ＭＳ Ｐゴシック" pitchFamily="34" charset="-128"/>
              </a:rPr>
              <a:t>Head location coils track head movements within MEG</a:t>
            </a:r>
          </a:p>
          <a:p>
            <a:endParaRPr lang="en-GB" sz="2400" i="1" dirty="0" smtClean="0"/>
          </a:p>
        </p:txBody>
      </p:sp>
    </p:spTree>
    <p:extLst>
      <p:ext uri="{BB962C8B-B14F-4D97-AF65-F5344CB8AC3E}">
        <p14:creationId xmlns:p14="http://schemas.microsoft.com/office/powerpoint/2010/main" val="3220969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1395</TotalTime>
  <Words>2444</Words>
  <Application>Microsoft Office PowerPoint</Application>
  <PresentationFormat>On-screen Show (4:3)</PresentationFormat>
  <Paragraphs>323</Paragraphs>
  <Slides>27</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新細明體</vt:lpstr>
      <vt:lpstr>Arial</vt:lpstr>
      <vt:lpstr>Calibri</vt:lpstr>
      <vt:lpstr>Cambria Math</vt:lpstr>
      <vt:lpstr>Custom Design</vt:lpstr>
      <vt:lpstr>Methods for Dummies:  Study Design and Pre-processing</vt:lpstr>
      <vt:lpstr>Idealised Experimental Design: Fisher</vt:lpstr>
      <vt:lpstr>If you don’t know where to look… Exploratory research </vt:lpstr>
      <vt:lpstr>Experiments involving Humans</vt:lpstr>
      <vt:lpstr>MEG/EEG Requires Different Study Designs to fMRI</vt:lpstr>
      <vt:lpstr>Looking for effects in EEG/MEG</vt:lpstr>
      <vt:lpstr>Stimulus Related Events – </vt:lpstr>
      <vt:lpstr>How many realisations to acquire an ERP</vt:lpstr>
      <vt:lpstr>Sources of noise in EEG/MEG</vt:lpstr>
      <vt:lpstr>Considerations for an electrophysiological study</vt:lpstr>
      <vt:lpstr>Limitations of EEG/MEG Studies</vt:lpstr>
      <vt:lpstr>References</vt:lpstr>
      <vt:lpstr>PowerPoint Presentation</vt:lpstr>
      <vt:lpstr>PowerPoint Presentation</vt:lpstr>
      <vt:lpstr>PowerPoint Presentation</vt:lpstr>
      <vt:lpstr>Data conversion</vt:lpstr>
      <vt:lpstr>Downsampling</vt:lpstr>
      <vt:lpstr>Montage</vt:lpstr>
      <vt:lpstr>Epoching</vt:lpstr>
      <vt:lpstr>PowerPoint Presentation</vt:lpstr>
      <vt:lpstr>Epoching cont.</vt:lpstr>
      <vt:lpstr>Filtering</vt:lpstr>
      <vt:lpstr>PowerPoint Presentation</vt:lpstr>
      <vt:lpstr>Artefact Detection and Removal</vt:lpstr>
      <vt:lpstr>Artefact Detection and Removal cont.</vt:lpstr>
      <vt:lpstr>Ways to avoid some of these artefacts:</vt:lpstr>
      <vt:lpstr>Thanks for listening and Thanks to our expert Bernadette Van Wijk</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Taposhri Ganguly</cp:lastModifiedBy>
  <cp:revision>70</cp:revision>
  <dcterms:created xsi:type="dcterms:W3CDTF">2005-07-13T12:26:50Z</dcterms:created>
  <dcterms:modified xsi:type="dcterms:W3CDTF">2016-02-25T13:24:54Z</dcterms:modified>
</cp:coreProperties>
</file>