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EEF"/>
          </a:solidFill>
        </a:fill>
      </a:tcStyle>
    </a:wholeTbl>
    <a:band2H>
      <a:tcTxStyle/>
      <a:tcStyle>
        <a:tcBdr/>
        <a:fill>
          <a:solidFill>
            <a:srgbClr val="E9EFF7"/>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a:tcStyle>
        <a:tcBdr/>
        <a:fill>
          <a:solidFill>
            <a:srgbClr val="F0F0F0"/>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a:tcStyle>
        <a:tcBdr/>
        <a:fill>
          <a:solidFill>
            <a:srgbClr val="EBF1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B9BD5"/>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5B9BD5"/>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5" d="100"/>
          <a:sy n="55" d="100"/>
        </p:scale>
        <p:origin x="-84" y="-3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7" name="Shape 4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452179804"/>
      </p:ext>
    </p:extLst>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180" name="Shape 180"/>
          <p:cNvSpPr>
            <a:spLocks noGrp="1"/>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At every timepoint, interpolate data into a topography</a:t>
            </a:r>
          </a:p>
          <a:p>
            <a:pPr lvl="0" defTabSz="914400">
              <a:lnSpc>
                <a:spcPct val="100000"/>
              </a:lnSpc>
              <a:defRPr sz="1800"/>
            </a:pPr>
            <a:r>
              <a:rPr sz="1200">
                <a:latin typeface="Calibri"/>
                <a:ea typeface="Calibri"/>
                <a:cs typeface="Calibri"/>
                <a:sym typeface="Calibri"/>
              </a:rPr>
              <a:t>Stack data = sliced bread</a:t>
            </a:r>
          </a:p>
          <a:p>
            <a:pPr lvl="0" defTabSz="914400">
              <a:lnSpc>
                <a:spcPct val="100000"/>
              </a:lnSpc>
              <a:defRPr sz="1800"/>
            </a:pPr>
            <a:r>
              <a:rPr sz="1200">
                <a:latin typeface="Calibri"/>
                <a:ea typeface="Calibri"/>
                <a:cs typeface="Calibri"/>
                <a:sym typeface="Calibri"/>
              </a:rPr>
              <a:t>1 trial </a:t>
            </a:r>
          </a:p>
          <a:p>
            <a:pPr lvl="0" defTabSz="914400">
              <a:lnSpc>
                <a:spcPct val="100000"/>
              </a:lnSpc>
              <a:defRPr sz="1800"/>
            </a:pPr>
            <a:r>
              <a:rPr sz="1200">
                <a:latin typeface="Calibri"/>
                <a:ea typeface="Calibri"/>
                <a:cs typeface="Calibri"/>
                <a:sym typeface="Calibri"/>
              </a:rPr>
              <a:t>3D image of what happens in epoch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6" name="Shape 6"/>
          <p:cNvSpPr>
            <a:spLocks noGrp="1"/>
          </p:cNvSpPr>
          <p:nvPr>
            <p:ph type="title"/>
          </p:nvPr>
        </p:nvSpPr>
        <p:spPr>
          <a:xfrm>
            <a:off x="1524000" y="0"/>
            <a:ext cx="9144000" cy="3509963"/>
          </a:xfrm>
          <a:prstGeom prst="rect">
            <a:avLst/>
          </a:prstGeom>
        </p:spPr>
        <p:txBody>
          <a:bodyPr anchor="b"/>
          <a:lstStyle>
            <a:lvl1pPr algn="ctr">
              <a:defRPr sz="6000"/>
            </a:lvl1pPr>
          </a:lstStyle>
          <a:p>
            <a:pPr lvl="0">
              <a:defRPr sz="1800"/>
            </a:pPr>
            <a:r>
              <a:rPr sz="6000"/>
              <a:t>Title Text</a:t>
            </a:r>
          </a:p>
        </p:txBody>
      </p:sp>
      <p:sp>
        <p:nvSpPr>
          <p:cNvPr id="7" name="Shape 7"/>
          <p:cNvSpPr>
            <a:spLocks noGrp="1"/>
          </p:cNvSpPr>
          <p:nvPr>
            <p:ph type="body" idx="1"/>
          </p:nvPr>
        </p:nvSpPr>
        <p:spPr>
          <a:xfrm>
            <a:off x="1524000" y="3602037"/>
            <a:ext cx="9144000" cy="32559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Title Text</a:t>
            </a:r>
          </a:p>
        </p:txBody>
      </p:sp>
      <p:sp>
        <p:nvSpPr>
          <p:cNvPr id="40" name="Shape 40"/>
          <p:cNvSpPr>
            <a:spLocks noGrp="1"/>
          </p:cNvSpPr>
          <p:nvPr>
            <p:ph type="body" idx="1"/>
          </p:nvPr>
        </p:nvSpPr>
        <p:spPr>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43" name="Shape 43"/>
          <p:cNvSpPr>
            <a:spLocks noGrp="1"/>
          </p:cNvSpPr>
          <p:nvPr>
            <p:ph type="title"/>
          </p:nvPr>
        </p:nvSpPr>
        <p:spPr>
          <a:xfrm>
            <a:off x="8724900" y="0"/>
            <a:ext cx="2628900" cy="6542088"/>
          </a:xfrm>
          <a:prstGeom prst="rect">
            <a:avLst/>
          </a:prstGeom>
        </p:spPr>
        <p:txBody>
          <a:bodyPr/>
          <a:lstStyle/>
          <a:p>
            <a:pPr lvl="0">
              <a:defRPr sz="1800"/>
            </a:pPr>
            <a:r>
              <a:rPr sz="4400"/>
              <a:t>Title Text</a:t>
            </a:r>
          </a:p>
        </p:txBody>
      </p:sp>
      <p:sp>
        <p:nvSpPr>
          <p:cNvPr id="44" name="Shape 44"/>
          <p:cNvSpPr>
            <a:spLocks noGrp="1"/>
          </p:cNvSpPr>
          <p:nvPr>
            <p:ph type="body" idx="1"/>
          </p:nvPr>
        </p:nvSpPr>
        <p:spPr>
          <a:xfrm>
            <a:off x="838200" y="365125"/>
            <a:ext cx="7734300" cy="6492875"/>
          </a:xfrm>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Title Text</a:t>
            </a:r>
          </a:p>
        </p:txBody>
      </p:sp>
      <p:sp>
        <p:nvSpPr>
          <p:cNvPr id="11" name="Shape 11"/>
          <p:cNvSpPr>
            <a:spLocks noGrp="1"/>
          </p:cNvSpPr>
          <p:nvPr>
            <p:ph type="body" idx="1"/>
          </p:nvPr>
        </p:nvSpPr>
        <p:spPr>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4" name="Shape 14"/>
          <p:cNvSpPr>
            <a:spLocks noGrp="1"/>
          </p:cNvSpPr>
          <p:nvPr>
            <p:ph type="title"/>
          </p:nvPr>
        </p:nvSpPr>
        <p:spPr>
          <a:xfrm>
            <a:off x="831850" y="0"/>
            <a:ext cx="10515600" cy="4562475"/>
          </a:xfrm>
          <a:prstGeom prst="rect">
            <a:avLst/>
          </a:prstGeom>
        </p:spPr>
        <p:txBody>
          <a:bodyPr anchor="b"/>
          <a:lstStyle>
            <a:lvl1pPr>
              <a:defRPr sz="6000"/>
            </a:lvl1pPr>
          </a:lstStyle>
          <a:p>
            <a:pPr lvl="0">
              <a:defRPr sz="1800"/>
            </a:pPr>
            <a:r>
              <a:rPr sz="6000"/>
              <a:t>Title Text</a:t>
            </a:r>
          </a:p>
        </p:txBody>
      </p:sp>
      <p:sp>
        <p:nvSpPr>
          <p:cNvPr id="15" name="Shape 15"/>
          <p:cNvSpPr>
            <a:spLocks noGrp="1"/>
          </p:cNvSpPr>
          <p:nvPr>
            <p:ph type="body" idx="1"/>
          </p:nvPr>
        </p:nvSpPr>
        <p:spPr>
          <a:xfrm>
            <a:off x="831850" y="4589462"/>
            <a:ext cx="10515600" cy="226853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lvl="0">
              <a:defRPr sz="1800">
                <a:solidFill>
                  <a:srgbClr val="000000"/>
                </a:solidFill>
              </a:defRPr>
            </a:pPr>
            <a:r>
              <a:rPr sz="2400">
                <a:solidFill>
                  <a:srgbClr val="888888"/>
                </a:solidFill>
              </a:rPr>
              <a:t>Body Level One</a:t>
            </a:r>
          </a:p>
          <a:p>
            <a:pPr lvl="1">
              <a:defRPr sz="1800">
                <a:solidFill>
                  <a:srgbClr val="000000"/>
                </a:solidFill>
              </a:defRPr>
            </a:pPr>
            <a:r>
              <a:rPr sz="2400">
                <a:solidFill>
                  <a:srgbClr val="888888"/>
                </a:solidFill>
              </a:rPr>
              <a:t>Body Level Two</a:t>
            </a:r>
          </a:p>
          <a:p>
            <a:pPr lvl="2">
              <a:defRPr sz="1800">
                <a:solidFill>
                  <a:srgbClr val="000000"/>
                </a:solidFill>
              </a:defRPr>
            </a:pPr>
            <a:r>
              <a:rPr sz="2400">
                <a:solidFill>
                  <a:srgbClr val="888888"/>
                </a:solidFill>
              </a:rPr>
              <a:t>Body Level Three</a:t>
            </a:r>
          </a:p>
          <a:p>
            <a:pPr lvl="3">
              <a:defRPr sz="1800">
                <a:solidFill>
                  <a:srgbClr val="000000"/>
                </a:solidFill>
              </a:defRPr>
            </a:pPr>
            <a:r>
              <a:rPr sz="2400">
                <a:solidFill>
                  <a:srgbClr val="888888"/>
                </a:solidFill>
              </a:rPr>
              <a:t>Body Level Four</a:t>
            </a:r>
          </a:p>
          <a:p>
            <a:pPr lvl="4">
              <a:defRPr sz="1800">
                <a:solidFill>
                  <a:srgbClr val="000000"/>
                </a:solidFill>
              </a:defRPr>
            </a:pPr>
            <a:r>
              <a:rPr sz="2400">
                <a:solidFill>
                  <a:srgbClr val="888888"/>
                </a:solidFill>
              </a:rPr>
              <a:t>Body Level Five</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Title Text</a:t>
            </a:r>
          </a:p>
        </p:txBody>
      </p:sp>
      <p:sp>
        <p:nvSpPr>
          <p:cNvPr id="19" name="Shape 19"/>
          <p:cNvSpPr>
            <a:spLocks noGrp="1"/>
          </p:cNvSpPr>
          <p:nvPr>
            <p:ph type="body" idx="1"/>
          </p:nvPr>
        </p:nvSpPr>
        <p:spPr>
          <a:xfrm>
            <a:off x="838200" y="1825625"/>
            <a:ext cx="5181600" cy="5032375"/>
          </a:xfrm>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2" name="Shape 22"/>
          <p:cNvSpPr>
            <a:spLocks noGrp="1"/>
          </p:cNvSpPr>
          <p:nvPr>
            <p:ph type="title"/>
          </p:nvPr>
        </p:nvSpPr>
        <p:spPr>
          <a:xfrm>
            <a:off x="839787" y="365125"/>
            <a:ext cx="10515601" cy="1325563"/>
          </a:xfrm>
          <a:prstGeom prst="rect">
            <a:avLst/>
          </a:prstGeom>
        </p:spPr>
        <p:txBody>
          <a:bodyPr/>
          <a:lstStyle/>
          <a:p>
            <a:pPr lvl="0">
              <a:defRPr sz="1800"/>
            </a:pPr>
            <a:r>
              <a:rPr sz="4400"/>
              <a:t>Title Text</a:t>
            </a:r>
          </a:p>
        </p:txBody>
      </p:sp>
      <p:sp>
        <p:nvSpPr>
          <p:cNvPr id="23" name="Shape 23"/>
          <p:cNvSpPr>
            <a:spLocks noGrp="1"/>
          </p:cNvSpPr>
          <p:nvPr>
            <p:ph type="body"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pPr lvl="0">
              <a:defRPr sz="1800" b="0"/>
            </a:pPr>
            <a:r>
              <a:rPr sz="2400" b="1"/>
              <a:t>Body Level One</a:t>
            </a:r>
          </a:p>
          <a:p>
            <a:pPr lvl="1">
              <a:defRPr sz="1800" b="0"/>
            </a:pPr>
            <a:r>
              <a:rPr sz="2400" b="1"/>
              <a:t>Body Level Two</a:t>
            </a:r>
          </a:p>
          <a:p>
            <a:pPr lvl="2">
              <a:defRPr sz="1800" b="0"/>
            </a:pPr>
            <a:r>
              <a:rPr sz="2400" b="1"/>
              <a:t>Body Level Three</a:t>
            </a:r>
          </a:p>
          <a:p>
            <a:pPr lvl="3">
              <a:defRPr sz="1800" b="0"/>
            </a:pPr>
            <a:r>
              <a:rPr sz="2400" b="1"/>
              <a:t>Body Level Four</a:t>
            </a:r>
          </a:p>
          <a:p>
            <a:pPr lvl="4">
              <a:defRPr sz="1800" b="0"/>
            </a:pPr>
            <a:r>
              <a:rPr sz="2400" b="1"/>
              <a:t>Body Level Five</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6" name="Shape 26"/>
          <p:cNvSpPr>
            <a:spLocks noGrp="1"/>
          </p:cNvSpPr>
          <p:nvPr>
            <p:ph type="title"/>
          </p:nvPr>
        </p:nvSpPr>
        <p:spPr>
          <a:xfrm>
            <a:off x="838200" y="365125"/>
            <a:ext cx="10515600" cy="1325563"/>
          </a:xfrm>
          <a:prstGeom prst="rect">
            <a:avLst/>
          </a:prstGeom>
        </p:spPr>
        <p:txBody>
          <a:bodyPr/>
          <a:lstStyle/>
          <a:p>
            <a:pPr lvl="0">
              <a:defRPr sz="1800"/>
            </a:pPr>
            <a:r>
              <a:rPr sz="4400"/>
              <a:t>Title Text</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1" name="Shape 31"/>
          <p:cNvSpPr>
            <a:spLocks noGrp="1"/>
          </p:cNvSpPr>
          <p:nvPr>
            <p:ph type="title"/>
          </p:nvPr>
        </p:nvSpPr>
        <p:spPr>
          <a:xfrm>
            <a:off x="839787" y="0"/>
            <a:ext cx="3932239" cy="2057400"/>
          </a:xfrm>
          <a:prstGeom prst="rect">
            <a:avLst/>
          </a:prstGeom>
        </p:spPr>
        <p:txBody>
          <a:bodyPr anchor="b"/>
          <a:lstStyle>
            <a:lvl1pPr>
              <a:defRPr sz="3200"/>
            </a:lvl1pPr>
          </a:lstStyle>
          <a:p>
            <a:pPr lvl="0">
              <a:defRPr sz="1800"/>
            </a:pPr>
            <a:r>
              <a:rPr sz="3200"/>
              <a:t>Title Text</a:t>
            </a:r>
          </a:p>
        </p:txBody>
      </p:sp>
      <p:sp>
        <p:nvSpPr>
          <p:cNvPr id="32" name="Shape 32"/>
          <p:cNvSpPr>
            <a:spLocks noGrp="1"/>
          </p:cNvSpPr>
          <p:nvPr>
            <p:ph type="body" idx="1"/>
          </p:nvPr>
        </p:nvSpPr>
        <p:spPr>
          <a:xfrm>
            <a:off x="5183187" y="987425"/>
            <a:ext cx="6172201" cy="587057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5" name="Shape 35"/>
          <p:cNvSpPr>
            <a:spLocks noGrp="1"/>
          </p:cNvSpPr>
          <p:nvPr>
            <p:ph type="title"/>
          </p:nvPr>
        </p:nvSpPr>
        <p:spPr>
          <a:xfrm>
            <a:off x="839787" y="0"/>
            <a:ext cx="3932239" cy="2057400"/>
          </a:xfrm>
          <a:prstGeom prst="rect">
            <a:avLst/>
          </a:prstGeom>
        </p:spPr>
        <p:txBody>
          <a:bodyPr anchor="b"/>
          <a:lstStyle>
            <a:lvl1pPr>
              <a:defRPr sz="3200"/>
            </a:lvl1pPr>
          </a:lstStyle>
          <a:p>
            <a:pPr lvl="0">
              <a:defRPr sz="1800"/>
            </a:pPr>
            <a:r>
              <a:rPr sz="3200"/>
              <a:t>Title Text</a:t>
            </a:r>
          </a:p>
        </p:txBody>
      </p:sp>
      <p:sp>
        <p:nvSpPr>
          <p:cNvPr id="36" name="Shape 36"/>
          <p:cNvSpPr>
            <a:spLocks noGrp="1"/>
          </p:cNvSpPr>
          <p:nvPr>
            <p:ph type="body" idx="1"/>
          </p:nvPr>
        </p:nvSpPr>
        <p:spPr>
          <a:xfrm>
            <a:off x="839787" y="2057400"/>
            <a:ext cx="3932239" cy="4800600"/>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lvl="0">
              <a:defRPr sz="1800"/>
            </a:pPr>
            <a:r>
              <a:rPr sz="1600"/>
              <a:t>Body Level One</a:t>
            </a:r>
          </a:p>
          <a:p>
            <a:pPr lvl="1">
              <a:defRPr sz="1800"/>
            </a:pPr>
            <a:r>
              <a:rPr sz="1600"/>
              <a:t>Body Level Two</a:t>
            </a:r>
          </a:p>
          <a:p>
            <a:pPr lvl="2">
              <a:defRPr sz="1800"/>
            </a:pPr>
            <a:r>
              <a:rPr sz="1600"/>
              <a:t>Body Level Three</a:t>
            </a:r>
          </a:p>
          <a:p>
            <a:pPr lvl="3">
              <a:defRPr sz="1800"/>
            </a:pPr>
            <a:r>
              <a:rPr sz="1600"/>
              <a:t>Body Level Four</a:t>
            </a:r>
          </a:p>
          <a:p>
            <a:pPr lvl="4">
              <a:defRPr sz="1800"/>
            </a:pPr>
            <a:r>
              <a:rPr sz="1600"/>
              <a:t>Body Level Five</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230187"/>
            <a:ext cx="10515600" cy="159543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pPr lvl="0">
              <a:defRPr sz="1800"/>
            </a:pPr>
            <a:r>
              <a:rPr sz="4400"/>
              <a:t>Title Text</a:t>
            </a:r>
          </a:p>
        </p:txBody>
      </p:sp>
      <p:sp>
        <p:nvSpPr>
          <p:cNvPr id="3" name="Shape 3"/>
          <p:cNvSpPr>
            <a:spLocks noGrp="1"/>
          </p:cNvSpPr>
          <p:nvPr>
            <p:ph type="body" idx="1"/>
          </p:nvPr>
        </p:nvSpPr>
        <p:spPr>
          <a:xfrm>
            <a:off x="838200" y="1825625"/>
            <a:ext cx="10515600" cy="5032375"/>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 name="Shape 4"/>
          <p:cNvSpPr>
            <a:spLocks noGrp="1"/>
          </p:cNvSpPr>
          <p:nvPr>
            <p:ph type="sldNum" sz="quarter" idx="2"/>
          </p:nvPr>
        </p:nvSpPr>
        <p:spPr>
          <a:xfrm>
            <a:off x="8610600" y="6404292"/>
            <a:ext cx="27432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nSpc>
          <a:spcPct val="90000"/>
        </a:lnSpc>
        <a:defRPr sz="4400">
          <a:latin typeface="Calibri"/>
          <a:ea typeface="Calibri"/>
          <a:cs typeface="Calibri"/>
          <a:sym typeface="Calibri"/>
        </a:defRPr>
      </a:lvl1pPr>
      <a:lvl2pPr>
        <a:lnSpc>
          <a:spcPct val="90000"/>
        </a:lnSpc>
        <a:defRPr sz="4400">
          <a:latin typeface="Calibri"/>
          <a:ea typeface="Calibri"/>
          <a:cs typeface="Calibri"/>
          <a:sym typeface="Calibri"/>
        </a:defRPr>
      </a:lvl2pPr>
      <a:lvl3pPr>
        <a:lnSpc>
          <a:spcPct val="90000"/>
        </a:lnSpc>
        <a:defRPr sz="4400">
          <a:latin typeface="Calibri"/>
          <a:ea typeface="Calibri"/>
          <a:cs typeface="Calibri"/>
          <a:sym typeface="Calibri"/>
        </a:defRPr>
      </a:lvl3pPr>
      <a:lvl4pPr>
        <a:lnSpc>
          <a:spcPct val="90000"/>
        </a:lnSpc>
        <a:defRPr sz="4400">
          <a:latin typeface="Calibri"/>
          <a:ea typeface="Calibri"/>
          <a:cs typeface="Calibri"/>
          <a:sym typeface="Calibri"/>
        </a:defRPr>
      </a:lvl4pPr>
      <a:lvl5pPr>
        <a:lnSpc>
          <a:spcPct val="90000"/>
        </a:lnSpc>
        <a:defRPr sz="4400">
          <a:latin typeface="Calibri"/>
          <a:ea typeface="Calibri"/>
          <a:cs typeface="Calibri"/>
          <a:sym typeface="Calibri"/>
        </a:defRPr>
      </a:lvl5pPr>
      <a:lvl6pPr>
        <a:lnSpc>
          <a:spcPct val="90000"/>
        </a:lnSpc>
        <a:defRPr sz="4400">
          <a:latin typeface="Calibri"/>
          <a:ea typeface="Calibri"/>
          <a:cs typeface="Calibri"/>
          <a:sym typeface="Calibri"/>
        </a:defRPr>
      </a:lvl6pPr>
      <a:lvl7pPr>
        <a:lnSpc>
          <a:spcPct val="90000"/>
        </a:lnSpc>
        <a:defRPr sz="4400">
          <a:latin typeface="Calibri"/>
          <a:ea typeface="Calibri"/>
          <a:cs typeface="Calibri"/>
          <a:sym typeface="Calibri"/>
        </a:defRPr>
      </a:lvl7pPr>
      <a:lvl8pPr>
        <a:lnSpc>
          <a:spcPct val="90000"/>
        </a:lnSpc>
        <a:defRPr sz="4400">
          <a:latin typeface="Calibri"/>
          <a:ea typeface="Calibri"/>
          <a:cs typeface="Calibri"/>
          <a:sym typeface="Calibri"/>
        </a:defRPr>
      </a:lvl8pPr>
      <a:lvl9pPr>
        <a:lnSpc>
          <a:spcPct val="90000"/>
        </a:lnSpc>
        <a:defRPr sz="4400">
          <a:latin typeface="Calibri"/>
          <a:ea typeface="Calibri"/>
          <a:cs typeface="Calibri"/>
          <a:sym typeface="Calibri"/>
        </a:defRPr>
      </a:lvl9pPr>
    </p:titleStyle>
    <p:bodyStyle>
      <a:lvl1pPr marL="228600" indent="-228600">
        <a:lnSpc>
          <a:spcPct val="90000"/>
        </a:lnSpc>
        <a:spcBef>
          <a:spcPts val="1000"/>
        </a:spcBef>
        <a:buSzPct val="100000"/>
        <a:buFont typeface="sarial"/>
        <a:buChar char="•"/>
        <a:defRPr sz="2800">
          <a:latin typeface="Calibri"/>
          <a:ea typeface="Calibri"/>
          <a:cs typeface="Calibri"/>
          <a:sym typeface="Calibri"/>
        </a:defRPr>
      </a:lvl1pPr>
      <a:lvl2pPr marL="723900" indent="-266700">
        <a:lnSpc>
          <a:spcPct val="90000"/>
        </a:lnSpc>
        <a:spcBef>
          <a:spcPts val="1000"/>
        </a:spcBef>
        <a:buSzPct val="100000"/>
        <a:buFont typeface="sarial"/>
        <a:buChar char="•"/>
        <a:defRPr sz="2800">
          <a:latin typeface="Calibri"/>
          <a:ea typeface="Calibri"/>
          <a:cs typeface="Calibri"/>
          <a:sym typeface="Calibri"/>
        </a:defRPr>
      </a:lvl2pPr>
      <a:lvl3pPr marL="1234439" indent="-320039">
        <a:lnSpc>
          <a:spcPct val="90000"/>
        </a:lnSpc>
        <a:spcBef>
          <a:spcPts val="1000"/>
        </a:spcBef>
        <a:buSzPct val="100000"/>
        <a:buFont typeface="sarial"/>
        <a:buChar char="•"/>
        <a:defRPr sz="2800">
          <a:latin typeface="Calibri"/>
          <a:ea typeface="Calibri"/>
          <a:cs typeface="Calibri"/>
          <a:sym typeface="Calibri"/>
        </a:defRPr>
      </a:lvl3pPr>
      <a:lvl4pPr marL="1727200" indent="-355600">
        <a:lnSpc>
          <a:spcPct val="90000"/>
        </a:lnSpc>
        <a:spcBef>
          <a:spcPts val="1000"/>
        </a:spcBef>
        <a:buSzPct val="100000"/>
        <a:buFont typeface="sarial"/>
        <a:buChar char="•"/>
        <a:defRPr sz="2800">
          <a:latin typeface="Calibri"/>
          <a:ea typeface="Calibri"/>
          <a:cs typeface="Calibri"/>
          <a:sym typeface="Calibri"/>
        </a:defRPr>
      </a:lvl4pPr>
      <a:lvl5pPr marL="2184400" indent="-355600">
        <a:lnSpc>
          <a:spcPct val="90000"/>
        </a:lnSpc>
        <a:spcBef>
          <a:spcPts val="1000"/>
        </a:spcBef>
        <a:buSzPct val="100000"/>
        <a:buFont typeface="sarial"/>
        <a:buChar char="•"/>
        <a:defRPr sz="2800">
          <a:latin typeface="Calibri"/>
          <a:ea typeface="Calibri"/>
          <a:cs typeface="Calibri"/>
          <a:sym typeface="Calibri"/>
        </a:defRPr>
      </a:lvl5pPr>
      <a:lvl6pPr marL="2641600" indent="-355600">
        <a:lnSpc>
          <a:spcPct val="90000"/>
        </a:lnSpc>
        <a:spcBef>
          <a:spcPts val="1000"/>
        </a:spcBef>
        <a:buSzPct val="100000"/>
        <a:buFont typeface="sarial"/>
        <a:buChar char="•"/>
        <a:defRPr sz="2800">
          <a:latin typeface="Calibri"/>
          <a:ea typeface="Calibri"/>
          <a:cs typeface="Calibri"/>
          <a:sym typeface="Calibri"/>
        </a:defRPr>
      </a:lvl6pPr>
      <a:lvl7pPr marL="3098800" indent="-355600">
        <a:lnSpc>
          <a:spcPct val="90000"/>
        </a:lnSpc>
        <a:spcBef>
          <a:spcPts val="1000"/>
        </a:spcBef>
        <a:buSzPct val="100000"/>
        <a:buFont typeface="sarial"/>
        <a:buChar char="•"/>
        <a:defRPr sz="2800">
          <a:latin typeface="Calibri"/>
          <a:ea typeface="Calibri"/>
          <a:cs typeface="Calibri"/>
          <a:sym typeface="Calibri"/>
        </a:defRPr>
      </a:lvl7pPr>
      <a:lvl8pPr marL="3556000" indent="-355600">
        <a:lnSpc>
          <a:spcPct val="90000"/>
        </a:lnSpc>
        <a:spcBef>
          <a:spcPts val="1000"/>
        </a:spcBef>
        <a:buSzPct val="100000"/>
        <a:buFont typeface="sarial"/>
        <a:buChar char="•"/>
        <a:defRPr sz="2800">
          <a:latin typeface="Calibri"/>
          <a:ea typeface="Calibri"/>
          <a:cs typeface="Calibri"/>
          <a:sym typeface="Calibri"/>
        </a:defRPr>
      </a:lvl8pPr>
      <a:lvl9pPr marL="4013200" indent="-355600">
        <a:lnSpc>
          <a:spcPct val="90000"/>
        </a:lnSpc>
        <a:spcBef>
          <a:spcPts val="1000"/>
        </a:spcBef>
        <a:buSzPct val="100000"/>
        <a:buFont typeface="sarial"/>
        <a:buChar char="•"/>
        <a:defRPr sz="28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title"/>
          </p:nvPr>
        </p:nvSpPr>
        <p:spPr>
          <a:xfrm>
            <a:off x="1524000" y="1122362"/>
            <a:ext cx="9144000" cy="2387601"/>
          </a:xfrm>
          <a:prstGeom prst="rect">
            <a:avLst/>
          </a:prstGeom>
        </p:spPr>
        <p:txBody>
          <a:bodyPr/>
          <a:lstStyle/>
          <a:p>
            <a:pPr lvl="0">
              <a:defRPr sz="1800"/>
            </a:pPr>
            <a:r>
              <a:rPr sz="6000"/>
              <a:t>M/EEG statistical analysis</a:t>
            </a:r>
          </a:p>
        </p:txBody>
      </p:sp>
      <p:sp>
        <p:nvSpPr>
          <p:cNvPr id="50" name="Shape 50"/>
          <p:cNvSpPr>
            <a:spLocks noGrp="1"/>
          </p:cNvSpPr>
          <p:nvPr>
            <p:ph type="body" idx="1"/>
          </p:nvPr>
        </p:nvSpPr>
        <p:spPr>
          <a:xfrm>
            <a:off x="1524000" y="3602037"/>
            <a:ext cx="9144000" cy="1655762"/>
          </a:xfrm>
          <a:prstGeom prst="rect">
            <a:avLst/>
          </a:prstGeom>
        </p:spPr>
        <p:txBody>
          <a:bodyPr/>
          <a:lstStyle/>
          <a:p>
            <a:pPr lvl="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title"/>
          </p:nvPr>
        </p:nvSpPr>
        <p:spPr>
          <a:xfrm>
            <a:off x="838200" y="365125"/>
            <a:ext cx="10515600" cy="1325563"/>
          </a:xfrm>
          <a:prstGeom prst="rect">
            <a:avLst/>
          </a:prstGeom>
        </p:spPr>
        <p:txBody>
          <a:bodyPr/>
          <a:lstStyle/>
          <a:p>
            <a:pPr lvl="0">
              <a:defRPr sz="1800"/>
            </a:pPr>
            <a:r>
              <a:rPr sz="4400"/>
              <a:t>Time-frequency images</a:t>
            </a:r>
          </a:p>
        </p:txBody>
      </p:sp>
      <p:sp>
        <p:nvSpPr>
          <p:cNvPr id="121" name="Shape 121"/>
          <p:cNvSpPr>
            <a:spLocks noGrp="1"/>
          </p:cNvSpPr>
          <p:nvPr>
            <p:ph type="body" idx="1"/>
          </p:nvPr>
        </p:nvSpPr>
        <p:spPr>
          <a:xfrm>
            <a:off x="838200" y="1825625"/>
            <a:ext cx="10515600" cy="4351338"/>
          </a:xfrm>
          <a:prstGeom prst="rect">
            <a:avLst/>
          </a:prstGeom>
        </p:spPr>
        <p:txBody>
          <a:bodyPr/>
          <a:lstStyle/>
          <a:p>
            <a:pPr lvl="0">
              <a:defRPr sz="1800"/>
            </a:pPr>
            <a:r>
              <a:rPr sz="2800"/>
              <a:t>In principle, possible to apply topological inference to multiple dimensions</a:t>
            </a:r>
          </a:p>
          <a:p>
            <a:pPr lvl="0">
              <a:defRPr sz="1800"/>
            </a:pPr>
            <a:r>
              <a:rPr sz="2800"/>
              <a:t>SPM limited to 3D or less, so necessary reduce the data dimensionality from 3D (space x space x time x frequency) to either 3D (space x space x time) or 2D (time x frequency)</a:t>
            </a:r>
          </a:p>
          <a:p>
            <a:pPr marL="685800" lvl="1" indent="-228600">
              <a:spcBef>
                <a:spcPts val="500"/>
              </a:spcBef>
              <a:defRPr sz="1800"/>
            </a:pPr>
            <a:r>
              <a:rPr sz="2400"/>
              <a:t>Average over channels</a:t>
            </a:r>
          </a:p>
          <a:p>
            <a:pPr marL="685800" lvl="1" indent="-228600">
              <a:spcBef>
                <a:spcPts val="500"/>
              </a:spcBef>
              <a:defRPr sz="1800"/>
            </a:pPr>
            <a:r>
              <a:rPr sz="2400"/>
              <a:t>Average over frequencies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p:nvPr>
        </p:nvSpPr>
        <p:spPr>
          <a:xfrm>
            <a:off x="838200" y="365125"/>
            <a:ext cx="10515600" cy="1325563"/>
          </a:xfrm>
          <a:prstGeom prst="rect">
            <a:avLst/>
          </a:prstGeom>
        </p:spPr>
        <p:txBody>
          <a:bodyPr/>
          <a:lstStyle/>
          <a:p>
            <a:pPr lvl="0">
              <a:defRPr sz="1800"/>
            </a:pPr>
            <a:r>
              <a:rPr sz="4400"/>
              <a:t>Significance in time-frequency</a:t>
            </a:r>
          </a:p>
        </p:txBody>
      </p:sp>
      <p:sp>
        <p:nvSpPr>
          <p:cNvPr id="124" name="Shape 124"/>
          <p:cNvSpPr>
            <a:spLocks noGrp="1"/>
          </p:cNvSpPr>
          <p:nvPr>
            <p:ph type="body" idx="1"/>
          </p:nvPr>
        </p:nvSpPr>
        <p:spPr>
          <a:xfrm>
            <a:off x="838200" y="1825625"/>
            <a:ext cx="10515600" cy="4351338"/>
          </a:xfrm>
          <a:prstGeom prst="rect">
            <a:avLst/>
          </a:prstGeom>
        </p:spPr>
        <p:txBody>
          <a:bodyPr/>
          <a:lstStyle/>
          <a:p>
            <a:pPr lvl="0"/>
            <a:endParaRPr/>
          </a:p>
        </p:txBody>
      </p:sp>
      <p:grpSp>
        <p:nvGrpSpPr>
          <p:cNvPr id="127" name="Group 127"/>
          <p:cNvGrpSpPr/>
          <p:nvPr/>
        </p:nvGrpSpPr>
        <p:grpSpPr>
          <a:xfrm>
            <a:off x="1577128" y="1672188"/>
            <a:ext cx="3068904" cy="1880005"/>
            <a:chOff x="0" y="0"/>
            <a:chExt cx="3068902" cy="1880004"/>
          </a:xfrm>
        </p:grpSpPr>
        <p:pic>
          <p:nvPicPr>
            <p:cNvPr id="125" name="image5.png"/>
            <p:cNvPicPr/>
            <p:nvPr/>
          </p:nvPicPr>
          <p:blipFill>
            <a:blip r:embed="rId2">
              <a:extLst/>
            </a:blip>
            <a:stretch>
              <a:fillRect/>
            </a:stretch>
          </p:blipFill>
          <p:spPr>
            <a:xfrm>
              <a:off x="268592" y="0"/>
              <a:ext cx="2800311" cy="1880005"/>
            </a:xfrm>
            <a:prstGeom prst="rect">
              <a:avLst/>
            </a:prstGeom>
            <a:ln w="12700" cap="flat">
              <a:noFill/>
              <a:miter lim="400000"/>
            </a:ln>
            <a:effectLst/>
          </p:spPr>
        </p:pic>
        <p:sp>
          <p:nvSpPr>
            <p:cNvPr id="126" name="Shape 126"/>
            <p:cNvSpPr/>
            <p:nvPr/>
          </p:nvSpPr>
          <p:spPr>
            <a:xfrm rot="16200000">
              <a:off x="-159730" y="641086"/>
              <a:ext cx="610444" cy="2909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6799" tIns="46799" rIns="46799" bIns="46799" numCol="1" anchor="t">
              <a:spAutoFit/>
            </a:bodyPr>
            <a:lstStyle>
              <a:lvl1pPr defTabSz="449262">
                <a:defRPr sz="1400" b="1">
                  <a:solidFill>
                    <a:srgbClr val="808080"/>
                  </a:solidFill>
                  <a:latin typeface="Arial"/>
                  <a:ea typeface="Arial"/>
                  <a:cs typeface="Arial"/>
                  <a:sym typeface="Arial"/>
                </a:defRPr>
              </a:lvl1pPr>
            </a:lstStyle>
            <a:p>
              <a:pPr lvl="0">
                <a:defRPr sz="1800" b="0">
                  <a:solidFill>
                    <a:srgbClr val="000000"/>
                  </a:solidFill>
                </a:defRPr>
              </a:pPr>
              <a:r>
                <a:rPr sz="1400" b="1">
                  <a:solidFill>
                    <a:srgbClr val="808080"/>
                  </a:solidFill>
                </a:rPr>
                <a:t>Faces</a:t>
              </a:r>
            </a:p>
          </p:txBody>
        </p:sp>
      </p:grpSp>
      <p:grpSp>
        <p:nvGrpSpPr>
          <p:cNvPr id="130" name="Group 130"/>
          <p:cNvGrpSpPr/>
          <p:nvPr/>
        </p:nvGrpSpPr>
        <p:grpSpPr>
          <a:xfrm>
            <a:off x="1577853" y="3784751"/>
            <a:ext cx="3028360" cy="1880005"/>
            <a:chOff x="0" y="0"/>
            <a:chExt cx="3028359" cy="1880004"/>
          </a:xfrm>
        </p:grpSpPr>
        <p:pic>
          <p:nvPicPr>
            <p:cNvPr id="128" name="image6.png"/>
            <p:cNvPicPr/>
            <p:nvPr/>
          </p:nvPicPr>
          <p:blipFill>
            <a:blip r:embed="rId3">
              <a:extLst/>
            </a:blip>
            <a:stretch>
              <a:fillRect/>
            </a:stretch>
          </p:blipFill>
          <p:spPr>
            <a:xfrm>
              <a:off x="228050" y="0"/>
              <a:ext cx="2800310" cy="1880005"/>
            </a:xfrm>
            <a:prstGeom prst="rect">
              <a:avLst/>
            </a:prstGeom>
            <a:ln w="12700" cap="flat">
              <a:noFill/>
              <a:miter lim="400000"/>
            </a:ln>
            <a:effectLst/>
          </p:spPr>
        </p:pic>
        <p:sp>
          <p:nvSpPr>
            <p:cNvPr id="129" name="Shape 129"/>
            <p:cNvSpPr/>
            <p:nvPr/>
          </p:nvSpPr>
          <p:spPr>
            <a:xfrm rot="16200000">
              <a:off x="-362230" y="549101"/>
              <a:ext cx="1015443" cy="2909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6799" tIns="46799" rIns="46799" bIns="46799" numCol="1" anchor="t">
              <a:spAutoFit/>
            </a:bodyPr>
            <a:lstStyle>
              <a:lvl1pPr defTabSz="449262">
                <a:defRPr sz="1400" b="1">
                  <a:solidFill>
                    <a:srgbClr val="808080"/>
                  </a:solidFill>
                  <a:latin typeface="Arial"/>
                  <a:ea typeface="Arial"/>
                  <a:cs typeface="Arial"/>
                  <a:sym typeface="Arial"/>
                </a:defRPr>
              </a:lvl1pPr>
            </a:lstStyle>
            <a:p>
              <a:pPr lvl="0">
                <a:defRPr sz="1800" b="0">
                  <a:solidFill>
                    <a:srgbClr val="000000"/>
                  </a:solidFill>
                </a:defRPr>
              </a:pPr>
              <a:r>
                <a:rPr sz="1400" b="1">
                  <a:solidFill>
                    <a:srgbClr val="808080"/>
                  </a:solidFill>
                </a:rPr>
                <a:t>Scrambled</a:t>
              </a:r>
            </a:p>
          </p:txBody>
        </p:sp>
      </p:grpSp>
      <p:pic>
        <p:nvPicPr>
          <p:cNvPr id="131" name="image12.png"/>
          <p:cNvPicPr/>
          <p:nvPr/>
        </p:nvPicPr>
        <p:blipFill>
          <a:blip r:embed="rId4">
            <a:extLst/>
          </a:blip>
          <a:stretch>
            <a:fillRect/>
          </a:stretch>
        </p:blipFill>
        <p:spPr>
          <a:xfrm>
            <a:off x="4811379" y="1584296"/>
            <a:ext cx="4827422" cy="5057644"/>
          </a:xfrm>
          <a:prstGeom prst="rect">
            <a:avLst/>
          </a:prstGeom>
          <a:ln w="12700">
            <a:miter lim="400000"/>
          </a:ln>
        </p:spPr>
      </p:pic>
      <p:sp>
        <p:nvSpPr>
          <p:cNvPr id="132" name="Shape 132"/>
          <p:cNvSpPr/>
          <p:nvPr/>
        </p:nvSpPr>
        <p:spPr>
          <a:xfrm>
            <a:off x="1856581" y="5914261"/>
            <a:ext cx="2723570" cy="525401"/>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lvl1pPr defTabSz="449262">
              <a:defRPr sz="1400">
                <a:latin typeface="Verdana"/>
                <a:ea typeface="Verdana"/>
                <a:cs typeface="Verdana"/>
                <a:sym typeface="Verdana"/>
              </a:defRPr>
            </a:lvl1pPr>
          </a:lstStyle>
          <a:p>
            <a:pPr lvl="0">
              <a:defRPr sz="1800"/>
            </a:pPr>
            <a:r>
              <a:rPr sz="1400"/>
              <a:t>Kilner et al., 2005, Nsci Letters</a:t>
            </a:r>
          </a:p>
        </p:txBody>
      </p:sp>
      <p:sp>
        <p:nvSpPr>
          <p:cNvPr id="133" name="Shape 133"/>
          <p:cNvSpPr/>
          <p:nvPr/>
        </p:nvSpPr>
        <p:spPr>
          <a:xfrm>
            <a:off x="9928911" y="365124"/>
            <a:ext cx="2282389" cy="1300101"/>
          </a:xfrm>
          <a:prstGeom prst="rect">
            <a:avLst/>
          </a:prstGeom>
          <a:solidFill>
            <a:srgbClr val="B2B2B2"/>
          </a:solidFill>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p>
            <a:pPr lvl="0" defTabSz="449262"/>
            <a:r>
              <a:rPr sz="1600">
                <a:solidFill>
                  <a:srgbClr val="FFFFFF"/>
                </a:solidFill>
                <a:latin typeface="Verdana"/>
                <a:ea typeface="Verdana"/>
                <a:cs typeface="Verdana"/>
                <a:sym typeface="Verdana"/>
              </a:rPr>
              <a:t>1 subject  (1</a:t>
            </a:r>
            <a:r>
              <a:rPr sz="1600" baseline="30000">
                <a:solidFill>
                  <a:srgbClr val="FFFFFF"/>
                </a:solidFill>
                <a:latin typeface="Verdana"/>
                <a:ea typeface="Verdana"/>
                <a:cs typeface="Verdana"/>
                <a:sym typeface="Verdana"/>
              </a:rPr>
              <a:t>st</a:t>
            </a:r>
            <a:r>
              <a:rPr sz="1600">
                <a:solidFill>
                  <a:srgbClr val="FFFFFF"/>
                </a:solidFill>
                <a:latin typeface="Verdana"/>
                <a:ea typeface="Verdana"/>
                <a:cs typeface="Verdana"/>
                <a:sym typeface="Verdana"/>
              </a:rPr>
              <a:t>-level analysis)</a:t>
            </a:r>
            <a:endParaRPr sz="2400">
              <a:solidFill>
                <a:srgbClr val="FFFFFF"/>
              </a:solidFill>
              <a:latin typeface="Verdana"/>
              <a:ea typeface="Verdana"/>
              <a:cs typeface="Verdana"/>
              <a:sym typeface="Verdana"/>
            </a:endParaRPr>
          </a:p>
          <a:p>
            <a:pPr lvl="0" defTabSz="449262"/>
            <a:r>
              <a:rPr sz="1600">
                <a:solidFill>
                  <a:srgbClr val="FFFFFF"/>
                </a:solidFill>
                <a:latin typeface="Verdana"/>
                <a:ea typeface="Verdana"/>
                <a:cs typeface="Verdana"/>
                <a:sym typeface="Verdana"/>
              </a:rPr>
              <a:t>1 MEG channel</a:t>
            </a:r>
            <a:endParaRPr sz="1400">
              <a:solidFill>
                <a:srgbClr val="FFFFFF"/>
              </a:solidFill>
              <a:latin typeface="Verdana"/>
              <a:ea typeface="Verdana"/>
              <a:cs typeface="Verdana"/>
              <a:sym typeface="Verdana"/>
            </a:endParaRPr>
          </a:p>
          <a:p>
            <a:pPr lvl="0" defTabSz="449262"/>
            <a:endParaRPr sz="1600">
              <a:solidFill>
                <a:srgbClr val="FFFFFF"/>
              </a:solidFill>
              <a:latin typeface="Verdana"/>
              <a:ea typeface="Verdana"/>
              <a:cs typeface="Verdana"/>
              <a:sym typeface="Verdana"/>
            </a:endParaRPr>
          </a:p>
          <a:p>
            <a:pPr lvl="0" defTabSz="449262"/>
            <a:r>
              <a:rPr sz="1600">
                <a:solidFill>
                  <a:srgbClr val="FFFFFF"/>
                </a:solidFill>
                <a:latin typeface="Verdana"/>
                <a:ea typeface="Verdana"/>
                <a:cs typeface="Verdana"/>
                <a:sym typeface="Verdana"/>
              </a:rPr>
              <a:t>1 image per trial</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p:nvPr>
        </p:nvSpPr>
        <p:spPr>
          <a:xfrm>
            <a:off x="838200" y="365125"/>
            <a:ext cx="10515600" cy="1325563"/>
          </a:xfrm>
          <a:prstGeom prst="rect">
            <a:avLst/>
          </a:prstGeom>
        </p:spPr>
        <p:txBody>
          <a:bodyPr/>
          <a:lstStyle/>
          <a:p>
            <a:pPr lvl="0">
              <a:defRPr sz="1800"/>
            </a:pPr>
            <a:r>
              <a:rPr sz="4400"/>
              <a:t>Significance in time-frequency</a:t>
            </a:r>
          </a:p>
        </p:txBody>
      </p:sp>
      <p:sp>
        <p:nvSpPr>
          <p:cNvPr id="136" name="Shape 136"/>
          <p:cNvSpPr>
            <a:spLocks noGrp="1"/>
          </p:cNvSpPr>
          <p:nvPr>
            <p:ph type="body" idx="1"/>
          </p:nvPr>
        </p:nvSpPr>
        <p:spPr>
          <a:xfrm>
            <a:off x="838200" y="1825625"/>
            <a:ext cx="10515600" cy="4351338"/>
          </a:xfrm>
          <a:prstGeom prst="rect">
            <a:avLst/>
          </a:prstGeom>
        </p:spPr>
        <p:txBody>
          <a:bodyPr/>
          <a:lstStyle/>
          <a:p>
            <a:pPr lvl="0"/>
            <a:endParaRPr/>
          </a:p>
        </p:txBody>
      </p:sp>
      <p:pic>
        <p:nvPicPr>
          <p:cNvPr id="137" name="image13.png"/>
          <p:cNvPicPr/>
          <p:nvPr/>
        </p:nvPicPr>
        <p:blipFill>
          <a:blip r:embed="rId2">
            <a:extLst/>
          </a:blip>
          <a:stretch>
            <a:fillRect/>
          </a:stretch>
        </p:blipFill>
        <p:spPr>
          <a:xfrm>
            <a:off x="6713787" y="1438275"/>
            <a:ext cx="3425826" cy="2579688"/>
          </a:xfrm>
          <a:prstGeom prst="rect">
            <a:avLst/>
          </a:prstGeom>
          <a:ln w="12700">
            <a:miter lim="400000"/>
          </a:ln>
        </p:spPr>
      </p:pic>
      <p:sp>
        <p:nvSpPr>
          <p:cNvPr id="138" name="Shape 138"/>
          <p:cNvSpPr/>
          <p:nvPr/>
        </p:nvSpPr>
        <p:spPr>
          <a:xfrm>
            <a:off x="7402762" y="1287462"/>
            <a:ext cx="1398589" cy="315554"/>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lvl1pPr defTabSz="449262">
              <a:defRPr sz="1600" b="1">
                <a:latin typeface="Arial"/>
                <a:ea typeface="Arial"/>
                <a:cs typeface="Arial"/>
                <a:sym typeface="Arial"/>
              </a:defRPr>
            </a:lvl1pPr>
          </a:lstStyle>
          <a:p>
            <a:pPr lvl="0">
              <a:defRPr sz="1800" b="0"/>
            </a:pPr>
            <a:r>
              <a:rPr sz="1600" b="1"/>
              <a:t>MEG (Mag)</a:t>
            </a:r>
          </a:p>
        </p:txBody>
      </p:sp>
      <p:pic>
        <p:nvPicPr>
          <p:cNvPr id="139" name="image14.png"/>
          <p:cNvPicPr/>
          <p:nvPr/>
        </p:nvPicPr>
        <p:blipFill>
          <a:blip r:embed="rId3">
            <a:extLst/>
          </a:blip>
          <a:srcRect l="74597" t="55859" r="19521" b="39534"/>
          <a:stretch>
            <a:fillRect/>
          </a:stretch>
        </p:blipFill>
        <p:spPr>
          <a:xfrm>
            <a:off x="7191624" y="4413251"/>
            <a:ext cx="2430463" cy="1962151"/>
          </a:xfrm>
          <a:prstGeom prst="rect">
            <a:avLst/>
          </a:prstGeom>
          <a:ln w="12700">
            <a:miter lim="400000"/>
          </a:ln>
        </p:spPr>
      </p:pic>
      <p:grpSp>
        <p:nvGrpSpPr>
          <p:cNvPr id="152" name="Group 152"/>
          <p:cNvGrpSpPr/>
          <p:nvPr/>
        </p:nvGrpSpPr>
        <p:grpSpPr>
          <a:xfrm>
            <a:off x="1788569" y="1276350"/>
            <a:ext cx="3936208" cy="5522689"/>
            <a:chOff x="0" y="0"/>
            <a:chExt cx="3936206" cy="5522687"/>
          </a:xfrm>
        </p:grpSpPr>
        <p:sp>
          <p:nvSpPr>
            <p:cNvPr id="140" name="Shape 140"/>
            <p:cNvSpPr/>
            <p:nvPr/>
          </p:nvSpPr>
          <p:spPr>
            <a:xfrm rot="16200000">
              <a:off x="-857430" y="1307486"/>
              <a:ext cx="2030412" cy="31555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t">
              <a:spAutoFit/>
            </a:bodyPr>
            <a:lstStyle>
              <a:lvl1pPr defTabSz="449262">
                <a:defRPr sz="1600" b="1">
                  <a:latin typeface="Arial"/>
                  <a:ea typeface="Arial"/>
                  <a:cs typeface="Arial"/>
                  <a:sym typeface="Arial"/>
                </a:defRPr>
              </a:lvl1pPr>
            </a:lstStyle>
            <a:p>
              <a:pPr lvl="0">
                <a:defRPr sz="1800" b="0"/>
              </a:pPr>
              <a:r>
                <a:rPr sz="1600" b="1"/>
                <a:t>Faces &gt; Scrambled</a:t>
              </a:r>
            </a:p>
          </p:txBody>
        </p:sp>
        <p:pic>
          <p:nvPicPr>
            <p:cNvPr id="141" name="image15.png"/>
            <p:cNvPicPr/>
            <p:nvPr/>
          </p:nvPicPr>
          <p:blipFill>
            <a:blip r:embed="rId4">
              <a:extLst/>
            </a:blip>
            <a:stretch>
              <a:fillRect/>
            </a:stretch>
          </p:blipFill>
          <p:spPr>
            <a:xfrm>
              <a:off x="505618" y="165099"/>
              <a:ext cx="3430589" cy="2474913"/>
            </a:xfrm>
            <a:prstGeom prst="rect">
              <a:avLst/>
            </a:prstGeom>
            <a:ln w="12700" cap="flat">
              <a:noFill/>
              <a:miter lim="400000"/>
            </a:ln>
            <a:effectLst/>
          </p:spPr>
        </p:pic>
        <p:sp>
          <p:nvSpPr>
            <p:cNvPr id="142" name="Shape 142"/>
            <p:cNvSpPr/>
            <p:nvPr/>
          </p:nvSpPr>
          <p:spPr>
            <a:xfrm>
              <a:off x="1664493" y="0"/>
              <a:ext cx="633413" cy="31555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t">
              <a:spAutoFit/>
            </a:bodyPr>
            <a:lstStyle>
              <a:lvl1pPr defTabSz="449262">
                <a:defRPr sz="1600" b="1">
                  <a:latin typeface="Arial"/>
                  <a:ea typeface="Arial"/>
                  <a:cs typeface="Arial"/>
                  <a:sym typeface="Arial"/>
                </a:defRPr>
              </a:lvl1pPr>
            </a:lstStyle>
            <a:p>
              <a:pPr lvl="0">
                <a:defRPr sz="1800" b="0"/>
              </a:pPr>
              <a:r>
                <a:rPr sz="1600" b="1"/>
                <a:t>EEG</a:t>
              </a:r>
            </a:p>
          </p:txBody>
        </p:sp>
        <p:pic>
          <p:nvPicPr>
            <p:cNvPr id="143" name="image16.png"/>
            <p:cNvPicPr/>
            <p:nvPr/>
          </p:nvPicPr>
          <p:blipFill>
            <a:blip r:embed="rId5">
              <a:extLst/>
            </a:blip>
            <a:srcRect l="70209" t="72115" r="24178" b="23752"/>
            <a:stretch>
              <a:fillRect/>
            </a:stretch>
          </p:blipFill>
          <p:spPr>
            <a:xfrm>
              <a:off x="1035843" y="3065462"/>
              <a:ext cx="2522539" cy="1962150"/>
            </a:xfrm>
            <a:prstGeom prst="rect">
              <a:avLst/>
            </a:prstGeom>
            <a:ln w="12700" cap="flat">
              <a:noFill/>
              <a:miter lim="400000"/>
            </a:ln>
            <a:effectLst/>
          </p:spPr>
        </p:pic>
        <p:sp>
          <p:nvSpPr>
            <p:cNvPr id="144" name="Shape 144"/>
            <p:cNvSpPr/>
            <p:nvPr/>
          </p:nvSpPr>
          <p:spPr>
            <a:xfrm>
              <a:off x="1134268" y="1398587"/>
              <a:ext cx="161926" cy="133350"/>
            </a:xfrm>
            <a:prstGeom prst="rect">
              <a:avLst/>
            </a:prstGeom>
            <a:noFill/>
            <a:ln w="19080" cap="flat">
              <a:solidFill>
                <a:srgbClr val="FF0000"/>
              </a:solidFill>
              <a:prstDash val="solid"/>
              <a:miter lim="800000"/>
            </a:ln>
            <a:effectLst/>
          </p:spPr>
          <p:txBody>
            <a:bodyPr wrap="square" lIns="0" tIns="0" rIns="0" bIns="0" numCol="1" anchor="ctr">
              <a:noAutofit/>
            </a:bodyPr>
            <a:lstStyle/>
            <a:p>
              <a:pPr lvl="0" algn="ctr" defTabSz="449262">
                <a:defRPr sz="2400">
                  <a:solidFill>
                    <a:srgbClr val="FFFFFF"/>
                  </a:solidFill>
                  <a:latin typeface="Times New Roman"/>
                  <a:ea typeface="Times New Roman"/>
                  <a:cs typeface="Times New Roman"/>
                  <a:sym typeface="Times New Roman"/>
                </a:defRPr>
              </a:pPr>
              <a:endParaRPr/>
            </a:p>
          </p:txBody>
        </p:sp>
        <p:sp>
          <p:nvSpPr>
            <p:cNvPr id="145" name="Shape 145"/>
            <p:cNvSpPr/>
            <p:nvPr/>
          </p:nvSpPr>
          <p:spPr>
            <a:xfrm>
              <a:off x="1747043" y="1225549"/>
              <a:ext cx="977988" cy="4442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6799" tIns="46799" rIns="46799" bIns="46799" numCol="1" anchor="t">
              <a:spAutoFit/>
            </a:bodyPr>
            <a:lstStyle/>
            <a:p>
              <a:pPr lvl="0" defTabSz="449262"/>
              <a:r>
                <a:rPr sz="1200">
                  <a:solidFill>
                    <a:srgbClr val="FF0000"/>
                  </a:solidFill>
                  <a:latin typeface="sarial"/>
                  <a:ea typeface="sarial"/>
                  <a:cs typeface="sarial"/>
                  <a:sym typeface="sarial"/>
                </a:rPr>
                <a:t>100-220ms</a:t>
              </a:r>
              <a:endParaRPr sz="2400">
                <a:solidFill>
                  <a:srgbClr val="FFFFFF"/>
                </a:solidFill>
                <a:latin typeface="Verdana"/>
                <a:ea typeface="Verdana"/>
                <a:cs typeface="Verdana"/>
                <a:sym typeface="Verdana"/>
              </a:endParaRPr>
            </a:p>
            <a:p>
              <a:pPr lvl="0" defTabSz="449262"/>
              <a:r>
                <a:rPr sz="1200">
                  <a:solidFill>
                    <a:srgbClr val="FF0000"/>
                  </a:solidFill>
                  <a:latin typeface="sarial"/>
                  <a:ea typeface="sarial"/>
                  <a:cs typeface="sarial"/>
                  <a:sym typeface="sarial"/>
                </a:rPr>
                <a:t>8-18Hz</a:t>
              </a:r>
            </a:p>
          </p:txBody>
        </p:sp>
        <p:sp>
          <p:nvSpPr>
            <p:cNvPr id="146" name="Shape 146"/>
            <p:cNvSpPr/>
            <p:nvPr/>
          </p:nvSpPr>
          <p:spPr>
            <a:xfrm flipV="1">
              <a:off x="940593" y="3219449"/>
              <a:ext cx="3176" cy="1666875"/>
            </a:xfrm>
            <a:prstGeom prst="line">
              <a:avLst/>
            </a:prstGeom>
            <a:noFill/>
            <a:ln w="38160" cap="flat">
              <a:solidFill>
                <a:srgbClr val="000000"/>
              </a:solidFill>
              <a:prstDash val="solid"/>
              <a:miter lim="800000"/>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47" name="Shape 147"/>
            <p:cNvSpPr/>
            <p:nvPr/>
          </p:nvSpPr>
          <p:spPr>
            <a:xfrm rot="16200000">
              <a:off x="-112446" y="3945463"/>
              <a:ext cx="1220788" cy="400584"/>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defTabSz="449262"/>
              <a:r>
                <a:rPr sz="1400">
                  <a:latin typeface="sarial"/>
                  <a:ea typeface="sarial"/>
                  <a:cs typeface="sarial"/>
                  <a:sym typeface="sarial"/>
                </a:rPr>
                <a:t>        Freq (Hz)  </a:t>
              </a:r>
              <a:endParaRPr sz="2400">
                <a:solidFill>
                  <a:srgbClr val="FFFFFF"/>
                </a:solidFill>
                <a:latin typeface="Verdana"/>
                <a:ea typeface="Verdana"/>
                <a:cs typeface="Verdana"/>
                <a:sym typeface="Verdana"/>
              </a:endParaRPr>
            </a:p>
            <a:p>
              <a:pPr lvl="0" defTabSz="449262"/>
              <a:r>
                <a:rPr sz="1400">
                  <a:latin typeface="sarial"/>
                  <a:ea typeface="sarial"/>
                  <a:cs typeface="sarial"/>
                  <a:sym typeface="sarial"/>
                </a:rPr>
                <a:t>   </a:t>
              </a:r>
            </a:p>
          </p:txBody>
        </p:sp>
        <p:sp>
          <p:nvSpPr>
            <p:cNvPr id="148" name="Shape 148"/>
            <p:cNvSpPr/>
            <p:nvPr/>
          </p:nvSpPr>
          <p:spPr>
            <a:xfrm rot="16200000">
              <a:off x="-112408" y="3912089"/>
              <a:ext cx="1820862" cy="135546"/>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defTabSz="449262">
                <a:defRPr sz="1000" b="1">
                  <a:latin typeface="Arial"/>
                  <a:ea typeface="Arial"/>
                  <a:cs typeface="Arial"/>
                  <a:sym typeface="Arial"/>
                </a:defRPr>
              </a:lvl1pPr>
            </a:lstStyle>
            <a:p>
              <a:pPr lvl="0">
                <a:defRPr sz="1800" b="0"/>
              </a:pPr>
              <a:r>
                <a:rPr sz="1000" b="1"/>
                <a:t>6                                       90</a:t>
              </a:r>
            </a:p>
          </p:txBody>
        </p:sp>
        <p:sp>
          <p:nvSpPr>
            <p:cNvPr id="149" name="Shape 149"/>
            <p:cNvSpPr/>
            <p:nvPr/>
          </p:nvSpPr>
          <p:spPr>
            <a:xfrm>
              <a:off x="1134268" y="5200648"/>
              <a:ext cx="2289176" cy="275246"/>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defTabSz="449262">
                <a:defRPr sz="1000">
                  <a:latin typeface="sarial"/>
                  <a:ea typeface="sarial"/>
                  <a:cs typeface="sarial"/>
                  <a:sym typeface="sarial"/>
                </a:defRPr>
              </a:lvl1pPr>
            </a:lstStyle>
            <a:p>
              <a:pPr lvl="0">
                <a:defRPr sz="1800"/>
              </a:pPr>
              <a:r>
                <a:rPr sz="1000"/>
                <a:t>-500                                                +1000  </a:t>
              </a:r>
            </a:p>
          </p:txBody>
        </p:sp>
        <p:sp>
          <p:nvSpPr>
            <p:cNvPr id="150" name="Shape 150"/>
            <p:cNvSpPr/>
            <p:nvPr/>
          </p:nvSpPr>
          <p:spPr>
            <a:xfrm>
              <a:off x="1213643" y="5141911"/>
              <a:ext cx="2209801" cy="1587"/>
            </a:xfrm>
            <a:prstGeom prst="line">
              <a:avLst/>
            </a:prstGeom>
            <a:noFill/>
            <a:ln w="38160" cap="flat">
              <a:solidFill>
                <a:srgbClr val="000000"/>
              </a:solidFill>
              <a:prstDash val="solid"/>
              <a:miter lim="800000"/>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51" name="Shape 151"/>
            <p:cNvSpPr/>
            <p:nvPr/>
          </p:nvSpPr>
          <p:spPr>
            <a:xfrm>
              <a:off x="1594643" y="5349873"/>
              <a:ext cx="1081088" cy="172815"/>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defTabSz="449262">
                <a:defRPr sz="1200">
                  <a:latin typeface="sarial"/>
                  <a:ea typeface="sarial"/>
                  <a:cs typeface="sarial"/>
                  <a:sym typeface="sarial"/>
                </a:defRPr>
              </a:lvl1pPr>
            </a:lstStyle>
            <a:p>
              <a:pPr lvl="0">
                <a:defRPr sz="1800"/>
              </a:pPr>
              <a:r>
                <a:rPr sz="1200"/>
                <a:t>        Time (ms)</a:t>
              </a:r>
            </a:p>
          </p:txBody>
        </p:sp>
      </p:grpSp>
      <p:sp>
        <p:nvSpPr>
          <p:cNvPr id="153" name="Shape 153"/>
          <p:cNvSpPr/>
          <p:nvPr/>
        </p:nvSpPr>
        <p:spPr>
          <a:xfrm flipV="1">
            <a:off x="7021762" y="4484687"/>
            <a:ext cx="3176" cy="1666876"/>
          </a:xfrm>
          <a:prstGeom prst="line">
            <a:avLst/>
          </a:prstGeom>
          <a:ln w="38160">
            <a:solidFill/>
            <a:miter/>
            <a:tailEnd type="triangle"/>
          </a:ln>
        </p:spPr>
        <p:txBody>
          <a:bodyPr lIns="0" tIns="0" rIns="0" bIns="0"/>
          <a:lstStyle/>
          <a:p>
            <a:pPr lvl="0" defTabSz="457200">
              <a:defRPr sz="1200">
                <a:latin typeface="+mj-lt"/>
                <a:ea typeface="+mj-ea"/>
                <a:cs typeface="+mj-cs"/>
                <a:sym typeface="Helvetica"/>
              </a:defRPr>
            </a:pPr>
            <a:endParaRPr/>
          </a:p>
        </p:txBody>
      </p:sp>
      <p:sp>
        <p:nvSpPr>
          <p:cNvPr id="154" name="Shape 154"/>
          <p:cNvSpPr/>
          <p:nvPr/>
        </p:nvSpPr>
        <p:spPr>
          <a:xfrm rot="16200000">
            <a:off x="5968724" y="5210702"/>
            <a:ext cx="1220788" cy="400585"/>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lvl="0" defTabSz="449262"/>
            <a:r>
              <a:rPr sz="1400">
                <a:latin typeface="sarial"/>
                <a:ea typeface="sarial"/>
                <a:cs typeface="sarial"/>
                <a:sym typeface="sarial"/>
              </a:rPr>
              <a:t>        Freq (Hz)  </a:t>
            </a:r>
            <a:endParaRPr sz="2400">
              <a:solidFill>
                <a:srgbClr val="FFFFFF"/>
              </a:solidFill>
              <a:latin typeface="Verdana"/>
              <a:ea typeface="Verdana"/>
              <a:cs typeface="Verdana"/>
              <a:sym typeface="Verdana"/>
            </a:endParaRPr>
          </a:p>
          <a:p>
            <a:pPr lvl="0" defTabSz="449262"/>
            <a:r>
              <a:rPr sz="1400">
                <a:latin typeface="sarial"/>
                <a:ea typeface="sarial"/>
                <a:cs typeface="sarial"/>
                <a:sym typeface="sarial"/>
              </a:rPr>
              <a:t>   </a:t>
            </a:r>
          </a:p>
        </p:txBody>
      </p:sp>
      <p:sp>
        <p:nvSpPr>
          <p:cNvPr id="155" name="Shape 155"/>
          <p:cNvSpPr/>
          <p:nvPr/>
        </p:nvSpPr>
        <p:spPr>
          <a:xfrm rot="16200000">
            <a:off x="5969555" y="5176534"/>
            <a:ext cx="1820861" cy="135547"/>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449262">
              <a:defRPr sz="1000" b="1">
                <a:latin typeface="Arial"/>
                <a:ea typeface="Arial"/>
                <a:cs typeface="Arial"/>
                <a:sym typeface="Arial"/>
              </a:defRPr>
            </a:lvl1pPr>
          </a:lstStyle>
          <a:p>
            <a:pPr lvl="0">
              <a:defRPr sz="1800" b="0"/>
            </a:pPr>
            <a:r>
              <a:rPr sz="1000" b="1"/>
              <a:t>6                                       90</a:t>
            </a:r>
          </a:p>
        </p:txBody>
      </p:sp>
      <p:sp>
        <p:nvSpPr>
          <p:cNvPr id="156" name="Shape 156"/>
          <p:cNvSpPr/>
          <p:nvPr/>
        </p:nvSpPr>
        <p:spPr>
          <a:xfrm>
            <a:off x="7215437" y="6465887"/>
            <a:ext cx="2289176" cy="275247"/>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449262">
              <a:defRPr sz="1000">
                <a:latin typeface="sarial"/>
                <a:ea typeface="sarial"/>
                <a:cs typeface="sarial"/>
                <a:sym typeface="sarial"/>
              </a:defRPr>
            </a:lvl1pPr>
          </a:lstStyle>
          <a:p>
            <a:pPr lvl="0">
              <a:defRPr sz="1800"/>
            </a:pPr>
            <a:r>
              <a:rPr sz="1000"/>
              <a:t>-500                                                +1000  </a:t>
            </a:r>
          </a:p>
        </p:txBody>
      </p:sp>
      <p:sp>
        <p:nvSpPr>
          <p:cNvPr id="157" name="Shape 157"/>
          <p:cNvSpPr/>
          <p:nvPr/>
        </p:nvSpPr>
        <p:spPr>
          <a:xfrm>
            <a:off x="7294813" y="6407151"/>
            <a:ext cx="2209801" cy="1587"/>
          </a:xfrm>
          <a:prstGeom prst="line">
            <a:avLst/>
          </a:prstGeom>
          <a:ln w="38160">
            <a:solidFill/>
            <a:miter/>
            <a:tailEnd type="triangle"/>
          </a:ln>
        </p:spPr>
        <p:txBody>
          <a:bodyPr lIns="0" tIns="0" rIns="0" bIns="0"/>
          <a:lstStyle/>
          <a:p>
            <a:pPr lvl="0" defTabSz="457200">
              <a:defRPr sz="1200">
                <a:latin typeface="+mj-lt"/>
                <a:ea typeface="+mj-ea"/>
                <a:cs typeface="+mj-cs"/>
                <a:sym typeface="Helvetica"/>
              </a:defRPr>
            </a:pPr>
            <a:endParaRPr/>
          </a:p>
        </p:txBody>
      </p:sp>
      <p:sp>
        <p:nvSpPr>
          <p:cNvPr id="158" name="Shape 158"/>
          <p:cNvSpPr/>
          <p:nvPr/>
        </p:nvSpPr>
        <p:spPr>
          <a:xfrm>
            <a:off x="7675812" y="6615113"/>
            <a:ext cx="1081089" cy="172815"/>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449262">
              <a:defRPr sz="1200">
                <a:latin typeface="sarial"/>
                <a:ea typeface="sarial"/>
                <a:cs typeface="sarial"/>
                <a:sym typeface="sarial"/>
              </a:defRPr>
            </a:lvl1pPr>
          </a:lstStyle>
          <a:p>
            <a:pPr lvl="0">
              <a:defRPr sz="1800"/>
            </a:pPr>
            <a:r>
              <a:rPr sz="1200"/>
              <a:t>        Time (ms)</a:t>
            </a:r>
          </a:p>
        </p:txBody>
      </p:sp>
      <p:sp>
        <p:nvSpPr>
          <p:cNvPr id="159" name="Shape 159"/>
          <p:cNvSpPr/>
          <p:nvPr/>
        </p:nvSpPr>
        <p:spPr>
          <a:xfrm>
            <a:off x="10412413" y="376238"/>
            <a:ext cx="1779587" cy="1058801"/>
          </a:xfrm>
          <a:prstGeom prst="rect">
            <a:avLst/>
          </a:prstGeom>
          <a:solidFill>
            <a:srgbClr val="B2B2B2"/>
          </a:solidFill>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p>
            <a:pPr lvl="0" defTabSz="449262"/>
            <a:r>
              <a:rPr sz="1600">
                <a:solidFill>
                  <a:srgbClr val="FFFFFF"/>
                </a:solidFill>
                <a:latin typeface="Verdana"/>
                <a:ea typeface="Verdana"/>
                <a:cs typeface="Verdana"/>
                <a:sym typeface="Verdana"/>
              </a:rPr>
              <a:t>18 subjects</a:t>
            </a:r>
            <a:endParaRPr sz="2400">
              <a:solidFill>
                <a:srgbClr val="FFFFFF"/>
              </a:solidFill>
              <a:latin typeface="Verdana"/>
              <a:ea typeface="Verdana"/>
              <a:cs typeface="Verdana"/>
              <a:sym typeface="Verdana"/>
            </a:endParaRPr>
          </a:p>
          <a:p>
            <a:pPr lvl="0" defTabSz="449262"/>
            <a:r>
              <a:rPr sz="1600">
                <a:solidFill>
                  <a:srgbClr val="FFFFFF"/>
                </a:solidFill>
                <a:latin typeface="Verdana"/>
                <a:ea typeface="Verdana"/>
                <a:cs typeface="Verdana"/>
                <a:sym typeface="Verdana"/>
              </a:rPr>
              <a:t>1 channel</a:t>
            </a:r>
            <a:endParaRPr sz="2400">
              <a:solidFill>
                <a:srgbClr val="FFFFFF"/>
              </a:solidFill>
              <a:latin typeface="Verdana"/>
              <a:ea typeface="Verdana"/>
              <a:cs typeface="Verdana"/>
              <a:sym typeface="Verdana"/>
            </a:endParaRPr>
          </a:p>
          <a:p>
            <a:pPr lvl="0" defTabSz="449262"/>
            <a:r>
              <a:rPr sz="1600">
                <a:solidFill>
                  <a:srgbClr val="FFFFFF"/>
                </a:solidFill>
                <a:latin typeface="Verdana"/>
                <a:ea typeface="Verdana"/>
                <a:cs typeface="Verdana"/>
                <a:sym typeface="Verdana"/>
              </a:rPr>
              <a:t>(2</a:t>
            </a:r>
            <a:r>
              <a:rPr sz="1600" baseline="30000">
                <a:solidFill>
                  <a:srgbClr val="FFFFFF"/>
                </a:solidFill>
                <a:latin typeface="Verdana"/>
                <a:ea typeface="Verdana"/>
                <a:cs typeface="Verdana"/>
                <a:sym typeface="Verdana"/>
              </a:rPr>
              <a:t>nd</a:t>
            </a:r>
            <a:r>
              <a:rPr sz="1600">
                <a:solidFill>
                  <a:srgbClr val="FFFFFF"/>
                </a:solidFill>
                <a:latin typeface="Verdana"/>
                <a:ea typeface="Verdana"/>
                <a:cs typeface="Verdana"/>
                <a:sym typeface="Verdana"/>
              </a:rPr>
              <a:t>-level analysis)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title"/>
          </p:nvPr>
        </p:nvSpPr>
        <p:spPr>
          <a:xfrm>
            <a:off x="838200" y="365125"/>
            <a:ext cx="10515600" cy="1325563"/>
          </a:xfrm>
          <a:prstGeom prst="rect">
            <a:avLst/>
          </a:prstGeom>
        </p:spPr>
        <p:txBody>
          <a:bodyPr/>
          <a:lstStyle/>
          <a:p>
            <a:pPr lvl="0">
              <a:defRPr sz="1800"/>
            </a:pPr>
            <a:r>
              <a:rPr sz="4400"/>
              <a:t>Images over time</a:t>
            </a:r>
          </a:p>
        </p:txBody>
      </p:sp>
      <p:sp>
        <p:nvSpPr>
          <p:cNvPr id="162" name="Shape 162"/>
          <p:cNvSpPr>
            <a:spLocks noGrp="1"/>
          </p:cNvSpPr>
          <p:nvPr>
            <p:ph type="body" idx="1"/>
          </p:nvPr>
        </p:nvSpPr>
        <p:spPr>
          <a:xfrm>
            <a:off x="7059827" y="1825625"/>
            <a:ext cx="4293973" cy="4351338"/>
          </a:xfrm>
          <a:prstGeom prst="rect">
            <a:avLst/>
          </a:prstGeom>
        </p:spPr>
        <p:txBody>
          <a:bodyPr/>
          <a:lstStyle/>
          <a:p>
            <a:pPr marL="226313" lvl="0" indent="-226313" defTabSz="905255">
              <a:spcBef>
                <a:spcPts val="900"/>
              </a:spcBef>
              <a:defRPr sz="1800"/>
            </a:pPr>
            <a:r>
              <a:rPr sz="2772"/>
              <a:t>Data in time-domain: converted into an image by generating a scalp map for each  time frame and stacking scalp maps over peristimulus time</a:t>
            </a:r>
          </a:p>
          <a:p>
            <a:pPr marL="226313" lvl="0" indent="-226313" defTabSz="905255">
              <a:spcBef>
                <a:spcPts val="900"/>
              </a:spcBef>
              <a:defRPr sz="1800"/>
            </a:pPr>
            <a:r>
              <a:rPr sz="2772"/>
              <a:t>3D image files: space (</a:t>
            </a:r>
            <a:r>
              <a:rPr sz="2772" i="1"/>
              <a:t>x, y</a:t>
            </a:r>
            <a:r>
              <a:rPr sz="2772"/>
              <a:t>) and time (</a:t>
            </a:r>
            <a:r>
              <a:rPr sz="2772" i="1"/>
              <a:t>z</a:t>
            </a:r>
            <a:r>
              <a:rPr sz="2772"/>
              <a:t>)</a:t>
            </a:r>
          </a:p>
          <a:p>
            <a:pPr marL="226313" lvl="0" indent="-226313" defTabSz="905255">
              <a:spcBef>
                <a:spcPts val="900"/>
              </a:spcBef>
              <a:defRPr sz="1800"/>
            </a:pPr>
            <a:r>
              <a:rPr sz="2772"/>
              <a:t>Average &gt; single image</a:t>
            </a:r>
          </a:p>
          <a:p>
            <a:pPr marL="226313" lvl="0" indent="-226313" defTabSz="905255">
              <a:spcBef>
                <a:spcPts val="900"/>
              </a:spcBef>
              <a:defRPr sz="1800"/>
            </a:pPr>
            <a:r>
              <a:rPr sz="2772"/>
              <a:t>Epoched &gt; image per trial</a:t>
            </a:r>
          </a:p>
        </p:txBody>
      </p:sp>
      <p:pic>
        <p:nvPicPr>
          <p:cNvPr id="163" name="image17.png"/>
          <p:cNvPicPr/>
          <p:nvPr/>
        </p:nvPicPr>
        <p:blipFill>
          <a:blip r:embed="rId2">
            <a:extLst/>
          </a:blip>
          <a:stretch>
            <a:fillRect/>
          </a:stretch>
        </p:blipFill>
        <p:spPr>
          <a:xfrm>
            <a:off x="278026" y="1398630"/>
            <a:ext cx="6858001" cy="4933951"/>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p:cNvSpPr>
          <p:nvPr>
            <p:ph type="title"/>
          </p:nvPr>
        </p:nvSpPr>
        <p:spPr>
          <a:xfrm>
            <a:off x="838200" y="365125"/>
            <a:ext cx="10515600" cy="1325563"/>
          </a:xfrm>
          <a:prstGeom prst="rect">
            <a:avLst/>
          </a:prstGeom>
        </p:spPr>
        <p:txBody>
          <a:bodyPr/>
          <a:lstStyle/>
          <a:p>
            <a:pPr lvl="0">
              <a:defRPr sz="1800"/>
            </a:pPr>
            <a:r>
              <a:rPr sz="4400"/>
              <a:t>Significance in sensor-time</a:t>
            </a:r>
          </a:p>
        </p:txBody>
      </p:sp>
      <p:sp>
        <p:nvSpPr>
          <p:cNvPr id="166" name="Shape 166"/>
          <p:cNvSpPr>
            <a:spLocks noGrp="1"/>
          </p:cNvSpPr>
          <p:nvPr>
            <p:ph type="body" idx="1"/>
          </p:nvPr>
        </p:nvSpPr>
        <p:spPr>
          <a:xfrm>
            <a:off x="838200" y="1825625"/>
            <a:ext cx="1219996" cy="4351338"/>
          </a:xfrm>
          <a:prstGeom prst="rect">
            <a:avLst/>
          </a:prstGeom>
        </p:spPr>
        <p:txBody>
          <a:bodyPr/>
          <a:lstStyle/>
          <a:p>
            <a:pPr lvl="0"/>
            <a:endParaRPr/>
          </a:p>
        </p:txBody>
      </p:sp>
      <p:pic>
        <p:nvPicPr>
          <p:cNvPr id="167" name="image18.png"/>
          <p:cNvPicPr/>
          <p:nvPr/>
        </p:nvPicPr>
        <p:blipFill>
          <a:blip r:embed="rId3">
            <a:extLst/>
          </a:blip>
          <a:stretch>
            <a:fillRect/>
          </a:stretch>
        </p:blipFill>
        <p:spPr>
          <a:xfrm>
            <a:off x="6854031" y="1434305"/>
            <a:ext cx="3451226" cy="4524376"/>
          </a:xfrm>
          <a:prstGeom prst="rect">
            <a:avLst/>
          </a:prstGeom>
          <a:ln w="12700">
            <a:miter lim="400000"/>
          </a:ln>
        </p:spPr>
      </p:pic>
      <p:grpSp>
        <p:nvGrpSpPr>
          <p:cNvPr id="170" name="Group 170"/>
          <p:cNvGrpSpPr/>
          <p:nvPr/>
        </p:nvGrpSpPr>
        <p:grpSpPr>
          <a:xfrm>
            <a:off x="1886744" y="1391442"/>
            <a:ext cx="4171951" cy="5613401"/>
            <a:chOff x="0" y="0"/>
            <a:chExt cx="4171950" cy="5613400"/>
          </a:xfrm>
        </p:grpSpPr>
        <p:pic>
          <p:nvPicPr>
            <p:cNvPr id="168" name="image19.png"/>
            <p:cNvPicPr/>
            <p:nvPr/>
          </p:nvPicPr>
          <p:blipFill>
            <a:blip r:embed="rId4">
              <a:extLst/>
            </a:blip>
            <a:stretch>
              <a:fillRect/>
            </a:stretch>
          </p:blipFill>
          <p:spPr>
            <a:xfrm>
              <a:off x="376237" y="0"/>
              <a:ext cx="3795715" cy="5613400"/>
            </a:xfrm>
            <a:prstGeom prst="rect">
              <a:avLst/>
            </a:prstGeom>
            <a:ln w="12700" cap="flat">
              <a:noFill/>
              <a:miter lim="400000"/>
            </a:ln>
            <a:effectLst/>
          </p:spPr>
        </p:pic>
        <p:sp>
          <p:nvSpPr>
            <p:cNvPr id="169" name="Shape 169"/>
            <p:cNvSpPr/>
            <p:nvPr/>
          </p:nvSpPr>
          <p:spPr>
            <a:xfrm>
              <a:off x="0" y="42862"/>
              <a:ext cx="1497013" cy="122995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t">
              <a:spAutoFit/>
            </a:bodyPr>
            <a:lstStyle/>
            <a:p>
              <a:pPr lvl="0" defTabSz="449262"/>
              <a:r>
                <a:rPr sz="1600" b="1">
                  <a:latin typeface="Arial"/>
                  <a:ea typeface="Arial"/>
                  <a:cs typeface="Arial"/>
                  <a:sym typeface="Arial"/>
                </a:rPr>
                <a:t>3D</a:t>
              </a:r>
              <a:endParaRPr sz="2400">
                <a:solidFill>
                  <a:srgbClr val="FFFFFF"/>
                </a:solidFill>
                <a:latin typeface="Verdana"/>
                <a:ea typeface="Verdana"/>
                <a:cs typeface="Verdana"/>
                <a:sym typeface="Verdana"/>
              </a:endParaRPr>
            </a:p>
            <a:p>
              <a:pPr lvl="0" defTabSz="449262"/>
              <a:r>
                <a:rPr sz="1600" b="1">
                  <a:latin typeface="Arial"/>
                  <a:ea typeface="Arial"/>
                  <a:cs typeface="Arial"/>
                  <a:sym typeface="Arial"/>
                </a:rPr>
                <a:t>Topography-x-Time </a:t>
              </a:r>
              <a:endParaRPr sz="2400">
                <a:solidFill>
                  <a:srgbClr val="FFFFFF"/>
                </a:solidFill>
                <a:latin typeface="Verdana"/>
                <a:ea typeface="Verdana"/>
                <a:cs typeface="Verdana"/>
                <a:sym typeface="Verdana"/>
              </a:endParaRPr>
            </a:p>
            <a:p>
              <a:pPr lvl="0" defTabSz="449262"/>
              <a:r>
                <a:rPr sz="1600" b="1">
                  <a:latin typeface="Arial"/>
                  <a:ea typeface="Arial"/>
                  <a:cs typeface="Arial"/>
                  <a:sym typeface="Arial"/>
                </a:rPr>
                <a:t>Image volume (EEG)</a:t>
              </a:r>
            </a:p>
          </p:txBody>
        </p:sp>
      </p:grpSp>
      <p:sp>
        <p:nvSpPr>
          <p:cNvPr id="171" name="Shape 171"/>
          <p:cNvSpPr/>
          <p:nvPr/>
        </p:nvSpPr>
        <p:spPr>
          <a:xfrm>
            <a:off x="10282236" y="150812"/>
            <a:ext cx="1909764" cy="2677754"/>
          </a:xfrm>
          <a:prstGeom prst="rect">
            <a:avLst/>
          </a:prstGeom>
          <a:solidFill>
            <a:srgbClr val="BFBFBF"/>
          </a:solidFill>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p>
            <a:pPr lvl="0" defTabSz="449262"/>
            <a:r>
              <a:rPr sz="1600" b="1">
                <a:solidFill>
                  <a:srgbClr val="FFFFFF"/>
                </a:solidFill>
                <a:latin typeface="Arial"/>
                <a:ea typeface="Arial"/>
                <a:cs typeface="Arial"/>
                <a:sym typeface="Arial"/>
              </a:rPr>
              <a:t>1 subject</a:t>
            </a:r>
            <a:endParaRPr sz="2400">
              <a:solidFill>
                <a:srgbClr val="FFFFFF"/>
              </a:solidFill>
              <a:latin typeface="Verdana"/>
              <a:ea typeface="Verdana"/>
              <a:cs typeface="Verdana"/>
              <a:sym typeface="Verdana"/>
            </a:endParaRPr>
          </a:p>
          <a:p>
            <a:pPr lvl="0" defTabSz="449262"/>
            <a:r>
              <a:rPr sz="1600" b="1">
                <a:solidFill>
                  <a:srgbClr val="FFFFFF"/>
                </a:solidFill>
                <a:latin typeface="Arial"/>
                <a:ea typeface="Arial"/>
                <a:cs typeface="Arial"/>
                <a:sym typeface="Arial"/>
              </a:rPr>
              <a:t>ALL EEG channels</a:t>
            </a:r>
            <a:endParaRPr sz="2400">
              <a:solidFill>
                <a:srgbClr val="FFFFFF"/>
              </a:solidFill>
              <a:latin typeface="Verdana"/>
              <a:ea typeface="Verdana"/>
              <a:cs typeface="Verdana"/>
              <a:sym typeface="Verdana"/>
            </a:endParaRPr>
          </a:p>
          <a:p>
            <a:pPr lvl="0" defTabSz="449262"/>
            <a:endParaRPr sz="1600" b="1">
              <a:solidFill>
                <a:srgbClr val="FFFFFF"/>
              </a:solidFill>
              <a:latin typeface="Arial"/>
              <a:ea typeface="Arial"/>
              <a:cs typeface="Arial"/>
              <a:sym typeface="Arial"/>
            </a:endParaRPr>
          </a:p>
          <a:p>
            <a:pPr lvl="0" defTabSz="449262"/>
            <a:r>
              <a:rPr sz="1400" b="1">
                <a:solidFill>
                  <a:srgbClr val="FFFFFF"/>
                </a:solidFill>
                <a:latin typeface="Arial"/>
                <a:ea typeface="Arial"/>
                <a:cs typeface="Arial"/>
                <a:sym typeface="Arial"/>
              </a:rPr>
              <a:t>Each trial, Topographic projection (2D) for each time point (1D) = topo-time image volume (3D)</a:t>
            </a:r>
            <a:endParaRPr sz="1600" b="1">
              <a:solidFill>
                <a:srgbClr val="FFFFFF"/>
              </a:solidFill>
              <a:latin typeface="Arial"/>
              <a:ea typeface="Arial"/>
              <a:cs typeface="Arial"/>
              <a:sym typeface="Arial"/>
            </a:endParaRPr>
          </a:p>
          <a:p>
            <a:pPr lvl="0" defTabSz="449262"/>
            <a:endParaRPr sz="1600" b="1">
              <a:solidFill>
                <a:srgbClr val="FFFFFF"/>
              </a:solidFill>
              <a:latin typeface="Arial"/>
              <a:ea typeface="Arial"/>
              <a:cs typeface="Arial"/>
              <a:sym typeface="Arial"/>
            </a:endParaRPr>
          </a:p>
          <a:p>
            <a:pPr lvl="0" defTabSz="449262"/>
            <a:r>
              <a:rPr sz="1600" b="1">
                <a:solidFill>
                  <a:srgbClr val="FFFFFF"/>
                </a:solidFill>
                <a:latin typeface="Arial"/>
                <a:ea typeface="Arial"/>
                <a:cs typeface="Arial"/>
                <a:sym typeface="Arial"/>
              </a:rPr>
              <a:t>Faces vs Scrambled</a:t>
            </a:r>
          </a:p>
        </p:txBody>
      </p:sp>
      <p:grpSp>
        <p:nvGrpSpPr>
          <p:cNvPr id="178" name="Group 178"/>
          <p:cNvGrpSpPr/>
          <p:nvPr/>
        </p:nvGrpSpPr>
        <p:grpSpPr>
          <a:xfrm>
            <a:off x="3106739" y="1512093"/>
            <a:ext cx="853283" cy="3417253"/>
            <a:chOff x="0" y="0"/>
            <a:chExt cx="853282" cy="3417252"/>
          </a:xfrm>
        </p:grpSpPr>
        <p:sp>
          <p:nvSpPr>
            <p:cNvPr id="172" name="Shape 172"/>
            <p:cNvSpPr/>
            <p:nvPr/>
          </p:nvSpPr>
          <p:spPr>
            <a:xfrm>
              <a:off x="599282" y="3109912"/>
              <a:ext cx="209362" cy="3073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defTabSz="449262">
                <a:defRPr sz="1400">
                  <a:latin typeface="Verdana"/>
                  <a:ea typeface="Verdana"/>
                  <a:cs typeface="Verdana"/>
                  <a:sym typeface="Verdana"/>
                </a:defRPr>
              </a:lvl1pPr>
            </a:lstStyle>
            <a:p>
              <a:pPr lvl="0">
                <a:defRPr sz="1800"/>
              </a:pPr>
              <a:r>
                <a:rPr sz="1400"/>
                <a:t>x</a:t>
              </a:r>
            </a:p>
          </p:txBody>
        </p:sp>
        <p:sp>
          <p:nvSpPr>
            <p:cNvPr id="173" name="Shape 173"/>
            <p:cNvSpPr/>
            <p:nvPr/>
          </p:nvSpPr>
          <p:spPr>
            <a:xfrm>
              <a:off x="499269" y="3136900"/>
              <a:ext cx="354014" cy="1"/>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74" name="Shape 174"/>
            <p:cNvSpPr/>
            <p:nvPr/>
          </p:nvSpPr>
          <p:spPr>
            <a:xfrm flipV="1">
              <a:off x="299244" y="2659062"/>
              <a:ext cx="1" cy="317501"/>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75" name="Shape 175"/>
            <p:cNvSpPr/>
            <p:nvPr/>
          </p:nvSpPr>
          <p:spPr>
            <a:xfrm>
              <a:off x="24606" y="2646362"/>
              <a:ext cx="209362" cy="3073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defTabSz="449262">
                <a:defRPr sz="1400">
                  <a:latin typeface="Verdana"/>
                  <a:ea typeface="Verdana"/>
                  <a:cs typeface="Verdana"/>
                  <a:sym typeface="Verdana"/>
                </a:defRPr>
              </a:lvl1pPr>
            </a:lstStyle>
            <a:p>
              <a:pPr lvl="0">
                <a:defRPr sz="1800"/>
              </a:pPr>
              <a:r>
                <a:rPr sz="1400"/>
                <a:t>y</a:t>
              </a:r>
            </a:p>
          </p:txBody>
        </p:sp>
        <p:sp>
          <p:nvSpPr>
            <p:cNvPr id="176" name="Shape 176"/>
            <p:cNvSpPr/>
            <p:nvPr/>
          </p:nvSpPr>
          <p:spPr>
            <a:xfrm flipV="1">
              <a:off x="300831" y="0"/>
              <a:ext cx="1" cy="2419350"/>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77" name="Shape 177"/>
            <p:cNvSpPr/>
            <p:nvPr/>
          </p:nvSpPr>
          <p:spPr>
            <a:xfrm rot="16200000">
              <a:off x="-97253" y="2115563"/>
              <a:ext cx="501846" cy="3073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defTabSz="449262">
                <a:defRPr sz="1400">
                  <a:latin typeface="Verdana"/>
                  <a:ea typeface="Verdana"/>
                  <a:cs typeface="Verdana"/>
                  <a:sym typeface="Verdana"/>
                </a:defRPr>
              </a:lvl1pPr>
            </a:lstStyle>
            <a:p>
              <a:pPr lvl="0">
                <a:defRPr sz="1800"/>
              </a:pPr>
              <a:r>
                <a:rPr sz="1400"/>
                <a:t>time</a:t>
              </a:r>
            </a:p>
          </p:txBody>
        </p:sp>
      </p:gr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title"/>
          </p:nvPr>
        </p:nvSpPr>
        <p:spPr>
          <a:xfrm>
            <a:off x="838200" y="365125"/>
            <a:ext cx="10515600" cy="1325563"/>
          </a:xfrm>
          <a:prstGeom prst="rect">
            <a:avLst/>
          </a:prstGeom>
        </p:spPr>
        <p:txBody>
          <a:bodyPr/>
          <a:lstStyle/>
          <a:p>
            <a:pPr lvl="0">
              <a:defRPr sz="1800"/>
            </a:pPr>
            <a:r>
              <a:rPr sz="4400"/>
              <a:t>Smoothing</a:t>
            </a:r>
          </a:p>
        </p:txBody>
      </p:sp>
      <p:sp>
        <p:nvSpPr>
          <p:cNvPr id="183" name="Shape 183"/>
          <p:cNvSpPr>
            <a:spLocks noGrp="1"/>
          </p:cNvSpPr>
          <p:nvPr>
            <p:ph type="body" idx="1"/>
          </p:nvPr>
        </p:nvSpPr>
        <p:spPr>
          <a:xfrm>
            <a:off x="838200" y="1825625"/>
            <a:ext cx="10515600" cy="4351338"/>
          </a:xfrm>
          <a:prstGeom prst="rect">
            <a:avLst/>
          </a:prstGeom>
        </p:spPr>
        <p:txBody>
          <a:bodyPr/>
          <a:lstStyle/>
          <a:p>
            <a:pPr lvl="0">
              <a:defRPr sz="1800"/>
            </a:pPr>
            <a:r>
              <a:rPr sz="2800"/>
              <a:t>Multidimensional convolution with a Gaussian kernel, prior to 2</a:t>
            </a:r>
            <a:r>
              <a:rPr sz="2800" baseline="30000"/>
              <a:t>nd</a:t>
            </a:r>
            <a:r>
              <a:rPr sz="2800"/>
              <a:t> level analysis</a:t>
            </a:r>
          </a:p>
          <a:p>
            <a:pPr lvl="0">
              <a:defRPr sz="1800"/>
            </a:pPr>
            <a:r>
              <a:rPr sz="2800"/>
              <a:t>Accommodate spatial/temporal variability </a:t>
            </a:r>
            <a:br>
              <a:rPr sz="2800"/>
            </a:br>
            <a:r>
              <a:rPr sz="2800"/>
              <a:t>over subjects and ensures the images </a:t>
            </a:r>
            <a:br>
              <a:rPr sz="2800"/>
            </a:br>
            <a:r>
              <a:rPr sz="2800"/>
              <a:t>conform to the assumptions of the </a:t>
            </a:r>
            <a:br>
              <a:rPr sz="2800"/>
            </a:br>
            <a:r>
              <a:rPr sz="2800"/>
              <a:t>topological inference approach</a:t>
            </a:r>
          </a:p>
          <a:p>
            <a:pPr lvl="0">
              <a:defRPr sz="1800"/>
            </a:pPr>
            <a:r>
              <a:rPr sz="2800"/>
              <a:t>How much to smooth? Matched filter </a:t>
            </a:r>
            <a:br>
              <a:rPr sz="2800"/>
            </a:br>
            <a:r>
              <a:rPr sz="2800"/>
              <a:t>theorem. Issues: rarely know activation</a:t>
            </a:r>
            <a:br>
              <a:rPr sz="2800"/>
            </a:br>
            <a:r>
              <a:rPr sz="2800"/>
              <a:t>size in advance, varies across brain regions</a:t>
            </a:r>
          </a:p>
        </p:txBody>
      </p:sp>
      <p:pic>
        <p:nvPicPr>
          <p:cNvPr id="184" name="image20.png"/>
          <p:cNvPicPr/>
          <p:nvPr/>
        </p:nvPicPr>
        <p:blipFill>
          <a:blip r:embed="rId2">
            <a:extLst/>
          </a:blip>
          <a:stretch>
            <a:fillRect/>
          </a:stretch>
        </p:blipFill>
        <p:spPr>
          <a:xfrm>
            <a:off x="7901737" y="2726256"/>
            <a:ext cx="3744831" cy="3707382"/>
          </a:xfrm>
          <a:prstGeom prst="rect">
            <a:avLst/>
          </a:prstGeom>
          <a:ln w="12700">
            <a:miter lim="400000"/>
          </a:ln>
        </p:spPr>
      </p:pic>
      <p:sp>
        <p:nvSpPr>
          <p:cNvPr id="185" name="Shape 185"/>
          <p:cNvSpPr/>
          <p:nvPr/>
        </p:nvSpPr>
        <p:spPr>
          <a:xfrm>
            <a:off x="4401873" y="5698528"/>
            <a:ext cx="2922351"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400"/>
            </a:lvl1pPr>
          </a:lstStyle>
          <a:p>
            <a:pPr lvl="0">
              <a:defRPr sz="1800"/>
            </a:pPr>
            <a:r>
              <a:rPr sz="2400"/>
              <a:t>A 2-D Gaussian kernel</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type="title"/>
          </p:nvPr>
        </p:nvSpPr>
        <p:spPr>
          <a:xfrm>
            <a:off x="838200" y="365125"/>
            <a:ext cx="10515600" cy="1325563"/>
          </a:xfrm>
          <a:prstGeom prst="rect">
            <a:avLst/>
          </a:prstGeom>
        </p:spPr>
        <p:txBody>
          <a:bodyPr/>
          <a:lstStyle/>
          <a:p>
            <a:pPr lvl="0"/>
            <a:endParaRPr/>
          </a:p>
        </p:txBody>
      </p:sp>
      <p:sp>
        <p:nvSpPr>
          <p:cNvPr id="188" name="Shape 188"/>
          <p:cNvSpPr>
            <a:spLocks noGrp="1"/>
          </p:cNvSpPr>
          <p:nvPr>
            <p:ph type="body" idx="1"/>
          </p:nvPr>
        </p:nvSpPr>
        <p:spPr>
          <a:xfrm>
            <a:off x="838200" y="1825625"/>
            <a:ext cx="10515600" cy="4351338"/>
          </a:xfrm>
          <a:prstGeom prst="rect">
            <a:avLst/>
          </a:prstGeom>
        </p:spPr>
        <p:txBody>
          <a:bodyPr/>
          <a:lstStyle/>
          <a:p>
            <a:pPr lvl="0"/>
            <a:endParaRPr/>
          </a:p>
        </p:txBody>
      </p:sp>
      <p:pic>
        <p:nvPicPr>
          <p:cNvPr id="189" name="image21.png"/>
          <p:cNvPicPr/>
          <p:nvPr/>
        </p:nvPicPr>
        <p:blipFill>
          <a:blip r:embed="rId2">
            <a:extLst/>
          </a:blip>
          <a:stretch>
            <a:fillRect/>
          </a:stretch>
        </p:blipFill>
        <p:spPr>
          <a:xfrm>
            <a:off x="2050771" y="351819"/>
            <a:ext cx="8825777" cy="6506181"/>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p:cNvSpPr>
          <p:nvPr>
            <p:ph type="title"/>
          </p:nvPr>
        </p:nvSpPr>
        <p:spPr>
          <a:xfrm>
            <a:off x="1244600" y="144991"/>
            <a:ext cx="10515600" cy="1325564"/>
          </a:xfrm>
          <a:prstGeom prst="rect">
            <a:avLst/>
          </a:prstGeom>
        </p:spPr>
        <p:txBody>
          <a:bodyPr/>
          <a:lstStyle>
            <a:lvl1pPr algn="ctr"/>
          </a:lstStyle>
          <a:p>
            <a:pPr lvl="0">
              <a:defRPr sz="1800"/>
            </a:pPr>
            <a:r>
              <a:rPr sz="4400"/>
              <a:t>Source Reconstuction</a:t>
            </a:r>
          </a:p>
        </p:txBody>
      </p:sp>
      <p:sp>
        <p:nvSpPr>
          <p:cNvPr id="192" name="Shape 19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17</a:t>
            </a:fld>
            <a:endParaRPr sz="1200">
              <a:solidFill>
                <a:srgbClr val="888888"/>
              </a:solidFill>
            </a:endParaRPr>
          </a:p>
        </p:txBody>
      </p:sp>
      <p:sp>
        <p:nvSpPr>
          <p:cNvPr id="193" name="Shape 193"/>
          <p:cNvSpPr/>
          <p:nvPr/>
        </p:nvSpPr>
        <p:spPr>
          <a:xfrm>
            <a:off x="406400" y="2765989"/>
            <a:ext cx="5349545" cy="3316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180473" lvl="0" indent="-180473" defTabSz="457200">
              <a:spcBef>
                <a:spcPts val="700"/>
              </a:spcBef>
              <a:buSzPct val="100000"/>
              <a:buChar char="•"/>
            </a:pPr>
            <a:r>
              <a:rPr sz="2700">
                <a:latin typeface="sarial"/>
                <a:ea typeface="sarial"/>
                <a:cs typeface="sarial"/>
                <a:sym typeface="sarial"/>
              </a:rPr>
              <a:t>Estimation of the cortical current distribution, which gives rise to the externally measured electromagnetic field.</a:t>
            </a:r>
          </a:p>
          <a:p>
            <a:pPr marL="180473" lvl="0" indent="-180473" defTabSz="457200">
              <a:spcBef>
                <a:spcPts val="700"/>
              </a:spcBef>
              <a:buSzPct val="100000"/>
              <a:buChar char="•"/>
            </a:pPr>
            <a:r>
              <a:rPr sz="2700">
                <a:latin typeface="sarial"/>
                <a:ea typeface="sarial"/>
                <a:cs typeface="sarial"/>
                <a:sym typeface="sarial"/>
              </a:rPr>
              <a:t>Assumes groups of 10^4 neurons  can be modelled as equivalent current dipoles</a:t>
            </a:r>
          </a:p>
        </p:txBody>
      </p:sp>
      <p:pic>
        <p:nvPicPr>
          <p:cNvPr id="194" name="Screen Shot 2015-02-10 at 23.59.19.png"/>
          <p:cNvPicPr/>
          <p:nvPr/>
        </p:nvPicPr>
        <p:blipFill>
          <a:blip r:embed="rId2">
            <a:extLst/>
          </a:blip>
          <a:stretch>
            <a:fillRect/>
          </a:stretch>
        </p:blipFill>
        <p:spPr>
          <a:xfrm>
            <a:off x="6944436" y="1629828"/>
            <a:ext cx="4582481" cy="4309544"/>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18</a:t>
            </a:fld>
            <a:endParaRPr sz="1200">
              <a:solidFill>
                <a:srgbClr val="888888"/>
              </a:solidFill>
            </a:endParaRPr>
          </a:p>
        </p:txBody>
      </p:sp>
      <p:sp>
        <p:nvSpPr>
          <p:cNvPr id="197" name="Shape 197"/>
          <p:cNvSpPr>
            <a:spLocks noGrp="1"/>
          </p:cNvSpPr>
          <p:nvPr>
            <p:ph type="title" idx="4294967295"/>
          </p:nvPr>
        </p:nvSpPr>
        <p:spPr>
          <a:xfrm>
            <a:off x="305307" y="51851"/>
            <a:ext cx="7498082" cy="1143001"/>
          </a:xfrm>
          <a:prstGeom prst="rect">
            <a:avLst/>
          </a:prstGeom>
        </p:spPr>
        <p:txBody>
          <a:bodyPr lIns="0" tIns="0" rIns="0" bIns="0"/>
          <a:lstStyle>
            <a:lvl1pPr>
              <a:lnSpc>
                <a:spcPct val="100000"/>
              </a:lnSpc>
              <a:defRPr sz="4300">
                <a:solidFill>
                  <a:srgbClr val="572314"/>
                </a:solidFill>
                <a:effectLst>
                  <a:outerShdw blurRad="50800" dist="30000" dir="5400000" rotWithShape="0">
                    <a:srgbClr val="000000">
                      <a:alpha val="30000"/>
                    </a:srgbClr>
                  </a:outerShdw>
                </a:effectLst>
                <a:latin typeface="Gill Sans MT"/>
                <a:ea typeface="Gill Sans MT"/>
                <a:cs typeface="Gill Sans MT"/>
                <a:sym typeface="Gill Sans MT"/>
              </a:defRPr>
            </a:lvl1pPr>
          </a:lstStyle>
          <a:p>
            <a:pPr lvl="0">
              <a:defRPr sz="1800">
                <a:solidFill>
                  <a:srgbClr val="000000"/>
                </a:solidFill>
                <a:effectLst/>
              </a:defRPr>
            </a:pPr>
            <a:r>
              <a:rPr sz="4300">
                <a:solidFill>
                  <a:srgbClr val="572314"/>
                </a:solidFill>
                <a:effectLst>
                  <a:outerShdw blurRad="50800" dist="30000" dir="5400000" rotWithShape="0">
                    <a:srgbClr val="000000">
                      <a:alpha val="30000"/>
                    </a:srgbClr>
                  </a:outerShdw>
                </a:effectLst>
              </a:rPr>
              <a:t>Forward/Inverse problems</a:t>
            </a:r>
          </a:p>
        </p:txBody>
      </p:sp>
      <p:pic>
        <p:nvPicPr>
          <p:cNvPr id="198" name="image12.png"/>
          <p:cNvPicPr/>
          <p:nvPr/>
        </p:nvPicPr>
        <p:blipFill>
          <a:blip r:embed="rId2">
            <a:extLst/>
          </a:blip>
          <a:stretch>
            <a:fillRect/>
          </a:stretch>
        </p:blipFill>
        <p:spPr>
          <a:xfrm>
            <a:off x="248071" y="2727137"/>
            <a:ext cx="7089472" cy="2138528"/>
          </a:xfrm>
          <a:prstGeom prst="rect">
            <a:avLst/>
          </a:prstGeom>
          <a:ln w="12700">
            <a:miter lim="400000"/>
          </a:ln>
        </p:spPr>
      </p:pic>
      <p:grpSp>
        <p:nvGrpSpPr>
          <p:cNvPr id="202" name="Group 202"/>
          <p:cNvGrpSpPr/>
          <p:nvPr/>
        </p:nvGrpSpPr>
        <p:grpSpPr>
          <a:xfrm>
            <a:off x="1997471" y="1748234"/>
            <a:ext cx="2556276" cy="864097"/>
            <a:chOff x="0" y="0"/>
            <a:chExt cx="2556274" cy="864096"/>
          </a:xfrm>
        </p:grpSpPr>
        <p:sp>
          <p:nvSpPr>
            <p:cNvPr id="199" name="Shape 199"/>
            <p:cNvSpPr/>
            <p:nvPr/>
          </p:nvSpPr>
          <p:spPr>
            <a:xfrm>
              <a:off x="0" y="0"/>
              <a:ext cx="2556275" cy="864097"/>
            </a:xfrm>
            <a:custGeom>
              <a:avLst/>
              <a:gdLst/>
              <a:ahLst/>
              <a:cxnLst>
                <a:cxn ang="0">
                  <a:pos x="wd2" y="hd2"/>
                </a:cxn>
                <a:cxn ang="5400000">
                  <a:pos x="wd2" y="hd2"/>
                </a:cxn>
                <a:cxn ang="10800000">
                  <a:pos x="wd2" y="hd2"/>
                </a:cxn>
                <a:cxn ang="16200000">
                  <a:pos x="wd2" y="hd2"/>
                </a:cxn>
              </a:cxnLst>
              <a:rect l="0" t="0" r="r" b="b"/>
              <a:pathLst>
                <a:path w="21600" h="21600" extrusionOk="0">
                  <a:moveTo>
                    <a:pt x="20079" y="21600"/>
                  </a:moveTo>
                  <a:lnTo>
                    <a:pt x="17949" y="16200"/>
                  </a:lnTo>
                  <a:lnTo>
                    <a:pt x="18862" y="16200"/>
                  </a:lnTo>
                  <a:lnTo>
                    <a:pt x="18862" y="16200"/>
                  </a:lnTo>
                  <a:cubicBezTo>
                    <a:pt x="17769" y="6663"/>
                    <a:pt x="13953" y="0"/>
                    <a:pt x="9583" y="0"/>
                  </a:cubicBezTo>
                  <a:lnTo>
                    <a:pt x="11408" y="0"/>
                  </a:lnTo>
                  <a:cubicBezTo>
                    <a:pt x="15778" y="0"/>
                    <a:pt x="19595" y="6663"/>
                    <a:pt x="20687" y="16200"/>
                  </a:cubicBezTo>
                  <a:lnTo>
                    <a:pt x="21600" y="16200"/>
                  </a:lnTo>
                  <a:close/>
                  <a:moveTo>
                    <a:pt x="10496" y="98"/>
                  </a:moveTo>
                  <a:lnTo>
                    <a:pt x="10496" y="98"/>
                  </a:lnTo>
                  <a:cubicBezTo>
                    <a:pt x="5579" y="1158"/>
                    <a:pt x="1825" y="10468"/>
                    <a:pt x="1825" y="21600"/>
                  </a:cubicBezTo>
                  <a:lnTo>
                    <a:pt x="0" y="21600"/>
                  </a:lnTo>
                  <a:cubicBezTo>
                    <a:pt x="0" y="9671"/>
                    <a:pt x="4291" y="0"/>
                    <a:pt x="9583" y="0"/>
                  </a:cubicBezTo>
                  <a:cubicBezTo>
                    <a:pt x="9888" y="0"/>
                    <a:pt x="10192" y="33"/>
                    <a:pt x="10496" y="98"/>
                  </a:cubicBezTo>
                  <a:close/>
                </a:path>
              </a:pathLst>
            </a:custGeom>
            <a:solidFill>
              <a:srgbClr val="3891A7"/>
            </a:solidFill>
            <a:ln w="12700" cap="flat">
              <a:noFill/>
              <a:miter lim="400000"/>
            </a:ln>
            <a:effectLst/>
          </p:spPr>
          <p:txBody>
            <a:bodyPr wrap="square" lIns="0" tIns="0" rIns="0" bIns="0" numCol="1" anchor="ctr">
              <a:noAutofit/>
            </a:bodyPr>
            <a:lstStyle/>
            <a:p>
              <a:pPr lvl="0" algn="ctr">
                <a:defRPr>
                  <a:latin typeface="Gill Sans MT"/>
                  <a:ea typeface="Gill Sans MT"/>
                  <a:cs typeface="Gill Sans MT"/>
                  <a:sym typeface="Gill Sans MT"/>
                </a:defRPr>
              </a:pPr>
              <a:endParaRPr/>
            </a:p>
          </p:txBody>
        </p:sp>
        <p:sp>
          <p:nvSpPr>
            <p:cNvPr id="200" name="Shape 200"/>
            <p:cNvSpPr/>
            <p:nvPr/>
          </p:nvSpPr>
          <p:spPr>
            <a:xfrm>
              <a:off x="0" y="0"/>
              <a:ext cx="1242139" cy="864097"/>
            </a:xfrm>
            <a:custGeom>
              <a:avLst/>
              <a:gdLst/>
              <a:ahLst/>
              <a:cxnLst>
                <a:cxn ang="0">
                  <a:pos x="wd2" y="hd2"/>
                </a:cxn>
                <a:cxn ang="5400000">
                  <a:pos x="wd2" y="hd2"/>
                </a:cxn>
                <a:cxn ang="10800000">
                  <a:pos x="wd2" y="hd2"/>
                </a:cxn>
                <a:cxn ang="16200000">
                  <a:pos x="wd2" y="hd2"/>
                </a:cxn>
              </a:cxnLst>
              <a:rect l="0" t="0" r="r" b="b"/>
              <a:pathLst>
                <a:path w="21600" h="21600" extrusionOk="0">
                  <a:moveTo>
                    <a:pt x="21600" y="98"/>
                  </a:moveTo>
                  <a:lnTo>
                    <a:pt x="21600" y="98"/>
                  </a:lnTo>
                  <a:cubicBezTo>
                    <a:pt x="11482" y="1158"/>
                    <a:pt x="3757" y="10468"/>
                    <a:pt x="3757" y="21600"/>
                  </a:cubicBezTo>
                  <a:lnTo>
                    <a:pt x="0" y="21600"/>
                  </a:lnTo>
                  <a:cubicBezTo>
                    <a:pt x="0" y="9671"/>
                    <a:pt x="8830" y="0"/>
                    <a:pt x="19722" y="0"/>
                  </a:cubicBezTo>
                  <a:cubicBezTo>
                    <a:pt x="20349" y="0"/>
                    <a:pt x="20976" y="33"/>
                    <a:pt x="21600" y="98"/>
                  </a:cubicBezTo>
                  <a:close/>
                </a:path>
              </a:pathLst>
            </a:custGeom>
            <a:solidFill>
              <a:srgbClr val="000000">
                <a:alpha val="20000"/>
              </a:srgbClr>
            </a:solidFill>
            <a:ln w="12700" cap="flat">
              <a:noFill/>
              <a:miter lim="400000"/>
            </a:ln>
            <a:effectLst/>
          </p:spPr>
          <p:txBody>
            <a:bodyPr wrap="square" lIns="0" tIns="0" rIns="0" bIns="0" numCol="1" anchor="ctr">
              <a:noAutofit/>
            </a:bodyPr>
            <a:lstStyle/>
            <a:p>
              <a:pPr lvl="0" algn="ctr">
                <a:defRPr>
                  <a:latin typeface="Gill Sans MT"/>
                  <a:ea typeface="Gill Sans MT"/>
                  <a:cs typeface="Gill Sans MT"/>
                  <a:sym typeface="Gill Sans MT"/>
                </a:defRPr>
              </a:pPr>
              <a:endParaRPr/>
            </a:p>
          </p:txBody>
        </p:sp>
        <p:sp>
          <p:nvSpPr>
            <p:cNvPr id="201" name="Shape 201"/>
            <p:cNvSpPr/>
            <p:nvPr/>
          </p:nvSpPr>
          <p:spPr>
            <a:xfrm>
              <a:off x="0" y="0"/>
              <a:ext cx="2556275" cy="864097"/>
            </a:xfrm>
            <a:custGeom>
              <a:avLst/>
              <a:gdLst/>
              <a:ahLst/>
              <a:cxnLst>
                <a:cxn ang="0">
                  <a:pos x="wd2" y="hd2"/>
                </a:cxn>
                <a:cxn ang="5400000">
                  <a:pos x="wd2" y="hd2"/>
                </a:cxn>
                <a:cxn ang="10800000">
                  <a:pos x="wd2" y="hd2"/>
                </a:cxn>
                <a:cxn ang="16200000">
                  <a:pos x="wd2" y="hd2"/>
                </a:cxn>
              </a:cxnLst>
              <a:rect l="0" t="0" r="r" b="b"/>
              <a:pathLst>
                <a:path w="21600" h="21600" extrusionOk="0">
                  <a:moveTo>
                    <a:pt x="10496" y="98"/>
                  </a:moveTo>
                  <a:lnTo>
                    <a:pt x="10496" y="98"/>
                  </a:lnTo>
                  <a:cubicBezTo>
                    <a:pt x="5579" y="1158"/>
                    <a:pt x="1825" y="10468"/>
                    <a:pt x="1825" y="21600"/>
                  </a:cubicBezTo>
                  <a:lnTo>
                    <a:pt x="0" y="21600"/>
                  </a:lnTo>
                  <a:cubicBezTo>
                    <a:pt x="0" y="9671"/>
                    <a:pt x="4291" y="0"/>
                    <a:pt x="9583" y="0"/>
                  </a:cubicBezTo>
                  <a:lnTo>
                    <a:pt x="11408" y="0"/>
                  </a:lnTo>
                  <a:cubicBezTo>
                    <a:pt x="15778" y="0"/>
                    <a:pt x="19595" y="6663"/>
                    <a:pt x="20687" y="16200"/>
                  </a:cubicBezTo>
                  <a:lnTo>
                    <a:pt x="21600" y="16200"/>
                  </a:lnTo>
                  <a:lnTo>
                    <a:pt x="20079" y="21600"/>
                  </a:lnTo>
                  <a:lnTo>
                    <a:pt x="17949" y="16200"/>
                  </a:lnTo>
                  <a:lnTo>
                    <a:pt x="18862" y="16200"/>
                  </a:lnTo>
                  <a:lnTo>
                    <a:pt x="18862" y="16200"/>
                  </a:lnTo>
                  <a:cubicBezTo>
                    <a:pt x="17769" y="6663"/>
                    <a:pt x="13953" y="0"/>
                    <a:pt x="9583" y="0"/>
                  </a:cubicBezTo>
                </a:path>
              </a:pathLst>
            </a:custGeom>
            <a:noFill/>
            <a:ln w="25400" cap="flat">
              <a:solidFill>
                <a:srgbClr val="296A7A"/>
              </a:solidFill>
              <a:prstDash val="solid"/>
              <a:bevel/>
            </a:ln>
            <a:effectLst/>
          </p:spPr>
          <p:txBody>
            <a:bodyPr wrap="square" lIns="0" tIns="0" rIns="0" bIns="0" numCol="1" anchor="ctr">
              <a:noAutofit/>
            </a:bodyPr>
            <a:lstStyle/>
            <a:p>
              <a:pPr lvl="0" algn="ctr">
                <a:defRPr>
                  <a:latin typeface="Gill Sans MT"/>
                  <a:ea typeface="Gill Sans MT"/>
                  <a:cs typeface="Gill Sans MT"/>
                  <a:sym typeface="Gill Sans MT"/>
                </a:defRPr>
              </a:pPr>
              <a:endParaRPr/>
            </a:p>
          </p:txBody>
        </p:sp>
      </p:grpSp>
      <p:sp>
        <p:nvSpPr>
          <p:cNvPr id="203" name="Shape 203"/>
          <p:cNvSpPr/>
          <p:nvPr/>
        </p:nvSpPr>
        <p:spPr>
          <a:xfrm>
            <a:off x="2057637" y="1275286"/>
            <a:ext cx="3096345" cy="3581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a:latin typeface="Gill Sans MT"/>
                <a:ea typeface="Gill Sans MT"/>
                <a:cs typeface="Gill Sans MT"/>
                <a:sym typeface="Gill Sans MT"/>
              </a:defRPr>
            </a:lvl1pPr>
          </a:lstStyle>
          <a:p>
            <a:pPr lvl="0"/>
            <a:r>
              <a:t>FORWARD PROBLEM</a:t>
            </a:r>
          </a:p>
        </p:txBody>
      </p:sp>
      <p:sp>
        <p:nvSpPr>
          <p:cNvPr id="204" name="Shape 204"/>
          <p:cNvSpPr/>
          <p:nvPr/>
        </p:nvSpPr>
        <p:spPr>
          <a:xfrm>
            <a:off x="1977605" y="5094896"/>
            <a:ext cx="2592289" cy="432049"/>
          </a:xfrm>
          <a:prstGeom prst="leftArrow">
            <a:avLst>
              <a:gd name="adj1" fmla="val 50000"/>
              <a:gd name="adj2" fmla="val 50000"/>
            </a:avLst>
          </a:prstGeom>
          <a:solidFill>
            <a:srgbClr val="3891A7"/>
          </a:solidFill>
          <a:ln w="25400">
            <a:solidFill>
              <a:srgbClr val="296A7A"/>
            </a:solidFill>
          </a:ln>
        </p:spPr>
        <p:txBody>
          <a:bodyPr lIns="0" tIns="0" rIns="0" bIns="0" anchor="ctr"/>
          <a:lstStyle/>
          <a:p>
            <a:pPr lvl="0" algn="ctr">
              <a:defRPr>
                <a:solidFill>
                  <a:srgbClr val="FFFFFF"/>
                </a:solidFill>
                <a:latin typeface="Gill Sans MT"/>
                <a:ea typeface="Gill Sans MT"/>
                <a:cs typeface="Gill Sans MT"/>
                <a:sym typeface="Gill Sans MT"/>
              </a:defRPr>
            </a:pPr>
            <a:endParaRPr/>
          </a:p>
        </p:txBody>
      </p:sp>
      <p:sp>
        <p:nvSpPr>
          <p:cNvPr id="205" name="Shape 205"/>
          <p:cNvSpPr/>
          <p:nvPr/>
        </p:nvSpPr>
        <p:spPr>
          <a:xfrm>
            <a:off x="2057637" y="5756175"/>
            <a:ext cx="3096345" cy="3581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a:latin typeface="Gill Sans MT"/>
                <a:ea typeface="Gill Sans MT"/>
                <a:cs typeface="Gill Sans MT"/>
                <a:sym typeface="Gill Sans MT"/>
              </a:defRPr>
            </a:lvl1pPr>
          </a:lstStyle>
          <a:p>
            <a:pPr lvl="0"/>
            <a:r>
              <a:t>INVERSE PROBLEM</a:t>
            </a:r>
          </a:p>
        </p:txBody>
      </p:sp>
      <p:sp>
        <p:nvSpPr>
          <p:cNvPr id="206" name="Shape 206"/>
          <p:cNvSpPr>
            <a:spLocks noGrp="1"/>
          </p:cNvSpPr>
          <p:nvPr>
            <p:ph type="body" idx="4294967295"/>
          </p:nvPr>
        </p:nvSpPr>
        <p:spPr>
          <a:xfrm>
            <a:off x="7949837" y="1028699"/>
            <a:ext cx="3625782" cy="4800601"/>
          </a:xfrm>
          <a:prstGeom prst="rect">
            <a:avLst/>
          </a:prstGeom>
        </p:spPr>
        <p:txBody>
          <a:bodyPr lIns="0" tIns="0" rIns="0" bIns="0"/>
          <a:lstStyle/>
          <a:p>
            <a:pPr marL="0" lvl="0" indent="0" defTabSz="786384">
              <a:spcBef>
                <a:spcPts val="500"/>
              </a:spcBef>
              <a:buClr>
                <a:srgbClr val="3891A7"/>
              </a:buClr>
              <a:buSzTx/>
              <a:buFont typeface="Wingdings 2"/>
              <a:buNone/>
              <a:defRPr sz="1800"/>
            </a:pPr>
            <a:r>
              <a:rPr sz="1978" b="1">
                <a:latin typeface="Gill Sans MT"/>
                <a:ea typeface="Gill Sans MT"/>
                <a:cs typeface="Gill Sans MT"/>
                <a:sym typeface="Gill Sans MT"/>
              </a:rPr>
              <a:t>Forward model</a:t>
            </a:r>
            <a:r>
              <a:rPr sz="1978">
                <a:latin typeface="Gill Sans MT"/>
                <a:ea typeface="Gill Sans MT"/>
                <a:cs typeface="Gill Sans MT"/>
                <a:sym typeface="Gill Sans MT"/>
              </a:rPr>
              <a:t>:</a:t>
            </a:r>
            <a:endParaRPr sz="2322">
              <a:latin typeface="Gill Sans MT"/>
              <a:ea typeface="Gill Sans MT"/>
              <a:cs typeface="Gill Sans MT"/>
              <a:sym typeface="Gill Sans MT"/>
            </a:endParaRPr>
          </a:p>
          <a:p>
            <a:pPr marL="0" lvl="0" indent="0" defTabSz="786384">
              <a:spcBef>
                <a:spcPts val="500"/>
              </a:spcBef>
              <a:buClr>
                <a:srgbClr val="3891A7"/>
              </a:buClr>
              <a:buSzPct val="80000"/>
              <a:buFont typeface="Wingdings 2"/>
              <a:buChar char="●"/>
              <a:defRPr sz="1800"/>
            </a:pPr>
            <a:r>
              <a:rPr sz="1978">
                <a:latin typeface="Gill Sans MT"/>
                <a:ea typeface="Gill Sans MT"/>
                <a:cs typeface="Gill Sans MT"/>
                <a:sym typeface="Gill Sans MT"/>
              </a:rPr>
              <a:t> Gives information about Physical and Geometric     head properties.</a:t>
            </a:r>
            <a:endParaRPr sz="2322">
              <a:latin typeface="Gill Sans MT"/>
              <a:ea typeface="Gill Sans MT"/>
              <a:cs typeface="Gill Sans MT"/>
              <a:sym typeface="Gill Sans MT"/>
            </a:endParaRPr>
          </a:p>
          <a:p>
            <a:pPr marL="0" lvl="0" indent="0" defTabSz="786384">
              <a:spcBef>
                <a:spcPts val="500"/>
              </a:spcBef>
              <a:buClr>
                <a:srgbClr val="3891A7"/>
              </a:buClr>
              <a:buSzTx/>
              <a:buFont typeface="Wingdings 2"/>
              <a:buNone/>
              <a:defRPr sz="1800"/>
            </a:pPr>
            <a:endParaRPr sz="2408">
              <a:latin typeface="Gill Sans MT"/>
              <a:ea typeface="Gill Sans MT"/>
              <a:cs typeface="Gill Sans MT"/>
              <a:sym typeface="Gill Sans MT"/>
            </a:endParaRPr>
          </a:p>
          <a:p>
            <a:pPr marL="0" lvl="0" indent="0" defTabSz="786384">
              <a:spcBef>
                <a:spcPts val="500"/>
              </a:spcBef>
              <a:buClr>
                <a:srgbClr val="3891A7"/>
              </a:buClr>
              <a:buSzPct val="80000"/>
              <a:buFont typeface="Wingdings 2"/>
              <a:buChar char="●"/>
              <a:defRPr sz="1800"/>
            </a:pPr>
            <a:r>
              <a:rPr sz="1978">
                <a:latin typeface="Gill Sans MT"/>
                <a:ea typeface="Gill Sans MT"/>
                <a:cs typeface="Gill Sans MT"/>
                <a:sym typeface="Gill Sans MT"/>
              </a:rPr>
              <a:t> Important for modeling propagation of electromagnetic field sources.</a:t>
            </a:r>
            <a:endParaRPr sz="2408">
              <a:latin typeface="Gill Sans MT"/>
              <a:ea typeface="Gill Sans MT"/>
              <a:cs typeface="Gill Sans MT"/>
              <a:sym typeface="Gill Sans MT"/>
            </a:endParaRPr>
          </a:p>
          <a:p>
            <a:pPr marL="0" lvl="0" indent="0" defTabSz="786384">
              <a:spcBef>
                <a:spcPts val="500"/>
              </a:spcBef>
              <a:buClr>
                <a:srgbClr val="3891A7"/>
              </a:buClr>
              <a:buSzTx/>
              <a:buFont typeface="Wingdings 2"/>
              <a:buNone/>
              <a:defRPr sz="1800"/>
            </a:pPr>
            <a:endParaRPr sz="2408">
              <a:latin typeface="Gill Sans MT"/>
              <a:ea typeface="Gill Sans MT"/>
              <a:cs typeface="Gill Sans MT"/>
              <a:sym typeface="Gill Sans MT"/>
            </a:endParaRPr>
          </a:p>
          <a:p>
            <a:pPr marL="0" lvl="0" indent="0" defTabSz="786384">
              <a:spcBef>
                <a:spcPts val="500"/>
              </a:spcBef>
              <a:buClr>
                <a:srgbClr val="3891A7"/>
              </a:buClr>
              <a:buSzPct val="80000"/>
              <a:buFont typeface="Wingdings 2"/>
              <a:buChar char="●"/>
              <a:defRPr sz="1800"/>
            </a:pPr>
            <a:r>
              <a:rPr sz="1978">
                <a:latin typeface="Gill Sans MT"/>
                <a:ea typeface="Gill Sans MT"/>
                <a:cs typeface="Gill Sans MT"/>
                <a:sym typeface="Gill Sans MT"/>
              </a:rPr>
              <a:t> Approximation of data from Brain to Scalp.</a:t>
            </a:r>
            <a:endParaRPr sz="2322">
              <a:latin typeface="Gill Sans MT"/>
              <a:ea typeface="Gill Sans MT"/>
              <a:cs typeface="Gill Sans MT"/>
              <a:sym typeface="Gill Sans MT"/>
            </a:endParaRPr>
          </a:p>
          <a:p>
            <a:pPr marL="0" lvl="0" indent="0" defTabSz="786384">
              <a:spcBef>
                <a:spcPts val="500"/>
              </a:spcBef>
              <a:buClr>
                <a:srgbClr val="3891A7"/>
              </a:buClr>
              <a:buSzTx/>
              <a:buFont typeface="Wingdings 2"/>
              <a:buNone/>
              <a:defRPr sz="1800"/>
            </a:pPr>
            <a:endParaRPr sz="2408">
              <a:latin typeface="Gill Sans MT"/>
              <a:ea typeface="Gill Sans MT"/>
              <a:cs typeface="Gill Sans MT"/>
              <a:sym typeface="Gill Sans MT"/>
            </a:endParaRPr>
          </a:p>
          <a:p>
            <a:pPr marL="0" lvl="0" indent="0" defTabSz="786384">
              <a:spcBef>
                <a:spcPts val="500"/>
              </a:spcBef>
              <a:buClr>
                <a:srgbClr val="3891A7"/>
              </a:buClr>
              <a:buSzTx/>
              <a:buFont typeface="Wingdings 2"/>
              <a:buNone/>
              <a:defRPr sz="1800"/>
            </a:pPr>
            <a:r>
              <a:rPr sz="1978" b="1">
                <a:latin typeface="Gill Sans MT"/>
                <a:ea typeface="Gill Sans MT"/>
                <a:cs typeface="Gill Sans MT"/>
                <a:sym typeface="Gill Sans MT"/>
              </a:rPr>
              <a:t>Backward model/Inverse Problem:</a:t>
            </a:r>
            <a:endParaRPr sz="2322">
              <a:latin typeface="Gill Sans MT"/>
              <a:ea typeface="Gill Sans MT"/>
              <a:cs typeface="Gill Sans MT"/>
              <a:sym typeface="Gill Sans MT"/>
            </a:endParaRPr>
          </a:p>
          <a:p>
            <a:pPr marL="0" lvl="0" indent="0" defTabSz="786384">
              <a:spcBef>
                <a:spcPts val="500"/>
              </a:spcBef>
              <a:buClr>
                <a:srgbClr val="3891A7"/>
              </a:buClr>
              <a:buSzPct val="80000"/>
              <a:buFont typeface="Wingdings 2"/>
              <a:buChar char="●"/>
              <a:defRPr sz="1800"/>
            </a:pPr>
            <a:r>
              <a:rPr sz="1978">
                <a:latin typeface="Gill Sans MT"/>
                <a:ea typeface="Gill Sans MT"/>
                <a:cs typeface="Gill Sans MT"/>
                <a:sym typeface="Gill Sans MT"/>
              </a:rPr>
              <a:t> Scalp data to Brain</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19</a:t>
            </a:fld>
            <a:endParaRPr sz="1200">
              <a:solidFill>
                <a:srgbClr val="888888"/>
              </a:solidFill>
            </a:endParaRPr>
          </a:p>
        </p:txBody>
      </p:sp>
      <p:sp>
        <p:nvSpPr>
          <p:cNvPr id="209" name="Shape 209"/>
          <p:cNvSpPr/>
          <p:nvPr/>
        </p:nvSpPr>
        <p:spPr>
          <a:xfrm>
            <a:off x="474662" y="336549"/>
            <a:ext cx="8229601" cy="685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defTabSz="457200">
              <a:defRPr sz="4400"/>
            </a:lvl1pPr>
          </a:lstStyle>
          <a:p>
            <a:pPr lvl="0">
              <a:defRPr sz="1800"/>
            </a:pPr>
            <a:r>
              <a:rPr sz="4400"/>
              <a:t>The Inverse Problem</a:t>
            </a:r>
          </a:p>
        </p:txBody>
      </p:sp>
      <p:pic>
        <p:nvPicPr>
          <p:cNvPr id="210" name="image1.png"/>
          <p:cNvPicPr/>
          <p:nvPr/>
        </p:nvPicPr>
        <p:blipFill>
          <a:blip r:embed="rId2">
            <a:extLst/>
          </a:blip>
          <a:stretch>
            <a:fillRect/>
          </a:stretch>
        </p:blipFill>
        <p:spPr>
          <a:xfrm>
            <a:off x="7683500" y="1210627"/>
            <a:ext cx="2247900" cy="1968501"/>
          </a:xfrm>
          <a:prstGeom prst="rect">
            <a:avLst/>
          </a:prstGeom>
          <a:ln w="12700">
            <a:miter lim="400000"/>
          </a:ln>
        </p:spPr>
      </p:pic>
      <p:pic>
        <p:nvPicPr>
          <p:cNvPr id="211" name="image2.png"/>
          <p:cNvPicPr/>
          <p:nvPr/>
        </p:nvPicPr>
        <p:blipFill>
          <a:blip r:embed="rId3">
            <a:extLst/>
          </a:blip>
          <a:stretch>
            <a:fillRect/>
          </a:stretch>
        </p:blipFill>
        <p:spPr>
          <a:xfrm>
            <a:off x="7494587" y="3741102"/>
            <a:ext cx="2435226" cy="2474914"/>
          </a:xfrm>
          <a:prstGeom prst="rect">
            <a:avLst/>
          </a:prstGeom>
          <a:ln w="12700">
            <a:miter lim="400000"/>
          </a:ln>
        </p:spPr>
      </p:pic>
      <p:sp>
        <p:nvSpPr>
          <p:cNvPr id="212" name="Shape 212"/>
          <p:cNvSpPr/>
          <p:nvPr/>
        </p:nvSpPr>
        <p:spPr>
          <a:xfrm>
            <a:off x="12204700" y="2702718"/>
            <a:ext cx="2332038"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457200"/>
          </a:lstStyle>
          <a:p>
            <a:pPr lvl="0"/>
            <a:r>
              <a:t>Smearing and distortion</a:t>
            </a:r>
          </a:p>
        </p:txBody>
      </p:sp>
      <p:sp>
        <p:nvSpPr>
          <p:cNvPr id="213" name="Shape 213"/>
          <p:cNvSpPr/>
          <p:nvPr/>
        </p:nvSpPr>
        <p:spPr>
          <a:xfrm flipH="1" flipV="1">
            <a:off x="7935912" y="2987039"/>
            <a:ext cx="88901" cy="1087439"/>
          </a:xfrm>
          <a:prstGeom prst="line">
            <a:avLst/>
          </a:prstGeom>
          <a:ln w="25400">
            <a:solidFill>
              <a:srgbClr val="4F81BD"/>
            </a:solidFill>
            <a:round/>
            <a:tailEnd type="triangle"/>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214" name="Shape 214"/>
          <p:cNvSpPr/>
          <p:nvPr/>
        </p:nvSpPr>
        <p:spPr>
          <a:xfrm flipH="1" flipV="1">
            <a:off x="8178800" y="2812414"/>
            <a:ext cx="88901" cy="1087439"/>
          </a:xfrm>
          <a:prstGeom prst="line">
            <a:avLst/>
          </a:prstGeom>
          <a:ln w="25400">
            <a:solidFill>
              <a:srgbClr val="4F81BD"/>
            </a:solidFill>
            <a:round/>
            <a:tailEnd type="triangle"/>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215" name="Shape 215"/>
          <p:cNvSpPr/>
          <p:nvPr/>
        </p:nvSpPr>
        <p:spPr>
          <a:xfrm flipH="1" flipV="1">
            <a:off x="8483600" y="2812414"/>
            <a:ext cx="88901" cy="1087439"/>
          </a:xfrm>
          <a:prstGeom prst="line">
            <a:avLst/>
          </a:prstGeom>
          <a:ln w="25400">
            <a:solidFill>
              <a:srgbClr val="4F81BD"/>
            </a:solidFill>
            <a:round/>
            <a:tailEnd type="triangle"/>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216" name="Shape 216"/>
          <p:cNvSpPr/>
          <p:nvPr/>
        </p:nvSpPr>
        <p:spPr>
          <a:xfrm flipH="1" flipV="1">
            <a:off x="8775700" y="2812414"/>
            <a:ext cx="88901" cy="1087439"/>
          </a:xfrm>
          <a:prstGeom prst="line">
            <a:avLst/>
          </a:prstGeom>
          <a:ln w="25400">
            <a:solidFill>
              <a:srgbClr val="4F81BD"/>
            </a:solidFill>
            <a:round/>
            <a:tailEnd type="triangle"/>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217" name="Shape 217"/>
          <p:cNvSpPr/>
          <p:nvPr/>
        </p:nvSpPr>
        <p:spPr>
          <a:xfrm flipV="1">
            <a:off x="9156700" y="2812414"/>
            <a:ext cx="139701" cy="1087439"/>
          </a:xfrm>
          <a:prstGeom prst="line">
            <a:avLst/>
          </a:prstGeom>
          <a:ln w="25400">
            <a:solidFill>
              <a:srgbClr val="4F81BD"/>
            </a:solidFill>
            <a:round/>
            <a:tailEnd type="triangle"/>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218" name="Shape 218"/>
          <p:cNvSpPr/>
          <p:nvPr/>
        </p:nvSpPr>
        <p:spPr>
          <a:xfrm flipV="1">
            <a:off x="9383712" y="2964814"/>
            <a:ext cx="292101" cy="1087439"/>
          </a:xfrm>
          <a:prstGeom prst="line">
            <a:avLst/>
          </a:prstGeom>
          <a:ln w="25400">
            <a:solidFill>
              <a:srgbClr val="4F81BD"/>
            </a:solidFill>
            <a:round/>
            <a:tailEnd type="triangle"/>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219" name="Shape 219"/>
          <p:cNvSpPr/>
          <p:nvPr/>
        </p:nvSpPr>
        <p:spPr>
          <a:xfrm>
            <a:off x="241628" y="1367218"/>
            <a:ext cx="6026374" cy="3952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65759" lvl="0" indent="-283463">
              <a:lnSpc>
                <a:spcPct val="80000"/>
              </a:lnSpc>
              <a:spcBef>
                <a:spcPts val="600"/>
              </a:spcBef>
              <a:buClr>
                <a:srgbClr val="3891A7"/>
              </a:buClr>
              <a:buSzPct val="80000"/>
              <a:buFont typeface="Wingdings 2"/>
              <a:buChar char="●"/>
            </a:pPr>
            <a:r>
              <a:rPr sz="2900" b="1">
                <a:latin typeface="Gill Sans MT"/>
                <a:ea typeface="Gill Sans MT"/>
                <a:cs typeface="Gill Sans MT"/>
                <a:sym typeface="Gill Sans MT"/>
              </a:rPr>
              <a:t> Inverse problem is ill-posed</a:t>
            </a:r>
          </a:p>
          <a:p>
            <a:pPr lvl="0">
              <a:lnSpc>
                <a:spcPct val="80000"/>
              </a:lnSpc>
              <a:spcBef>
                <a:spcPts val="600"/>
              </a:spcBef>
            </a:pPr>
            <a:endParaRPr sz="2900" b="1">
              <a:latin typeface="Gill Sans MT"/>
              <a:ea typeface="Gill Sans MT"/>
              <a:cs typeface="Gill Sans MT"/>
              <a:sym typeface="Gill Sans MT"/>
            </a:endParaRPr>
          </a:p>
          <a:p>
            <a:pPr marL="326661" lvl="0" indent="-244365">
              <a:lnSpc>
                <a:spcPct val="80000"/>
              </a:lnSpc>
              <a:spcBef>
                <a:spcPts val="600"/>
              </a:spcBef>
              <a:buClr>
                <a:srgbClr val="3891A7"/>
              </a:buClr>
              <a:buSzPct val="80000"/>
              <a:buFont typeface="Wingdings 2"/>
              <a:buChar char="●"/>
            </a:pPr>
            <a:r>
              <a:rPr sz="2500">
                <a:latin typeface="Gill Sans MT"/>
                <a:ea typeface="Gill Sans MT"/>
                <a:cs typeface="Gill Sans MT"/>
                <a:sym typeface="Gill Sans MT"/>
              </a:rPr>
              <a:t>Any field potential vector can be explained with an infinite number of possible dipole combinations.</a:t>
            </a:r>
          </a:p>
          <a:p>
            <a:pPr marL="326661" lvl="0" indent="-244365">
              <a:lnSpc>
                <a:spcPct val="80000"/>
              </a:lnSpc>
              <a:spcBef>
                <a:spcPts val="600"/>
              </a:spcBef>
              <a:buClr>
                <a:srgbClr val="3891A7"/>
              </a:buClr>
              <a:buSzPct val="80000"/>
              <a:buFont typeface="Wingdings 2"/>
              <a:buChar char="●"/>
            </a:pPr>
            <a:r>
              <a:rPr sz="2500">
                <a:latin typeface="Gill Sans MT"/>
                <a:ea typeface="Gill Sans MT"/>
                <a:cs typeface="Gill Sans MT"/>
                <a:sym typeface="Gill Sans MT"/>
              </a:rPr>
              <a:t>If we do not constrain our search in someway - there is no unique solution</a:t>
            </a:r>
          </a:p>
          <a:p>
            <a:pPr marL="326661" lvl="0" indent="-244365">
              <a:lnSpc>
                <a:spcPct val="80000"/>
              </a:lnSpc>
              <a:spcBef>
                <a:spcPts val="600"/>
              </a:spcBef>
              <a:buClr>
                <a:srgbClr val="3891A7"/>
              </a:buClr>
              <a:buSzPct val="80000"/>
              <a:buFont typeface="Wingdings 2"/>
              <a:buChar char="●"/>
            </a:pPr>
            <a:r>
              <a:rPr sz="2500">
                <a:latin typeface="Gill Sans MT"/>
                <a:ea typeface="Gill Sans MT"/>
                <a:cs typeface="Gill Sans MT"/>
                <a:sym typeface="Gill Sans MT"/>
              </a:rPr>
              <a:t>Not possible to perfectly construct neural activity - but can produce a probability distribution</a:t>
            </a:r>
            <a:endParaRPr sz="2900">
              <a:latin typeface="Gill Sans MT"/>
              <a:ea typeface="Gill Sans MT"/>
              <a:cs typeface="Gill Sans MT"/>
              <a:sym typeface="Gill Sans MT"/>
            </a:endParaRPr>
          </a:p>
        </p:txBody>
      </p:sp>
      <p:sp>
        <p:nvSpPr>
          <p:cNvPr id="220" name="Shape 220"/>
          <p:cNvSpPr/>
          <p:nvPr/>
        </p:nvSpPr>
        <p:spPr>
          <a:xfrm>
            <a:off x="471370" y="5242686"/>
            <a:ext cx="2518951" cy="14884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r>
              <a:t>A well-posed problem:</a:t>
            </a:r>
          </a:p>
          <a:p>
            <a:pPr lvl="0"/>
            <a:r>
              <a:t>1. A solution exists.</a:t>
            </a:r>
          </a:p>
          <a:p>
            <a:pPr lvl="0"/>
            <a:r>
              <a:t>2. The solution depends</a:t>
            </a:r>
          </a:p>
          <a:p>
            <a:pPr lvl="0"/>
            <a:r>
              <a:t>continuously on the data.</a:t>
            </a:r>
          </a:p>
          <a:p>
            <a:pPr lvl="0"/>
            <a:r>
              <a:t>3. The solution is unique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a:spLocks noGrp="1"/>
          </p:cNvSpPr>
          <p:nvPr>
            <p:ph type="title"/>
          </p:nvPr>
        </p:nvSpPr>
        <p:spPr>
          <a:xfrm>
            <a:off x="838200" y="365125"/>
            <a:ext cx="10515600" cy="1325563"/>
          </a:xfrm>
          <a:prstGeom prst="rect">
            <a:avLst/>
          </a:prstGeom>
        </p:spPr>
        <p:txBody>
          <a:bodyPr/>
          <a:lstStyle/>
          <a:p>
            <a:pPr lvl="0">
              <a:defRPr sz="1800"/>
            </a:pPr>
            <a:r>
              <a:rPr sz="4400"/>
              <a:t>M/EEG data</a:t>
            </a:r>
          </a:p>
        </p:txBody>
      </p:sp>
      <p:sp>
        <p:nvSpPr>
          <p:cNvPr id="53" name="Shape 53"/>
          <p:cNvSpPr>
            <a:spLocks noGrp="1"/>
          </p:cNvSpPr>
          <p:nvPr>
            <p:ph type="body" idx="1"/>
          </p:nvPr>
        </p:nvSpPr>
        <p:spPr>
          <a:xfrm>
            <a:off x="7450856" y="1825625"/>
            <a:ext cx="4032690" cy="4351338"/>
          </a:xfrm>
          <a:prstGeom prst="rect">
            <a:avLst/>
          </a:prstGeom>
        </p:spPr>
        <p:txBody>
          <a:bodyPr/>
          <a:lstStyle/>
          <a:p>
            <a:pPr marL="0" lvl="0" indent="0">
              <a:buSzTx/>
              <a:buNone/>
              <a:defRPr sz="1800"/>
            </a:pPr>
            <a:r>
              <a:rPr sz="2800"/>
              <a:t>Time-varying modulation of signal amplitude (or frequency-specific power) at </a:t>
            </a:r>
            <a:r>
              <a:rPr sz="2800" i="1"/>
              <a:t>each electrode or sensor </a:t>
            </a:r>
            <a:r>
              <a:rPr sz="2800"/>
              <a:t>in a peristimulus time period</a:t>
            </a:r>
          </a:p>
        </p:txBody>
      </p:sp>
      <p:pic>
        <p:nvPicPr>
          <p:cNvPr id="54" name="image1.png"/>
          <p:cNvPicPr/>
          <p:nvPr/>
        </p:nvPicPr>
        <p:blipFill>
          <a:blip r:embed="rId2">
            <a:extLst/>
          </a:blip>
          <a:srcRect l="64848" t="22852" r="3513" b="11783"/>
          <a:stretch>
            <a:fillRect/>
          </a:stretch>
        </p:blipFill>
        <p:spPr>
          <a:xfrm>
            <a:off x="838200" y="1825625"/>
            <a:ext cx="3293556" cy="3825760"/>
          </a:xfrm>
          <a:prstGeom prst="rect">
            <a:avLst/>
          </a:prstGeom>
          <a:ln w="12700">
            <a:miter lim="400000"/>
          </a:ln>
        </p:spPr>
      </p:pic>
      <p:pic>
        <p:nvPicPr>
          <p:cNvPr id="55" name="image2.png"/>
          <p:cNvPicPr/>
          <p:nvPr/>
        </p:nvPicPr>
        <p:blipFill>
          <a:blip r:embed="rId3">
            <a:extLst/>
          </a:blip>
          <a:srcRect l="66557" t="15343" r="4014" b="10178"/>
          <a:stretch>
            <a:fillRect/>
          </a:stretch>
        </p:blipFill>
        <p:spPr>
          <a:xfrm>
            <a:off x="4259478" y="1825624"/>
            <a:ext cx="3063658" cy="4359233"/>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20</a:t>
            </a:fld>
            <a:endParaRPr sz="1200">
              <a:solidFill>
                <a:srgbClr val="888888"/>
              </a:solidFill>
            </a:endParaRPr>
          </a:p>
        </p:txBody>
      </p:sp>
      <p:sp>
        <p:nvSpPr>
          <p:cNvPr id="223" name="Shape 223"/>
          <p:cNvSpPr/>
          <p:nvPr/>
        </p:nvSpPr>
        <p:spPr>
          <a:xfrm>
            <a:off x="1981200" y="558270"/>
            <a:ext cx="8229601" cy="1193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defTabSz="457200">
              <a:defRPr sz="3900"/>
            </a:lvl1pPr>
          </a:lstStyle>
          <a:p>
            <a:pPr lvl="0">
              <a:defRPr sz="1800"/>
            </a:pPr>
            <a:r>
              <a:rPr sz="3900"/>
              <a:t>Constraints (priors)</a:t>
            </a:r>
          </a:p>
        </p:txBody>
      </p:sp>
      <p:sp>
        <p:nvSpPr>
          <p:cNvPr id="224" name="Shape 224"/>
          <p:cNvSpPr/>
          <p:nvPr/>
        </p:nvSpPr>
        <p:spPr>
          <a:xfrm>
            <a:off x="2286000" y="1993899"/>
            <a:ext cx="7620001" cy="335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defTabSz="457200"/>
            <a:r>
              <a:rPr sz="2000"/>
              <a:t>Types of Constraints:</a:t>
            </a:r>
          </a:p>
          <a:p>
            <a:pPr lvl="0" defTabSz="457200"/>
            <a:endParaRPr sz="2000"/>
          </a:p>
          <a:p>
            <a:pPr lvl="0" defTabSz="457200"/>
            <a:r>
              <a:rPr sz="2000"/>
              <a:t>1. Mathematic Constraints( e.g., minimum norm, maximum</a:t>
            </a:r>
          </a:p>
          <a:p>
            <a:pPr lvl="0" defTabSz="457200"/>
            <a:r>
              <a:rPr sz="2000"/>
              <a:t>smoothness, optimal resolution, temporal independence)</a:t>
            </a:r>
          </a:p>
          <a:p>
            <a:pPr lvl="0" defTabSz="457200"/>
            <a:endParaRPr sz="2000"/>
          </a:p>
          <a:p>
            <a:pPr lvl="0" defTabSz="457200"/>
            <a:r>
              <a:rPr sz="2000"/>
              <a:t>2. Anatomical Constraints (e.g., Normally use the subject’s MRI scan, if not, it is possible to use standardized MRI brain atlas (e.g., MNI) can be be warped to optimally fit the subject's anatomy based on the subject's digitized head shape.)</a:t>
            </a:r>
          </a:p>
          <a:p>
            <a:pPr lvl="0" defTabSz="457200"/>
            <a:endParaRPr sz="2000"/>
          </a:p>
          <a:p>
            <a:pPr lvl="0" defTabSz="457200"/>
            <a:r>
              <a:rPr sz="2000"/>
              <a:t>3. Functional Constraints (e.g., frequency band)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224">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224">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224">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224">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224">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iterate>
                                    <p:tmAbs val="0"/>
                                  </p:iterate>
                                  <p:childTnLst>
                                    <p:set>
                                      <p:cBhvr>
                                        <p:cTn id="20" fill="hold"/>
                                        <p:tgtEl>
                                          <p:spTgt spid="224">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224">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1" nodeType="afterEffect">
                                  <p:stCondLst>
                                    <p:cond delay="0"/>
                                  </p:stCondLst>
                                  <p:iterate>
                                    <p:tmAbs val="0"/>
                                  </p:iterate>
                                  <p:childTnLst>
                                    <p:set>
                                      <p:cBhvr>
                                        <p:cTn id="26" fill="hold"/>
                                        <p:tgtEl>
                                          <p:spTgt spid="224">
                                            <p:txEl>
                                              <p:pRg st="6" end="6"/>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1" nodeType="afterEffect">
                                  <p:stCondLst>
                                    <p:cond delay="0"/>
                                  </p:stCondLst>
                                  <p:iterate>
                                    <p:tmAbs val="0"/>
                                  </p:iterate>
                                  <p:childTnLst>
                                    <p:set>
                                      <p:cBhvr>
                                        <p:cTn id="29" fill="hold"/>
                                        <p:tgtEl>
                                          <p:spTgt spid="22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1" build="p" bldLvl="5"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21</a:t>
            </a:fld>
            <a:endParaRPr sz="1200">
              <a:solidFill>
                <a:srgbClr val="888888"/>
              </a:solidFill>
            </a:endParaRPr>
          </a:p>
        </p:txBody>
      </p:sp>
      <p:sp>
        <p:nvSpPr>
          <p:cNvPr id="227" name="Shape 227"/>
          <p:cNvSpPr/>
          <p:nvPr/>
        </p:nvSpPr>
        <p:spPr>
          <a:xfrm>
            <a:off x="2396860" y="94720"/>
            <a:ext cx="8229601" cy="1193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defTabSz="457200">
              <a:defRPr sz="3900"/>
            </a:lvl1pPr>
          </a:lstStyle>
          <a:p>
            <a:pPr lvl="0">
              <a:defRPr sz="1800"/>
            </a:pPr>
            <a:r>
              <a:rPr sz="3900"/>
              <a:t>Approach for solving the inverse problem</a:t>
            </a:r>
          </a:p>
        </p:txBody>
      </p:sp>
      <p:sp>
        <p:nvSpPr>
          <p:cNvPr id="228" name="Shape 228"/>
          <p:cNvSpPr/>
          <p:nvPr/>
        </p:nvSpPr>
        <p:spPr>
          <a:xfrm>
            <a:off x="3769132" y="1544425"/>
            <a:ext cx="5326371" cy="14757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defTabSz="457200"/>
            <a:r>
              <a:rPr sz="2400"/>
              <a:t>Constrain data set with prior assumptions</a:t>
            </a:r>
          </a:p>
          <a:p>
            <a:pPr lvl="0" defTabSz="457200"/>
            <a:endParaRPr sz="2400"/>
          </a:p>
          <a:p>
            <a:pPr lvl="0" defTabSz="457200"/>
            <a:endParaRPr sz="2400"/>
          </a:p>
          <a:p>
            <a:pPr marL="182562" lvl="0" indent="-182562" defTabSz="457200"/>
            <a:r>
              <a:t>    </a:t>
            </a:r>
          </a:p>
        </p:txBody>
      </p:sp>
      <p:pic>
        <p:nvPicPr>
          <p:cNvPr id="229" name="image9.png"/>
          <p:cNvPicPr/>
          <p:nvPr/>
        </p:nvPicPr>
        <p:blipFill>
          <a:blip r:embed="rId2">
            <a:extLst/>
          </a:blip>
          <a:stretch>
            <a:fillRect/>
          </a:stretch>
        </p:blipFill>
        <p:spPr>
          <a:xfrm>
            <a:off x="3124729" y="4009495"/>
            <a:ext cx="1546226" cy="1617664"/>
          </a:xfrm>
          <a:prstGeom prst="rect">
            <a:avLst/>
          </a:prstGeom>
          <a:ln w="12700">
            <a:miter lim="400000"/>
          </a:ln>
        </p:spPr>
      </p:pic>
      <p:pic>
        <p:nvPicPr>
          <p:cNvPr id="230" name="image10.png"/>
          <p:cNvPicPr/>
          <p:nvPr/>
        </p:nvPicPr>
        <p:blipFill>
          <a:blip r:embed="rId3">
            <a:extLst/>
          </a:blip>
          <a:stretch>
            <a:fillRect/>
          </a:stretch>
        </p:blipFill>
        <p:spPr>
          <a:xfrm>
            <a:off x="8580966" y="4009495"/>
            <a:ext cx="1214439" cy="1393826"/>
          </a:xfrm>
          <a:prstGeom prst="rect">
            <a:avLst/>
          </a:prstGeom>
          <a:ln w="12700">
            <a:miter lim="400000"/>
          </a:ln>
        </p:spPr>
      </p:pic>
      <p:pic>
        <p:nvPicPr>
          <p:cNvPr id="231" name="image10.png"/>
          <p:cNvPicPr/>
          <p:nvPr/>
        </p:nvPicPr>
        <p:blipFill>
          <a:blip r:embed="rId3">
            <a:extLst/>
          </a:blip>
          <a:stretch>
            <a:fillRect/>
          </a:stretch>
        </p:blipFill>
        <p:spPr>
          <a:xfrm>
            <a:off x="5710766" y="2844270"/>
            <a:ext cx="1355726" cy="1471614"/>
          </a:xfrm>
          <a:prstGeom prst="rect">
            <a:avLst/>
          </a:prstGeom>
          <a:ln w="12700">
            <a:miter lim="400000"/>
          </a:ln>
        </p:spPr>
      </p:pic>
      <p:pic>
        <p:nvPicPr>
          <p:cNvPr id="232" name="image11.png"/>
          <p:cNvPicPr/>
          <p:nvPr/>
        </p:nvPicPr>
        <p:blipFill>
          <a:blip r:embed="rId4">
            <a:extLst/>
          </a:blip>
          <a:stretch>
            <a:fillRect/>
          </a:stretch>
        </p:blipFill>
        <p:spPr>
          <a:xfrm>
            <a:off x="5710766" y="5341408"/>
            <a:ext cx="1439864" cy="1265238"/>
          </a:xfrm>
          <a:prstGeom prst="rect">
            <a:avLst/>
          </a:prstGeom>
          <a:ln w="12700">
            <a:miter lim="400000"/>
          </a:ln>
        </p:spPr>
      </p:pic>
      <p:sp>
        <p:nvSpPr>
          <p:cNvPr id="233" name="Shape 233"/>
          <p:cNvSpPr/>
          <p:nvPr/>
        </p:nvSpPr>
        <p:spPr>
          <a:xfrm>
            <a:off x="7112529" y="3163358"/>
            <a:ext cx="1263651" cy="558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defTabSz="457200"/>
            <a:r>
              <a:t>Anatomical</a:t>
            </a:r>
          </a:p>
          <a:p>
            <a:pPr lvl="0" defTabSz="457200"/>
            <a:r>
              <a:t>constraints</a:t>
            </a:r>
          </a:p>
        </p:txBody>
      </p:sp>
      <p:sp>
        <p:nvSpPr>
          <p:cNvPr id="234" name="Shape 234"/>
          <p:cNvSpPr/>
          <p:nvPr/>
        </p:nvSpPr>
        <p:spPr>
          <a:xfrm>
            <a:off x="7744354" y="5822420"/>
            <a:ext cx="1292226" cy="558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defTabSz="457200"/>
            <a:r>
              <a:t>Functional</a:t>
            </a:r>
          </a:p>
          <a:p>
            <a:pPr lvl="0" defTabSz="457200"/>
            <a:r>
              <a:t>constraints</a:t>
            </a:r>
          </a:p>
        </p:txBody>
      </p:sp>
      <p:sp>
        <p:nvSpPr>
          <p:cNvPr id="235" name="Shape 235"/>
          <p:cNvSpPr/>
          <p:nvPr/>
        </p:nvSpPr>
        <p:spPr>
          <a:xfrm>
            <a:off x="8982604" y="3276070"/>
            <a:ext cx="2178051" cy="558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457200"/>
          </a:lstStyle>
          <a:p>
            <a:pPr lvl="0"/>
            <a:r>
              <a:t>Final Product: Reconstructed Source</a:t>
            </a:r>
          </a:p>
        </p:txBody>
      </p:sp>
      <p:sp>
        <p:nvSpPr>
          <p:cNvPr id="236" name="Shape 236"/>
          <p:cNvSpPr/>
          <p:nvPr/>
        </p:nvSpPr>
        <p:spPr>
          <a:xfrm>
            <a:off x="3310466" y="5785908"/>
            <a:ext cx="1360489" cy="558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defTabSz="457200"/>
            <a:r>
              <a:t>EEG/MEG</a:t>
            </a:r>
          </a:p>
          <a:p>
            <a:pPr lvl="0" defTabSz="457200"/>
            <a:r>
              <a:t>Data</a:t>
            </a:r>
          </a:p>
        </p:txBody>
      </p:sp>
      <p:sp>
        <p:nvSpPr>
          <p:cNvPr id="237" name="Shape 237"/>
          <p:cNvSpPr/>
          <p:nvPr/>
        </p:nvSpPr>
        <p:spPr>
          <a:xfrm>
            <a:off x="5180541" y="4623858"/>
            <a:ext cx="2662239"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457200"/>
          </a:lstStyle>
          <a:p>
            <a:pPr lvl="0"/>
            <a:r>
              <a:t>ill-posed inverse problem</a:t>
            </a:r>
          </a:p>
        </p:txBody>
      </p:sp>
      <p:sp>
        <p:nvSpPr>
          <p:cNvPr id="238" name="Shape 238"/>
          <p:cNvSpPr/>
          <p:nvPr/>
        </p:nvSpPr>
        <p:spPr>
          <a:xfrm flipV="1">
            <a:off x="4670954" y="4815680"/>
            <a:ext cx="169839" cy="1060"/>
          </a:xfrm>
          <a:prstGeom prst="line">
            <a:avLst/>
          </a:prstGeom>
          <a:ln w="25400">
            <a:solidFill>
              <a:srgbClr val="4F81BD"/>
            </a:solidFill>
            <a:round/>
            <a:tailEnd type="triangle"/>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239" name="Shape 239"/>
          <p:cNvSpPr/>
          <p:nvPr/>
        </p:nvSpPr>
        <p:spPr>
          <a:xfrm>
            <a:off x="6388629" y="4315883"/>
            <a:ext cx="1" cy="392113"/>
          </a:xfrm>
          <a:prstGeom prst="line">
            <a:avLst/>
          </a:prstGeom>
          <a:ln w="25400">
            <a:solidFill>
              <a:srgbClr val="4F81BD"/>
            </a:solidFill>
            <a:round/>
            <a:tailEnd type="triangle"/>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240" name="Shape 240"/>
          <p:cNvSpPr/>
          <p:nvPr/>
        </p:nvSpPr>
        <p:spPr>
          <a:xfrm flipH="1" flipV="1">
            <a:off x="6388629" y="4993745"/>
            <a:ext cx="42863" cy="347664"/>
          </a:xfrm>
          <a:prstGeom prst="line">
            <a:avLst/>
          </a:prstGeom>
          <a:ln w="25400">
            <a:solidFill>
              <a:srgbClr val="4F81BD"/>
            </a:solidFill>
            <a:round/>
            <a:tailEnd type="triangle"/>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241" name="Shape 241"/>
          <p:cNvSpPr/>
          <p:nvPr/>
        </p:nvSpPr>
        <p:spPr>
          <a:xfrm>
            <a:off x="7744354" y="4819120"/>
            <a:ext cx="746126" cy="1"/>
          </a:xfrm>
          <a:prstGeom prst="line">
            <a:avLst/>
          </a:prstGeom>
          <a:ln w="25400">
            <a:solidFill>
              <a:srgbClr val="4F81BD"/>
            </a:solidFill>
            <a:round/>
            <a:tailEnd type="triangle"/>
          </a:ln>
          <a:effectLst>
            <a:outerShdw blurRad="38100" dist="20000" dir="5400000" rotWithShape="0">
              <a:srgbClr val="000000">
                <a:alpha val="37998"/>
              </a:srgbClr>
            </a:outerShdw>
          </a:effectLst>
        </p:spPr>
        <p:txBody>
          <a:bodyPr lIns="0" tIns="0" rIns="0" bIns="0"/>
          <a:lstStyle/>
          <a:p>
            <a:pPr lvl="0" defTabSz="457200">
              <a:defRPr sz="1200">
                <a:latin typeface="+mj-lt"/>
                <a:ea typeface="+mj-ea"/>
                <a:cs typeface="+mj-cs"/>
                <a:sym typeface="Helvetica"/>
              </a:defRPr>
            </a:pPr>
            <a:endParaRPr/>
          </a:p>
        </p:txBody>
      </p:sp>
      <p:sp>
        <p:nvSpPr>
          <p:cNvPr id="242" name="Shape 242"/>
          <p:cNvSpPr/>
          <p:nvPr/>
        </p:nvSpPr>
        <p:spPr>
          <a:xfrm>
            <a:off x="8580960" y="4707993"/>
            <a:ext cx="227002" cy="111124"/>
          </a:xfrm>
          <a:custGeom>
            <a:avLst/>
            <a:gdLst/>
            <a:ahLst/>
            <a:cxnLst>
              <a:cxn ang="0">
                <a:pos x="wd2" y="hd2"/>
              </a:cxn>
              <a:cxn ang="5400000">
                <a:pos x="wd2" y="hd2"/>
              </a:cxn>
              <a:cxn ang="10800000">
                <a:pos x="wd2" y="hd2"/>
              </a:cxn>
              <a:cxn ang="16200000">
                <a:pos x="wd2" y="hd2"/>
              </a:cxn>
            </a:cxnLst>
            <a:rect l="0" t="0" r="r" b="b"/>
            <a:pathLst>
              <a:path w="19679" h="19679" extrusionOk="0">
                <a:moveTo>
                  <a:pt x="16797" y="2882"/>
                </a:moveTo>
                <a:cubicBezTo>
                  <a:pt x="20639" y="6725"/>
                  <a:pt x="20639" y="12954"/>
                  <a:pt x="16797" y="16797"/>
                </a:cubicBezTo>
                <a:cubicBezTo>
                  <a:pt x="12954" y="20640"/>
                  <a:pt x="6724" y="20640"/>
                  <a:pt x="2881" y="16797"/>
                </a:cubicBezTo>
                <a:cubicBezTo>
                  <a:pt x="-961" y="12954"/>
                  <a:pt x="-961" y="6725"/>
                  <a:pt x="2881" y="2882"/>
                </a:cubicBezTo>
                <a:cubicBezTo>
                  <a:pt x="6724" y="-960"/>
                  <a:pt x="12954" y="-960"/>
                  <a:pt x="16797" y="2882"/>
                </a:cubicBezTo>
              </a:path>
            </a:pathLst>
          </a:custGeom>
          <a:gradFill>
            <a:gsLst>
              <a:gs pos="0">
                <a:srgbClr val="3F80CE">
                  <a:alpha val="0"/>
                </a:srgbClr>
              </a:gs>
              <a:gs pos="100000">
                <a:srgbClr val="A2C3FF">
                  <a:alpha val="0"/>
                </a:srgbClr>
              </a:gs>
            </a:gsLst>
            <a:lin ang="16200000"/>
          </a:gradFill>
          <a:ln>
            <a:solidFill>
              <a:srgbClr val="FF0000"/>
            </a:solidFill>
            <a:round/>
          </a:ln>
          <a:effectLst>
            <a:outerShdw blurRad="38100" dist="23000" dir="5400000" rotWithShape="0">
              <a:srgbClr val="000000">
                <a:alpha val="34999"/>
              </a:srgbClr>
            </a:outerShdw>
          </a:effectLst>
        </p:spPr>
        <p:txBody>
          <a:bodyPr lIns="0" tIns="0" rIns="0" bIns="0" anchor="ctr"/>
          <a:lstStyle/>
          <a:p>
            <a:pPr lvl="0" algn="ctr" defTabSz="457200">
              <a:defRPr>
                <a:solidFill>
                  <a:srgbClr val="FFFFFF"/>
                </a:solidFill>
              </a:defRPr>
            </a:pPr>
            <a:endParaRPr/>
          </a:p>
        </p:txBody>
      </p:sp>
      <p:sp>
        <p:nvSpPr>
          <p:cNvPr id="243" name="Shape 243"/>
          <p:cNvSpPr/>
          <p:nvPr/>
        </p:nvSpPr>
        <p:spPr>
          <a:xfrm>
            <a:off x="8807973" y="4993740"/>
            <a:ext cx="228598" cy="2301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5"/>
                  <a:pt x="20639" y="12954"/>
                  <a:pt x="16796" y="16797"/>
                </a:cubicBezTo>
                <a:cubicBezTo>
                  <a:pt x="12953" y="20640"/>
                  <a:pt x="6724" y="20640"/>
                  <a:pt x="2881" y="16797"/>
                </a:cubicBezTo>
                <a:cubicBezTo>
                  <a:pt x="-961" y="12954"/>
                  <a:pt x="-961" y="6725"/>
                  <a:pt x="2881" y="2882"/>
                </a:cubicBezTo>
                <a:cubicBezTo>
                  <a:pt x="6724" y="-960"/>
                  <a:pt x="12953" y="-960"/>
                  <a:pt x="16796" y="2882"/>
                </a:cubicBezTo>
              </a:path>
            </a:pathLst>
          </a:custGeom>
          <a:gradFill>
            <a:gsLst>
              <a:gs pos="0">
                <a:srgbClr val="3F80CE">
                  <a:alpha val="0"/>
                </a:srgbClr>
              </a:gs>
              <a:gs pos="100000">
                <a:srgbClr val="A2C3FF">
                  <a:alpha val="0"/>
                </a:srgbClr>
              </a:gs>
            </a:gsLst>
            <a:lin ang="16200000"/>
          </a:gradFill>
          <a:ln>
            <a:solidFill>
              <a:srgbClr val="FF0000"/>
            </a:solidFill>
            <a:round/>
          </a:ln>
          <a:effectLst>
            <a:outerShdw blurRad="38100" dist="23000" dir="5400000" rotWithShape="0">
              <a:srgbClr val="000000">
                <a:alpha val="34999"/>
              </a:srgbClr>
            </a:outerShdw>
          </a:effectLst>
        </p:spPr>
        <p:txBody>
          <a:bodyPr lIns="0" tIns="0" rIns="0" bIns="0" anchor="ctr"/>
          <a:lstStyle/>
          <a:p>
            <a:pPr lvl="0" algn="ctr" defTabSz="457200">
              <a:defRPr>
                <a:solidFill>
                  <a:srgbClr val="FFFFFF"/>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23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3" nodeType="afterEffect">
                                  <p:stCondLst>
                                    <p:cond delay="0"/>
                                  </p:stCondLst>
                                  <p:iterate>
                                    <p:tmAbs val="0"/>
                                  </p:iterate>
                                  <p:childTnLst>
                                    <p:set>
                                      <p:cBhvr>
                                        <p:cTn id="12" fill="hold"/>
                                        <p:tgtEl>
                                          <p:spTgt spid="2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4" nodeType="clickEffect">
                                  <p:stCondLst>
                                    <p:cond delay="0"/>
                                  </p:stCondLst>
                                  <p:iterate>
                                    <p:tmAbs val="0"/>
                                  </p:iterate>
                                  <p:childTnLst>
                                    <p:set>
                                      <p:cBhvr>
                                        <p:cTn id="16" fill="hold"/>
                                        <p:tgtEl>
                                          <p:spTgt spid="231"/>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5" nodeType="afterEffect">
                                  <p:stCondLst>
                                    <p:cond delay="0"/>
                                  </p:stCondLst>
                                  <p:iterate>
                                    <p:tmAbs val="0"/>
                                  </p:iterate>
                                  <p:childTnLst>
                                    <p:set>
                                      <p:cBhvr>
                                        <p:cTn id="19" fill="hold"/>
                                        <p:tgtEl>
                                          <p:spTgt spid="239"/>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6" nodeType="afterEffect">
                                  <p:stCondLst>
                                    <p:cond delay="0"/>
                                  </p:stCondLst>
                                  <p:iterate>
                                    <p:tmAbs val="0"/>
                                  </p:iterate>
                                  <p:childTnLst>
                                    <p:set>
                                      <p:cBhvr>
                                        <p:cTn id="22" fill="hold"/>
                                        <p:tgtEl>
                                          <p:spTgt spid="232"/>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7" nodeType="afterEffect">
                                  <p:stCondLst>
                                    <p:cond delay="0"/>
                                  </p:stCondLst>
                                  <p:iterate>
                                    <p:tmAbs val="0"/>
                                  </p:iterate>
                                  <p:childTnLst>
                                    <p:set>
                                      <p:cBhvr>
                                        <p:cTn id="25" fill="hold"/>
                                        <p:tgtEl>
                                          <p:spTgt spid="240"/>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8" nodeType="afterEffect">
                                  <p:stCondLst>
                                    <p:cond delay="0"/>
                                  </p:stCondLst>
                                  <p:iterate>
                                    <p:tmAbs val="0"/>
                                  </p:iterate>
                                  <p:childTnLst>
                                    <p:set>
                                      <p:cBhvr>
                                        <p:cTn id="28" fill="hold"/>
                                        <p:tgtEl>
                                          <p:spTgt spid="233"/>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9" nodeType="afterEffect">
                                  <p:stCondLst>
                                    <p:cond delay="0"/>
                                  </p:stCondLst>
                                  <p:iterate>
                                    <p:tmAbs val="0"/>
                                  </p:iterate>
                                  <p:childTnLst>
                                    <p:set>
                                      <p:cBhvr>
                                        <p:cTn id="31" fill="hold"/>
                                        <p:tgtEl>
                                          <p:spTgt spid="23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0" nodeType="clickEffect">
                                  <p:stCondLst>
                                    <p:cond delay="0"/>
                                  </p:stCondLst>
                                  <p:iterate>
                                    <p:tmAbs val="0"/>
                                  </p:iterate>
                                  <p:childTnLst>
                                    <p:set>
                                      <p:cBhvr>
                                        <p:cTn id="35" fill="hold"/>
                                        <p:tgtEl>
                                          <p:spTgt spid="230"/>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11" nodeType="afterEffect">
                                  <p:stCondLst>
                                    <p:cond delay="0"/>
                                  </p:stCondLst>
                                  <p:iterate>
                                    <p:tmAbs val="0"/>
                                  </p:iterate>
                                  <p:childTnLst>
                                    <p:set>
                                      <p:cBhvr>
                                        <p:cTn id="38" fill="hold"/>
                                        <p:tgtEl>
                                          <p:spTgt spid="243"/>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12" nodeType="afterEffect">
                                  <p:stCondLst>
                                    <p:cond delay="0"/>
                                  </p:stCondLst>
                                  <p:iterate>
                                    <p:tmAbs val="0"/>
                                  </p:iterate>
                                  <p:childTnLst>
                                    <p:set>
                                      <p:cBhvr>
                                        <p:cTn id="41" fill="hold"/>
                                        <p:tgtEl>
                                          <p:spTgt spid="242"/>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13" nodeType="afterEffect">
                                  <p:stCondLst>
                                    <p:cond delay="0"/>
                                  </p:stCondLst>
                                  <p:iterate>
                                    <p:tmAbs val="0"/>
                                  </p:iterate>
                                  <p:childTnLst>
                                    <p:set>
                                      <p:cBhvr>
                                        <p:cTn id="44" fill="hold"/>
                                        <p:tgtEl>
                                          <p:spTgt spid="241"/>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14" nodeType="afterEffect">
                                  <p:stCondLst>
                                    <p:cond delay="0"/>
                                  </p:stCondLst>
                                  <p:iterate>
                                    <p:tmAbs val="0"/>
                                  </p:iterate>
                                  <p:childTnLst>
                                    <p:set>
                                      <p:cBhvr>
                                        <p:cTn id="47" fill="hold"/>
                                        <p:tgtEl>
                                          <p:spTgt spid="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1" animBg="1" advAuto="0"/>
      <p:bldP spid="230" grpId="10" animBg="1" advAuto="0"/>
      <p:bldP spid="231" grpId="4" animBg="1" advAuto="0"/>
      <p:bldP spid="232" grpId="6" animBg="1" advAuto="0"/>
      <p:bldP spid="233" grpId="8" animBg="1" advAuto="0"/>
      <p:bldP spid="234" grpId="9" animBg="1" advAuto="0"/>
      <p:bldP spid="235" grpId="14" animBg="1" advAuto="0"/>
      <p:bldP spid="236" grpId="2" animBg="1" advAuto="0"/>
      <p:bldP spid="238" grpId="3" animBg="1" advAuto="0"/>
      <p:bldP spid="239" grpId="5" animBg="1" advAuto="0"/>
      <p:bldP spid="240" grpId="7" animBg="1" advAuto="0"/>
      <p:bldP spid="241" grpId="13" animBg="1" advAuto="0"/>
      <p:bldP spid="242" grpId="12" animBg="1" advAuto="0"/>
      <p:bldP spid="243" grpId="11"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22</a:t>
            </a:fld>
            <a:endParaRPr sz="1200">
              <a:solidFill>
                <a:srgbClr val="888888"/>
              </a:solidFill>
            </a:endParaRPr>
          </a:p>
        </p:txBody>
      </p:sp>
      <p:sp>
        <p:nvSpPr>
          <p:cNvPr id="246" name="Shape 246"/>
          <p:cNvSpPr/>
          <p:nvPr/>
        </p:nvSpPr>
        <p:spPr>
          <a:xfrm>
            <a:off x="321733" y="1921439"/>
            <a:ext cx="5349545" cy="3192922"/>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180473" lvl="0" indent="-180473" defTabSz="457200">
              <a:spcBef>
                <a:spcPts val="700"/>
              </a:spcBef>
              <a:buSzPct val="100000"/>
              <a:buChar char="•"/>
            </a:pPr>
            <a:r>
              <a:rPr>
                <a:latin typeface="sarial"/>
                <a:ea typeface="sarial"/>
                <a:cs typeface="sarial"/>
                <a:sym typeface="sarial"/>
              </a:rPr>
              <a:t>Discrete approach(Assumes a small number of activated regions of arbitrary location and orientation e.g. VB-ECD) </a:t>
            </a:r>
          </a:p>
          <a:p>
            <a:pPr marL="180473" lvl="0" indent="-180473" defTabSz="457200">
              <a:spcBef>
                <a:spcPts val="700"/>
              </a:spcBef>
              <a:buSzPct val="100000"/>
              <a:buChar char="•"/>
            </a:pPr>
            <a:r>
              <a:rPr>
                <a:latin typeface="sarial"/>
                <a:ea typeface="sarial"/>
                <a:cs typeface="sarial"/>
                <a:sym typeface="sarial"/>
              </a:rPr>
              <a:t> Distributed approach (Populate the source space with a large number of dipoles distributed at fixed locations and orientations and estimate their amplitude e.g. GS)</a:t>
            </a:r>
          </a:p>
          <a:p>
            <a:pPr marL="180473" lvl="0" indent="-180473" defTabSz="457200">
              <a:spcBef>
                <a:spcPts val="700"/>
              </a:spcBef>
              <a:buSzPct val="100000"/>
              <a:buChar char="•"/>
            </a:pPr>
            <a:r>
              <a:rPr>
                <a:latin typeface="sarial"/>
                <a:ea typeface="sarial"/>
                <a:cs typeface="sarial"/>
                <a:sym typeface="sarial"/>
              </a:rPr>
              <a:t>Some algorithms able to determine which is best to use depending on data (e.g. Multiple Sparse Priors)</a:t>
            </a:r>
          </a:p>
        </p:txBody>
      </p:sp>
      <p:graphicFrame>
        <p:nvGraphicFramePr>
          <p:cNvPr id="247" name="Table 247"/>
          <p:cNvGraphicFramePr/>
          <p:nvPr/>
        </p:nvGraphicFramePr>
        <p:xfrm>
          <a:off x="6272741" y="1180438"/>
          <a:ext cx="5648260" cy="5576624"/>
        </p:xfrm>
        <a:graphic>
          <a:graphicData uri="http://schemas.openxmlformats.org/drawingml/2006/table">
            <a:tbl>
              <a:tblPr>
                <a:tableStyleId>{4C3C2611-4C71-4FC5-86AE-919BDF0F9419}</a:tableStyleId>
              </a:tblPr>
              <a:tblGrid>
                <a:gridCol w="2817779"/>
                <a:gridCol w="2817779"/>
              </a:tblGrid>
              <a:tr h="490458">
                <a:tc>
                  <a:txBody>
                    <a:bodyPr/>
                    <a:lstStyle/>
                    <a:p>
                      <a:pPr lvl="0" algn="l" defTabSz="457200">
                        <a:defRPr sz="1800" b="0" i="0"/>
                      </a:pPr>
                      <a:r>
                        <a:rPr b="1">
                          <a:solidFill>
                            <a:srgbClr val="FFFFFF"/>
                          </a:solidFill>
                        </a:rPr>
                        <a:t>Discrete source analysis</a:t>
                      </a:r>
                    </a:p>
                  </a:txBody>
                  <a:tcPr marL="45719" marR="45719" marT="45719" marB="45719"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4F81BD"/>
                    </a:solidFill>
                  </a:tcPr>
                </a:tc>
                <a:tc>
                  <a:txBody>
                    <a:bodyPr/>
                    <a:lstStyle/>
                    <a:p>
                      <a:pPr lvl="0" algn="l" defTabSz="457200">
                        <a:defRPr sz="1800" b="0" i="0"/>
                      </a:pPr>
                      <a:r>
                        <a:rPr b="1">
                          <a:solidFill>
                            <a:srgbClr val="FFFFFF"/>
                          </a:solidFill>
                        </a:rPr>
                        <a:t>Distributed source analysis</a:t>
                      </a:r>
                    </a:p>
                  </a:txBody>
                  <a:tcPr marL="45719" marR="45719" marT="45719" marB="45719"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4F81BD"/>
                    </a:solidFill>
                  </a:tcPr>
                </a:tc>
              </a:tr>
              <a:tr h="1525273">
                <a:tc>
                  <a:txBody>
                    <a:bodyPr/>
                    <a:lstStyle/>
                    <a:p>
                      <a:pPr lvl="0" algn="l" defTabSz="457200">
                        <a:defRPr sz="1800" b="0" i="0"/>
                      </a:pPr>
                      <a:r>
                        <a:rPr b="1" i="1"/>
                        <a:t>Current dipole represents an extended brain area</a:t>
                      </a:r>
                    </a:p>
                  </a:txBody>
                  <a:tcPr marL="45719" marR="45719" marT="45719" marB="45719"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FD7E7"/>
                    </a:solidFill>
                  </a:tcPr>
                </a:tc>
                <a:tc>
                  <a:txBody>
                    <a:bodyPr/>
                    <a:lstStyle/>
                    <a:p>
                      <a:pPr lvl="0" algn="l" defTabSz="457200">
                        <a:defRPr sz="1800" b="0" i="0"/>
                      </a:pPr>
                      <a:r>
                        <a:rPr b="1" i="1"/>
                        <a:t>Each current dipole represents one small brain segment</a:t>
                      </a:r>
                    </a:p>
                  </a:txBody>
                  <a:tcPr marL="45719" marR="45719" marT="45719" marB="45719"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FD7E7"/>
                    </a:solidFill>
                  </a:tcPr>
                </a:tc>
              </a:tr>
              <a:tr h="610827">
                <a:tc>
                  <a:txBody>
                    <a:bodyPr/>
                    <a:lstStyle/>
                    <a:p>
                      <a:pPr lvl="0" algn="l" defTabSz="457200">
                        <a:defRPr sz="1800" b="0" i="0"/>
                      </a:pPr>
                      <a:r>
                        <a:rPr b="1" i="1"/>
                        <a:t>Number of sources &lt; number of sensors</a:t>
                      </a:r>
                    </a:p>
                  </a:txBody>
                  <a:tcPr marL="45719" marR="45719" marT="45719" marB="45719"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ECF4"/>
                    </a:solidFill>
                  </a:tcPr>
                </a:tc>
                <a:tc>
                  <a:txBody>
                    <a:bodyPr/>
                    <a:lstStyle/>
                    <a:p>
                      <a:pPr lvl="0" algn="l" defTabSz="457200">
                        <a:defRPr sz="1800" b="0" i="0"/>
                      </a:pPr>
                      <a:r>
                        <a:rPr b="1" i="1"/>
                        <a:t>Number of sources &gt; number of sensors</a:t>
                      </a:r>
                    </a:p>
                  </a:txBody>
                  <a:tcPr marL="45719" marR="45719" marT="45719" marB="45719"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ECF4"/>
                    </a:solidFill>
                  </a:tcPr>
                </a:tc>
              </a:tr>
              <a:tr h="1225248">
                <a:tc>
                  <a:txBody>
                    <a:bodyPr/>
                    <a:lstStyle/>
                    <a:p>
                      <a:pPr lvl="0" algn="l" defTabSz="457200">
                        <a:defRPr sz="1800" b="0" i="0"/>
                      </a:pPr>
                      <a:r>
                        <a:rPr b="1" i="1"/>
                        <a:t>The leadfieldmatrix has more </a:t>
                      </a:r>
                    </a:p>
                    <a:p>
                      <a:pPr lvl="0" algn="l" defTabSz="457200">
                        <a:defRPr sz="1800" b="0" i="0"/>
                      </a:pPr>
                      <a:r>
                        <a:rPr b="1" i="1"/>
                        <a:t>rows (number of sensors) </a:t>
                      </a:r>
                    </a:p>
                    <a:p>
                      <a:pPr lvl="0" algn="l" defTabSz="457200">
                        <a:defRPr sz="1800" b="0" i="0"/>
                      </a:pPr>
                      <a:r>
                        <a:rPr b="1" i="1"/>
                        <a:t>than colums (number of sources)</a:t>
                      </a:r>
                    </a:p>
                  </a:txBody>
                  <a:tcPr marL="45719" marR="45719" marT="45719" marB="45719"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FD7E7"/>
                    </a:solidFill>
                  </a:tcPr>
                </a:tc>
                <a:tc>
                  <a:txBody>
                    <a:bodyPr/>
                    <a:lstStyle/>
                    <a:p>
                      <a:pPr lvl="0" algn="l" defTabSz="457200">
                        <a:defRPr sz="1800" b="0" i="0"/>
                      </a:pPr>
                      <a:r>
                        <a:rPr b="1" i="1"/>
                        <a:t>The leadfieldmatrix has more colums than rows</a:t>
                      </a:r>
                    </a:p>
                  </a:txBody>
                  <a:tcPr marL="45719" marR="45719" marT="45719" marB="45719"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FD7E7"/>
                    </a:solidFill>
                  </a:tcPr>
                </a:tc>
              </a:tr>
              <a:tr h="1712114">
                <a:tc>
                  <a:txBody>
                    <a:bodyPr/>
                    <a:lstStyle/>
                    <a:p>
                      <a:pPr lvl="0" algn="l" defTabSz="457200">
                        <a:defRPr sz="1800" b="0" i="0"/>
                      </a:pPr>
                      <a:r>
                        <a:rPr b="1" i="1"/>
                        <a:t>Result:</a:t>
                      </a:r>
                    </a:p>
                    <a:p>
                      <a:pPr lvl="0" algn="l" defTabSz="457200">
                        <a:defRPr sz="1800" b="0" i="0"/>
                      </a:pPr>
                      <a:r>
                        <a:rPr b="1" i="1"/>
                        <a:t>Source model </a:t>
                      </a:r>
                    </a:p>
                    <a:p>
                      <a:pPr lvl="0" algn="l" defTabSz="457200">
                        <a:defRPr sz="1800" b="0" i="0"/>
                      </a:pPr>
                      <a:r>
                        <a:rPr b="1" i="1"/>
                        <a:t>and source </a:t>
                      </a:r>
                    </a:p>
                    <a:p>
                      <a:pPr lvl="0" algn="l" defTabSz="457200">
                        <a:defRPr sz="1800" b="0" i="0"/>
                      </a:pPr>
                      <a:r>
                        <a:rPr b="1" i="1"/>
                        <a:t>waveforms</a:t>
                      </a:r>
                    </a:p>
                  </a:txBody>
                  <a:tcPr marL="45719" marR="45719" marT="45719" marB="45719"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ECF4"/>
                    </a:solidFill>
                  </a:tcPr>
                </a:tc>
                <a:tc>
                  <a:txBody>
                    <a:bodyPr/>
                    <a:lstStyle/>
                    <a:p>
                      <a:pPr lvl="0" algn="l" defTabSz="457200">
                        <a:defRPr sz="1800" b="0" i="0"/>
                      </a:pPr>
                      <a:r>
                        <a:rPr b="1" i="1"/>
                        <a:t>Result: </a:t>
                      </a:r>
                    </a:p>
                    <a:p>
                      <a:pPr lvl="0" algn="l" defTabSz="457200">
                        <a:defRPr sz="1800" b="0" i="0"/>
                      </a:pPr>
                      <a:r>
                        <a:rPr b="1" i="1"/>
                        <a:t>3D Volume image</a:t>
                      </a:r>
                    </a:p>
                    <a:p>
                      <a:pPr lvl="0" algn="l" defTabSz="457200">
                        <a:defRPr sz="1800" b="0" i="0"/>
                      </a:pPr>
                      <a:r>
                        <a:rPr b="1" i="1"/>
                        <a:t>for each time point</a:t>
                      </a:r>
                    </a:p>
                  </a:txBody>
                  <a:tcPr marL="45719" marR="45719" marT="45719" marB="45719"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ECF4"/>
                    </a:solidFill>
                  </a:tcPr>
                </a:tc>
              </a:tr>
            </a:tbl>
          </a:graphicData>
        </a:graphic>
      </p:graphicFrame>
      <p:pic>
        <p:nvPicPr>
          <p:cNvPr id="248" name="image12.png"/>
          <p:cNvPicPr/>
          <p:nvPr/>
        </p:nvPicPr>
        <p:blipFill>
          <a:blip r:embed="rId2">
            <a:extLst/>
          </a:blip>
          <a:srcRect l="23643" t="44677" r="70069" b="25289"/>
          <a:stretch>
            <a:fillRect/>
          </a:stretch>
        </p:blipFill>
        <p:spPr>
          <a:xfrm>
            <a:off x="7598350" y="5709649"/>
            <a:ext cx="354836" cy="676966"/>
          </a:xfrm>
          <a:prstGeom prst="rect">
            <a:avLst/>
          </a:prstGeom>
          <a:ln w="12700">
            <a:miter lim="400000"/>
          </a:ln>
        </p:spPr>
      </p:pic>
      <p:pic>
        <p:nvPicPr>
          <p:cNvPr id="249" name="image13.png"/>
          <p:cNvPicPr/>
          <p:nvPr/>
        </p:nvPicPr>
        <p:blipFill>
          <a:blip r:embed="rId3">
            <a:extLst/>
          </a:blip>
          <a:srcRect l="76542" t="61100" r="14408" b="24418"/>
          <a:stretch>
            <a:fillRect/>
          </a:stretch>
        </p:blipFill>
        <p:spPr>
          <a:xfrm>
            <a:off x="7979972" y="5554471"/>
            <a:ext cx="1121943" cy="987617"/>
          </a:xfrm>
          <a:prstGeom prst="rect">
            <a:avLst/>
          </a:prstGeom>
          <a:ln w="12700">
            <a:miter lim="400000"/>
          </a:ln>
        </p:spPr>
      </p:pic>
      <p:pic>
        <p:nvPicPr>
          <p:cNvPr id="250" name="image14.png"/>
          <p:cNvPicPr/>
          <p:nvPr/>
        </p:nvPicPr>
        <p:blipFill>
          <a:blip r:embed="rId4">
            <a:extLst/>
          </a:blip>
          <a:srcRect l="62884" t="52372" r="17689" b="23008"/>
          <a:stretch>
            <a:fillRect/>
          </a:stretch>
        </p:blipFill>
        <p:spPr>
          <a:xfrm>
            <a:off x="10811767" y="5926137"/>
            <a:ext cx="1068555" cy="833257"/>
          </a:xfrm>
          <a:prstGeom prst="rect">
            <a:avLst/>
          </a:prstGeom>
          <a:ln w="12700">
            <a:miter lim="400000"/>
          </a:ln>
        </p:spPr>
      </p:pic>
      <p:grpSp>
        <p:nvGrpSpPr>
          <p:cNvPr id="269" name="Group 269"/>
          <p:cNvGrpSpPr/>
          <p:nvPr/>
        </p:nvGrpSpPr>
        <p:grpSpPr>
          <a:xfrm>
            <a:off x="7452218" y="2370127"/>
            <a:ext cx="1601741" cy="874674"/>
            <a:chOff x="0" y="-9"/>
            <a:chExt cx="1601740" cy="874673"/>
          </a:xfrm>
        </p:grpSpPr>
        <p:grpSp>
          <p:nvGrpSpPr>
            <p:cNvPr id="267" name="Group 267"/>
            <p:cNvGrpSpPr/>
            <p:nvPr/>
          </p:nvGrpSpPr>
          <p:grpSpPr>
            <a:xfrm>
              <a:off x="0" y="-10"/>
              <a:ext cx="1601741" cy="874674"/>
              <a:chOff x="0" y="-9"/>
              <a:chExt cx="1601740" cy="874673"/>
            </a:xfrm>
          </p:grpSpPr>
          <p:sp>
            <p:nvSpPr>
              <p:cNvPr id="251" name="Shape 251"/>
              <p:cNvSpPr/>
              <p:nvPr/>
            </p:nvSpPr>
            <p:spPr>
              <a:xfrm>
                <a:off x="780352" y="10294"/>
                <a:ext cx="366386" cy="645999"/>
              </a:xfrm>
              <a:custGeom>
                <a:avLst/>
                <a:gdLst/>
                <a:ahLst/>
                <a:cxnLst>
                  <a:cxn ang="0">
                    <a:pos x="wd2" y="hd2"/>
                  </a:cxn>
                  <a:cxn ang="5400000">
                    <a:pos x="wd2" y="hd2"/>
                  </a:cxn>
                  <a:cxn ang="10800000">
                    <a:pos x="wd2" y="hd2"/>
                  </a:cxn>
                  <a:cxn ang="16200000">
                    <a:pos x="wd2" y="hd2"/>
                  </a:cxn>
                </a:cxnLst>
                <a:rect l="0" t="0" r="r" b="b"/>
                <a:pathLst>
                  <a:path w="21600" h="21569" extrusionOk="0">
                    <a:moveTo>
                      <a:pt x="14769" y="0"/>
                    </a:moveTo>
                    <a:cubicBezTo>
                      <a:pt x="13880" y="51"/>
                      <a:pt x="12885" y="73"/>
                      <a:pt x="12000" y="211"/>
                    </a:cubicBezTo>
                    <a:cubicBezTo>
                      <a:pt x="11624" y="269"/>
                      <a:pt x="11261" y="351"/>
                      <a:pt x="10892" y="421"/>
                    </a:cubicBezTo>
                    <a:cubicBezTo>
                      <a:pt x="10707" y="456"/>
                      <a:pt x="10500" y="465"/>
                      <a:pt x="10338" y="526"/>
                    </a:cubicBezTo>
                    <a:cubicBezTo>
                      <a:pt x="10153" y="596"/>
                      <a:pt x="9987" y="685"/>
                      <a:pt x="9784" y="737"/>
                    </a:cubicBezTo>
                    <a:cubicBezTo>
                      <a:pt x="9428" y="827"/>
                      <a:pt x="9000" y="824"/>
                      <a:pt x="8676" y="947"/>
                    </a:cubicBezTo>
                    <a:lnTo>
                      <a:pt x="7569" y="1368"/>
                    </a:lnTo>
                    <a:cubicBezTo>
                      <a:pt x="6511" y="2272"/>
                      <a:pt x="7920" y="1208"/>
                      <a:pt x="6646" y="1789"/>
                    </a:cubicBezTo>
                    <a:cubicBezTo>
                      <a:pt x="5453" y="2332"/>
                      <a:pt x="7115" y="1945"/>
                      <a:pt x="5723" y="2209"/>
                    </a:cubicBezTo>
                    <a:cubicBezTo>
                      <a:pt x="5307" y="2920"/>
                      <a:pt x="5883" y="2150"/>
                      <a:pt x="4984" y="2735"/>
                    </a:cubicBezTo>
                    <a:cubicBezTo>
                      <a:pt x="4692" y="2926"/>
                      <a:pt x="4492" y="3156"/>
                      <a:pt x="4246" y="3367"/>
                    </a:cubicBezTo>
                    <a:cubicBezTo>
                      <a:pt x="4123" y="3472"/>
                      <a:pt x="3947" y="3562"/>
                      <a:pt x="3876" y="3682"/>
                    </a:cubicBezTo>
                    <a:lnTo>
                      <a:pt x="3323" y="4629"/>
                    </a:lnTo>
                    <a:cubicBezTo>
                      <a:pt x="3261" y="4734"/>
                      <a:pt x="3176" y="4836"/>
                      <a:pt x="3138" y="4945"/>
                    </a:cubicBezTo>
                    <a:cubicBezTo>
                      <a:pt x="3076" y="5120"/>
                      <a:pt x="3036" y="5298"/>
                      <a:pt x="2953" y="5471"/>
                    </a:cubicBezTo>
                    <a:cubicBezTo>
                      <a:pt x="2851" y="5685"/>
                      <a:pt x="2707" y="5891"/>
                      <a:pt x="2584" y="6102"/>
                    </a:cubicBezTo>
                    <a:cubicBezTo>
                      <a:pt x="2523" y="6207"/>
                      <a:pt x="2438" y="6309"/>
                      <a:pt x="2399" y="6417"/>
                    </a:cubicBezTo>
                    <a:cubicBezTo>
                      <a:pt x="2338" y="6593"/>
                      <a:pt x="2291" y="6770"/>
                      <a:pt x="2215" y="6943"/>
                    </a:cubicBezTo>
                    <a:cubicBezTo>
                      <a:pt x="2168" y="7051"/>
                      <a:pt x="2077" y="7151"/>
                      <a:pt x="2030" y="7259"/>
                    </a:cubicBezTo>
                    <a:cubicBezTo>
                      <a:pt x="1835" y="7703"/>
                      <a:pt x="1786" y="8058"/>
                      <a:pt x="1661" y="8521"/>
                    </a:cubicBezTo>
                    <a:cubicBezTo>
                      <a:pt x="1604" y="8732"/>
                      <a:pt x="1558" y="8944"/>
                      <a:pt x="1476" y="9153"/>
                    </a:cubicBezTo>
                    <a:cubicBezTo>
                      <a:pt x="1434" y="9261"/>
                      <a:pt x="1353" y="9363"/>
                      <a:pt x="1292" y="9468"/>
                    </a:cubicBezTo>
                    <a:cubicBezTo>
                      <a:pt x="1230" y="9714"/>
                      <a:pt x="1148" y="9958"/>
                      <a:pt x="1107" y="10205"/>
                    </a:cubicBezTo>
                    <a:cubicBezTo>
                      <a:pt x="942" y="11195"/>
                      <a:pt x="998" y="11630"/>
                      <a:pt x="738" y="12520"/>
                    </a:cubicBezTo>
                    <a:cubicBezTo>
                      <a:pt x="696" y="12663"/>
                      <a:pt x="615" y="12801"/>
                      <a:pt x="553" y="12941"/>
                    </a:cubicBezTo>
                    <a:cubicBezTo>
                      <a:pt x="149" y="15012"/>
                      <a:pt x="403" y="14212"/>
                      <a:pt x="0" y="15360"/>
                    </a:cubicBezTo>
                    <a:cubicBezTo>
                      <a:pt x="61" y="15501"/>
                      <a:pt x="111" y="15643"/>
                      <a:pt x="184" y="15781"/>
                    </a:cubicBezTo>
                    <a:cubicBezTo>
                      <a:pt x="296" y="15994"/>
                      <a:pt x="459" y="16197"/>
                      <a:pt x="553" y="16412"/>
                    </a:cubicBezTo>
                    <a:cubicBezTo>
                      <a:pt x="615" y="16553"/>
                      <a:pt x="668" y="16694"/>
                      <a:pt x="738" y="16833"/>
                    </a:cubicBezTo>
                    <a:cubicBezTo>
                      <a:pt x="791" y="16940"/>
                      <a:pt x="879" y="17041"/>
                      <a:pt x="923" y="17149"/>
                    </a:cubicBezTo>
                    <a:cubicBezTo>
                      <a:pt x="1591" y="18799"/>
                      <a:pt x="955" y="17625"/>
                      <a:pt x="1661" y="18832"/>
                    </a:cubicBezTo>
                    <a:cubicBezTo>
                      <a:pt x="1723" y="18937"/>
                      <a:pt x="1738" y="19055"/>
                      <a:pt x="1846" y="19148"/>
                    </a:cubicBezTo>
                    <a:cubicBezTo>
                      <a:pt x="1969" y="19253"/>
                      <a:pt x="2125" y="19348"/>
                      <a:pt x="2215" y="19463"/>
                    </a:cubicBezTo>
                    <a:cubicBezTo>
                      <a:pt x="3653" y="21307"/>
                      <a:pt x="1726" y="19036"/>
                      <a:pt x="2769" y="20620"/>
                    </a:cubicBezTo>
                    <a:cubicBezTo>
                      <a:pt x="2847" y="20739"/>
                      <a:pt x="3015" y="20831"/>
                      <a:pt x="3138" y="20936"/>
                    </a:cubicBezTo>
                    <a:cubicBezTo>
                      <a:pt x="3262" y="21219"/>
                      <a:pt x="3211" y="21504"/>
                      <a:pt x="3876" y="21567"/>
                    </a:cubicBezTo>
                    <a:cubicBezTo>
                      <a:pt x="4068" y="21585"/>
                      <a:pt x="4246" y="21497"/>
                      <a:pt x="4430" y="21462"/>
                    </a:cubicBezTo>
                    <a:cubicBezTo>
                      <a:pt x="4553" y="21252"/>
                      <a:pt x="4736" y="21050"/>
                      <a:pt x="4800" y="20831"/>
                    </a:cubicBezTo>
                    <a:cubicBezTo>
                      <a:pt x="4892" y="20515"/>
                      <a:pt x="5028" y="19846"/>
                      <a:pt x="5353" y="19568"/>
                    </a:cubicBezTo>
                    <a:cubicBezTo>
                      <a:pt x="6412" y="18664"/>
                      <a:pt x="5143" y="19808"/>
                      <a:pt x="5907" y="18937"/>
                    </a:cubicBezTo>
                    <a:cubicBezTo>
                      <a:pt x="6006" y="18824"/>
                      <a:pt x="6186" y="18737"/>
                      <a:pt x="6276" y="18622"/>
                    </a:cubicBezTo>
                    <a:cubicBezTo>
                      <a:pt x="6434" y="18419"/>
                      <a:pt x="6523" y="18201"/>
                      <a:pt x="6646" y="17990"/>
                    </a:cubicBezTo>
                    <a:cubicBezTo>
                      <a:pt x="6707" y="17885"/>
                      <a:pt x="6722" y="17767"/>
                      <a:pt x="6830" y="17675"/>
                    </a:cubicBezTo>
                    <a:cubicBezTo>
                      <a:pt x="6953" y="17570"/>
                      <a:pt x="7109" y="17475"/>
                      <a:pt x="7199" y="17359"/>
                    </a:cubicBezTo>
                    <a:lnTo>
                      <a:pt x="7938" y="16097"/>
                    </a:lnTo>
                    <a:cubicBezTo>
                      <a:pt x="7999" y="15992"/>
                      <a:pt x="8015" y="15874"/>
                      <a:pt x="8123" y="15781"/>
                    </a:cubicBezTo>
                    <a:cubicBezTo>
                      <a:pt x="8246" y="15676"/>
                      <a:pt x="8402" y="15581"/>
                      <a:pt x="8492" y="15466"/>
                    </a:cubicBezTo>
                    <a:cubicBezTo>
                      <a:pt x="8650" y="15263"/>
                      <a:pt x="8645" y="15019"/>
                      <a:pt x="8861" y="14834"/>
                    </a:cubicBezTo>
                    <a:cubicBezTo>
                      <a:pt x="8984" y="14729"/>
                      <a:pt x="9140" y="14634"/>
                      <a:pt x="9230" y="14519"/>
                    </a:cubicBezTo>
                    <a:cubicBezTo>
                      <a:pt x="9388" y="14316"/>
                      <a:pt x="9476" y="14098"/>
                      <a:pt x="9600" y="13888"/>
                    </a:cubicBezTo>
                    <a:lnTo>
                      <a:pt x="10338" y="12625"/>
                    </a:lnTo>
                    <a:cubicBezTo>
                      <a:pt x="10399" y="12520"/>
                      <a:pt x="10415" y="12402"/>
                      <a:pt x="10523" y="12310"/>
                    </a:cubicBezTo>
                    <a:cubicBezTo>
                      <a:pt x="10646" y="12204"/>
                      <a:pt x="10793" y="12107"/>
                      <a:pt x="10892" y="11994"/>
                    </a:cubicBezTo>
                    <a:cubicBezTo>
                      <a:pt x="10979" y="11895"/>
                      <a:pt x="10968" y="11771"/>
                      <a:pt x="11076" y="11678"/>
                    </a:cubicBezTo>
                    <a:cubicBezTo>
                      <a:pt x="11221" y="11555"/>
                      <a:pt x="11446" y="11468"/>
                      <a:pt x="11630" y="11363"/>
                    </a:cubicBezTo>
                    <a:cubicBezTo>
                      <a:pt x="12070" y="10611"/>
                      <a:pt x="11676" y="10855"/>
                      <a:pt x="12553" y="10520"/>
                    </a:cubicBezTo>
                    <a:cubicBezTo>
                      <a:pt x="12956" y="9832"/>
                      <a:pt x="12397" y="10507"/>
                      <a:pt x="13292" y="10099"/>
                    </a:cubicBezTo>
                    <a:cubicBezTo>
                      <a:pt x="13465" y="10020"/>
                      <a:pt x="13504" y="9873"/>
                      <a:pt x="13661" y="9784"/>
                    </a:cubicBezTo>
                    <a:cubicBezTo>
                      <a:pt x="13818" y="9694"/>
                      <a:pt x="14030" y="9644"/>
                      <a:pt x="14215" y="9573"/>
                    </a:cubicBezTo>
                    <a:cubicBezTo>
                      <a:pt x="14407" y="9245"/>
                      <a:pt x="14594" y="8833"/>
                      <a:pt x="15138" y="8627"/>
                    </a:cubicBezTo>
                    <a:lnTo>
                      <a:pt x="15692" y="8416"/>
                    </a:lnTo>
                    <a:cubicBezTo>
                      <a:pt x="16676" y="7575"/>
                      <a:pt x="15384" y="8592"/>
                      <a:pt x="16615" y="7890"/>
                    </a:cubicBezTo>
                    <a:cubicBezTo>
                      <a:pt x="16772" y="7801"/>
                      <a:pt x="16811" y="7654"/>
                      <a:pt x="16984" y="7575"/>
                    </a:cubicBezTo>
                    <a:cubicBezTo>
                      <a:pt x="17136" y="7505"/>
                      <a:pt x="17364" y="7519"/>
                      <a:pt x="17538" y="7469"/>
                    </a:cubicBezTo>
                    <a:cubicBezTo>
                      <a:pt x="17736" y="7413"/>
                      <a:pt x="17889" y="7310"/>
                      <a:pt x="18092" y="7259"/>
                    </a:cubicBezTo>
                    <a:cubicBezTo>
                      <a:pt x="18447" y="7169"/>
                      <a:pt x="18876" y="7172"/>
                      <a:pt x="19200" y="7049"/>
                    </a:cubicBezTo>
                    <a:cubicBezTo>
                      <a:pt x="20077" y="6715"/>
                      <a:pt x="19543" y="6878"/>
                      <a:pt x="20861" y="6628"/>
                    </a:cubicBezTo>
                    <a:lnTo>
                      <a:pt x="21415" y="6523"/>
                    </a:lnTo>
                    <a:cubicBezTo>
                      <a:pt x="21476" y="6417"/>
                      <a:pt x="21600" y="6318"/>
                      <a:pt x="21600" y="6207"/>
                    </a:cubicBezTo>
                    <a:cubicBezTo>
                      <a:pt x="21600" y="5989"/>
                      <a:pt x="21232" y="5735"/>
                      <a:pt x="21046" y="5576"/>
                    </a:cubicBezTo>
                    <a:cubicBezTo>
                      <a:pt x="20942" y="5341"/>
                      <a:pt x="20672" y="4677"/>
                      <a:pt x="20492" y="4524"/>
                    </a:cubicBezTo>
                    <a:cubicBezTo>
                      <a:pt x="20369" y="4419"/>
                      <a:pt x="20279" y="4298"/>
                      <a:pt x="20123" y="4208"/>
                    </a:cubicBezTo>
                    <a:cubicBezTo>
                      <a:pt x="19966" y="4119"/>
                      <a:pt x="19753" y="4068"/>
                      <a:pt x="19569" y="3998"/>
                    </a:cubicBezTo>
                    <a:cubicBezTo>
                      <a:pt x="19386" y="3685"/>
                      <a:pt x="19269" y="3301"/>
                      <a:pt x="18830" y="3051"/>
                    </a:cubicBezTo>
                    <a:cubicBezTo>
                      <a:pt x="18673" y="2962"/>
                      <a:pt x="18461" y="2911"/>
                      <a:pt x="18276" y="2841"/>
                    </a:cubicBezTo>
                    <a:cubicBezTo>
                      <a:pt x="18153" y="2630"/>
                      <a:pt x="18123" y="2394"/>
                      <a:pt x="17907" y="2209"/>
                    </a:cubicBezTo>
                    <a:cubicBezTo>
                      <a:pt x="17784" y="2104"/>
                      <a:pt x="17628" y="2009"/>
                      <a:pt x="17538" y="1894"/>
                    </a:cubicBezTo>
                    <a:cubicBezTo>
                      <a:pt x="16890" y="1064"/>
                      <a:pt x="17611" y="1431"/>
                      <a:pt x="16615" y="1052"/>
                    </a:cubicBezTo>
                    <a:cubicBezTo>
                      <a:pt x="16452" y="774"/>
                      <a:pt x="16168" y="196"/>
                      <a:pt x="15692" y="105"/>
                    </a:cubicBezTo>
                    <a:cubicBezTo>
                      <a:pt x="15055" y="-15"/>
                      <a:pt x="14923" y="18"/>
                      <a:pt x="14769" y="0"/>
                    </a:cubicBezTo>
                    <a:close/>
                  </a:path>
                </a:pathLst>
              </a:custGeom>
              <a:gradFill flip="none" rotWithShape="1">
                <a:gsLst>
                  <a:gs pos="0">
                    <a:srgbClr val="78A4B3"/>
                  </a:gs>
                  <a:gs pos="100000">
                    <a:srgbClr val="BADFED"/>
                  </a:gs>
                </a:gsLst>
                <a:lin ang="16200000" scaled="0"/>
              </a:gradFill>
              <a:ln w="9525" cap="flat">
                <a:solidFill>
                  <a:srgbClr val="7B9EA9"/>
                </a:solidFill>
                <a:prstDash val="solid"/>
                <a:round/>
              </a:ln>
              <a:effectLst>
                <a:outerShdw blurRad="63500" dist="23000" dir="5400000" rotWithShape="0">
                  <a:srgbClr val="000000">
                    <a:alpha val="34997"/>
                  </a:srgbClr>
                </a:outerShdw>
              </a:effectLst>
            </p:spPr>
            <p:txBody>
              <a:bodyPr wrap="square" lIns="0" tIns="0" rIns="0" bIns="0" numCol="1" anchor="ctr">
                <a:noAutofit/>
              </a:bodyPr>
              <a:lstStyle/>
              <a:p>
                <a:pPr lvl="0" defTabSz="457200"/>
                <a:endParaRPr/>
              </a:p>
            </p:txBody>
          </p:sp>
          <p:grpSp>
            <p:nvGrpSpPr>
              <p:cNvPr id="266" name="Group 266"/>
              <p:cNvGrpSpPr/>
              <p:nvPr/>
            </p:nvGrpSpPr>
            <p:grpSpPr>
              <a:xfrm>
                <a:off x="0" y="-10"/>
                <a:ext cx="1601741" cy="874674"/>
                <a:chOff x="0" y="-9"/>
                <a:chExt cx="1601740" cy="874673"/>
              </a:xfrm>
            </p:grpSpPr>
            <p:grpSp>
              <p:nvGrpSpPr>
                <p:cNvPr id="254" name="Group 254"/>
                <p:cNvGrpSpPr/>
                <p:nvPr/>
              </p:nvGrpSpPr>
              <p:grpSpPr>
                <a:xfrm>
                  <a:off x="0" y="-10"/>
                  <a:ext cx="1601741" cy="874674"/>
                  <a:chOff x="0" y="-10"/>
                  <a:chExt cx="1601740" cy="874673"/>
                </a:xfrm>
              </p:grpSpPr>
              <p:sp>
                <p:nvSpPr>
                  <p:cNvPr id="252" name="Shape 252"/>
                  <p:cNvSpPr/>
                  <p:nvPr/>
                </p:nvSpPr>
                <p:spPr>
                  <a:xfrm>
                    <a:off x="0" y="-11"/>
                    <a:ext cx="1436924" cy="510584"/>
                  </a:xfrm>
                  <a:custGeom>
                    <a:avLst/>
                    <a:gdLst/>
                    <a:ahLst/>
                    <a:cxnLst>
                      <a:cxn ang="0">
                        <a:pos x="wd2" y="hd2"/>
                      </a:cxn>
                      <a:cxn ang="5400000">
                        <a:pos x="wd2" y="hd2"/>
                      </a:cxn>
                      <a:cxn ang="10800000">
                        <a:pos x="wd2" y="hd2"/>
                      </a:cxn>
                      <a:cxn ang="16200000">
                        <a:pos x="wd2" y="hd2"/>
                      </a:cxn>
                    </a:cxnLst>
                    <a:rect l="0" t="0" r="r" b="b"/>
                    <a:pathLst>
                      <a:path w="21600" h="21024" extrusionOk="0">
                        <a:moveTo>
                          <a:pt x="0" y="806"/>
                        </a:moveTo>
                        <a:cubicBezTo>
                          <a:pt x="3584" y="158"/>
                          <a:pt x="7169" y="-490"/>
                          <a:pt x="9046" y="2880"/>
                        </a:cubicBezTo>
                        <a:cubicBezTo>
                          <a:pt x="10924" y="6249"/>
                          <a:pt x="10553" y="21024"/>
                          <a:pt x="11262" y="21024"/>
                        </a:cubicBezTo>
                        <a:cubicBezTo>
                          <a:pt x="11970" y="21024"/>
                          <a:pt x="11570" y="6336"/>
                          <a:pt x="13293" y="2880"/>
                        </a:cubicBezTo>
                        <a:cubicBezTo>
                          <a:pt x="15016" y="-576"/>
                          <a:pt x="18308" y="-145"/>
                          <a:pt x="21600" y="288"/>
                        </a:cubicBezTo>
                      </a:path>
                    </a:pathLst>
                  </a:custGeom>
                  <a:noFill/>
                  <a:ln w="25400" cap="flat">
                    <a:solidFill>
                      <a:srgbClr val="4F81BD"/>
                    </a:solidFill>
                    <a:prstDash val="solid"/>
                    <a:round/>
                  </a:ln>
                  <a:effectLst>
                    <a:outerShdw blurRad="63500" dist="20000" dir="5400000" rotWithShape="0">
                      <a:srgbClr val="000000">
                        <a:alpha val="37998"/>
                      </a:srgbClr>
                    </a:outerShdw>
                  </a:effectLst>
                </p:spPr>
                <p:txBody>
                  <a:bodyPr wrap="square" lIns="0" tIns="0" rIns="0" bIns="0" numCol="1" anchor="ctr">
                    <a:noAutofit/>
                  </a:bodyPr>
                  <a:lstStyle/>
                  <a:p>
                    <a:pPr lvl="0" defTabSz="457200"/>
                    <a:endParaRPr/>
                  </a:p>
                </p:txBody>
              </p:sp>
              <p:sp>
                <p:nvSpPr>
                  <p:cNvPr id="253" name="Shape 253"/>
                  <p:cNvSpPr/>
                  <p:nvPr/>
                </p:nvSpPr>
                <p:spPr>
                  <a:xfrm>
                    <a:off x="0" y="157635"/>
                    <a:ext cx="1601741" cy="717028"/>
                  </a:xfrm>
                  <a:custGeom>
                    <a:avLst/>
                    <a:gdLst/>
                    <a:ahLst/>
                    <a:cxnLst>
                      <a:cxn ang="0">
                        <a:pos x="wd2" y="hd2"/>
                      </a:cxn>
                      <a:cxn ang="5400000">
                        <a:pos x="wd2" y="hd2"/>
                      </a:cxn>
                      <a:cxn ang="10800000">
                        <a:pos x="wd2" y="hd2"/>
                      </a:cxn>
                      <a:cxn ang="16200000">
                        <a:pos x="wd2" y="hd2"/>
                      </a:cxn>
                    </a:cxnLst>
                    <a:rect l="0" t="0" r="r" b="b"/>
                    <a:pathLst>
                      <a:path w="21302" h="20132" extrusionOk="0">
                        <a:moveTo>
                          <a:pt x="0" y="1767"/>
                        </a:moveTo>
                        <a:cubicBezTo>
                          <a:pt x="1906" y="237"/>
                          <a:pt x="3813" y="-1293"/>
                          <a:pt x="5393" y="1767"/>
                        </a:cubicBezTo>
                        <a:cubicBezTo>
                          <a:pt x="6973" y="4827"/>
                          <a:pt x="8035" y="19954"/>
                          <a:pt x="9478" y="20131"/>
                        </a:cubicBezTo>
                        <a:cubicBezTo>
                          <a:pt x="10922" y="20307"/>
                          <a:pt x="12230" y="6063"/>
                          <a:pt x="14054" y="2826"/>
                        </a:cubicBezTo>
                        <a:cubicBezTo>
                          <a:pt x="15879" y="-411"/>
                          <a:pt x="19257" y="1061"/>
                          <a:pt x="20428" y="708"/>
                        </a:cubicBezTo>
                        <a:cubicBezTo>
                          <a:pt x="21600" y="354"/>
                          <a:pt x="21341" y="531"/>
                          <a:pt x="21082" y="708"/>
                        </a:cubicBezTo>
                      </a:path>
                    </a:pathLst>
                  </a:custGeom>
                  <a:noFill/>
                  <a:ln w="25400" cap="flat">
                    <a:solidFill>
                      <a:srgbClr val="4F81BD"/>
                    </a:solidFill>
                    <a:prstDash val="solid"/>
                    <a:round/>
                  </a:ln>
                  <a:effectLst>
                    <a:outerShdw blurRad="63500" dist="20000" dir="5400000" rotWithShape="0">
                      <a:srgbClr val="000000">
                        <a:alpha val="37998"/>
                      </a:srgbClr>
                    </a:outerShdw>
                  </a:effectLst>
                </p:spPr>
                <p:txBody>
                  <a:bodyPr wrap="square" lIns="0" tIns="0" rIns="0" bIns="0" numCol="1" anchor="ctr">
                    <a:noAutofit/>
                  </a:bodyPr>
                  <a:lstStyle/>
                  <a:p>
                    <a:pPr lvl="0" defTabSz="457200"/>
                    <a:endParaRPr/>
                  </a:p>
                </p:txBody>
              </p:sp>
            </p:grpSp>
            <p:sp>
              <p:nvSpPr>
                <p:cNvPr id="255" name="Shape 255"/>
                <p:cNvSpPr/>
                <p:nvPr/>
              </p:nvSpPr>
              <p:spPr>
                <a:xfrm flipH="1">
                  <a:off x="76765" y="18440"/>
                  <a:ext cx="2" cy="174854"/>
                </a:xfrm>
                <a:prstGeom prst="line">
                  <a:avLst/>
                </a:prstGeom>
                <a:noFill/>
                <a:ln w="25400" cap="flat">
                  <a:solidFill>
                    <a:srgbClr val="4F81BD"/>
                  </a:solidFill>
                  <a:prstDash val="solid"/>
                  <a:round/>
                </a:ln>
                <a:effectLst>
                  <a:outerShdw blurRad="63500" dist="20000" dir="5400000" rotWithShape="0">
                    <a:srgbClr val="000000">
                      <a:alpha val="37998"/>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56" name="Shape 256"/>
                <p:cNvSpPr/>
                <p:nvPr/>
              </p:nvSpPr>
              <p:spPr>
                <a:xfrm flipH="1">
                  <a:off x="251235" y="10491"/>
                  <a:ext cx="2" cy="141474"/>
                </a:xfrm>
                <a:prstGeom prst="line">
                  <a:avLst/>
                </a:prstGeom>
                <a:noFill/>
                <a:ln w="25400" cap="flat">
                  <a:solidFill>
                    <a:srgbClr val="4F81BD"/>
                  </a:solidFill>
                  <a:prstDash val="solid"/>
                  <a:round/>
                </a:ln>
                <a:effectLst>
                  <a:outerShdw blurRad="63500" dist="20000" dir="5400000" rotWithShape="0">
                    <a:srgbClr val="000000">
                      <a:alpha val="37998"/>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57" name="Shape 257"/>
                <p:cNvSpPr/>
                <p:nvPr/>
              </p:nvSpPr>
              <p:spPr>
                <a:xfrm flipH="1">
                  <a:off x="377487" y="17804"/>
                  <a:ext cx="77719" cy="174854"/>
                </a:xfrm>
                <a:prstGeom prst="line">
                  <a:avLst/>
                </a:prstGeom>
                <a:noFill/>
                <a:ln w="25400" cap="flat">
                  <a:solidFill>
                    <a:srgbClr val="4F81BD"/>
                  </a:solidFill>
                  <a:prstDash val="solid"/>
                  <a:round/>
                </a:ln>
                <a:effectLst>
                  <a:outerShdw blurRad="63500" dist="20000" dir="5400000" rotWithShape="0">
                    <a:srgbClr val="000000">
                      <a:alpha val="37998"/>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58" name="Shape 258"/>
                <p:cNvSpPr/>
                <p:nvPr/>
              </p:nvSpPr>
              <p:spPr>
                <a:xfrm flipH="1">
                  <a:off x="455203" y="108408"/>
                  <a:ext cx="185574" cy="178033"/>
                </a:xfrm>
                <a:prstGeom prst="line">
                  <a:avLst/>
                </a:prstGeom>
                <a:noFill/>
                <a:ln w="25400" cap="flat">
                  <a:solidFill>
                    <a:srgbClr val="4F81BD"/>
                  </a:solidFill>
                  <a:prstDash val="solid"/>
                  <a:round/>
                </a:ln>
                <a:effectLst>
                  <a:outerShdw blurRad="63500" dist="20000" dir="5400000" rotWithShape="0">
                    <a:srgbClr val="000000">
                      <a:alpha val="37998"/>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59" name="Shape 259"/>
                <p:cNvSpPr/>
                <p:nvPr/>
              </p:nvSpPr>
              <p:spPr>
                <a:xfrm flipH="1">
                  <a:off x="521820" y="286440"/>
                  <a:ext cx="172884" cy="158960"/>
                </a:xfrm>
                <a:prstGeom prst="line">
                  <a:avLst/>
                </a:prstGeom>
                <a:noFill/>
                <a:ln w="25400" cap="flat">
                  <a:solidFill>
                    <a:srgbClr val="4F81BD"/>
                  </a:solidFill>
                  <a:prstDash val="solid"/>
                  <a:round/>
                </a:ln>
                <a:effectLst>
                  <a:outerShdw blurRad="63500" dist="20000" dir="5400000" rotWithShape="0">
                    <a:srgbClr val="000000">
                      <a:alpha val="37998"/>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60" name="Shape 260"/>
                <p:cNvSpPr/>
                <p:nvPr/>
              </p:nvSpPr>
              <p:spPr>
                <a:xfrm flipH="1">
                  <a:off x="582090" y="481959"/>
                  <a:ext cx="147508" cy="168497"/>
                </a:xfrm>
                <a:prstGeom prst="line">
                  <a:avLst/>
                </a:prstGeom>
                <a:noFill/>
                <a:ln w="25400" cap="flat">
                  <a:solidFill>
                    <a:srgbClr val="4F81BD"/>
                  </a:solidFill>
                  <a:prstDash val="solid"/>
                  <a:round/>
                </a:ln>
                <a:effectLst>
                  <a:outerShdw blurRad="63500" dist="20000" dir="5400000" rotWithShape="0">
                    <a:srgbClr val="000000">
                      <a:alpha val="37998"/>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61" name="Shape 261"/>
                <p:cNvSpPr/>
                <p:nvPr/>
              </p:nvSpPr>
              <p:spPr>
                <a:xfrm>
                  <a:off x="770835" y="477189"/>
                  <a:ext cx="77720" cy="205057"/>
                </a:xfrm>
                <a:prstGeom prst="line">
                  <a:avLst/>
                </a:prstGeom>
                <a:noFill/>
                <a:ln w="25400" cap="flat">
                  <a:solidFill>
                    <a:srgbClr val="4F81BD"/>
                  </a:solidFill>
                  <a:prstDash val="solid"/>
                  <a:round/>
                </a:ln>
                <a:effectLst>
                  <a:outerShdw blurRad="63500" dist="20000" dir="5400000" rotWithShape="0">
                    <a:srgbClr val="000000">
                      <a:alpha val="37998"/>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62" name="Shape 262"/>
                <p:cNvSpPr/>
                <p:nvPr/>
              </p:nvSpPr>
              <p:spPr>
                <a:xfrm>
                  <a:off x="802556" y="286441"/>
                  <a:ext cx="134818" cy="174854"/>
                </a:xfrm>
                <a:prstGeom prst="line">
                  <a:avLst/>
                </a:prstGeom>
                <a:noFill/>
                <a:ln w="25400" cap="flat">
                  <a:solidFill>
                    <a:srgbClr val="4F81BD"/>
                  </a:solidFill>
                  <a:prstDash val="solid"/>
                  <a:round/>
                </a:ln>
                <a:effectLst>
                  <a:outerShdw blurRad="63500" dist="20000" dir="5400000" rotWithShape="0">
                    <a:srgbClr val="000000">
                      <a:alpha val="37998"/>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63" name="Shape 263"/>
                <p:cNvSpPr/>
                <p:nvPr/>
              </p:nvSpPr>
              <p:spPr>
                <a:xfrm>
                  <a:off x="848553" y="108408"/>
                  <a:ext cx="191916" cy="178033"/>
                </a:xfrm>
                <a:prstGeom prst="line">
                  <a:avLst/>
                </a:prstGeom>
                <a:noFill/>
                <a:ln w="25400" cap="flat">
                  <a:solidFill>
                    <a:srgbClr val="4F81BD"/>
                  </a:solidFill>
                  <a:prstDash val="solid"/>
                  <a:round/>
                </a:ln>
                <a:effectLst>
                  <a:outerShdw blurRad="63500" dist="20000" dir="5400000" rotWithShape="0">
                    <a:srgbClr val="000000">
                      <a:alpha val="37998"/>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64" name="Shape 264"/>
                <p:cNvSpPr/>
                <p:nvPr/>
              </p:nvSpPr>
              <p:spPr>
                <a:xfrm>
                  <a:off x="1040469" y="6675"/>
                  <a:ext cx="109441" cy="205057"/>
                </a:xfrm>
                <a:prstGeom prst="line">
                  <a:avLst/>
                </a:prstGeom>
                <a:noFill/>
                <a:ln w="25400" cap="flat">
                  <a:solidFill>
                    <a:srgbClr val="4F81BD"/>
                  </a:solidFill>
                  <a:prstDash val="solid"/>
                  <a:round/>
                </a:ln>
                <a:effectLst>
                  <a:outerShdw blurRad="63500" dist="20000" dir="5400000" rotWithShape="0">
                    <a:srgbClr val="000000">
                      <a:alpha val="37998"/>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65" name="Shape 265"/>
                <p:cNvSpPr/>
                <p:nvPr/>
              </p:nvSpPr>
              <p:spPr>
                <a:xfrm>
                  <a:off x="1292655" y="6675"/>
                  <a:ext cx="47585" cy="185982"/>
                </a:xfrm>
                <a:prstGeom prst="line">
                  <a:avLst/>
                </a:prstGeom>
                <a:noFill/>
                <a:ln w="25400" cap="flat">
                  <a:solidFill>
                    <a:srgbClr val="4F81BD"/>
                  </a:solidFill>
                  <a:prstDash val="solid"/>
                  <a:round/>
                </a:ln>
                <a:effectLst>
                  <a:outerShdw blurRad="63500" dist="20000" dir="5400000" rotWithShape="0">
                    <a:srgbClr val="000000">
                      <a:alpha val="37998"/>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grpSp>
        <p:sp>
          <p:nvSpPr>
            <p:cNvPr id="268" name="Shape 268"/>
            <p:cNvSpPr/>
            <p:nvPr/>
          </p:nvSpPr>
          <p:spPr>
            <a:xfrm>
              <a:off x="721666" y="342077"/>
              <a:ext cx="521822" cy="1591"/>
            </a:xfrm>
            <a:prstGeom prst="line">
              <a:avLst/>
            </a:prstGeom>
            <a:noFill/>
            <a:ln w="25400" cap="flat">
              <a:solidFill>
                <a:srgbClr val="000000"/>
              </a:solidFill>
              <a:prstDash val="solid"/>
              <a:round/>
              <a:tailEnd type="triangle" w="med" len="med"/>
            </a:ln>
            <a:effectLst>
              <a:outerShdw blurRad="63500" dist="20000" dir="5400000" rotWithShape="0">
                <a:srgbClr val="000000">
                  <a:alpha val="37998"/>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grpSp>
        <p:nvGrpSpPr>
          <p:cNvPr id="298" name="Group 298"/>
          <p:cNvGrpSpPr/>
          <p:nvPr/>
        </p:nvGrpSpPr>
        <p:grpSpPr>
          <a:xfrm>
            <a:off x="10177463" y="2341556"/>
            <a:ext cx="1862083" cy="931816"/>
            <a:chOff x="1" y="0"/>
            <a:chExt cx="1862081" cy="931814"/>
          </a:xfrm>
        </p:grpSpPr>
        <p:grpSp>
          <p:nvGrpSpPr>
            <p:cNvPr id="286" name="Group 286"/>
            <p:cNvGrpSpPr/>
            <p:nvPr/>
          </p:nvGrpSpPr>
          <p:grpSpPr>
            <a:xfrm>
              <a:off x="1" y="57532"/>
              <a:ext cx="1862082" cy="874282"/>
              <a:chOff x="1" y="-10"/>
              <a:chExt cx="1862081" cy="874281"/>
            </a:xfrm>
          </p:grpSpPr>
          <p:sp>
            <p:nvSpPr>
              <p:cNvPr id="270" name="Shape 270"/>
              <p:cNvSpPr/>
              <p:nvPr/>
            </p:nvSpPr>
            <p:spPr>
              <a:xfrm>
                <a:off x="907189" y="10289"/>
                <a:ext cx="425938" cy="645710"/>
              </a:xfrm>
              <a:custGeom>
                <a:avLst/>
                <a:gdLst/>
                <a:ahLst/>
                <a:cxnLst>
                  <a:cxn ang="0">
                    <a:pos x="wd2" y="hd2"/>
                  </a:cxn>
                  <a:cxn ang="5400000">
                    <a:pos x="wd2" y="hd2"/>
                  </a:cxn>
                  <a:cxn ang="10800000">
                    <a:pos x="wd2" y="hd2"/>
                  </a:cxn>
                  <a:cxn ang="16200000">
                    <a:pos x="wd2" y="hd2"/>
                  </a:cxn>
                </a:cxnLst>
                <a:rect l="0" t="0" r="r" b="b"/>
                <a:pathLst>
                  <a:path w="21600" h="21569" extrusionOk="0">
                    <a:moveTo>
                      <a:pt x="14769" y="0"/>
                    </a:moveTo>
                    <a:cubicBezTo>
                      <a:pt x="13880" y="51"/>
                      <a:pt x="12885" y="73"/>
                      <a:pt x="11999" y="211"/>
                    </a:cubicBezTo>
                    <a:cubicBezTo>
                      <a:pt x="11624" y="269"/>
                      <a:pt x="11261" y="351"/>
                      <a:pt x="10892" y="421"/>
                    </a:cubicBezTo>
                    <a:cubicBezTo>
                      <a:pt x="10707" y="456"/>
                      <a:pt x="10500" y="465"/>
                      <a:pt x="10338" y="526"/>
                    </a:cubicBezTo>
                    <a:cubicBezTo>
                      <a:pt x="10153" y="596"/>
                      <a:pt x="9987" y="685"/>
                      <a:pt x="9784" y="737"/>
                    </a:cubicBezTo>
                    <a:cubicBezTo>
                      <a:pt x="9428" y="827"/>
                      <a:pt x="9000" y="824"/>
                      <a:pt x="8676" y="947"/>
                    </a:cubicBezTo>
                    <a:lnTo>
                      <a:pt x="7569" y="1368"/>
                    </a:lnTo>
                    <a:cubicBezTo>
                      <a:pt x="6511" y="2272"/>
                      <a:pt x="7920" y="1208"/>
                      <a:pt x="6646" y="1789"/>
                    </a:cubicBezTo>
                    <a:cubicBezTo>
                      <a:pt x="5453" y="2332"/>
                      <a:pt x="7115" y="1945"/>
                      <a:pt x="5723" y="2209"/>
                    </a:cubicBezTo>
                    <a:cubicBezTo>
                      <a:pt x="5307" y="2920"/>
                      <a:pt x="5883" y="2150"/>
                      <a:pt x="4984" y="2735"/>
                    </a:cubicBezTo>
                    <a:cubicBezTo>
                      <a:pt x="4692" y="2926"/>
                      <a:pt x="4492" y="3156"/>
                      <a:pt x="4246" y="3367"/>
                    </a:cubicBezTo>
                    <a:cubicBezTo>
                      <a:pt x="4123" y="3472"/>
                      <a:pt x="3947" y="3562"/>
                      <a:pt x="3876" y="3682"/>
                    </a:cubicBezTo>
                    <a:lnTo>
                      <a:pt x="3323" y="4629"/>
                    </a:lnTo>
                    <a:cubicBezTo>
                      <a:pt x="3261" y="4734"/>
                      <a:pt x="3176" y="4836"/>
                      <a:pt x="3138" y="4945"/>
                    </a:cubicBezTo>
                    <a:cubicBezTo>
                      <a:pt x="3076" y="5120"/>
                      <a:pt x="3036" y="5298"/>
                      <a:pt x="2953" y="5471"/>
                    </a:cubicBezTo>
                    <a:cubicBezTo>
                      <a:pt x="2851" y="5685"/>
                      <a:pt x="2707" y="5891"/>
                      <a:pt x="2584" y="6102"/>
                    </a:cubicBezTo>
                    <a:cubicBezTo>
                      <a:pt x="2523" y="6207"/>
                      <a:pt x="2438" y="6309"/>
                      <a:pt x="2399" y="6417"/>
                    </a:cubicBezTo>
                    <a:cubicBezTo>
                      <a:pt x="2338" y="6593"/>
                      <a:pt x="2291" y="6770"/>
                      <a:pt x="2215" y="6943"/>
                    </a:cubicBezTo>
                    <a:cubicBezTo>
                      <a:pt x="2168" y="7051"/>
                      <a:pt x="2077" y="7151"/>
                      <a:pt x="2030" y="7259"/>
                    </a:cubicBezTo>
                    <a:cubicBezTo>
                      <a:pt x="1835" y="7703"/>
                      <a:pt x="1786" y="8058"/>
                      <a:pt x="1661" y="8521"/>
                    </a:cubicBezTo>
                    <a:cubicBezTo>
                      <a:pt x="1604" y="8732"/>
                      <a:pt x="1558" y="8944"/>
                      <a:pt x="1476" y="9153"/>
                    </a:cubicBezTo>
                    <a:cubicBezTo>
                      <a:pt x="1434" y="9261"/>
                      <a:pt x="1353" y="9363"/>
                      <a:pt x="1292" y="9468"/>
                    </a:cubicBezTo>
                    <a:cubicBezTo>
                      <a:pt x="1230" y="9714"/>
                      <a:pt x="1148" y="9958"/>
                      <a:pt x="1107" y="10205"/>
                    </a:cubicBezTo>
                    <a:cubicBezTo>
                      <a:pt x="942" y="11195"/>
                      <a:pt x="998" y="11630"/>
                      <a:pt x="738" y="12520"/>
                    </a:cubicBezTo>
                    <a:cubicBezTo>
                      <a:pt x="696" y="12663"/>
                      <a:pt x="615" y="12801"/>
                      <a:pt x="553" y="12941"/>
                    </a:cubicBezTo>
                    <a:cubicBezTo>
                      <a:pt x="149" y="15012"/>
                      <a:pt x="403" y="14212"/>
                      <a:pt x="0" y="15360"/>
                    </a:cubicBezTo>
                    <a:cubicBezTo>
                      <a:pt x="61" y="15501"/>
                      <a:pt x="111" y="15643"/>
                      <a:pt x="184" y="15781"/>
                    </a:cubicBezTo>
                    <a:cubicBezTo>
                      <a:pt x="296" y="15994"/>
                      <a:pt x="459" y="16197"/>
                      <a:pt x="553" y="16412"/>
                    </a:cubicBezTo>
                    <a:cubicBezTo>
                      <a:pt x="615" y="16553"/>
                      <a:pt x="668" y="16694"/>
                      <a:pt x="738" y="16833"/>
                    </a:cubicBezTo>
                    <a:cubicBezTo>
                      <a:pt x="791" y="16940"/>
                      <a:pt x="879" y="17041"/>
                      <a:pt x="923" y="17149"/>
                    </a:cubicBezTo>
                    <a:cubicBezTo>
                      <a:pt x="1591" y="18799"/>
                      <a:pt x="955" y="17625"/>
                      <a:pt x="1661" y="18832"/>
                    </a:cubicBezTo>
                    <a:cubicBezTo>
                      <a:pt x="1723" y="18937"/>
                      <a:pt x="1738" y="19055"/>
                      <a:pt x="1846" y="19148"/>
                    </a:cubicBezTo>
                    <a:cubicBezTo>
                      <a:pt x="1969" y="19253"/>
                      <a:pt x="2125" y="19348"/>
                      <a:pt x="2215" y="19463"/>
                    </a:cubicBezTo>
                    <a:cubicBezTo>
                      <a:pt x="3653" y="21307"/>
                      <a:pt x="1726" y="19036"/>
                      <a:pt x="2769" y="20620"/>
                    </a:cubicBezTo>
                    <a:cubicBezTo>
                      <a:pt x="2847" y="20739"/>
                      <a:pt x="3015" y="20831"/>
                      <a:pt x="3138" y="20936"/>
                    </a:cubicBezTo>
                    <a:cubicBezTo>
                      <a:pt x="3262" y="21219"/>
                      <a:pt x="3211" y="21504"/>
                      <a:pt x="3876" y="21567"/>
                    </a:cubicBezTo>
                    <a:cubicBezTo>
                      <a:pt x="4068" y="21585"/>
                      <a:pt x="4246" y="21497"/>
                      <a:pt x="4430" y="21462"/>
                    </a:cubicBezTo>
                    <a:cubicBezTo>
                      <a:pt x="4553" y="21252"/>
                      <a:pt x="4736" y="21050"/>
                      <a:pt x="4799" y="20831"/>
                    </a:cubicBezTo>
                    <a:cubicBezTo>
                      <a:pt x="4892" y="20515"/>
                      <a:pt x="5028" y="19846"/>
                      <a:pt x="5353" y="19568"/>
                    </a:cubicBezTo>
                    <a:cubicBezTo>
                      <a:pt x="6412" y="18664"/>
                      <a:pt x="5143" y="19808"/>
                      <a:pt x="5907" y="18937"/>
                    </a:cubicBezTo>
                    <a:cubicBezTo>
                      <a:pt x="6006" y="18824"/>
                      <a:pt x="6186" y="18737"/>
                      <a:pt x="6276" y="18622"/>
                    </a:cubicBezTo>
                    <a:cubicBezTo>
                      <a:pt x="6434" y="18419"/>
                      <a:pt x="6523" y="18201"/>
                      <a:pt x="6646" y="17990"/>
                    </a:cubicBezTo>
                    <a:cubicBezTo>
                      <a:pt x="6707" y="17885"/>
                      <a:pt x="6722" y="17767"/>
                      <a:pt x="6830" y="17675"/>
                    </a:cubicBezTo>
                    <a:cubicBezTo>
                      <a:pt x="6953" y="17570"/>
                      <a:pt x="7109" y="17475"/>
                      <a:pt x="7199" y="17359"/>
                    </a:cubicBezTo>
                    <a:lnTo>
                      <a:pt x="7938" y="16097"/>
                    </a:lnTo>
                    <a:cubicBezTo>
                      <a:pt x="7999" y="15992"/>
                      <a:pt x="8015" y="15874"/>
                      <a:pt x="8123" y="15781"/>
                    </a:cubicBezTo>
                    <a:cubicBezTo>
                      <a:pt x="8246" y="15676"/>
                      <a:pt x="8402" y="15581"/>
                      <a:pt x="8492" y="15466"/>
                    </a:cubicBezTo>
                    <a:cubicBezTo>
                      <a:pt x="8650" y="15263"/>
                      <a:pt x="8645" y="15019"/>
                      <a:pt x="8861" y="14834"/>
                    </a:cubicBezTo>
                    <a:cubicBezTo>
                      <a:pt x="8984" y="14729"/>
                      <a:pt x="9140" y="14634"/>
                      <a:pt x="9230" y="14519"/>
                    </a:cubicBezTo>
                    <a:cubicBezTo>
                      <a:pt x="9388" y="14316"/>
                      <a:pt x="9476" y="14098"/>
                      <a:pt x="9600" y="13888"/>
                    </a:cubicBezTo>
                    <a:lnTo>
                      <a:pt x="10338" y="12625"/>
                    </a:lnTo>
                    <a:cubicBezTo>
                      <a:pt x="10399" y="12520"/>
                      <a:pt x="10415" y="12402"/>
                      <a:pt x="10523" y="12310"/>
                    </a:cubicBezTo>
                    <a:cubicBezTo>
                      <a:pt x="10646" y="12204"/>
                      <a:pt x="10793" y="12107"/>
                      <a:pt x="10892" y="11994"/>
                    </a:cubicBezTo>
                    <a:cubicBezTo>
                      <a:pt x="10979" y="11895"/>
                      <a:pt x="10968" y="11771"/>
                      <a:pt x="11076" y="11678"/>
                    </a:cubicBezTo>
                    <a:cubicBezTo>
                      <a:pt x="11221" y="11555"/>
                      <a:pt x="11446" y="11468"/>
                      <a:pt x="11630" y="11363"/>
                    </a:cubicBezTo>
                    <a:cubicBezTo>
                      <a:pt x="12070" y="10611"/>
                      <a:pt x="11676" y="10855"/>
                      <a:pt x="12553" y="10520"/>
                    </a:cubicBezTo>
                    <a:cubicBezTo>
                      <a:pt x="12956" y="9832"/>
                      <a:pt x="12397" y="10507"/>
                      <a:pt x="13292" y="10099"/>
                    </a:cubicBezTo>
                    <a:cubicBezTo>
                      <a:pt x="13465" y="10020"/>
                      <a:pt x="13504" y="9873"/>
                      <a:pt x="13661" y="9784"/>
                    </a:cubicBezTo>
                    <a:cubicBezTo>
                      <a:pt x="13818" y="9694"/>
                      <a:pt x="14030" y="9644"/>
                      <a:pt x="14215" y="9573"/>
                    </a:cubicBezTo>
                    <a:cubicBezTo>
                      <a:pt x="14407" y="9245"/>
                      <a:pt x="14594" y="8833"/>
                      <a:pt x="15138" y="8627"/>
                    </a:cubicBezTo>
                    <a:lnTo>
                      <a:pt x="15692" y="8416"/>
                    </a:lnTo>
                    <a:cubicBezTo>
                      <a:pt x="16676" y="7575"/>
                      <a:pt x="15384" y="8592"/>
                      <a:pt x="16615" y="7890"/>
                    </a:cubicBezTo>
                    <a:cubicBezTo>
                      <a:pt x="16772" y="7801"/>
                      <a:pt x="16811" y="7654"/>
                      <a:pt x="16984" y="7575"/>
                    </a:cubicBezTo>
                    <a:cubicBezTo>
                      <a:pt x="17136" y="7505"/>
                      <a:pt x="17364" y="7519"/>
                      <a:pt x="17538" y="7469"/>
                    </a:cubicBezTo>
                    <a:cubicBezTo>
                      <a:pt x="17736" y="7413"/>
                      <a:pt x="17889" y="7310"/>
                      <a:pt x="18092" y="7259"/>
                    </a:cubicBezTo>
                    <a:cubicBezTo>
                      <a:pt x="18447" y="7169"/>
                      <a:pt x="18876" y="7172"/>
                      <a:pt x="19200" y="7049"/>
                    </a:cubicBezTo>
                    <a:cubicBezTo>
                      <a:pt x="20077" y="6715"/>
                      <a:pt x="19543" y="6878"/>
                      <a:pt x="20861" y="6628"/>
                    </a:cubicBezTo>
                    <a:lnTo>
                      <a:pt x="21415" y="6523"/>
                    </a:lnTo>
                    <a:cubicBezTo>
                      <a:pt x="21476" y="6417"/>
                      <a:pt x="21600" y="6318"/>
                      <a:pt x="21600" y="6207"/>
                    </a:cubicBezTo>
                    <a:cubicBezTo>
                      <a:pt x="21600" y="5989"/>
                      <a:pt x="21232" y="5735"/>
                      <a:pt x="21046" y="5576"/>
                    </a:cubicBezTo>
                    <a:cubicBezTo>
                      <a:pt x="20942" y="5341"/>
                      <a:pt x="20672" y="4677"/>
                      <a:pt x="20492" y="4524"/>
                    </a:cubicBezTo>
                    <a:cubicBezTo>
                      <a:pt x="20369" y="4419"/>
                      <a:pt x="20279" y="4298"/>
                      <a:pt x="20123" y="4208"/>
                    </a:cubicBezTo>
                    <a:cubicBezTo>
                      <a:pt x="19966" y="4119"/>
                      <a:pt x="19753" y="4068"/>
                      <a:pt x="19569" y="3998"/>
                    </a:cubicBezTo>
                    <a:cubicBezTo>
                      <a:pt x="19386" y="3685"/>
                      <a:pt x="19269" y="3301"/>
                      <a:pt x="18830" y="3051"/>
                    </a:cubicBezTo>
                    <a:cubicBezTo>
                      <a:pt x="18673" y="2962"/>
                      <a:pt x="18461" y="2911"/>
                      <a:pt x="18276" y="2841"/>
                    </a:cubicBezTo>
                    <a:cubicBezTo>
                      <a:pt x="18153" y="2630"/>
                      <a:pt x="18123" y="2394"/>
                      <a:pt x="17907" y="2209"/>
                    </a:cubicBezTo>
                    <a:cubicBezTo>
                      <a:pt x="17784" y="2104"/>
                      <a:pt x="17628" y="2009"/>
                      <a:pt x="17538" y="1894"/>
                    </a:cubicBezTo>
                    <a:cubicBezTo>
                      <a:pt x="16890" y="1064"/>
                      <a:pt x="17611" y="1431"/>
                      <a:pt x="16615" y="1052"/>
                    </a:cubicBezTo>
                    <a:cubicBezTo>
                      <a:pt x="16452" y="774"/>
                      <a:pt x="16168" y="196"/>
                      <a:pt x="15692" y="105"/>
                    </a:cubicBezTo>
                    <a:cubicBezTo>
                      <a:pt x="15055" y="-15"/>
                      <a:pt x="14923" y="18"/>
                      <a:pt x="14769" y="0"/>
                    </a:cubicBezTo>
                    <a:close/>
                  </a:path>
                </a:pathLst>
              </a:custGeom>
              <a:gradFill flip="none" rotWithShape="1">
                <a:gsLst>
                  <a:gs pos="0">
                    <a:srgbClr val="78A4B3"/>
                  </a:gs>
                  <a:gs pos="100000">
                    <a:srgbClr val="BADFED"/>
                  </a:gs>
                </a:gsLst>
                <a:lin ang="16200000" scaled="0"/>
              </a:gradFill>
              <a:ln w="9525" cap="flat">
                <a:solidFill>
                  <a:srgbClr val="7B9EA9"/>
                </a:solidFill>
                <a:prstDash val="solid"/>
                <a:round/>
              </a:ln>
              <a:effectLst>
                <a:outerShdw blurRad="63500" dist="23000" dir="5400000" rotWithShape="0">
                  <a:srgbClr val="000000">
                    <a:alpha val="34997"/>
                  </a:srgbClr>
                </a:outerShdw>
              </a:effectLst>
            </p:spPr>
            <p:txBody>
              <a:bodyPr wrap="square" lIns="0" tIns="0" rIns="0" bIns="0" numCol="1" anchor="ctr">
                <a:noAutofit/>
              </a:bodyPr>
              <a:lstStyle/>
              <a:p>
                <a:pPr lvl="0" defTabSz="457200"/>
                <a:endParaRPr/>
              </a:p>
            </p:txBody>
          </p:sp>
          <p:grpSp>
            <p:nvGrpSpPr>
              <p:cNvPr id="285" name="Group 285"/>
              <p:cNvGrpSpPr/>
              <p:nvPr/>
            </p:nvGrpSpPr>
            <p:grpSpPr>
              <a:xfrm>
                <a:off x="1" y="-11"/>
                <a:ext cx="1862082" cy="874282"/>
                <a:chOff x="1" y="-10"/>
                <a:chExt cx="1862081" cy="874281"/>
              </a:xfrm>
            </p:grpSpPr>
            <p:grpSp>
              <p:nvGrpSpPr>
                <p:cNvPr id="273" name="Group 273"/>
                <p:cNvGrpSpPr/>
                <p:nvPr/>
              </p:nvGrpSpPr>
              <p:grpSpPr>
                <a:xfrm>
                  <a:off x="1" y="-11"/>
                  <a:ext cx="1862082" cy="874282"/>
                  <a:chOff x="1" y="-10"/>
                  <a:chExt cx="1862081" cy="874281"/>
                </a:xfrm>
              </p:grpSpPr>
              <p:sp>
                <p:nvSpPr>
                  <p:cNvPr id="271" name="Shape 271"/>
                  <p:cNvSpPr/>
                  <p:nvPr/>
                </p:nvSpPr>
                <p:spPr>
                  <a:xfrm>
                    <a:off x="1" y="-11"/>
                    <a:ext cx="1670477" cy="510355"/>
                  </a:xfrm>
                  <a:custGeom>
                    <a:avLst/>
                    <a:gdLst/>
                    <a:ahLst/>
                    <a:cxnLst>
                      <a:cxn ang="0">
                        <a:pos x="wd2" y="hd2"/>
                      </a:cxn>
                      <a:cxn ang="5400000">
                        <a:pos x="wd2" y="hd2"/>
                      </a:cxn>
                      <a:cxn ang="10800000">
                        <a:pos x="wd2" y="hd2"/>
                      </a:cxn>
                      <a:cxn ang="16200000">
                        <a:pos x="wd2" y="hd2"/>
                      </a:cxn>
                    </a:cxnLst>
                    <a:rect l="0" t="0" r="r" b="b"/>
                    <a:pathLst>
                      <a:path w="21600" h="21024" extrusionOk="0">
                        <a:moveTo>
                          <a:pt x="0" y="806"/>
                        </a:moveTo>
                        <a:cubicBezTo>
                          <a:pt x="3584" y="158"/>
                          <a:pt x="7169" y="-490"/>
                          <a:pt x="9046" y="2880"/>
                        </a:cubicBezTo>
                        <a:cubicBezTo>
                          <a:pt x="10924" y="6249"/>
                          <a:pt x="10553" y="21024"/>
                          <a:pt x="11262" y="21024"/>
                        </a:cubicBezTo>
                        <a:cubicBezTo>
                          <a:pt x="11970" y="21024"/>
                          <a:pt x="11570" y="6336"/>
                          <a:pt x="13293" y="2880"/>
                        </a:cubicBezTo>
                        <a:cubicBezTo>
                          <a:pt x="15016" y="-576"/>
                          <a:pt x="18308" y="-145"/>
                          <a:pt x="21600" y="288"/>
                        </a:cubicBezTo>
                      </a:path>
                    </a:pathLst>
                  </a:custGeom>
                  <a:noFill/>
                  <a:ln w="25400" cap="flat">
                    <a:solidFill>
                      <a:srgbClr val="4F81BD"/>
                    </a:solidFill>
                    <a:prstDash val="solid"/>
                    <a:round/>
                  </a:ln>
                  <a:effectLst>
                    <a:outerShdw blurRad="63500" dist="20000" dir="5400000" rotWithShape="0">
                      <a:srgbClr val="000000">
                        <a:alpha val="37998"/>
                      </a:srgbClr>
                    </a:outerShdw>
                  </a:effectLst>
                </p:spPr>
                <p:txBody>
                  <a:bodyPr wrap="square" lIns="0" tIns="0" rIns="0" bIns="0" numCol="1" anchor="ctr">
                    <a:noAutofit/>
                  </a:bodyPr>
                  <a:lstStyle/>
                  <a:p>
                    <a:pPr lvl="0" defTabSz="457200"/>
                    <a:endParaRPr/>
                  </a:p>
                </p:txBody>
              </p:sp>
              <p:sp>
                <p:nvSpPr>
                  <p:cNvPr id="272" name="Shape 272"/>
                  <p:cNvSpPr/>
                  <p:nvPr/>
                </p:nvSpPr>
                <p:spPr>
                  <a:xfrm>
                    <a:off x="1" y="157564"/>
                    <a:ext cx="1862082" cy="716707"/>
                  </a:xfrm>
                  <a:custGeom>
                    <a:avLst/>
                    <a:gdLst/>
                    <a:ahLst/>
                    <a:cxnLst>
                      <a:cxn ang="0">
                        <a:pos x="wd2" y="hd2"/>
                      </a:cxn>
                      <a:cxn ang="5400000">
                        <a:pos x="wd2" y="hd2"/>
                      </a:cxn>
                      <a:cxn ang="10800000">
                        <a:pos x="wd2" y="hd2"/>
                      </a:cxn>
                      <a:cxn ang="16200000">
                        <a:pos x="wd2" y="hd2"/>
                      </a:cxn>
                    </a:cxnLst>
                    <a:rect l="0" t="0" r="r" b="b"/>
                    <a:pathLst>
                      <a:path w="21302" h="20131" extrusionOk="0">
                        <a:moveTo>
                          <a:pt x="0" y="1767"/>
                        </a:moveTo>
                        <a:cubicBezTo>
                          <a:pt x="1906" y="237"/>
                          <a:pt x="3813" y="-1293"/>
                          <a:pt x="5393" y="1767"/>
                        </a:cubicBezTo>
                        <a:cubicBezTo>
                          <a:pt x="6973" y="4827"/>
                          <a:pt x="8035" y="19953"/>
                          <a:pt x="9478" y="20130"/>
                        </a:cubicBezTo>
                        <a:cubicBezTo>
                          <a:pt x="10922" y="20307"/>
                          <a:pt x="12230" y="6063"/>
                          <a:pt x="14054" y="2826"/>
                        </a:cubicBezTo>
                        <a:cubicBezTo>
                          <a:pt x="15879" y="-411"/>
                          <a:pt x="19257" y="1061"/>
                          <a:pt x="20428" y="708"/>
                        </a:cubicBezTo>
                        <a:cubicBezTo>
                          <a:pt x="21600" y="354"/>
                          <a:pt x="21341" y="531"/>
                          <a:pt x="21082" y="708"/>
                        </a:cubicBezTo>
                      </a:path>
                    </a:pathLst>
                  </a:custGeom>
                  <a:noFill/>
                  <a:ln w="25400" cap="flat">
                    <a:solidFill>
                      <a:srgbClr val="4F81BD"/>
                    </a:solidFill>
                    <a:prstDash val="solid"/>
                    <a:round/>
                  </a:ln>
                  <a:effectLst>
                    <a:outerShdw blurRad="63500" dist="20000" dir="5400000" rotWithShape="0">
                      <a:srgbClr val="000000">
                        <a:alpha val="37998"/>
                      </a:srgbClr>
                    </a:outerShdw>
                  </a:effectLst>
                </p:spPr>
                <p:txBody>
                  <a:bodyPr wrap="square" lIns="0" tIns="0" rIns="0" bIns="0" numCol="1" anchor="ctr">
                    <a:noAutofit/>
                  </a:bodyPr>
                  <a:lstStyle/>
                  <a:p>
                    <a:pPr lvl="0" defTabSz="457200"/>
                    <a:endParaRPr/>
                  </a:p>
                </p:txBody>
              </p:sp>
            </p:grpSp>
            <p:sp>
              <p:nvSpPr>
                <p:cNvPr id="274" name="Shape 274"/>
                <p:cNvSpPr/>
                <p:nvPr/>
              </p:nvSpPr>
              <p:spPr>
                <a:xfrm flipH="1">
                  <a:off x="89140" y="18430"/>
                  <a:ext cx="3" cy="174777"/>
                </a:xfrm>
                <a:prstGeom prst="line">
                  <a:avLst/>
                </a:prstGeom>
                <a:noFill/>
                <a:ln w="25400" cap="flat">
                  <a:solidFill>
                    <a:srgbClr val="4F81BD"/>
                  </a:solidFill>
                  <a:prstDash val="solid"/>
                  <a:round/>
                </a:ln>
                <a:effectLst>
                  <a:outerShdw blurRad="63500" dist="20000" dir="5400000" rotWithShape="0">
                    <a:srgbClr val="000000">
                      <a:alpha val="37998"/>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75" name="Shape 275"/>
                <p:cNvSpPr/>
                <p:nvPr/>
              </p:nvSpPr>
              <p:spPr>
                <a:xfrm flipH="1">
                  <a:off x="291968" y="10485"/>
                  <a:ext cx="2" cy="141411"/>
                </a:xfrm>
                <a:prstGeom prst="line">
                  <a:avLst/>
                </a:prstGeom>
                <a:noFill/>
                <a:ln w="25400" cap="flat">
                  <a:solidFill>
                    <a:srgbClr val="4F81BD"/>
                  </a:solidFill>
                  <a:prstDash val="solid"/>
                  <a:round/>
                </a:ln>
                <a:effectLst>
                  <a:outerShdw blurRad="63500" dist="20000" dir="5400000" rotWithShape="0">
                    <a:srgbClr val="000000">
                      <a:alpha val="37998"/>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76" name="Shape 276"/>
                <p:cNvSpPr/>
                <p:nvPr/>
              </p:nvSpPr>
              <p:spPr>
                <a:xfrm flipH="1">
                  <a:off x="438842" y="17795"/>
                  <a:ext cx="90353" cy="174777"/>
                </a:xfrm>
                <a:prstGeom prst="line">
                  <a:avLst/>
                </a:prstGeom>
                <a:noFill/>
                <a:ln w="25400" cap="flat">
                  <a:solidFill>
                    <a:srgbClr val="4F81BD"/>
                  </a:solidFill>
                  <a:prstDash val="solid"/>
                  <a:round/>
                </a:ln>
                <a:effectLst>
                  <a:outerShdw blurRad="63500" dist="20000" dir="5400000" rotWithShape="0">
                    <a:srgbClr val="000000">
                      <a:alpha val="37998"/>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77" name="Shape 277"/>
                <p:cNvSpPr/>
                <p:nvPr/>
              </p:nvSpPr>
              <p:spPr>
                <a:xfrm flipH="1">
                  <a:off x="529194" y="108359"/>
                  <a:ext cx="215735" cy="177955"/>
                </a:xfrm>
                <a:prstGeom prst="line">
                  <a:avLst/>
                </a:prstGeom>
                <a:noFill/>
                <a:ln w="25400" cap="flat">
                  <a:solidFill>
                    <a:srgbClr val="4F81BD"/>
                  </a:solidFill>
                  <a:prstDash val="solid"/>
                  <a:round/>
                </a:ln>
                <a:effectLst>
                  <a:outerShdw blurRad="63500" dist="20000" dir="5400000" rotWithShape="0">
                    <a:srgbClr val="000000">
                      <a:alpha val="37998"/>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78" name="Shape 278"/>
                <p:cNvSpPr/>
                <p:nvPr/>
              </p:nvSpPr>
              <p:spPr>
                <a:xfrm flipH="1">
                  <a:off x="606637" y="286312"/>
                  <a:ext cx="200984" cy="158888"/>
                </a:xfrm>
                <a:prstGeom prst="line">
                  <a:avLst/>
                </a:prstGeom>
                <a:noFill/>
                <a:ln w="25400" cap="flat">
                  <a:solidFill>
                    <a:srgbClr val="4F81BD"/>
                  </a:solidFill>
                  <a:prstDash val="solid"/>
                  <a:round/>
                </a:ln>
                <a:effectLst>
                  <a:outerShdw blurRad="63500" dist="20000" dir="5400000" rotWithShape="0">
                    <a:srgbClr val="000000">
                      <a:alpha val="37998"/>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79" name="Shape 279"/>
                <p:cNvSpPr/>
                <p:nvPr/>
              </p:nvSpPr>
              <p:spPr>
                <a:xfrm flipH="1">
                  <a:off x="676704" y="481742"/>
                  <a:ext cx="171482" cy="168422"/>
                </a:xfrm>
                <a:prstGeom prst="line">
                  <a:avLst/>
                </a:prstGeom>
                <a:noFill/>
                <a:ln w="25400" cap="flat">
                  <a:solidFill>
                    <a:srgbClr val="4F81BD"/>
                  </a:solidFill>
                  <a:prstDash val="solid"/>
                  <a:round/>
                </a:ln>
                <a:effectLst>
                  <a:outerShdw blurRad="63500" dist="20000" dir="5400000" rotWithShape="0">
                    <a:srgbClr val="000000">
                      <a:alpha val="37998"/>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80" name="Shape 280"/>
                <p:cNvSpPr/>
                <p:nvPr/>
              </p:nvSpPr>
              <p:spPr>
                <a:xfrm>
                  <a:off x="896125" y="476975"/>
                  <a:ext cx="90353" cy="204966"/>
                </a:xfrm>
                <a:prstGeom prst="line">
                  <a:avLst/>
                </a:prstGeom>
                <a:noFill/>
                <a:ln w="25400" cap="flat">
                  <a:solidFill>
                    <a:srgbClr val="4F81BD"/>
                  </a:solidFill>
                  <a:prstDash val="solid"/>
                  <a:round/>
                </a:ln>
                <a:effectLst>
                  <a:outerShdw blurRad="63500" dist="20000" dir="5400000" rotWithShape="0">
                    <a:srgbClr val="000000">
                      <a:alpha val="37998"/>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81" name="Shape 281"/>
                <p:cNvSpPr/>
                <p:nvPr/>
              </p:nvSpPr>
              <p:spPr>
                <a:xfrm>
                  <a:off x="933002" y="286312"/>
                  <a:ext cx="156731" cy="174777"/>
                </a:xfrm>
                <a:prstGeom prst="line">
                  <a:avLst/>
                </a:prstGeom>
                <a:noFill/>
                <a:ln w="25400" cap="flat">
                  <a:solidFill>
                    <a:srgbClr val="4F81BD"/>
                  </a:solidFill>
                  <a:prstDash val="solid"/>
                  <a:round/>
                </a:ln>
                <a:effectLst>
                  <a:outerShdw blurRad="63500" dist="20000" dir="5400000" rotWithShape="0">
                    <a:srgbClr val="000000">
                      <a:alpha val="37998"/>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82" name="Shape 282"/>
                <p:cNvSpPr/>
                <p:nvPr/>
              </p:nvSpPr>
              <p:spPr>
                <a:xfrm>
                  <a:off x="986476" y="108359"/>
                  <a:ext cx="223110" cy="177955"/>
                </a:xfrm>
                <a:prstGeom prst="line">
                  <a:avLst/>
                </a:prstGeom>
                <a:noFill/>
                <a:ln w="25400" cap="flat">
                  <a:solidFill>
                    <a:srgbClr val="4F81BD"/>
                  </a:solidFill>
                  <a:prstDash val="solid"/>
                  <a:round/>
                </a:ln>
                <a:effectLst>
                  <a:outerShdw blurRad="63500" dist="20000" dir="5400000" rotWithShape="0">
                    <a:srgbClr val="000000">
                      <a:alpha val="37998"/>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83" name="Shape 283"/>
                <p:cNvSpPr/>
                <p:nvPr/>
              </p:nvSpPr>
              <p:spPr>
                <a:xfrm>
                  <a:off x="1209585" y="6672"/>
                  <a:ext cx="127230" cy="204966"/>
                </a:xfrm>
                <a:prstGeom prst="line">
                  <a:avLst/>
                </a:prstGeom>
                <a:noFill/>
                <a:ln w="25400" cap="flat">
                  <a:solidFill>
                    <a:srgbClr val="4F81BD"/>
                  </a:solidFill>
                  <a:prstDash val="solid"/>
                  <a:round/>
                </a:ln>
                <a:effectLst>
                  <a:outerShdw blurRad="63500" dist="20000" dir="5400000" rotWithShape="0">
                    <a:srgbClr val="000000">
                      <a:alpha val="37998"/>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84" name="Shape 284"/>
                <p:cNvSpPr/>
                <p:nvPr/>
              </p:nvSpPr>
              <p:spPr>
                <a:xfrm>
                  <a:off x="1502762" y="6671"/>
                  <a:ext cx="55317" cy="185900"/>
                </a:xfrm>
                <a:prstGeom prst="line">
                  <a:avLst/>
                </a:prstGeom>
                <a:noFill/>
                <a:ln w="25400" cap="flat">
                  <a:solidFill>
                    <a:srgbClr val="4F81BD"/>
                  </a:solidFill>
                  <a:prstDash val="solid"/>
                  <a:round/>
                </a:ln>
                <a:effectLst>
                  <a:outerShdw blurRad="63500" dist="20000" dir="5400000" rotWithShape="0">
                    <a:srgbClr val="000000">
                      <a:alpha val="37998"/>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grpSp>
        <p:sp>
          <p:nvSpPr>
            <p:cNvPr id="287" name="Shape 287"/>
            <p:cNvSpPr/>
            <p:nvPr/>
          </p:nvSpPr>
          <p:spPr>
            <a:xfrm>
              <a:off x="1086800" y="138991"/>
              <a:ext cx="241884" cy="99903"/>
            </a:xfrm>
            <a:prstGeom prst="line">
              <a:avLst/>
            </a:prstGeom>
            <a:noFill/>
            <a:ln w="12700" cap="flat">
              <a:solidFill>
                <a:srgbClr val="000000"/>
              </a:solidFill>
              <a:prstDash val="solid"/>
              <a:round/>
              <a:tailEnd type="triangle" w="med" len="med"/>
            </a:ln>
            <a:effectLst>
              <a:outerShdw blurRad="63500" dist="20000" dir="5400000" rotWithShape="0">
                <a:srgbClr val="000000">
                  <a:alpha val="37998"/>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88" name="Shape 288"/>
            <p:cNvSpPr/>
            <p:nvPr/>
          </p:nvSpPr>
          <p:spPr>
            <a:xfrm flipV="1">
              <a:off x="958897" y="359556"/>
              <a:ext cx="261674" cy="1969"/>
            </a:xfrm>
            <a:prstGeom prst="line">
              <a:avLst/>
            </a:prstGeom>
            <a:noFill/>
            <a:ln w="12700" cap="flat">
              <a:solidFill>
                <a:srgbClr val="000000"/>
              </a:solidFill>
              <a:prstDash val="solid"/>
              <a:round/>
              <a:tailEnd type="triangle" w="med" len="med"/>
            </a:ln>
            <a:effectLst>
              <a:outerShdw blurRad="63500" dist="20000" dir="5400000" rotWithShape="0">
                <a:srgbClr val="000000">
                  <a:alpha val="37998"/>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89" name="Shape 289"/>
            <p:cNvSpPr/>
            <p:nvPr/>
          </p:nvSpPr>
          <p:spPr>
            <a:xfrm>
              <a:off x="870391" y="537509"/>
              <a:ext cx="261674" cy="1967"/>
            </a:xfrm>
            <a:prstGeom prst="line">
              <a:avLst/>
            </a:prstGeom>
            <a:noFill/>
            <a:ln w="12700" cap="flat">
              <a:solidFill>
                <a:srgbClr val="000000"/>
              </a:solidFill>
              <a:prstDash val="solid"/>
              <a:round/>
              <a:tailEnd type="triangle" w="med" len="med"/>
            </a:ln>
            <a:effectLst>
              <a:outerShdw blurRad="63500" dist="20000" dir="5400000" rotWithShape="0">
                <a:srgbClr val="000000">
                  <a:alpha val="37998"/>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90" name="Shape 290"/>
            <p:cNvSpPr/>
            <p:nvPr/>
          </p:nvSpPr>
          <p:spPr>
            <a:xfrm flipH="1">
              <a:off x="341214" y="24075"/>
              <a:ext cx="101223" cy="204217"/>
            </a:xfrm>
            <a:prstGeom prst="line">
              <a:avLst/>
            </a:prstGeom>
            <a:noFill/>
            <a:ln w="12700" cap="flat">
              <a:solidFill>
                <a:srgbClr val="000000"/>
              </a:solidFill>
              <a:prstDash val="solid"/>
              <a:round/>
              <a:tailEnd type="triangle" w="med" len="med"/>
            </a:ln>
            <a:effectLst>
              <a:outerShdw blurRad="63500" dist="20000" dir="5400000" rotWithShape="0">
                <a:srgbClr val="000000">
                  <a:alpha val="37998"/>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91" name="Shape 291"/>
            <p:cNvSpPr/>
            <p:nvPr/>
          </p:nvSpPr>
          <p:spPr>
            <a:xfrm>
              <a:off x="1304978" y="21626"/>
              <a:ext cx="159555" cy="207525"/>
            </a:xfrm>
            <a:prstGeom prst="line">
              <a:avLst/>
            </a:prstGeom>
            <a:noFill/>
            <a:ln w="12700" cap="flat">
              <a:solidFill>
                <a:srgbClr val="000000"/>
              </a:solidFill>
              <a:prstDash val="solid"/>
              <a:round/>
              <a:tailEnd type="triangle" w="med" len="med"/>
            </a:ln>
            <a:effectLst>
              <a:outerShdw blurRad="63500" dist="20000" dir="5400000" rotWithShape="0">
                <a:srgbClr val="000000">
                  <a:alpha val="37998"/>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92" name="Shape 292"/>
            <p:cNvSpPr/>
            <p:nvPr/>
          </p:nvSpPr>
          <p:spPr>
            <a:xfrm>
              <a:off x="1604323" y="21598"/>
              <a:ext cx="64241" cy="218701"/>
            </a:xfrm>
            <a:prstGeom prst="line">
              <a:avLst/>
            </a:prstGeom>
            <a:noFill/>
            <a:ln w="12700" cap="flat">
              <a:solidFill>
                <a:srgbClr val="000000"/>
              </a:solidFill>
              <a:prstDash val="solid"/>
              <a:round/>
              <a:tailEnd type="triangle" w="med" len="med"/>
            </a:ln>
            <a:effectLst>
              <a:outerShdw blurRad="63500" dist="20000" dir="5400000" rotWithShape="0">
                <a:srgbClr val="000000">
                  <a:alpha val="37998"/>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93" name="Shape 293"/>
            <p:cNvSpPr/>
            <p:nvPr/>
          </p:nvSpPr>
          <p:spPr>
            <a:xfrm flipH="1" flipV="1">
              <a:off x="591966" y="512087"/>
              <a:ext cx="261674" cy="1967"/>
            </a:xfrm>
            <a:prstGeom prst="line">
              <a:avLst/>
            </a:prstGeom>
            <a:noFill/>
            <a:ln w="12700" cap="flat">
              <a:solidFill>
                <a:srgbClr val="000000"/>
              </a:solidFill>
              <a:prstDash val="solid"/>
              <a:round/>
              <a:tailEnd type="triangle" w="med" len="med"/>
            </a:ln>
            <a:effectLst>
              <a:outerShdw blurRad="63500" dist="20000" dir="5400000" rotWithShape="0">
                <a:srgbClr val="000000">
                  <a:alpha val="37998"/>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94" name="Shape 294"/>
            <p:cNvSpPr/>
            <p:nvPr/>
          </p:nvSpPr>
          <p:spPr>
            <a:xfrm flipH="1" flipV="1">
              <a:off x="508990" y="330957"/>
              <a:ext cx="261675" cy="1968"/>
            </a:xfrm>
            <a:prstGeom prst="line">
              <a:avLst/>
            </a:prstGeom>
            <a:noFill/>
            <a:ln w="12700" cap="flat">
              <a:solidFill>
                <a:srgbClr val="000000"/>
              </a:solidFill>
              <a:prstDash val="solid"/>
              <a:round/>
              <a:tailEnd type="triangle" w="med" len="med"/>
            </a:ln>
            <a:effectLst>
              <a:outerShdw blurRad="63500" dist="20000" dir="5400000" rotWithShape="0">
                <a:srgbClr val="000000">
                  <a:alpha val="37998"/>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95" name="Shape 295"/>
            <p:cNvSpPr/>
            <p:nvPr/>
          </p:nvSpPr>
          <p:spPr>
            <a:xfrm flipH="1">
              <a:off x="449114" y="114662"/>
              <a:ext cx="215477" cy="148562"/>
            </a:xfrm>
            <a:prstGeom prst="line">
              <a:avLst/>
            </a:prstGeom>
            <a:noFill/>
            <a:ln w="12700" cap="flat">
              <a:solidFill>
                <a:srgbClr val="000000"/>
              </a:solidFill>
              <a:prstDash val="solid"/>
              <a:round/>
              <a:tailEnd type="triangle" w="med" len="med"/>
            </a:ln>
            <a:effectLst>
              <a:outerShdw blurRad="63500" dist="20000" dir="5400000" rotWithShape="0">
                <a:srgbClr val="000000">
                  <a:alpha val="37998"/>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96" name="Shape 296"/>
            <p:cNvSpPr/>
            <p:nvPr/>
          </p:nvSpPr>
          <p:spPr>
            <a:xfrm>
              <a:off x="840770" y="651096"/>
              <a:ext cx="12988" cy="226028"/>
            </a:xfrm>
            <a:prstGeom prst="line">
              <a:avLst/>
            </a:prstGeom>
            <a:noFill/>
            <a:ln w="12700" cap="flat">
              <a:solidFill>
                <a:srgbClr val="000000"/>
              </a:solidFill>
              <a:prstDash val="solid"/>
              <a:round/>
              <a:tailEnd type="triangle" w="med" len="med"/>
            </a:ln>
            <a:effectLst>
              <a:outerShdw blurRad="63500" dist="20000" dir="5400000" rotWithShape="0">
                <a:srgbClr val="000000">
                  <a:alpha val="37998"/>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97" name="Shape 297"/>
            <p:cNvSpPr/>
            <p:nvPr/>
          </p:nvSpPr>
          <p:spPr>
            <a:xfrm flipH="1">
              <a:off x="178321" y="-1"/>
              <a:ext cx="21354" cy="226947"/>
            </a:xfrm>
            <a:prstGeom prst="line">
              <a:avLst/>
            </a:prstGeom>
            <a:noFill/>
            <a:ln w="12700" cap="flat">
              <a:solidFill>
                <a:srgbClr val="000000"/>
              </a:solidFill>
              <a:prstDash val="solid"/>
              <a:round/>
              <a:tailEnd type="triangle" w="med" len="med"/>
            </a:ln>
            <a:effectLst>
              <a:outerShdw blurRad="63500" dist="20000" dir="5400000" rotWithShape="0">
                <a:srgbClr val="000000">
                  <a:alpha val="37998"/>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23</a:t>
            </a:fld>
            <a:endParaRPr sz="1200">
              <a:solidFill>
                <a:srgbClr val="888888"/>
              </a:solidFill>
            </a:endParaRPr>
          </a:p>
        </p:txBody>
      </p:sp>
      <p:sp>
        <p:nvSpPr>
          <p:cNvPr id="301" name="Shape 301"/>
          <p:cNvSpPr/>
          <p:nvPr/>
        </p:nvSpPr>
        <p:spPr>
          <a:xfrm>
            <a:off x="22489" y="1614381"/>
            <a:ext cx="7350854" cy="54483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200526" lvl="0" indent="-200526" defTabSz="457200">
              <a:buSzPct val="100000"/>
              <a:buChar char="•"/>
            </a:pPr>
            <a:r>
              <a:rPr sz="2700"/>
              <a:t>Parametric Empirical Bayesian Approaches are used to implement constraints</a:t>
            </a:r>
          </a:p>
          <a:p>
            <a:pPr marL="200526" lvl="0" indent="-200526" defTabSz="457200">
              <a:buSzPct val="100000"/>
              <a:buChar char="•"/>
            </a:pPr>
            <a:endParaRPr sz="2700"/>
          </a:p>
          <a:p>
            <a:pPr marL="200526" lvl="0" indent="-200526" defTabSz="457200">
              <a:buSzPct val="100000"/>
              <a:buChar char="•"/>
            </a:pPr>
            <a:r>
              <a:rPr sz="2700"/>
              <a:t>PEB imposes flexible constraints in form of source priors, in a source covariance matrix. </a:t>
            </a:r>
          </a:p>
          <a:p>
            <a:pPr marL="200526" lvl="0" indent="-200526" defTabSz="457200">
              <a:buSzPct val="100000"/>
              <a:buChar char="•"/>
            </a:pPr>
            <a:endParaRPr sz="2700"/>
          </a:p>
          <a:p>
            <a:pPr marL="200526" lvl="0" indent="-200526" defTabSz="457200">
              <a:buSzPct val="100000"/>
              <a:buChar char="•"/>
            </a:pPr>
            <a:r>
              <a:rPr sz="2700"/>
              <a:t>For any given dataset, most likely priors are those that maximise model evidence in terms of free energy (calculated using ReML - better models minimise this free energy function)</a:t>
            </a:r>
          </a:p>
          <a:p>
            <a:pPr marL="200526" lvl="0" indent="-200526" defTabSz="457200">
              <a:buSzPct val="100000"/>
              <a:buChar char="•"/>
            </a:pPr>
            <a:endParaRPr sz="2700"/>
          </a:p>
          <a:p>
            <a:pPr lvl="0" defTabSz="457200"/>
            <a:endParaRPr sz="2700"/>
          </a:p>
        </p:txBody>
      </p:sp>
      <p:sp>
        <p:nvSpPr>
          <p:cNvPr id="302" name="Shape 302"/>
          <p:cNvSpPr/>
          <p:nvPr/>
        </p:nvSpPr>
        <p:spPr>
          <a:xfrm>
            <a:off x="2123115" y="596370"/>
            <a:ext cx="8229601" cy="5969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defTabSz="457200">
              <a:defRPr sz="3900"/>
            </a:lvl1pPr>
          </a:lstStyle>
          <a:p>
            <a:pPr lvl="0">
              <a:defRPr sz="1800"/>
            </a:pPr>
            <a:r>
              <a:rPr sz="3900"/>
              <a:t>Getting Bayesian….</a:t>
            </a:r>
          </a:p>
        </p:txBody>
      </p:sp>
      <p:pic>
        <p:nvPicPr>
          <p:cNvPr id="303" name="Screen Shot 2014-09-09 at 12.11.06.png"/>
          <p:cNvPicPr/>
          <p:nvPr/>
        </p:nvPicPr>
        <p:blipFill>
          <a:blip r:embed="rId2">
            <a:extLst/>
          </a:blip>
          <a:stretch>
            <a:fillRect/>
          </a:stretch>
        </p:blipFill>
        <p:spPr>
          <a:xfrm>
            <a:off x="7104156" y="5004311"/>
            <a:ext cx="5002442" cy="1728117"/>
          </a:xfrm>
          <a:prstGeom prst="rect">
            <a:avLst/>
          </a:prstGeom>
          <a:ln w="12700">
            <a:miter lim="400000"/>
          </a:ln>
        </p:spPr>
      </p:pic>
      <p:sp>
        <p:nvSpPr>
          <p:cNvPr id="304" name="Shape 304"/>
          <p:cNvSpPr/>
          <p:nvPr/>
        </p:nvSpPr>
        <p:spPr>
          <a:xfrm flipH="1">
            <a:off x="8292613" y="2669316"/>
            <a:ext cx="353820" cy="2922498"/>
          </a:xfrm>
          <a:prstGeom prst="line">
            <a:avLst/>
          </a:prstGeom>
          <a:ln w="76200">
            <a:solidFill>
              <a:srgbClr val="577198"/>
            </a:solidFill>
            <a:miter lim="400000"/>
            <a:tailEnd type="triangle"/>
          </a:ln>
        </p:spPr>
        <p:txBody>
          <a:bodyPr lIns="50800" tIns="50800" rIns="50800" bIns="50800" anchor="ctr"/>
          <a:lstStyle/>
          <a:p>
            <a:pPr lvl="0" algn="ctr" defTabSz="825500">
              <a:defRPr sz="4200">
                <a:solidFill>
                  <a:srgbClr val="737373"/>
                </a:solidFill>
                <a:latin typeface="+mn-lt"/>
                <a:ea typeface="+mn-ea"/>
                <a:cs typeface="+mn-cs"/>
                <a:sym typeface="Helvetica Neue"/>
              </a:defRPr>
            </a:pPr>
            <a:endParaRPr/>
          </a:p>
        </p:txBody>
      </p:sp>
      <p:sp>
        <p:nvSpPr>
          <p:cNvPr id="305" name="Shape 305"/>
          <p:cNvSpPr/>
          <p:nvPr/>
        </p:nvSpPr>
        <p:spPr>
          <a:xfrm>
            <a:off x="7499548" y="2019507"/>
            <a:ext cx="3183058" cy="51109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ctr" defTabSz="825500">
              <a:defRPr sz="2700">
                <a:solidFill>
                  <a:srgbClr val="558AAB"/>
                </a:solidFill>
                <a:latin typeface="Helvetica Neue Bold Condensed"/>
                <a:ea typeface="Helvetica Neue Bold Condensed"/>
                <a:cs typeface="Helvetica Neue Bold Condensed"/>
                <a:sym typeface="Helvetica Neue Bold Condensed"/>
              </a:defRPr>
            </a:lvl1pPr>
          </a:lstStyle>
          <a:p>
            <a:pPr lvl="0">
              <a:defRPr sz="1800">
                <a:solidFill>
                  <a:srgbClr val="000000"/>
                </a:solidFill>
              </a:defRPr>
            </a:pPr>
            <a:r>
              <a:rPr sz="2700">
                <a:solidFill>
                  <a:srgbClr val="558AAB"/>
                </a:solidFill>
              </a:rPr>
              <a:t>Model Complexity</a:t>
            </a:r>
          </a:p>
        </p:txBody>
      </p:sp>
      <p:sp>
        <p:nvSpPr>
          <p:cNvPr id="306" name="Shape 306"/>
          <p:cNvSpPr/>
          <p:nvPr/>
        </p:nvSpPr>
        <p:spPr>
          <a:xfrm flipH="1">
            <a:off x="10802970" y="3729617"/>
            <a:ext cx="547071" cy="1912429"/>
          </a:xfrm>
          <a:prstGeom prst="line">
            <a:avLst/>
          </a:prstGeom>
          <a:ln w="76200">
            <a:solidFill>
              <a:srgbClr val="577198"/>
            </a:solidFill>
            <a:miter lim="400000"/>
            <a:tailEnd type="triangle"/>
          </a:ln>
        </p:spPr>
        <p:txBody>
          <a:bodyPr lIns="50800" tIns="50800" rIns="50800" bIns="50800" anchor="ctr"/>
          <a:lstStyle/>
          <a:p>
            <a:pPr lvl="0" algn="ctr" defTabSz="825500">
              <a:defRPr sz="4200">
                <a:solidFill>
                  <a:srgbClr val="737373"/>
                </a:solidFill>
                <a:latin typeface="+mn-lt"/>
                <a:ea typeface="+mn-ea"/>
                <a:cs typeface="+mn-cs"/>
                <a:sym typeface="Helvetica Neue"/>
              </a:defRPr>
            </a:pPr>
            <a:endParaRPr/>
          </a:p>
        </p:txBody>
      </p:sp>
      <p:sp>
        <p:nvSpPr>
          <p:cNvPr id="307" name="Shape 307"/>
          <p:cNvSpPr/>
          <p:nvPr/>
        </p:nvSpPr>
        <p:spPr>
          <a:xfrm>
            <a:off x="9919522" y="3173450"/>
            <a:ext cx="2277657" cy="5111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ctr" defTabSz="825500">
              <a:defRPr sz="2700">
                <a:solidFill>
                  <a:srgbClr val="558AAB"/>
                </a:solidFill>
                <a:latin typeface="Helvetica Neue Bold Condensed"/>
                <a:ea typeface="Helvetica Neue Bold Condensed"/>
                <a:cs typeface="Helvetica Neue Bold Condensed"/>
                <a:sym typeface="Helvetica Neue Bold Condensed"/>
              </a:defRPr>
            </a:lvl1pPr>
          </a:lstStyle>
          <a:p>
            <a:pPr lvl="0">
              <a:defRPr sz="1800">
                <a:solidFill>
                  <a:srgbClr val="000000"/>
                </a:solidFill>
              </a:defRPr>
            </a:pPr>
            <a:r>
              <a:rPr sz="2700">
                <a:solidFill>
                  <a:srgbClr val="558AAB"/>
                </a:solidFill>
              </a:rPr>
              <a:t>Model Accuracy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301">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301">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301">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301">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301">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iterate>
                                    <p:tmAbs val="0"/>
                                  </p:iterate>
                                  <p:childTnLst>
                                    <p:set>
                                      <p:cBhvr>
                                        <p:cTn id="20" fill="hold"/>
                                        <p:tgtEl>
                                          <p:spTgt spid="301">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301">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1" nodeType="afterEffect">
                                  <p:stCondLst>
                                    <p:cond delay="0"/>
                                  </p:stCondLst>
                                  <p:iterate>
                                    <p:tmAbs val="0"/>
                                  </p:iterate>
                                  <p:childTnLst>
                                    <p:set>
                                      <p:cBhvr>
                                        <p:cTn id="26" fill="hold"/>
                                        <p:tgtEl>
                                          <p:spTgt spid="301">
                                            <p:txEl>
                                              <p:pRg st="6" end="6"/>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1" nodeType="afterEffect">
                                  <p:stCondLst>
                                    <p:cond delay="0"/>
                                  </p:stCondLst>
                                  <p:iterate>
                                    <p:tmAbs val="0"/>
                                  </p:iterate>
                                  <p:childTnLst>
                                    <p:set>
                                      <p:cBhvr>
                                        <p:cTn id="29" fill="hold"/>
                                        <p:tgtEl>
                                          <p:spTgt spid="301">
                                            <p:txEl>
                                              <p:pRg st="7" end="7"/>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2" nodeType="clickEffect">
                                  <p:stCondLst>
                                    <p:cond delay="0"/>
                                  </p:stCondLst>
                                  <p:iterate>
                                    <p:tmAbs val="0"/>
                                  </p:iterate>
                                  <p:childTnLst>
                                    <p:set>
                                      <p:cBhvr>
                                        <p:cTn id="33" fill="hold"/>
                                        <p:tgtEl>
                                          <p:spTgt spid="30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3" nodeType="clickEffect">
                                  <p:stCondLst>
                                    <p:cond delay="0"/>
                                  </p:stCondLst>
                                  <p:iterate>
                                    <p:tmAbs val="0"/>
                                  </p:iterate>
                                  <p:childTnLst>
                                    <p:set>
                                      <p:cBhvr>
                                        <p:cTn id="37" fill="hold"/>
                                        <p:tgtEl>
                                          <p:spTgt spid="30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4" nodeType="clickEffect">
                                  <p:stCondLst>
                                    <p:cond delay="0"/>
                                  </p:stCondLst>
                                  <p:iterate>
                                    <p:tmAbs val="0"/>
                                  </p:iterate>
                                  <p:childTnLst>
                                    <p:set>
                                      <p:cBhvr>
                                        <p:cTn id="41" fill="hold"/>
                                        <p:tgtEl>
                                          <p:spTgt spid="30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5" nodeType="clickEffect">
                                  <p:stCondLst>
                                    <p:cond delay="0"/>
                                  </p:stCondLst>
                                  <p:iterate>
                                    <p:tmAbs val="0"/>
                                  </p:iterate>
                                  <p:childTnLst>
                                    <p:set>
                                      <p:cBhvr>
                                        <p:cTn id="45" fill="hold"/>
                                        <p:tgtEl>
                                          <p:spTgt spid="30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6" nodeType="clickEffect">
                                  <p:stCondLst>
                                    <p:cond delay="0"/>
                                  </p:stCondLst>
                                  <p:iterate>
                                    <p:tmAbs val="0"/>
                                  </p:iterate>
                                  <p:childTnLst>
                                    <p:set>
                                      <p:cBhvr>
                                        <p:cTn id="49" fill="hold"/>
                                        <p:tgtEl>
                                          <p:spTgt spid="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 grpId="1" build="p" bldLvl="5" animBg="1" advAuto="0"/>
      <p:bldP spid="303" grpId="2" animBg="1" advAuto="0"/>
      <p:bldP spid="304" grpId="4" animBg="1" advAuto="0"/>
      <p:bldP spid="305" grpId="3" animBg="1" advAuto="0"/>
      <p:bldP spid="306" grpId="6" animBg="1" advAuto="0"/>
      <p:bldP spid="307" grpId="5"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24</a:t>
            </a:fld>
            <a:endParaRPr sz="1200">
              <a:solidFill>
                <a:srgbClr val="888888"/>
              </a:solidFill>
            </a:endParaRPr>
          </a:p>
        </p:txBody>
      </p:sp>
      <p:pic>
        <p:nvPicPr>
          <p:cNvPr id="310" name="Screen Shot 2015-02-10 at 20.55.51.png"/>
          <p:cNvPicPr/>
          <p:nvPr/>
        </p:nvPicPr>
        <p:blipFill>
          <a:blip r:embed="rId2">
            <a:extLst/>
          </a:blip>
          <a:stretch>
            <a:fillRect/>
          </a:stretch>
        </p:blipFill>
        <p:spPr>
          <a:xfrm>
            <a:off x="1679447" y="0"/>
            <a:ext cx="8833106" cy="6858001"/>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hape 31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25</a:t>
            </a:fld>
            <a:endParaRPr sz="1200">
              <a:solidFill>
                <a:srgbClr val="888888"/>
              </a:solidFill>
            </a:endParaRPr>
          </a:p>
        </p:txBody>
      </p:sp>
      <p:sp>
        <p:nvSpPr>
          <p:cNvPr id="313" name="Shape 313"/>
          <p:cNvSpPr/>
          <p:nvPr/>
        </p:nvSpPr>
        <p:spPr>
          <a:xfrm>
            <a:off x="1981200" y="558270"/>
            <a:ext cx="8229600" cy="1193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defTabSz="457200">
              <a:defRPr sz="3900"/>
            </a:lvl1pPr>
          </a:lstStyle>
          <a:p>
            <a:pPr lvl="0">
              <a:defRPr sz="1800"/>
            </a:pPr>
            <a:r>
              <a:rPr sz="3900"/>
              <a:t>MNM (IID in SPM12)</a:t>
            </a:r>
          </a:p>
        </p:txBody>
      </p:sp>
      <p:sp>
        <p:nvSpPr>
          <p:cNvPr id="314" name="Shape 314"/>
          <p:cNvSpPr/>
          <p:nvPr/>
        </p:nvSpPr>
        <p:spPr>
          <a:xfrm>
            <a:off x="2286000" y="1536700"/>
            <a:ext cx="7620000" cy="21336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200526" lvl="0" indent="-200526" defTabSz="457200">
              <a:buSzPct val="100000"/>
              <a:buChar char="•"/>
            </a:pPr>
            <a:r>
              <a:rPr sz="2000"/>
              <a:t>Minimum Norm Model.</a:t>
            </a:r>
          </a:p>
          <a:p>
            <a:pPr marL="200526" lvl="0" indent="-200526" defTabSz="457200">
              <a:buSzPct val="100000"/>
              <a:buChar char="•"/>
            </a:pPr>
            <a:r>
              <a:rPr sz="2000"/>
              <a:t>Simplest a priori assumption</a:t>
            </a:r>
          </a:p>
          <a:p>
            <a:pPr marL="200526" lvl="0" indent="-200526" defTabSz="457200">
              <a:buSzPct val="100000"/>
              <a:buChar char="•"/>
            </a:pPr>
            <a:r>
              <a:rPr sz="2000"/>
              <a:t>practical assumptions:</a:t>
            </a:r>
          </a:p>
          <a:p>
            <a:pPr marL="267368" lvl="0" indent="-267368" defTabSz="457200">
              <a:buSzPct val="100000"/>
              <a:buAutoNum type="arabicPeriod"/>
            </a:pPr>
            <a:r>
              <a:rPr sz="2000"/>
              <a:t> All sources are considered equally probable</a:t>
            </a:r>
          </a:p>
          <a:p>
            <a:pPr marL="267368" lvl="0" indent="-267368" defTabSz="457200">
              <a:buSzPct val="100000"/>
              <a:buAutoNum type="arabicPeriod"/>
            </a:pPr>
            <a:r>
              <a:rPr sz="2000"/>
              <a:t>All sources are un correlated from one another</a:t>
            </a:r>
          </a:p>
          <a:p>
            <a:pPr lvl="0" defTabSz="457200"/>
            <a:endParaRPr sz="2000"/>
          </a:p>
          <a:p>
            <a:pPr lvl="0" defTabSz="457200"/>
            <a:r>
              <a:rPr sz="2000"/>
              <a:t>Source covariance matrix = identity matrix </a:t>
            </a:r>
          </a:p>
        </p:txBody>
      </p:sp>
      <p:pic>
        <p:nvPicPr>
          <p:cNvPr id="315" name="Screen Shot 2015-02-10 at 23.23.41.png"/>
          <p:cNvPicPr/>
          <p:nvPr/>
        </p:nvPicPr>
        <p:blipFill>
          <a:blip r:embed="rId2">
            <a:extLst/>
          </a:blip>
          <a:stretch>
            <a:fillRect/>
          </a:stretch>
        </p:blipFill>
        <p:spPr>
          <a:xfrm>
            <a:off x="3875210" y="3809130"/>
            <a:ext cx="5863980" cy="307374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314">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314">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314">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314">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314">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iterate>
                                    <p:tmAbs val="0"/>
                                  </p:iterate>
                                  <p:childTnLst>
                                    <p:set>
                                      <p:cBhvr>
                                        <p:cTn id="20" fill="hold"/>
                                        <p:tgtEl>
                                          <p:spTgt spid="314">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314">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1" nodeType="afterEffect">
                                  <p:stCondLst>
                                    <p:cond delay="0"/>
                                  </p:stCondLst>
                                  <p:iterate>
                                    <p:tmAbs val="0"/>
                                  </p:iterate>
                                  <p:childTnLst>
                                    <p:set>
                                      <p:cBhvr>
                                        <p:cTn id="26" fill="hold"/>
                                        <p:tgtEl>
                                          <p:spTgt spid="3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1" build="p" bldLvl="5"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Shape 31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26</a:t>
            </a:fld>
            <a:endParaRPr sz="1200">
              <a:solidFill>
                <a:srgbClr val="888888"/>
              </a:solidFill>
            </a:endParaRPr>
          </a:p>
        </p:txBody>
      </p:sp>
      <p:sp>
        <p:nvSpPr>
          <p:cNvPr id="318" name="Shape 318"/>
          <p:cNvSpPr>
            <a:spLocks noGrp="1"/>
          </p:cNvSpPr>
          <p:nvPr>
            <p:ph type="title" idx="4294967295"/>
          </p:nvPr>
        </p:nvSpPr>
        <p:spPr>
          <a:xfrm>
            <a:off x="1435607" y="274638"/>
            <a:ext cx="6376754" cy="1143001"/>
          </a:xfrm>
          <a:prstGeom prst="rect">
            <a:avLst/>
          </a:prstGeom>
        </p:spPr>
        <p:txBody>
          <a:bodyPr lIns="0" tIns="0" rIns="0" bIns="0"/>
          <a:lstStyle>
            <a:lvl1pPr>
              <a:lnSpc>
                <a:spcPct val="100000"/>
              </a:lnSpc>
              <a:defRPr sz="3800">
                <a:solidFill>
                  <a:srgbClr val="572314"/>
                </a:solidFill>
                <a:effectLst>
                  <a:outerShdw blurRad="50800" dist="30000" dir="5400000" rotWithShape="0">
                    <a:srgbClr val="000000">
                      <a:alpha val="30000"/>
                    </a:srgbClr>
                  </a:outerShdw>
                </a:effectLst>
                <a:latin typeface="Gill Sans MT"/>
                <a:ea typeface="Gill Sans MT"/>
                <a:cs typeface="Gill Sans MT"/>
                <a:sym typeface="Gill Sans MT"/>
              </a:defRPr>
            </a:lvl1pPr>
          </a:lstStyle>
          <a:p>
            <a:pPr lvl="0">
              <a:defRPr sz="1800">
                <a:solidFill>
                  <a:srgbClr val="000000"/>
                </a:solidFill>
                <a:effectLst/>
              </a:defRPr>
            </a:pPr>
            <a:r>
              <a:rPr sz="3800">
                <a:solidFill>
                  <a:srgbClr val="572314"/>
                </a:solidFill>
                <a:effectLst>
                  <a:outerShdw blurRad="50800" dist="30000" dir="5400000" rotWithShape="0">
                    <a:srgbClr val="000000">
                      <a:alpha val="30000"/>
                    </a:srgbClr>
                  </a:outerShdw>
                </a:effectLst>
              </a:rPr>
              <a:t>Variational bayesian- ECD</a:t>
            </a:r>
          </a:p>
        </p:txBody>
      </p:sp>
      <p:sp>
        <p:nvSpPr>
          <p:cNvPr id="319" name="Shape 319"/>
          <p:cNvSpPr>
            <a:spLocks noGrp="1"/>
          </p:cNvSpPr>
          <p:nvPr>
            <p:ph type="body" idx="4294967295"/>
          </p:nvPr>
        </p:nvSpPr>
        <p:spPr>
          <a:xfrm>
            <a:off x="1435607" y="1447800"/>
            <a:ext cx="3705147" cy="4800600"/>
          </a:xfrm>
          <a:prstGeom prst="rect">
            <a:avLst/>
          </a:prstGeom>
        </p:spPr>
        <p:txBody>
          <a:bodyPr lIns="0" tIns="0" rIns="0" bIns="0"/>
          <a:lstStyle/>
          <a:p>
            <a:pPr marL="251048" lvl="0" indent="-188503" defTabSz="694944">
              <a:lnSpc>
                <a:spcPct val="100000"/>
              </a:lnSpc>
              <a:spcBef>
                <a:spcPts val="400"/>
              </a:spcBef>
              <a:buClr>
                <a:srgbClr val="3891A7"/>
              </a:buClr>
              <a:buSzPct val="80000"/>
              <a:buFont typeface="Wingdings 2"/>
              <a:buChar char="●"/>
              <a:defRPr sz="1800"/>
            </a:pPr>
            <a:r>
              <a:rPr sz="2128">
                <a:latin typeface="Gill Sans MT"/>
                <a:ea typeface="Gill Sans MT"/>
                <a:cs typeface="Gill Sans MT"/>
                <a:sym typeface="Gill Sans MT"/>
              </a:rPr>
              <a:t>Priors (dipole number) for source locations must be specified.</a:t>
            </a:r>
          </a:p>
          <a:p>
            <a:pPr marL="251048" lvl="0" indent="-188503" defTabSz="694944">
              <a:lnSpc>
                <a:spcPct val="100000"/>
              </a:lnSpc>
              <a:spcBef>
                <a:spcPts val="400"/>
              </a:spcBef>
              <a:buClr>
                <a:srgbClr val="3891A7"/>
              </a:buClr>
              <a:buSzPct val="80000"/>
              <a:buFont typeface="Wingdings 2"/>
              <a:buChar char="●"/>
              <a:defRPr sz="1800"/>
            </a:pPr>
            <a:r>
              <a:rPr sz="2128">
                <a:latin typeface="Gill Sans MT"/>
                <a:ea typeface="Gill Sans MT"/>
                <a:cs typeface="Gill Sans MT"/>
                <a:sym typeface="Gill Sans MT"/>
              </a:rPr>
              <a:t>Estimates expected source location and its conditional variance.</a:t>
            </a:r>
          </a:p>
          <a:p>
            <a:pPr marL="251048" lvl="0" indent="-188503" defTabSz="694944">
              <a:lnSpc>
                <a:spcPct val="100000"/>
              </a:lnSpc>
              <a:spcBef>
                <a:spcPts val="400"/>
              </a:spcBef>
              <a:buClr>
                <a:srgbClr val="3891A7"/>
              </a:buClr>
              <a:buSzPct val="80000"/>
              <a:buFont typeface="Wingdings 2"/>
              <a:buChar char="●"/>
              <a:defRPr sz="1800"/>
            </a:pPr>
            <a:r>
              <a:rPr sz="2128">
                <a:latin typeface="Gill Sans MT"/>
                <a:ea typeface="Gill Sans MT"/>
                <a:cs typeface="Gill Sans MT"/>
                <a:sym typeface="Gill Sans MT"/>
              </a:rPr>
              <a:t>Model comparison can be used to compare models with different source covariance matrices</a:t>
            </a:r>
          </a:p>
          <a:p>
            <a:pPr marL="251048" lvl="0" indent="-188503" defTabSz="694944">
              <a:lnSpc>
                <a:spcPct val="100000"/>
              </a:lnSpc>
              <a:spcBef>
                <a:spcPts val="400"/>
              </a:spcBef>
              <a:buClr>
                <a:srgbClr val="3891A7"/>
              </a:buClr>
              <a:buSzPct val="80000"/>
              <a:buFont typeface="Wingdings 2"/>
              <a:buChar char="●"/>
              <a:defRPr sz="1800"/>
            </a:pPr>
            <a:r>
              <a:rPr sz="2128">
                <a:latin typeface="Gill Sans MT"/>
                <a:ea typeface="Gill Sans MT"/>
                <a:cs typeface="Gill Sans MT"/>
                <a:sym typeface="Gill Sans MT"/>
              </a:rPr>
              <a:t>Each dipole described in a six-dimensional space, therfore number of ECDs should not exceed [No. channels/6]</a:t>
            </a:r>
          </a:p>
        </p:txBody>
      </p:sp>
      <p:sp>
        <p:nvSpPr>
          <p:cNvPr id="320" name="Shape 320"/>
          <p:cNvSpPr/>
          <p:nvPr/>
        </p:nvSpPr>
        <p:spPr>
          <a:xfrm>
            <a:off x="6932453" y="1888066"/>
            <a:ext cx="4140254" cy="48006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65759" lvl="0" indent="-283463">
              <a:lnSpc>
                <a:spcPct val="80000"/>
              </a:lnSpc>
              <a:spcBef>
                <a:spcPts val="600"/>
              </a:spcBef>
              <a:buClr>
                <a:srgbClr val="3891A7"/>
              </a:buClr>
              <a:buSzPct val="80000"/>
              <a:buFont typeface="Wingdings 2"/>
              <a:buChar char="●"/>
            </a:pPr>
            <a:r>
              <a:rPr sz="2700">
                <a:latin typeface="Gill Sans MT"/>
                <a:ea typeface="Gill Sans MT"/>
                <a:cs typeface="Gill Sans MT"/>
                <a:sym typeface="Gill Sans MT"/>
              </a:rPr>
              <a:t>ASSUMPTIONS</a:t>
            </a:r>
          </a:p>
          <a:p>
            <a:pPr marL="514350" lvl="0" indent="-514350">
              <a:lnSpc>
                <a:spcPct val="80000"/>
              </a:lnSpc>
              <a:spcBef>
                <a:spcPts val="600"/>
              </a:spcBef>
              <a:buClr>
                <a:srgbClr val="3891A7"/>
              </a:buClr>
              <a:buSzPct val="80000"/>
              <a:buAutoNum type="arabicParenR"/>
            </a:pPr>
            <a:r>
              <a:rPr sz="2700">
                <a:latin typeface="Gill Sans MT"/>
                <a:ea typeface="Gill Sans MT"/>
                <a:cs typeface="Gill Sans MT"/>
                <a:sym typeface="Gill Sans MT"/>
              </a:rPr>
              <a:t>Only few sources are simultaneously active (&lt;5)</a:t>
            </a:r>
          </a:p>
          <a:p>
            <a:pPr marL="514350" lvl="0" indent="-514350">
              <a:lnSpc>
                <a:spcPct val="80000"/>
              </a:lnSpc>
              <a:spcBef>
                <a:spcPts val="600"/>
              </a:spcBef>
              <a:buClr>
                <a:srgbClr val="3891A7"/>
              </a:buClr>
              <a:buSzPct val="80000"/>
              <a:buAutoNum type="arabicParenR"/>
            </a:pPr>
            <a:r>
              <a:rPr sz="2700">
                <a:latin typeface="Gill Sans MT"/>
                <a:ea typeface="Gill Sans MT"/>
                <a:cs typeface="Gill Sans MT"/>
                <a:sym typeface="Gill Sans MT"/>
              </a:rPr>
              <a:t>Sources are focal</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Shape 32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27</a:t>
            </a:fld>
            <a:endParaRPr sz="1200">
              <a:solidFill>
                <a:srgbClr val="888888"/>
              </a:solidFill>
            </a:endParaRPr>
          </a:p>
        </p:txBody>
      </p:sp>
      <p:sp>
        <p:nvSpPr>
          <p:cNvPr id="323" name="Shape 323"/>
          <p:cNvSpPr/>
          <p:nvPr/>
        </p:nvSpPr>
        <p:spPr>
          <a:xfrm>
            <a:off x="1794933" y="659870"/>
            <a:ext cx="8229601" cy="1193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defTabSz="457200">
              <a:defRPr sz="3900"/>
            </a:lvl1pPr>
          </a:lstStyle>
          <a:p>
            <a:pPr lvl="0">
              <a:defRPr sz="1800"/>
            </a:pPr>
            <a:r>
              <a:rPr sz="3900"/>
              <a:t>EBB</a:t>
            </a:r>
          </a:p>
        </p:txBody>
      </p:sp>
      <p:sp>
        <p:nvSpPr>
          <p:cNvPr id="324" name="Shape 324"/>
          <p:cNvSpPr/>
          <p:nvPr/>
        </p:nvSpPr>
        <p:spPr>
          <a:xfrm>
            <a:off x="457200" y="1248833"/>
            <a:ext cx="7620000" cy="1828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200526" lvl="0" indent="-200526" defTabSz="457200">
              <a:buSzPct val="100000"/>
              <a:buChar char="•"/>
            </a:pPr>
            <a:r>
              <a:rPr sz="2000"/>
              <a:t>Based on LCMV beam former</a:t>
            </a:r>
          </a:p>
          <a:p>
            <a:pPr marL="200526" lvl="0" indent="-200526" defTabSz="457200">
              <a:buSzPct val="100000"/>
              <a:buChar char="•"/>
            </a:pPr>
            <a:r>
              <a:rPr sz="2000"/>
              <a:t>Uses single covariance prior with strong temporal, but no spatial constraints</a:t>
            </a:r>
          </a:p>
          <a:p>
            <a:pPr marL="200526" lvl="0" indent="-200526" defTabSz="457200">
              <a:buSzPct val="100000"/>
              <a:buChar char="•"/>
            </a:pPr>
            <a:r>
              <a:rPr sz="2000"/>
              <a:t>A solution for the inverse problem is obtained by imposing prior constraints derived from the sensor-data covariance</a:t>
            </a:r>
          </a:p>
        </p:txBody>
      </p:sp>
      <p:pic>
        <p:nvPicPr>
          <p:cNvPr id="325" name="Screen Shot 2015-02-10 at 23.26.55.png"/>
          <p:cNvPicPr/>
          <p:nvPr/>
        </p:nvPicPr>
        <p:blipFill>
          <a:blip r:embed="rId2">
            <a:extLst/>
          </a:blip>
          <a:stretch>
            <a:fillRect/>
          </a:stretch>
        </p:blipFill>
        <p:spPr>
          <a:xfrm>
            <a:off x="6182090" y="2455862"/>
            <a:ext cx="5766653" cy="4399559"/>
          </a:xfrm>
          <a:prstGeom prst="rect">
            <a:avLst/>
          </a:prstGeom>
          <a:ln w="12700">
            <a:miter lim="400000"/>
          </a:ln>
        </p:spPr>
      </p:pic>
      <p:sp>
        <p:nvSpPr>
          <p:cNvPr id="326" name="Shape 326"/>
          <p:cNvSpPr/>
          <p:nvPr/>
        </p:nvSpPr>
        <p:spPr>
          <a:xfrm>
            <a:off x="5011076" y="2754047"/>
            <a:ext cx="1354395" cy="1354396"/>
          </a:xfrm>
          <a:prstGeom prst="line">
            <a:avLst/>
          </a:prstGeom>
          <a:ln w="12700">
            <a:solidFill>
              <a:srgbClr val="5B9BD5"/>
            </a:solidFill>
            <a:miter/>
            <a:tailEnd type="triangle"/>
          </a:ln>
        </p:spPr>
        <p:txBody>
          <a:bodyPr lIns="45719" rIns="45719"/>
          <a:lstStyle/>
          <a:p>
            <a:pPr lvl="0" defTabSz="457200">
              <a:defRPr sz="1200">
                <a:latin typeface="+mj-lt"/>
                <a:ea typeface="+mj-ea"/>
                <a:cs typeface="+mj-cs"/>
                <a:sym typeface="Helvetica"/>
              </a:defRPr>
            </a:pPr>
            <a:endParaRPr/>
          </a:p>
        </p:txBody>
      </p:sp>
      <p:sp>
        <p:nvSpPr>
          <p:cNvPr id="327" name="Shape 327"/>
          <p:cNvSpPr/>
          <p:nvPr/>
        </p:nvSpPr>
        <p:spPr>
          <a:xfrm>
            <a:off x="6307666" y="2929466"/>
            <a:ext cx="3796507" cy="3886863"/>
          </a:xfrm>
          <a:prstGeom prst="rect">
            <a:avLst/>
          </a:prstGeom>
          <a:ln w="12700">
            <a:solidFill>
              <a:srgbClr val="5B9BD5"/>
            </a:solidFill>
            <a:miter/>
          </a:ln>
        </p:spPr>
        <p:txBody>
          <a:bodyPr lIns="0" tIns="0" rIns="0" bIns="0" anchor="ctr"/>
          <a:lstStyle/>
          <a:p>
            <a:pPr lvl="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324">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324">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324">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324">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3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1" build="p" bldLvl="5"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Shape 32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28</a:t>
            </a:fld>
            <a:endParaRPr sz="1200">
              <a:solidFill>
                <a:srgbClr val="888888"/>
              </a:solidFill>
            </a:endParaRPr>
          </a:p>
        </p:txBody>
      </p:sp>
      <p:sp>
        <p:nvSpPr>
          <p:cNvPr id="330" name="Shape 330"/>
          <p:cNvSpPr/>
          <p:nvPr/>
        </p:nvSpPr>
        <p:spPr>
          <a:xfrm>
            <a:off x="1981200" y="558270"/>
            <a:ext cx="8229600" cy="1193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defTabSz="457200">
              <a:defRPr sz="3900"/>
            </a:lvl1pPr>
          </a:lstStyle>
          <a:p>
            <a:pPr lvl="0">
              <a:defRPr sz="1800"/>
            </a:pPr>
            <a:r>
              <a:rPr sz="3900"/>
              <a:t>MSP</a:t>
            </a:r>
          </a:p>
        </p:txBody>
      </p:sp>
      <p:pic>
        <p:nvPicPr>
          <p:cNvPr id="331" name="Screen Shot 2015-02-10 at 23.29.39.png"/>
          <p:cNvPicPr/>
          <p:nvPr/>
        </p:nvPicPr>
        <p:blipFill>
          <a:blip r:embed="rId2">
            <a:extLst/>
          </a:blip>
          <a:stretch>
            <a:fillRect/>
          </a:stretch>
        </p:blipFill>
        <p:spPr>
          <a:xfrm>
            <a:off x="5843802" y="1469003"/>
            <a:ext cx="6509272" cy="4941058"/>
          </a:xfrm>
          <a:prstGeom prst="rect">
            <a:avLst/>
          </a:prstGeom>
          <a:ln w="12700">
            <a:miter lim="400000"/>
          </a:ln>
        </p:spPr>
      </p:pic>
      <p:sp>
        <p:nvSpPr>
          <p:cNvPr id="332" name="Shape 332"/>
          <p:cNvSpPr/>
          <p:nvPr/>
        </p:nvSpPr>
        <p:spPr>
          <a:xfrm>
            <a:off x="629514" y="1375815"/>
            <a:ext cx="5272481" cy="5842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200526" lvl="0" indent="-200526" defTabSz="457200">
              <a:buSzPct val="100000"/>
              <a:buChar char="•"/>
            </a:pPr>
            <a:r>
              <a:rPr sz="1900"/>
              <a:t>Uses a library of several user-defined compact spatial patterns</a:t>
            </a:r>
          </a:p>
          <a:p>
            <a:pPr marL="200526" lvl="0" indent="-200526" defTabSz="457200">
              <a:buSzPct val="100000"/>
              <a:buChar char="•"/>
            </a:pPr>
            <a:r>
              <a:rPr sz="1900"/>
              <a:t>Rests on the assumption that cortical currents exhibit some local coherence within a distance of few millimeters.</a:t>
            </a:r>
          </a:p>
          <a:p>
            <a:pPr marL="200526" lvl="0" indent="-200526" defTabSz="457200">
              <a:buSzPct val="100000"/>
              <a:buChar char="•"/>
            </a:pPr>
            <a:r>
              <a:rPr sz="1900"/>
              <a:t> The prior library is based on an arbitrary anatomical parcellation.</a:t>
            </a:r>
          </a:p>
          <a:p>
            <a:pPr marL="200526" lvl="0" indent="-200526" defTabSz="457200">
              <a:buSzPct val="100000"/>
              <a:buChar char="•"/>
            </a:pPr>
            <a:r>
              <a:rPr sz="1900"/>
              <a:t>Additionally, no temporal constraint is imposed on the possible form of source activity.</a:t>
            </a:r>
          </a:p>
          <a:p>
            <a:pPr marL="200526" lvl="0" indent="-200526" defTabSz="457200">
              <a:buSzPct val="100000"/>
              <a:buChar char="•"/>
            </a:pPr>
            <a:r>
              <a:rPr sz="1900"/>
              <a:t>It is assumed that all priors are equally likely to be active. </a:t>
            </a:r>
          </a:p>
          <a:p>
            <a:pPr marL="200526" lvl="0" indent="-200526" defTabSz="457200">
              <a:buSzPct val="100000"/>
              <a:buChar char="•"/>
            </a:pPr>
            <a:r>
              <a:rPr sz="1900"/>
              <a:t>The hyperparameters connected to the priors are iteratively updated using a Restricted Maximum Likelihood (ReML) routine. </a:t>
            </a:r>
          </a:p>
          <a:p>
            <a:pPr marL="200526" lvl="0" indent="-200526" defTabSz="457200">
              <a:buSzPct val="100000"/>
              <a:buChar char="•"/>
            </a:pPr>
            <a:r>
              <a:rPr sz="1900"/>
              <a:t>The free energy F is the objective function of ReML, providing an approximation to the model evidence </a:t>
            </a:r>
          </a:p>
          <a:p>
            <a:pPr marL="200526" lvl="0" indent="-200526" defTabSz="457200">
              <a:buSzPct val="100000"/>
              <a:buChar char="•"/>
            </a:pPr>
            <a:r>
              <a:rPr sz="1900"/>
              <a:t>Fewer patches = better (model complexity argument)</a:t>
            </a:r>
          </a:p>
          <a:p>
            <a:pPr marL="200526" lvl="0" indent="-200526" defTabSz="457200">
              <a:buSzPct val="100000"/>
              <a:buChar char="•"/>
            </a:pPr>
            <a:endParaRPr sz="1900"/>
          </a:p>
        </p:txBody>
      </p:sp>
      <p:sp>
        <p:nvSpPr>
          <p:cNvPr id="333" name="Shape 333"/>
          <p:cNvSpPr/>
          <p:nvPr/>
        </p:nvSpPr>
        <p:spPr>
          <a:xfrm>
            <a:off x="2986940" y="5038898"/>
            <a:ext cx="5272231" cy="227827"/>
          </a:xfrm>
          <a:prstGeom prst="line">
            <a:avLst/>
          </a:prstGeom>
          <a:ln w="25400">
            <a:solidFill>
              <a:srgbClr val="5B9BD5"/>
            </a:solidFill>
            <a:miter/>
            <a:tailEnd type="triangle"/>
          </a:ln>
        </p:spPr>
        <p:txBody>
          <a:bodyPr lIns="0" tIns="0" rIns="0" bIns="0"/>
          <a:lstStyle/>
          <a:p>
            <a:pPr lvl="0" defTabSz="457200">
              <a:defRPr sz="1200">
                <a:latin typeface="+mj-lt"/>
                <a:ea typeface="+mj-ea"/>
                <a:cs typeface="+mj-cs"/>
                <a:sym typeface="Helvetica"/>
              </a:defRPr>
            </a:pPr>
            <a:endParaRPr/>
          </a:p>
        </p:txBody>
      </p:sp>
      <p:sp>
        <p:nvSpPr>
          <p:cNvPr id="334" name="Shape 334"/>
          <p:cNvSpPr/>
          <p:nvPr/>
        </p:nvSpPr>
        <p:spPr>
          <a:xfrm>
            <a:off x="3374765" y="1629233"/>
            <a:ext cx="2423225" cy="346862"/>
          </a:xfrm>
          <a:prstGeom prst="line">
            <a:avLst/>
          </a:prstGeom>
          <a:ln w="25400">
            <a:solidFill>
              <a:srgbClr val="5B9BD5"/>
            </a:solidFill>
            <a:miter/>
            <a:tailEnd type="triangle"/>
          </a:ln>
        </p:spPr>
        <p:txBody>
          <a:bodyPr lIns="0" tIns="0" rIns="0" bIns="0"/>
          <a:lstStyle/>
          <a:p>
            <a:pPr lvl="0" defTabSz="457200">
              <a:defRPr sz="1200">
                <a:latin typeface="+mj-lt"/>
                <a:ea typeface="+mj-ea"/>
                <a:cs typeface="+mj-cs"/>
                <a:sym typeface="Helvetica"/>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332">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332">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332">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332">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332">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iterate>
                                    <p:tmAbs val="0"/>
                                  </p:iterate>
                                  <p:childTnLst>
                                    <p:set>
                                      <p:cBhvr>
                                        <p:cTn id="20" fill="hold"/>
                                        <p:tgtEl>
                                          <p:spTgt spid="332">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332">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1" nodeType="afterEffect">
                                  <p:stCondLst>
                                    <p:cond delay="0"/>
                                  </p:stCondLst>
                                  <p:iterate>
                                    <p:tmAbs val="0"/>
                                  </p:iterate>
                                  <p:childTnLst>
                                    <p:set>
                                      <p:cBhvr>
                                        <p:cTn id="26" fill="hold"/>
                                        <p:tgtEl>
                                          <p:spTgt spid="332">
                                            <p:txEl>
                                              <p:pRg st="6" end="6"/>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1" nodeType="afterEffect">
                                  <p:stCondLst>
                                    <p:cond delay="0"/>
                                  </p:stCondLst>
                                  <p:iterate>
                                    <p:tmAbs val="0"/>
                                  </p:iterate>
                                  <p:childTnLst>
                                    <p:set>
                                      <p:cBhvr>
                                        <p:cTn id="29" fill="hold"/>
                                        <p:tgtEl>
                                          <p:spTgt spid="332">
                                            <p:txEl>
                                              <p:pRg st="7" end="7"/>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1" nodeType="afterEffect">
                                  <p:stCondLst>
                                    <p:cond delay="0"/>
                                  </p:stCondLst>
                                  <p:iterate>
                                    <p:tmAbs val="0"/>
                                  </p:iterate>
                                  <p:childTnLst>
                                    <p:set>
                                      <p:cBhvr>
                                        <p:cTn id="32" fill="hold"/>
                                        <p:tgtEl>
                                          <p:spTgt spid="332">
                                            <p:txEl>
                                              <p:pRg st="8" end="8"/>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1" nodeType="afterEffect">
                                  <p:stCondLst>
                                    <p:cond delay="0"/>
                                  </p:stCondLst>
                                  <p:iterate>
                                    <p:tmAbs val="0"/>
                                  </p:iterate>
                                  <p:childTnLst>
                                    <p:set>
                                      <p:cBhvr>
                                        <p:cTn id="35" fill="hold"/>
                                        <p:tgtEl>
                                          <p:spTgt spid="33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1" build="p" bldLvl="5"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29</a:t>
            </a:fld>
            <a:endParaRPr sz="1200">
              <a:solidFill>
                <a:srgbClr val="888888"/>
              </a:solidFill>
            </a:endParaRPr>
          </a:p>
        </p:txBody>
      </p:sp>
      <p:sp>
        <p:nvSpPr>
          <p:cNvPr id="337" name="Shape 337"/>
          <p:cNvSpPr/>
          <p:nvPr/>
        </p:nvSpPr>
        <p:spPr>
          <a:xfrm>
            <a:off x="43728" y="555413"/>
            <a:ext cx="12104544" cy="1463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marL="180473" lvl="0" indent="-180473">
              <a:buSzPct val="100000"/>
              <a:buChar char="•"/>
            </a:pPr>
            <a:endParaRPr sz="2200"/>
          </a:p>
          <a:p>
            <a:pPr marL="180473" lvl="0" indent="-180473">
              <a:buSzPct val="100000"/>
              <a:buChar char="•"/>
            </a:pPr>
            <a:r>
              <a:rPr sz="2200"/>
              <a:t>All prior knowledge encapsulated in a source covariance matrix.</a:t>
            </a:r>
          </a:p>
          <a:p>
            <a:pPr marL="180473" lvl="0" indent="-180473">
              <a:buSzPct val="100000"/>
              <a:buChar char="•"/>
            </a:pPr>
            <a:r>
              <a:rPr sz="2200"/>
              <a:t>Can test between priors (or develop new priors) using cross validation or Bayesian framework</a:t>
            </a:r>
          </a:p>
          <a:p>
            <a:pPr marL="180473" lvl="0" indent="-180473">
              <a:buSzPct val="100000"/>
              <a:buChar char="•"/>
            </a:pPr>
            <a:r>
              <a:rPr sz="2200"/>
              <a:t>Different inversion algorithms (LORETA, MNM etc) Just have a different prior source covariance structure</a:t>
            </a:r>
          </a:p>
        </p:txBody>
      </p:sp>
      <p:pic>
        <p:nvPicPr>
          <p:cNvPr id="338" name="Screen Shot 2015-02-10 at 23.57.21.png"/>
          <p:cNvPicPr/>
          <p:nvPr/>
        </p:nvPicPr>
        <p:blipFill>
          <a:blip r:embed="rId2">
            <a:extLst/>
          </a:blip>
          <a:stretch>
            <a:fillRect/>
          </a:stretch>
        </p:blipFill>
        <p:spPr>
          <a:xfrm>
            <a:off x="2894354" y="2548304"/>
            <a:ext cx="6702950" cy="3982542"/>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p:cNvSpPr>
          <p:nvPr>
            <p:ph type="title"/>
          </p:nvPr>
        </p:nvSpPr>
        <p:spPr>
          <a:xfrm>
            <a:off x="838200" y="365125"/>
            <a:ext cx="10515600" cy="1325563"/>
          </a:xfrm>
          <a:prstGeom prst="rect">
            <a:avLst/>
          </a:prstGeom>
        </p:spPr>
        <p:txBody>
          <a:bodyPr/>
          <a:lstStyle>
            <a:lvl1pPr defTabSz="859536">
              <a:defRPr sz="4136"/>
            </a:lvl1pPr>
          </a:lstStyle>
          <a:p>
            <a:pPr lvl="0">
              <a:defRPr sz="1800"/>
            </a:pPr>
            <a:r>
              <a:rPr sz="4136"/>
              <a:t>Statistical significance: when, where and/or at what frequency </a:t>
            </a:r>
          </a:p>
        </p:txBody>
      </p:sp>
      <p:grpSp>
        <p:nvGrpSpPr>
          <p:cNvPr id="64" name="Group 64"/>
          <p:cNvGrpSpPr/>
          <p:nvPr/>
        </p:nvGrpSpPr>
        <p:grpSpPr>
          <a:xfrm>
            <a:off x="1473278" y="2378706"/>
            <a:ext cx="2860673" cy="1958339"/>
            <a:chOff x="0" y="0"/>
            <a:chExt cx="2860672" cy="1958337"/>
          </a:xfrm>
        </p:grpSpPr>
        <p:grpSp>
          <p:nvGrpSpPr>
            <p:cNvPr id="60" name="Group 60"/>
            <p:cNvGrpSpPr/>
            <p:nvPr/>
          </p:nvGrpSpPr>
          <p:grpSpPr>
            <a:xfrm>
              <a:off x="57146" y="-1"/>
              <a:ext cx="2803526" cy="1422403"/>
              <a:chOff x="0" y="0"/>
              <a:chExt cx="2803525" cy="1422401"/>
            </a:xfrm>
          </p:grpSpPr>
          <p:pic>
            <p:nvPicPr>
              <p:cNvPr id="58" name="image3.png"/>
              <p:cNvPicPr/>
              <p:nvPr/>
            </p:nvPicPr>
            <p:blipFill>
              <a:blip r:embed="rId2">
                <a:extLst/>
              </a:blip>
              <a:srcRect l="8868" t="62949" r="58495" b="16964"/>
              <a:stretch>
                <a:fillRect/>
              </a:stretch>
            </p:blipFill>
            <p:spPr>
              <a:xfrm>
                <a:off x="-1" y="0"/>
                <a:ext cx="2803526" cy="1093789"/>
              </a:xfrm>
              <a:prstGeom prst="rect">
                <a:avLst/>
              </a:prstGeom>
              <a:ln w="12700" cap="flat">
                <a:noFill/>
                <a:miter lim="400000"/>
              </a:ln>
              <a:effectLst/>
            </p:spPr>
          </p:pic>
          <p:pic>
            <p:nvPicPr>
              <p:cNvPr id="59" name="image4.png" descr="GFP_imagesc_W_mags"/>
              <p:cNvPicPr/>
              <p:nvPr/>
            </p:nvPicPr>
            <p:blipFill>
              <a:blip r:embed="rId3">
                <a:extLst/>
              </a:blip>
              <a:srcRect l="12991" t="23282" r="9573" b="47496"/>
              <a:stretch>
                <a:fillRect/>
              </a:stretch>
            </p:blipFill>
            <p:spPr>
              <a:xfrm>
                <a:off x="25400" y="1166813"/>
                <a:ext cx="2771775" cy="255589"/>
              </a:xfrm>
              <a:prstGeom prst="rect">
                <a:avLst/>
              </a:prstGeom>
              <a:ln w="12700" cap="flat">
                <a:noFill/>
                <a:miter lim="400000"/>
              </a:ln>
              <a:effectLst/>
            </p:spPr>
          </p:pic>
        </p:grpSp>
        <p:grpSp>
          <p:nvGrpSpPr>
            <p:cNvPr id="63" name="Group 63"/>
            <p:cNvGrpSpPr/>
            <p:nvPr/>
          </p:nvGrpSpPr>
          <p:grpSpPr>
            <a:xfrm>
              <a:off x="-1" y="1650997"/>
              <a:ext cx="1425577" cy="307341"/>
              <a:chOff x="0" y="0"/>
              <a:chExt cx="1425575" cy="307340"/>
            </a:xfrm>
          </p:grpSpPr>
          <p:sp>
            <p:nvSpPr>
              <p:cNvPr id="61" name="Shape 61"/>
              <p:cNvSpPr/>
              <p:nvPr/>
            </p:nvSpPr>
            <p:spPr>
              <a:xfrm>
                <a:off x="0" y="0"/>
                <a:ext cx="501846" cy="3073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defTabSz="449262">
                  <a:defRPr sz="1400">
                    <a:latin typeface="Verdana"/>
                    <a:ea typeface="Verdana"/>
                    <a:cs typeface="Verdana"/>
                    <a:sym typeface="Verdana"/>
                  </a:defRPr>
                </a:lvl1pPr>
              </a:lstStyle>
              <a:p>
                <a:pPr lvl="0">
                  <a:defRPr sz="1800"/>
                </a:pPr>
                <a:r>
                  <a:rPr sz="1400"/>
                  <a:t>time</a:t>
                </a:r>
              </a:p>
            </p:txBody>
          </p:sp>
          <p:sp>
            <p:nvSpPr>
              <p:cNvPr id="62" name="Shape 62"/>
              <p:cNvSpPr/>
              <p:nvPr/>
            </p:nvSpPr>
            <p:spPr>
              <a:xfrm>
                <a:off x="77787" y="20637"/>
                <a:ext cx="1347789" cy="1"/>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grpSp>
      <p:grpSp>
        <p:nvGrpSpPr>
          <p:cNvPr id="70" name="Group 70"/>
          <p:cNvGrpSpPr/>
          <p:nvPr/>
        </p:nvGrpSpPr>
        <p:grpSpPr>
          <a:xfrm>
            <a:off x="6796726" y="2476219"/>
            <a:ext cx="3563940" cy="1761488"/>
            <a:chOff x="0" y="0"/>
            <a:chExt cx="3563938" cy="1761487"/>
          </a:xfrm>
        </p:grpSpPr>
        <p:grpSp>
          <p:nvGrpSpPr>
            <p:cNvPr id="67" name="Group 67"/>
            <p:cNvGrpSpPr/>
            <p:nvPr/>
          </p:nvGrpSpPr>
          <p:grpSpPr>
            <a:xfrm>
              <a:off x="439738" y="0"/>
              <a:ext cx="3124201" cy="1184277"/>
              <a:chOff x="0" y="0"/>
              <a:chExt cx="3124199" cy="1184276"/>
            </a:xfrm>
          </p:grpSpPr>
          <p:pic>
            <p:nvPicPr>
              <p:cNvPr id="65" name="image5.png"/>
              <p:cNvPicPr/>
              <p:nvPr/>
            </p:nvPicPr>
            <p:blipFill>
              <a:blip r:embed="rId4">
                <a:extLst/>
              </a:blip>
              <a:stretch>
                <a:fillRect/>
              </a:stretch>
            </p:blipFill>
            <p:spPr>
              <a:xfrm>
                <a:off x="-1" y="11112"/>
                <a:ext cx="1533526" cy="1173165"/>
              </a:xfrm>
              <a:prstGeom prst="rect">
                <a:avLst/>
              </a:prstGeom>
              <a:ln w="12700" cap="flat">
                <a:noFill/>
                <a:miter lim="400000"/>
              </a:ln>
              <a:effectLst/>
            </p:spPr>
          </p:pic>
          <p:pic>
            <p:nvPicPr>
              <p:cNvPr id="66" name="image6.png"/>
              <p:cNvPicPr/>
              <p:nvPr/>
            </p:nvPicPr>
            <p:blipFill>
              <a:blip r:embed="rId5">
                <a:extLst/>
              </a:blip>
              <a:stretch>
                <a:fillRect/>
              </a:stretch>
            </p:blipFill>
            <p:spPr>
              <a:xfrm>
                <a:off x="1590674" y="-1"/>
                <a:ext cx="1533526" cy="1173165"/>
              </a:xfrm>
              <a:prstGeom prst="rect">
                <a:avLst/>
              </a:prstGeom>
              <a:ln w="12700" cap="flat">
                <a:noFill/>
                <a:miter lim="400000"/>
              </a:ln>
              <a:effectLst/>
            </p:spPr>
          </p:pic>
        </p:grpSp>
        <p:sp>
          <p:nvSpPr>
            <p:cNvPr id="68" name="Shape 68"/>
            <p:cNvSpPr/>
            <p:nvPr/>
          </p:nvSpPr>
          <p:spPr>
            <a:xfrm>
              <a:off x="333375" y="1454147"/>
              <a:ext cx="501847" cy="3073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defTabSz="449262">
                <a:defRPr sz="1400">
                  <a:latin typeface="Verdana"/>
                  <a:ea typeface="Verdana"/>
                  <a:cs typeface="Verdana"/>
                  <a:sym typeface="Verdana"/>
                </a:defRPr>
              </a:lvl1pPr>
            </a:lstStyle>
            <a:p>
              <a:pPr lvl="0">
                <a:defRPr sz="1800"/>
              </a:pPr>
              <a:r>
                <a:rPr sz="1400"/>
                <a:t>time</a:t>
              </a:r>
            </a:p>
          </p:txBody>
        </p:sp>
        <p:sp>
          <p:nvSpPr>
            <p:cNvPr id="69" name="Shape 69"/>
            <p:cNvSpPr/>
            <p:nvPr/>
          </p:nvSpPr>
          <p:spPr>
            <a:xfrm rot="16200000">
              <a:off x="-340339" y="814405"/>
              <a:ext cx="988018" cy="3073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defTabSz="449262">
                <a:defRPr sz="1400">
                  <a:latin typeface="Verdana"/>
                  <a:ea typeface="Verdana"/>
                  <a:cs typeface="Verdana"/>
                  <a:sym typeface="Verdana"/>
                </a:defRPr>
              </a:lvl1pPr>
            </a:lstStyle>
            <a:p>
              <a:pPr lvl="0">
                <a:defRPr sz="1800"/>
              </a:pPr>
              <a:r>
                <a:rPr sz="1400"/>
                <a:t>frequency</a:t>
              </a:r>
            </a:p>
          </p:txBody>
        </p:sp>
      </p:grpSp>
      <p:sp>
        <p:nvSpPr>
          <p:cNvPr id="71" name="Shape 71"/>
          <p:cNvSpPr/>
          <p:nvPr/>
        </p:nvSpPr>
        <p:spPr>
          <a:xfrm>
            <a:off x="6606472" y="4731978"/>
            <a:ext cx="4327037" cy="11963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sz="2400" b="1"/>
              <a:t>When / at what frequency </a:t>
            </a:r>
            <a:r>
              <a:rPr sz="2400"/>
              <a:t>is there an effect in time/frequency (2D)?</a:t>
            </a:r>
          </a:p>
        </p:txBody>
      </p:sp>
      <p:sp>
        <p:nvSpPr>
          <p:cNvPr id="72" name="Shape 72"/>
          <p:cNvSpPr/>
          <p:nvPr/>
        </p:nvSpPr>
        <p:spPr>
          <a:xfrm>
            <a:off x="1288515" y="4731978"/>
            <a:ext cx="4327036" cy="828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sz="2400" b="1"/>
              <a:t>When </a:t>
            </a:r>
            <a:r>
              <a:rPr sz="2400"/>
              <a:t>is there an effect in time (1D)?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7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3" nodeType="clickEffect">
                                  <p:stCondLst>
                                    <p:cond delay="0"/>
                                  </p:stCondLst>
                                  <p:iterate>
                                    <p:tmAbs val="0"/>
                                  </p:iterate>
                                  <p:childTnLst>
                                    <p:set>
                                      <p:cBhvr>
                                        <p:cTn id="13" fill="hold"/>
                                        <p:tgtEl>
                                          <p:spTgt spid="70"/>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4" nodeType="afterEffect">
                                  <p:stCondLst>
                                    <p:cond delay="0"/>
                                  </p:stCondLst>
                                  <p:iterate>
                                    <p:tmAbs val="0"/>
                                  </p:iterate>
                                  <p:childTnLst>
                                    <p:set>
                                      <p:cBhvr>
                                        <p:cTn id="16" fill="hold"/>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1" animBg="1" advAuto="0"/>
      <p:bldP spid="70" grpId="3" animBg="1" advAuto="0"/>
      <p:bldP spid="71" grpId="4" animBg="1" advAuto="0"/>
      <p:bldP spid="72" grpId="2"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Shape 34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30</a:t>
            </a:fld>
            <a:endParaRPr sz="1200">
              <a:solidFill>
                <a:srgbClr val="888888"/>
              </a:solidFill>
            </a:endParaRPr>
          </a:p>
        </p:txBody>
      </p:sp>
      <p:pic>
        <p:nvPicPr>
          <p:cNvPr id="341" name="Screen Shot 2015-02-10 at 20.55.51.png"/>
          <p:cNvPicPr/>
          <p:nvPr/>
        </p:nvPicPr>
        <p:blipFill>
          <a:blip r:embed="rId2">
            <a:extLst/>
          </a:blip>
          <a:stretch>
            <a:fillRect/>
          </a:stretch>
        </p:blipFill>
        <p:spPr>
          <a:xfrm>
            <a:off x="3126652" y="1049156"/>
            <a:ext cx="6457630" cy="5013688"/>
          </a:xfrm>
          <a:prstGeom prst="rect">
            <a:avLst/>
          </a:prstGeom>
          <a:ln w="12700">
            <a:miter lim="400000"/>
          </a:ln>
        </p:spPr>
      </p:pic>
      <p:sp>
        <p:nvSpPr>
          <p:cNvPr id="342" name="Shape 342"/>
          <p:cNvSpPr/>
          <p:nvPr/>
        </p:nvSpPr>
        <p:spPr>
          <a:xfrm flipV="1">
            <a:off x="2161088" y="3817118"/>
            <a:ext cx="712766" cy="251543"/>
          </a:xfrm>
          <a:prstGeom prst="line">
            <a:avLst/>
          </a:prstGeom>
          <a:ln w="12700">
            <a:solidFill>
              <a:srgbClr val="5B9BD5"/>
            </a:solidFill>
            <a:miter/>
            <a:tailEnd type="triangle"/>
          </a:ln>
        </p:spPr>
        <p:txBody>
          <a:bodyPr lIns="45719" rIns="45719"/>
          <a:lstStyle/>
          <a:p>
            <a:pPr lvl="0" defTabSz="457200">
              <a:defRPr sz="1200">
                <a:latin typeface="+mj-lt"/>
                <a:ea typeface="+mj-ea"/>
                <a:cs typeface="+mj-cs"/>
                <a:sym typeface="Helvetica"/>
              </a:defRPr>
            </a:pPr>
            <a:endParaRPr/>
          </a:p>
        </p:txBody>
      </p:sp>
      <p:sp>
        <p:nvSpPr>
          <p:cNvPr id="343" name="Shape 343"/>
          <p:cNvSpPr/>
          <p:nvPr/>
        </p:nvSpPr>
        <p:spPr>
          <a:xfrm>
            <a:off x="6335977" y="3104025"/>
            <a:ext cx="3246636" cy="1086975"/>
          </a:xfrm>
          <a:prstGeom prst="rect">
            <a:avLst/>
          </a:prstGeom>
          <a:ln w="12700">
            <a:solidFill>
              <a:srgbClr val="5B9BD5"/>
            </a:solidFill>
            <a:miter/>
          </a:ln>
        </p:spPr>
        <p:txBody>
          <a:bodyPr lIns="0" tIns="0" rIns="0" bIns="0" anchor="ctr"/>
          <a:lstStyle/>
          <a:p>
            <a:pPr lvl="0"/>
            <a:endParaRPr/>
          </a:p>
        </p:txBody>
      </p:sp>
      <p:sp>
        <p:nvSpPr>
          <p:cNvPr id="344" name="Shape 344"/>
          <p:cNvSpPr/>
          <p:nvPr/>
        </p:nvSpPr>
        <p:spPr>
          <a:xfrm>
            <a:off x="123189" y="3810846"/>
            <a:ext cx="2566056" cy="1488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t>Robust to Noise</a:t>
            </a:r>
          </a:p>
          <a:p>
            <a:pPr lvl="0"/>
            <a:endParaRPr/>
          </a:p>
          <a:p>
            <a:pPr lvl="0"/>
            <a:r>
              <a:t>However:</a:t>
            </a:r>
          </a:p>
          <a:p>
            <a:pPr lvl="0"/>
            <a:r>
              <a:t> too many patches - too computationally intensive</a:t>
            </a:r>
          </a:p>
        </p:txBody>
      </p:sp>
      <p:sp>
        <p:nvSpPr>
          <p:cNvPr id="345" name="Shape 345"/>
          <p:cNvSpPr/>
          <p:nvPr/>
        </p:nvSpPr>
        <p:spPr>
          <a:xfrm>
            <a:off x="2978422" y="3104025"/>
            <a:ext cx="3246637" cy="1086975"/>
          </a:xfrm>
          <a:prstGeom prst="rect">
            <a:avLst/>
          </a:prstGeom>
          <a:ln w="12700">
            <a:solidFill>
              <a:srgbClr val="5B9BD5"/>
            </a:solidFill>
            <a:miter/>
          </a:ln>
        </p:spPr>
        <p:txBody>
          <a:bodyPr lIns="0" tIns="0" rIns="0" bIns="0" anchor="ctr"/>
          <a:lstStyle/>
          <a:p>
            <a:pPr lvl="0"/>
            <a:endParaRPr/>
          </a:p>
        </p:txBody>
      </p:sp>
      <p:sp>
        <p:nvSpPr>
          <p:cNvPr id="346" name="Shape 346"/>
          <p:cNvSpPr/>
          <p:nvPr/>
        </p:nvSpPr>
        <p:spPr>
          <a:xfrm flipH="1" flipV="1">
            <a:off x="9687181" y="3443279"/>
            <a:ext cx="1279969" cy="241311"/>
          </a:xfrm>
          <a:prstGeom prst="line">
            <a:avLst/>
          </a:prstGeom>
          <a:ln w="12700">
            <a:solidFill>
              <a:srgbClr val="5B9BD5"/>
            </a:solidFill>
            <a:miter/>
            <a:tailEnd type="triangle"/>
          </a:ln>
        </p:spPr>
        <p:txBody>
          <a:bodyPr lIns="45719" rIns="45719"/>
          <a:lstStyle/>
          <a:p>
            <a:pPr lvl="0" defTabSz="457200">
              <a:defRPr sz="1200">
                <a:latin typeface="+mj-lt"/>
                <a:ea typeface="+mj-ea"/>
                <a:cs typeface="+mj-cs"/>
                <a:sym typeface="Helvetica"/>
              </a:defRPr>
            </a:pPr>
            <a:endParaRPr/>
          </a:p>
        </p:txBody>
      </p:sp>
      <p:sp>
        <p:nvSpPr>
          <p:cNvPr id="347" name="Shape 347"/>
          <p:cNvSpPr/>
          <p:nvPr/>
        </p:nvSpPr>
        <p:spPr>
          <a:xfrm>
            <a:off x="10583333" y="3598131"/>
            <a:ext cx="1569726" cy="6502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r>
              <a:t>Poor unless SNR is high</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3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3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2" animBg="1" advAuto="0"/>
      <p:bldP spid="343" grpId="4" animBg="1" advAuto="0"/>
      <p:bldP spid="344" grpId="3" animBg="1" advAuto="0"/>
      <p:bldP spid="345" grpId="1" animBg="1" advAuto="0"/>
      <p:bldP spid="346" grpId="5" animBg="1" advAuto="0"/>
      <p:bldP spid="347" grpId="6"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Shape 34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31</a:t>
            </a:fld>
            <a:endParaRPr sz="1200">
              <a:solidFill>
                <a:srgbClr val="888888"/>
              </a:solidFill>
            </a:endParaRPr>
          </a:p>
        </p:txBody>
      </p:sp>
      <p:sp>
        <p:nvSpPr>
          <p:cNvPr id="350" name="Shape 350"/>
          <p:cNvSpPr>
            <a:spLocks noGrp="1"/>
          </p:cNvSpPr>
          <p:nvPr>
            <p:ph type="title" idx="4294967295"/>
          </p:nvPr>
        </p:nvSpPr>
        <p:spPr>
          <a:xfrm>
            <a:off x="1435607" y="274638"/>
            <a:ext cx="6376754" cy="1143001"/>
          </a:xfrm>
          <a:prstGeom prst="rect">
            <a:avLst/>
          </a:prstGeom>
        </p:spPr>
        <p:txBody>
          <a:bodyPr lIns="0" tIns="0" rIns="0" bIns="0"/>
          <a:lstStyle>
            <a:lvl1pPr>
              <a:lnSpc>
                <a:spcPct val="100000"/>
              </a:lnSpc>
              <a:defRPr sz="3800">
                <a:solidFill>
                  <a:srgbClr val="572314"/>
                </a:solidFill>
                <a:effectLst>
                  <a:outerShdw blurRad="50800" dist="30000" dir="5400000" rotWithShape="0">
                    <a:srgbClr val="000000">
                      <a:alpha val="30000"/>
                    </a:srgbClr>
                  </a:outerShdw>
                </a:effectLst>
                <a:latin typeface="Gill Sans MT"/>
                <a:ea typeface="Gill Sans MT"/>
                <a:cs typeface="Gill Sans MT"/>
                <a:sym typeface="Gill Sans MT"/>
              </a:defRPr>
            </a:lvl1pPr>
          </a:lstStyle>
          <a:p>
            <a:pPr lvl="0">
              <a:defRPr sz="1800">
                <a:solidFill>
                  <a:srgbClr val="000000"/>
                </a:solidFill>
                <a:effectLst/>
              </a:defRPr>
            </a:pPr>
            <a:r>
              <a:rPr sz="3800">
                <a:solidFill>
                  <a:srgbClr val="572314"/>
                </a:solidFill>
                <a:effectLst>
                  <a:outerShdw blurRad="50800" dist="30000" dir="5400000" rotWithShape="0">
                    <a:srgbClr val="000000">
                      <a:alpha val="30000"/>
                    </a:srgbClr>
                  </a:outerShdw>
                </a:effectLst>
              </a:rPr>
              <a:t>Practically speaking</a:t>
            </a:r>
          </a:p>
        </p:txBody>
      </p:sp>
      <p:sp>
        <p:nvSpPr>
          <p:cNvPr id="351" name="Shape 351"/>
          <p:cNvSpPr>
            <a:spLocks noGrp="1"/>
          </p:cNvSpPr>
          <p:nvPr>
            <p:ph type="body" idx="4294967295"/>
          </p:nvPr>
        </p:nvSpPr>
        <p:spPr>
          <a:xfrm>
            <a:off x="1435607" y="1447800"/>
            <a:ext cx="7498082" cy="4800600"/>
          </a:xfrm>
          <a:prstGeom prst="rect">
            <a:avLst/>
          </a:prstGeom>
        </p:spPr>
        <p:txBody>
          <a:bodyPr lIns="0" tIns="0" rIns="0" bIns="0"/>
          <a:lstStyle/>
          <a:p>
            <a:pPr marL="330326" lvl="0" indent="-248030">
              <a:lnSpc>
                <a:spcPct val="100000"/>
              </a:lnSpc>
              <a:spcBef>
                <a:spcPts val="600"/>
              </a:spcBef>
              <a:buClr>
                <a:srgbClr val="3891A7"/>
              </a:buClr>
              <a:buSzPct val="80000"/>
              <a:buFont typeface="Wingdings 2"/>
              <a:buChar char="●"/>
              <a:defRPr sz="1800"/>
            </a:pPr>
            <a:r>
              <a:rPr sz="2800">
                <a:latin typeface="Gill Sans MT"/>
                <a:ea typeface="Gill Sans MT"/>
                <a:cs typeface="Gill Sans MT"/>
                <a:sym typeface="Gill Sans MT"/>
              </a:rPr>
              <a:t>MEG/EEG data fitted to MRI (recommended for MEG) or Structural Mesh (recommended for EEG)</a:t>
            </a:r>
          </a:p>
          <a:p>
            <a:pPr marL="330326" lvl="0" indent="-248030">
              <a:lnSpc>
                <a:spcPct val="100000"/>
              </a:lnSpc>
              <a:spcBef>
                <a:spcPts val="600"/>
              </a:spcBef>
              <a:buClr>
                <a:srgbClr val="3891A7"/>
              </a:buClr>
              <a:buSzPct val="80000"/>
              <a:buFont typeface="Wingdings 2"/>
              <a:buChar char="●"/>
              <a:defRPr sz="1800"/>
            </a:pPr>
            <a:r>
              <a:rPr sz="2800">
                <a:latin typeface="Gill Sans MT"/>
                <a:ea typeface="Gill Sans MT"/>
                <a:cs typeface="Gill Sans MT"/>
                <a:sym typeface="Gill Sans MT"/>
              </a:rPr>
              <a:t>Coregistration (landmark [specify on MRI or select] or surface matching)</a:t>
            </a:r>
          </a:p>
          <a:p>
            <a:pPr marL="330326" lvl="0" indent="-248030">
              <a:lnSpc>
                <a:spcPct val="100000"/>
              </a:lnSpc>
              <a:spcBef>
                <a:spcPts val="600"/>
              </a:spcBef>
              <a:buClr>
                <a:srgbClr val="3891A7"/>
              </a:buClr>
              <a:buSzPct val="80000"/>
              <a:buFont typeface="Wingdings 2"/>
              <a:buChar char="●"/>
              <a:defRPr sz="1800"/>
            </a:pPr>
            <a:r>
              <a:rPr sz="2800">
                <a:latin typeface="Gill Sans MT"/>
                <a:ea typeface="Gill Sans MT"/>
                <a:cs typeface="Gill Sans MT"/>
                <a:sym typeface="Gill Sans MT"/>
              </a:rPr>
              <a:t>Forward computation (computes effect on sensors for each dipole in the cortical mesh - leads to lead field matrix)</a:t>
            </a:r>
          </a:p>
          <a:p>
            <a:pPr marL="330326" lvl="0" indent="-248030">
              <a:lnSpc>
                <a:spcPct val="100000"/>
              </a:lnSpc>
              <a:spcBef>
                <a:spcPts val="600"/>
              </a:spcBef>
              <a:buClr>
                <a:srgbClr val="3891A7"/>
              </a:buClr>
              <a:buSzPct val="80000"/>
              <a:buFont typeface="Wingdings 2"/>
              <a:buChar char="●"/>
              <a:defRPr sz="1800"/>
            </a:pPr>
            <a:r>
              <a:rPr sz="2800">
                <a:latin typeface="Gill Sans MT"/>
                <a:ea typeface="Gill Sans MT"/>
                <a:cs typeface="Gill Sans MT"/>
                <a:sym typeface="Gill Sans MT"/>
              </a:rPr>
              <a:t>Inverse Reconstruction (MSP by default)</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Shape 35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32</a:t>
            </a:fld>
            <a:endParaRPr sz="1200">
              <a:solidFill>
                <a:srgbClr val="888888"/>
              </a:solidFill>
            </a:endParaRPr>
          </a:p>
        </p:txBody>
      </p:sp>
      <p:pic>
        <p:nvPicPr>
          <p:cNvPr id="354" name="Screen Shot 2015-02-11 at 00.38.38.png"/>
          <p:cNvPicPr/>
          <p:nvPr/>
        </p:nvPicPr>
        <p:blipFill>
          <a:blip r:embed="rId2">
            <a:extLst/>
          </a:blip>
          <a:stretch>
            <a:fillRect/>
          </a:stretch>
        </p:blipFill>
        <p:spPr>
          <a:xfrm>
            <a:off x="132622" y="697039"/>
            <a:ext cx="11926756" cy="5588200"/>
          </a:xfrm>
          <a:prstGeom prst="rect">
            <a:avLst/>
          </a:prstGeom>
          <a:ln w="12700">
            <a:miter lim="400000"/>
          </a:ln>
        </p:spPr>
      </p:pic>
      <p:sp>
        <p:nvSpPr>
          <p:cNvPr id="355" name="Shape 355"/>
          <p:cNvSpPr/>
          <p:nvPr/>
        </p:nvSpPr>
        <p:spPr>
          <a:xfrm flipV="1">
            <a:off x="1037544" y="4089286"/>
            <a:ext cx="427604" cy="2423661"/>
          </a:xfrm>
          <a:prstGeom prst="line">
            <a:avLst/>
          </a:prstGeom>
          <a:ln w="88900">
            <a:solidFill>
              <a:srgbClr val="5B9BD5"/>
            </a:solidFill>
            <a:miter/>
            <a:tailEnd type="triangle"/>
          </a:ln>
        </p:spPr>
        <p:txBody>
          <a:bodyPr lIns="0" tIns="0" rIns="0" bIns="0"/>
          <a:lstStyle/>
          <a:p>
            <a:pPr lvl="0" defTabSz="457200">
              <a:defRPr sz="1200">
                <a:latin typeface="+mj-lt"/>
                <a:ea typeface="+mj-ea"/>
                <a:cs typeface="+mj-cs"/>
                <a:sym typeface="Helvetica"/>
              </a:defRPr>
            </a:pPr>
            <a:endParaRPr/>
          </a:p>
        </p:txBody>
      </p:sp>
      <p:sp>
        <p:nvSpPr>
          <p:cNvPr id="356" name="Shape 356"/>
          <p:cNvSpPr/>
          <p:nvPr/>
        </p:nvSpPr>
        <p:spPr>
          <a:xfrm flipV="1">
            <a:off x="1038225" y="3580531"/>
            <a:ext cx="2493657" cy="2889257"/>
          </a:xfrm>
          <a:prstGeom prst="line">
            <a:avLst/>
          </a:prstGeom>
          <a:ln w="88900">
            <a:solidFill>
              <a:srgbClr val="5B9BD5"/>
            </a:solidFill>
            <a:miter/>
            <a:tailEnd type="triangle"/>
          </a:ln>
        </p:spPr>
        <p:txBody>
          <a:bodyPr lIns="0" tIns="0" rIns="0" bIns="0"/>
          <a:lstStyle/>
          <a:p>
            <a:pPr lvl="0" defTabSz="457200">
              <a:defRPr sz="1200">
                <a:latin typeface="+mj-lt"/>
                <a:ea typeface="+mj-ea"/>
                <a:cs typeface="+mj-cs"/>
                <a:sym typeface="Helvetica"/>
              </a:defRPr>
            </a:pPr>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33</a:t>
            </a:fld>
            <a:endParaRPr sz="1200">
              <a:solidFill>
                <a:srgbClr val="888888"/>
              </a:solidFill>
            </a:endParaRPr>
          </a:p>
        </p:txBody>
      </p:sp>
      <p:pic>
        <p:nvPicPr>
          <p:cNvPr id="359" name="Screen Shot 2015-02-11 at 00.34.11.png"/>
          <p:cNvPicPr/>
          <p:nvPr/>
        </p:nvPicPr>
        <p:blipFill>
          <a:blip r:embed="rId2">
            <a:extLst/>
          </a:blip>
          <a:stretch>
            <a:fillRect/>
          </a:stretch>
        </p:blipFill>
        <p:spPr>
          <a:xfrm>
            <a:off x="-3223" y="0"/>
            <a:ext cx="6522555" cy="6858001"/>
          </a:xfrm>
          <a:prstGeom prst="rect">
            <a:avLst/>
          </a:prstGeom>
          <a:ln w="12700">
            <a:miter lim="400000"/>
          </a:ln>
        </p:spPr>
      </p:pic>
      <p:pic>
        <p:nvPicPr>
          <p:cNvPr id="360" name="Screen Shot 2015-02-11 at 00.34.25.png"/>
          <p:cNvPicPr/>
          <p:nvPr/>
        </p:nvPicPr>
        <p:blipFill>
          <a:blip r:embed="rId3">
            <a:extLst/>
          </a:blip>
          <a:stretch>
            <a:fillRect/>
          </a:stretch>
        </p:blipFill>
        <p:spPr>
          <a:xfrm>
            <a:off x="6284325" y="-1"/>
            <a:ext cx="5940001" cy="6858001"/>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Shape 36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34</a:t>
            </a:fld>
            <a:endParaRPr sz="1200">
              <a:solidFill>
                <a:srgbClr val="888888"/>
              </a:solidFill>
            </a:endParaRPr>
          </a:p>
        </p:txBody>
      </p:sp>
      <p:pic>
        <p:nvPicPr>
          <p:cNvPr id="363" name="Screen Shot 2015-02-11 at 00.38.38.png"/>
          <p:cNvPicPr/>
          <p:nvPr/>
        </p:nvPicPr>
        <p:blipFill>
          <a:blip r:embed="rId2">
            <a:extLst/>
          </a:blip>
          <a:stretch>
            <a:fillRect/>
          </a:stretch>
        </p:blipFill>
        <p:spPr>
          <a:xfrm>
            <a:off x="132622" y="697039"/>
            <a:ext cx="11926756" cy="5588200"/>
          </a:xfrm>
          <a:prstGeom prst="rect">
            <a:avLst/>
          </a:prstGeom>
          <a:ln w="12700">
            <a:miter lim="400000"/>
          </a:ln>
        </p:spPr>
      </p:pic>
      <p:sp>
        <p:nvSpPr>
          <p:cNvPr id="364" name="Shape 364"/>
          <p:cNvSpPr/>
          <p:nvPr/>
        </p:nvSpPr>
        <p:spPr>
          <a:xfrm flipV="1">
            <a:off x="1038225" y="4048728"/>
            <a:ext cx="1709144" cy="2421061"/>
          </a:xfrm>
          <a:prstGeom prst="line">
            <a:avLst/>
          </a:prstGeom>
          <a:ln w="88900">
            <a:solidFill>
              <a:srgbClr val="5B9BD5"/>
            </a:solidFill>
            <a:miter/>
            <a:tailEnd type="triangle"/>
          </a:ln>
        </p:spPr>
        <p:txBody>
          <a:bodyPr lIns="0" tIns="0" rIns="0" bIns="0"/>
          <a:lstStyle/>
          <a:p>
            <a:pPr lvl="0" defTabSz="457200">
              <a:defRPr sz="1200">
                <a:latin typeface="+mj-lt"/>
                <a:ea typeface="+mj-ea"/>
                <a:cs typeface="+mj-cs"/>
                <a:sym typeface="Helvetica"/>
              </a:defRPr>
            </a:pPr>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Shape 36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35</a:t>
            </a:fld>
            <a:endParaRPr sz="1200">
              <a:solidFill>
                <a:srgbClr val="888888"/>
              </a:solidFill>
            </a:endParaRPr>
          </a:p>
        </p:txBody>
      </p:sp>
      <p:pic>
        <p:nvPicPr>
          <p:cNvPr id="367" name="Screen Shot 2015-02-11 at 00.34.39.png"/>
          <p:cNvPicPr/>
          <p:nvPr/>
        </p:nvPicPr>
        <p:blipFill>
          <a:blip r:embed="rId2">
            <a:extLst/>
          </a:blip>
          <a:stretch>
            <a:fillRect/>
          </a:stretch>
        </p:blipFill>
        <p:spPr>
          <a:xfrm>
            <a:off x="-121317" y="-1"/>
            <a:ext cx="6594232" cy="6858001"/>
          </a:xfrm>
          <a:prstGeom prst="rect">
            <a:avLst/>
          </a:prstGeom>
          <a:ln w="12700">
            <a:miter lim="400000"/>
          </a:ln>
        </p:spPr>
      </p:pic>
      <p:pic>
        <p:nvPicPr>
          <p:cNvPr id="368" name="Screen Shot 2015-02-11 at 00.35.00.png"/>
          <p:cNvPicPr/>
          <p:nvPr/>
        </p:nvPicPr>
        <p:blipFill>
          <a:blip r:embed="rId3">
            <a:extLst/>
          </a:blip>
          <a:stretch>
            <a:fillRect/>
          </a:stretch>
        </p:blipFill>
        <p:spPr>
          <a:xfrm>
            <a:off x="6325723" y="-1"/>
            <a:ext cx="7312954" cy="6858001"/>
          </a:xfrm>
          <a:prstGeom prst="rect">
            <a:avLst/>
          </a:prstGeom>
          <a:ln w="12700">
            <a:miter lim="400000"/>
          </a:ln>
        </p:spPr>
      </p:pic>
      <p:pic>
        <p:nvPicPr>
          <p:cNvPr id="369" name="Screen Shot 2015-02-11 at 00.35.29.png"/>
          <p:cNvPicPr/>
          <p:nvPr/>
        </p:nvPicPr>
        <p:blipFill>
          <a:blip r:embed="rId4">
            <a:extLst/>
          </a:blip>
          <a:stretch>
            <a:fillRect/>
          </a:stretch>
        </p:blipFill>
        <p:spPr>
          <a:xfrm>
            <a:off x="746078" y="1563396"/>
            <a:ext cx="4859442" cy="5091634"/>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Shape 37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36</a:t>
            </a:fld>
            <a:endParaRPr sz="1200">
              <a:solidFill>
                <a:srgbClr val="888888"/>
              </a:solidFill>
            </a:endParaRPr>
          </a:p>
        </p:txBody>
      </p:sp>
      <p:pic>
        <p:nvPicPr>
          <p:cNvPr id="372" name="Screen Shot 2015-02-11 at 00.38.38.png"/>
          <p:cNvPicPr/>
          <p:nvPr/>
        </p:nvPicPr>
        <p:blipFill>
          <a:blip r:embed="rId2">
            <a:extLst/>
          </a:blip>
          <a:stretch>
            <a:fillRect/>
          </a:stretch>
        </p:blipFill>
        <p:spPr>
          <a:xfrm>
            <a:off x="132622" y="529808"/>
            <a:ext cx="11926756" cy="5588199"/>
          </a:xfrm>
          <a:prstGeom prst="rect">
            <a:avLst/>
          </a:prstGeom>
          <a:ln w="12700">
            <a:miter lim="400000"/>
          </a:ln>
        </p:spPr>
      </p:pic>
      <p:sp>
        <p:nvSpPr>
          <p:cNvPr id="373" name="Shape 373"/>
          <p:cNvSpPr/>
          <p:nvPr/>
        </p:nvSpPr>
        <p:spPr>
          <a:xfrm flipV="1">
            <a:off x="3415988" y="4090739"/>
            <a:ext cx="1709144" cy="2421061"/>
          </a:xfrm>
          <a:prstGeom prst="line">
            <a:avLst/>
          </a:prstGeom>
          <a:ln w="88900">
            <a:solidFill>
              <a:srgbClr val="5B9BD5"/>
            </a:solidFill>
            <a:miter/>
            <a:tailEnd type="triangle"/>
          </a:ln>
        </p:spPr>
        <p:txBody>
          <a:bodyPr lIns="0" tIns="0" rIns="0" bIns="0"/>
          <a:lstStyle/>
          <a:p>
            <a:pPr lvl="0" defTabSz="457200">
              <a:defRPr sz="1200">
                <a:latin typeface="+mj-lt"/>
                <a:ea typeface="+mj-ea"/>
                <a:cs typeface="+mj-cs"/>
                <a:sym typeface="Helvetica"/>
              </a:defRPr>
            </a:pPr>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Shape 37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37</a:t>
            </a:fld>
            <a:endParaRPr sz="1200">
              <a:solidFill>
                <a:srgbClr val="888888"/>
              </a:solidFill>
            </a:endParaRPr>
          </a:p>
        </p:txBody>
      </p:sp>
      <p:pic>
        <p:nvPicPr>
          <p:cNvPr id="376" name="Screen Shot 2015-02-11 at 00.35.41.png"/>
          <p:cNvPicPr/>
          <p:nvPr/>
        </p:nvPicPr>
        <p:blipFill>
          <a:blip r:embed="rId2">
            <a:extLst/>
          </a:blip>
          <a:stretch>
            <a:fillRect/>
          </a:stretch>
        </p:blipFill>
        <p:spPr>
          <a:xfrm>
            <a:off x="12381" y="0"/>
            <a:ext cx="6615734" cy="6858001"/>
          </a:xfrm>
          <a:prstGeom prst="rect">
            <a:avLst/>
          </a:prstGeom>
          <a:ln w="12700">
            <a:miter lim="400000"/>
          </a:ln>
        </p:spPr>
      </p:pic>
      <p:pic>
        <p:nvPicPr>
          <p:cNvPr id="377" name="Screen Shot 2015-02-11 at 00.35.56.png"/>
          <p:cNvPicPr/>
          <p:nvPr/>
        </p:nvPicPr>
        <p:blipFill>
          <a:blip r:embed="rId3">
            <a:extLst/>
          </a:blip>
          <a:stretch>
            <a:fillRect/>
          </a:stretch>
        </p:blipFill>
        <p:spPr>
          <a:xfrm>
            <a:off x="6737896" y="957796"/>
            <a:ext cx="4919441" cy="4497430"/>
          </a:xfrm>
          <a:prstGeom prst="rect">
            <a:avLst/>
          </a:prstGeom>
          <a:ln w="12700">
            <a:miter lim="400000"/>
          </a:ln>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38</a:t>
            </a:fld>
            <a:endParaRPr sz="1200">
              <a:solidFill>
                <a:srgbClr val="888888"/>
              </a:solidFill>
            </a:endParaRPr>
          </a:p>
        </p:txBody>
      </p:sp>
      <p:pic>
        <p:nvPicPr>
          <p:cNvPr id="380" name="Screen Shot 2015-02-11 at 00.38.38.png"/>
          <p:cNvPicPr/>
          <p:nvPr/>
        </p:nvPicPr>
        <p:blipFill>
          <a:blip r:embed="rId2">
            <a:extLst/>
          </a:blip>
          <a:stretch>
            <a:fillRect/>
          </a:stretch>
        </p:blipFill>
        <p:spPr>
          <a:xfrm>
            <a:off x="132622" y="697039"/>
            <a:ext cx="11926756" cy="5588200"/>
          </a:xfrm>
          <a:prstGeom prst="rect">
            <a:avLst/>
          </a:prstGeom>
          <a:ln w="12700">
            <a:miter lim="400000"/>
          </a:ln>
        </p:spPr>
      </p:pic>
      <p:sp>
        <p:nvSpPr>
          <p:cNvPr id="381" name="Shape 381"/>
          <p:cNvSpPr/>
          <p:nvPr/>
        </p:nvSpPr>
        <p:spPr>
          <a:xfrm flipV="1">
            <a:off x="5413308" y="4257971"/>
            <a:ext cx="1709144" cy="2421061"/>
          </a:xfrm>
          <a:prstGeom prst="line">
            <a:avLst/>
          </a:prstGeom>
          <a:ln w="88900">
            <a:solidFill>
              <a:srgbClr val="5B9BD5"/>
            </a:solidFill>
            <a:miter/>
            <a:tailEnd type="triangle"/>
          </a:ln>
        </p:spPr>
        <p:txBody>
          <a:bodyPr lIns="0" tIns="0" rIns="0" bIns="0"/>
          <a:lstStyle/>
          <a:p>
            <a:pPr lvl="0" defTabSz="457200">
              <a:defRPr sz="1200">
                <a:latin typeface="+mj-lt"/>
                <a:ea typeface="+mj-ea"/>
                <a:cs typeface="+mj-cs"/>
                <a:sym typeface="Helvetica"/>
              </a:defRPr>
            </a:pPr>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Shape 38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39</a:t>
            </a:fld>
            <a:endParaRPr sz="1200">
              <a:solidFill>
                <a:srgbClr val="888888"/>
              </a:solidFill>
            </a:endParaRPr>
          </a:p>
        </p:txBody>
      </p:sp>
      <p:pic>
        <p:nvPicPr>
          <p:cNvPr id="384" name="Screen Shot 2015-02-11 at 00.37.10.png"/>
          <p:cNvPicPr/>
          <p:nvPr/>
        </p:nvPicPr>
        <p:blipFill>
          <a:blip r:embed="rId2">
            <a:extLst/>
          </a:blip>
          <a:stretch>
            <a:fillRect/>
          </a:stretch>
        </p:blipFill>
        <p:spPr>
          <a:xfrm>
            <a:off x="-86945" y="-1"/>
            <a:ext cx="7770841" cy="6858001"/>
          </a:xfrm>
          <a:prstGeom prst="rect">
            <a:avLst/>
          </a:prstGeom>
          <a:ln w="12700">
            <a:miter lim="400000"/>
          </a:ln>
        </p:spPr>
      </p:pic>
      <p:pic>
        <p:nvPicPr>
          <p:cNvPr id="385" name="Screen Shot 2015-02-11 at 00.37.31.png"/>
          <p:cNvPicPr/>
          <p:nvPr/>
        </p:nvPicPr>
        <p:blipFill>
          <a:blip r:embed="rId3">
            <a:extLst/>
          </a:blip>
          <a:stretch>
            <a:fillRect/>
          </a:stretch>
        </p:blipFill>
        <p:spPr>
          <a:xfrm>
            <a:off x="7754974" y="-1"/>
            <a:ext cx="4454452" cy="6858001"/>
          </a:xfrm>
          <a:prstGeom prst="rect">
            <a:avLst/>
          </a:prstGeom>
          <a:ln w="12700">
            <a:miter lim="400000"/>
          </a:ln>
        </p:spPr>
      </p:pic>
      <p:pic>
        <p:nvPicPr>
          <p:cNvPr id="386" name="Screen Shot 2015-02-11 at 00.55.42.png"/>
          <p:cNvPicPr/>
          <p:nvPr/>
        </p:nvPicPr>
        <p:blipFill>
          <a:blip r:embed="rId4">
            <a:extLst/>
          </a:blip>
          <a:stretch>
            <a:fillRect/>
          </a:stretch>
        </p:blipFill>
        <p:spPr>
          <a:xfrm>
            <a:off x="-1855351" y="4478142"/>
            <a:ext cx="8763001" cy="1524001"/>
          </a:xfrm>
          <a:prstGeom prst="rect">
            <a:avLst/>
          </a:prstGeom>
          <a:ln w="12700">
            <a:miter lim="400000"/>
          </a:ln>
        </p:spPr>
      </p:pic>
      <p:sp>
        <p:nvSpPr>
          <p:cNvPr id="387" name="Shape 387"/>
          <p:cNvSpPr/>
          <p:nvPr/>
        </p:nvSpPr>
        <p:spPr>
          <a:xfrm>
            <a:off x="4091408" y="4859637"/>
            <a:ext cx="1270001" cy="761011"/>
          </a:xfrm>
          <a:prstGeom prst="rect">
            <a:avLst/>
          </a:prstGeom>
          <a:ln w="25400">
            <a:solidFill>
              <a:srgbClr val="5B9BD5"/>
            </a:solidFill>
            <a:miter/>
          </a:ln>
        </p:spPr>
        <p:txBody>
          <a:bodyPr lIns="0" tIns="0" rIns="0" bIns="0" anchor="ctr"/>
          <a:lstStyle/>
          <a:p>
            <a:pPr lvl="0"/>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title"/>
          </p:nvPr>
        </p:nvSpPr>
        <p:spPr>
          <a:xfrm>
            <a:off x="838200" y="365125"/>
            <a:ext cx="10515600" cy="1325563"/>
          </a:xfrm>
          <a:prstGeom prst="rect">
            <a:avLst/>
          </a:prstGeom>
        </p:spPr>
        <p:txBody>
          <a:bodyPr/>
          <a:lstStyle>
            <a:lvl1pPr defTabSz="859536">
              <a:defRPr sz="4136"/>
            </a:lvl1pPr>
          </a:lstStyle>
          <a:p>
            <a:pPr lvl="0">
              <a:defRPr sz="1800"/>
            </a:pPr>
            <a:r>
              <a:rPr sz="4136"/>
              <a:t>Significance: when, where and/or at what frequency </a:t>
            </a:r>
          </a:p>
        </p:txBody>
      </p:sp>
      <p:grpSp>
        <p:nvGrpSpPr>
          <p:cNvPr id="86" name="Group 86"/>
          <p:cNvGrpSpPr/>
          <p:nvPr/>
        </p:nvGrpSpPr>
        <p:grpSpPr>
          <a:xfrm>
            <a:off x="838199" y="1989384"/>
            <a:ext cx="3873502" cy="2635251"/>
            <a:chOff x="0" y="0"/>
            <a:chExt cx="3873500" cy="2635250"/>
          </a:xfrm>
        </p:grpSpPr>
        <p:pic>
          <p:nvPicPr>
            <p:cNvPr id="75" name="image7.png"/>
            <p:cNvPicPr/>
            <p:nvPr/>
          </p:nvPicPr>
          <p:blipFill>
            <a:blip r:embed="rId2">
              <a:extLst/>
            </a:blip>
            <a:srcRect l="11797" t="73814" r="79260" b="5704"/>
            <a:stretch>
              <a:fillRect/>
            </a:stretch>
          </p:blipFill>
          <p:spPr>
            <a:xfrm>
              <a:off x="296862" y="369888"/>
              <a:ext cx="857251" cy="762001"/>
            </a:xfrm>
            <a:prstGeom prst="rect">
              <a:avLst/>
            </a:prstGeom>
            <a:ln w="12700" cap="flat">
              <a:noFill/>
              <a:miter lim="400000"/>
            </a:ln>
            <a:effectLst/>
          </p:spPr>
        </p:pic>
        <p:sp>
          <p:nvSpPr>
            <p:cNvPr id="76" name="Shape 76"/>
            <p:cNvSpPr/>
            <p:nvPr/>
          </p:nvSpPr>
          <p:spPr>
            <a:xfrm>
              <a:off x="434975" y="-1"/>
              <a:ext cx="209362" cy="3073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defTabSz="449262">
                <a:defRPr sz="1400">
                  <a:latin typeface="Verdana"/>
                  <a:ea typeface="Verdana"/>
                  <a:cs typeface="Verdana"/>
                  <a:sym typeface="Verdana"/>
                </a:defRPr>
              </a:lvl1pPr>
            </a:lstStyle>
            <a:p>
              <a:pPr lvl="0">
                <a:defRPr sz="1800"/>
              </a:pPr>
              <a:r>
                <a:rPr sz="1400"/>
                <a:t>x</a:t>
              </a:r>
            </a:p>
          </p:txBody>
        </p:sp>
        <p:sp>
          <p:nvSpPr>
            <p:cNvPr id="77" name="Shape 77"/>
            <p:cNvSpPr/>
            <p:nvPr/>
          </p:nvSpPr>
          <p:spPr>
            <a:xfrm>
              <a:off x="449261" y="319087"/>
              <a:ext cx="354014" cy="1"/>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pic>
          <p:nvPicPr>
            <p:cNvPr id="78" name="image7.png"/>
            <p:cNvPicPr/>
            <p:nvPr/>
          </p:nvPicPr>
          <p:blipFill>
            <a:blip r:embed="rId2">
              <a:extLst/>
            </a:blip>
            <a:srcRect l="21123" t="73814" r="70477" b="5704"/>
            <a:stretch>
              <a:fillRect/>
            </a:stretch>
          </p:blipFill>
          <p:spPr>
            <a:xfrm>
              <a:off x="1028700" y="796925"/>
              <a:ext cx="803276" cy="758825"/>
            </a:xfrm>
            <a:prstGeom prst="rect">
              <a:avLst/>
            </a:prstGeom>
            <a:ln w="12700" cap="flat">
              <a:noFill/>
              <a:miter lim="400000"/>
            </a:ln>
            <a:effectLst/>
          </p:spPr>
        </p:pic>
        <p:sp>
          <p:nvSpPr>
            <p:cNvPr id="79" name="Shape 79"/>
            <p:cNvSpPr/>
            <p:nvPr/>
          </p:nvSpPr>
          <p:spPr>
            <a:xfrm>
              <a:off x="-1" y="450850"/>
              <a:ext cx="209363" cy="3073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defTabSz="449262">
                <a:defRPr sz="1400">
                  <a:latin typeface="Verdana"/>
                  <a:ea typeface="Verdana"/>
                  <a:cs typeface="Verdana"/>
                  <a:sym typeface="Verdana"/>
                </a:defRPr>
              </a:lvl1pPr>
            </a:lstStyle>
            <a:p>
              <a:pPr lvl="0">
                <a:defRPr sz="1800"/>
              </a:pPr>
              <a:r>
                <a:rPr sz="1400"/>
                <a:t>y</a:t>
              </a:r>
            </a:p>
          </p:txBody>
        </p:sp>
        <p:pic>
          <p:nvPicPr>
            <p:cNvPr id="80" name="image7.png"/>
            <p:cNvPicPr/>
            <p:nvPr/>
          </p:nvPicPr>
          <p:blipFill>
            <a:blip r:embed="rId2">
              <a:extLst/>
            </a:blip>
            <a:srcRect l="30252" t="73814" r="62071" b="6247"/>
            <a:stretch>
              <a:fillRect/>
            </a:stretch>
          </p:blipFill>
          <p:spPr>
            <a:xfrm>
              <a:off x="1730375" y="1157287"/>
              <a:ext cx="730251" cy="736601"/>
            </a:xfrm>
            <a:prstGeom prst="rect">
              <a:avLst/>
            </a:prstGeom>
            <a:ln w="12700" cap="flat">
              <a:noFill/>
              <a:miter lim="400000"/>
            </a:ln>
            <a:effectLst/>
          </p:spPr>
        </p:pic>
        <p:pic>
          <p:nvPicPr>
            <p:cNvPr id="81" name="image7.png"/>
            <p:cNvPicPr/>
            <p:nvPr/>
          </p:nvPicPr>
          <p:blipFill>
            <a:blip r:embed="rId2">
              <a:extLst/>
            </a:blip>
            <a:srcRect l="39201" t="73814" r="53333" b="5782"/>
            <a:stretch>
              <a:fillRect/>
            </a:stretch>
          </p:blipFill>
          <p:spPr>
            <a:xfrm>
              <a:off x="2417761" y="1538287"/>
              <a:ext cx="712789" cy="755651"/>
            </a:xfrm>
            <a:prstGeom prst="rect">
              <a:avLst/>
            </a:prstGeom>
            <a:ln w="12700" cap="flat">
              <a:noFill/>
              <a:miter lim="400000"/>
            </a:ln>
            <a:effectLst/>
          </p:spPr>
        </p:pic>
        <p:pic>
          <p:nvPicPr>
            <p:cNvPr id="82" name="image7.png"/>
            <p:cNvPicPr/>
            <p:nvPr/>
          </p:nvPicPr>
          <p:blipFill>
            <a:blip r:embed="rId2">
              <a:extLst/>
            </a:blip>
            <a:srcRect l="47607" t="74319" r="44037" b="5782"/>
            <a:stretch>
              <a:fillRect/>
            </a:stretch>
          </p:blipFill>
          <p:spPr>
            <a:xfrm>
              <a:off x="3074987" y="1898650"/>
              <a:ext cx="798514" cy="736600"/>
            </a:xfrm>
            <a:prstGeom prst="rect">
              <a:avLst/>
            </a:prstGeom>
            <a:ln w="12700" cap="flat">
              <a:noFill/>
              <a:miter lim="400000"/>
            </a:ln>
            <a:effectLst/>
          </p:spPr>
        </p:pic>
        <p:sp>
          <p:nvSpPr>
            <p:cNvPr id="83" name="Shape 83"/>
            <p:cNvSpPr/>
            <p:nvPr/>
          </p:nvSpPr>
          <p:spPr>
            <a:xfrm>
              <a:off x="293686" y="1031874"/>
              <a:ext cx="2155827" cy="1211264"/>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84" name="Shape 84"/>
            <p:cNvSpPr/>
            <p:nvPr/>
          </p:nvSpPr>
          <p:spPr>
            <a:xfrm rot="1844520">
              <a:off x="187587" y="1130116"/>
              <a:ext cx="501847" cy="3073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defTabSz="449262">
                <a:defRPr sz="1400">
                  <a:latin typeface="Verdana"/>
                  <a:ea typeface="Verdana"/>
                  <a:cs typeface="Verdana"/>
                  <a:sym typeface="Verdana"/>
                </a:defRPr>
              </a:lvl1pPr>
            </a:lstStyle>
            <a:p>
              <a:pPr lvl="0">
                <a:defRPr sz="1800"/>
              </a:pPr>
              <a:r>
                <a:rPr sz="1400"/>
                <a:t>time</a:t>
              </a:r>
            </a:p>
          </p:txBody>
        </p:sp>
        <p:sp>
          <p:nvSpPr>
            <p:cNvPr id="85" name="Shape 85"/>
            <p:cNvSpPr/>
            <p:nvPr/>
          </p:nvSpPr>
          <p:spPr>
            <a:xfrm flipV="1">
              <a:off x="321008" y="352261"/>
              <a:ext cx="1" cy="317501"/>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grpSp>
        <p:nvGrpSpPr>
          <p:cNvPr id="99" name="Group 99"/>
          <p:cNvGrpSpPr/>
          <p:nvPr/>
        </p:nvGrpSpPr>
        <p:grpSpPr>
          <a:xfrm>
            <a:off x="5602073" y="2141784"/>
            <a:ext cx="5953126" cy="2665415"/>
            <a:chOff x="0" y="0"/>
            <a:chExt cx="5953125" cy="2665413"/>
          </a:xfrm>
        </p:grpSpPr>
        <p:pic>
          <p:nvPicPr>
            <p:cNvPr id="87" name="image8.png"/>
            <p:cNvPicPr/>
            <p:nvPr/>
          </p:nvPicPr>
          <p:blipFill>
            <a:blip r:embed="rId3">
              <a:extLst/>
            </a:blip>
            <a:srcRect l="9737" t="26259" r="68155" b="44813"/>
            <a:stretch>
              <a:fillRect/>
            </a:stretch>
          </p:blipFill>
          <p:spPr>
            <a:xfrm>
              <a:off x="904875" y="0"/>
              <a:ext cx="2876550" cy="2116139"/>
            </a:xfrm>
            <a:prstGeom prst="rect">
              <a:avLst/>
            </a:prstGeom>
            <a:ln w="12700" cap="flat">
              <a:noFill/>
              <a:miter lim="400000"/>
            </a:ln>
            <a:effectLst/>
          </p:spPr>
        </p:pic>
        <p:pic>
          <p:nvPicPr>
            <p:cNvPr id="88" name="image9.png"/>
            <p:cNvPicPr/>
            <p:nvPr/>
          </p:nvPicPr>
          <p:blipFill>
            <a:blip r:embed="rId4">
              <a:extLst/>
            </a:blip>
            <a:srcRect l="9737" t="26259" r="68155" b="44813"/>
            <a:stretch>
              <a:fillRect/>
            </a:stretch>
          </p:blipFill>
          <p:spPr>
            <a:xfrm>
              <a:off x="1571625" y="152400"/>
              <a:ext cx="2876550" cy="2116139"/>
            </a:xfrm>
            <a:prstGeom prst="rect">
              <a:avLst/>
            </a:prstGeom>
            <a:ln w="12700" cap="flat">
              <a:noFill/>
              <a:miter lim="400000"/>
            </a:ln>
            <a:effectLst/>
          </p:spPr>
        </p:pic>
        <p:pic>
          <p:nvPicPr>
            <p:cNvPr id="89" name="image10.png"/>
            <p:cNvPicPr/>
            <p:nvPr/>
          </p:nvPicPr>
          <p:blipFill>
            <a:blip r:embed="rId5">
              <a:extLst/>
            </a:blip>
            <a:srcRect l="9737" t="26259" r="68155" b="44813"/>
            <a:stretch>
              <a:fillRect/>
            </a:stretch>
          </p:blipFill>
          <p:spPr>
            <a:xfrm>
              <a:off x="2238375" y="304800"/>
              <a:ext cx="2876550" cy="2116139"/>
            </a:xfrm>
            <a:prstGeom prst="rect">
              <a:avLst/>
            </a:prstGeom>
            <a:ln w="12700" cap="flat">
              <a:noFill/>
              <a:miter lim="400000"/>
            </a:ln>
            <a:effectLst/>
          </p:spPr>
        </p:pic>
        <p:pic>
          <p:nvPicPr>
            <p:cNvPr id="90" name="image11.png"/>
            <p:cNvPicPr/>
            <p:nvPr/>
          </p:nvPicPr>
          <p:blipFill>
            <a:blip r:embed="rId6">
              <a:extLst/>
            </a:blip>
            <a:srcRect l="9737" t="26259" r="68155" b="44813"/>
            <a:stretch>
              <a:fillRect/>
            </a:stretch>
          </p:blipFill>
          <p:spPr>
            <a:xfrm>
              <a:off x="3076575" y="457200"/>
              <a:ext cx="2876550" cy="2116139"/>
            </a:xfrm>
            <a:prstGeom prst="rect">
              <a:avLst/>
            </a:prstGeom>
            <a:ln w="12700" cap="flat">
              <a:noFill/>
              <a:miter lim="400000"/>
            </a:ln>
            <a:effectLst/>
          </p:spPr>
        </p:pic>
        <p:sp>
          <p:nvSpPr>
            <p:cNvPr id="91" name="Shape 91"/>
            <p:cNvSpPr/>
            <p:nvPr/>
          </p:nvSpPr>
          <p:spPr>
            <a:xfrm>
              <a:off x="147637" y="2116138"/>
              <a:ext cx="461963" cy="1"/>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92" name="Shape 92"/>
            <p:cNvSpPr/>
            <p:nvPr/>
          </p:nvSpPr>
          <p:spPr>
            <a:xfrm flipV="1">
              <a:off x="144462" y="1665288"/>
              <a:ext cx="1" cy="450851"/>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93" name="Shape 93"/>
            <p:cNvSpPr/>
            <p:nvPr/>
          </p:nvSpPr>
          <p:spPr>
            <a:xfrm>
              <a:off x="592137" y="1912938"/>
              <a:ext cx="209363" cy="3073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defTabSz="449262">
                <a:defRPr sz="1400">
                  <a:latin typeface="Verdana"/>
                  <a:ea typeface="Verdana"/>
                  <a:cs typeface="Verdana"/>
                  <a:sym typeface="Verdana"/>
                </a:defRPr>
              </a:lvl1pPr>
            </a:lstStyle>
            <a:p>
              <a:pPr lvl="0">
                <a:defRPr sz="1800"/>
              </a:pPr>
              <a:r>
                <a:rPr sz="1400"/>
                <a:t>y</a:t>
              </a:r>
            </a:p>
          </p:txBody>
        </p:sp>
        <p:sp>
          <p:nvSpPr>
            <p:cNvPr id="94" name="Shape 94"/>
            <p:cNvSpPr/>
            <p:nvPr/>
          </p:nvSpPr>
          <p:spPr>
            <a:xfrm>
              <a:off x="-1" y="1376363"/>
              <a:ext cx="209363" cy="3073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defTabSz="449262">
                <a:defRPr sz="1400">
                  <a:latin typeface="Verdana"/>
                  <a:ea typeface="Verdana"/>
                  <a:cs typeface="Verdana"/>
                  <a:sym typeface="Verdana"/>
                </a:defRPr>
              </a:lvl1pPr>
            </a:lstStyle>
            <a:p>
              <a:pPr lvl="0">
                <a:defRPr sz="1800"/>
              </a:pPr>
              <a:r>
                <a:rPr sz="1400"/>
                <a:t>x</a:t>
              </a:r>
            </a:p>
          </p:txBody>
        </p:sp>
        <p:sp>
          <p:nvSpPr>
            <p:cNvPr id="95" name="Shape 95"/>
            <p:cNvSpPr/>
            <p:nvPr/>
          </p:nvSpPr>
          <p:spPr>
            <a:xfrm>
              <a:off x="146049" y="2128837"/>
              <a:ext cx="2944814" cy="536577"/>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96" name="Shape 96"/>
            <p:cNvSpPr/>
            <p:nvPr/>
          </p:nvSpPr>
          <p:spPr>
            <a:xfrm rot="759038">
              <a:off x="249940" y="2175525"/>
              <a:ext cx="501847" cy="3073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defTabSz="449262">
                <a:defRPr sz="1400">
                  <a:latin typeface="Verdana"/>
                  <a:ea typeface="Verdana"/>
                  <a:cs typeface="Verdana"/>
                  <a:sym typeface="Verdana"/>
                </a:defRPr>
              </a:lvl1pPr>
            </a:lstStyle>
            <a:p>
              <a:pPr lvl="0">
                <a:defRPr sz="1800"/>
              </a:pPr>
              <a:r>
                <a:rPr sz="1400"/>
                <a:t>time</a:t>
              </a:r>
            </a:p>
          </p:txBody>
        </p:sp>
        <p:sp>
          <p:nvSpPr>
            <p:cNvPr id="97" name="Shape 97"/>
            <p:cNvSpPr/>
            <p:nvPr/>
          </p:nvSpPr>
          <p:spPr>
            <a:xfrm flipV="1">
              <a:off x="182562" y="1730375"/>
              <a:ext cx="309563" cy="360364"/>
            </a:xfrm>
            <a:prstGeom prst="line">
              <a:avLst/>
            </a:prstGeom>
            <a:noFill/>
            <a:ln w="9525" cap="flat">
              <a:solidFill>
                <a:srgbClr val="000000"/>
              </a:solidFill>
              <a:prstDash val="dash"/>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98" name="Shape 98"/>
            <p:cNvSpPr/>
            <p:nvPr/>
          </p:nvSpPr>
          <p:spPr>
            <a:xfrm>
              <a:off x="400049" y="1449388"/>
              <a:ext cx="197556" cy="3073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defTabSz="449262">
                <a:defRPr sz="1400">
                  <a:latin typeface="Verdana"/>
                  <a:ea typeface="Verdana"/>
                  <a:cs typeface="Verdana"/>
                  <a:sym typeface="Verdana"/>
                </a:defRPr>
              </a:lvl1pPr>
            </a:lstStyle>
            <a:p>
              <a:pPr lvl="0">
                <a:defRPr sz="1800"/>
              </a:pPr>
              <a:r>
                <a:rPr sz="1400"/>
                <a:t>z</a:t>
              </a:r>
            </a:p>
          </p:txBody>
        </p:sp>
      </p:grpSp>
      <p:sp>
        <p:nvSpPr>
          <p:cNvPr id="100" name="Shape 100"/>
          <p:cNvSpPr/>
          <p:nvPr/>
        </p:nvSpPr>
        <p:spPr>
          <a:xfrm>
            <a:off x="1092444" y="5088342"/>
            <a:ext cx="4327036" cy="11963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sz="2400" b="1"/>
              <a:t>When / where </a:t>
            </a:r>
            <a:r>
              <a:rPr sz="2400"/>
              <a:t>is there an effect in sensor-topography space/time  (3D)?</a:t>
            </a:r>
          </a:p>
        </p:txBody>
      </p:sp>
      <p:sp>
        <p:nvSpPr>
          <p:cNvPr id="101" name="Shape 101"/>
          <p:cNvSpPr/>
          <p:nvPr/>
        </p:nvSpPr>
        <p:spPr>
          <a:xfrm>
            <a:off x="6338673" y="5083250"/>
            <a:ext cx="4327037" cy="828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sz="2400" b="1"/>
              <a:t>When / where </a:t>
            </a:r>
            <a:r>
              <a:rPr sz="2400"/>
              <a:t>is there an effect in source space/time  (4D-ish)?</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10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3" nodeType="clickEffect">
                                  <p:stCondLst>
                                    <p:cond delay="0"/>
                                  </p:stCondLst>
                                  <p:iterate>
                                    <p:tmAbs val="0"/>
                                  </p:iterate>
                                  <p:childTnLst>
                                    <p:set>
                                      <p:cBhvr>
                                        <p:cTn id="13" fill="hold"/>
                                        <p:tgtEl>
                                          <p:spTgt spid="99"/>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4" nodeType="afterEffect">
                                  <p:stCondLst>
                                    <p:cond delay="0"/>
                                  </p:stCondLst>
                                  <p:iterate>
                                    <p:tmAbs val="0"/>
                                  </p:iterate>
                                  <p:childTnLst>
                                    <p:set>
                                      <p:cBhvr>
                                        <p:cTn id="16" fill="hold"/>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1" animBg="1" advAuto="0"/>
      <p:bldP spid="99" grpId="3" animBg="1" advAuto="0"/>
      <p:bldP spid="100" grpId="2" animBg="1" advAuto="0"/>
      <p:bldP spid="101" grpId="4"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Shape 38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40</a:t>
            </a:fld>
            <a:endParaRPr sz="1200">
              <a:solidFill>
                <a:srgbClr val="888888"/>
              </a:solidFill>
            </a:endParaRPr>
          </a:p>
        </p:txBody>
      </p:sp>
      <p:pic>
        <p:nvPicPr>
          <p:cNvPr id="390" name="Screen Shot 2015-02-11 at 00.38.30.png"/>
          <p:cNvPicPr/>
          <p:nvPr/>
        </p:nvPicPr>
        <p:blipFill>
          <a:blip r:embed="rId2">
            <a:extLst/>
          </a:blip>
          <a:stretch>
            <a:fillRect/>
          </a:stretch>
        </p:blipFill>
        <p:spPr>
          <a:xfrm>
            <a:off x="-17928" y="-1"/>
            <a:ext cx="6554046" cy="6858001"/>
          </a:xfrm>
          <a:prstGeom prst="rect">
            <a:avLst/>
          </a:prstGeom>
          <a:ln w="12700">
            <a:miter lim="400000"/>
          </a:ln>
        </p:spPr>
      </p:pic>
      <p:pic>
        <p:nvPicPr>
          <p:cNvPr id="391" name="Screen Shot 2015-02-11 at 00.38.47.png"/>
          <p:cNvPicPr/>
          <p:nvPr/>
        </p:nvPicPr>
        <p:blipFill>
          <a:blip r:embed="rId3">
            <a:extLst/>
          </a:blip>
          <a:stretch>
            <a:fillRect/>
          </a:stretch>
        </p:blipFill>
        <p:spPr>
          <a:xfrm>
            <a:off x="3356345" y="1749833"/>
            <a:ext cx="8813801" cy="1930401"/>
          </a:xfrm>
          <a:prstGeom prst="rect">
            <a:avLst/>
          </a:prstGeom>
          <a:ln w="12700">
            <a:miter lim="400000"/>
          </a:ln>
        </p:spPr>
      </p:pic>
      <p:pic>
        <p:nvPicPr>
          <p:cNvPr id="392" name="Screen Shot 2015-02-11 at 00.55.42.png"/>
          <p:cNvPicPr/>
          <p:nvPr/>
        </p:nvPicPr>
        <p:blipFill>
          <a:blip r:embed="rId4">
            <a:extLst/>
          </a:blip>
          <a:stretch>
            <a:fillRect/>
          </a:stretch>
        </p:blipFill>
        <p:spPr>
          <a:xfrm>
            <a:off x="-1284688" y="4687385"/>
            <a:ext cx="8763001" cy="1524001"/>
          </a:xfrm>
          <a:prstGeom prst="rect">
            <a:avLst/>
          </a:prstGeom>
          <a:ln w="12700">
            <a:miter lim="400000"/>
          </a:ln>
        </p:spPr>
      </p:pic>
      <p:sp>
        <p:nvSpPr>
          <p:cNvPr id="393" name="Shape 393"/>
          <p:cNvSpPr/>
          <p:nvPr/>
        </p:nvSpPr>
        <p:spPr>
          <a:xfrm>
            <a:off x="3482701" y="5068880"/>
            <a:ext cx="1270001" cy="761011"/>
          </a:xfrm>
          <a:prstGeom prst="rect">
            <a:avLst/>
          </a:prstGeom>
          <a:ln w="25400">
            <a:solidFill>
              <a:srgbClr val="5B9BD5"/>
            </a:solidFill>
            <a:miter/>
          </a:ln>
        </p:spPr>
        <p:txBody>
          <a:bodyPr lIns="0" tIns="0" rIns="0" bIns="0" anchor="ctr"/>
          <a:lstStyle/>
          <a:p>
            <a:pPr lvl="0"/>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Shape 39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41</a:t>
            </a:fld>
            <a:endParaRPr sz="1200">
              <a:solidFill>
                <a:srgbClr val="888888"/>
              </a:solidFill>
            </a:endParaRPr>
          </a:p>
        </p:txBody>
      </p:sp>
      <p:pic>
        <p:nvPicPr>
          <p:cNvPr id="396" name="image25.png" descr="2.tiff"/>
          <p:cNvPicPr/>
          <p:nvPr/>
        </p:nvPicPr>
        <p:blipFill>
          <a:blip r:embed="rId2">
            <a:extLst/>
          </a:blip>
          <a:stretch>
            <a:fillRect/>
          </a:stretch>
        </p:blipFill>
        <p:spPr>
          <a:xfrm>
            <a:off x="-11582" y="-1"/>
            <a:ext cx="4463105" cy="6858001"/>
          </a:xfrm>
          <a:prstGeom prst="rect">
            <a:avLst/>
          </a:prstGeom>
          <a:ln w="12700">
            <a:miter lim="400000"/>
          </a:ln>
        </p:spPr>
      </p:pic>
      <p:sp>
        <p:nvSpPr>
          <p:cNvPr id="397" name="Shape 397"/>
          <p:cNvSpPr/>
          <p:nvPr/>
        </p:nvSpPr>
        <p:spPr>
          <a:xfrm>
            <a:off x="-617007" y="-668023"/>
            <a:ext cx="5483842" cy="1270001"/>
          </a:xfrm>
          <a:prstGeom prst="rect">
            <a:avLst/>
          </a:prstGeom>
          <a:solidFill>
            <a:srgbClr val="FFFFFF"/>
          </a:solidFill>
          <a:ln w="12700">
            <a:solidFill>
              <a:srgbClr val="FFFFFF"/>
            </a:solidFill>
            <a:miter/>
          </a:ln>
        </p:spPr>
        <p:txBody>
          <a:bodyPr lIns="0" tIns="0" rIns="0" bIns="0" anchor="ctr"/>
          <a:lstStyle/>
          <a:p>
            <a:pPr lvl="0"/>
            <a:endParaRPr/>
          </a:p>
        </p:txBody>
      </p:sp>
      <p:pic>
        <p:nvPicPr>
          <p:cNvPr id="398" name="image26.jpeg" descr="image_gs_alpha.jpg"/>
          <p:cNvPicPr/>
          <p:nvPr/>
        </p:nvPicPr>
        <p:blipFill>
          <a:blip r:embed="rId3">
            <a:extLst/>
          </a:blip>
          <a:stretch>
            <a:fillRect/>
          </a:stretch>
        </p:blipFill>
        <p:spPr>
          <a:xfrm>
            <a:off x="4472228" y="766666"/>
            <a:ext cx="3566607" cy="4339026"/>
          </a:xfrm>
          <a:prstGeom prst="rect">
            <a:avLst/>
          </a:prstGeom>
          <a:ln w="12700">
            <a:miter lim="400000"/>
          </a:ln>
        </p:spPr>
      </p:pic>
      <p:pic>
        <p:nvPicPr>
          <p:cNvPr id="399" name="image27.jpeg" descr="image_gs_beta_cond2.jpg"/>
          <p:cNvPicPr/>
          <p:nvPr/>
        </p:nvPicPr>
        <p:blipFill>
          <a:blip r:embed="rId4">
            <a:extLst/>
          </a:blip>
          <a:stretch>
            <a:fillRect/>
          </a:stretch>
        </p:blipFill>
        <p:spPr>
          <a:xfrm>
            <a:off x="8059540" y="823045"/>
            <a:ext cx="3566607" cy="422626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 grpId="1" animBg="1" advAuto="0"/>
      <p:bldP spid="398" grpId="2" animBg="1" advAuto="0"/>
      <p:bldP spid="399" grpId="3"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Shape 40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42</a:t>
            </a:fld>
            <a:endParaRPr sz="1200">
              <a:solidFill>
                <a:srgbClr val="888888"/>
              </a:solidFill>
            </a:endParaRPr>
          </a:p>
        </p:txBody>
      </p:sp>
      <p:pic>
        <p:nvPicPr>
          <p:cNvPr id="402" name="Screen Shot 2015-02-11 at 00.39.42.png"/>
          <p:cNvPicPr/>
          <p:nvPr/>
        </p:nvPicPr>
        <p:blipFill>
          <a:blip r:embed="rId2">
            <a:extLst/>
          </a:blip>
          <a:stretch>
            <a:fillRect/>
          </a:stretch>
        </p:blipFill>
        <p:spPr>
          <a:xfrm>
            <a:off x="31907" y="175985"/>
            <a:ext cx="3891042" cy="4333735"/>
          </a:xfrm>
          <a:prstGeom prst="rect">
            <a:avLst/>
          </a:prstGeom>
          <a:ln w="12700">
            <a:miter lim="400000"/>
          </a:ln>
        </p:spPr>
      </p:pic>
      <p:pic>
        <p:nvPicPr>
          <p:cNvPr id="403" name="Screen Shot 2015-02-11 at 00.40.52.png"/>
          <p:cNvPicPr/>
          <p:nvPr/>
        </p:nvPicPr>
        <p:blipFill>
          <a:blip r:embed="rId3">
            <a:extLst/>
          </a:blip>
          <a:stretch>
            <a:fillRect/>
          </a:stretch>
        </p:blipFill>
        <p:spPr>
          <a:xfrm>
            <a:off x="4115638" y="1154508"/>
            <a:ext cx="7334243" cy="5119489"/>
          </a:xfrm>
          <a:prstGeom prst="rect">
            <a:avLst/>
          </a:prstGeom>
          <a:ln w="12700">
            <a:miter lim="400000"/>
          </a:ln>
        </p:spPr>
      </p:pic>
      <p:sp>
        <p:nvSpPr>
          <p:cNvPr id="404" name="Shape 404"/>
          <p:cNvSpPr/>
          <p:nvPr/>
        </p:nvSpPr>
        <p:spPr>
          <a:xfrm flipV="1">
            <a:off x="676806" y="4391125"/>
            <a:ext cx="1709144" cy="2421061"/>
          </a:xfrm>
          <a:prstGeom prst="line">
            <a:avLst/>
          </a:prstGeom>
          <a:ln w="88900">
            <a:solidFill>
              <a:srgbClr val="5B9BD5"/>
            </a:solidFill>
            <a:miter/>
            <a:tailEnd type="triangle"/>
          </a:ln>
        </p:spPr>
        <p:txBody>
          <a:bodyPr lIns="0" tIns="0" rIns="0" bIns="0"/>
          <a:lstStyle/>
          <a:p>
            <a:pPr lvl="0" defTabSz="457200">
              <a:defRPr sz="1200">
                <a:latin typeface="+mj-lt"/>
                <a:ea typeface="+mj-ea"/>
                <a:cs typeface="+mj-cs"/>
                <a:sym typeface="Helvetica"/>
              </a:defRPr>
            </a:pPr>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Shape 40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43</a:t>
            </a:fld>
            <a:endParaRPr sz="1200">
              <a:solidFill>
                <a:srgbClr val="888888"/>
              </a:solidFill>
            </a:endParaRPr>
          </a:p>
        </p:txBody>
      </p:sp>
      <p:pic>
        <p:nvPicPr>
          <p:cNvPr id="407" name="Screen Shot 2015-02-11 at 00.42.34.png"/>
          <p:cNvPicPr/>
          <p:nvPr/>
        </p:nvPicPr>
        <p:blipFill>
          <a:blip r:embed="rId2">
            <a:extLst/>
          </a:blip>
          <a:stretch>
            <a:fillRect/>
          </a:stretch>
        </p:blipFill>
        <p:spPr>
          <a:xfrm>
            <a:off x="-4310067" y="-625155"/>
            <a:ext cx="16273135" cy="13086448"/>
          </a:xfrm>
          <a:prstGeom prst="rect">
            <a:avLst/>
          </a:prstGeom>
          <a:ln w="12700">
            <a:miter lim="400000"/>
          </a:ln>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Shape 409"/>
          <p:cNvSpPr>
            <a:spLocks noGrp="1"/>
          </p:cNvSpPr>
          <p:nvPr>
            <p:ph type="title"/>
          </p:nvPr>
        </p:nvSpPr>
        <p:spPr>
          <a:xfrm>
            <a:off x="838200" y="365125"/>
            <a:ext cx="10515600" cy="1325563"/>
          </a:xfrm>
          <a:prstGeom prst="rect">
            <a:avLst/>
          </a:prstGeom>
        </p:spPr>
        <p:txBody>
          <a:bodyPr/>
          <a:lstStyle/>
          <a:p>
            <a:pPr lvl="0">
              <a:defRPr sz="1800"/>
            </a:pPr>
            <a:r>
              <a:rPr sz="4400"/>
              <a:t>Thanks!</a:t>
            </a:r>
          </a:p>
        </p:txBody>
      </p:sp>
      <p:sp>
        <p:nvSpPr>
          <p:cNvPr id="410" name="Shape 410"/>
          <p:cNvSpPr>
            <a:spLocks noGrp="1"/>
          </p:cNvSpPr>
          <p:nvPr>
            <p:ph type="body" idx="1"/>
          </p:nvPr>
        </p:nvSpPr>
        <p:spPr>
          <a:xfrm>
            <a:off x="838200" y="1825625"/>
            <a:ext cx="10515600" cy="4351338"/>
          </a:xfrm>
          <a:prstGeom prst="rect">
            <a:avLst/>
          </a:prstGeom>
        </p:spPr>
        <p:txBody>
          <a:bodyPr/>
          <a:lstStyle/>
          <a:p>
            <a:pPr marL="203454" lvl="0" indent="-203454" defTabSz="813816">
              <a:spcBef>
                <a:spcPts val="800"/>
              </a:spcBef>
              <a:defRPr sz="1800"/>
            </a:pPr>
            <a:r>
              <a:rPr sz="2492"/>
              <a:t>Gareth Barnes and his presentation slides</a:t>
            </a:r>
          </a:p>
          <a:p>
            <a:pPr marL="203454" lvl="0" indent="-203454" defTabSz="813816">
              <a:spcBef>
                <a:spcPts val="800"/>
              </a:spcBef>
              <a:defRPr sz="1800"/>
            </a:pPr>
            <a:r>
              <a:rPr sz="2492"/>
              <a:t>Jason Taylor’s SPM course slides</a:t>
            </a:r>
          </a:p>
          <a:p>
            <a:pPr marL="203454" lvl="0" indent="-203454" defTabSz="813816">
              <a:spcBef>
                <a:spcPts val="800"/>
              </a:spcBef>
              <a:defRPr sz="1800"/>
            </a:pPr>
            <a:r>
              <a:rPr sz="2492"/>
              <a:t>Litvak </a:t>
            </a:r>
            <a:r>
              <a:rPr sz="2492" i="1"/>
              <a:t>et al</a:t>
            </a:r>
            <a:r>
              <a:rPr sz="2492"/>
              <a:t>. (2011) EEG and MEG Data Analysis in SPM8. </a:t>
            </a:r>
            <a:r>
              <a:rPr sz="2492" i="1"/>
              <a:t>Computational Intelligence and Neuroscience.</a:t>
            </a:r>
          </a:p>
          <a:p>
            <a:pPr marL="203454" lvl="0" indent="-203454" defTabSz="813816">
              <a:spcBef>
                <a:spcPts val="800"/>
              </a:spcBef>
              <a:defRPr sz="1800"/>
            </a:pPr>
            <a:r>
              <a:rPr sz="2492" i="1"/>
              <a:t>Belardinelli et al. (2012) Source Reconstruction Accuracy of MEG and EEG Bayesian Inversion Approaches. PloS one</a:t>
            </a:r>
          </a:p>
          <a:p>
            <a:pPr marL="203454" lvl="0" indent="-203454" defTabSz="813816">
              <a:spcBef>
                <a:spcPts val="800"/>
              </a:spcBef>
              <a:defRPr sz="1800"/>
            </a:pPr>
            <a:r>
              <a:rPr sz="2492" i="1"/>
              <a:t>Lopez et al. (2012) SINGLE MEG/EEG SOURCE RECONSTRUCTION WITH MULTIPLE SPARSE PRIORS AND VARIABLE PATCHES. Dyna. </a:t>
            </a:r>
          </a:p>
          <a:p>
            <a:pPr marL="203454" lvl="0" indent="-203454" defTabSz="813816">
              <a:spcBef>
                <a:spcPts val="800"/>
              </a:spcBef>
              <a:defRPr sz="1800"/>
            </a:pPr>
            <a:r>
              <a:rPr sz="2492"/>
              <a:t>Joe Devlin’s fMRI course slides</a:t>
            </a:r>
          </a:p>
          <a:p>
            <a:pPr marL="203454" lvl="0" indent="-203454" defTabSz="813816">
              <a:spcBef>
                <a:spcPts val="800"/>
              </a:spcBef>
              <a:defRPr sz="1800"/>
            </a:pPr>
            <a:r>
              <a:rPr sz="2492"/>
              <a:t>To all of you beautiful people for showing up</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title"/>
          </p:nvPr>
        </p:nvSpPr>
        <p:spPr>
          <a:xfrm>
            <a:off x="838200" y="365125"/>
            <a:ext cx="10515600" cy="1325563"/>
          </a:xfrm>
          <a:prstGeom prst="rect">
            <a:avLst/>
          </a:prstGeom>
        </p:spPr>
        <p:txBody>
          <a:bodyPr/>
          <a:lstStyle/>
          <a:p>
            <a:pPr lvl="0">
              <a:defRPr sz="1800"/>
            </a:pPr>
            <a:r>
              <a:rPr sz="4400"/>
              <a:t>Sensor-level analysis</a:t>
            </a:r>
          </a:p>
        </p:txBody>
      </p:sp>
      <p:sp>
        <p:nvSpPr>
          <p:cNvPr id="104" name="Shape 104"/>
          <p:cNvSpPr>
            <a:spLocks noGrp="1"/>
          </p:cNvSpPr>
          <p:nvPr>
            <p:ph type="body" idx="1"/>
          </p:nvPr>
        </p:nvSpPr>
        <p:spPr>
          <a:xfrm>
            <a:off x="7450856" y="1825625"/>
            <a:ext cx="4032690" cy="4351338"/>
          </a:xfrm>
          <a:prstGeom prst="rect">
            <a:avLst/>
          </a:prstGeom>
        </p:spPr>
        <p:txBody>
          <a:bodyPr/>
          <a:lstStyle/>
          <a:p>
            <a:pPr marL="0" lvl="0" indent="0">
              <a:buSzTx/>
              <a:buNone/>
              <a:defRPr sz="1800"/>
            </a:pPr>
            <a:endParaRPr sz="2800"/>
          </a:p>
          <a:p>
            <a:pPr marL="0" lvl="0" indent="0">
              <a:buSzTx/>
              <a:buNone/>
              <a:defRPr sz="1800"/>
            </a:pPr>
            <a:endParaRPr sz="2800"/>
          </a:p>
          <a:p>
            <a:pPr marL="0" lvl="0" indent="0">
              <a:buSzTx/>
              <a:buNone/>
              <a:defRPr sz="1800"/>
            </a:pPr>
            <a:endParaRPr sz="2800"/>
          </a:p>
          <a:p>
            <a:pPr marL="0" lvl="0" indent="0">
              <a:buSzTx/>
              <a:buNone/>
              <a:defRPr sz="1800"/>
            </a:pPr>
            <a:r>
              <a:rPr sz="2800"/>
              <a:t>The curse of </a:t>
            </a:r>
            <a:r>
              <a:rPr sz="2800" b="1" u="sng">
                <a:solidFill>
                  <a:srgbClr val="FF0000"/>
                </a:solidFill>
              </a:rPr>
              <a:t>too much data?</a:t>
            </a:r>
          </a:p>
        </p:txBody>
      </p:sp>
      <p:pic>
        <p:nvPicPr>
          <p:cNvPr id="105" name="image1.png"/>
          <p:cNvPicPr/>
          <p:nvPr/>
        </p:nvPicPr>
        <p:blipFill>
          <a:blip r:embed="rId2">
            <a:extLst/>
          </a:blip>
          <a:srcRect l="64848" t="22852" r="3513" b="11783"/>
          <a:stretch>
            <a:fillRect/>
          </a:stretch>
        </p:blipFill>
        <p:spPr>
          <a:xfrm>
            <a:off x="838200" y="1825625"/>
            <a:ext cx="3293556" cy="3825760"/>
          </a:xfrm>
          <a:prstGeom prst="rect">
            <a:avLst/>
          </a:prstGeom>
          <a:ln w="12700">
            <a:miter lim="400000"/>
          </a:ln>
        </p:spPr>
      </p:pic>
      <p:pic>
        <p:nvPicPr>
          <p:cNvPr id="106" name="image2.png"/>
          <p:cNvPicPr/>
          <p:nvPr/>
        </p:nvPicPr>
        <p:blipFill>
          <a:blip r:embed="rId3">
            <a:extLst/>
          </a:blip>
          <a:srcRect l="66557" t="15343" r="4014" b="10178"/>
          <a:stretch>
            <a:fillRect/>
          </a:stretch>
        </p:blipFill>
        <p:spPr>
          <a:xfrm>
            <a:off x="4259478" y="1825624"/>
            <a:ext cx="3063658" cy="4359233"/>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p:cNvSpPr>
          <p:nvPr>
            <p:ph type="title"/>
          </p:nvPr>
        </p:nvSpPr>
        <p:spPr>
          <a:xfrm>
            <a:off x="838200" y="365125"/>
            <a:ext cx="10515600" cy="1325563"/>
          </a:xfrm>
          <a:prstGeom prst="rect">
            <a:avLst/>
          </a:prstGeom>
        </p:spPr>
        <p:txBody>
          <a:bodyPr/>
          <a:lstStyle/>
          <a:p>
            <a:pPr lvl="0">
              <a:defRPr sz="1800"/>
            </a:pPr>
            <a:r>
              <a:rPr sz="4400"/>
              <a:t>Multiple comparisons problem</a:t>
            </a:r>
          </a:p>
        </p:txBody>
      </p:sp>
      <p:sp>
        <p:nvSpPr>
          <p:cNvPr id="109" name="Shape 109"/>
          <p:cNvSpPr>
            <a:spLocks noGrp="1"/>
          </p:cNvSpPr>
          <p:nvPr>
            <p:ph type="body" idx="1"/>
          </p:nvPr>
        </p:nvSpPr>
        <p:spPr>
          <a:xfrm>
            <a:off x="838200" y="1825625"/>
            <a:ext cx="10515600" cy="4351338"/>
          </a:xfrm>
          <a:prstGeom prst="rect">
            <a:avLst/>
          </a:prstGeom>
        </p:spPr>
        <p:txBody>
          <a:bodyPr/>
          <a:lstStyle/>
          <a:p>
            <a:pPr lvl="0">
              <a:defRPr sz="1800"/>
            </a:pPr>
            <a:r>
              <a:rPr sz="2800"/>
              <a:t>The more comparisons conducted, the higher chance of a Type 1 error (false positive)</a:t>
            </a:r>
          </a:p>
          <a:p>
            <a:pPr lvl="0">
              <a:defRPr sz="1800"/>
            </a:pPr>
            <a:r>
              <a:rPr sz="2800"/>
              <a:t>Statistical  significance for condition-specific effects must correct for the number of statistical tests performed</a:t>
            </a:r>
          </a:p>
          <a:p>
            <a:pPr lvl="0">
              <a:defRPr sz="1800"/>
            </a:pPr>
            <a:r>
              <a:rPr sz="2800"/>
              <a:t>Control for Family Wise Error Rate</a:t>
            </a:r>
            <a:endParaRPr sz="2800" b="1"/>
          </a:p>
          <a:p>
            <a:pPr lvl="0">
              <a:defRPr sz="1800"/>
            </a:pPr>
            <a:r>
              <a:rPr sz="2800"/>
              <a:t>Bonferroni too conservative: neighbouring observations are not independent in M/EEG data</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p:cNvSpPr>
          <p:nvPr>
            <p:ph type="title"/>
          </p:nvPr>
        </p:nvSpPr>
        <p:spPr>
          <a:xfrm>
            <a:off x="838200" y="365125"/>
            <a:ext cx="10515600" cy="1325563"/>
          </a:xfrm>
          <a:prstGeom prst="rect">
            <a:avLst/>
          </a:prstGeom>
        </p:spPr>
        <p:txBody>
          <a:bodyPr/>
          <a:lstStyle/>
          <a:p>
            <a:pPr lvl="0">
              <a:defRPr sz="1800"/>
            </a:pPr>
            <a:r>
              <a:rPr sz="4400"/>
              <a:t>Circumventing the MC problem</a:t>
            </a:r>
          </a:p>
        </p:txBody>
      </p:sp>
      <p:sp>
        <p:nvSpPr>
          <p:cNvPr id="112" name="Shape 112"/>
          <p:cNvSpPr>
            <a:spLocks noGrp="1"/>
          </p:cNvSpPr>
          <p:nvPr>
            <p:ph type="body" idx="1"/>
          </p:nvPr>
        </p:nvSpPr>
        <p:spPr>
          <a:xfrm>
            <a:off x="838200" y="1825625"/>
            <a:ext cx="10515600" cy="4351338"/>
          </a:xfrm>
          <a:prstGeom prst="rect">
            <a:avLst/>
          </a:prstGeom>
        </p:spPr>
        <p:txBody>
          <a:bodyPr/>
          <a:lstStyle/>
          <a:p>
            <a:pPr lvl="0">
              <a:defRPr sz="1800"/>
            </a:pPr>
            <a:r>
              <a:rPr sz="2800" b="1" i="1"/>
              <a:t>a priori</a:t>
            </a:r>
            <a:r>
              <a:rPr sz="2800"/>
              <a:t> specification</a:t>
            </a:r>
          </a:p>
          <a:p>
            <a:pPr lvl="0">
              <a:defRPr sz="1800"/>
            </a:pPr>
            <a:r>
              <a:rPr sz="2800"/>
              <a:t>Restrict the search space prior to inference &gt; only 1 test per repeated measure</a:t>
            </a:r>
          </a:p>
          <a:p>
            <a:pPr lvl="0">
              <a:defRPr sz="1800"/>
            </a:pPr>
            <a:r>
              <a:rPr sz="2800"/>
              <a:t>Average data over prespecified sensors and time bins of interest = 1 summary statistic per subject per condition</a:t>
            </a:r>
          </a:p>
          <a:p>
            <a:pPr lvl="0">
              <a:defRPr sz="1800"/>
            </a:pPr>
            <a:endParaRPr sz="2800"/>
          </a:p>
          <a:p>
            <a:pPr marL="0" lvl="0" indent="0">
              <a:buSzTx/>
              <a:buNone/>
              <a:defRPr sz="1800"/>
            </a:pPr>
            <a:r>
              <a:rPr sz="2800" b="1" u="sng"/>
              <a:t>Problem: situations where location of evoked or induced responses is not known </a:t>
            </a:r>
            <a:r>
              <a:rPr sz="2800" b="1" i="1" u="sng"/>
              <a:t>a priori</a:t>
            </a:r>
            <a:r>
              <a:rPr sz="2800" b="1" u="sng"/>
              <a:t>, or cannot be localised independently</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p:cNvSpPr>
          <p:nvPr>
            <p:ph type="title"/>
          </p:nvPr>
        </p:nvSpPr>
        <p:spPr>
          <a:xfrm>
            <a:off x="838200" y="365125"/>
            <a:ext cx="10515600" cy="1325563"/>
          </a:xfrm>
          <a:prstGeom prst="rect">
            <a:avLst/>
          </a:prstGeom>
        </p:spPr>
        <p:txBody>
          <a:bodyPr/>
          <a:lstStyle/>
          <a:p>
            <a:pPr lvl="0">
              <a:defRPr sz="1800"/>
            </a:pPr>
            <a:r>
              <a:rPr sz="4400"/>
              <a:t>Topological inference</a:t>
            </a:r>
          </a:p>
        </p:txBody>
      </p:sp>
      <p:sp>
        <p:nvSpPr>
          <p:cNvPr id="115" name="Shape 115"/>
          <p:cNvSpPr>
            <a:spLocks noGrp="1"/>
          </p:cNvSpPr>
          <p:nvPr>
            <p:ph type="body" idx="1"/>
          </p:nvPr>
        </p:nvSpPr>
        <p:spPr>
          <a:xfrm>
            <a:off x="838200" y="1825625"/>
            <a:ext cx="10515600" cy="4351338"/>
          </a:xfrm>
          <a:prstGeom prst="rect">
            <a:avLst/>
          </a:prstGeom>
        </p:spPr>
        <p:txBody>
          <a:bodyPr/>
          <a:lstStyle/>
          <a:p>
            <a:pPr lvl="0">
              <a:defRPr sz="1800"/>
            </a:pPr>
            <a:r>
              <a:rPr sz="2800"/>
              <a:t>Implemented in SPM based on Random Field Theory </a:t>
            </a:r>
          </a:p>
          <a:p>
            <a:pPr lvl="0">
              <a:defRPr sz="1800"/>
            </a:pPr>
            <a:r>
              <a:rPr sz="2800"/>
              <a:t>RFT adjusts </a:t>
            </a:r>
            <a:r>
              <a:rPr sz="2800" i="1"/>
              <a:t>p</a:t>
            </a:r>
            <a:r>
              <a:rPr sz="2800"/>
              <a:t>-values taking into account neighbouring sensors are not independent</a:t>
            </a:r>
          </a:p>
          <a:p>
            <a:pPr lvl="0">
              <a:defRPr sz="1800"/>
            </a:pPr>
            <a:r>
              <a:rPr sz="2800"/>
              <a:t>Smooth data = RFT adjustment less severe (more sensitive)</a:t>
            </a:r>
          </a:p>
          <a:p>
            <a:pPr lvl="0">
              <a:defRPr sz="1800"/>
            </a:pPr>
            <a:r>
              <a:rPr sz="2800"/>
              <a:t>M/EEG data transformed to image files (NIfTI) &gt; procedurally identical to PET . VBM data, or 2</a:t>
            </a:r>
            <a:r>
              <a:rPr sz="2800" baseline="30000"/>
              <a:t>nd</a:t>
            </a:r>
            <a:r>
              <a:rPr sz="2800"/>
              <a:t> level analysis in fMRI</a:t>
            </a:r>
          </a:p>
          <a:p>
            <a:pPr lvl="0">
              <a:defRPr sz="1800"/>
            </a:pPr>
            <a:r>
              <a:rPr sz="2800"/>
              <a:t>One summary statistic image per subject per condition or level</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p:cNvSpPr>
          <p:nvPr>
            <p:ph type="title"/>
          </p:nvPr>
        </p:nvSpPr>
        <p:spPr>
          <a:xfrm>
            <a:off x="838200" y="365125"/>
            <a:ext cx="10515600" cy="1325563"/>
          </a:xfrm>
          <a:prstGeom prst="rect">
            <a:avLst/>
          </a:prstGeom>
        </p:spPr>
        <p:txBody>
          <a:bodyPr/>
          <a:lstStyle/>
          <a:p>
            <a:pPr lvl="0">
              <a:defRPr sz="1800"/>
            </a:pPr>
            <a:r>
              <a:rPr sz="4400"/>
              <a:t>How? Conversion to images</a:t>
            </a:r>
          </a:p>
        </p:txBody>
      </p:sp>
      <p:sp>
        <p:nvSpPr>
          <p:cNvPr id="118" name="Shape 118"/>
          <p:cNvSpPr>
            <a:spLocks noGrp="1"/>
          </p:cNvSpPr>
          <p:nvPr>
            <p:ph type="body" idx="1"/>
          </p:nvPr>
        </p:nvSpPr>
        <p:spPr>
          <a:xfrm>
            <a:off x="838200" y="1825625"/>
            <a:ext cx="10515600" cy="4351338"/>
          </a:xfrm>
          <a:prstGeom prst="rect">
            <a:avLst/>
          </a:prstGeom>
        </p:spPr>
        <p:txBody>
          <a:bodyPr/>
          <a:lstStyle/>
          <a:p>
            <a:pPr lvl="0">
              <a:defRPr sz="1800"/>
            </a:pPr>
            <a:r>
              <a:rPr sz="2800"/>
              <a:t>M/EEG sensor data as input &gt; generate an image for each unrejected trial</a:t>
            </a:r>
          </a:p>
          <a:p>
            <a:pPr lvl="0">
              <a:defRPr sz="1800"/>
            </a:pPr>
            <a:r>
              <a:rPr sz="2800"/>
              <a:t>Averaged dataset: a single image per condition</a:t>
            </a:r>
          </a:p>
          <a:p>
            <a:pPr marL="685800" lvl="1" indent="-228600">
              <a:spcBef>
                <a:spcPts val="500"/>
              </a:spcBef>
              <a:defRPr sz="1800"/>
            </a:pPr>
            <a:r>
              <a:rPr sz="2400"/>
              <a:t>Can compare across subjects</a:t>
            </a:r>
          </a:p>
          <a:p>
            <a:pPr lvl="0">
              <a:defRPr sz="1800"/>
            </a:pPr>
            <a:r>
              <a:rPr sz="2800"/>
              <a:t>Epoched dataset: an image per trial and multiple images per condition</a:t>
            </a:r>
          </a:p>
          <a:p>
            <a:pPr marL="685800" lvl="1" indent="-228600">
              <a:spcBef>
                <a:spcPts val="500"/>
              </a:spcBef>
              <a:defRPr sz="1800"/>
            </a:pPr>
            <a:r>
              <a:rPr sz="2400"/>
              <a:t>Can perform within-subject statistical tests</a:t>
            </a:r>
          </a:p>
          <a:p>
            <a:pPr marL="685800" lvl="1" indent="-228600">
              <a:spcBef>
                <a:spcPts val="500"/>
              </a:spcBef>
              <a:defRPr sz="1800"/>
            </a:pPr>
            <a:r>
              <a:rPr sz="2400"/>
              <a:t>Can take further summary images (contrasts of parameter estimates from the within-subject models)</a:t>
            </a:r>
          </a:p>
        </p:txBody>
      </p:sp>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1603</Words>
  <Application>Microsoft Office PowerPoint</Application>
  <PresentationFormat>Custom</PresentationFormat>
  <Paragraphs>262</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Default</vt:lpstr>
      <vt:lpstr>M/EEG statistical analysis</vt:lpstr>
      <vt:lpstr>M/EEG data</vt:lpstr>
      <vt:lpstr>Statistical significance: when, where and/or at what frequency </vt:lpstr>
      <vt:lpstr>Significance: when, where and/or at what frequency </vt:lpstr>
      <vt:lpstr>Sensor-level analysis</vt:lpstr>
      <vt:lpstr>Multiple comparisons problem</vt:lpstr>
      <vt:lpstr>Circumventing the MC problem</vt:lpstr>
      <vt:lpstr>Topological inference</vt:lpstr>
      <vt:lpstr>How? Conversion to images</vt:lpstr>
      <vt:lpstr>Time-frequency images</vt:lpstr>
      <vt:lpstr>Significance in time-frequency</vt:lpstr>
      <vt:lpstr>Significance in time-frequency</vt:lpstr>
      <vt:lpstr>Images over time</vt:lpstr>
      <vt:lpstr>Significance in sensor-time</vt:lpstr>
      <vt:lpstr>Smoothing</vt:lpstr>
      <vt:lpstr>PowerPoint Presentation</vt:lpstr>
      <vt:lpstr>Source Reconstuction</vt:lpstr>
      <vt:lpstr>Forward/Inverse problems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Variational bayesian- ECD</vt:lpstr>
      <vt:lpstr>PowerPoint Presentation</vt:lpstr>
      <vt:lpstr>PowerPoint Presentation</vt:lpstr>
      <vt:lpstr>PowerPoint Presentation</vt:lpstr>
      <vt:lpstr>PowerPoint Presentation</vt:lpstr>
      <vt:lpstr>Practically speaking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M/EEG statistical analysis</dc:title>
  <dc:creator>Sofie Meyer</dc:creator>
  <cp:lastModifiedBy>Sofie Meyer</cp:lastModifiedBy>
  <cp:revision>1</cp:revision>
  <dcterms:modified xsi:type="dcterms:W3CDTF">2015-02-11T14:04:06Z</dcterms:modified>
</cp:coreProperties>
</file>