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3" autoAdjust="0"/>
    <p:restoredTop sz="87983" autoAdjust="0"/>
  </p:normalViewPr>
  <p:slideViewPr>
    <p:cSldViewPr>
      <p:cViewPr varScale="1">
        <p:scale>
          <a:sx n="110" d="100"/>
          <a:sy n="110" d="100"/>
        </p:scale>
        <p:origin x="164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FBDA1-C002-401A-945E-AB120D211142}" type="datetimeFigureOut">
              <a:rPr lang="en-GB" smtClean="0"/>
              <a:pPr/>
              <a:t>19/10/2016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6A627-3E54-47DC-9552-5B7665CC99C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41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E6298-31AA-41C1-AD22-455BB0795347}" type="datetimeFigureOut">
              <a:rPr lang="en-GB" smtClean="0"/>
              <a:pPr/>
              <a:t>19/10/2016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ECFDA-2BFA-4270-BE17-7C78C25FEE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01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777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/>
              <a:t>GLM describes the data at each voxel:</a:t>
            </a:r>
            <a:r>
              <a:rPr lang="en-GB" sz="2000" baseline="0" dirty="0" smtClean="0"/>
              <a:t> mass </a:t>
            </a:r>
            <a:r>
              <a:rPr lang="en-GB" sz="2000" baseline="0" dirty="0" err="1" smtClean="0"/>
              <a:t>univariate</a:t>
            </a:r>
            <a:r>
              <a:rPr lang="en-GB" sz="2000" baseline="0" dirty="0" smtClean="0"/>
              <a:t> approach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2000" baseline="0" dirty="0" smtClean="0"/>
              <a:t>Takes into account </a:t>
            </a:r>
            <a:r>
              <a:rPr lang="en-GB" dirty="0" smtClean="0"/>
              <a:t>Experimental and confounding effects…</a:t>
            </a:r>
          </a:p>
          <a:p>
            <a:pPr>
              <a:lnSpc>
                <a:spcPct val="150000"/>
              </a:lnSpc>
              <a:defRPr/>
            </a:pPr>
            <a:r>
              <a:rPr lang="en-GB" dirty="0" smtClean="0"/>
              <a:t>     and residual variability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GLM used in combination with a temporal convolution model</a:t>
            </a:r>
          </a:p>
          <a:p>
            <a:pPr eaLnBrk="1" hangingPunct="1">
              <a:spcBef>
                <a:spcPct val="30000"/>
              </a:spcBef>
            </a:pPr>
            <a:r>
              <a:rPr lang="en-GB" altLang="en-US" sz="1800" dirty="0" smtClean="0"/>
              <a:t>Once you have carried out your pre-processing you can specify your design and data</a:t>
            </a:r>
          </a:p>
          <a:p>
            <a:pPr lvl="1" eaLnBrk="1" hangingPunct="1">
              <a:spcBef>
                <a:spcPct val="30000"/>
              </a:spcBef>
            </a:pPr>
            <a:r>
              <a:rPr lang="en-GB" altLang="en-US" sz="1600" dirty="0" smtClean="0"/>
              <a:t>The design matrix is simply a mathematical description of your experiment</a:t>
            </a:r>
          </a:p>
          <a:p>
            <a:pPr lvl="1" eaLnBrk="1" hangingPunct="1">
              <a:spcBef>
                <a:spcPct val="30000"/>
              </a:spcBef>
              <a:buFontTx/>
              <a:buNone/>
            </a:pPr>
            <a:r>
              <a:rPr lang="en-GB" altLang="en-US" sz="1600" dirty="0" smtClean="0"/>
              <a:t>E.g. 	‘visual stimulus on = 1’ 	‘visual stimulus off = 0’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132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300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301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983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667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053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024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/>
              <a:t>GLM describes the data at each voxel:</a:t>
            </a:r>
            <a:r>
              <a:rPr lang="en-GB" sz="2000" baseline="0" dirty="0" smtClean="0"/>
              <a:t> mass </a:t>
            </a:r>
            <a:r>
              <a:rPr lang="en-GB" sz="2000" baseline="0" dirty="0" err="1" smtClean="0"/>
              <a:t>univariate</a:t>
            </a:r>
            <a:r>
              <a:rPr lang="en-GB" sz="2000" baseline="0" dirty="0" smtClean="0"/>
              <a:t> approach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2000" baseline="0" dirty="0" smtClean="0"/>
              <a:t>Takes into account </a:t>
            </a:r>
            <a:r>
              <a:rPr lang="en-GB" dirty="0" smtClean="0"/>
              <a:t>Experimental and confounding effects…</a:t>
            </a:r>
          </a:p>
          <a:p>
            <a:pPr>
              <a:lnSpc>
                <a:spcPct val="150000"/>
              </a:lnSpc>
              <a:defRPr/>
            </a:pPr>
            <a:r>
              <a:rPr lang="en-GB" dirty="0" smtClean="0"/>
              <a:t>     and residual variability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GLM used in combination with a temporal convolution model</a:t>
            </a:r>
          </a:p>
          <a:p>
            <a:pPr eaLnBrk="1" hangingPunct="1">
              <a:spcBef>
                <a:spcPct val="30000"/>
              </a:spcBef>
            </a:pPr>
            <a:r>
              <a:rPr lang="en-GB" altLang="en-US" sz="1800" dirty="0" smtClean="0"/>
              <a:t>Once you have carried out your pre-processing you can specify your design and data</a:t>
            </a:r>
          </a:p>
          <a:p>
            <a:pPr lvl="1" eaLnBrk="1" hangingPunct="1">
              <a:spcBef>
                <a:spcPct val="30000"/>
              </a:spcBef>
            </a:pPr>
            <a:r>
              <a:rPr lang="en-GB" altLang="en-US" sz="1600" dirty="0" smtClean="0"/>
              <a:t>The design matrix is simply a mathematical description of your experiment</a:t>
            </a:r>
          </a:p>
          <a:p>
            <a:pPr lvl="1" eaLnBrk="1" hangingPunct="1">
              <a:spcBef>
                <a:spcPct val="30000"/>
              </a:spcBef>
              <a:buFontTx/>
              <a:buNone/>
            </a:pPr>
            <a:r>
              <a:rPr lang="en-GB" altLang="en-US" sz="1600" dirty="0" smtClean="0"/>
              <a:t>E.g. 	‘visual stimulus on = 1’ 	‘visual stimulus off = 0’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38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/>
              <a:t>GLM describes the data at each voxel:</a:t>
            </a:r>
            <a:r>
              <a:rPr lang="en-GB" sz="2000" baseline="0" dirty="0" smtClean="0"/>
              <a:t> mass </a:t>
            </a:r>
            <a:r>
              <a:rPr lang="en-GB" sz="2000" baseline="0" dirty="0" err="1" smtClean="0"/>
              <a:t>univariate</a:t>
            </a:r>
            <a:r>
              <a:rPr lang="en-GB" sz="2000" baseline="0" dirty="0" smtClean="0"/>
              <a:t> approach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2000" baseline="0" dirty="0" smtClean="0"/>
              <a:t>Takes into account </a:t>
            </a:r>
            <a:r>
              <a:rPr lang="en-GB" dirty="0" smtClean="0"/>
              <a:t>Experimental and confounding effects…</a:t>
            </a:r>
          </a:p>
          <a:p>
            <a:pPr>
              <a:lnSpc>
                <a:spcPct val="150000"/>
              </a:lnSpc>
              <a:defRPr/>
            </a:pPr>
            <a:r>
              <a:rPr lang="en-GB" dirty="0" smtClean="0"/>
              <a:t>     and residual variability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GLM used in combination with a temporal convolution model</a:t>
            </a:r>
          </a:p>
          <a:p>
            <a:pPr eaLnBrk="1" hangingPunct="1">
              <a:spcBef>
                <a:spcPct val="30000"/>
              </a:spcBef>
            </a:pPr>
            <a:r>
              <a:rPr lang="en-GB" altLang="en-US" sz="1800" dirty="0" smtClean="0"/>
              <a:t>Once you have carried out your pre-processing you can specify your design and data</a:t>
            </a:r>
          </a:p>
          <a:p>
            <a:pPr lvl="1" eaLnBrk="1" hangingPunct="1">
              <a:spcBef>
                <a:spcPct val="30000"/>
              </a:spcBef>
            </a:pPr>
            <a:r>
              <a:rPr lang="en-GB" altLang="en-US" sz="1600" dirty="0" smtClean="0"/>
              <a:t>The design matrix is simply a mathematical description of your experiment</a:t>
            </a:r>
          </a:p>
          <a:p>
            <a:pPr lvl="1" eaLnBrk="1" hangingPunct="1">
              <a:spcBef>
                <a:spcPct val="30000"/>
              </a:spcBef>
              <a:buFontTx/>
              <a:buNone/>
            </a:pPr>
            <a:r>
              <a:rPr lang="en-GB" altLang="en-US" sz="1600" dirty="0" smtClean="0"/>
              <a:t>E.g. 	‘visual stimulus on = 1’ 	‘visual stimulus off = 0’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53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19/10/2016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19/10/2016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19/10/2016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19/10/2016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19/10/2016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19/10/2016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19/10/2016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19/10/2016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19/10/2016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19/10/2016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19/10/2016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D9128-F295-40C5-8CF1-790866BB923B}" type="datetimeFigureOut">
              <a:rPr lang="en-GB" smtClean="0"/>
              <a:pPr/>
              <a:t>19/10/2016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fil.ion.ucl.ac.uk/mfd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Methods for Dummies</a:t>
            </a:r>
            <a:br>
              <a:rPr lang="en-GB" b="1" dirty="0" smtClean="0">
                <a:solidFill>
                  <a:schemeClr val="tx2"/>
                </a:solidFill>
              </a:rPr>
            </a:br>
            <a:r>
              <a:rPr lang="en-GB" b="1" dirty="0" smtClean="0">
                <a:solidFill>
                  <a:schemeClr val="tx2"/>
                </a:solidFill>
              </a:rPr>
              <a:t>Overview and Introduction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086600" cy="1752600"/>
          </a:xfrm>
        </p:spPr>
        <p:txBody>
          <a:bodyPr/>
          <a:lstStyle/>
          <a:p>
            <a:r>
              <a:rPr lang="en-GB" dirty="0" err="1" smtClean="0"/>
              <a:t>Chamith</a:t>
            </a:r>
            <a:r>
              <a:rPr lang="en-GB" dirty="0" smtClean="0"/>
              <a:t> </a:t>
            </a:r>
            <a:r>
              <a:rPr lang="en-GB" dirty="0" err="1" smtClean="0"/>
              <a:t>Halahakoon</a:t>
            </a:r>
            <a:r>
              <a:rPr lang="en-GB" dirty="0" smtClean="0"/>
              <a:t> and </a:t>
            </a:r>
            <a:r>
              <a:rPr lang="en-GB" dirty="0" err="1" smtClean="0"/>
              <a:t>Akshay</a:t>
            </a:r>
            <a:r>
              <a:rPr lang="en-GB" dirty="0" smtClean="0"/>
              <a:t> Nair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685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Other techniques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732531"/>
            <a:ext cx="2900402" cy="4365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952" y="1728192"/>
            <a:ext cx="2863461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2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smtClean="0">
                <a:solidFill>
                  <a:schemeClr val="tx2"/>
                </a:solidFill>
              </a:rPr>
              <a:t>Other techniques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70" y="1844824"/>
            <a:ext cx="4174682" cy="3423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628800"/>
            <a:ext cx="2855074" cy="38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0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tx2"/>
                </a:solidFill>
              </a:rPr>
              <a:t>Other techniques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02" y="1564921"/>
            <a:ext cx="3085844" cy="2254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322915"/>
            <a:ext cx="4684708" cy="2993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228" y="4077072"/>
            <a:ext cx="2835991" cy="254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72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Course only works if everyone chips in</a:t>
            </a:r>
          </a:p>
          <a:p>
            <a:r>
              <a:rPr lang="en-US" dirty="0" smtClean="0"/>
              <a:t>Allocations come out later today</a:t>
            </a:r>
          </a:p>
          <a:p>
            <a:r>
              <a:rPr lang="en-US" dirty="0" smtClean="0"/>
              <a:t>Some of the topics seem hard but please don</a:t>
            </a:r>
            <a:r>
              <a:rPr lang="uk-UA" dirty="0" smtClean="0"/>
              <a:t>’</a:t>
            </a:r>
            <a:r>
              <a:rPr lang="en-US" dirty="0" smtClean="0"/>
              <a:t>t worry </a:t>
            </a:r>
          </a:p>
          <a:p>
            <a:r>
              <a:rPr lang="en-US" dirty="0" smtClean="0"/>
              <a:t>Rules for swaps:</a:t>
            </a:r>
          </a:p>
          <a:p>
            <a:pPr lvl="1"/>
            <a:r>
              <a:rPr lang="en-US" dirty="0" smtClean="0"/>
              <a:t>There will be a reserve list – please email </a:t>
            </a:r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579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tx2"/>
                </a:solidFill>
              </a:rPr>
              <a:t>Final points</a:t>
            </a:r>
            <a:endParaRPr lang="en-GB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1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Overview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>
              <a:lnSpc>
                <a:spcPct val="150000"/>
              </a:lnSpc>
              <a:buFontTx/>
              <a:buChar char="•"/>
            </a:pPr>
            <a:r>
              <a:rPr lang="en-GB" altLang="en-US" sz="2800" dirty="0" smtClean="0">
                <a:latin typeface="Helvetica" pitchFamily="34" charset="0"/>
              </a:rPr>
              <a:t>What is MfD?  </a:t>
            </a:r>
          </a:p>
          <a:p>
            <a:pPr lvl="2">
              <a:lnSpc>
                <a:spcPct val="150000"/>
              </a:lnSpc>
              <a:buFontTx/>
              <a:buChar char="•"/>
            </a:pPr>
            <a:endParaRPr lang="en-GB" altLang="en-US" sz="2800" dirty="0" smtClean="0">
              <a:latin typeface="Helvetica" pitchFamily="34" charset="0"/>
            </a:endParaRPr>
          </a:p>
          <a:p>
            <a:pPr lvl="2">
              <a:lnSpc>
                <a:spcPct val="150000"/>
              </a:lnSpc>
              <a:buFontTx/>
              <a:buChar char="•"/>
            </a:pPr>
            <a:r>
              <a:rPr lang="en-GB" altLang="en-US" sz="2800" dirty="0" smtClean="0">
                <a:latin typeface="Helvetica" pitchFamily="34" charset="0"/>
              </a:rPr>
              <a:t>How </a:t>
            </a:r>
            <a:r>
              <a:rPr lang="en-GB" altLang="en-US" sz="2800" dirty="0">
                <a:latin typeface="Helvetica" pitchFamily="34" charset="0"/>
              </a:rPr>
              <a:t>to prepare your </a:t>
            </a:r>
            <a:r>
              <a:rPr lang="en-GB" altLang="en-US" sz="2800" dirty="0" smtClean="0">
                <a:latin typeface="Helvetica" pitchFamily="34" charset="0"/>
              </a:rPr>
              <a:t>presentation</a:t>
            </a:r>
          </a:p>
          <a:p>
            <a:pPr lvl="2">
              <a:lnSpc>
                <a:spcPct val="150000"/>
              </a:lnSpc>
              <a:buFontTx/>
              <a:buChar char="•"/>
            </a:pPr>
            <a:endParaRPr lang="en-GB" altLang="en-US" sz="2800" dirty="0">
              <a:latin typeface="Helvetica" pitchFamily="34" charset="0"/>
            </a:endParaRPr>
          </a:p>
          <a:p>
            <a:pPr lvl="2">
              <a:lnSpc>
                <a:spcPct val="150000"/>
              </a:lnSpc>
              <a:buFontTx/>
              <a:buChar char="•"/>
            </a:pPr>
            <a:r>
              <a:rPr lang="en-GB" altLang="en-US" sz="2800" dirty="0">
                <a:latin typeface="Helvetica" pitchFamily="34" charset="0"/>
              </a:rPr>
              <a:t>Where to find information and help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5568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What is Methods for Dummies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sz="2800" dirty="0" smtClean="0"/>
              <a:t>Aim of MfD: to provide </a:t>
            </a:r>
            <a:r>
              <a:rPr lang="en-GB" altLang="en-US" sz="2800" dirty="0"/>
              <a:t>a </a:t>
            </a:r>
            <a:r>
              <a:rPr lang="en-GB" altLang="en-US" sz="2800" dirty="0">
                <a:solidFill>
                  <a:srgbClr val="0066FF"/>
                </a:solidFill>
              </a:rPr>
              <a:t>basic introduction to human brain imaging analysis methods</a:t>
            </a:r>
            <a:r>
              <a:rPr lang="en-GB" altLang="en-US" sz="2800" dirty="0"/>
              <a:t>, focusing on fMRI and M/EEG </a:t>
            </a:r>
            <a:endParaRPr lang="en-GB" altLang="en-US" sz="2800" dirty="0" smtClean="0"/>
          </a:p>
          <a:p>
            <a:endParaRPr lang="en-GB" sz="2800" dirty="0" smtClean="0"/>
          </a:p>
          <a:p>
            <a:r>
              <a:rPr lang="en-GB" sz="2800" dirty="0" smtClean="0"/>
              <a:t>Wednesdays 1200-1300 hrs in </a:t>
            </a:r>
            <a:r>
              <a:rPr lang="en-GB" sz="2800" dirty="0"/>
              <a:t>4th floor seminar </a:t>
            </a:r>
            <a:r>
              <a:rPr lang="en-GB" sz="2800" dirty="0" smtClean="0"/>
              <a:t>room</a:t>
            </a:r>
          </a:p>
          <a:p>
            <a:endParaRPr lang="en-GB" sz="2800" dirty="0" smtClean="0"/>
          </a:p>
          <a:p>
            <a:r>
              <a:rPr lang="en-GB" sz="2800" dirty="0"/>
              <a:t>Each talk will </a:t>
            </a:r>
            <a:r>
              <a:rPr lang="en-GB" sz="2800" dirty="0" smtClean="0"/>
              <a:t>be given by two presenters and last about 30 </a:t>
            </a:r>
            <a:r>
              <a:rPr lang="en-GB" sz="2800" dirty="0"/>
              <a:t>min + 15 minutes for questions. </a:t>
            </a:r>
            <a:r>
              <a:rPr lang="en-GB" sz="2800" dirty="0" smtClean="0"/>
              <a:t>Generally it should introduce the relevant theory and be followed by a demo using SPM12 interface.</a:t>
            </a:r>
          </a:p>
          <a:p>
            <a:endParaRPr lang="en-GB" sz="28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289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How to Prepare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400" dirty="0" smtClean="0">
                <a:latin typeface="Helvetica" pitchFamily="34" charset="0"/>
              </a:rPr>
              <a:t>Read the </a:t>
            </a:r>
            <a:r>
              <a:rPr lang="en-GB" altLang="en-US" sz="2400" dirty="0">
                <a:latin typeface="Helvetica" pitchFamily="34" charset="0"/>
              </a:rPr>
              <a:t>Presenter’s </a:t>
            </a:r>
            <a:r>
              <a:rPr lang="en-GB" altLang="en-US" sz="2400" dirty="0" smtClean="0">
                <a:latin typeface="Helvetica" pitchFamily="34" charset="0"/>
              </a:rPr>
              <a:t>Guide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GB" altLang="en-US" sz="2400" dirty="0" smtClean="0">
              <a:latin typeface="Helvetic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400" dirty="0" smtClean="0">
                <a:latin typeface="Helvetica" pitchFamily="34" charset="0"/>
              </a:rPr>
              <a:t>Prepare the slides with your Partner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GB" altLang="en-US" sz="2400" dirty="0" smtClean="0">
              <a:latin typeface="Helvetic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400" dirty="0" smtClean="0">
                <a:latin typeface="Helvetica" pitchFamily="34" charset="0"/>
              </a:rPr>
              <a:t>Meet with your Expert</a:t>
            </a:r>
          </a:p>
          <a:p>
            <a:pPr>
              <a:spcBef>
                <a:spcPct val="50000"/>
              </a:spcBef>
              <a:buNone/>
            </a:pPr>
            <a:endParaRPr lang="en-GB" altLang="en-US" sz="2400" dirty="0">
              <a:latin typeface="Helvetic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400" dirty="0" smtClean="0">
                <a:latin typeface="Helvetica" pitchFamily="34" charset="0"/>
              </a:rPr>
              <a:t>Remember </a:t>
            </a:r>
            <a:r>
              <a:rPr lang="en-GB" altLang="en-US" sz="2400" dirty="0">
                <a:latin typeface="Helvetica" pitchFamily="34" charset="0"/>
              </a:rPr>
              <a:t>your audience are not </a:t>
            </a:r>
            <a:r>
              <a:rPr lang="en-GB" altLang="en-US" sz="2400" dirty="0" smtClean="0">
                <a:latin typeface="Helvetica" pitchFamily="34" charset="0"/>
              </a:rPr>
              <a:t>experts</a:t>
            </a:r>
          </a:p>
          <a:p>
            <a:pPr>
              <a:spcBef>
                <a:spcPct val="50000"/>
              </a:spcBef>
              <a:buNone/>
            </a:pPr>
            <a:r>
              <a:rPr lang="en-GB" altLang="en-US" sz="2400" dirty="0" smtClean="0">
                <a:latin typeface="Helvetica" pitchFamily="34" charset="0"/>
              </a:rPr>
              <a:t> </a:t>
            </a:r>
            <a:endParaRPr lang="en-GB" altLang="en-US" sz="2400" dirty="0">
              <a:latin typeface="Helvetica" pitchFamily="34" charset="0"/>
            </a:endParaRPr>
          </a:p>
          <a:p>
            <a:pPr marL="457200" lvl="1" indent="0">
              <a:spcBef>
                <a:spcPct val="50000"/>
              </a:spcBef>
              <a:buNone/>
            </a:pPr>
            <a:endParaRPr lang="en-GB" altLang="en-US" sz="2000" dirty="0" smtClean="0">
              <a:latin typeface="Helvetica" pitchFamily="34" charset="0"/>
            </a:endParaRPr>
          </a:p>
          <a:p>
            <a:pPr marL="457200" lvl="1" indent="0">
              <a:spcBef>
                <a:spcPct val="50000"/>
              </a:spcBef>
              <a:buNone/>
            </a:pPr>
            <a:endParaRPr lang="en-GB" altLang="en-US" sz="2000" dirty="0">
              <a:latin typeface="Helvetica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78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Where to find information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5100" b="1" dirty="0" smtClean="0"/>
              <a:t>Go to the MfD homepage </a:t>
            </a:r>
            <a:r>
              <a:rPr lang="en-GB" sz="5100" b="1" dirty="0" smtClean="0">
                <a:sym typeface="Wingdings" panose="05000000000000000000" pitchFamily="2" charset="2"/>
              </a:rPr>
              <a:t> Resources</a:t>
            </a:r>
          </a:p>
          <a:p>
            <a:r>
              <a:rPr lang="en-GB" dirty="0" smtClean="0">
                <a:solidFill>
                  <a:srgbClr val="0066FF"/>
                </a:solidFill>
                <a:hlinkClick r:id="rId3"/>
              </a:rPr>
              <a:t>http://www.fil.ion.ucl.ac.uk/mfd/</a:t>
            </a:r>
            <a:endParaRPr lang="en-GB" dirty="0" smtClean="0"/>
          </a:p>
          <a:p>
            <a:endParaRPr lang="en-GB" dirty="0"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dirty="0" smtClean="0">
                <a:latin typeface="Helvetica" pitchFamily="34" charset="0"/>
              </a:rPr>
              <a:t>Previous </a:t>
            </a:r>
            <a:r>
              <a:rPr lang="en-GB" altLang="en-US" dirty="0">
                <a:latin typeface="Helvetica" pitchFamily="34" charset="0"/>
              </a:rPr>
              <a:t>years’ slides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dirty="0">
                <a:latin typeface="Helvetica" pitchFamily="34" charset="0"/>
              </a:rPr>
              <a:t>Human Brain Function Textbook (online)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dirty="0">
                <a:latin typeface="Helvetica" pitchFamily="34" charset="0"/>
              </a:rPr>
              <a:t>SPM course slides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dirty="0">
                <a:latin typeface="Helvetica" pitchFamily="34" charset="0"/>
              </a:rPr>
              <a:t>Cambridge CBU homepage (</a:t>
            </a:r>
            <a:r>
              <a:rPr lang="en-GB" altLang="en-US" dirty="0" err="1">
                <a:latin typeface="Helvetica" pitchFamily="34" charset="0"/>
              </a:rPr>
              <a:t>Rik</a:t>
            </a:r>
            <a:r>
              <a:rPr lang="en-GB" altLang="en-US" dirty="0">
                <a:latin typeface="Helvetica" pitchFamily="34" charset="0"/>
              </a:rPr>
              <a:t> Henson’s slides)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GB" altLang="en-US" dirty="0" smtClean="0">
              <a:latin typeface="Helvetica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GB" altLang="en-US" dirty="0">
              <a:latin typeface="Helvetica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dirty="0" smtClean="0">
                <a:latin typeface="Helvetica" pitchFamily="34" charset="0"/>
              </a:rPr>
              <a:t>Methods </a:t>
            </a:r>
            <a:r>
              <a:rPr lang="en-GB" altLang="en-US" dirty="0">
                <a:latin typeface="Helvetica" pitchFamily="34" charset="0"/>
              </a:rPr>
              <a:t>Group Experts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dirty="0">
                <a:latin typeface="Helvetica" pitchFamily="34" charset="0"/>
              </a:rPr>
              <a:t>Monday Methods Meetings (4</a:t>
            </a:r>
            <a:r>
              <a:rPr lang="en-GB" altLang="en-US" baseline="30000" dirty="0">
                <a:latin typeface="Helvetica" pitchFamily="34" charset="0"/>
              </a:rPr>
              <a:t>th</a:t>
            </a:r>
            <a:r>
              <a:rPr lang="en-GB" altLang="en-US" dirty="0">
                <a:latin typeface="Helvetica" pitchFamily="34" charset="0"/>
              </a:rPr>
              <a:t> floor FIL, 12.30)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dirty="0">
                <a:latin typeface="Helvetica" pitchFamily="34" charset="0"/>
              </a:rPr>
              <a:t>SPM email </a:t>
            </a:r>
            <a:r>
              <a:rPr lang="en-GB" altLang="en-US" dirty="0" smtClean="0">
                <a:latin typeface="Helvetica" pitchFamily="34" charset="0"/>
              </a:rPr>
              <a:t>list </a:t>
            </a:r>
            <a:endParaRPr lang="en-GB" altLang="en-US" dirty="0">
              <a:latin typeface="Helvetica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8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Brief course overview 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will cover principle concepts involved in analysing functional neuroimaging data with a focus on SPM</a:t>
            </a:r>
          </a:p>
        </p:txBody>
      </p:sp>
    </p:spTree>
    <p:extLst>
      <p:ext uri="{BB962C8B-B14F-4D97-AF65-F5344CB8AC3E}">
        <p14:creationId xmlns:p14="http://schemas.microsoft.com/office/powerpoint/2010/main" val="21442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SPM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Statistical Parametric Mapping</a:t>
            </a:r>
          </a:p>
          <a:p>
            <a:r>
              <a:rPr lang="en-GB" dirty="0" smtClean="0"/>
              <a:t>Invented at the FIL</a:t>
            </a:r>
          </a:p>
          <a:p>
            <a:r>
              <a:rPr lang="en-GB" altLang="en-US" dirty="0" smtClean="0"/>
              <a:t>A software package designed </a:t>
            </a:r>
            <a:r>
              <a:rPr lang="en-GB" altLang="en-US" dirty="0"/>
              <a:t>for the analysis of brain imaging data in fMRI, PET, SPECT, EEG &amp; </a:t>
            </a:r>
            <a:r>
              <a:rPr lang="en-GB" altLang="en-US" dirty="0" smtClean="0"/>
              <a:t>MEG</a:t>
            </a:r>
          </a:p>
          <a:p>
            <a:r>
              <a:rPr lang="en-GB" altLang="en-US" dirty="0"/>
              <a:t>It runs in </a:t>
            </a:r>
            <a:r>
              <a:rPr lang="en-GB" altLang="en-US" dirty="0" err="1"/>
              <a:t>Matlab</a:t>
            </a:r>
            <a:r>
              <a:rPr lang="en-GB" altLang="en-US" dirty="0"/>
              <a:t>… just type SPM at the prompt and all will be revealed</a:t>
            </a:r>
          </a:p>
          <a:p>
            <a:r>
              <a:rPr lang="en-GB" altLang="en-US" dirty="0"/>
              <a:t>The SPM website has a manual and datasets available for playing around with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224" y="836712"/>
            <a:ext cx="1944688" cy="1593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70336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fMRI overview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791" y="1600200"/>
            <a:ext cx="6372200" cy="47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9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fMRI overview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91276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6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</TotalTime>
  <Words>484</Words>
  <Application>Microsoft Macintosh PowerPoint</Application>
  <PresentationFormat>On-screen Show (4:3)</PresentationFormat>
  <Paragraphs>87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Helvetica</vt:lpstr>
      <vt:lpstr>Wingdings</vt:lpstr>
      <vt:lpstr>Arial</vt:lpstr>
      <vt:lpstr>Office Theme</vt:lpstr>
      <vt:lpstr>Methods for Dummies Overview and Introduction</vt:lpstr>
      <vt:lpstr>Overview</vt:lpstr>
      <vt:lpstr>What is Methods for Dummies</vt:lpstr>
      <vt:lpstr>How to Prepare</vt:lpstr>
      <vt:lpstr>Where to find information</vt:lpstr>
      <vt:lpstr>Brief course overview </vt:lpstr>
      <vt:lpstr>SPM</vt:lpstr>
      <vt:lpstr>fMRI overview</vt:lpstr>
      <vt:lpstr>fMRI overview</vt:lpstr>
      <vt:lpstr>Other techniques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Flauschilein</dc:creator>
  <cp:lastModifiedBy>Nair, Akshay</cp:lastModifiedBy>
  <cp:revision>38</cp:revision>
  <cp:lastPrinted>2014-10-23T10:38:18Z</cp:lastPrinted>
  <dcterms:created xsi:type="dcterms:W3CDTF">2014-10-22T20:05:16Z</dcterms:created>
  <dcterms:modified xsi:type="dcterms:W3CDTF">2016-10-19T10:29:59Z</dcterms:modified>
</cp:coreProperties>
</file>