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70" r:id="rId6"/>
    <p:sldId id="271" r:id="rId7"/>
    <p:sldId id="272" r:id="rId8"/>
    <p:sldId id="259" r:id="rId9"/>
    <p:sldId id="261" r:id="rId10"/>
    <p:sldId id="267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17833090308155924"/>
                  <c:y val="6.2794592001746363E-2"/>
                </c:manualLayout>
              </c:layout>
              <c:numFmt formatCode="General" sourceLinked="0"/>
            </c:trendlineLbl>
          </c:trendline>
          <c:xVal>
            <c:numRef>
              <c:f>Sheet1!$A$1:$A$6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6</c:v>
                </c:pt>
              </c:numCache>
            </c:numRef>
          </c:xVal>
          <c:yVal>
            <c:numRef>
              <c:f>Sheet1!$B$1:$B$6</c:f>
              <c:numCache>
                <c:formatCode>General</c:formatCode>
                <c:ptCount val="6"/>
                <c:pt idx="0">
                  <c:v>3</c:v>
                </c:pt>
                <c:pt idx="1">
                  <c:v>2</c:v>
                </c:pt>
                <c:pt idx="2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655840"/>
        <c:axId val="250657016"/>
      </c:scatterChart>
      <c:valAx>
        <c:axId val="250655840"/>
        <c:scaling>
          <c:orientation val="minMax"/>
        </c:scaling>
        <c:delete val="0"/>
        <c:axPos val="b"/>
        <c:majorGridlines/>
        <c:minorGridlines>
          <c:spPr>
            <a:ln>
              <a:solidFill>
                <a:schemeClr val="accent1"/>
              </a:solidFill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x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50657016"/>
        <c:crosses val="autoZero"/>
        <c:crossBetween val="midCat"/>
      </c:valAx>
      <c:valAx>
        <c:axId val="250657016"/>
        <c:scaling>
          <c:orientation val="minMax"/>
        </c:scaling>
        <c:delete val="0"/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it-IT"/>
                  <a:t>y</a:t>
                </a:r>
              </a:p>
              <a:p>
                <a:pPr>
                  <a:defRPr/>
                </a:pPr>
                <a:endParaRPr lang="it-IT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50655840"/>
        <c:crosses val="autoZero"/>
        <c:crossBetween val="midCat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405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032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646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693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272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582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50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960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56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87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90297-8425-48A1-A488-FBBE82AC61FE}" type="datetimeFigureOut">
              <a:rPr lang="it-IT" smtClean="0"/>
              <a:t>26/11/2015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EF9F4-DAAD-4E78-A15A-55AD579499A8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87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Statistical analysis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Student’s t-</a:t>
            </a:r>
            <a:r>
              <a:rPr lang="en-US" dirty="0" err="1" smtClean="0"/>
              <a:t>test,and</a:t>
            </a:r>
            <a:r>
              <a:rPr lang="en-US" dirty="0" smtClean="0"/>
              <a:t> Linear regression</a:t>
            </a:r>
            <a:endParaRPr lang="it-IT" dirty="0"/>
          </a:p>
        </p:txBody>
      </p:sp>
      <p:pic>
        <p:nvPicPr>
          <p:cNvPr id="5122" name="Picture 2" descr="C:\Users\Sadic\Desktop\d64d480b0978542b9fb4aad0d018dc4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84"/>
          <a:stretch/>
        </p:blipFill>
        <p:spPr bwMode="auto">
          <a:xfrm>
            <a:off x="2421961" y="4653136"/>
            <a:ext cx="4381500" cy="189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2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Attention: the linear regression is correct only on the used interval, any other prediction is mere speculation. For example, the correlation on </a:t>
            </a:r>
            <a:r>
              <a:rPr lang="en-US" dirty="0" smtClean="0"/>
              <a:t>height and age on children between 2 and 8 </a:t>
            </a:r>
            <a:r>
              <a:rPr lang="en-US" dirty="0"/>
              <a:t>does not apply for teenagers and adults</a:t>
            </a:r>
            <a:r>
              <a:rPr lang="en-US" dirty="0" smtClean="0"/>
              <a:t>. Speculation is </a:t>
            </a:r>
            <a:r>
              <a:rPr lang="en-US" b="1" dirty="0" smtClean="0"/>
              <a:t>evil</a:t>
            </a:r>
            <a:r>
              <a:rPr lang="en-US" dirty="0" smtClean="0"/>
              <a:t>, pay attention! </a:t>
            </a:r>
            <a:endParaRPr lang="it-IT" dirty="0"/>
          </a:p>
          <a:p>
            <a:endParaRPr lang="it-IT" dirty="0"/>
          </a:p>
        </p:txBody>
      </p:sp>
      <p:pic>
        <p:nvPicPr>
          <p:cNvPr id="1026" name="Picture 2" descr="C:\Users\Sadic\Desktop\Devil-Meme-150x15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0516" y="486916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36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calculate it?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want to adjust the distribution of (X;Y) to a linear function like Y= </a:t>
            </a:r>
            <a:r>
              <a:rPr lang="en-US" dirty="0" err="1" smtClean="0"/>
              <a:t>aX</a:t>
            </a:r>
            <a:r>
              <a:rPr lang="en-US" dirty="0" smtClean="0"/>
              <a:t> + b</a:t>
            </a:r>
            <a:br>
              <a:rPr lang="en-US" dirty="0" smtClean="0"/>
            </a:br>
            <a:r>
              <a:rPr lang="en-US" dirty="0" smtClean="0"/>
              <a:t>This is called linear regression of Y on X.</a:t>
            </a:r>
            <a:br>
              <a:rPr lang="en-US" dirty="0" smtClean="0"/>
            </a:br>
            <a:r>
              <a:rPr lang="en-US" dirty="0" smtClean="0"/>
              <a:t>(X1;Y1), (</a:t>
            </a:r>
            <a:r>
              <a:rPr lang="en-US" dirty="0" err="1" smtClean="0"/>
              <a:t>Xn;Yn</a:t>
            </a:r>
            <a:r>
              <a:rPr lang="en-US" dirty="0" smtClean="0"/>
              <a:t>)….. The coordinates of the singular points. </a:t>
            </a:r>
          </a:p>
          <a:p>
            <a:r>
              <a:rPr lang="en-US" dirty="0" smtClean="0"/>
              <a:t>We want to determine a and b in order for the function d(</a:t>
            </a:r>
            <a:r>
              <a:rPr lang="en-US" dirty="0" err="1" smtClean="0"/>
              <a:t>a;b</a:t>
            </a:r>
            <a:r>
              <a:rPr lang="en-US" dirty="0" smtClean="0"/>
              <a:t>)= sum[1</a:t>
            </a:r>
            <a:r>
              <a:rPr lang="en-US" dirty="0" smtClean="0">
                <a:sym typeface="Wingdings" panose="05000000000000000000" pitchFamily="2" charset="2"/>
              </a:rPr>
              <a:t>N]</a:t>
            </a:r>
            <a:r>
              <a:rPr lang="en-US" dirty="0" smtClean="0"/>
              <a:t>(</a:t>
            </a:r>
            <a:r>
              <a:rPr lang="en-US" dirty="0" err="1" smtClean="0"/>
              <a:t>aXk</a:t>
            </a:r>
            <a:r>
              <a:rPr lang="en-US" dirty="0" smtClean="0"/>
              <a:t> +b –</a:t>
            </a:r>
            <a:r>
              <a:rPr lang="en-US" dirty="0" err="1" smtClean="0"/>
              <a:t>Yk</a:t>
            </a:r>
            <a:r>
              <a:rPr lang="en-US" dirty="0" smtClean="0"/>
              <a:t>)^2 </a:t>
            </a:r>
            <a:br>
              <a:rPr lang="en-US" dirty="0" smtClean="0"/>
            </a:br>
            <a:r>
              <a:rPr lang="en-US" dirty="0" smtClean="0"/>
              <a:t>to have a global minimum on R^2</a:t>
            </a:r>
          </a:p>
          <a:p>
            <a:r>
              <a:rPr lang="en-US" dirty="0" smtClean="0"/>
              <a:t>This minimum is attained only at one critical point: </a:t>
            </a:r>
            <a:br>
              <a:rPr lang="en-US" dirty="0" smtClean="0"/>
            </a:br>
            <a:r>
              <a:rPr lang="en-US" dirty="0" smtClean="0"/>
              <a:t>a= (r(X,Y)σ(Y))/(σ(X)) and b= μ(Y)-</a:t>
            </a:r>
            <a:r>
              <a:rPr lang="en-US" dirty="0" err="1" smtClean="0"/>
              <a:t>aμ</a:t>
            </a:r>
            <a:r>
              <a:rPr lang="en-US" dirty="0" smtClean="0"/>
              <a:t>(X)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74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/>
              <a:t>a= (r(X,Y)σ(Y))/(σ(X)) and b= μ(Y)-</a:t>
            </a:r>
            <a:r>
              <a:rPr lang="en-US" dirty="0" err="1"/>
              <a:t>aμ</a:t>
            </a:r>
            <a:r>
              <a:rPr lang="en-US" dirty="0"/>
              <a:t>(X)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06531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a= (r(X,Y)σ(Y))/(σ(X)) and b= μ(Y)-</a:t>
            </a:r>
            <a:r>
              <a:rPr lang="en-US" dirty="0" err="1"/>
              <a:t>aμ</a:t>
            </a:r>
            <a:r>
              <a:rPr lang="en-US" dirty="0"/>
              <a:t>(X)</a:t>
            </a:r>
            <a:endParaRPr lang="it-IT" dirty="0"/>
          </a:p>
          <a:p>
            <a:r>
              <a:rPr lang="en-US" dirty="0" smtClean="0"/>
              <a:t>“a” is the slope of the linear regression, while b is the starting point. </a:t>
            </a:r>
          </a:p>
          <a:p>
            <a:r>
              <a:rPr lang="en-US" dirty="0" smtClean="0"/>
              <a:t>“r” is the correlation coefficient, and</a:t>
            </a:r>
            <a:br>
              <a:rPr lang="en-US" dirty="0" smtClean="0"/>
            </a:br>
            <a:r>
              <a:rPr lang="en-US" dirty="0" smtClean="0"/>
              <a:t>r=(1/n-1)((</a:t>
            </a:r>
            <a:r>
              <a:rPr lang="el-GR" dirty="0" smtClean="0"/>
              <a:t>Σ</a:t>
            </a:r>
            <a:r>
              <a:rPr lang="en-US" dirty="0" smtClean="0"/>
              <a:t>x*</a:t>
            </a:r>
            <a:r>
              <a:rPr lang="el-GR" dirty="0" smtClean="0"/>
              <a:t>Σ</a:t>
            </a:r>
            <a:r>
              <a:rPr lang="en-US" dirty="0" smtClean="0"/>
              <a:t>y((x-</a:t>
            </a:r>
            <a:r>
              <a:rPr lang="en-US" dirty="0" err="1" smtClean="0"/>
              <a:t>μx</a:t>
            </a:r>
            <a:r>
              <a:rPr lang="en-US" dirty="0" smtClean="0"/>
              <a:t>)(y-</a:t>
            </a:r>
            <a:r>
              <a:rPr lang="en-US" dirty="0" err="1" smtClean="0"/>
              <a:t>μy</a:t>
            </a:r>
            <a:r>
              <a:rPr lang="en-US" dirty="0" smtClean="0"/>
              <a:t>)))/(</a:t>
            </a:r>
            <a:r>
              <a:rPr lang="en-US" dirty="0" err="1" smtClean="0"/>
              <a:t>σx</a:t>
            </a:r>
            <a:r>
              <a:rPr lang="en-US" dirty="0" smtClean="0"/>
              <a:t>*</a:t>
            </a:r>
            <a:r>
              <a:rPr lang="en-US" dirty="0" err="1" smtClean="0"/>
              <a:t>σy</a:t>
            </a:r>
            <a:r>
              <a:rPr lang="en-US" dirty="0" smtClean="0"/>
              <a:t>))</a:t>
            </a:r>
            <a:br>
              <a:rPr lang="en-US" dirty="0" smtClean="0"/>
            </a:br>
            <a:r>
              <a:rPr lang="en-US" dirty="0" smtClean="0"/>
              <a:t>r goes from 0 to 1, the more r is close to 1, the more the points are correlated, and the linear regression </a:t>
            </a:r>
            <a:r>
              <a:rPr lang="en-US" dirty="0" err="1" smtClean="0"/>
              <a:t>accurated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σ=</a:t>
            </a:r>
            <a:r>
              <a:rPr lang="en-US" dirty="0" err="1" smtClean="0"/>
              <a:t>sqrt</a:t>
            </a:r>
            <a:r>
              <a:rPr lang="en-US" dirty="0" smtClean="0"/>
              <a:t>((</a:t>
            </a:r>
            <a:r>
              <a:rPr lang="el-GR" dirty="0" smtClean="0"/>
              <a:t>Σ</a:t>
            </a:r>
            <a:r>
              <a:rPr lang="en-US" dirty="0" smtClean="0"/>
              <a:t>(x-</a:t>
            </a:r>
            <a:r>
              <a:rPr lang="en-US" dirty="0" err="1" smtClean="0"/>
              <a:t>μx</a:t>
            </a:r>
            <a:r>
              <a:rPr lang="en-US" dirty="0" smtClean="0"/>
              <a:t>)^2)/(n-1))</a:t>
            </a:r>
          </a:p>
          <a:p>
            <a:r>
              <a:rPr lang="en-US" dirty="0" smtClean="0"/>
              <a:t>X and Y being the coordinates of the points</a:t>
            </a:r>
          </a:p>
        </p:txBody>
      </p:sp>
      <p:pic>
        <p:nvPicPr>
          <p:cNvPr id="4" name="Picture 2" descr="C:\Users\Sadic\Desktop\dbc97d3b537a3b38f323b2cd9e97228de9342018e72bb18e3b36ec235a8783f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661406"/>
            <a:ext cx="3240360" cy="1678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Sadic\Desktop\0e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792" y="4985792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50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have three points: (3;3), (3;2) and (6;4) and we want to see if X and Y are correlated.</a:t>
            </a:r>
          </a:p>
          <a:p>
            <a:r>
              <a:rPr lang="en-US" dirty="0" smtClean="0"/>
              <a:t>First we calculate μ: </a:t>
            </a:r>
            <a:r>
              <a:rPr lang="en-US" dirty="0" err="1" smtClean="0"/>
              <a:t>μx</a:t>
            </a:r>
            <a:r>
              <a:rPr lang="en-US" dirty="0" smtClean="0"/>
              <a:t>=4 and </a:t>
            </a:r>
            <a:r>
              <a:rPr lang="en-US" dirty="0" err="1" smtClean="0"/>
              <a:t>μy</a:t>
            </a:r>
            <a:r>
              <a:rPr lang="en-US" dirty="0" smtClean="0"/>
              <a:t>=3</a:t>
            </a:r>
          </a:p>
          <a:p>
            <a:r>
              <a:rPr lang="en-US" dirty="0" smtClean="0"/>
              <a:t>Then it’s the standard deviation σ: </a:t>
            </a:r>
            <a:r>
              <a:rPr lang="en-US" dirty="0" err="1" smtClean="0"/>
              <a:t>σx</a:t>
            </a:r>
            <a:r>
              <a:rPr lang="en-US" dirty="0" smtClean="0"/>
              <a:t>=1,73 and </a:t>
            </a:r>
            <a:r>
              <a:rPr lang="en-US" dirty="0" err="1" smtClean="0"/>
              <a:t>σy</a:t>
            </a:r>
            <a:r>
              <a:rPr lang="en-US" dirty="0" smtClean="0"/>
              <a:t>=1</a:t>
            </a:r>
          </a:p>
          <a:p>
            <a:r>
              <a:rPr lang="en-US" dirty="0" smtClean="0"/>
              <a:t>Finally we calculate r: r=0.87 here.</a:t>
            </a:r>
          </a:p>
          <a:p>
            <a:r>
              <a:rPr lang="en-US" dirty="0" smtClean="0"/>
              <a:t>a=0,5</a:t>
            </a:r>
          </a:p>
          <a:p>
            <a:r>
              <a:rPr lang="en-US" dirty="0" smtClean="0"/>
              <a:t>b=1</a:t>
            </a:r>
          </a:p>
          <a:p>
            <a:r>
              <a:rPr lang="en-US" dirty="0" smtClean="0"/>
              <a:t>R^2=0.75</a:t>
            </a:r>
            <a:endParaRPr lang="it-IT" dirty="0"/>
          </a:p>
        </p:txBody>
      </p:sp>
      <p:pic>
        <p:nvPicPr>
          <p:cNvPr id="6146" name="Picture 2" descr="C:\Users\Sadic\Desktop\h8cdba893.jpe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38"/>
          <a:stretch/>
        </p:blipFill>
        <p:spPr bwMode="auto">
          <a:xfrm>
            <a:off x="5398502" y="4672360"/>
            <a:ext cx="3731250" cy="2170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00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Visual representation of a linear regression</a:t>
            </a:r>
            <a:br>
              <a:rPr lang="en-US" dirty="0" smtClean="0"/>
            </a:br>
            <a:endParaRPr lang="it-IT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59830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407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a linear regression be calculated?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Excel: first column = x second column=y</a:t>
            </a:r>
            <a:br>
              <a:rPr lang="en-US" dirty="0" smtClean="0"/>
            </a:br>
            <a:r>
              <a:rPr lang="en-US" dirty="0" smtClean="0"/>
              <a:t>create a chart (scatter points) then add the linear trend line, and show r^2 and display equation on chart, you will have your linear regression in less than 2 minutes</a:t>
            </a:r>
            <a:r>
              <a:rPr lang="it-IT" dirty="0" smtClean="0"/>
              <a:t>.</a:t>
            </a:r>
          </a:p>
          <a:p>
            <a:r>
              <a:rPr lang="en-US" dirty="0" smtClean="0"/>
              <a:t>By hand: you will have more luck in </a:t>
            </a:r>
            <a:r>
              <a:rPr lang="en-US" dirty="0"/>
              <a:t>R</a:t>
            </a:r>
            <a:r>
              <a:rPr lang="en-US" dirty="0" smtClean="0"/>
              <a:t>ussian roulette, but just use the presented formulas.</a:t>
            </a:r>
          </a:p>
        </p:txBody>
      </p:sp>
      <p:pic>
        <p:nvPicPr>
          <p:cNvPr id="7170" name="Picture 2" descr="C:\Users\Sadic\Desktop\happy meme thumbs up white background 1920x1200 wallpaper_www.wall321.com_5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157192"/>
            <a:ext cx="2342475" cy="146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52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Student’s t-test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Does </a:t>
            </a:r>
            <a:r>
              <a:rPr lang="en-US" b="1" dirty="0"/>
              <a:t>a drug treatment provide the typical time to symptoms relief or is it different?</a:t>
            </a:r>
            <a:endParaRPr lang="it-IT" dirty="0"/>
          </a:p>
          <a:p>
            <a:r>
              <a:rPr lang="en-US" b="1" dirty="0"/>
              <a:t>Does a new drug treatment differ in time to relief from the standard treatment?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lvl="0"/>
            <a:r>
              <a:rPr lang="en-US" dirty="0"/>
              <a:t>Compare the means of two sets of data and assess if they are significantly different from each other</a:t>
            </a:r>
            <a:endParaRPr lang="it-IT" dirty="0"/>
          </a:p>
          <a:p>
            <a:r>
              <a:rPr lang="en-US" dirty="0"/>
              <a:t>-Small </a:t>
            </a:r>
            <a:r>
              <a:rPr lang="en-US" dirty="0" smtClean="0"/>
              <a:t>size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it-IT" dirty="0"/>
          </a:p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21904"/>
            <a:ext cx="3074744" cy="254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070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/>
              <a:t>Assess the difference of means in relevance to the spread of the variability of their </a:t>
            </a:r>
            <a:r>
              <a:rPr lang="en-US" sz="3600" b="1" dirty="0" smtClean="0"/>
              <a:t>scores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696744" cy="451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160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5036"/>
            <a:ext cx="8208912" cy="4535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134" y="5049179"/>
            <a:ext cx="2747044" cy="1218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085184"/>
            <a:ext cx="3319332" cy="11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950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we use it?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-Compute the t-value</a:t>
            </a:r>
            <a:endParaRPr lang="it-IT" dirty="0"/>
          </a:p>
          <a:p>
            <a:r>
              <a:rPr lang="en-US" b="1" dirty="0"/>
              <a:t>-Compare with known distributions to check the statistical significance</a:t>
            </a:r>
            <a:endParaRPr lang="it-IT" dirty="0"/>
          </a:p>
          <a:p>
            <a:r>
              <a:rPr lang="en-US" b="1" dirty="0"/>
              <a:t>-Choose level of significance(p=o.o5) and accept or reject null hypothesis</a:t>
            </a:r>
            <a:endParaRPr lang="it-IT" dirty="0"/>
          </a:p>
          <a:p>
            <a:r>
              <a:rPr lang="en-US" b="1" dirty="0"/>
              <a:t>-one sample: </a:t>
            </a:r>
            <a:r>
              <a:rPr lang="en-US" dirty="0"/>
              <a:t>comparison of the sample men to the population mean</a:t>
            </a:r>
            <a:endParaRPr lang="it-IT" dirty="0"/>
          </a:p>
          <a:p>
            <a:r>
              <a:rPr lang="en-US" b="1" dirty="0"/>
              <a:t>-paired samples: </a:t>
            </a:r>
            <a:r>
              <a:rPr lang="en-US" dirty="0"/>
              <a:t>repeated measures</a:t>
            </a:r>
            <a:endParaRPr lang="it-IT" dirty="0"/>
          </a:p>
          <a:p>
            <a:r>
              <a:rPr lang="en-US" b="1" dirty="0"/>
              <a:t>-two independent samples: </a:t>
            </a:r>
            <a:r>
              <a:rPr lang="en-US" dirty="0"/>
              <a:t>two separate sets of independent and identically distributed </a:t>
            </a:r>
            <a:r>
              <a:rPr lang="en-US" dirty="0" smtClean="0"/>
              <a:t>samples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653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-Normally distributed samples</a:t>
            </a:r>
            <a:endParaRPr lang="it-IT" dirty="0"/>
          </a:p>
          <a:p>
            <a:r>
              <a:rPr lang="en-US" dirty="0"/>
              <a:t>-&gt; Normality tests: Shapiro-Wilk or Kolmogorov-Smirnov</a:t>
            </a:r>
            <a:endParaRPr lang="it-IT" dirty="0"/>
          </a:p>
          <a:p>
            <a:r>
              <a:rPr lang="en-US" dirty="0"/>
              <a:t>-</a:t>
            </a:r>
            <a:r>
              <a:rPr lang="en-US" b="1" dirty="0"/>
              <a:t>Same variances</a:t>
            </a:r>
            <a:endParaRPr lang="it-IT" dirty="0"/>
          </a:p>
          <a:p>
            <a:r>
              <a:rPr lang="en-US" dirty="0"/>
              <a:t>-&gt;if not: Welch’s t-test</a:t>
            </a:r>
            <a:endParaRPr lang="it-IT" dirty="0"/>
          </a:p>
          <a:p>
            <a:r>
              <a:rPr lang="en-US" b="1" dirty="0"/>
              <a:t>-Independent samples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593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One/two-tailed tests</a:t>
            </a:r>
            <a:endParaRPr lang="it-I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1628800"/>
            <a:ext cx="7704856" cy="265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899592" y="4581128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One-tailed test: testing </a:t>
            </a:r>
            <a:r>
              <a:rPr lang="en-US" dirty="0"/>
              <a:t>differences among many different </a:t>
            </a:r>
            <a:r>
              <a:rPr lang="en-US" dirty="0" smtClean="0"/>
              <a:t>experimental</a:t>
            </a:r>
            <a:r>
              <a:rPr lang="it-IT" dirty="0"/>
              <a:t> </a:t>
            </a:r>
            <a:r>
              <a:rPr lang="en-US" dirty="0" smtClean="0"/>
              <a:t>conditions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Two tailed-test: comparing </a:t>
            </a:r>
            <a:r>
              <a:rPr lang="en-US" dirty="0"/>
              <a:t>each mean </a:t>
            </a:r>
            <a:r>
              <a:rPr lang="en-US" dirty="0" smtClean="0"/>
              <a:t>with</a:t>
            </a:r>
            <a:r>
              <a:rPr lang="it-IT" dirty="0"/>
              <a:t> </a:t>
            </a:r>
            <a:r>
              <a:rPr lang="en-US" dirty="0" smtClean="0"/>
              <a:t>each </a:t>
            </a:r>
            <a:r>
              <a:rPr lang="en-US" dirty="0"/>
              <a:t>of the other means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332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dirty="0" smtClean="0"/>
              <a:t>What is it used for? </a:t>
            </a:r>
          </a:p>
          <a:p>
            <a:r>
              <a:rPr lang="en-US" dirty="0" smtClean="0"/>
              <a:t>What are the possible experiments? </a:t>
            </a:r>
          </a:p>
          <a:p>
            <a:r>
              <a:rPr lang="en-US" dirty="0" smtClean="0"/>
              <a:t>How do I calculate it? </a:t>
            </a:r>
            <a:endParaRPr lang="it-IT" dirty="0"/>
          </a:p>
        </p:txBody>
      </p:sp>
      <p:pic>
        <p:nvPicPr>
          <p:cNvPr id="5122" name="Picture 2" descr="C:\Users\Sadic\Desktop\whenever-i-try-to-understand-math_gp_11394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852376"/>
            <a:ext cx="3333750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81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possible experiments and what is it used for? 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regression is used when you need to show a correlation between two variables. </a:t>
            </a:r>
            <a:br>
              <a:rPr lang="en-US" dirty="0" smtClean="0"/>
            </a:br>
            <a:r>
              <a:rPr lang="en-US" dirty="0" smtClean="0"/>
              <a:t>Your variables must be numeric and continuous, and you must be able to put them under the form of coordinates. </a:t>
            </a:r>
            <a:br>
              <a:rPr lang="en-US" dirty="0" smtClean="0"/>
            </a:br>
            <a:r>
              <a:rPr lang="en-US" dirty="0" smtClean="0"/>
              <a:t>For example, correlation between age and height in children between 2 and 8 (x being the age and y being the height) </a:t>
            </a:r>
          </a:p>
        </p:txBody>
      </p:sp>
    </p:spTree>
    <p:extLst>
      <p:ext uri="{BB962C8B-B14F-4D97-AF65-F5344CB8AC3E}">
        <p14:creationId xmlns:p14="http://schemas.microsoft.com/office/powerpoint/2010/main" val="25981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449</Words>
  <Application>Microsoft Office PowerPoint</Application>
  <PresentationFormat>On-screen Show (4:3)</PresentationFormat>
  <Paragraphs>59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Statistical analysis</vt:lpstr>
      <vt:lpstr>Student’s t-test</vt:lpstr>
      <vt:lpstr>Assess the difference of means in relevance to the spread of the variability of their scores </vt:lpstr>
      <vt:lpstr>PowerPoint Presentation</vt:lpstr>
      <vt:lpstr>How do we use it? </vt:lpstr>
      <vt:lpstr>Assumptions</vt:lpstr>
      <vt:lpstr>One/two-tailed tests</vt:lpstr>
      <vt:lpstr>Linear regression</vt:lpstr>
      <vt:lpstr>What are the possible experiments and what is it used for? </vt:lpstr>
      <vt:lpstr>Considerations</vt:lpstr>
      <vt:lpstr>How do I calculate it? </vt:lpstr>
      <vt:lpstr>a= (r(X,Y)σ(Y))/(σ(X)) and b= μ(Y)-aμ(X) </vt:lpstr>
      <vt:lpstr>Example</vt:lpstr>
      <vt:lpstr>Visual representation of a linear regression </vt:lpstr>
      <vt:lpstr>How can a linear regression be calculated?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analysis</dc:title>
  <dc:creator>Sadic</dc:creator>
  <cp:lastModifiedBy>Taposhri Ganguly</cp:lastModifiedBy>
  <cp:revision>10</cp:revision>
  <dcterms:created xsi:type="dcterms:W3CDTF">2015-11-15T22:45:44Z</dcterms:created>
  <dcterms:modified xsi:type="dcterms:W3CDTF">2015-11-26T11:22:26Z</dcterms:modified>
</cp:coreProperties>
</file>