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sldIdLst>
    <p:sldId id="256" r:id="rId2"/>
    <p:sldId id="260" r:id="rId3"/>
    <p:sldId id="257" r:id="rId4"/>
    <p:sldId id="300" r:id="rId5"/>
    <p:sldId id="301" r:id="rId6"/>
    <p:sldId id="282" r:id="rId7"/>
    <p:sldId id="306" r:id="rId8"/>
    <p:sldId id="283" r:id="rId9"/>
    <p:sldId id="295" r:id="rId10"/>
    <p:sldId id="285" r:id="rId11"/>
    <p:sldId id="298" r:id="rId12"/>
    <p:sldId id="297" r:id="rId13"/>
    <p:sldId id="296" r:id="rId14"/>
    <p:sldId id="303" r:id="rId15"/>
    <p:sldId id="304" r:id="rId16"/>
    <p:sldId id="329" r:id="rId17"/>
    <p:sldId id="288" r:id="rId18"/>
    <p:sldId id="289" r:id="rId19"/>
    <p:sldId id="290" r:id="rId20"/>
    <p:sldId id="305"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30" r:id="rId43"/>
    <p:sldId id="32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DE45773-AA95-2F4C-84E8-4841D6AC4CE5}">
          <p14:sldIdLst>
            <p14:sldId id="256"/>
            <p14:sldId id="260"/>
            <p14:sldId id="257"/>
            <p14:sldId id="300"/>
            <p14:sldId id="301"/>
            <p14:sldId id="282"/>
            <p14:sldId id="306"/>
            <p14:sldId id="283"/>
            <p14:sldId id="295"/>
            <p14:sldId id="285"/>
            <p14:sldId id="298"/>
            <p14:sldId id="297"/>
            <p14:sldId id="296"/>
            <p14:sldId id="303"/>
            <p14:sldId id="304"/>
            <p14:sldId id="329"/>
            <p14:sldId id="288"/>
            <p14:sldId id="289"/>
            <p14:sldId id="290"/>
            <p14:sldId id="305"/>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30"/>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91F"/>
    <a:srgbClr val="F28910"/>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70" autoAdjust="0"/>
  </p:normalViewPr>
  <p:slideViewPr>
    <p:cSldViewPr snapToGrid="0">
      <p:cViewPr>
        <p:scale>
          <a:sx n="110" d="100"/>
          <a:sy n="110" d="100"/>
        </p:scale>
        <p:origin x="-786" y="360"/>
      </p:cViewPr>
      <p:guideLst>
        <p:guide orient="horz" pos="578"/>
        <p:guide orient="horz" pos="1706"/>
        <p:guide orient="horz" pos="2840"/>
        <p:guide orient="horz" pos="3884"/>
        <p:guide pos="208"/>
        <p:guide pos="2018"/>
        <p:guide pos="5556"/>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ich\Downloads\timeline.c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[timeline.csv]timeline!$B$2</c:f>
              <c:strCache>
                <c:ptCount val="1"/>
                <c:pt idx="0">
                  <c:v>fMRI</c:v>
                </c:pt>
              </c:strCache>
            </c:strRef>
          </c:tx>
          <c:spPr>
            <a:ln w="28575">
              <a:noFill/>
            </a:ln>
          </c:spPr>
          <c:xVal>
            <c:numRef>
              <c:f>[timeline.csv]timeline!$A$3:$A$27</c:f>
              <c:numCache>
                <c:formatCode>General</c:formatCode>
                <c:ptCount val="25"/>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pt idx="15">
                  <c:v>1999</c:v>
                </c:pt>
                <c:pt idx="16">
                  <c:v>1998</c:v>
                </c:pt>
                <c:pt idx="17">
                  <c:v>1997</c:v>
                </c:pt>
                <c:pt idx="18">
                  <c:v>1996</c:v>
                </c:pt>
                <c:pt idx="19">
                  <c:v>1995</c:v>
                </c:pt>
                <c:pt idx="20">
                  <c:v>1994</c:v>
                </c:pt>
                <c:pt idx="21">
                  <c:v>1993</c:v>
                </c:pt>
                <c:pt idx="22">
                  <c:v>1992</c:v>
                </c:pt>
                <c:pt idx="23">
                  <c:v>1991</c:v>
                </c:pt>
                <c:pt idx="24">
                  <c:v>1990</c:v>
                </c:pt>
              </c:numCache>
            </c:numRef>
          </c:xVal>
          <c:yVal>
            <c:numRef>
              <c:f>[timeline.csv]timeline!$B$3:$B$27</c:f>
              <c:numCache>
                <c:formatCode>General</c:formatCode>
                <c:ptCount val="25"/>
                <c:pt idx="0">
                  <c:v>595</c:v>
                </c:pt>
                <c:pt idx="1">
                  <c:v>23248</c:v>
                </c:pt>
                <c:pt idx="2">
                  <c:v>26273</c:v>
                </c:pt>
                <c:pt idx="3">
                  <c:v>24637</c:v>
                </c:pt>
                <c:pt idx="4">
                  <c:v>23401</c:v>
                </c:pt>
                <c:pt idx="5">
                  <c:v>22307</c:v>
                </c:pt>
                <c:pt idx="6">
                  <c:v>20823</c:v>
                </c:pt>
                <c:pt idx="7">
                  <c:v>19328</c:v>
                </c:pt>
                <c:pt idx="8">
                  <c:v>18027</c:v>
                </c:pt>
                <c:pt idx="9">
                  <c:v>16493</c:v>
                </c:pt>
                <c:pt idx="10">
                  <c:v>15420</c:v>
                </c:pt>
                <c:pt idx="11">
                  <c:v>14030</c:v>
                </c:pt>
                <c:pt idx="12">
                  <c:v>13020</c:v>
                </c:pt>
                <c:pt idx="13">
                  <c:v>12283</c:v>
                </c:pt>
                <c:pt idx="14">
                  <c:v>11763</c:v>
                </c:pt>
                <c:pt idx="15">
                  <c:v>10993</c:v>
                </c:pt>
                <c:pt idx="16">
                  <c:v>10011</c:v>
                </c:pt>
                <c:pt idx="17">
                  <c:v>9197</c:v>
                </c:pt>
                <c:pt idx="18">
                  <c:v>8396</c:v>
                </c:pt>
                <c:pt idx="19">
                  <c:v>7485</c:v>
                </c:pt>
                <c:pt idx="20">
                  <c:v>6875</c:v>
                </c:pt>
                <c:pt idx="21">
                  <c:v>6170</c:v>
                </c:pt>
                <c:pt idx="22">
                  <c:v>5605</c:v>
                </c:pt>
                <c:pt idx="23">
                  <c:v>5071</c:v>
                </c:pt>
                <c:pt idx="24">
                  <c:v>4248</c:v>
                </c:pt>
              </c:numCache>
            </c:numRef>
          </c:yVal>
          <c:smooth val="0"/>
        </c:ser>
        <c:ser>
          <c:idx val="1"/>
          <c:order val="1"/>
          <c:tx>
            <c:strRef>
              <c:f>[timeline.csv]timeline!$C$2</c:f>
              <c:strCache>
                <c:ptCount val="1"/>
                <c:pt idx="0">
                  <c:v>EEG</c:v>
                </c:pt>
              </c:strCache>
            </c:strRef>
          </c:tx>
          <c:spPr>
            <a:ln w="28575">
              <a:noFill/>
            </a:ln>
          </c:spPr>
          <c:xVal>
            <c:numRef>
              <c:f>[timeline.csv]timeline!$A$3:$A$27</c:f>
              <c:numCache>
                <c:formatCode>General</c:formatCode>
                <c:ptCount val="25"/>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pt idx="15">
                  <c:v>1999</c:v>
                </c:pt>
                <c:pt idx="16">
                  <c:v>1998</c:v>
                </c:pt>
                <c:pt idx="17">
                  <c:v>1997</c:v>
                </c:pt>
                <c:pt idx="18">
                  <c:v>1996</c:v>
                </c:pt>
                <c:pt idx="19">
                  <c:v>1995</c:v>
                </c:pt>
                <c:pt idx="20">
                  <c:v>1994</c:v>
                </c:pt>
                <c:pt idx="21">
                  <c:v>1993</c:v>
                </c:pt>
                <c:pt idx="22">
                  <c:v>1992</c:v>
                </c:pt>
                <c:pt idx="23">
                  <c:v>1991</c:v>
                </c:pt>
                <c:pt idx="24">
                  <c:v>1990</c:v>
                </c:pt>
              </c:numCache>
            </c:numRef>
          </c:xVal>
          <c:yVal>
            <c:numRef>
              <c:f>[timeline.csv]timeline!$C$3:$C$27</c:f>
              <c:numCache>
                <c:formatCode>General</c:formatCode>
                <c:ptCount val="25"/>
                <c:pt idx="0">
                  <c:v>149</c:v>
                </c:pt>
                <c:pt idx="1">
                  <c:v>4977</c:v>
                </c:pt>
                <c:pt idx="2">
                  <c:v>5155</c:v>
                </c:pt>
                <c:pt idx="3">
                  <c:v>5060</c:v>
                </c:pt>
                <c:pt idx="4">
                  <c:v>4507</c:v>
                </c:pt>
                <c:pt idx="5">
                  <c:v>4399</c:v>
                </c:pt>
                <c:pt idx="6">
                  <c:v>4021</c:v>
                </c:pt>
                <c:pt idx="7">
                  <c:v>3829</c:v>
                </c:pt>
                <c:pt idx="8">
                  <c:v>3836</c:v>
                </c:pt>
                <c:pt idx="9">
                  <c:v>3545</c:v>
                </c:pt>
                <c:pt idx="10">
                  <c:v>3297</c:v>
                </c:pt>
                <c:pt idx="11">
                  <c:v>2990</c:v>
                </c:pt>
                <c:pt idx="12">
                  <c:v>2709</c:v>
                </c:pt>
                <c:pt idx="13">
                  <c:v>2770</c:v>
                </c:pt>
                <c:pt idx="14">
                  <c:v>2762</c:v>
                </c:pt>
                <c:pt idx="15">
                  <c:v>2649</c:v>
                </c:pt>
                <c:pt idx="16">
                  <c:v>2386</c:v>
                </c:pt>
                <c:pt idx="17">
                  <c:v>2323</c:v>
                </c:pt>
                <c:pt idx="18">
                  <c:v>2182</c:v>
                </c:pt>
                <c:pt idx="19">
                  <c:v>2214</c:v>
                </c:pt>
                <c:pt idx="20">
                  <c:v>2282</c:v>
                </c:pt>
                <c:pt idx="21">
                  <c:v>2250</c:v>
                </c:pt>
                <c:pt idx="22">
                  <c:v>2438</c:v>
                </c:pt>
                <c:pt idx="23">
                  <c:v>2435</c:v>
                </c:pt>
                <c:pt idx="24">
                  <c:v>2245</c:v>
                </c:pt>
              </c:numCache>
            </c:numRef>
          </c:yVal>
          <c:smooth val="0"/>
        </c:ser>
        <c:dLbls>
          <c:showLegendKey val="0"/>
          <c:showVal val="0"/>
          <c:showCatName val="0"/>
          <c:showSerName val="0"/>
          <c:showPercent val="0"/>
          <c:showBubbleSize val="0"/>
        </c:dLbls>
        <c:axId val="75502720"/>
        <c:axId val="75505024"/>
      </c:scatterChart>
      <c:valAx>
        <c:axId val="75502720"/>
        <c:scaling>
          <c:orientation val="minMax"/>
        </c:scaling>
        <c:delete val="0"/>
        <c:axPos val="b"/>
        <c:numFmt formatCode="General" sourceLinked="1"/>
        <c:majorTickMark val="out"/>
        <c:minorTickMark val="none"/>
        <c:tickLblPos val="nextTo"/>
        <c:crossAx val="75505024"/>
        <c:crosses val="autoZero"/>
        <c:crossBetween val="midCat"/>
      </c:valAx>
      <c:valAx>
        <c:axId val="75505024"/>
        <c:scaling>
          <c:orientation val="minMax"/>
        </c:scaling>
        <c:delete val="0"/>
        <c:axPos val="l"/>
        <c:majorGridlines/>
        <c:numFmt formatCode="General" sourceLinked="1"/>
        <c:majorTickMark val="out"/>
        <c:minorTickMark val="none"/>
        <c:tickLblPos val="nextTo"/>
        <c:crossAx val="75502720"/>
        <c:crosses val="autoZero"/>
        <c:crossBetween val="midCat"/>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BF17D43-BED1-49B0-BA01-04873B63DCAB}" type="datetimeFigureOut">
              <a:rPr lang="en-GB"/>
              <a:pPr>
                <a:defRPr/>
              </a:pPr>
              <a:t>05/02/2014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C2E0471-B1C6-4199-AC06-EDB3726702EF}" type="slidenum">
              <a:rPr lang="en-GB"/>
              <a:pPr>
                <a:defRPr/>
              </a:pPr>
              <a:t>‹#›</a:t>
            </a:fld>
            <a:endParaRPr lang="en-GB"/>
          </a:p>
        </p:txBody>
      </p:sp>
    </p:spTree>
    <p:extLst>
      <p:ext uri="{BB962C8B-B14F-4D97-AF65-F5344CB8AC3E}">
        <p14:creationId xmlns:p14="http://schemas.microsoft.com/office/powerpoint/2010/main" val="2419807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fMRI is very popular, it is amazing technology. In comparison, the number of papers published using EEG is near negliable. Of interest is the slights rise, which a friend of mine commented that this is due to the combined EEG/fMRI studies.</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4C2D06-DC4F-43A3-8E35-3E0E6070F457}" type="slidenum">
              <a:rPr lang="en-GB"/>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RF</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methods </a:t>
            </a:r>
            <a:r>
              <a:rPr lang="en-US" sz="1200" kern="1200" dirty="0" smtClean="0">
                <a:solidFill>
                  <a:schemeClr val="tx1"/>
                </a:solidFill>
                <a:latin typeface="+mn-lt"/>
                <a:ea typeface="+mn-ea"/>
                <a:cs typeface="+mn-cs"/>
              </a:rPr>
              <a:t>are good for highly-smoothed data only and are best for single-subject data. </a:t>
            </a:r>
          </a:p>
          <a:p>
            <a:r>
              <a:rPr lang="en-US" sz="1200" kern="1200" dirty="0" smtClean="0">
                <a:solidFill>
                  <a:schemeClr val="tx1"/>
                </a:solidFill>
                <a:latin typeface="+mn-lt"/>
                <a:ea typeface="+mn-ea"/>
                <a:cs typeface="+mn-cs"/>
              </a:rPr>
              <a:t>For unsmoothed (or low-smoothed), single-subject data, FDR corrections are the best. They have very high sensitivity while still providing good control of false positives, even with low degrees of freedom. </a:t>
            </a:r>
            <a:endParaRPr lang="en-US"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13</a:t>
            </a:fld>
            <a:endParaRPr lang="en-GB"/>
          </a:p>
        </p:txBody>
      </p:sp>
    </p:spTree>
    <p:extLst>
      <p:ext uri="{BB962C8B-B14F-4D97-AF65-F5344CB8AC3E}">
        <p14:creationId xmlns:p14="http://schemas.microsoft.com/office/powerpoint/2010/main" val="3900167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Unintended negative consequences of “single-minded devotion” to avoiding Type I errors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Measures to control Type I </a:t>
            </a:r>
            <a:r>
              <a:rPr lang="en-US" dirty="0" err="1" smtClean="0"/>
              <a:t>errore</a:t>
            </a:r>
            <a:r>
              <a:rPr lang="en-US" dirty="0" smtClean="0"/>
              <a:t> increase disproportionally the type II error in studies on higher order cognitive processes</a:t>
            </a:r>
          </a:p>
          <a:p>
            <a:r>
              <a:rPr lang="en-GB" dirty="0" smtClean="0"/>
              <a:t>Liebermann et al. argue that making type II error is far from being catastrophic and more useful for a young discipline such as neuroscience</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14</a:t>
            </a:fld>
            <a:endParaRPr lang="en-GB"/>
          </a:p>
        </p:txBody>
      </p:sp>
    </p:spTree>
    <p:extLst>
      <p:ext uri="{BB962C8B-B14F-4D97-AF65-F5344CB8AC3E}">
        <p14:creationId xmlns:p14="http://schemas.microsoft.com/office/powerpoint/2010/main" val="323379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Voxel level</a:t>
            </a:r>
            <a:r>
              <a:rPr lang="en-US" baseline="0" dirty="0" smtClean="0"/>
              <a:t> inference gives best spatial </a:t>
            </a:r>
            <a:r>
              <a:rPr lang="en-US" baseline="0" dirty="0" err="1" smtClean="0"/>
              <a:t>specifity</a:t>
            </a:r>
            <a:r>
              <a:rPr lang="en-US" baseline="0" dirty="0" smtClean="0"/>
              <a:t>. H0 at specific voxel can be rejected</a:t>
            </a:r>
          </a:p>
          <a:p>
            <a:r>
              <a:rPr lang="en-US" dirty="0" smtClean="0"/>
              <a:t>Cluster </a:t>
            </a:r>
            <a:r>
              <a:rPr lang="en-US" dirty="0" smtClean="0"/>
              <a:t>based </a:t>
            </a:r>
            <a:r>
              <a:rPr lang="en-US" dirty="0" err="1" smtClean="0"/>
              <a:t>thresholding</a:t>
            </a:r>
            <a:r>
              <a:rPr lang="en-US" dirty="0" smtClean="0"/>
              <a:t> most commonly used. Not correcting for false positives</a:t>
            </a:r>
            <a:r>
              <a:rPr lang="en-US" baseline="0" dirty="0" smtClean="0"/>
              <a:t> at voxel level but at cluster level. </a:t>
            </a:r>
            <a:r>
              <a:rPr lang="en-US" baseline="0" dirty="0" smtClean="0"/>
              <a:t>2step process:</a:t>
            </a:r>
            <a:endParaRPr lang="en-US" baseline="0" dirty="0" smtClean="0"/>
          </a:p>
          <a:p>
            <a:r>
              <a:rPr lang="en-US" baseline="0" dirty="0" smtClean="0"/>
              <a:t>1) Voxel level primary threshold defines clusters 2) cluster-level extent threshold measures units of activated voxels (controls for FWER, i.e. less stringent than voxel based multiple comparison correction – accounts for the fact that individual voxel activations are not spatially independent from </a:t>
            </a:r>
            <a:r>
              <a:rPr lang="en-US" baseline="0" dirty="0" err="1" smtClean="0"/>
              <a:t>neighbours</a:t>
            </a:r>
            <a:r>
              <a:rPr lang="en-US" baseline="0" dirty="0" smtClean="0"/>
              <a:t>). </a:t>
            </a:r>
            <a:r>
              <a:rPr lang="en-US" baseline="0" dirty="0" smtClean="0"/>
              <a:t>Better sensitivity but worse spatial </a:t>
            </a:r>
            <a:r>
              <a:rPr lang="en-US" baseline="0" dirty="0" err="1" smtClean="0"/>
              <a:t>specifity</a:t>
            </a:r>
            <a:endParaRPr lang="en-US"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17</a:t>
            </a:fld>
            <a:endParaRPr lang="en-GB"/>
          </a:p>
        </p:txBody>
      </p:sp>
    </p:spTree>
    <p:extLst>
      <p:ext uri="{BB962C8B-B14F-4D97-AF65-F5344CB8AC3E}">
        <p14:creationId xmlns:p14="http://schemas.microsoft.com/office/powerpoint/2010/main" val="1376910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18</a:t>
            </a:fld>
            <a:endParaRPr lang="en-GB"/>
          </a:p>
        </p:txBody>
      </p:sp>
    </p:spTree>
    <p:extLst>
      <p:ext uri="{BB962C8B-B14F-4D97-AF65-F5344CB8AC3E}">
        <p14:creationId xmlns:p14="http://schemas.microsoft.com/office/powerpoint/2010/main" val="197362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When rejecting Ho, we can only say “somewhere” in that cluster is activation – Problematic if primary voxel level threshold to define clusters is liberal (e.g. p&lt;0.01!)…then clusters are big!</a:t>
            </a:r>
            <a:endParaRPr lang="en-US" dirty="0" smtClean="0"/>
          </a:p>
          <a:p>
            <a:r>
              <a:rPr lang="en-GB" dirty="0" smtClean="0"/>
              <a:t>Large clusters that span multiple</a:t>
            </a:r>
            <a:r>
              <a:rPr lang="en-GB" baseline="0" dirty="0" smtClean="0"/>
              <a:t> anatomical regions provide us with poor spatial resolution and </a:t>
            </a:r>
            <a:r>
              <a:rPr lang="en-GB" baseline="0" dirty="0" err="1" smtClean="0"/>
              <a:t>neuroscientific</a:t>
            </a:r>
            <a:r>
              <a:rPr lang="en-GB" baseline="0" dirty="0" smtClean="0"/>
              <a:t> interpretability (readers might believe activation is present in ALL voxels but there is high number of false positives!</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 voxel? This monkey brain to show an example of the scale of</a:t>
            </a:r>
            <a:r>
              <a:rPr lang="en-GB" baseline="0" dirty="0" smtClean="0"/>
              <a:t> voxels used in MRI acquisition.</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21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we zoo</a:t>
            </a:r>
            <a:r>
              <a:rPr lang="en-GB" baseline="0" dirty="0" smtClean="0"/>
              <a:t>m into the hippocampus </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24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relates to a structural image voxel, however a functional voxel is typically much bigger and in the region of 3mm in width. Clearly we are looking at mass action of neuronal populations. </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BAEE47-A9D4-439D-8112-1AE9BA8AB028}" type="slidenum">
              <a:rPr lang="en-GB"/>
              <a:pPr/>
              <a:t>27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already know that what we are measuring but</a:t>
            </a:r>
            <a:r>
              <a:rPr lang="en-US" baseline="0" dirty="0" smtClean="0"/>
              <a:t> the point here is to remind you that what we measure </a:t>
            </a:r>
            <a:r>
              <a:rPr lang="en-US" dirty="0" smtClean="0"/>
              <a:t>is the result of a complicated metabolic process and that a voxel is representing the mass action of</a:t>
            </a:r>
            <a:r>
              <a:rPr lang="en-US" baseline="0" dirty="0" smtClean="0"/>
              <a:t> not just neuronal populations but a large number of supporting cells </a:t>
            </a:r>
            <a:r>
              <a:rPr lang="en-US" baseline="0" dirty="0" err="1" smtClean="0"/>
              <a:t>aswell</a:t>
            </a:r>
            <a:r>
              <a:rPr lang="en-US" baseline="0" dirty="0" smtClean="0"/>
              <a:t>.</a:t>
            </a:r>
            <a:endParaRPr lang="en-US" dirty="0" smtClean="0"/>
          </a:p>
          <a:p>
            <a:endParaRPr lang="en-US" dirty="0" smtClean="0"/>
          </a:p>
          <a:p>
            <a:r>
              <a:rPr lang="en-US" dirty="0" smtClean="0"/>
              <a:t>But this sort of detail is like reading a newspaper with</a:t>
            </a:r>
            <a:r>
              <a:rPr lang="en-US" baseline="0" dirty="0" smtClean="0"/>
              <a:t> a microscope, so lets zoom out a little bit</a:t>
            </a:r>
            <a:endParaRPr lang="en-US"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28</a:t>
            </a:fld>
            <a:endParaRPr lang="en-GB"/>
          </a:p>
        </p:txBody>
      </p:sp>
    </p:spTree>
    <p:extLst>
      <p:ext uri="{BB962C8B-B14F-4D97-AF65-F5344CB8AC3E}">
        <p14:creationId xmlns:p14="http://schemas.microsoft.com/office/powerpoint/2010/main" val="1559637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This highlights the importance of hypothesis testing. This figure</a:t>
            </a:r>
            <a:r>
              <a:rPr lang="en-GB" baseline="0" dirty="0" smtClean="0"/>
              <a:t> is taken from a paper investigating the pain matrix</a:t>
            </a:r>
          </a:p>
          <a:p>
            <a:pPr>
              <a:spcBef>
                <a:spcPct val="0"/>
              </a:spcBef>
            </a:pPr>
            <a:endParaRPr lang="en-GB" baseline="0" dirty="0" smtClean="0"/>
          </a:p>
          <a:p>
            <a:pPr>
              <a:spcBef>
                <a:spcPct val="0"/>
              </a:spcBef>
            </a:pPr>
            <a:r>
              <a:rPr lang="en-GB" baseline="0" dirty="0" smtClean="0"/>
              <a:t>Each of these four colours represents brain activations evoked from four different stimuli. Can you tell me which is a response evoked from a painful stimuli?</a:t>
            </a:r>
          </a:p>
          <a:p>
            <a:pPr>
              <a:spcBef>
                <a:spcPct val="0"/>
              </a:spcBef>
            </a:pPr>
            <a:endParaRPr lang="en-GB" baseline="0" dirty="0" smtClean="0"/>
          </a:p>
          <a:p>
            <a:pPr>
              <a:spcBef>
                <a:spcPct val="0"/>
              </a:spcBef>
            </a:pPr>
            <a:r>
              <a:rPr lang="en-GB" baseline="0" dirty="0" smtClean="0"/>
              <a:t>Painful stimuli</a:t>
            </a:r>
          </a:p>
          <a:p>
            <a:pPr>
              <a:spcBef>
                <a:spcPct val="0"/>
              </a:spcBef>
            </a:pPr>
            <a:r>
              <a:rPr lang="en-GB" baseline="0" dirty="0" smtClean="0"/>
              <a:t>Non painful tactile</a:t>
            </a:r>
          </a:p>
          <a:p>
            <a:pPr>
              <a:spcBef>
                <a:spcPct val="0"/>
              </a:spcBef>
            </a:pPr>
            <a:r>
              <a:rPr lang="en-GB" baseline="0" dirty="0" smtClean="0"/>
              <a:t>Auditory</a:t>
            </a:r>
          </a:p>
          <a:p>
            <a:pPr>
              <a:spcBef>
                <a:spcPct val="0"/>
              </a:spcBef>
            </a:pPr>
            <a:r>
              <a:rPr lang="en-GB" baseline="0" dirty="0" smtClean="0"/>
              <a:t>Visual</a:t>
            </a:r>
            <a:endParaRPr lang="en-GB" dirty="0" smtClean="0"/>
          </a:p>
          <a:p>
            <a:pPr>
              <a:spcBef>
                <a:spcPct val="0"/>
              </a:spcBef>
            </a:pPr>
            <a:endParaRPr lang="en-GB" dirty="0" smtClean="0"/>
          </a:p>
          <a:p>
            <a:pPr>
              <a:spcBef>
                <a:spcPct val="0"/>
              </a:spcBef>
            </a:pPr>
            <a:endParaRPr lang="en-GB" dirty="0" smtClean="0"/>
          </a:p>
          <a:p>
            <a:pPr>
              <a:spcBef>
                <a:spcPct val="0"/>
              </a:spcBef>
            </a:pPr>
            <a:r>
              <a:rPr lang="en-GB" dirty="0" smtClean="0"/>
              <a:t>How does a relatively static anatomical structure perform so many different functions?</a:t>
            </a:r>
          </a:p>
          <a:p>
            <a:pPr>
              <a:spcBef>
                <a:spcPct val="0"/>
              </a:spcBef>
            </a:pPr>
            <a:endParaRPr lang="en-GB" dirty="0" smtClean="0"/>
          </a:p>
          <a:p>
            <a:pPr>
              <a:spcBef>
                <a:spcPct val="0"/>
              </a:spcBef>
            </a:pPr>
            <a:r>
              <a:rPr lang="en-GB" dirty="0" smtClean="0"/>
              <a:t>Drives home the importance of what Marion was saying about clearly</a:t>
            </a:r>
            <a:r>
              <a:rPr lang="en-GB" baseline="0" dirty="0" smtClean="0"/>
              <a:t> defining your hypotheses because it is your hypothesis that contextualise your brain activations.</a:t>
            </a: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DE350D-B710-4B9D-9605-4C7AF446CCCA}" type="slidenum">
              <a:rPr lang="en-GB"/>
              <a:pPr/>
              <a:t>29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the ideal situation for neuroscientists, </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to do now you have</a:t>
            </a:r>
            <a:r>
              <a:rPr lang="en-GB" baseline="0" dirty="0" smtClean="0"/>
              <a:t> your blob maps? A lot of groups have gone ahead and tried to model the relationship between the strength of activation and a behavioural measure. </a:t>
            </a:r>
          </a:p>
          <a:p>
            <a:endParaRPr lang="en-GB" baseline="0" dirty="0" smtClean="0"/>
          </a:p>
          <a:p>
            <a:r>
              <a:rPr lang="en-GB" baseline="0" dirty="0" smtClean="0"/>
              <a:t>So they</a:t>
            </a:r>
          </a:p>
          <a:p>
            <a:r>
              <a:rPr lang="en-GB" baseline="0" dirty="0" smtClean="0"/>
              <a:t>1</a:t>
            </a:r>
          </a:p>
          <a:p>
            <a:r>
              <a:rPr lang="en-GB" baseline="0" dirty="0" smtClean="0"/>
              <a:t>2</a:t>
            </a:r>
          </a:p>
          <a:p>
            <a:r>
              <a:rPr lang="en-GB" baseline="0" dirty="0" smtClean="0"/>
              <a:t>3</a:t>
            </a:r>
          </a:p>
          <a:p>
            <a:r>
              <a:rPr lang="en-GB" baseline="0" dirty="0" smtClean="0"/>
              <a:t>4</a:t>
            </a:r>
          </a:p>
          <a:p>
            <a:r>
              <a:rPr lang="en-GB" baseline="0" dirty="0" smtClean="0"/>
              <a:t>5 – In our pain example, we could use pain intensity, for example.</a:t>
            </a:r>
          </a:p>
          <a:p>
            <a:endParaRPr lang="en-GB" baseline="0" dirty="0" smtClean="0"/>
          </a:p>
          <a:p>
            <a:r>
              <a:rPr lang="en-GB" baseline="0" dirty="0" smtClean="0"/>
              <a:t>This has almost always lead to double dipping.</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30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why is this method bad? </a:t>
            </a:r>
          </a:p>
          <a:p>
            <a:endParaRPr lang="en-GB" baseline="0" dirty="0" smtClean="0"/>
          </a:p>
          <a:p>
            <a:r>
              <a:rPr lang="en-GB" dirty="0" smtClean="0"/>
              <a:t>Activations</a:t>
            </a:r>
            <a:r>
              <a:rPr lang="en-GB" baseline="0" dirty="0" smtClean="0"/>
              <a:t> from every voxel are present because they have a certain t-statistic score that passes a certain threshold multiple comparison correction. Anything present, including noise, favours the correlation.</a:t>
            </a:r>
          </a:p>
          <a:p>
            <a:endParaRPr lang="en-GB" baseline="0" dirty="0" smtClean="0"/>
          </a:p>
          <a:p>
            <a:r>
              <a:rPr lang="en-GB" baseline="0" dirty="0" smtClean="0"/>
              <a:t>Due to this inherent noise you’re secondary </a:t>
            </a:r>
            <a:r>
              <a:rPr lang="en-GB" baseline="0" dirty="0" err="1" smtClean="0"/>
              <a:t>correlational</a:t>
            </a:r>
            <a:r>
              <a:rPr lang="en-GB" baseline="0" dirty="0" smtClean="0"/>
              <a:t> analyses are going to represent largely inflated r scores. </a:t>
            </a:r>
          </a:p>
          <a:p>
            <a:endParaRPr lang="en-GB" baseline="0" dirty="0" smtClean="0"/>
          </a:p>
          <a:p>
            <a:r>
              <a:rPr lang="en-GB" baseline="0" dirty="0" smtClean="0"/>
              <a:t>Next slide</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31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Wrote the Puzzlingly High correlations</a:t>
            </a:r>
            <a:r>
              <a:rPr lang="en-GB" baseline="0" dirty="0" smtClean="0"/>
              <a:t> paper</a:t>
            </a:r>
          </a:p>
          <a:p>
            <a:endParaRPr lang="en-GB" baseline="0" dirty="0" smtClean="0"/>
          </a:p>
          <a:p>
            <a:r>
              <a:rPr lang="en-GB" baseline="0" dirty="0" smtClean="0"/>
              <a:t>They say...</a:t>
            </a:r>
          </a:p>
          <a:p>
            <a:endParaRPr lang="en-GB" baseline="0" dirty="0" smtClean="0"/>
          </a:p>
          <a:p>
            <a:r>
              <a:rPr lang="en-GB" baseline="0" dirty="0" smtClean="0"/>
              <a:t>Now that these statistical errors have been highlighted, you would dearly struggle to publish a paper using this non-independent method.</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33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So</a:t>
            </a:r>
            <a:r>
              <a:rPr lang="en-GB" baseline="0" dirty="0" smtClean="0"/>
              <a:t> far we have been talking about task-based fMRI were we explicitly provoke a response with a stimulus of some kind. However we resting state fMRI, there are slightly different things to consider when critiquing papers.</a:t>
            </a:r>
          </a:p>
          <a:p>
            <a:endParaRPr lang="en-GB" baseline="0" dirty="0" smtClean="0"/>
          </a:p>
          <a:p>
            <a:r>
              <a:rPr lang="en-GB" baseline="0" dirty="0" smtClean="0"/>
              <a:t>In brief, resting state fMRI allows an exploration of functional connectivity between spatially segregated regions of the cortex. It exploits an interesting phenomena of the brain first reported in the mid 90’s by </a:t>
            </a:r>
            <a:r>
              <a:rPr lang="en-GB" baseline="0" dirty="0" err="1" smtClean="0"/>
              <a:t>Biswal</a:t>
            </a:r>
            <a:r>
              <a:rPr lang="en-GB" baseline="0" dirty="0" smtClean="0"/>
              <a:t>, where spontaneous fluctuations of the BOLD signal were found to temporally correlate between regions that typical show functional cooperation during tasks. For example the BOLD signal was found to be temporally correlated between the L and R </a:t>
            </a:r>
            <a:r>
              <a:rPr lang="en-GB" baseline="0" dirty="0" err="1" smtClean="0"/>
              <a:t>precentral</a:t>
            </a:r>
            <a:r>
              <a:rPr lang="en-GB" baseline="0" dirty="0" smtClean="0"/>
              <a:t> </a:t>
            </a:r>
            <a:r>
              <a:rPr lang="en-GB" baseline="0" dirty="0" err="1" smtClean="0"/>
              <a:t>gyrus</a:t>
            </a:r>
            <a:r>
              <a:rPr lang="en-GB" baseline="0" dirty="0" smtClean="0"/>
              <a:t> and the supplementary motor cortex at rest.</a:t>
            </a:r>
          </a:p>
          <a:p>
            <a:endParaRPr lang="en-GB" baseline="0" dirty="0" smtClean="0"/>
          </a:p>
          <a:p>
            <a:r>
              <a:rPr lang="en-GB" baseline="0" dirty="0" smtClean="0"/>
              <a:t>However, the name resting state is slightly misleading because the subject is just there in the scanner staring at a fixation cross. Your thoughts are allowed to wonder, so one subject particularly anxious about being in the scanner, or another particularly hungry is not exactly showcasing a brain at rest. I, and others, would argue that Free-thinking fMRI is more appropriate.</a:t>
            </a:r>
          </a:p>
          <a:p>
            <a:endParaRPr lang="en-GB" baseline="0" dirty="0" smtClean="0"/>
          </a:p>
          <a:p>
            <a:r>
              <a:rPr lang="en-GB" baseline="0" dirty="0" smtClean="0"/>
              <a:t>When reading your papers, do the authors inform you of the order of task-based vs. Free-thinking acquisition? Previously, the rest session was normally acquired after the task data this introduces the concept of prior task hangover effects, where for example, scary or disturbing stimuli is presented before the free thinking acquisition.</a:t>
            </a:r>
          </a:p>
          <a:p>
            <a:endParaRPr lang="en-GB" baseline="0" dirty="0" smtClean="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34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baseline="0" dirty="0" smtClean="0"/>
              <a:t> What are they trying to address with functional imaging?</a:t>
            </a:r>
          </a:p>
          <a:p>
            <a:pPr>
              <a:buFont typeface="Arial" pitchFamily="34" charset="0"/>
              <a:buChar char="•"/>
            </a:pPr>
            <a:endParaRPr lang="en-GB" baseline="0" dirty="0" smtClean="0"/>
          </a:p>
          <a:p>
            <a:pPr>
              <a:buFont typeface="Arial" pitchFamily="34" charset="0"/>
              <a:buChar char="•"/>
            </a:pPr>
            <a:r>
              <a:rPr lang="en-GB" baseline="0" dirty="0" smtClean="0"/>
              <a:t>Does the task really provide the means to tap into the cognitive phenomenon under question?</a:t>
            </a:r>
          </a:p>
          <a:p>
            <a:pPr>
              <a:buFont typeface="Arial" pitchFamily="34" charset="0"/>
              <a:buChar char="•"/>
            </a:pPr>
            <a:endParaRPr lang="en-GB" baseline="0" dirty="0" smtClean="0"/>
          </a:p>
          <a:p>
            <a:pPr>
              <a:buFont typeface="Arial" pitchFamily="34" charset="0"/>
              <a:buChar char="•"/>
            </a:pPr>
            <a:r>
              <a:rPr lang="en-GB" baseline="0" dirty="0" smtClean="0"/>
              <a:t> Are their enough people involved, or were the studies groups appropriately defined and selected for?</a:t>
            </a:r>
          </a:p>
          <a:p>
            <a:pPr>
              <a:buFont typeface="Arial" pitchFamily="34" charset="0"/>
              <a:buChar char="•"/>
            </a:pPr>
            <a:endParaRPr lang="en-GB" baseline="0" dirty="0" smtClean="0"/>
          </a:p>
          <a:p>
            <a:pPr>
              <a:buFont typeface="Arial" pitchFamily="34" charset="0"/>
              <a:buChar char="•"/>
            </a:pPr>
            <a:r>
              <a:rPr lang="en-GB" baseline="0" dirty="0" smtClean="0"/>
              <a:t> Is the acquisition appropriately set up to model the BOLD signal? E.g. Appropriate slice thickness</a:t>
            </a:r>
          </a:p>
          <a:p>
            <a:pPr>
              <a:buFont typeface="Arial" pitchFamily="34" charset="0"/>
              <a:buChar char="•"/>
            </a:pPr>
            <a:endParaRPr lang="en-GB" dirty="0" smtClean="0"/>
          </a:p>
          <a:p>
            <a:pPr>
              <a:buFont typeface="Arial" pitchFamily="34" charset="0"/>
              <a:buChar char="•"/>
            </a:pPr>
            <a:r>
              <a:rPr lang="en-GB" dirty="0" smtClean="0"/>
              <a:t>Is</a:t>
            </a:r>
            <a:r>
              <a:rPr lang="en-GB" baseline="0" dirty="0" smtClean="0"/>
              <a:t> the data being appropriately interpreted? Do the results stand up to the authors interpretation?</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35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results of a study should be appropriately contextualised by the limitations of its methods. This helps to prevent going beyond data’s explanatory power during your interpretations.</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36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bottom left of the slide is the typical image presented in cognitive neuroscience textbooks and indeed in papers this is the sort brain presented to us. Yet in reality, the brain looks more like the image on the right. Emily Martin asks, why is this? What’s happened to the blood in neuroscience?</a:t>
            </a:r>
          </a:p>
          <a:p>
            <a:endParaRPr lang="en-GB" baseline="0" dirty="0" smtClean="0"/>
          </a:p>
          <a:p>
            <a:r>
              <a:rPr lang="en-GB" baseline="0" dirty="0" smtClean="0"/>
              <a:t>She insists that the </a:t>
            </a:r>
            <a:r>
              <a:rPr lang="en-GB" baseline="0" dirty="0" err="1" smtClean="0"/>
              <a:t>neurovasculature</a:t>
            </a:r>
            <a:r>
              <a:rPr lang="en-GB" baseline="0" dirty="0" smtClean="0"/>
              <a:t> of the brain is not being appropriately considered in neuroscience. I’m not sure how much I agree with this, but I think she does make an interesting point.</a:t>
            </a:r>
            <a:endParaRPr lang="en-GB" dirty="0"/>
          </a:p>
        </p:txBody>
      </p:sp>
      <p:sp>
        <p:nvSpPr>
          <p:cNvPr id="4" name="Slide Number Placeholder 3"/>
          <p:cNvSpPr>
            <a:spLocks noGrp="1"/>
          </p:cNvSpPr>
          <p:nvPr>
            <p:ph type="sldNum" sz="quarter" idx="10"/>
          </p:nvPr>
        </p:nvSpPr>
        <p:spPr/>
        <p:txBody>
          <a:bodyPr/>
          <a:lstStyle/>
          <a:p>
            <a:fld id="{9694C51E-8870-4E06-9B23-67BF0AF650BE}" type="slidenum">
              <a:rPr lang="en-GB" smtClean="0"/>
              <a:pPr/>
              <a:t>37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example an interview with</a:t>
            </a:r>
            <a:r>
              <a:rPr lang="en-GB" baseline="0" dirty="0" smtClean="0"/>
              <a:t> a neuroscientist</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38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Daily Mail search using</a:t>
            </a:r>
            <a:r>
              <a:rPr lang="en-GB" baseline="0" dirty="0" smtClean="0"/>
              <a:t> the word ‘Brain’ brings up an array of articles that would even trouble an undergraduate.</a:t>
            </a:r>
          </a:p>
          <a:p>
            <a:endParaRPr lang="en-GB" baseline="0" dirty="0" smtClean="0"/>
          </a:p>
          <a:p>
            <a:r>
              <a:rPr lang="en-GB" baseline="0" dirty="0" smtClean="0"/>
              <a:t>I like to think of published, peer reviewed, papers as the news for the everyday scientist. The job of a paper is to report the reason, method and importance of an experiment in a comprehensive and transparent nature. </a:t>
            </a:r>
          </a:p>
          <a:p>
            <a:endParaRPr lang="en-GB" baseline="0" dirty="0" smtClean="0"/>
          </a:p>
          <a:p>
            <a:r>
              <a:rPr lang="en-GB" baseline="0" dirty="0" smtClean="0"/>
              <a:t>I have definitely read many papers that have gone way over my head. As beneficiaries of public money, we are duty bound to openly disseminate the findings of our research in order to improve the world we live in </a:t>
            </a:r>
          </a:p>
          <a:p>
            <a:endParaRPr lang="en-GB" baseline="0" dirty="0" smtClean="0"/>
          </a:p>
          <a:p>
            <a:r>
              <a:rPr lang="en-GB" baseline="0" dirty="0" smtClean="0"/>
              <a:t>A journalist has to boil down all of the information that appropriately contextualises and frames the results and interpretations of the experiment in order to produce a headline. They want things that are easy to report like, “The God Spot”, in the brain. Of course we now that the assumptions of a spot in the brain paints a mal-informed picture. The brain is not made up of various islands, no region performs computations in isolation . The field is moving from a functional </a:t>
            </a:r>
            <a:r>
              <a:rPr lang="en-GB" baseline="0" dirty="0" err="1" smtClean="0"/>
              <a:t>localisationist</a:t>
            </a:r>
            <a:r>
              <a:rPr lang="en-GB" baseline="0" dirty="0" smtClean="0"/>
              <a:t> approach to a connectionist approach.</a:t>
            </a:r>
            <a:endParaRPr lang="en-GB" dirty="0"/>
          </a:p>
        </p:txBody>
      </p:sp>
      <p:sp>
        <p:nvSpPr>
          <p:cNvPr id="4" name="Slide Number Placeholder 3"/>
          <p:cNvSpPr>
            <a:spLocks noGrp="1"/>
          </p:cNvSpPr>
          <p:nvPr>
            <p:ph type="sldNum" sz="quarter" idx="10"/>
          </p:nvPr>
        </p:nvSpPr>
        <p:spPr/>
        <p:txBody>
          <a:bodyPr/>
          <a:lstStyle/>
          <a:p>
            <a:fld id="{9694C51E-8870-4E06-9B23-67BF0AF650BE}" type="slidenum">
              <a:rPr lang="en-GB" smtClean="0"/>
              <a:pPr/>
              <a:t>40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4B83C0-51B5-455D-954E-067429BA83C7}" type="slidenum">
              <a:rPr lang="en-GB"/>
              <a:pPr/>
              <a:t>43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Research question is framed as a hypothesis.</a:t>
            </a:r>
          </a:p>
          <a:p>
            <a:endParaRPr lang="en-US" sz="1200" dirty="0" smtClean="0"/>
          </a:p>
          <a:p>
            <a:r>
              <a:rPr lang="en-US" sz="1200" dirty="0" smtClean="0"/>
              <a:t>We are testing difference in BOLD signal between two (or more) conditions.</a:t>
            </a:r>
          </a:p>
          <a:p>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4</a:t>
            </a:fld>
            <a:endParaRPr lang="en-GB"/>
          </a:p>
        </p:txBody>
      </p:sp>
    </p:spTree>
    <p:extLst>
      <p:ext uri="{BB962C8B-B14F-4D97-AF65-F5344CB8AC3E}">
        <p14:creationId xmlns:p14="http://schemas.microsoft.com/office/powerpoint/2010/main" val="384120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i="1" dirty="0" smtClean="0">
                <a:solidFill>
                  <a:schemeClr val="tx2"/>
                </a:solidFill>
              </a:rPr>
              <a:t>Threshold  </a:t>
            </a:r>
            <a:r>
              <a:rPr lang="en-GB" i="1" dirty="0" smtClean="0">
                <a:solidFill>
                  <a:schemeClr val="tx2"/>
                </a:solidFill>
                <a:sym typeface="Wingdings" pitchFamily="2" charset="2"/>
              </a:rPr>
              <a:t>u</a:t>
            </a:r>
            <a:r>
              <a:rPr lang="el-GR" i="1" baseline="-25000" dirty="0" smtClean="0">
                <a:solidFill>
                  <a:schemeClr val="tx2"/>
                </a:solidFill>
              </a:rPr>
              <a:t>α</a:t>
            </a:r>
            <a:r>
              <a:rPr lang="en-GB" i="1" baseline="-25000" dirty="0" smtClean="0">
                <a:solidFill>
                  <a:schemeClr val="tx2"/>
                </a:solidFill>
              </a:rPr>
              <a:t> </a:t>
            </a:r>
            <a:r>
              <a:rPr lang="en-GB" dirty="0" smtClean="0">
                <a:solidFill>
                  <a:schemeClr val="tx2"/>
                </a:solidFill>
              </a:rPr>
              <a:t>controls the false positive rate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dirty="0" smtClean="0">
                <a:solidFill>
                  <a:schemeClr val="tx2"/>
                </a:solidFill>
              </a:rPr>
              <a:t>Test statistic t, a realisation of T</a:t>
            </a:r>
            <a:endParaRPr lang="en-US" sz="1200"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P-value</a:t>
            </a:r>
            <a:r>
              <a:rPr lang="en-US" sz="1200" dirty="0" smtClean="0"/>
              <a:t>: states probability for test statistics that difference between conditions arose by </a:t>
            </a:r>
            <a:r>
              <a:rPr lang="en-US" sz="1200" dirty="0" smtClean="0"/>
              <a:t>chance</a:t>
            </a:r>
            <a:endParaRPr lang="en-GB" altLang="en-US" sz="12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sz="1200" dirty="0" smtClean="0">
                <a:latin typeface="Arial" pitchFamily="34" charset="0"/>
                <a:cs typeface="Arial" pitchFamily="34" charset="0"/>
              </a:rPr>
              <a:t>Is p(H</a:t>
            </a:r>
            <a:r>
              <a:rPr lang="en-GB" altLang="en-US" sz="1200" baseline="-25000" dirty="0" smtClean="0">
                <a:latin typeface="Arial" pitchFamily="34" charset="0"/>
                <a:cs typeface="Arial" pitchFamily="34" charset="0"/>
              </a:rPr>
              <a:t>0</a:t>
            </a:r>
            <a:r>
              <a:rPr lang="en-GB" altLang="en-US" sz="1200" dirty="0" smtClean="0">
                <a:latin typeface="Arial" pitchFamily="34" charset="0"/>
                <a:cs typeface="Arial" pitchFamily="34" charset="0"/>
              </a:rPr>
              <a:t>)&lt; </a:t>
            </a:r>
            <a:r>
              <a:rPr lang="el-GR" altLang="en-US" sz="1200" dirty="0" smtClean="0">
                <a:latin typeface="Arial" pitchFamily="34" charset="0"/>
                <a:cs typeface="Arial" pitchFamily="34" charset="0"/>
              </a:rPr>
              <a:t>α</a:t>
            </a:r>
            <a:r>
              <a:rPr lang="en-GB" altLang="en-US" sz="1200" dirty="0" smtClean="0">
                <a:latin typeface="Arial" pitchFamily="34" charset="0"/>
                <a:cs typeface="Arial" pitchFamily="34" charset="0"/>
              </a:rPr>
              <a:t> i.e. can we reject the </a:t>
            </a:r>
            <a:r>
              <a:rPr lang="en-GB" altLang="en-US" sz="1200" dirty="0" smtClean="0">
                <a:latin typeface="Arial" pitchFamily="34" charset="0"/>
                <a:cs typeface="Arial" pitchFamily="34" charset="0"/>
              </a:rPr>
              <a:t>H0?</a:t>
            </a:r>
            <a:endParaRPr lang="en-GB" altLang="en-US" sz="1200" dirty="0" smtClean="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5</a:t>
            </a:fld>
            <a:endParaRPr lang="en-GB"/>
          </a:p>
        </p:txBody>
      </p:sp>
    </p:spTree>
    <p:extLst>
      <p:ext uri="{BB962C8B-B14F-4D97-AF65-F5344CB8AC3E}">
        <p14:creationId xmlns:p14="http://schemas.microsoft.com/office/powerpoint/2010/main" val="356686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Probablility</a:t>
            </a:r>
            <a:r>
              <a:rPr lang="en-GB" dirty="0" smtClean="0"/>
              <a:t> of committing</a:t>
            </a:r>
            <a:r>
              <a:rPr lang="en-GB" baseline="0" dirty="0" smtClean="0"/>
              <a:t> different error types depends on choice of alpha</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7</a:t>
            </a:fld>
            <a:endParaRPr lang="en-GB"/>
          </a:p>
        </p:txBody>
      </p:sp>
    </p:spTree>
    <p:extLst>
      <p:ext uri="{BB962C8B-B14F-4D97-AF65-F5344CB8AC3E}">
        <p14:creationId xmlns:p14="http://schemas.microsoft.com/office/powerpoint/2010/main" val="299484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fMRI – lots of  voxels, lots</a:t>
            </a:r>
            <a:r>
              <a:rPr lang="en-GB" baseline="0" dirty="0" smtClean="0"/>
              <a:t> of t-tests</a:t>
            </a:r>
            <a:endParaRPr lang="en-GB"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8</a:t>
            </a:fld>
            <a:endParaRPr lang="en-GB"/>
          </a:p>
        </p:txBody>
      </p:sp>
    </p:spTree>
    <p:extLst>
      <p:ext uri="{BB962C8B-B14F-4D97-AF65-F5344CB8AC3E}">
        <p14:creationId xmlns:p14="http://schemas.microsoft.com/office/powerpoint/2010/main" val="372506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Salmon paper Bennett</a:t>
            </a:r>
            <a:endParaRPr lang="en-US"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9</a:t>
            </a:fld>
            <a:endParaRPr lang="en-GB"/>
          </a:p>
        </p:txBody>
      </p:sp>
    </p:spTree>
    <p:extLst>
      <p:ext uri="{BB962C8B-B14F-4D97-AF65-F5344CB8AC3E}">
        <p14:creationId xmlns:p14="http://schemas.microsoft.com/office/powerpoint/2010/main" val="319288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type of correction prevents Type I error across the whole family of tests you're doing - a </a:t>
            </a:r>
            <a:r>
              <a:rPr lang="en-US" sz="1200" kern="1200" dirty="0" err="1" smtClean="0">
                <a:solidFill>
                  <a:schemeClr val="tx1"/>
                </a:solidFill>
                <a:latin typeface="+mn-lt"/>
                <a:ea typeface="+mn-ea"/>
                <a:cs typeface="+mn-cs"/>
              </a:rPr>
              <a:t>familwise</a:t>
            </a:r>
            <a:r>
              <a:rPr lang="en-US" sz="1200" kern="1200" dirty="0" smtClean="0">
                <a:solidFill>
                  <a:schemeClr val="tx1"/>
                </a:solidFill>
                <a:latin typeface="+mn-lt"/>
                <a:ea typeface="+mn-ea"/>
                <a:cs typeface="+mn-cs"/>
              </a:rPr>
              <a:t> error correction, or FWE correction.</a:t>
            </a:r>
          </a:p>
          <a:p>
            <a:r>
              <a:rPr lang="en-US" sz="1200" kern="1200" dirty="0" err="1" smtClean="0">
                <a:solidFill>
                  <a:schemeClr val="tx1"/>
                </a:solidFill>
                <a:latin typeface="+mn-lt"/>
                <a:ea typeface="+mn-ea"/>
                <a:cs typeface="+mn-cs"/>
              </a:rPr>
              <a:t>Bonferroni</a:t>
            </a:r>
            <a:r>
              <a:rPr lang="en-US" sz="1200" kern="1200" dirty="0" smtClean="0">
                <a:solidFill>
                  <a:schemeClr val="tx1"/>
                </a:solidFill>
                <a:latin typeface="+mn-lt"/>
                <a:ea typeface="+mn-ea"/>
                <a:cs typeface="+mn-cs"/>
              </a:rPr>
              <a:t>: </a:t>
            </a:r>
            <a:r>
              <a:rPr lang="en-GB" dirty="0" smtClean="0">
                <a:latin typeface="Arial"/>
                <a:cs typeface="Arial"/>
              </a:rPr>
              <a:t>does not take into account </a:t>
            </a:r>
            <a:r>
              <a:rPr lang="en-GB" dirty="0" err="1" smtClean="0">
                <a:latin typeface="Arial"/>
                <a:cs typeface="Arial"/>
              </a:rPr>
              <a:t>spacial</a:t>
            </a:r>
            <a:r>
              <a:rPr lang="en-GB" dirty="0" smtClean="0">
                <a:latin typeface="Arial"/>
                <a:cs typeface="Arial"/>
              </a:rPr>
              <a:t> correlation between </a:t>
            </a:r>
            <a:r>
              <a:rPr lang="en-GB" dirty="0" smtClean="0">
                <a:latin typeface="Arial"/>
                <a:cs typeface="Arial"/>
              </a:rPr>
              <a:t>voxels. CONSERVATIVE</a:t>
            </a:r>
          </a:p>
          <a:p>
            <a:r>
              <a:rPr lang="en-GB" dirty="0" err="1" smtClean="0">
                <a:latin typeface="Arial"/>
                <a:cs typeface="Arial"/>
              </a:rPr>
              <a:t>Rft</a:t>
            </a:r>
            <a:r>
              <a:rPr lang="en-GB" dirty="0" smtClean="0">
                <a:latin typeface="Arial"/>
                <a:cs typeface="Arial"/>
              </a:rPr>
              <a:t>: by</a:t>
            </a:r>
            <a:r>
              <a:rPr lang="en-GB" baseline="0" dirty="0" smtClean="0">
                <a:latin typeface="Arial"/>
                <a:cs typeface="Arial"/>
              </a:rPr>
              <a:t> grouping into </a:t>
            </a:r>
            <a:r>
              <a:rPr lang="en-GB" baseline="0" dirty="0" err="1" smtClean="0">
                <a:latin typeface="Arial"/>
                <a:cs typeface="Arial"/>
              </a:rPr>
              <a:t>Resels</a:t>
            </a:r>
            <a:r>
              <a:rPr lang="en-GB" baseline="0" dirty="0" smtClean="0">
                <a:latin typeface="Arial"/>
                <a:cs typeface="Arial"/>
              </a:rPr>
              <a:t> we restore independence of data</a:t>
            </a:r>
            <a:endParaRPr lang="en-GB" dirty="0" smtClean="0">
              <a:latin typeface="Arial"/>
              <a:cs typeface="Arial"/>
            </a:endParaRPr>
          </a:p>
          <a:p>
            <a:r>
              <a:rPr lang="en-GB" dirty="0" smtClean="0">
                <a:latin typeface="Arial"/>
                <a:cs typeface="Arial"/>
              </a:rPr>
              <a:t>F</a:t>
            </a:r>
            <a:r>
              <a:rPr lang="en-US" dirty="0" smtClean="0">
                <a:latin typeface="Arial"/>
                <a:cs typeface="Arial"/>
              </a:rPr>
              <a:t>EW</a:t>
            </a:r>
            <a:r>
              <a:rPr lang="en-GB" dirty="0" smtClean="0">
                <a:latin typeface="Arial"/>
                <a:cs typeface="Arial"/>
              </a:rPr>
              <a:t> correction is conservative - </a:t>
            </a:r>
            <a:r>
              <a:rPr lang="en-US" sz="1200" kern="1200" dirty="0" smtClean="0">
                <a:solidFill>
                  <a:schemeClr val="tx1"/>
                </a:solidFill>
                <a:latin typeface="+mn-lt"/>
                <a:ea typeface="+mn-ea"/>
                <a:cs typeface="+mn-cs"/>
              </a:rPr>
              <a:t>most researchers correctly assume there's enough noise in every stage of the process to make a few voxels here and there look active just by chance</a:t>
            </a:r>
            <a:endParaRPr lang="en-US"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10</a:t>
            </a:fld>
            <a:endParaRPr lang="en-GB"/>
          </a:p>
        </p:txBody>
      </p:sp>
    </p:spTree>
    <p:extLst>
      <p:ext uri="{BB962C8B-B14F-4D97-AF65-F5344CB8AC3E}">
        <p14:creationId xmlns:p14="http://schemas.microsoft.com/office/powerpoint/2010/main" val="39420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We don’t know which voxels might be falsely active, and we don’t know if there are </a:t>
            </a:r>
            <a:r>
              <a:rPr lang="en-US" sz="1200" i="1" kern="1200" dirty="0" smtClean="0">
                <a:solidFill>
                  <a:schemeClr val="tx1"/>
                </a:solidFill>
                <a:effectLst/>
                <a:latin typeface="+mn-lt"/>
                <a:ea typeface="+mn-ea"/>
                <a:cs typeface="+mn-cs"/>
              </a:rPr>
              <a:t>any</a:t>
            </a:r>
            <a:r>
              <a:rPr lang="en-US" sz="1200" kern="1200" dirty="0" smtClean="0">
                <a:solidFill>
                  <a:schemeClr val="tx1"/>
                </a:solidFill>
                <a:effectLst/>
                <a:latin typeface="+mn-lt"/>
                <a:ea typeface="+mn-ea"/>
                <a:cs typeface="+mn-cs"/>
              </a:rPr>
              <a:t> – but it’s not more than 5%.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BIG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advantage of FDR is that is adapts to the level of signal present in the data (independent of number of voxels or smoothness). With small signal, the correction is very liberal. With huge signal, it's relatively more severe.</a:t>
            </a:r>
            <a:endParaRPr lang="en-US" dirty="0" smtClean="0"/>
          </a:p>
          <a:p>
            <a:r>
              <a:rPr lang="en-US" dirty="0" smtClean="0"/>
              <a:t>Not the poin</a:t>
            </a:r>
            <a:r>
              <a:rPr lang="en-US" baseline="0" dirty="0" smtClean="0"/>
              <a:t>t to make correction for corrections sake – but to be aware what the false positive rate is</a:t>
            </a:r>
            <a:endParaRPr lang="en-US" dirty="0"/>
          </a:p>
        </p:txBody>
      </p:sp>
      <p:sp>
        <p:nvSpPr>
          <p:cNvPr id="4" name="Slide Number Placeholder 3"/>
          <p:cNvSpPr>
            <a:spLocks noGrp="1"/>
          </p:cNvSpPr>
          <p:nvPr>
            <p:ph type="sldNum" sz="quarter" idx="10"/>
          </p:nvPr>
        </p:nvSpPr>
        <p:spPr/>
        <p:txBody>
          <a:bodyPr/>
          <a:lstStyle/>
          <a:p>
            <a:pPr>
              <a:defRPr/>
            </a:pPr>
            <a:fld id="{2C2E0471-B1C6-4199-AC06-EDB3726702EF}" type="slidenum">
              <a:rPr lang="en-GB" smtClean="0"/>
              <a:pPr>
                <a:defRPr/>
              </a:pPr>
              <a:t>11</a:t>
            </a:fld>
            <a:endParaRPr lang="en-GB"/>
          </a:p>
        </p:txBody>
      </p:sp>
    </p:spTree>
    <p:extLst>
      <p:ext uri="{BB962C8B-B14F-4D97-AF65-F5344CB8AC3E}">
        <p14:creationId xmlns:p14="http://schemas.microsoft.com/office/powerpoint/2010/main" val="3861948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Orange_716_ppt_small"/>
          <p:cNvPicPr>
            <a:picLocks noChangeAspect="1" noChangeArrowheads="1"/>
          </p:cNvPicPr>
          <p:nvPr userDrawn="1"/>
        </p:nvPicPr>
        <p:blipFill>
          <a:blip r:embed="rId2" cstate="print"/>
          <a:srcRect l="21991" t="33252" r="3369"/>
          <a:stretch>
            <a:fillRect/>
          </a:stretch>
        </p:blipFill>
        <p:spPr bwMode="auto">
          <a:xfrm>
            <a:off x="0" y="-7938"/>
            <a:ext cx="9144000" cy="1300163"/>
          </a:xfrm>
          <a:prstGeom prst="rect">
            <a:avLst/>
          </a:prstGeom>
          <a:noFill/>
          <a:ln w="9525">
            <a:noFill/>
            <a:miter lim="800000"/>
            <a:headEnd/>
            <a:tailEnd/>
          </a:ln>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E3288AC-1147-4374-80F2-4CE11E95DB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15EDEAE-02DA-4E55-9A11-900FDA9BB2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5D3DB08-9491-41EF-BE84-AD0A9189A8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518848D-33ED-4249-9D45-CDC99DF9428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E25C5B-8A34-4C95-8BEF-A4246C3F12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BF56FA2B-24A3-4B13-814B-C4E54E6B22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E276D393-1C0A-4267-9978-EB4A724A50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377602-83A9-412E-B7CD-A3F54BCD17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1B497E5-941B-47D2-9991-F832CD34AA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C777A40-A4BC-4AD2-92F5-39A4F51581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Orange_716_ppt_wide"/>
          <p:cNvPicPr>
            <a:picLocks noChangeAspect="1" noChangeArrowheads="1"/>
          </p:cNvPicPr>
          <p:nvPr userDrawn="1"/>
        </p:nvPicPr>
        <p:blipFill>
          <a:blip r:embed="rId13" cstate="print"/>
          <a:srcRect l="18303" t="58717" r="2190"/>
          <a:stretch>
            <a:fillRect/>
          </a:stretch>
        </p:blipFill>
        <p:spPr bwMode="auto">
          <a:xfrm>
            <a:off x="0" y="0"/>
            <a:ext cx="9144000" cy="5143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0C37F01-42E0-4D42-88CE-14FD3CD56D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29050" y="1438593"/>
            <a:ext cx="5734050" cy="1368425"/>
          </a:xfrm>
        </p:spPr>
        <p:txBody>
          <a:bodyPr/>
          <a:lstStyle/>
          <a:p>
            <a:pPr algn="ctr" eaLnBrk="1" hangingPunct="1"/>
            <a:r>
              <a:rPr lang="en-GB" dirty="0" smtClean="0"/>
              <a:t>Issues with analysis &amp; interpretation</a:t>
            </a:r>
          </a:p>
        </p:txBody>
      </p:sp>
      <p:sp>
        <p:nvSpPr>
          <p:cNvPr id="3075" name="Rectangle 3"/>
          <p:cNvSpPr>
            <a:spLocks noGrp="1" noChangeArrowheads="1"/>
          </p:cNvSpPr>
          <p:nvPr>
            <p:ph type="subTitle" idx="1"/>
          </p:nvPr>
        </p:nvSpPr>
        <p:spPr>
          <a:xfrm>
            <a:off x="0" y="6038850"/>
            <a:ext cx="8496300" cy="819150"/>
          </a:xfrm>
        </p:spPr>
        <p:txBody>
          <a:bodyPr/>
          <a:lstStyle/>
          <a:p>
            <a:pPr eaLnBrk="1" hangingPunct="1"/>
            <a:r>
              <a:rPr lang="en-GB" sz="2000" dirty="0" smtClean="0">
                <a:solidFill>
                  <a:schemeClr val="tx2"/>
                </a:solidFill>
              </a:rPr>
              <a:t>Marion </a:t>
            </a:r>
            <a:r>
              <a:rPr lang="en-GB" sz="2000" dirty="0" err="1" smtClean="0">
                <a:solidFill>
                  <a:schemeClr val="tx2"/>
                </a:solidFill>
              </a:rPr>
              <a:t>Oberhuber</a:t>
            </a:r>
            <a:r>
              <a:rPr lang="en-GB" sz="2000" dirty="0" smtClean="0">
                <a:solidFill>
                  <a:schemeClr val="tx2"/>
                </a:solidFill>
              </a:rPr>
              <a:t> </a:t>
            </a:r>
          </a:p>
          <a:p>
            <a:pPr eaLnBrk="1" hangingPunct="1"/>
            <a:r>
              <a:rPr lang="en-GB" sz="2000" dirty="0" smtClean="0">
                <a:solidFill>
                  <a:schemeClr val="tx2"/>
                </a:solidFill>
              </a:rPr>
              <a:t>&amp; Richard </a:t>
            </a:r>
            <a:r>
              <a:rPr lang="en-GB" sz="2000" dirty="0" err="1" smtClean="0">
                <a:solidFill>
                  <a:schemeClr val="tx2"/>
                </a:solidFill>
              </a:rPr>
              <a:t>Daws</a:t>
            </a:r>
            <a:r>
              <a:rPr lang="en-GB" sz="2000" dirty="0" smtClean="0">
                <a:solidFill>
                  <a:schemeClr val="tx2"/>
                </a:solidFill>
              </a:rPr>
              <a:t>.</a:t>
            </a:r>
          </a:p>
        </p:txBody>
      </p:sp>
      <p:pic>
        <p:nvPicPr>
          <p:cNvPr id="3076" name="Picture 4"/>
          <p:cNvPicPr>
            <a:picLocks noChangeAspect="1"/>
          </p:cNvPicPr>
          <p:nvPr/>
        </p:nvPicPr>
        <p:blipFill>
          <a:blip r:embed="rId2" cstate="print"/>
          <a:srcRect/>
          <a:stretch>
            <a:fillRect/>
          </a:stretch>
        </p:blipFill>
        <p:spPr bwMode="auto">
          <a:xfrm>
            <a:off x="228600" y="1543050"/>
            <a:ext cx="3789897" cy="2419350"/>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813" y="2457450"/>
            <a:ext cx="3401874" cy="3934228"/>
          </a:xfrm>
          <a:prstGeom prst="rect">
            <a:avLst/>
          </a:prstGeom>
        </p:spPr>
      </p:pic>
      <p:pic>
        <p:nvPicPr>
          <p:cNvPr id="3078" name="Picture 6"/>
          <p:cNvPicPr>
            <a:picLocks noChangeAspect="1"/>
          </p:cNvPicPr>
          <p:nvPr/>
        </p:nvPicPr>
        <p:blipFill>
          <a:blip r:embed="rId4" cstate="print"/>
          <a:srcRect/>
          <a:stretch>
            <a:fillRect/>
          </a:stretch>
        </p:blipFill>
        <p:spPr bwMode="auto">
          <a:xfrm>
            <a:off x="6115368" y="3246438"/>
            <a:ext cx="2773362" cy="3430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30200" y="908050"/>
            <a:ext cx="8489950" cy="610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r>
              <a:rPr lang="en-GB" dirty="0">
                <a:cs typeface="Arial"/>
              </a:rPr>
              <a:t>Limiting family-wise-error-rate (</a:t>
            </a:r>
            <a:r>
              <a:rPr lang="en-GB" dirty="0" smtClean="0">
                <a:cs typeface="Arial"/>
              </a:rPr>
              <a:t>FWER)</a:t>
            </a:r>
            <a:endParaRPr lang="en-GB" dirty="0"/>
          </a:p>
        </p:txBody>
      </p:sp>
      <p:sp>
        <p:nvSpPr>
          <p:cNvPr id="7" name="TextBox 6"/>
          <p:cNvSpPr txBox="1"/>
          <p:nvPr/>
        </p:nvSpPr>
        <p:spPr>
          <a:xfrm>
            <a:off x="234697" y="1688394"/>
            <a:ext cx="8909303" cy="3693319"/>
          </a:xfrm>
          <a:prstGeom prst="rect">
            <a:avLst/>
          </a:prstGeom>
          <a:noFill/>
        </p:spPr>
        <p:txBody>
          <a:bodyPr wrap="square" rtlCol="0">
            <a:spAutoFit/>
          </a:bodyPr>
          <a:lstStyle/>
          <a:p>
            <a:pPr marL="285750" indent="-285750" defTabSz="901700">
              <a:buFont typeface="Arial" panose="020B0604020202020204" pitchFamily="34" charset="0"/>
              <a:buChar char="•"/>
              <a:tabLst>
                <a:tab pos="276225" algn="l"/>
              </a:tabLst>
            </a:pPr>
            <a:r>
              <a:rPr lang="en-GB" dirty="0" smtClean="0">
                <a:solidFill>
                  <a:schemeClr val="tx2"/>
                </a:solidFill>
                <a:latin typeface="Arial"/>
                <a:cs typeface="Arial"/>
              </a:rPr>
              <a:t>F</a:t>
            </a:r>
            <a:r>
              <a:rPr lang="en-US" dirty="0" smtClean="0">
                <a:solidFill>
                  <a:schemeClr val="tx2"/>
                </a:solidFill>
                <a:latin typeface="Arial"/>
                <a:cs typeface="Arial"/>
              </a:rPr>
              <a:t>WER </a:t>
            </a:r>
            <a:r>
              <a:rPr lang="en-US" dirty="0">
                <a:solidFill>
                  <a:schemeClr val="tx2"/>
                </a:solidFill>
                <a:latin typeface="Arial"/>
                <a:cs typeface="Arial"/>
              </a:rPr>
              <a:t>of 0.05 – 5% chance of 1 or more false positives across the whole </a:t>
            </a:r>
            <a:r>
              <a:rPr lang="en-US" dirty="0" smtClean="0">
                <a:solidFill>
                  <a:schemeClr val="tx2"/>
                </a:solidFill>
                <a:latin typeface="Arial"/>
                <a:cs typeface="Arial"/>
              </a:rPr>
              <a:t>set </a:t>
            </a:r>
            <a:r>
              <a:rPr lang="en-US" dirty="0">
                <a:solidFill>
                  <a:schemeClr val="tx2"/>
                </a:solidFill>
                <a:latin typeface="Arial"/>
                <a:cs typeface="Arial"/>
              </a:rPr>
              <a:t>of statistical </a:t>
            </a:r>
            <a:r>
              <a:rPr lang="en-US" dirty="0" smtClean="0">
                <a:solidFill>
                  <a:schemeClr val="tx2"/>
                </a:solidFill>
                <a:latin typeface="Arial"/>
                <a:cs typeface="Arial"/>
              </a:rPr>
              <a:t>tests</a:t>
            </a:r>
            <a:r>
              <a:rPr lang="en-GB" dirty="0">
                <a:solidFill>
                  <a:schemeClr val="tx2"/>
                </a:solidFill>
                <a:latin typeface="Arial"/>
                <a:cs typeface="Arial"/>
              </a:rPr>
              <a:t/>
            </a:r>
            <a:br>
              <a:rPr lang="en-GB" dirty="0">
                <a:solidFill>
                  <a:schemeClr val="tx2"/>
                </a:solidFill>
                <a:latin typeface="Arial"/>
                <a:cs typeface="Arial"/>
              </a:rPr>
            </a:br>
            <a:endParaRPr lang="en-GB" dirty="0" smtClean="0">
              <a:solidFill>
                <a:schemeClr val="tx2"/>
              </a:solidFill>
              <a:latin typeface="Arial"/>
              <a:cs typeface="Arial"/>
            </a:endParaRPr>
          </a:p>
          <a:p>
            <a:r>
              <a:rPr lang="en-GB" dirty="0" err="1" smtClean="0">
                <a:solidFill>
                  <a:schemeClr val="tx2"/>
                </a:solidFill>
                <a:latin typeface="Arial"/>
                <a:cs typeface="Arial"/>
              </a:rPr>
              <a:t>Bonferroni</a:t>
            </a:r>
            <a:r>
              <a:rPr lang="en-GB" dirty="0" smtClean="0">
                <a:solidFill>
                  <a:schemeClr val="tx2"/>
                </a:solidFill>
                <a:latin typeface="Arial"/>
                <a:cs typeface="Arial"/>
              </a:rPr>
              <a:t>: </a:t>
            </a:r>
            <a:r>
              <a:rPr kumimoji="1" lang="en-US" altLang="ja-JP" dirty="0" smtClean="0">
                <a:solidFill>
                  <a:schemeClr val="tx2"/>
                </a:solidFill>
                <a:ea typeface="ＭＳ Ｐゴシック" pitchFamily="34" charset="-128"/>
              </a:rPr>
              <a:t>α=P</a:t>
            </a:r>
            <a:r>
              <a:rPr kumimoji="1" lang="en-US" altLang="ja-JP" baseline="30000" dirty="0" smtClean="0">
                <a:solidFill>
                  <a:schemeClr val="tx2"/>
                </a:solidFill>
                <a:ea typeface="ＭＳ Ｐゴシック" pitchFamily="34" charset="-128"/>
              </a:rPr>
              <a:t>FWE</a:t>
            </a:r>
            <a:r>
              <a:rPr kumimoji="1" lang="en-US" altLang="ja-JP" dirty="0" smtClean="0">
                <a:solidFill>
                  <a:schemeClr val="tx2"/>
                </a:solidFill>
                <a:ea typeface="ＭＳ Ｐゴシック" pitchFamily="34" charset="-128"/>
              </a:rPr>
              <a:t>/n</a:t>
            </a:r>
            <a:endParaRPr lang="en-GB" dirty="0" smtClean="0">
              <a:solidFill>
                <a:schemeClr val="tx2"/>
              </a:solidFill>
              <a:latin typeface="Arial"/>
              <a:cs typeface="Arial"/>
            </a:endParaRPr>
          </a:p>
          <a:p>
            <a:pPr marL="342900" indent="-342900">
              <a:buFont typeface="Arial"/>
              <a:buChar char="•"/>
            </a:pPr>
            <a:r>
              <a:rPr lang="en-GB" dirty="0" smtClean="0">
                <a:solidFill>
                  <a:schemeClr val="tx2"/>
                </a:solidFill>
                <a:latin typeface="Arial"/>
                <a:cs typeface="Arial"/>
              </a:rPr>
              <a:t>Divides desired p-threshold by the number of tests</a:t>
            </a:r>
          </a:p>
          <a:p>
            <a:pPr marL="342900" indent="-342900">
              <a:buFont typeface="Arial"/>
              <a:buChar char="•"/>
            </a:pPr>
            <a:r>
              <a:rPr lang="en-US" dirty="0" smtClean="0">
                <a:solidFill>
                  <a:schemeClr val="tx2"/>
                </a:solidFill>
                <a:latin typeface="Arial"/>
                <a:cs typeface="Arial"/>
              </a:rPr>
              <a:t>A</a:t>
            </a:r>
            <a:r>
              <a:rPr lang="en-GB" dirty="0" err="1" smtClean="0">
                <a:solidFill>
                  <a:schemeClr val="tx2"/>
                </a:solidFill>
                <a:latin typeface="Arial"/>
                <a:cs typeface="Arial"/>
              </a:rPr>
              <a:t>ssumes</a:t>
            </a:r>
            <a:r>
              <a:rPr lang="en-GB" dirty="0" smtClean="0">
                <a:solidFill>
                  <a:schemeClr val="tx2"/>
                </a:solidFill>
                <a:latin typeface="Arial"/>
                <a:cs typeface="Arial"/>
              </a:rPr>
              <a:t> spatial independence between voxels </a:t>
            </a:r>
            <a:endParaRPr lang="en-GB" dirty="0" smtClean="0">
              <a:solidFill>
                <a:schemeClr val="tx2"/>
              </a:solidFill>
              <a:latin typeface="Arial"/>
              <a:cs typeface="Arial"/>
            </a:endParaRPr>
          </a:p>
          <a:p>
            <a:r>
              <a:rPr lang="en-GB" dirty="0">
                <a:solidFill>
                  <a:schemeClr val="tx2"/>
                </a:solidFill>
                <a:latin typeface="Arial"/>
                <a:cs typeface="Arial"/>
              </a:rPr>
              <a:t>	</a:t>
            </a:r>
            <a:r>
              <a:rPr lang="en-GB" dirty="0" smtClean="0">
                <a:solidFill>
                  <a:schemeClr val="tx2"/>
                </a:solidFill>
                <a:latin typeface="Arial"/>
                <a:cs typeface="Arial"/>
              </a:rPr>
              <a:t>BUT </a:t>
            </a:r>
            <a:r>
              <a:rPr lang="en-GB" dirty="0">
                <a:solidFill>
                  <a:schemeClr val="tx2"/>
                </a:solidFill>
                <a:cs typeface="Arial"/>
              </a:rPr>
              <a:t># independent </a:t>
            </a:r>
            <a:r>
              <a:rPr lang="en-GB" dirty="0" smtClean="0">
                <a:solidFill>
                  <a:schemeClr val="tx2"/>
                </a:solidFill>
                <a:cs typeface="Arial"/>
              </a:rPr>
              <a:t>values &lt; </a:t>
            </a:r>
            <a:r>
              <a:rPr lang="en-GB" dirty="0">
                <a:solidFill>
                  <a:schemeClr val="tx2"/>
                </a:solidFill>
                <a:cs typeface="Arial"/>
              </a:rPr>
              <a:t># independent </a:t>
            </a:r>
            <a:r>
              <a:rPr lang="en-GB" dirty="0" smtClean="0">
                <a:solidFill>
                  <a:schemeClr val="tx2"/>
                </a:solidFill>
                <a:cs typeface="Arial"/>
              </a:rPr>
              <a:t>voxels</a:t>
            </a:r>
            <a:endParaRPr lang="en-GB" dirty="0" smtClean="0">
              <a:solidFill>
                <a:schemeClr val="tx2"/>
              </a:solidFill>
              <a:latin typeface="Arial"/>
              <a:cs typeface="Arial"/>
            </a:endParaRPr>
          </a:p>
          <a:p>
            <a:pPr marL="342900" indent="-342900">
              <a:buFont typeface="Arial"/>
              <a:buChar char="•"/>
            </a:pPr>
            <a:r>
              <a:rPr lang="en-GB" dirty="0">
                <a:solidFill>
                  <a:schemeClr val="tx2"/>
                </a:solidFill>
                <a:latin typeface="Arial"/>
                <a:cs typeface="Arial"/>
              </a:rPr>
              <a:t>L</a:t>
            </a:r>
            <a:r>
              <a:rPr lang="en-GB" dirty="0" smtClean="0">
                <a:solidFill>
                  <a:schemeClr val="tx2"/>
                </a:solidFill>
                <a:latin typeface="Arial"/>
                <a:cs typeface="Arial"/>
              </a:rPr>
              <a:t>oss </a:t>
            </a:r>
            <a:r>
              <a:rPr lang="en-GB" dirty="0" smtClean="0">
                <a:solidFill>
                  <a:schemeClr val="tx2"/>
                </a:solidFill>
                <a:latin typeface="Arial"/>
                <a:cs typeface="Arial"/>
              </a:rPr>
              <a:t>of statistical </a:t>
            </a:r>
            <a:r>
              <a:rPr lang="en-GB" dirty="0" smtClean="0">
                <a:solidFill>
                  <a:schemeClr val="tx2"/>
                </a:solidFill>
                <a:latin typeface="Arial"/>
                <a:cs typeface="Arial"/>
              </a:rPr>
              <a:t>power</a:t>
            </a:r>
            <a:endParaRPr lang="en-GB" dirty="0">
              <a:solidFill>
                <a:schemeClr val="tx2"/>
              </a:solidFill>
              <a:latin typeface="Arial"/>
              <a:cs typeface="Arial"/>
            </a:endParaRPr>
          </a:p>
          <a:p>
            <a:r>
              <a:rPr lang="en-GB" dirty="0" smtClean="0">
                <a:solidFill>
                  <a:schemeClr val="tx2"/>
                </a:solidFill>
                <a:cs typeface="Arial"/>
              </a:rPr>
              <a:t>	</a:t>
            </a:r>
            <a:endParaRPr lang="en-GB" dirty="0" smtClean="0">
              <a:solidFill>
                <a:schemeClr val="tx2"/>
              </a:solidFill>
              <a:cs typeface="Arial"/>
            </a:endParaRPr>
          </a:p>
          <a:p>
            <a:endParaRPr lang="en-GB" dirty="0">
              <a:solidFill>
                <a:schemeClr val="tx2"/>
              </a:solidFill>
              <a:latin typeface="Arial"/>
              <a:cs typeface="Arial"/>
            </a:endParaRPr>
          </a:p>
          <a:p>
            <a:r>
              <a:rPr lang="en-GB" dirty="0">
                <a:solidFill>
                  <a:schemeClr val="tx2"/>
                </a:solidFill>
                <a:latin typeface="Arial"/>
                <a:cs typeface="Arial"/>
              </a:rPr>
              <a:t>Random Field </a:t>
            </a:r>
            <a:r>
              <a:rPr lang="en-GB" dirty="0" smtClean="0">
                <a:solidFill>
                  <a:schemeClr val="tx2"/>
                </a:solidFill>
                <a:latin typeface="Arial"/>
                <a:cs typeface="Arial"/>
              </a:rPr>
              <a:t>Theory (RFT</a:t>
            </a:r>
            <a:r>
              <a:rPr lang="en-GB" dirty="0" smtClean="0">
                <a:solidFill>
                  <a:schemeClr val="tx2"/>
                </a:solidFill>
                <a:latin typeface="Arial"/>
                <a:cs typeface="Arial"/>
              </a:rPr>
              <a:t>): </a:t>
            </a:r>
            <a:r>
              <a:rPr kumimoji="1" lang="el-GR" altLang="ja-JP" dirty="0">
                <a:solidFill>
                  <a:schemeClr val="tx2"/>
                </a:solidFill>
                <a:ea typeface="ＭＳ Ｐゴシック" pitchFamily="34" charset="-128"/>
              </a:rPr>
              <a:t>α </a:t>
            </a:r>
            <a:r>
              <a:rPr kumimoji="1" lang="en-GB" altLang="ja-JP" dirty="0">
                <a:solidFill>
                  <a:schemeClr val="tx2"/>
                </a:solidFill>
                <a:ea typeface="ＭＳ Ｐゴシック" pitchFamily="34" charset="-128"/>
                <a:cs typeface="Times New Roman" pitchFamily="18" charset="0"/>
              </a:rPr>
              <a:t>=</a:t>
            </a:r>
            <a:r>
              <a:rPr kumimoji="1" lang="en-GB" altLang="ja-JP" dirty="0">
                <a:solidFill>
                  <a:schemeClr val="tx2"/>
                </a:solidFill>
                <a:ea typeface="ＭＳ Ｐゴシック" pitchFamily="34" charset="-128"/>
              </a:rPr>
              <a:t> P</a:t>
            </a:r>
            <a:r>
              <a:rPr kumimoji="1" lang="en-GB" altLang="ja-JP" i="1" baseline="30000" dirty="0">
                <a:solidFill>
                  <a:schemeClr val="tx2"/>
                </a:solidFill>
                <a:ea typeface="ＭＳ Ｐゴシック" pitchFamily="34" charset="-128"/>
              </a:rPr>
              <a:t>FWE</a:t>
            </a:r>
            <a:r>
              <a:rPr kumimoji="1" lang="ja-JP" altLang="en-US" dirty="0">
                <a:solidFill>
                  <a:schemeClr val="tx2"/>
                </a:solidFill>
                <a:ea typeface="ＭＳ Ｐゴシック" pitchFamily="34" charset="-128"/>
              </a:rPr>
              <a:t> ≒</a:t>
            </a:r>
            <a:r>
              <a:rPr kumimoji="1" lang="en-GB" altLang="ja-JP" dirty="0">
                <a:solidFill>
                  <a:schemeClr val="tx2"/>
                </a:solidFill>
                <a:ea typeface="ＭＳ Ｐゴシック" pitchFamily="34" charset="-128"/>
                <a:cs typeface="Times New Roman" pitchFamily="18" charset="0"/>
              </a:rPr>
              <a:t> E[</a:t>
            </a:r>
            <a:r>
              <a:rPr kumimoji="1" lang="en-GB" altLang="ja-JP" i="1" dirty="0">
                <a:solidFill>
                  <a:schemeClr val="tx2"/>
                </a:solidFill>
                <a:ea typeface="ＭＳ Ｐゴシック" pitchFamily="34" charset="-128"/>
                <a:cs typeface="Times New Roman" pitchFamily="18" charset="0"/>
              </a:rPr>
              <a:t>EC</a:t>
            </a:r>
            <a:r>
              <a:rPr kumimoji="1" lang="en-GB" altLang="ja-JP" dirty="0">
                <a:solidFill>
                  <a:schemeClr val="tx2"/>
                </a:solidFill>
                <a:ea typeface="ＭＳ Ｐゴシック" pitchFamily="34" charset="-128"/>
                <a:cs typeface="Times New Roman" pitchFamily="18" charset="0"/>
              </a:rPr>
              <a:t>]</a:t>
            </a:r>
            <a:r>
              <a:rPr kumimoji="1" lang="ja-JP" altLang="en-US" dirty="0">
                <a:solidFill>
                  <a:schemeClr val="tx2"/>
                </a:solidFill>
                <a:ea typeface="ＭＳ Ｐゴシック" pitchFamily="34" charset="-128"/>
              </a:rPr>
              <a:t> </a:t>
            </a:r>
            <a:endParaRPr lang="en-GB" dirty="0" smtClean="0">
              <a:solidFill>
                <a:schemeClr val="tx2"/>
              </a:solidFill>
              <a:latin typeface="Arial"/>
              <a:cs typeface="Arial"/>
            </a:endParaRPr>
          </a:p>
          <a:p>
            <a:pPr marL="285750" indent="-285750">
              <a:buFont typeface="Arial" panose="020B0604020202020204" pitchFamily="34" charset="0"/>
              <a:buChar char="•"/>
            </a:pPr>
            <a:r>
              <a:rPr lang="en-GB" dirty="0" smtClean="0">
                <a:solidFill>
                  <a:schemeClr val="tx2"/>
                </a:solidFill>
                <a:latin typeface="Arial"/>
                <a:cs typeface="Arial"/>
              </a:rPr>
              <a:t>Applied </a:t>
            </a:r>
            <a:r>
              <a:rPr lang="en-GB" dirty="0">
                <a:solidFill>
                  <a:schemeClr val="tx2"/>
                </a:solidFill>
                <a:latin typeface="Arial"/>
                <a:cs typeface="Arial"/>
              </a:rPr>
              <a:t>to smoothed </a:t>
            </a:r>
            <a:r>
              <a:rPr lang="en-GB" dirty="0" smtClean="0">
                <a:solidFill>
                  <a:schemeClr val="tx2"/>
                </a:solidFill>
                <a:latin typeface="Arial"/>
                <a:cs typeface="Arial"/>
              </a:rPr>
              <a:t>data </a:t>
            </a:r>
            <a:r>
              <a:rPr lang="en-GB" dirty="0" smtClean="0">
                <a:solidFill>
                  <a:schemeClr val="tx2"/>
                </a:solidFill>
                <a:latin typeface="Arial"/>
                <a:cs typeface="Arial"/>
              </a:rPr>
              <a:t>(</a:t>
            </a:r>
            <a:r>
              <a:rPr kumimoji="1" lang="en-US" altLang="ja-JP" dirty="0" smtClean="0">
                <a:solidFill>
                  <a:schemeClr val="tx2"/>
                </a:solidFill>
                <a:ea typeface="ＭＳ Ｐゴシック" pitchFamily="34" charset="-128"/>
              </a:rPr>
              <a:t>Gaussian </a:t>
            </a:r>
            <a:r>
              <a:rPr kumimoji="1" lang="en-US" altLang="ja-JP" dirty="0">
                <a:solidFill>
                  <a:schemeClr val="tx2"/>
                </a:solidFill>
                <a:ea typeface="ＭＳ Ｐゴシック" pitchFamily="34" charset="-128"/>
              </a:rPr>
              <a:t>kernel</a:t>
            </a:r>
            <a:r>
              <a:rPr kumimoji="1" lang="en-US" altLang="ja-JP" dirty="0" smtClean="0">
                <a:solidFill>
                  <a:schemeClr val="tx2"/>
                </a:solidFill>
                <a:ea typeface="ＭＳ Ｐゴシック" pitchFamily="34" charset="-128"/>
              </a:rPr>
              <a:t>, </a:t>
            </a:r>
            <a:r>
              <a:rPr kumimoji="1" lang="en-US" altLang="ja-JP" dirty="0" smtClean="0">
                <a:solidFill>
                  <a:schemeClr val="tx2"/>
                </a:solidFill>
                <a:ea typeface="ＭＳ Ｐゴシック" pitchFamily="34" charset="-128"/>
              </a:rPr>
              <a:t>FWHM)</a:t>
            </a:r>
            <a:endParaRPr lang="en-GB" dirty="0" smtClean="0">
              <a:solidFill>
                <a:schemeClr val="tx2"/>
              </a:solidFill>
              <a:latin typeface="Arial"/>
              <a:cs typeface="Arial"/>
            </a:endParaRPr>
          </a:p>
          <a:p>
            <a:pPr marL="285750" indent="-285750">
              <a:buFont typeface="Arial"/>
              <a:buChar char="•"/>
            </a:pPr>
            <a:r>
              <a:rPr lang="en-US" dirty="0" smtClean="0">
                <a:solidFill>
                  <a:schemeClr val="tx2"/>
                </a:solidFill>
                <a:latin typeface="Arial"/>
                <a:cs typeface="Arial"/>
              </a:rPr>
              <a:t>D</a:t>
            </a:r>
            <a:r>
              <a:rPr lang="en-GB" dirty="0" err="1" smtClean="0">
                <a:solidFill>
                  <a:schemeClr val="tx2"/>
                </a:solidFill>
                <a:latin typeface="Arial"/>
                <a:cs typeface="Arial"/>
              </a:rPr>
              <a:t>efault</a:t>
            </a:r>
            <a:r>
              <a:rPr lang="en-GB" dirty="0" smtClean="0">
                <a:solidFill>
                  <a:schemeClr val="tx2"/>
                </a:solidFill>
                <a:latin typeface="Arial"/>
                <a:cs typeface="Arial"/>
              </a:rPr>
              <a:t> option when using “corrected p-threshold” in SPM</a:t>
            </a:r>
            <a:endParaRPr lang="en-GB" dirty="0">
              <a:solidFill>
                <a:schemeClr val="tx2"/>
              </a:solidFill>
              <a:latin typeface="Arial"/>
              <a:cs typeface="Aria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631" y="5337619"/>
            <a:ext cx="1926168" cy="152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5133" y="5341867"/>
            <a:ext cx="1936742" cy="152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3968151" y="5891835"/>
            <a:ext cx="526211" cy="208043"/>
          </a:xfrm>
          <a:prstGeom prst="rightArrow">
            <a:avLst/>
          </a:prstGeom>
          <a:solidFill>
            <a:schemeClr val="bg1">
              <a:lumMod val="85000"/>
            </a:schemeClr>
          </a:solidFill>
          <a:ln>
            <a:solidFill>
              <a:srgbClr val="F28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729956"/>
          </a:xfrm>
        </p:spPr>
        <p:txBody>
          <a:bodyPr/>
          <a:lstStyle/>
          <a:p>
            <a:pPr marL="342900" indent="-342900"/>
            <a:r>
              <a:rPr lang="en-GB" sz="3200" dirty="0"/>
              <a:t>Limiting false discovery rate (F</a:t>
            </a:r>
            <a:r>
              <a:rPr lang="en-US" sz="3200" dirty="0"/>
              <a:t>DR)</a:t>
            </a:r>
          </a:p>
        </p:txBody>
      </p:sp>
      <p:sp>
        <p:nvSpPr>
          <p:cNvPr id="3" name="Title 1"/>
          <p:cNvSpPr txBox="1">
            <a:spLocks/>
          </p:cNvSpPr>
          <p:nvPr/>
        </p:nvSpPr>
        <p:spPr bwMode="auto">
          <a:xfrm>
            <a:off x="380411" y="1791002"/>
            <a:ext cx="8489950" cy="1780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marL="342900" indent="-342900">
              <a:buFont typeface="Arial"/>
              <a:buChar char="•"/>
            </a:pPr>
            <a:endParaRPr lang="en-GB" sz="1800" b="0" dirty="0" smtClean="0"/>
          </a:p>
          <a:p>
            <a:pPr marL="342900" indent="-342900">
              <a:buFont typeface="Arial" panose="020B0604020202020204" pitchFamily="34" charset="0"/>
              <a:buChar char="•"/>
            </a:pPr>
            <a:r>
              <a:rPr lang="en-GB" sz="1800" b="0" dirty="0" smtClean="0"/>
              <a:t>FDR of 0.05 </a:t>
            </a:r>
            <a:r>
              <a:rPr lang="en-US" sz="1800" b="0" dirty="0" smtClean="0"/>
              <a:t>–</a:t>
            </a:r>
            <a:r>
              <a:rPr lang="en-GB" sz="1800" b="0" dirty="0" smtClean="0"/>
              <a:t> no more than 5% of the detected results are false positives </a:t>
            </a:r>
            <a:r>
              <a:rPr lang="en-GB" sz="1800" b="0" dirty="0" smtClean="0"/>
              <a:t>(=controlling </a:t>
            </a:r>
            <a:r>
              <a:rPr lang="en-GB" sz="1800" b="0" dirty="0" smtClean="0"/>
              <a:t>fraction of false positives</a:t>
            </a:r>
            <a:r>
              <a:rPr lang="en-GB" sz="1800" b="0" dirty="0" smtClean="0"/>
              <a:t>)</a:t>
            </a:r>
          </a:p>
          <a:p>
            <a:pPr marL="342900" indent="-342900">
              <a:buFont typeface="Arial" panose="020B0604020202020204" pitchFamily="34" charset="0"/>
              <a:buChar char="•"/>
            </a:pPr>
            <a:endParaRPr lang="en-GB" sz="1800" b="0" dirty="0" smtClean="0"/>
          </a:p>
          <a:p>
            <a:pPr marL="342900" indent="-342900">
              <a:buFont typeface="Arial" panose="020B0604020202020204" pitchFamily="34" charset="0"/>
              <a:buChar char="•"/>
            </a:pPr>
            <a:r>
              <a:rPr lang="en-GB" sz="1800" b="0" dirty="0" smtClean="0"/>
              <a:t>FDR control adapts to level of signal that is present in the data</a:t>
            </a:r>
          </a:p>
          <a:p>
            <a:endParaRPr lang="en-GB" sz="1800" b="0" dirty="0" smtClean="0"/>
          </a:p>
          <a:p>
            <a:pPr algn="r"/>
            <a:r>
              <a:rPr lang="en-GB" sz="1800" b="0" dirty="0" smtClean="0"/>
              <a:t> </a:t>
            </a:r>
            <a:r>
              <a:rPr lang="en-GB" sz="1800" b="0" dirty="0" err="1" smtClean="0"/>
              <a:t>Benjamini</a:t>
            </a:r>
            <a:r>
              <a:rPr lang="en-GB" sz="1800" b="0" dirty="0" smtClean="0"/>
              <a:t> &amp; Hochberg, 1995</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957" y="4177836"/>
            <a:ext cx="5622372" cy="138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21562" y="5627858"/>
            <a:ext cx="6323162" cy="120032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rPr>
              <a:t>Blue: areas significant under uncorrected threshold of </a:t>
            </a:r>
            <a:endParaRPr lang="en-GB" dirty="0" smtClean="0">
              <a:solidFill>
                <a:schemeClr val="tx2"/>
              </a:solidFill>
            </a:endParaRPr>
          </a:p>
          <a:p>
            <a:pPr>
              <a:tabLst>
                <a:tab pos="266700" algn="l"/>
              </a:tabLst>
            </a:pPr>
            <a:r>
              <a:rPr lang="en-GB" dirty="0">
                <a:solidFill>
                  <a:schemeClr val="tx2"/>
                </a:solidFill>
              </a:rPr>
              <a:t>	</a:t>
            </a:r>
            <a:r>
              <a:rPr lang="en-GB" dirty="0" smtClean="0">
                <a:solidFill>
                  <a:schemeClr val="tx2"/>
                </a:solidFill>
              </a:rPr>
              <a:t>p </a:t>
            </a:r>
            <a:r>
              <a:rPr lang="en-GB" dirty="0">
                <a:solidFill>
                  <a:schemeClr val="tx2"/>
                </a:solidFill>
              </a:rPr>
              <a:t>&lt; 0.001 with 10 voxel extent criteria. </a:t>
            </a:r>
            <a:endParaRPr lang="en-GB" dirty="0" smtClean="0">
              <a:solidFill>
                <a:schemeClr val="tx2"/>
              </a:solidFill>
            </a:endParaRPr>
          </a:p>
          <a:p>
            <a:pPr marL="285750" indent="-285750">
              <a:buFont typeface="Arial" panose="020B0604020202020204" pitchFamily="34" charset="0"/>
              <a:buChar char="•"/>
            </a:pPr>
            <a:r>
              <a:rPr lang="en-GB" dirty="0" smtClean="0">
                <a:solidFill>
                  <a:schemeClr val="tx2"/>
                </a:solidFill>
              </a:rPr>
              <a:t>Orange</a:t>
            </a:r>
            <a:r>
              <a:rPr lang="en-GB" dirty="0">
                <a:solidFill>
                  <a:schemeClr val="tx2"/>
                </a:solidFill>
              </a:rPr>
              <a:t>: corrected threshold of FDR = 0.05</a:t>
            </a:r>
            <a:r>
              <a:rPr lang="en-GB" dirty="0" smtClean="0">
                <a:solidFill>
                  <a:schemeClr val="tx2"/>
                </a:solidFill>
              </a:rPr>
              <a:t>. </a:t>
            </a:r>
          </a:p>
          <a:p>
            <a:pPr algn="r"/>
            <a:r>
              <a:rPr lang="en-GB" dirty="0" smtClean="0">
                <a:solidFill>
                  <a:schemeClr val="tx2"/>
                </a:solidFill>
              </a:rPr>
              <a:t>Bennett 2009</a:t>
            </a:r>
            <a:endParaRPr lang="en-GB" dirty="0">
              <a:solidFill>
                <a:schemeClr val="tx2"/>
              </a:solidFill>
            </a:endParaRPr>
          </a:p>
        </p:txBody>
      </p:sp>
    </p:spTree>
    <p:extLst>
      <p:ext uri="{BB962C8B-B14F-4D97-AF65-F5344CB8AC3E}">
        <p14:creationId xmlns:p14="http://schemas.microsoft.com/office/powerpoint/2010/main" val="3421811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199" y="871268"/>
            <a:ext cx="3925020" cy="3004910"/>
          </a:xfrm>
          <a:prstGeom prst="rect">
            <a:avLst/>
          </a:prstGeom>
        </p:spPr>
        <p:txBody>
          <a:bodyPr>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mj-lt"/>
              <a:buAutoNum type="alphaLcPeriod"/>
            </a:pPr>
            <a:r>
              <a:rPr lang="en-GB" sz="2000" dirty="0" smtClean="0">
                <a:solidFill>
                  <a:schemeClr val="tx2"/>
                </a:solidFill>
              </a:rPr>
              <a:t>Raw data</a:t>
            </a:r>
          </a:p>
          <a:p>
            <a:pPr marL="457200" indent="-457200">
              <a:buFont typeface="+mj-lt"/>
              <a:buAutoNum type="alphaLcPeriod"/>
            </a:pPr>
            <a:r>
              <a:rPr lang="en-GB" sz="2000" dirty="0" err="1" smtClean="0">
                <a:solidFill>
                  <a:schemeClr val="tx2"/>
                </a:solidFill>
              </a:rPr>
              <a:t>Bonferroni</a:t>
            </a:r>
            <a:r>
              <a:rPr lang="en-GB" sz="2000" dirty="0" smtClean="0">
                <a:solidFill>
                  <a:schemeClr val="tx2"/>
                </a:solidFill>
              </a:rPr>
              <a:t> correction </a:t>
            </a:r>
            <a:r>
              <a:rPr lang="en-GB" sz="2000" dirty="0" smtClean="0">
                <a:solidFill>
                  <a:schemeClr val="tx2"/>
                </a:solidFill>
              </a:rPr>
              <a:t>(2 </a:t>
            </a:r>
            <a:r>
              <a:rPr lang="en-GB" sz="2000" dirty="0" smtClean="0">
                <a:solidFill>
                  <a:schemeClr val="tx2"/>
                </a:solidFill>
              </a:rPr>
              <a:t>voxel FWHM </a:t>
            </a:r>
            <a:r>
              <a:rPr lang="en-GB" sz="2000" dirty="0" err="1" smtClean="0">
                <a:solidFill>
                  <a:schemeClr val="tx2"/>
                </a:solidFill>
              </a:rPr>
              <a:t>gaussian</a:t>
            </a:r>
            <a:r>
              <a:rPr lang="en-GB" sz="2000" dirty="0" smtClean="0">
                <a:solidFill>
                  <a:schemeClr val="tx2"/>
                </a:solidFill>
              </a:rPr>
              <a:t> kernel)</a:t>
            </a:r>
          </a:p>
          <a:p>
            <a:pPr marL="457200" indent="-457200">
              <a:buFont typeface="+mj-lt"/>
              <a:buAutoNum type="alphaLcPeriod"/>
            </a:pPr>
            <a:r>
              <a:rPr lang="en-GB" sz="2000" dirty="0" smtClean="0">
                <a:solidFill>
                  <a:schemeClr val="tx2"/>
                </a:solidFill>
              </a:rPr>
              <a:t>FDR </a:t>
            </a:r>
            <a:r>
              <a:rPr lang="en-GB" sz="2000" dirty="0" smtClean="0">
                <a:solidFill>
                  <a:schemeClr val="tx2"/>
                </a:solidFill>
              </a:rPr>
              <a:t>correction</a:t>
            </a:r>
            <a:endParaRPr lang="en-GB" sz="2000" dirty="0" smtClean="0">
              <a:solidFill>
                <a:schemeClr val="tx2"/>
              </a:solidFill>
            </a:endParaRPr>
          </a:p>
          <a:p>
            <a:pPr marL="0" indent="0" algn="r">
              <a:buNone/>
            </a:pPr>
            <a:endParaRPr lang="en-GB" sz="2000" dirty="0" smtClean="0">
              <a:solidFill>
                <a:schemeClr val="tx2"/>
              </a:solidFill>
            </a:endParaRPr>
          </a:p>
          <a:p>
            <a:pPr marL="0" indent="0" algn="r">
              <a:buNone/>
            </a:pPr>
            <a:r>
              <a:rPr lang="en-GB" sz="2000" dirty="0" smtClean="0">
                <a:solidFill>
                  <a:schemeClr val="tx2"/>
                </a:solidFill>
              </a:rPr>
              <a:t>Logan et al., 2008</a:t>
            </a:r>
            <a:endParaRPr lang="en-GB" sz="2000" dirty="0" smtClean="0">
              <a:solidFill>
                <a:schemeClr val="tx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72" b="8568"/>
          <a:stretch/>
        </p:blipFill>
        <p:spPr bwMode="auto">
          <a:xfrm>
            <a:off x="3657599" y="3985729"/>
            <a:ext cx="4770409" cy="199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49569" y="6172408"/>
            <a:ext cx="6116129" cy="369332"/>
          </a:xfrm>
          <a:prstGeom prst="rect">
            <a:avLst/>
          </a:prstGeom>
          <a:noFill/>
        </p:spPr>
        <p:txBody>
          <a:bodyPr wrap="square" rtlCol="0">
            <a:spAutoFit/>
          </a:bodyPr>
          <a:lstStyle/>
          <a:p>
            <a:pPr>
              <a:tabLst>
                <a:tab pos="2690813" algn="l"/>
                <a:tab pos="5114925" algn="l"/>
              </a:tabLst>
            </a:pPr>
            <a:r>
              <a:rPr lang="en-GB" dirty="0" smtClean="0"/>
              <a:t>a. 	b</a:t>
            </a:r>
            <a:r>
              <a:rPr lang="en-GB" dirty="0" smtClean="0"/>
              <a:t>.	c.</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327" y="3993380"/>
            <a:ext cx="2380890" cy="2005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881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16"/>
          <p:cNvGrpSpPr>
            <a:grpSpLocks/>
          </p:cNvGrpSpPr>
          <p:nvPr/>
        </p:nvGrpSpPr>
        <p:grpSpPr bwMode="auto">
          <a:xfrm>
            <a:off x="2904233" y="1469609"/>
            <a:ext cx="3332662" cy="922338"/>
            <a:chOff x="5652120" y="1268760"/>
            <a:chExt cx="3352264" cy="923330"/>
          </a:xfrm>
        </p:grpSpPr>
        <p:sp>
          <p:nvSpPr>
            <p:cNvPr id="6" name="テキスト ボックス 3"/>
            <p:cNvSpPr txBox="1">
              <a:spLocks noChangeArrowheads="1"/>
            </p:cNvSpPr>
            <p:nvPr/>
          </p:nvSpPr>
          <p:spPr bwMode="auto">
            <a:xfrm>
              <a:off x="5652120" y="1268760"/>
              <a:ext cx="3352264"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kumimoji="1" lang="en-US" altLang="ja-JP" sz="1800" dirty="0">
                  <a:solidFill>
                    <a:schemeClr val="tx2"/>
                  </a:solidFill>
                  <a:ea typeface="ＭＳ Ｐゴシック" pitchFamily="34" charset="-128"/>
                </a:rPr>
                <a:t>L</a:t>
              </a:r>
              <a:r>
                <a:rPr kumimoji="1" lang="en-US" altLang="ja-JP" sz="1800" dirty="0" smtClean="0">
                  <a:solidFill>
                    <a:schemeClr val="tx2"/>
                  </a:solidFill>
                  <a:ea typeface="ＭＳ Ｐゴシック" pitchFamily="34" charset="-128"/>
                </a:rPr>
                <a:t>arge </a:t>
              </a:r>
              <a:r>
                <a:rPr kumimoji="1" lang="en-US" altLang="ja-JP" sz="1800" dirty="0">
                  <a:solidFill>
                    <a:schemeClr val="tx2"/>
                  </a:solidFill>
                  <a:ea typeface="ＭＳ Ｐゴシック" pitchFamily="34" charset="-128"/>
                </a:rPr>
                <a:t>volume of imaging data</a:t>
              </a:r>
            </a:p>
            <a:p>
              <a:pPr eaLnBrk="1" hangingPunct="1">
                <a:spcBef>
                  <a:spcPct val="0"/>
                </a:spcBef>
                <a:buFontTx/>
                <a:buNone/>
              </a:pPr>
              <a:endParaRPr kumimoji="1" lang="en-US" altLang="ja-JP" sz="1800" dirty="0">
                <a:solidFill>
                  <a:schemeClr val="tx2"/>
                </a:solidFill>
                <a:ea typeface="ＭＳ Ｐゴシック" pitchFamily="34" charset="-128"/>
              </a:endParaRPr>
            </a:p>
            <a:p>
              <a:pPr eaLnBrk="1" hangingPunct="1">
                <a:spcBef>
                  <a:spcPct val="0"/>
                </a:spcBef>
                <a:buFontTx/>
                <a:buNone/>
              </a:pPr>
              <a:r>
                <a:rPr kumimoji="1" lang="en-US" altLang="ja-JP" sz="1800" dirty="0">
                  <a:solidFill>
                    <a:schemeClr val="tx2"/>
                  </a:solidFill>
                  <a:ea typeface="ＭＳ Ｐゴシック" pitchFamily="34" charset="-128"/>
                </a:rPr>
                <a:t>Multiple comparison problem</a:t>
              </a:r>
              <a:endParaRPr kumimoji="1" lang="ja-JP" altLang="en-US" sz="1800" dirty="0">
                <a:solidFill>
                  <a:schemeClr val="tx2"/>
                </a:solidFill>
                <a:ea typeface="ＭＳ Ｐゴシック" pitchFamily="34" charset="-128"/>
              </a:endParaRPr>
            </a:p>
          </p:txBody>
        </p:sp>
        <p:cxnSp>
          <p:nvCxnSpPr>
            <p:cNvPr id="7" name="直線矢印コネクタ 9"/>
            <p:cNvCxnSpPr/>
            <p:nvPr/>
          </p:nvCxnSpPr>
          <p:spPr>
            <a:xfrm rot="5400000">
              <a:off x="7128830" y="1736783"/>
              <a:ext cx="35916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テキスト ボックス 12"/>
          <p:cNvSpPr txBox="1"/>
          <p:nvPr/>
        </p:nvSpPr>
        <p:spPr>
          <a:xfrm>
            <a:off x="3542116" y="3132498"/>
            <a:ext cx="2005677" cy="646331"/>
          </a:xfrm>
          <a:prstGeom prst="rect">
            <a:avLst/>
          </a:prstGeom>
          <a:solidFill>
            <a:schemeClr val="bg1">
              <a:lumMod val="85000"/>
            </a:schemeClr>
          </a:solidFill>
          <a:ln>
            <a:solidFill>
              <a:schemeClr val="tx1"/>
            </a:solidFill>
          </a:ln>
        </p:spPr>
        <p:txBody>
          <a:bodyPr wrap="none">
            <a:spAutoFit/>
          </a:bodyPr>
          <a:lstStyle/>
          <a:p>
            <a:pPr>
              <a:defRPr/>
            </a:pPr>
            <a:r>
              <a:rPr kumimoji="1" lang="en-US" altLang="ja-JP" dirty="0" err="1">
                <a:solidFill>
                  <a:schemeClr val="tx2"/>
                </a:solidFill>
                <a:latin typeface="Arial" charset="0"/>
                <a:ea typeface="ＭＳ Ｐゴシック" pitchFamily="34" charset="-128"/>
                <a:cs typeface="+mn-cs"/>
              </a:rPr>
              <a:t>Bonferroni</a:t>
            </a:r>
            <a:r>
              <a:rPr kumimoji="1" lang="en-US" altLang="ja-JP" dirty="0">
                <a:solidFill>
                  <a:schemeClr val="tx2"/>
                </a:solidFill>
                <a:latin typeface="Arial" charset="0"/>
                <a:ea typeface="ＭＳ Ｐゴシック" pitchFamily="34" charset="-128"/>
                <a:cs typeface="+mn-cs"/>
              </a:rPr>
              <a:t> </a:t>
            </a:r>
            <a:endParaRPr kumimoji="1" lang="en-US" altLang="ja-JP" dirty="0" smtClean="0">
              <a:solidFill>
                <a:schemeClr val="tx2"/>
              </a:solidFill>
              <a:latin typeface="Arial" charset="0"/>
              <a:ea typeface="ＭＳ Ｐゴシック" pitchFamily="34" charset="-128"/>
              <a:cs typeface="+mn-cs"/>
            </a:endParaRPr>
          </a:p>
          <a:p>
            <a:pPr>
              <a:defRPr/>
            </a:pPr>
            <a:r>
              <a:rPr kumimoji="1" lang="en-US" altLang="ja-JP" dirty="0" smtClean="0">
                <a:solidFill>
                  <a:schemeClr val="tx2"/>
                </a:solidFill>
                <a:latin typeface="Arial" charset="0"/>
                <a:ea typeface="ＭＳ Ｐゴシック" pitchFamily="34" charset="-128"/>
                <a:cs typeface="+mn-cs"/>
              </a:rPr>
              <a:t>Corrected </a:t>
            </a:r>
            <a:r>
              <a:rPr kumimoji="1" lang="en-US" altLang="ja-JP" dirty="0">
                <a:solidFill>
                  <a:schemeClr val="tx2"/>
                </a:solidFill>
                <a:latin typeface="Arial" charset="0"/>
                <a:ea typeface="ＭＳ Ｐゴシック" pitchFamily="34" charset="-128"/>
                <a:cs typeface="+mn-cs"/>
              </a:rPr>
              <a:t>p value</a:t>
            </a:r>
          </a:p>
        </p:txBody>
      </p:sp>
      <p:cxnSp>
        <p:nvCxnSpPr>
          <p:cNvPr id="10" name="直線矢印コネクタ 14"/>
          <p:cNvCxnSpPr/>
          <p:nvPr/>
        </p:nvCxnSpPr>
        <p:spPr>
          <a:xfrm rot="5400000">
            <a:off x="4320332" y="4928544"/>
            <a:ext cx="5048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7"/>
          <p:cNvSpPr txBox="1"/>
          <p:nvPr/>
        </p:nvSpPr>
        <p:spPr>
          <a:xfrm>
            <a:off x="310536" y="2495045"/>
            <a:ext cx="2699251" cy="923330"/>
          </a:xfrm>
          <a:prstGeom prst="rect">
            <a:avLst/>
          </a:prstGeom>
          <a:solidFill>
            <a:schemeClr val="bg1">
              <a:lumMod val="85000"/>
            </a:schemeClr>
          </a:solidFill>
          <a:ln>
            <a:solidFill>
              <a:schemeClr val="tx1"/>
            </a:solidFill>
          </a:ln>
        </p:spPr>
        <p:txBody>
          <a:bodyPr wrap="none">
            <a:spAutoFit/>
          </a:bodyPr>
          <a:lstStyle/>
          <a:p>
            <a:pPr>
              <a:defRPr/>
            </a:pPr>
            <a:r>
              <a:rPr kumimoji="1" lang="en-US" altLang="ja-JP" dirty="0" smtClean="0">
                <a:solidFill>
                  <a:schemeClr val="tx2"/>
                </a:solidFill>
                <a:latin typeface="Arial" charset="0"/>
                <a:ea typeface="ＭＳ Ｐゴシック" pitchFamily="34" charset="-128"/>
                <a:cs typeface="+mn-cs"/>
              </a:rPr>
              <a:t>Mass </a:t>
            </a:r>
            <a:r>
              <a:rPr kumimoji="1" lang="en-US" altLang="ja-JP" dirty="0" err="1" smtClean="0">
                <a:solidFill>
                  <a:schemeClr val="tx2"/>
                </a:solidFill>
                <a:latin typeface="Arial" charset="0"/>
                <a:ea typeface="ＭＳ Ｐゴシック" pitchFamily="34" charset="-128"/>
                <a:cs typeface="+mn-cs"/>
              </a:rPr>
              <a:t>univariate</a:t>
            </a:r>
            <a:r>
              <a:rPr kumimoji="1" lang="en-US" altLang="ja-JP" dirty="0" smtClean="0">
                <a:solidFill>
                  <a:schemeClr val="tx2"/>
                </a:solidFill>
                <a:latin typeface="Arial" charset="0"/>
                <a:ea typeface="ＭＳ Ｐゴシック" pitchFamily="34" charset="-128"/>
                <a:cs typeface="+mn-cs"/>
              </a:rPr>
              <a:t> analysis</a:t>
            </a:r>
            <a:endParaRPr kumimoji="1" lang="en-US" altLang="ja-JP" dirty="0">
              <a:solidFill>
                <a:schemeClr val="tx2"/>
              </a:solidFill>
              <a:latin typeface="Arial" charset="0"/>
              <a:ea typeface="ＭＳ Ｐゴシック" pitchFamily="34" charset="-128"/>
              <a:cs typeface="+mn-cs"/>
            </a:endParaRPr>
          </a:p>
          <a:p>
            <a:pPr>
              <a:defRPr/>
            </a:pPr>
            <a:endParaRPr kumimoji="1" lang="en-US" altLang="ja-JP" dirty="0">
              <a:solidFill>
                <a:schemeClr val="tx2"/>
              </a:solidFill>
              <a:latin typeface="Arial" charset="0"/>
              <a:ea typeface="ＭＳ Ｐゴシック" pitchFamily="34" charset="-128"/>
              <a:cs typeface="+mn-cs"/>
            </a:endParaRPr>
          </a:p>
          <a:p>
            <a:pPr>
              <a:defRPr/>
            </a:pPr>
            <a:r>
              <a:rPr kumimoji="1" lang="en-US" altLang="ja-JP" dirty="0">
                <a:solidFill>
                  <a:schemeClr val="tx2"/>
                </a:solidFill>
                <a:latin typeface="Arial" charset="0"/>
                <a:ea typeface="ＭＳ Ｐゴシック" pitchFamily="34" charset="-128"/>
                <a:cs typeface="+mn-cs"/>
              </a:rPr>
              <a:t>Uncorrected p </a:t>
            </a:r>
            <a:r>
              <a:rPr kumimoji="1" lang="en-US" altLang="ja-JP" dirty="0" smtClean="0">
                <a:solidFill>
                  <a:schemeClr val="tx2"/>
                </a:solidFill>
                <a:latin typeface="Arial" charset="0"/>
                <a:ea typeface="ＭＳ Ｐゴシック" pitchFamily="34" charset="-128"/>
                <a:cs typeface="+mn-cs"/>
              </a:rPr>
              <a:t>value</a:t>
            </a:r>
            <a:endParaRPr kumimoji="1" lang="en-US" altLang="ja-JP" dirty="0">
              <a:solidFill>
                <a:schemeClr val="tx2"/>
              </a:solidFill>
              <a:latin typeface="Arial" charset="0"/>
              <a:ea typeface="ＭＳ Ｐゴシック" pitchFamily="34" charset="-128"/>
              <a:cs typeface="+mn-cs"/>
            </a:endParaRPr>
          </a:p>
        </p:txBody>
      </p:sp>
      <p:sp>
        <p:nvSpPr>
          <p:cNvPr id="16" name="テキスト ボックス 21"/>
          <p:cNvSpPr txBox="1"/>
          <p:nvPr/>
        </p:nvSpPr>
        <p:spPr>
          <a:xfrm>
            <a:off x="308747" y="3500639"/>
            <a:ext cx="2699364" cy="923330"/>
          </a:xfrm>
          <a:prstGeom prst="rect">
            <a:avLst/>
          </a:prstGeom>
          <a:solidFill>
            <a:schemeClr val="bg1">
              <a:lumMod val="85000"/>
            </a:schemeClr>
          </a:solidFill>
          <a:ln>
            <a:solidFill>
              <a:schemeClr val="tx1"/>
            </a:solidFill>
          </a:ln>
        </p:spPr>
        <p:txBody>
          <a:bodyPr wrap="none">
            <a:spAutoFit/>
          </a:bodyPr>
          <a:lstStyle/>
          <a:p>
            <a:pPr>
              <a:defRPr/>
            </a:pPr>
            <a:r>
              <a:rPr kumimoji="1" lang="en-US" altLang="ja-JP" dirty="0" smtClean="0">
                <a:solidFill>
                  <a:schemeClr val="tx2"/>
                </a:solidFill>
                <a:latin typeface="Arial" charset="0"/>
                <a:ea typeface="ＭＳ Ｐゴシック" pitchFamily="34" charset="-128"/>
                <a:cs typeface="+mn-cs"/>
              </a:rPr>
              <a:t>Too many false positives</a:t>
            </a:r>
          </a:p>
          <a:p>
            <a:pPr>
              <a:defRPr/>
            </a:pPr>
            <a:endParaRPr kumimoji="1" lang="en-US" altLang="ja-JP" dirty="0">
              <a:solidFill>
                <a:schemeClr val="tx2"/>
              </a:solidFill>
              <a:ea typeface="ＭＳ Ｐゴシック" pitchFamily="34" charset="-128"/>
            </a:endParaRPr>
          </a:p>
          <a:p>
            <a:pPr>
              <a:defRPr/>
            </a:pPr>
            <a:r>
              <a:rPr kumimoji="1" lang="en-US" altLang="ja-JP" dirty="0" smtClean="0">
                <a:solidFill>
                  <a:schemeClr val="tx2"/>
                </a:solidFill>
                <a:latin typeface="Arial" charset="0"/>
                <a:ea typeface="ＭＳ Ｐゴシック" pitchFamily="34" charset="-128"/>
                <a:cs typeface="+mn-cs"/>
              </a:rPr>
              <a:t>Never </a:t>
            </a:r>
            <a:r>
              <a:rPr kumimoji="1" lang="en-US" altLang="ja-JP" dirty="0">
                <a:solidFill>
                  <a:schemeClr val="tx2"/>
                </a:solidFill>
                <a:latin typeface="Arial" charset="0"/>
                <a:ea typeface="ＭＳ Ｐゴシック" pitchFamily="34" charset="-128"/>
                <a:cs typeface="+mn-cs"/>
              </a:rPr>
              <a:t>use this.</a:t>
            </a:r>
            <a:endParaRPr kumimoji="1" lang="ja-JP" altLang="en-US" dirty="0">
              <a:solidFill>
                <a:schemeClr val="tx2"/>
              </a:solidFill>
              <a:latin typeface="Arial" charset="0"/>
              <a:ea typeface="ＭＳ Ｐゴシック" pitchFamily="34" charset="-128"/>
              <a:cs typeface="+mn-cs"/>
            </a:endParaRPr>
          </a:p>
        </p:txBody>
      </p:sp>
      <p:sp>
        <p:nvSpPr>
          <p:cNvPr id="19" name="テキスト ボックス 19"/>
          <p:cNvSpPr txBox="1"/>
          <p:nvPr/>
        </p:nvSpPr>
        <p:spPr>
          <a:xfrm>
            <a:off x="3542116" y="4258420"/>
            <a:ext cx="2005677" cy="646331"/>
          </a:xfrm>
          <a:prstGeom prst="rect">
            <a:avLst/>
          </a:prstGeom>
          <a:solidFill>
            <a:schemeClr val="bg1">
              <a:lumMod val="85000"/>
            </a:schemeClr>
          </a:solidFill>
          <a:ln>
            <a:solidFill>
              <a:schemeClr val="tx1"/>
            </a:solidFill>
          </a:ln>
        </p:spPr>
        <p:txBody>
          <a:bodyPr wrap="square">
            <a:spAutoFit/>
          </a:bodyPr>
          <a:lstStyle/>
          <a:p>
            <a:pPr>
              <a:defRPr/>
            </a:pPr>
            <a:r>
              <a:rPr kumimoji="1" lang="en-GB" altLang="ja-JP" dirty="0" smtClean="0">
                <a:solidFill>
                  <a:schemeClr val="tx2"/>
                </a:solidFill>
                <a:latin typeface="Arial" charset="0"/>
                <a:ea typeface="ＭＳ Ｐゴシック" pitchFamily="34" charset="-128"/>
                <a:cs typeface="+mn-cs"/>
              </a:rPr>
              <a:t>RFT</a:t>
            </a:r>
            <a:endParaRPr kumimoji="1" lang="en-GB" altLang="ja-JP" dirty="0">
              <a:solidFill>
                <a:schemeClr val="tx2"/>
              </a:solidFill>
              <a:latin typeface="Arial" charset="0"/>
              <a:ea typeface="ＭＳ Ｐゴシック" pitchFamily="34" charset="-128"/>
              <a:cs typeface="+mn-cs"/>
            </a:endParaRPr>
          </a:p>
          <a:p>
            <a:pPr>
              <a:defRPr/>
            </a:pPr>
            <a:r>
              <a:rPr kumimoji="1" lang="en-US" altLang="ja-JP" dirty="0" smtClean="0">
                <a:solidFill>
                  <a:schemeClr val="tx2"/>
                </a:solidFill>
                <a:latin typeface="+mj-lt"/>
                <a:ea typeface="ＭＳ Ｐゴシック" pitchFamily="34" charset="-128"/>
              </a:rPr>
              <a:t>Corrected </a:t>
            </a:r>
            <a:r>
              <a:rPr kumimoji="1" lang="en-US" altLang="ja-JP" dirty="0">
                <a:solidFill>
                  <a:schemeClr val="tx2"/>
                </a:solidFill>
                <a:latin typeface="+mj-lt"/>
                <a:ea typeface="ＭＳ Ｐゴシック" pitchFamily="34" charset="-128"/>
              </a:rPr>
              <a:t>p value</a:t>
            </a:r>
            <a:endParaRPr kumimoji="1" lang="ja-JP" altLang="en-US" dirty="0">
              <a:solidFill>
                <a:schemeClr val="tx2"/>
              </a:solidFill>
              <a:latin typeface="+mj-lt"/>
              <a:ea typeface="ＭＳ Ｐゴシック" pitchFamily="34" charset="-128"/>
            </a:endParaRPr>
          </a:p>
        </p:txBody>
      </p:sp>
      <p:sp>
        <p:nvSpPr>
          <p:cNvPr id="21" name="テキスト ボックス 12"/>
          <p:cNvSpPr txBox="1"/>
          <p:nvPr/>
        </p:nvSpPr>
        <p:spPr>
          <a:xfrm>
            <a:off x="6089420" y="3144958"/>
            <a:ext cx="2994659" cy="1323439"/>
          </a:xfrm>
          <a:prstGeom prst="rect">
            <a:avLst/>
          </a:prstGeom>
          <a:solidFill>
            <a:schemeClr val="bg1">
              <a:lumMod val="85000"/>
            </a:schemeClr>
          </a:solidFill>
          <a:ln>
            <a:solidFill>
              <a:schemeClr val="tx1"/>
            </a:solidFill>
          </a:ln>
        </p:spPr>
        <p:txBody>
          <a:bodyPr wrap="square">
            <a:spAutoFit/>
          </a:bodyPr>
          <a:lstStyle/>
          <a:p>
            <a:pPr>
              <a:defRPr/>
            </a:pPr>
            <a:r>
              <a:rPr kumimoji="1" lang="de-DE" altLang="ja-JP" sz="1600" dirty="0" smtClean="0">
                <a:solidFill>
                  <a:schemeClr val="tx2"/>
                </a:solidFill>
                <a:ea typeface="ＭＳ Ｐゴシック" pitchFamily="34" charset="-128"/>
              </a:rPr>
              <a:t>FDR</a:t>
            </a:r>
          </a:p>
          <a:p>
            <a:pPr>
              <a:defRPr/>
            </a:pPr>
            <a:r>
              <a:rPr kumimoji="1" lang="en-US" altLang="ja-JP" sz="1600" dirty="0" smtClean="0">
                <a:solidFill>
                  <a:schemeClr val="tx2"/>
                </a:solidFill>
                <a:ea typeface="ＭＳ Ｐゴシック" pitchFamily="34" charset="-128"/>
              </a:rPr>
              <a:t>L</a:t>
            </a:r>
            <a:r>
              <a:rPr kumimoji="1" lang="de-DE" altLang="ja-JP" sz="1600" dirty="0" err="1" smtClean="0">
                <a:solidFill>
                  <a:schemeClr val="tx2"/>
                </a:solidFill>
                <a:ea typeface="ＭＳ Ｐゴシック" pitchFamily="34" charset="-128"/>
              </a:rPr>
              <a:t>ess</a:t>
            </a:r>
            <a:r>
              <a:rPr kumimoji="1" lang="de-DE" altLang="ja-JP" sz="1600" dirty="0" smtClean="0">
                <a:solidFill>
                  <a:schemeClr val="tx2"/>
                </a:solidFill>
                <a:ea typeface="ＭＳ Ｐゴシック" pitchFamily="34" charset="-128"/>
              </a:rPr>
              <a:t> </a:t>
            </a:r>
            <a:r>
              <a:rPr kumimoji="1" lang="de-DE" altLang="ja-JP" sz="1600" dirty="0" err="1" smtClean="0">
                <a:solidFill>
                  <a:schemeClr val="tx2"/>
                </a:solidFill>
                <a:ea typeface="ＭＳ Ｐゴシック" pitchFamily="34" charset="-128"/>
              </a:rPr>
              <a:t>conservative</a:t>
            </a:r>
            <a:r>
              <a:rPr kumimoji="1" lang="de-DE" altLang="ja-JP" sz="1600" dirty="0" smtClean="0">
                <a:solidFill>
                  <a:schemeClr val="tx2"/>
                </a:solidFill>
                <a:ea typeface="ＭＳ Ｐゴシック" pitchFamily="34" charset="-128"/>
              </a:rPr>
              <a:t> </a:t>
            </a:r>
            <a:r>
              <a:rPr kumimoji="1" lang="de-DE" altLang="ja-JP" sz="1600" dirty="0" err="1" smtClean="0">
                <a:solidFill>
                  <a:schemeClr val="tx2"/>
                </a:solidFill>
                <a:ea typeface="ＭＳ Ｐゴシック" pitchFamily="34" charset="-128"/>
              </a:rPr>
              <a:t>than</a:t>
            </a:r>
            <a:r>
              <a:rPr kumimoji="1" lang="de-DE" altLang="ja-JP" sz="1600" dirty="0" smtClean="0">
                <a:solidFill>
                  <a:schemeClr val="tx2"/>
                </a:solidFill>
                <a:ea typeface="ＭＳ Ｐゴシック" pitchFamily="34" charset="-128"/>
              </a:rPr>
              <a:t> FWE</a:t>
            </a:r>
          </a:p>
          <a:p>
            <a:pPr>
              <a:defRPr/>
            </a:pPr>
            <a:r>
              <a:rPr kumimoji="1" lang="en-US" altLang="ja-JP" sz="1600" dirty="0" smtClean="0">
                <a:solidFill>
                  <a:schemeClr val="tx2"/>
                </a:solidFill>
                <a:ea typeface="ＭＳ Ｐゴシック" pitchFamily="34" charset="-128"/>
              </a:rPr>
              <a:t>B</a:t>
            </a:r>
            <a:r>
              <a:rPr kumimoji="1" lang="de-DE" altLang="ja-JP" sz="1600" dirty="0" smtClean="0">
                <a:solidFill>
                  <a:schemeClr val="tx2"/>
                </a:solidFill>
                <a:ea typeface="ＭＳ Ｐゴシック" pitchFamily="34" charset="-128"/>
              </a:rPr>
              <a:t>etter </a:t>
            </a:r>
            <a:r>
              <a:rPr kumimoji="1" lang="de-DE" altLang="ja-JP" sz="1600" dirty="0" smtClean="0">
                <a:solidFill>
                  <a:schemeClr val="tx2"/>
                </a:solidFill>
                <a:ea typeface="ＭＳ Ｐゴシック" pitchFamily="34" charset="-128"/>
              </a:rPr>
              <a:t>balance between multiple comparisons correction and statistical power</a:t>
            </a:r>
            <a:endParaRPr kumimoji="1" lang="ja-JP" altLang="en-US" sz="1600" dirty="0">
              <a:solidFill>
                <a:schemeClr val="tx2"/>
              </a:solidFill>
              <a:ea typeface="ＭＳ Ｐゴシック" pitchFamily="34" charset="-128"/>
            </a:endParaRPr>
          </a:p>
        </p:txBody>
      </p:sp>
      <p:sp>
        <p:nvSpPr>
          <p:cNvPr id="3" name="TextBox 2"/>
          <p:cNvSpPr txBox="1"/>
          <p:nvPr/>
        </p:nvSpPr>
        <p:spPr>
          <a:xfrm>
            <a:off x="3041089" y="5600933"/>
            <a:ext cx="2923188" cy="784830"/>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solidFill>
                  <a:schemeClr val="tx2"/>
                </a:solidFill>
              </a:rPr>
              <a:t>Simultaneous correction</a:t>
            </a:r>
          </a:p>
          <a:p>
            <a:pPr marL="285750" indent="-285750">
              <a:buFont typeface="Arial" panose="020B0604020202020204" pitchFamily="34" charset="0"/>
              <a:buChar char="•"/>
            </a:pPr>
            <a:r>
              <a:rPr lang="en-US" sz="1500" dirty="0">
                <a:solidFill>
                  <a:schemeClr val="tx2"/>
                </a:solidFill>
              </a:rPr>
              <a:t>C</a:t>
            </a:r>
            <a:r>
              <a:rPr lang="en-US" sz="1500" dirty="0" smtClean="0">
                <a:solidFill>
                  <a:schemeClr val="tx2"/>
                </a:solidFill>
              </a:rPr>
              <a:t>ontrol </a:t>
            </a:r>
            <a:r>
              <a:rPr lang="en-US" sz="1500" dirty="0" err="1" smtClean="0">
                <a:solidFill>
                  <a:schemeClr val="tx2"/>
                </a:solidFill>
              </a:rPr>
              <a:t>probablility</a:t>
            </a:r>
            <a:r>
              <a:rPr lang="en-US" sz="1500" dirty="0" smtClean="0">
                <a:solidFill>
                  <a:schemeClr val="tx2"/>
                </a:solidFill>
              </a:rPr>
              <a:t> of EVER reporting false positives</a:t>
            </a:r>
            <a:endParaRPr lang="en-US" sz="1500" dirty="0">
              <a:solidFill>
                <a:schemeClr val="tx2"/>
              </a:solidFill>
            </a:endParaRPr>
          </a:p>
        </p:txBody>
      </p:sp>
      <p:sp>
        <p:nvSpPr>
          <p:cNvPr id="22" name="TextBox 21"/>
          <p:cNvSpPr txBox="1"/>
          <p:nvPr/>
        </p:nvSpPr>
        <p:spPr>
          <a:xfrm>
            <a:off x="6089421" y="5600933"/>
            <a:ext cx="2856172" cy="784830"/>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solidFill>
                  <a:schemeClr val="tx2"/>
                </a:solidFill>
              </a:rPr>
              <a:t>Selective </a:t>
            </a:r>
            <a:r>
              <a:rPr lang="en-US" sz="1500" dirty="0" smtClean="0">
                <a:solidFill>
                  <a:schemeClr val="tx2"/>
                </a:solidFill>
              </a:rPr>
              <a:t>correction</a:t>
            </a:r>
            <a:endParaRPr lang="en-US" sz="1500" dirty="0" smtClean="0">
              <a:solidFill>
                <a:schemeClr val="tx2"/>
              </a:solidFill>
            </a:endParaRPr>
          </a:p>
          <a:p>
            <a:pPr marL="285750" indent="-285750">
              <a:buFont typeface="Arial" panose="020B0604020202020204" pitchFamily="34" charset="0"/>
              <a:buChar char="•"/>
            </a:pPr>
            <a:r>
              <a:rPr lang="en-US" sz="1500" dirty="0" smtClean="0">
                <a:solidFill>
                  <a:schemeClr val="tx2"/>
                </a:solidFill>
              </a:rPr>
              <a:t>Control </a:t>
            </a:r>
            <a:r>
              <a:rPr lang="en-US" sz="1500" dirty="0" smtClean="0">
                <a:solidFill>
                  <a:schemeClr val="tx2"/>
                </a:solidFill>
              </a:rPr>
              <a:t>proportion </a:t>
            </a:r>
            <a:r>
              <a:rPr lang="en-US" sz="1500" dirty="0" smtClean="0">
                <a:solidFill>
                  <a:schemeClr val="tx2"/>
                </a:solidFill>
              </a:rPr>
              <a:t>of false positives</a:t>
            </a:r>
            <a:endParaRPr lang="en-US" sz="1500" dirty="0">
              <a:solidFill>
                <a:schemeClr val="tx2"/>
              </a:solidFill>
            </a:endParaRPr>
          </a:p>
        </p:txBody>
      </p:sp>
      <p:sp>
        <p:nvSpPr>
          <p:cNvPr id="15" name="TextBox 14"/>
          <p:cNvSpPr txBox="1"/>
          <p:nvPr/>
        </p:nvSpPr>
        <p:spPr>
          <a:xfrm>
            <a:off x="6128712" y="2517324"/>
            <a:ext cx="2955367" cy="369332"/>
          </a:xfrm>
          <a:prstGeom prst="rect">
            <a:avLst/>
          </a:prstGeom>
          <a:solidFill>
            <a:schemeClr val="bg1">
              <a:lumMod val="85000"/>
            </a:schemeClr>
          </a:solidFill>
          <a:ln w="28575">
            <a:solidFill>
              <a:srgbClr val="F28910"/>
            </a:solidFill>
          </a:ln>
        </p:spPr>
        <p:txBody>
          <a:bodyPr wrap="square" rtlCol="0">
            <a:spAutoFit/>
          </a:bodyPr>
          <a:lstStyle/>
          <a:p>
            <a:pPr algn="ctr"/>
            <a:r>
              <a:rPr lang="en-GB" dirty="0" smtClean="0">
                <a:solidFill>
                  <a:schemeClr val="tx2"/>
                </a:solidFill>
              </a:rPr>
              <a:t>FDR CORRECTION</a:t>
            </a:r>
            <a:endParaRPr lang="en-GB" dirty="0">
              <a:solidFill>
                <a:schemeClr val="tx2"/>
              </a:solidFill>
            </a:endParaRPr>
          </a:p>
        </p:txBody>
      </p:sp>
      <p:sp>
        <p:nvSpPr>
          <p:cNvPr id="23" name="TextBox 22"/>
          <p:cNvSpPr txBox="1"/>
          <p:nvPr/>
        </p:nvSpPr>
        <p:spPr>
          <a:xfrm>
            <a:off x="3174519" y="2507368"/>
            <a:ext cx="2774988" cy="369332"/>
          </a:xfrm>
          <a:prstGeom prst="rect">
            <a:avLst/>
          </a:prstGeom>
          <a:solidFill>
            <a:schemeClr val="bg1">
              <a:lumMod val="85000"/>
            </a:schemeClr>
          </a:solidFill>
          <a:ln w="28575">
            <a:solidFill>
              <a:srgbClr val="F28910"/>
            </a:solidFill>
          </a:ln>
        </p:spPr>
        <p:txBody>
          <a:bodyPr wrap="square" rtlCol="0">
            <a:spAutoFit/>
          </a:bodyPr>
          <a:lstStyle/>
          <a:p>
            <a:pPr algn="ctr"/>
            <a:r>
              <a:rPr lang="en-GB" dirty="0" smtClean="0">
                <a:solidFill>
                  <a:schemeClr val="tx2"/>
                </a:solidFill>
              </a:rPr>
              <a:t>FWER </a:t>
            </a:r>
            <a:r>
              <a:rPr lang="en-GB" dirty="0" smtClean="0">
                <a:solidFill>
                  <a:schemeClr val="tx2"/>
                </a:solidFill>
              </a:rPr>
              <a:t>CORRECTION</a:t>
            </a:r>
            <a:endParaRPr lang="en-GB" dirty="0">
              <a:solidFill>
                <a:schemeClr val="tx2"/>
              </a:solidFill>
            </a:endParaRPr>
          </a:p>
        </p:txBody>
      </p:sp>
      <p:sp>
        <p:nvSpPr>
          <p:cNvPr id="24" name="Title 1"/>
          <p:cNvSpPr txBox="1">
            <a:spLocks/>
          </p:cNvSpPr>
          <p:nvPr/>
        </p:nvSpPr>
        <p:spPr bwMode="auto">
          <a:xfrm>
            <a:off x="266650" y="559582"/>
            <a:ext cx="8489950" cy="7299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r>
              <a:rPr lang="en-GB" sz="3200" kern="0" dirty="0" smtClean="0"/>
              <a:t>Multiple comparisons correction</a:t>
            </a:r>
            <a:endParaRPr lang="en-US" kern="0" dirty="0"/>
          </a:p>
        </p:txBody>
      </p:sp>
      <p:pic>
        <p:nvPicPr>
          <p:cNvPr id="25" name="Picture 24" descr="http://qph.cf.quoracdn.net/main-qimg-adf42cb403c80385b284a94d95912536"/>
          <p:cNvPicPr>
            <a:picLocks noChangeAspect="1" noChangeArrowheads="1"/>
          </p:cNvPicPr>
          <p:nvPr/>
        </p:nvPicPr>
        <p:blipFill>
          <a:blip r:embed="rId3" cstate="print"/>
          <a:srcRect/>
          <a:stretch>
            <a:fillRect/>
          </a:stretch>
        </p:blipFill>
        <p:spPr bwMode="auto">
          <a:xfrm>
            <a:off x="337100" y="5047866"/>
            <a:ext cx="2699251" cy="1469284"/>
          </a:xfrm>
          <a:prstGeom prst="rect">
            <a:avLst/>
          </a:prstGeom>
          <a:noFill/>
        </p:spPr>
      </p:pic>
    </p:spTree>
    <p:extLst>
      <p:ext uri="{BB962C8B-B14F-4D97-AF65-F5344CB8AC3E}">
        <p14:creationId xmlns:p14="http://schemas.microsoft.com/office/powerpoint/2010/main" val="3276812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“costs” of focussing on controlling type I error</a:t>
            </a:r>
            <a:endParaRPr lang="en-GB" dirty="0"/>
          </a:p>
        </p:txBody>
      </p:sp>
      <p:sp>
        <p:nvSpPr>
          <p:cNvPr id="3" name="Rectangle 2"/>
          <p:cNvSpPr/>
          <p:nvPr/>
        </p:nvSpPr>
        <p:spPr>
          <a:xfrm>
            <a:off x="525780" y="2334042"/>
            <a:ext cx="7886700" cy="3139321"/>
          </a:xfrm>
          <a:prstGeom prst="rect">
            <a:avLst/>
          </a:prstGeom>
        </p:spPr>
        <p:txBody>
          <a:bodyPr wrap="square">
            <a:spAutoFit/>
          </a:bodyPr>
          <a:lstStyle/>
          <a:p>
            <a:endParaRPr lang="en-US" dirty="0">
              <a:solidFill>
                <a:schemeClr val="tx2"/>
              </a:solidFill>
            </a:endParaRPr>
          </a:p>
          <a:p>
            <a:pPr marL="742950" lvl="1" indent="-285750">
              <a:buFont typeface="Arial" panose="020B0604020202020204" pitchFamily="34" charset="0"/>
              <a:buChar char="•"/>
            </a:pPr>
            <a:r>
              <a:rPr lang="en-US" sz="2000" dirty="0">
                <a:solidFill>
                  <a:schemeClr val="tx2"/>
                </a:solidFill>
              </a:rPr>
              <a:t>Increased Type II errors </a:t>
            </a:r>
            <a:endParaRPr lang="en-US" sz="2000" dirty="0">
              <a:solidFill>
                <a:schemeClr val="tx2"/>
              </a:solidFill>
            </a:endParaRPr>
          </a:p>
          <a:p>
            <a:pPr lvl="1"/>
            <a:endParaRPr lang="en-US" sz="2000" dirty="0">
              <a:solidFill>
                <a:schemeClr val="tx2"/>
              </a:solidFill>
            </a:endParaRPr>
          </a:p>
          <a:p>
            <a:pPr marL="742950" lvl="1" indent="-285750">
              <a:buFont typeface="Arial" panose="020B0604020202020204" pitchFamily="34" charset="0"/>
              <a:buChar char="•"/>
            </a:pPr>
            <a:r>
              <a:rPr lang="en-US" sz="2000" dirty="0">
                <a:solidFill>
                  <a:schemeClr val="tx2"/>
                </a:solidFill>
              </a:rPr>
              <a:t>Bias towards studying large effects over small</a:t>
            </a:r>
          </a:p>
          <a:p>
            <a:pPr marL="742950" lvl="1" indent="-285750">
              <a:buFont typeface="Arial" panose="020B0604020202020204" pitchFamily="34" charset="0"/>
              <a:buChar char="•"/>
            </a:pPr>
            <a:endParaRPr lang="en-US" sz="2000" dirty="0">
              <a:solidFill>
                <a:schemeClr val="tx2"/>
              </a:solidFill>
            </a:endParaRPr>
          </a:p>
          <a:p>
            <a:pPr marL="742950" lvl="1" indent="-285750">
              <a:buFont typeface="Arial" panose="020B0604020202020204" pitchFamily="34" charset="0"/>
              <a:buChar char="•"/>
            </a:pPr>
            <a:r>
              <a:rPr lang="en-US" sz="2000" dirty="0" smtClean="0">
                <a:solidFill>
                  <a:schemeClr val="tx2"/>
                </a:solidFill>
              </a:rPr>
              <a:t>Bias </a:t>
            </a:r>
            <a:r>
              <a:rPr lang="en-US" sz="2000" dirty="0">
                <a:solidFill>
                  <a:schemeClr val="tx2"/>
                </a:solidFill>
              </a:rPr>
              <a:t>towards sensory/motor processes rather than complex cognitive/affective processes</a:t>
            </a:r>
          </a:p>
          <a:p>
            <a:pPr marL="742950" lvl="1" indent="-285750">
              <a:buFont typeface="Arial" panose="020B0604020202020204" pitchFamily="34" charset="0"/>
              <a:buChar char="•"/>
            </a:pPr>
            <a:endParaRPr lang="en-US" sz="2000" dirty="0">
              <a:solidFill>
                <a:schemeClr val="tx2"/>
              </a:solidFill>
            </a:endParaRPr>
          </a:p>
          <a:p>
            <a:pPr marL="742950" lvl="1" indent="-285750">
              <a:buFont typeface="Arial" panose="020B0604020202020204" pitchFamily="34" charset="0"/>
              <a:buChar char="•"/>
            </a:pPr>
            <a:r>
              <a:rPr lang="en-US" sz="2000" dirty="0">
                <a:solidFill>
                  <a:schemeClr val="tx2"/>
                </a:solidFill>
              </a:rPr>
              <a:t>Deficient </a:t>
            </a:r>
            <a:r>
              <a:rPr lang="en-US" sz="2000" dirty="0" smtClean="0">
                <a:solidFill>
                  <a:schemeClr val="tx2"/>
                </a:solidFill>
              </a:rPr>
              <a:t>meta-analyses</a:t>
            </a:r>
            <a:endParaRPr lang="en-US" sz="2000" dirty="0" smtClean="0">
              <a:solidFill>
                <a:schemeClr val="tx2"/>
              </a:solidFill>
            </a:endParaRPr>
          </a:p>
          <a:p>
            <a:pPr lvl="1" algn="r"/>
            <a:r>
              <a:rPr lang="en-US" sz="2000" dirty="0" smtClean="0">
                <a:solidFill>
                  <a:schemeClr val="tx2"/>
                </a:solidFill>
              </a:rPr>
              <a:t>Liebermann 2009</a:t>
            </a:r>
            <a:endParaRPr lang="en-US" sz="2000" dirty="0">
              <a:solidFill>
                <a:schemeClr val="tx2"/>
              </a:solidFill>
            </a:endParaRPr>
          </a:p>
        </p:txBody>
      </p:sp>
    </p:spTree>
    <p:extLst>
      <p:ext uri="{BB962C8B-B14F-4D97-AF65-F5344CB8AC3E}">
        <p14:creationId xmlns:p14="http://schemas.microsoft.com/office/powerpoint/2010/main" val="947595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It’s all about balance…</a:t>
            </a:r>
            <a:endParaRPr lang="en-GB" dirty="0"/>
          </a:p>
        </p:txBody>
      </p:sp>
      <p:sp>
        <p:nvSpPr>
          <p:cNvPr id="4" name="Content Placeholder 3"/>
          <p:cNvSpPr>
            <a:spLocks noGrp="1"/>
          </p:cNvSpPr>
          <p:nvPr>
            <p:ph idx="1"/>
          </p:nvPr>
        </p:nvSpPr>
        <p:spPr>
          <a:xfrm>
            <a:off x="330200" y="3303497"/>
            <a:ext cx="8489950" cy="3062797"/>
          </a:xfrm>
        </p:spPr>
        <p:txBody>
          <a:bodyPr/>
          <a:lstStyle/>
          <a:p>
            <a:r>
              <a:rPr lang="en-GB" sz="2200" dirty="0" smtClean="0">
                <a:solidFill>
                  <a:schemeClr val="tx2"/>
                </a:solidFill>
              </a:rPr>
              <a:t>Larger # </a:t>
            </a:r>
            <a:r>
              <a:rPr lang="en-GB" sz="2200" dirty="0" smtClean="0">
                <a:solidFill>
                  <a:schemeClr val="tx2"/>
                </a:solidFill>
              </a:rPr>
              <a:t>of subjects/scans</a:t>
            </a:r>
            <a:endParaRPr lang="en-GB" sz="2200" dirty="0" smtClean="0">
              <a:solidFill>
                <a:schemeClr val="tx2"/>
              </a:solidFill>
            </a:endParaRPr>
          </a:p>
          <a:p>
            <a:endParaRPr lang="en-GB" sz="2200" dirty="0" smtClean="0">
              <a:solidFill>
                <a:schemeClr val="tx2"/>
              </a:solidFill>
            </a:endParaRPr>
          </a:p>
          <a:p>
            <a:r>
              <a:rPr lang="en-GB" sz="2200" dirty="0" smtClean="0">
                <a:solidFill>
                  <a:schemeClr val="tx2"/>
                </a:solidFill>
              </a:rPr>
              <a:t>Taking replication and </a:t>
            </a:r>
            <a:r>
              <a:rPr lang="en-GB" sz="2200" dirty="0" smtClean="0">
                <a:solidFill>
                  <a:schemeClr val="tx2"/>
                </a:solidFill>
              </a:rPr>
              <a:t>meta-analyses </a:t>
            </a:r>
            <a:r>
              <a:rPr lang="en-GB" sz="2200" dirty="0" smtClean="0">
                <a:solidFill>
                  <a:schemeClr val="tx2"/>
                </a:solidFill>
              </a:rPr>
              <a:t>into account</a:t>
            </a:r>
          </a:p>
          <a:p>
            <a:endParaRPr lang="en-GB" sz="2200" dirty="0">
              <a:solidFill>
                <a:schemeClr val="tx2"/>
              </a:solidFill>
            </a:endParaRPr>
          </a:p>
          <a:p>
            <a:r>
              <a:rPr lang="en-GB" sz="2200" dirty="0" smtClean="0">
                <a:solidFill>
                  <a:schemeClr val="tx2"/>
                </a:solidFill>
              </a:rPr>
              <a:t>Careful designing of </a:t>
            </a:r>
            <a:r>
              <a:rPr lang="en-GB" sz="2200" dirty="0" smtClean="0">
                <a:solidFill>
                  <a:schemeClr val="tx2"/>
                </a:solidFill>
              </a:rPr>
              <a:t>tasks</a:t>
            </a:r>
            <a:endParaRPr lang="en-GB" dirty="0" smtClean="0">
              <a:solidFill>
                <a:schemeClr val="tx2"/>
              </a:solidFill>
            </a:endParaRPr>
          </a:p>
          <a:p>
            <a:pPr marL="0" indent="0">
              <a:buNone/>
            </a:pPr>
            <a:endParaRPr lang="en-GB" dirty="0">
              <a:solidFill>
                <a:schemeClr val="tx2"/>
              </a:solidFill>
            </a:endParaRPr>
          </a:p>
          <a:p>
            <a:pPr marL="0" lvl="1" indent="0" algn="r">
              <a:buNone/>
            </a:pPr>
            <a:r>
              <a:rPr lang="en-US" sz="2000" dirty="0">
                <a:solidFill>
                  <a:schemeClr val="tx2"/>
                </a:solidFill>
              </a:rPr>
              <a:t>Liebermann </a:t>
            </a:r>
            <a:r>
              <a:rPr lang="en-US" sz="2000" dirty="0" smtClean="0">
                <a:solidFill>
                  <a:schemeClr val="tx2"/>
                </a:solidFill>
              </a:rPr>
              <a:t>2009</a:t>
            </a:r>
            <a:endParaRPr lang="en-GB" dirty="0" smtClean="0">
              <a:solidFill>
                <a:schemeClr val="tx2"/>
              </a:solidFill>
            </a:endParaRPr>
          </a:p>
          <a:p>
            <a:endParaRPr lang="en-GB" dirty="0">
              <a:solidFill>
                <a:schemeClr val="tx2"/>
              </a:solidFill>
            </a:endParaRPr>
          </a:p>
          <a:p>
            <a:endParaRPr lang="en-GB" dirty="0">
              <a:solidFill>
                <a:schemeClr val="tx2"/>
              </a:solidFill>
            </a:endParaRPr>
          </a:p>
        </p:txBody>
      </p:sp>
      <p:pic>
        <p:nvPicPr>
          <p:cNvPr id="2050" name="Picture 2" descr="http://blogs.discovermagazine.com/neuroskeptic/files/2013/05/mosso_bal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549" y="871605"/>
            <a:ext cx="4071669" cy="236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113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Ways of assessing statistic images</a:t>
            </a:r>
            <a:endParaRPr lang="en-GB" dirty="0"/>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38" t="49400" r="1730" b="36250"/>
          <a:stretch/>
        </p:blipFill>
        <p:spPr bwMode="auto">
          <a:xfrm>
            <a:off x="139724" y="3019245"/>
            <a:ext cx="8866260" cy="1762424"/>
          </a:xfrm>
          <a:prstGeom prst="rect">
            <a:avLst/>
          </a:prstGeom>
          <a:noFill/>
          <a:ln w="57150" cmpd="thickThin">
            <a:solidFill>
              <a:srgbClr val="C1CEFF"/>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3186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6" descr="Screen Shot 2014-01-29 at 10.28.39.png"/>
          <p:cNvPicPr>
            <a:picLocks noChangeAspect="1"/>
          </p:cNvPicPr>
          <p:nvPr/>
        </p:nvPicPr>
        <p:blipFill>
          <a:blip r:embed="rId3" cstate="print"/>
          <a:srcRect t="420" b="420"/>
          <a:stretch>
            <a:fillRect/>
          </a:stretch>
        </p:blipFill>
        <p:spPr bwMode="auto">
          <a:xfrm>
            <a:off x="468313" y="1268413"/>
            <a:ext cx="822960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Cluster-Extent Based Thresholding</a:t>
            </a:r>
          </a:p>
        </p:txBody>
      </p:sp>
      <p:pic>
        <p:nvPicPr>
          <p:cNvPr id="18435" name="Picture 5" descr="Screen Shot 2014-01-29 at 10.32.52.png"/>
          <p:cNvPicPr>
            <a:picLocks noChangeAspect="1"/>
          </p:cNvPicPr>
          <p:nvPr/>
        </p:nvPicPr>
        <p:blipFill>
          <a:blip r:embed="rId3" cstate="print"/>
          <a:srcRect/>
          <a:stretch>
            <a:fillRect/>
          </a:stretch>
        </p:blipFill>
        <p:spPr bwMode="auto">
          <a:xfrm>
            <a:off x="2916238" y="1916113"/>
            <a:ext cx="3598862" cy="3430587"/>
          </a:xfrm>
          <a:prstGeom prst="rect">
            <a:avLst/>
          </a:prstGeom>
          <a:noFill/>
          <a:ln w="9525">
            <a:noFill/>
            <a:miter lim="800000"/>
            <a:headEnd/>
            <a:tailEnd/>
          </a:ln>
        </p:spPr>
      </p:pic>
      <p:sp>
        <p:nvSpPr>
          <p:cNvPr id="18436" name="TextBox 6"/>
          <p:cNvSpPr txBox="1">
            <a:spLocks noChangeArrowheads="1"/>
          </p:cNvSpPr>
          <p:nvPr/>
        </p:nvSpPr>
        <p:spPr bwMode="auto">
          <a:xfrm>
            <a:off x="6905297" y="6287808"/>
            <a:ext cx="2238703" cy="369332"/>
          </a:xfrm>
          <a:prstGeom prst="rect">
            <a:avLst/>
          </a:prstGeom>
          <a:noFill/>
          <a:ln w="9525">
            <a:noFill/>
            <a:miter lim="800000"/>
            <a:headEnd/>
            <a:tailEnd/>
          </a:ln>
        </p:spPr>
        <p:txBody>
          <a:bodyPr wrap="square">
            <a:spAutoFit/>
          </a:bodyPr>
          <a:lstStyle/>
          <a:p>
            <a:r>
              <a:rPr lang="en-US" dirty="0" smtClean="0">
                <a:solidFill>
                  <a:schemeClr val="tx2"/>
                </a:solidFill>
              </a:rPr>
              <a:t>Woo </a:t>
            </a:r>
            <a:r>
              <a:rPr lang="en-US" dirty="0">
                <a:solidFill>
                  <a:schemeClr val="tx2"/>
                </a:solidFill>
              </a:rPr>
              <a:t>et al., </a:t>
            </a:r>
            <a:r>
              <a:rPr lang="en-US" dirty="0" smtClean="0">
                <a:solidFill>
                  <a:schemeClr val="tx2"/>
                </a:solidFill>
              </a:rPr>
              <a:t>2013</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pic>
        <p:nvPicPr>
          <p:cNvPr id="19459" name="Picture 7" descr="Screen Shot 2014-01-29 at 10.52.04.png"/>
          <p:cNvPicPr>
            <a:picLocks noChangeAspect="1"/>
          </p:cNvPicPr>
          <p:nvPr/>
        </p:nvPicPr>
        <p:blipFill>
          <a:blip r:embed="rId3" cstate="print"/>
          <a:srcRect/>
          <a:stretch>
            <a:fillRect/>
          </a:stretch>
        </p:blipFill>
        <p:spPr bwMode="auto">
          <a:xfrm>
            <a:off x="2268538" y="1773238"/>
            <a:ext cx="5399087" cy="3886200"/>
          </a:xfrm>
          <a:prstGeom prst="rect">
            <a:avLst/>
          </a:prstGeom>
          <a:noFill/>
          <a:ln w="9525">
            <a:noFill/>
            <a:miter lim="800000"/>
            <a:headEnd/>
            <a:tailEnd/>
          </a:ln>
        </p:spPr>
      </p:pic>
      <p:sp>
        <p:nvSpPr>
          <p:cNvPr id="7" name="Oval 6"/>
          <p:cNvSpPr>
            <a:spLocks noChangeAspect="1"/>
          </p:cNvSpPr>
          <p:nvPr/>
        </p:nvSpPr>
        <p:spPr>
          <a:xfrm>
            <a:off x="3419475" y="2420938"/>
            <a:ext cx="1620838" cy="1620837"/>
          </a:xfrm>
          <a:prstGeom prst="ellipse">
            <a:avLst/>
          </a:prstGeom>
          <a:solidFill>
            <a:srgbClr val="FF2A00">
              <a:alpha val="4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6"/>
          <p:cNvSpPr txBox="1">
            <a:spLocks noChangeArrowheads="1"/>
          </p:cNvSpPr>
          <p:nvPr/>
        </p:nvSpPr>
        <p:spPr bwMode="auto">
          <a:xfrm>
            <a:off x="6968359" y="6287808"/>
            <a:ext cx="2175641" cy="369332"/>
          </a:xfrm>
          <a:prstGeom prst="rect">
            <a:avLst/>
          </a:prstGeom>
          <a:noFill/>
          <a:ln w="9525">
            <a:noFill/>
            <a:miter lim="800000"/>
            <a:headEnd/>
            <a:tailEnd/>
          </a:ln>
        </p:spPr>
        <p:txBody>
          <a:bodyPr wrap="square">
            <a:spAutoFit/>
          </a:bodyPr>
          <a:lstStyle/>
          <a:p>
            <a:r>
              <a:rPr lang="en-US" dirty="0" smtClean="0">
                <a:solidFill>
                  <a:schemeClr val="tx2"/>
                </a:solidFill>
              </a:rPr>
              <a:t>Woo </a:t>
            </a:r>
            <a:r>
              <a:rPr lang="en-US" dirty="0">
                <a:solidFill>
                  <a:schemeClr val="tx2"/>
                </a:solidFill>
              </a:rPr>
              <a:t>et al., </a:t>
            </a:r>
            <a:r>
              <a:rPr lang="en-US" dirty="0" smtClean="0">
                <a:solidFill>
                  <a:schemeClr val="tx2"/>
                </a:solidFill>
              </a:rPr>
              <a:t>2013</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899592" y="2060848"/>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5124" name="Picture 4" descr="Screen Shot 2014-01-29 at 10.49.23.png"/>
          <p:cNvPicPr>
            <a:picLocks noChangeAspect="1"/>
          </p:cNvPicPr>
          <p:nvPr/>
        </p:nvPicPr>
        <p:blipFill>
          <a:blip r:embed="rId4" cstate="print"/>
          <a:srcRect/>
          <a:stretch>
            <a:fillRect/>
          </a:stretch>
        </p:blipFill>
        <p:spPr bwMode="auto">
          <a:xfrm>
            <a:off x="5508625" y="1844675"/>
            <a:ext cx="2997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23935"/>
          </a:xfrm>
        </p:spPr>
        <p:txBody>
          <a:bodyPr/>
          <a:lstStyle/>
          <a:p>
            <a:r>
              <a:rPr lang="en-US" dirty="0" smtClean="0"/>
              <a:t>Some suggestions</a:t>
            </a:r>
            <a:endParaRPr lang="en-US" dirty="0"/>
          </a:p>
        </p:txBody>
      </p:sp>
      <p:sp>
        <p:nvSpPr>
          <p:cNvPr id="3" name="Content Placeholder 2"/>
          <p:cNvSpPr>
            <a:spLocks noGrp="1"/>
          </p:cNvSpPr>
          <p:nvPr>
            <p:ph idx="1"/>
          </p:nvPr>
        </p:nvSpPr>
        <p:spPr>
          <a:xfrm>
            <a:off x="373333" y="1862887"/>
            <a:ext cx="8489950" cy="4287747"/>
          </a:xfrm>
        </p:spPr>
        <p:txBody>
          <a:bodyPr/>
          <a:lstStyle/>
          <a:p>
            <a:r>
              <a:rPr lang="en-US" sz="2000" dirty="0" smtClean="0">
                <a:solidFill>
                  <a:schemeClr val="tx2"/>
                </a:solidFill>
              </a:rPr>
              <a:t>Think about choice </a:t>
            </a:r>
            <a:r>
              <a:rPr lang="en-US" sz="2000" dirty="0" smtClean="0">
                <a:solidFill>
                  <a:schemeClr val="tx2"/>
                </a:solidFill>
              </a:rPr>
              <a:t>of </a:t>
            </a:r>
            <a:r>
              <a:rPr lang="en-US" sz="2000" dirty="0" err="1" smtClean="0">
                <a:solidFill>
                  <a:schemeClr val="tx2"/>
                </a:solidFill>
              </a:rPr>
              <a:t>thresholding</a:t>
            </a:r>
            <a:r>
              <a:rPr lang="en-US" sz="2000" dirty="0" smtClean="0">
                <a:solidFill>
                  <a:schemeClr val="tx2"/>
                </a:solidFill>
              </a:rPr>
              <a:t> method (cluster extent based </a:t>
            </a:r>
            <a:r>
              <a:rPr lang="en-US" sz="2000" dirty="0" err="1" smtClean="0">
                <a:solidFill>
                  <a:schemeClr val="tx2"/>
                </a:solidFill>
              </a:rPr>
              <a:t>thresholding</a:t>
            </a:r>
            <a:r>
              <a:rPr lang="en-US" sz="2000" dirty="0" smtClean="0">
                <a:solidFill>
                  <a:schemeClr val="tx2"/>
                </a:solidFill>
              </a:rPr>
              <a:t> good if moderate effect/sample size. For studies with good power voxel-wise corrections such as FWER and FDR better</a:t>
            </a:r>
            <a:r>
              <a:rPr lang="en-US" sz="2000" dirty="0" smtClean="0">
                <a:solidFill>
                  <a:schemeClr val="tx2"/>
                </a:solidFill>
              </a:rPr>
              <a:t>)</a:t>
            </a:r>
          </a:p>
          <a:p>
            <a:endParaRPr lang="en-US" sz="2000" dirty="0" smtClean="0">
              <a:solidFill>
                <a:schemeClr val="tx2"/>
              </a:solidFill>
            </a:endParaRPr>
          </a:p>
          <a:p>
            <a:r>
              <a:rPr lang="en-US" sz="2000" dirty="0" smtClean="0">
                <a:solidFill>
                  <a:schemeClr val="tx2"/>
                </a:solidFill>
              </a:rPr>
              <a:t>Primary </a:t>
            </a:r>
            <a:r>
              <a:rPr lang="en-US" sz="2000" dirty="0" smtClean="0">
                <a:solidFill>
                  <a:schemeClr val="tx2"/>
                </a:solidFill>
              </a:rPr>
              <a:t>threshold</a:t>
            </a:r>
          </a:p>
          <a:p>
            <a:endParaRPr lang="en-US" sz="2000" dirty="0" smtClean="0">
              <a:solidFill>
                <a:schemeClr val="tx2"/>
              </a:solidFill>
            </a:endParaRPr>
          </a:p>
          <a:p>
            <a:r>
              <a:rPr lang="en-US" sz="2000" dirty="0" smtClean="0">
                <a:solidFill>
                  <a:schemeClr val="tx2"/>
                </a:solidFill>
              </a:rPr>
              <a:t>Reporting </a:t>
            </a:r>
            <a:r>
              <a:rPr lang="en-US" sz="2000" dirty="0" smtClean="0">
                <a:solidFill>
                  <a:schemeClr val="tx2"/>
                </a:solidFill>
              </a:rPr>
              <a:t>strategies</a:t>
            </a:r>
          </a:p>
          <a:p>
            <a:endParaRPr lang="en-US" sz="2000" dirty="0" smtClean="0">
              <a:solidFill>
                <a:schemeClr val="tx2"/>
              </a:solidFill>
            </a:endParaRPr>
          </a:p>
          <a:p>
            <a:r>
              <a:rPr lang="en-US" sz="2000" dirty="0" smtClean="0">
                <a:solidFill>
                  <a:schemeClr val="tx2"/>
                </a:solidFill>
              </a:rPr>
              <a:t>Lower threshold as default in analysis </a:t>
            </a:r>
            <a:r>
              <a:rPr lang="en-US" sz="2000" dirty="0" smtClean="0">
                <a:solidFill>
                  <a:schemeClr val="tx2"/>
                </a:solidFill>
              </a:rPr>
              <a:t>packages</a:t>
            </a:r>
          </a:p>
          <a:p>
            <a:endParaRPr lang="en-US" sz="2000" dirty="0" smtClean="0">
              <a:solidFill>
                <a:schemeClr val="tx2"/>
              </a:solidFill>
            </a:endParaRPr>
          </a:p>
          <a:p>
            <a:pPr marL="0" indent="0" algn="r">
              <a:buNone/>
            </a:pPr>
            <a:r>
              <a:rPr lang="en-US" sz="2000" dirty="0" smtClean="0">
                <a:solidFill>
                  <a:schemeClr val="tx2"/>
                </a:solidFill>
              </a:rPr>
              <a:t>Woo et al., 2013</a:t>
            </a:r>
            <a:endParaRPr lang="en-US" sz="2000" dirty="0" smtClean="0">
              <a:solidFill>
                <a:schemeClr val="tx2"/>
              </a:solidFill>
            </a:endParaRPr>
          </a:p>
          <a:p>
            <a:endParaRPr lang="en-US" dirty="0"/>
          </a:p>
        </p:txBody>
      </p:sp>
    </p:spTree>
    <p:extLst>
      <p:ext uri="{BB962C8B-B14F-4D97-AF65-F5344CB8AC3E}">
        <p14:creationId xmlns:p14="http://schemas.microsoft.com/office/powerpoint/2010/main" val="1989411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3" cstate="print"/>
          <a:srcRect/>
          <a:stretch>
            <a:fillRect/>
          </a:stretch>
        </p:blipFill>
        <p:spPr bwMode="auto">
          <a:xfrm>
            <a:off x="368300" y="660400"/>
            <a:ext cx="8394700" cy="5524500"/>
          </a:xfrm>
          <a:prstGeom prst="rect">
            <a:avLst/>
          </a:prstGeom>
          <a:noFill/>
          <a:ln w="9525">
            <a:noFill/>
            <a:miter lim="800000"/>
            <a:headEnd/>
            <a:tailEnd/>
          </a:ln>
        </p:spPr>
      </p:pic>
    </p:spTree>
    <p:extLst>
      <p:ext uri="{BB962C8B-B14F-4D97-AF65-F5344CB8AC3E}">
        <p14:creationId xmlns:p14="http://schemas.microsoft.com/office/powerpoint/2010/main" val="3467845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cstate="print"/>
          <a:srcRect/>
          <a:stretch>
            <a:fillRect/>
          </a:stretch>
        </p:blipFill>
        <p:spPr bwMode="auto">
          <a:xfrm>
            <a:off x="0" y="532092"/>
            <a:ext cx="9144000" cy="6154738"/>
          </a:xfrm>
          <a:prstGeom prst="rect">
            <a:avLst/>
          </a:prstGeom>
          <a:noFill/>
          <a:ln w="9525">
            <a:noFill/>
            <a:miter lim="800000"/>
            <a:headEnd/>
            <a:tailEnd/>
          </a:ln>
        </p:spPr>
      </p:pic>
    </p:spTree>
    <p:extLst>
      <p:ext uri="{BB962C8B-B14F-4D97-AF65-F5344CB8AC3E}">
        <p14:creationId xmlns:p14="http://schemas.microsoft.com/office/powerpoint/2010/main" val="1885556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cstate="print"/>
          <a:srcRect/>
          <a:stretch>
            <a:fillRect/>
          </a:stretch>
        </p:blipFill>
        <p:spPr bwMode="auto">
          <a:xfrm>
            <a:off x="0" y="558800"/>
            <a:ext cx="9144000" cy="5738813"/>
          </a:xfrm>
          <a:prstGeom prst="rect">
            <a:avLst/>
          </a:prstGeom>
          <a:noFill/>
          <a:ln w="9525">
            <a:noFill/>
            <a:miter lim="800000"/>
            <a:headEnd/>
            <a:tailEnd/>
          </a:ln>
        </p:spPr>
      </p:pic>
    </p:spTree>
    <p:extLst>
      <p:ext uri="{BB962C8B-B14F-4D97-AF65-F5344CB8AC3E}">
        <p14:creationId xmlns:p14="http://schemas.microsoft.com/office/powerpoint/2010/main" val="3705236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cstate="print"/>
          <a:srcRect/>
          <a:stretch>
            <a:fillRect/>
          </a:stretch>
        </p:blipFill>
        <p:spPr bwMode="auto">
          <a:xfrm>
            <a:off x="0" y="523330"/>
            <a:ext cx="9144000" cy="5953125"/>
          </a:xfrm>
          <a:prstGeom prst="rect">
            <a:avLst/>
          </a:prstGeom>
          <a:noFill/>
          <a:ln w="9525">
            <a:noFill/>
            <a:miter lim="800000"/>
            <a:headEnd/>
            <a:tailEnd/>
          </a:ln>
        </p:spPr>
      </p:pic>
    </p:spTree>
    <p:extLst>
      <p:ext uri="{BB962C8B-B14F-4D97-AF65-F5344CB8AC3E}">
        <p14:creationId xmlns:p14="http://schemas.microsoft.com/office/powerpoint/2010/main" val="2418799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srcRect/>
          <a:stretch>
            <a:fillRect/>
          </a:stretch>
        </p:blipFill>
        <p:spPr bwMode="auto">
          <a:xfrm>
            <a:off x="0" y="529898"/>
            <a:ext cx="9144000" cy="5886450"/>
          </a:xfrm>
          <a:prstGeom prst="rect">
            <a:avLst/>
          </a:prstGeom>
          <a:noFill/>
          <a:ln w="9525">
            <a:noFill/>
            <a:miter lim="800000"/>
            <a:headEnd/>
            <a:tailEnd/>
          </a:ln>
        </p:spPr>
      </p:pic>
    </p:spTree>
    <p:extLst>
      <p:ext uri="{BB962C8B-B14F-4D97-AF65-F5344CB8AC3E}">
        <p14:creationId xmlns:p14="http://schemas.microsoft.com/office/powerpoint/2010/main" val="3286641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cstate="print"/>
          <a:srcRect/>
          <a:stretch>
            <a:fillRect/>
          </a:stretch>
        </p:blipFill>
        <p:spPr bwMode="auto">
          <a:xfrm>
            <a:off x="0" y="495300"/>
            <a:ext cx="9144000" cy="5864225"/>
          </a:xfrm>
          <a:prstGeom prst="rect">
            <a:avLst/>
          </a:prstGeom>
          <a:noFill/>
          <a:ln w="9525">
            <a:noFill/>
            <a:miter lim="800000"/>
            <a:headEnd/>
            <a:tailEnd/>
          </a:ln>
        </p:spPr>
      </p:pic>
    </p:spTree>
    <p:extLst>
      <p:ext uri="{BB962C8B-B14F-4D97-AF65-F5344CB8AC3E}">
        <p14:creationId xmlns:p14="http://schemas.microsoft.com/office/powerpoint/2010/main" val="2980731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creen Shot 2014-01-31 at 13.22.48.png"/>
          <p:cNvPicPr>
            <a:picLocks noChangeAspect="1"/>
          </p:cNvPicPr>
          <p:nvPr/>
        </p:nvPicPr>
        <p:blipFill>
          <a:blip r:embed="rId3" cstate="print"/>
          <a:srcRect/>
          <a:stretch>
            <a:fillRect/>
          </a:stretch>
        </p:blipFill>
        <p:spPr bwMode="auto">
          <a:xfrm>
            <a:off x="-20747" y="515175"/>
            <a:ext cx="9144001" cy="5961062"/>
          </a:xfrm>
          <a:prstGeom prst="rect">
            <a:avLst/>
          </a:prstGeom>
          <a:noFill/>
          <a:ln w="9525">
            <a:noFill/>
            <a:miter lim="800000"/>
            <a:headEnd/>
            <a:tailEnd/>
          </a:ln>
        </p:spPr>
      </p:pic>
      <p:sp>
        <p:nvSpPr>
          <p:cNvPr id="9" name="Rectangle 8"/>
          <p:cNvSpPr/>
          <p:nvPr/>
        </p:nvSpPr>
        <p:spPr>
          <a:xfrm>
            <a:off x="3752193" y="2538248"/>
            <a:ext cx="2916621" cy="285355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823368" y="3689683"/>
            <a:ext cx="4108767" cy="707886"/>
          </a:xfrm>
          <a:prstGeom prst="rect">
            <a:avLst/>
          </a:prstGeom>
          <a:solidFill>
            <a:schemeClr val="bg1"/>
          </a:solidFill>
        </p:spPr>
        <p:txBody>
          <a:bodyPr wrap="none" rtlCol="0">
            <a:spAutoFit/>
          </a:bodyPr>
          <a:lstStyle/>
          <a:p>
            <a:r>
              <a:rPr lang="en-US" sz="4000" b="1" dirty="0" smtClean="0">
                <a:solidFill>
                  <a:srgbClr val="FF6600"/>
                </a:solidFill>
              </a:rPr>
              <a:t>3mm fMRI Voxel</a:t>
            </a:r>
            <a:endParaRPr lang="en-US" sz="4000" b="1" dirty="0">
              <a:solidFill>
                <a:srgbClr val="FF6600"/>
              </a:solidFill>
            </a:endParaRPr>
          </a:p>
        </p:txBody>
      </p:sp>
    </p:spTree>
    <p:extLst>
      <p:ext uri="{BB962C8B-B14F-4D97-AF65-F5344CB8AC3E}">
        <p14:creationId xmlns:p14="http://schemas.microsoft.com/office/powerpoint/2010/main" val="27972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3000" fill="hold"/>
                                        <p:tgtEl>
                                          <p:spTgt spid="9"/>
                                        </p:tgtEl>
                                      </p:cBhvr>
                                      <p:by x="300000" y="30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What is inside an fMRI Voxel?</a:t>
            </a:r>
          </a:p>
        </p:txBody>
      </p:sp>
      <p:sp>
        <p:nvSpPr>
          <p:cNvPr id="4" name="Rectangle 3"/>
          <p:cNvSpPr/>
          <p:nvPr/>
        </p:nvSpPr>
        <p:spPr>
          <a:xfrm>
            <a:off x="4146380" y="2033743"/>
            <a:ext cx="3600000" cy="36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flipV="1">
            <a:off x="4146380" y="1481950"/>
            <a:ext cx="425669" cy="53602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719897" y="1492461"/>
            <a:ext cx="425669" cy="53602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735662" y="5071233"/>
            <a:ext cx="425669" cy="53602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16214" y="3594529"/>
            <a:ext cx="761747" cy="369332"/>
          </a:xfrm>
          <a:prstGeom prst="rect">
            <a:avLst/>
          </a:prstGeom>
          <a:noFill/>
        </p:spPr>
        <p:txBody>
          <a:bodyPr wrap="none" rtlCol="0">
            <a:spAutoFit/>
          </a:bodyPr>
          <a:lstStyle/>
          <a:p>
            <a:r>
              <a:rPr lang="en-GB" dirty="0" smtClean="0"/>
              <a:t>3 mm</a:t>
            </a:r>
            <a:endParaRPr lang="en-GB" dirty="0"/>
          </a:p>
        </p:txBody>
      </p:sp>
      <p:sp>
        <p:nvSpPr>
          <p:cNvPr id="10" name="TextBox 9"/>
          <p:cNvSpPr txBox="1"/>
          <p:nvPr/>
        </p:nvSpPr>
        <p:spPr>
          <a:xfrm>
            <a:off x="5496959" y="5764916"/>
            <a:ext cx="761747" cy="369332"/>
          </a:xfrm>
          <a:prstGeom prst="rect">
            <a:avLst/>
          </a:prstGeom>
          <a:noFill/>
        </p:spPr>
        <p:txBody>
          <a:bodyPr wrap="none" rtlCol="0">
            <a:spAutoFit/>
          </a:bodyPr>
          <a:lstStyle/>
          <a:p>
            <a:r>
              <a:rPr lang="en-GB" dirty="0" smtClean="0"/>
              <a:t>3 mm</a:t>
            </a:r>
            <a:endParaRPr lang="en-GB" dirty="0"/>
          </a:p>
        </p:txBody>
      </p:sp>
      <p:sp>
        <p:nvSpPr>
          <p:cNvPr id="11" name="TextBox 10"/>
          <p:cNvSpPr txBox="1"/>
          <p:nvPr/>
        </p:nvSpPr>
        <p:spPr>
          <a:xfrm>
            <a:off x="8156077" y="5192101"/>
            <a:ext cx="761747" cy="369332"/>
          </a:xfrm>
          <a:prstGeom prst="rect">
            <a:avLst/>
          </a:prstGeom>
          <a:noFill/>
        </p:spPr>
        <p:txBody>
          <a:bodyPr wrap="none" rtlCol="0">
            <a:spAutoFit/>
          </a:bodyPr>
          <a:lstStyle/>
          <a:p>
            <a:r>
              <a:rPr lang="en-GB" dirty="0" smtClean="0"/>
              <a:t>3 mm</a:t>
            </a:r>
            <a:endParaRPr lang="en-GB" dirty="0"/>
          </a:p>
        </p:txBody>
      </p:sp>
      <p:pic>
        <p:nvPicPr>
          <p:cNvPr id="13317" name="Picture 5" descr="http://25.media.tumblr.com/fb0b2534379ebfdafc17dff1c55c89e9/tumblr_mr84ajVNSE1qzaw2ro1_1280.jpg"/>
          <p:cNvPicPr>
            <a:picLocks noChangeAspect="1" noChangeArrowheads="1"/>
          </p:cNvPicPr>
          <p:nvPr/>
        </p:nvPicPr>
        <p:blipFill>
          <a:blip r:embed="rId3" cstate="print"/>
          <a:srcRect/>
          <a:stretch>
            <a:fillRect/>
          </a:stretch>
        </p:blipFill>
        <p:spPr bwMode="auto">
          <a:xfrm>
            <a:off x="4382820" y="2061506"/>
            <a:ext cx="3240000" cy="3529286"/>
          </a:xfrm>
          <a:prstGeom prst="rect">
            <a:avLst/>
          </a:prstGeom>
          <a:noFill/>
        </p:spPr>
      </p:pic>
      <p:pic>
        <p:nvPicPr>
          <p:cNvPr id="13319" name="Picture 7" descr="Oligodendrocyte"/>
          <p:cNvPicPr>
            <a:picLocks noChangeAspect="1" noChangeArrowheads="1"/>
          </p:cNvPicPr>
          <p:nvPr/>
        </p:nvPicPr>
        <p:blipFill>
          <a:blip r:embed="rId4" cstate="print"/>
          <a:srcRect/>
          <a:stretch>
            <a:fillRect/>
          </a:stretch>
        </p:blipFill>
        <p:spPr bwMode="auto">
          <a:xfrm>
            <a:off x="4493172" y="2857828"/>
            <a:ext cx="2520000" cy="2520000"/>
          </a:xfrm>
          <a:prstGeom prst="rect">
            <a:avLst/>
          </a:prstGeom>
          <a:noFill/>
        </p:spPr>
      </p:pic>
      <p:pic>
        <p:nvPicPr>
          <p:cNvPr id="13321" name="Picture 9" descr="http://3.bp.blogspot.com/_zcQQcfuOYUw/TPUTk0v4K7I/AAAAAAAAHOo/W3Vv7KiQBe4/s400/Photomicrograph-of-microscopic%2Bblood%2Bvessels.jpg"/>
          <p:cNvPicPr>
            <a:picLocks noChangeAspect="1" noChangeArrowheads="1"/>
          </p:cNvPicPr>
          <p:nvPr/>
        </p:nvPicPr>
        <p:blipFill>
          <a:blip r:embed="rId5" cstate="print"/>
          <a:srcRect/>
          <a:stretch>
            <a:fillRect/>
          </a:stretch>
        </p:blipFill>
        <p:spPr bwMode="auto">
          <a:xfrm>
            <a:off x="5184774" y="2191406"/>
            <a:ext cx="2491200" cy="2880000"/>
          </a:xfrm>
          <a:prstGeom prst="rect">
            <a:avLst/>
          </a:prstGeom>
          <a:noFill/>
        </p:spPr>
      </p:pic>
      <p:sp>
        <p:nvSpPr>
          <p:cNvPr id="15" name="TextBox 14"/>
          <p:cNvSpPr txBox="1"/>
          <p:nvPr/>
        </p:nvSpPr>
        <p:spPr>
          <a:xfrm>
            <a:off x="1198180" y="2254470"/>
            <a:ext cx="1326004" cy="923330"/>
          </a:xfrm>
          <a:prstGeom prst="rect">
            <a:avLst/>
          </a:prstGeom>
          <a:noFill/>
        </p:spPr>
        <p:txBody>
          <a:bodyPr wrap="none" rtlCol="0">
            <a:spAutoFit/>
          </a:bodyPr>
          <a:lstStyle/>
          <a:p>
            <a:r>
              <a:rPr lang="en-GB" b="1" dirty="0" smtClean="0">
                <a:solidFill>
                  <a:schemeClr val="tx2">
                    <a:lumMod val="90000"/>
                    <a:lumOff val="10000"/>
                  </a:schemeClr>
                </a:solidFill>
                <a:latin typeface="+mj-lt"/>
              </a:rPr>
              <a:t>Neurones:</a:t>
            </a:r>
          </a:p>
          <a:p>
            <a:r>
              <a:rPr lang="en-GB" b="1" dirty="0" smtClean="0">
                <a:solidFill>
                  <a:schemeClr val="tx2">
                    <a:lumMod val="90000"/>
                    <a:lumOff val="10000"/>
                  </a:schemeClr>
                </a:solidFill>
                <a:latin typeface="+mj-lt"/>
              </a:rPr>
              <a:t>~630,000</a:t>
            </a:r>
            <a:endParaRPr lang="en-GB" b="1" dirty="0">
              <a:solidFill>
                <a:schemeClr val="tx2">
                  <a:lumMod val="90000"/>
                  <a:lumOff val="10000"/>
                </a:schemeClr>
              </a:solidFill>
              <a:latin typeface="+mj-lt"/>
            </a:endParaRPr>
          </a:p>
          <a:p>
            <a:endParaRPr lang="en-GB" b="1" dirty="0">
              <a:solidFill>
                <a:schemeClr val="tx2">
                  <a:lumMod val="90000"/>
                  <a:lumOff val="10000"/>
                </a:schemeClr>
              </a:solidFill>
              <a:latin typeface="+mj-lt"/>
            </a:endParaRPr>
          </a:p>
        </p:txBody>
      </p:sp>
      <p:sp>
        <p:nvSpPr>
          <p:cNvPr id="16" name="TextBox 15"/>
          <p:cNvSpPr txBox="1"/>
          <p:nvPr/>
        </p:nvSpPr>
        <p:spPr>
          <a:xfrm>
            <a:off x="877614" y="3533342"/>
            <a:ext cx="1858201" cy="646331"/>
          </a:xfrm>
          <a:prstGeom prst="rect">
            <a:avLst/>
          </a:prstGeom>
          <a:noFill/>
        </p:spPr>
        <p:txBody>
          <a:bodyPr wrap="none" rtlCol="0">
            <a:spAutoFit/>
          </a:bodyPr>
          <a:lstStyle/>
          <a:p>
            <a:r>
              <a:rPr lang="en-GB" b="1" dirty="0" smtClean="0">
                <a:solidFill>
                  <a:schemeClr val="tx2">
                    <a:lumMod val="90000"/>
                    <a:lumOff val="10000"/>
                  </a:schemeClr>
                </a:solidFill>
                <a:latin typeface="+mj-lt"/>
              </a:rPr>
              <a:t>~4 x </a:t>
            </a:r>
            <a:r>
              <a:rPr lang="en-GB" b="1" dirty="0" err="1" smtClean="0">
                <a:solidFill>
                  <a:schemeClr val="tx2">
                    <a:lumMod val="90000"/>
                    <a:lumOff val="10000"/>
                  </a:schemeClr>
                </a:solidFill>
                <a:latin typeface="+mj-lt"/>
              </a:rPr>
              <a:t>Glial</a:t>
            </a:r>
            <a:r>
              <a:rPr lang="en-GB" b="1" dirty="0" smtClean="0">
                <a:solidFill>
                  <a:schemeClr val="tx2">
                    <a:lumMod val="90000"/>
                    <a:lumOff val="10000"/>
                  </a:schemeClr>
                </a:solidFill>
                <a:latin typeface="+mj-lt"/>
              </a:rPr>
              <a:t> cells:</a:t>
            </a:r>
          </a:p>
          <a:p>
            <a:endParaRPr lang="en-GB" b="1" dirty="0">
              <a:solidFill>
                <a:schemeClr val="tx2">
                  <a:lumMod val="90000"/>
                  <a:lumOff val="10000"/>
                </a:schemeClr>
              </a:solidFill>
              <a:latin typeface="+mj-lt"/>
            </a:endParaRPr>
          </a:p>
        </p:txBody>
      </p:sp>
      <p:sp>
        <p:nvSpPr>
          <p:cNvPr id="17" name="TextBox 16"/>
          <p:cNvSpPr txBox="1"/>
          <p:nvPr/>
        </p:nvSpPr>
        <p:spPr>
          <a:xfrm>
            <a:off x="956442" y="4535215"/>
            <a:ext cx="1749261" cy="646331"/>
          </a:xfrm>
          <a:prstGeom prst="rect">
            <a:avLst/>
          </a:prstGeom>
          <a:noFill/>
        </p:spPr>
        <p:txBody>
          <a:bodyPr wrap="none" rtlCol="0">
            <a:spAutoFit/>
          </a:bodyPr>
          <a:lstStyle/>
          <a:p>
            <a:r>
              <a:rPr lang="en-GB" b="1" dirty="0" smtClean="0">
                <a:solidFill>
                  <a:schemeClr val="tx2">
                    <a:lumMod val="90000"/>
                    <a:lumOff val="10000"/>
                  </a:schemeClr>
                </a:solidFill>
                <a:latin typeface="+mj-lt"/>
              </a:rPr>
              <a:t>Blood Vessels</a:t>
            </a:r>
            <a:endParaRPr lang="en-GB" b="1" dirty="0">
              <a:solidFill>
                <a:schemeClr val="tx2">
                  <a:lumMod val="90000"/>
                  <a:lumOff val="10000"/>
                </a:schemeClr>
              </a:solidFill>
              <a:latin typeface="+mj-lt"/>
            </a:endParaRPr>
          </a:p>
          <a:p>
            <a:endParaRPr lang="en-GB" b="1" dirty="0">
              <a:solidFill>
                <a:schemeClr val="tx2">
                  <a:lumMod val="90000"/>
                  <a:lumOff val="10000"/>
                </a:schemeClr>
              </a:solidFill>
              <a:latin typeface="+mj-lt"/>
            </a:endParaRPr>
          </a:p>
        </p:txBody>
      </p:sp>
      <p:sp>
        <p:nvSpPr>
          <p:cNvPr id="18" name="Rectangle 17"/>
          <p:cNvSpPr/>
          <p:nvPr/>
        </p:nvSpPr>
        <p:spPr>
          <a:xfrm>
            <a:off x="6796370" y="6488668"/>
            <a:ext cx="2347630" cy="369332"/>
          </a:xfrm>
          <a:prstGeom prst="rect">
            <a:avLst/>
          </a:prstGeom>
        </p:spPr>
        <p:txBody>
          <a:bodyPr wrap="none">
            <a:spAutoFit/>
          </a:bodyPr>
          <a:lstStyle/>
          <a:p>
            <a:r>
              <a:rPr lang="en-GB" b="1" dirty="0" smtClean="0">
                <a:solidFill>
                  <a:schemeClr val="tx2">
                    <a:lumMod val="90000"/>
                    <a:lumOff val="10000"/>
                  </a:schemeClr>
                </a:solidFill>
                <a:latin typeface="+mj-lt"/>
              </a:rPr>
              <a:t>http://miny.ir/EAaZv</a:t>
            </a:r>
            <a:endParaRPr lang="en-GB" b="1" dirty="0">
              <a:solidFill>
                <a:schemeClr val="tx2">
                  <a:lumMod val="90000"/>
                  <a:lumOff val="10000"/>
                </a:schemeClr>
              </a:solidFill>
              <a:latin typeface="+mj-lt"/>
            </a:endParaRPr>
          </a:p>
        </p:txBody>
      </p:sp>
    </p:spTree>
    <p:extLst>
      <p:ext uri="{BB962C8B-B14F-4D97-AF65-F5344CB8AC3E}">
        <p14:creationId xmlns:p14="http://schemas.microsoft.com/office/powerpoint/2010/main" val="34607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smtClean="0"/>
              <a:t>What are we seeing?</a:t>
            </a:r>
          </a:p>
        </p:txBody>
      </p:sp>
      <p:sp>
        <p:nvSpPr>
          <p:cNvPr id="14339" name="Content Placeholder 2"/>
          <p:cNvSpPr>
            <a:spLocks noGrp="1"/>
          </p:cNvSpPr>
          <p:nvPr>
            <p:ph idx="1"/>
          </p:nvPr>
        </p:nvSpPr>
        <p:spPr/>
        <p:txBody>
          <a:bodyPr/>
          <a:lstStyle/>
          <a:p>
            <a:pPr eaLnBrk="1" hangingPunct="1"/>
            <a:endParaRPr lang="en-GB" smtClean="0"/>
          </a:p>
        </p:txBody>
      </p:sp>
      <p:pic>
        <p:nvPicPr>
          <p:cNvPr id="14340" name="Picture 2"/>
          <p:cNvPicPr>
            <a:picLocks noChangeAspect="1" noChangeArrowheads="1"/>
          </p:cNvPicPr>
          <p:nvPr/>
        </p:nvPicPr>
        <p:blipFill>
          <a:blip r:embed="rId3" cstate="print"/>
          <a:srcRect/>
          <a:stretch>
            <a:fillRect/>
          </a:stretch>
        </p:blipFill>
        <p:spPr bwMode="auto">
          <a:xfrm>
            <a:off x="611188" y="1412875"/>
            <a:ext cx="7886700" cy="4933950"/>
          </a:xfrm>
          <a:prstGeom prst="rect">
            <a:avLst/>
          </a:prstGeom>
          <a:noFill/>
          <a:ln w="9525">
            <a:noFill/>
            <a:miter lim="800000"/>
            <a:headEnd/>
            <a:tailEnd/>
          </a:ln>
        </p:spPr>
      </p:pic>
      <p:sp>
        <p:nvSpPr>
          <p:cNvPr id="5" name="Rectangle 4"/>
          <p:cNvSpPr/>
          <p:nvPr/>
        </p:nvSpPr>
        <p:spPr>
          <a:xfrm>
            <a:off x="3348038" y="1557338"/>
            <a:ext cx="2303462"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3419475" y="2708275"/>
            <a:ext cx="2305050"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3563938" y="3933825"/>
            <a:ext cx="2303462"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3635375" y="5084763"/>
            <a:ext cx="2305050"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21379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2366963" y="1285875"/>
            <a:ext cx="441007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Non-independent selective analysis</a:t>
            </a:r>
            <a:endParaRPr lang="en-US" dirty="0"/>
          </a:p>
        </p:txBody>
      </p:sp>
      <p:pic>
        <p:nvPicPr>
          <p:cNvPr id="4" name="Picture 7" descr="Screen Shot 2014-01-29 at 10.52.04.png"/>
          <p:cNvPicPr>
            <a:picLocks noChangeAspect="1"/>
          </p:cNvPicPr>
          <p:nvPr/>
        </p:nvPicPr>
        <p:blipFill>
          <a:blip r:embed="rId3" cstate="print"/>
          <a:srcRect/>
          <a:stretch>
            <a:fillRect/>
          </a:stretch>
        </p:blipFill>
        <p:spPr bwMode="auto">
          <a:xfrm>
            <a:off x="263274" y="1799975"/>
            <a:ext cx="5399087" cy="3886200"/>
          </a:xfrm>
          <a:prstGeom prst="rect">
            <a:avLst/>
          </a:prstGeom>
          <a:noFill/>
          <a:ln w="9525">
            <a:noFill/>
            <a:miter lim="800000"/>
            <a:headEnd/>
            <a:tailEnd/>
          </a:ln>
        </p:spPr>
      </p:pic>
      <p:sp>
        <p:nvSpPr>
          <p:cNvPr id="5" name="Oval 4"/>
          <p:cNvSpPr>
            <a:spLocks noChangeAspect="1"/>
          </p:cNvSpPr>
          <p:nvPr/>
        </p:nvSpPr>
        <p:spPr>
          <a:xfrm>
            <a:off x="344738" y="3356728"/>
            <a:ext cx="854326" cy="854325"/>
          </a:xfrm>
          <a:prstGeom prst="ellipse">
            <a:avLst/>
          </a:prstGeom>
          <a:solidFill>
            <a:srgbClr val="FF2A00">
              <a:alpha val="4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p:nvPr/>
        </p:nvSpPr>
        <p:spPr>
          <a:xfrm>
            <a:off x="6082629" y="1818105"/>
            <a:ext cx="2753895" cy="369332"/>
          </a:xfrm>
          <a:prstGeom prst="rect">
            <a:avLst/>
          </a:prstGeom>
          <a:noFill/>
        </p:spPr>
        <p:txBody>
          <a:bodyPr wrap="square" rtlCol="0">
            <a:spAutoFit/>
          </a:bodyPr>
          <a:lstStyle/>
          <a:p>
            <a:pPr marL="342900" indent="-342900">
              <a:buFont typeface="+mj-lt"/>
              <a:buAutoNum type="arabicPeriod"/>
            </a:pPr>
            <a:r>
              <a:rPr lang="en-US" dirty="0" smtClean="0"/>
              <a:t>Testing H1</a:t>
            </a:r>
            <a:endParaRPr lang="en-US" dirty="0"/>
          </a:p>
        </p:txBody>
      </p:sp>
      <p:sp>
        <p:nvSpPr>
          <p:cNvPr id="7" name="TextBox 6"/>
          <p:cNvSpPr txBox="1"/>
          <p:nvPr/>
        </p:nvSpPr>
        <p:spPr>
          <a:xfrm>
            <a:off x="6082629" y="2392948"/>
            <a:ext cx="2584174" cy="369332"/>
          </a:xfrm>
          <a:prstGeom prst="rect">
            <a:avLst/>
          </a:prstGeom>
          <a:noFill/>
        </p:spPr>
        <p:txBody>
          <a:bodyPr wrap="none" rtlCol="0">
            <a:spAutoFit/>
          </a:bodyPr>
          <a:lstStyle/>
          <a:p>
            <a:r>
              <a:rPr lang="en-US" dirty="0" smtClean="0"/>
              <a:t>2. Find an active region</a:t>
            </a:r>
            <a:endParaRPr lang="en-US" dirty="0"/>
          </a:p>
        </p:txBody>
      </p:sp>
      <p:sp>
        <p:nvSpPr>
          <p:cNvPr id="8" name="TextBox 7"/>
          <p:cNvSpPr txBox="1"/>
          <p:nvPr/>
        </p:nvSpPr>
        <p:spPr>
          <a:xfrm>
            <a:off x="6082629" y="3034632"/>
            <a:ext cx="2429872" cy="646331"/>
          </a:xfrm>
          <a:prstGeom prst="rect">
            <a:avLst/>
          </a:prstGeom>
          <a:noFill/>
        </p:spPr>
        <p:txBody>
          <a:bodyPr wrap="none" rtlCol="0">
            <a:spAutoFit/>
          </a:bodyPr>
          <a:lstStyle/>
          <a:p>
            <a:r>
              <a:rPr lang="en-US" dirty="0" smtClean="0"/>
              <a:t>3. Draw a ROI around </a:t>
            </a:r>
          </a:p>
          <a:p>
            <a:r>
              <a:rPr lang="en-US" dirty="0" smtClean="0"/>
              <a:t>activation</a:t>
            </a:r>
            <a:endParaRPr lang="en-US" dirty="0"/>
          </a:p>
        </p:txBody>
      </p:sp>
      <p:sp>
        <p:nvSpPr>
          <p:cNvPr id="9" name="TextBox 8"/>
          <p:cNvSpPr txBox="1"/>
          <p:nvPr/>
        </p:nvSpPr>
        <p:spPr>
          <a:xfrm>
            <a:off x="6082629" y="3876842"/>
            <a:ext cx="2582758" cy="646331"/>
          </a:xfrm>
          <a:prstGeom prst="rect">
            <a:avLst/>
          </a:prstGeom>
          <a:noFill/>
        </p:spPr>
        <p:txBody>
          <a:bodyPr wrap="none" rtlCol="0">
            <a:spAutoFit/>
          </a:bodyPr>
          <a:lstStyle/>
          <a:p>
            <a:pPr marL="342900" indent="-342900">
              <a:buAutoNum type="arabicPeriod" startAt="4"/>
            </a:pPr>
            <a:r>
              <a:rPr lang="en-US" dirty="0" smtClean="0"/>
              <a:t>Perform Secondary </a:t>
            </a:r>
          </a:p>
          <a:p>
            <a:pPr marL="342900" indent="-342900"/>
            <a:r>
              <a:rPr lang="en-US" dirty="0" smtClean="0"/>
              <a:t>Statistical  Analysis </a:t>
            </a:r>
            <a:endParaRPr lang="en-US" dirty="0"/>
          </a:p>
        </p:txBody>
      </p:sp>
      <p:pic>
        <p:nvPicPr>
          <p:cNvPr id="10" name="Picture 9" descr="social distress_anterior cingulate_voodoo.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1895" y="4726017"/>
            <a:ext cx="2633580" cy="1908742"/>
          </a:xfrm>
          <a:prstGeom prst="rect">
            <a:avLst/>
          </a:prstGeom>
        </p:spPr>
      </p:pic>
      <p:sp>
        <p:nvSpPr>
          <p:cNvPr id="11" name="TextBox 10"/>
          <p:cNvSpPr txBox="1"/>
          <p:nvPr/>
        </p:nvSpPr>
        <p:spPr>
          <a:xfrm>
            <a:off x="4669573" y="6488668"/>
            <a:ext cx="4538560" cy="369332"/>
          </a:xfrm>
          <a:prstGeom prst="rect">
            <a:avLst/>
          </a:prstGeom>
          <a:noFill/>
        </p:spPr>
        <p:txBody>
          <a:bodyPr wrap="none" rtlCol="0">
            <a:spAutoFit/>
          </a:bodyPr>
          <a:lstStyle/>
          <a:p>
            <a:r>
              <a:rPr lang="en-US" dirty="0" err="1" smtClean="0"/>
              <a:t>Vul</a:t>
            </a:r>
            <a:r>
              <a:rPr lang="en-US" dirty="0" smtClean="0"/>
              <a:t> et al. (2009); </a:t>
            </a:r>
            <a:r>
              <a:rPr lang="en-US" dirty="0" err="1" smtClean="0"/>
              <a:t>Kriegeskorte</a:t>
            </a:r>
            <a:r>
              <a:rPr lang="en-US" dirty="0" smtClean="0"/>
              <a:t> et al. (2010)</a:t>
            </a:r>
            <a:endParaRPr lang="en-US" dirty="0"/>
          </a:p>
        </p:txBody>
      </p:sp>
      <p:sp>
        <p:nvSpPr>
          <p:cNvPr id="12" name="TextBox 11"/>
          <p:cNvSpPr txBox="1"/>
          <p:nvPr/>
        </p:nvSpPr>
        <p:spPr>
          <a:xfrm>
            <a:off x="6120166" y="4686861"/>
            <a:ext cx="2852063" cy="646331"/>
          </a:xfrm>
          <a:prstGeom prst="rect">
            <a:avLst/>
          </a:prstGeom>
          <a:noFill/>
        </p:spPr>
        <p:txBody>
          <a:bodyPr wrap="none" rtlCol="0">
            <a:spAutoFit/>
          </a:bodyPr>
          <a:lstStyle/>
          <a:p>
            <a:r>
              <a:rPr lang="en-US" dirty="0" smtClean="0"/>
              <a:t>5. Correlate with task </a:t>
            </a:r>
          </a:p>
          <a:p>
            <a:r>
              <a:rPr lang="en-US" dirty="0" smtClean="0"/>
              <a:t>Associated </a:t>
            </a:r>
            <a:r>
              <a:rPr lang="en-US" dirty="0" err="1" smtClean="0"/>
              <a:t>beh</a:t>
            </a:r>
            <a:r>
              <a:rPr lang="en-US" dirty="0" smtClean="0"/>
              <a:t>. measure </a:t>
            </a:r>
            <a:endParaRPr lang="en-US" dirty="0"/>
          </a:p>
        </p:txBody>
      </p:sp>
    </p:spTree>
    <p:extLst>
      <p:ext uri="{BB962C8B-B14F-4D97-AF65-F5344CB8AC3E}">
        <p14:creationId xmlns:p14="http://schemas.microsoft.com/office/powerpoint/2010/main" val="37628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Double dipping / Non-independent selective analysis.</a:t>
            </a:r>
          </a:p>
        </p:txBody>
      </p:sp>
      <p:sp>
        <p:nvSpPr>
          <p:cNvPr id="15363" name="Content Placeholder 2"/>
          <p:cNvSpPr>
            <a:spLocks noGrp="1"/>
          </p:cNvSpPr>
          <p:nvPr>
            <p:ph sz="half" idx="1"/>
          </p:nvPr>
        </p:nvSpPr>
        <p:spPr>
          <a:xfrm>
            <a:off x="0" y="2202976"/>
            <a:ext cx="4168775" cy="3457575"/>
          </a:xfrm>
        </p:spPr>
        <p:txBody>
          <a:bodyPr/>
          <a:lstStyle/>
          <a:p>
            <a:pPr eaLnBrk="1" hangingPunct="1"/>
            <a:r>
              <a:rPr lang="en-GB" sz="2400" b="1" dirty="0" smtClean="0"/>
              <a:t>Non-Independent analysis</a:t>
            </a:r>
            <a:r>
              <a:rPr lang="en-GB" sz="2400" dirty="0" smtClean="0"/>
              <a:t>: Activations presented on a blob map are voxels that already correlate with your model!</a:t>
            </a:r>
          </a:p>
          <a:p>
            <a:pPr eaLnBrk="1" hangingPunct="1"/>
            <a:endParaRPr lang="en-GB" sz="2400" dirty="0" smtClean="0"/>
          </a:p>
          <a:p>
            <a:pPr eaLnBrk="1" hangingPunct="1"/>
            <a:r>
              <a:rPr lang="en-GB" sz="2400" dirty="0" smtClean="0"/>
              <a:t>Computing </a:t>
            </a:r>
            <a:r>
              <a:rPr lang="en-GB" sz="2400" b="1" dirty="0" smtClean="0"/>
              <a:t>secondary statistics on active voxels </a:t>
            </a:r>
            <a:r>
              <a:rPr lang="en-GB" sz="2400" dirty="0" smtClean="0"/>
              <a:t>is problematic due to intrinsic noise favouring the correlation.</a:t>
            </a:r>
          </a:p>
          <a:p>
            <a:pPr eaLnBrk="1" hangingPunct="1"/>
            <a:endParaRPr lang="en-GB" sz="2400" dirty="0" smtClean="0"/>
          </a:p>
          <a:p>
            <a:pPr eaLnBrk="1" hangingPunct="1"/>
            <a:endParaRPr lang="en-US" sz="2400" dirty="0" smtClean="0"/>
          </a:p>
        </p:txBody>
      </p:sp>
      <p:sp>
        <p:nvSpPr>
          <p:cNvPr id="4" name="TextBox 3"/>
          <p:cNvSpPr txBox="1"/>
          <p:nvPr/>
        </p:nvSpPr>
        <p:spPr>
          <a:xfrm>
            <a:off x="2334638" y="6488668"/>
            <a:ext cx="1804725" cy="369332"/>
          </a:xfrm>
          <a:prstGeom prst="rect">
            <a:avLst/>
          </a:prstGeom>
          <a:noFill/>
        </p:spPr>
        <p:txBody>
          <a:bodyPr wrap="none" rtlCol="0">
            <a:spAutoFit/>
          </a:bodyPr>
          <a:lstStyle/>
          <a:p>
            <a:r>
              <a:rPr lang="en-GB" dirty="0" err="1" smtClean="0"/>
              <a:t>Vul</a:t>
            </a:r>
            <a:r>
              <a:rPr lang="en-GB" dirty="0" smtClean="0"/>
              <a:t> et al. (2009)</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4267200" y="2682604"/>
            <a:ext cx="4876800" cy="2076450"/>
          </a:xfrm>
          <a:prstGeom prst="rect">
            <a:avLst/>
          </a:prstGeom>
          <a:noFill/>
          <a:ln w="9525">
            <a:noFill/>
            <a:miter lim="800000"/>
            <a:headEnd/>
            <a:tailEnd/>
          </a:ln>
        </p:spPr>
      </p:pic>
      <p:sp>
        <p:nvSpPr>
          <p:cNvPr id="7" name="TextBox 6"/>
          <p:cNvSpPr txBox="1"/>
          <p:nvPr/>
        </p:nvSpPr>
        <p:spPr>
          <a:xfrm>
            <a:off x="6813990" y="6488668"/>
            <a:ext cx="2351926" cy="369332"/>
          </a:xfrm>
          <a:prstGeom prst="rect">
            <a:avLst/>
          </a:prstGeom>
          <a:noFill/>
        </p:spPr>
        <p:txBody>
          <a:bodyPr wrap="none" rtlCol="0">
            <a:spAutoFit/>
          </a:bodyPr>
          <a:lstStyle/>
          <a:p>
            <a:r>
              <a:rPr lang="en-GB" dirty="0" err="1" smtClean="0"/>
              <a:t>Ochsner</a:t>
            </a:r>
            <a:r>
              <a:rPr lang="en-GB" dirty="0" smtClean="0"/>
              <a:t> et al. (2006)</a:t>
            </a:r>
            <a:endParaRPr lang="en-GB" dirty="0"/>
          </a:p>
        </p:txBody>
      </p:sp>
      <p:sp>
        <p:nvSpPr>
          <p:cNvPr id="8" name="Content Placeholder 2"/>
          <p:cNvSpPr>
            <a:spLocks noGrp="1"/>
          </p:cNvSpPr>
          <p:nvPr>
            <p:ph idx="1"/>
          </p:nvPr>
        </p:nvSpPr>
        <p:spPr>
          <a:xfrm>
            <a:off x="0" y="2268805"/>
            <a:ext cx="4244975" cy="4159704"/>
          </a:xfrm>
          <a:solidFill>
            <a:schemeClr val="bg1"/>
          </a:solidFill>
        </p:spPr>
        <p:txBody>
          <a:bodyPr/>
          <a:lstStyle/>
          <a:p>
            <a:pPr eaLnBrk="1" hangingPunct="1"/>
            <a:r>
              <a:rPr lang="en-GB" sz="2400" dirty="0" smtClean="0"/>
              <a:t>Double dipping gives the </a:t>
            </a:r>
            <a:r>
              <a:rPr lang="en-GB" sz="2400" b="1" dirty="0" smtClean="0"/>
              <a:t>illusion</a:t>
            </a:r>
            <a:r>
              <a:rPr lang="en-GB" sz="2400" dirty="0" smtClean="0"/>
              <a:t> of providing an extra result.</a:t>
            </a:r>
          </a:p>
          <a:p>
            <a:pPr eaLnBrk="1" hangingPunct="1">
              <a:buNone/>
            </a:pPr>
            <a:endParaRPr lang="en-GB" sz="2400" dirty="0" smtClean="0"/>
          </a:p>
          <a:p>
            <a:pPr eaLnBrk="1" hangingPunct="1"/>
            <a:r>
              <a:rPr lang="en-GB" sz="2400" dirty="0" smtClean="0"/>
              <a:t>Resulting scatter plot is biased, inflated and </a:t>
            </a:r>
            <a:r>
              <a:rPr lang="en-GB" sz="2400" b="1" dirty="0" smtClean="0"/>
              <a:t>cannot inform of the true neuronal relationship</a:t>
            </a:r>
            <a:r>
              <a:rPr lang="en-GB" sz="2400" dirty="0" smtClean="0"/>
              <a:t>, if one exists.</a:t>
            </a:r>
          </a:p>
          <a:p>
            <a:pPr eaLnBrk="1" hangingPunct="1"/>
            <a:endParaRPr lang="en-GB" sz="2400" dirty="0" smtClean="0"/>
          </a:p>
          <a:p>
            <a:pPr eaLnBrk="1" hangingPunct="1"/>
            <a:endParaRPr lang="en-GB" sz="2400" dirty="0" smtClean="0"/>
          </a:p>
          <a:p>
            <a:pPr eaLnBrk="1" hangingPunct="1"/>
            <a:endParaRPr lang="en-GB" sz="2400" dirty="0" smtClean="0"/>
          </a:p>
          <a:p>
            <a:pPr eaLnBrk="1" hangingPunct="1">
              <a:buNone/>
            </a:pPr>
            <a:r>
              <a:rPr lang="en-GB" dirty="0" smtClean="0"/>
              <a:t> </a:t>
            </a:r>
          </a:p>
        </p:txBody>
      </p:sp>
    </p:spTree>
    <p:extLst>
      <p:ext uri="{BB962C8B-B14F-4D97-AF65-F5344CB8AC3E}">
        <p14:creationId xmlns:p14="http://schemas.microsoft.com/office/powerpoint/2010/main" val="449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03250"/>
            <a:ext cx="8489950" cy="1296988"/>
          </a:xfrm>
        </p:spPr>
        <p:txBody>
          <a:bodyPr/>
          <a:lstStyle/>
          <a:p>
            <a:r>
              <a:rPr lang="en-GB" dirty="0" smtClean="0"/>
              <a:t>How have so many double dipping papers been published?</a:t>
            </a:r>
            <a:endParaRPr lang="en-GB" dirty="0"/>
          </a:p>
        </p:txBody>
      </p:sp>
      <p:sp>
        <p:nvSpPr>
          <p:cNvPr id="3" name="Content Placeholder 2"/>
          <p:cNvSpPr>
            <a:spLocks noGrp="1"/>
          </p:cNvSpPr>
          <p:nvPr>
            <p:ph sz="half" idx="1"/>
          </p:nvPr>
        </p:nvSpPr>
        <p:spPr>
          <a:xfrm>
            <a:off x="354584" y="1501267"/>
            <a:ext cx="4168775" cy="3457575"/>
          </a:xfrm>
        </p:spPr>
        <p:txBody>
          <a:bodyPr/>
          <a:lstStyle/>
          <a:p>
            <a:pPr>
              <a:buNone/>
            </a:pPr>
            <a:r>
              <a:rPr lang="en-GB" sz="1000" dirty="0" err="1" smtClean="0"/>
              <a:t>Eisenberger</a:t>
            </a:r>
            <a:r>
              <a:rPr lang="en-GB" sz="1000" dirty="0" smtClean="0"/>
              <a:t>, N.I., Lieberman, M.D., &amp; Williams, K.D. (2003). Does rejection hurt? An FMRI</a:t>
            </a:r>
          </a:p>
          <a:p>
            <a:pPr>
              <a:buNone/>
            </a:pPr>
            <a:r>
              <a:rPr lang="en-GB" sz="1000" dirty="0" smtClean="0"/>
              <a:t>study of social exclusion. </a:t>
            </a:r>
            <a:r>
              <a:rPr lang="en-GB" sz="1000" i="1" dirty="0" smtClean="0"/>
              <a:t>Science, 302, 290-292.</a:t>
            </a:r>
          </a:p>
          <a:p>
            <a:pPr>
              <a:buNone/>
            </a:pPr>
            <a:r>
              <a:rPr lang="en-GB" sz="1000" dirty="0" smtClean="0"/>
              <a:t>Hooker, C.I., </a:t>
            </a:r>
            <a:r>
              <a:rPr lang="en-GB" sz="1000" dirty="0" err="1" smtClean="0"/>
              <a:t>Verosky</a:t>
            </a:r>
            <a:r>
              <a:rPr lang="en-GB" sz="1000" dirty="0" smtClean="0"/>
              <a:t>, S.C., </a:t>
            </a:r>
            <a:r>
              <a:rPr lang="en-GB" sz="1000" dirty="0" err="1" smtClean="0"/>
              <a:t>Miyakawa</a:t>
            </a:r>
            <a:r>
              <a:rPr lang="en-GB" sz="1000" dirty="0" smtClean="0"/>
              <a:t>, A., Knight, R.T., &amp; </a:t>
            </a:r>
            <a:r>
              <a:rPr lang="en-GB" sz="1000" dirty="0" err="1" smtClean="0"/>
              <a:t>D'Esposito</a:t>
            </a:r>
            <a:r>
              <a:rPr lang="en-GB" sz="1000" dirty="0" smtClean="0"/>
              <a:t>, M. (2008). The</a:t>
            </a:r>
          </a:p>
          <a:p>
            <a:pPr>
              <a:buNone/>
            </a:pPr>
            <a:r>
              <a:rPr lang="en-GB" sz="1000" dirty="0" smtClean="0"/>
              <a:t>influence of personality on neural mechanisms of observational fear and reward learning.</a:t>
            </a:r>
          </a:p>
          <a:p>
            <a:pPr>
              <a:buNone/>
            </a:pPr>
            <a:r>
              <a:rPr lang="en-GB" sz="1000" i="1" dirty="0" err="1" smtClean="0"/>
              <a:t>Neuropsychologia</a:t>
            </a:r>
            <a:r>
              <a:rPr lang="en-GB" sz="1000" i="1" dirty="0" smtClean="0"/>
              <a:t>, 466(11), 2709-2724.</a:t>
            </a:r>
          </a:p>
          <a:p>
            <a:pPr>
              <a:buNone/>
            </a:pPr>
            <a:r>
              <a:rPr lang="en-GB" sz="1000" dirty="0" smtClean="0"/>
              <a:t>Takahashi, H., Matsuura, M., Yahata, N., </a:t>
            </a:r>
            <a:r>
              <a:rPr lang="en-GB" sz="1000" dirty="0" err="1" smtClean="0"/>
              <a:t>Koeda</a:t>
            </a:r>
            <a:r>
              <a:rPr lang="en-GB" sz="1000" dirty="0" smtClean="0"/>
              <a:t>, M., </a:t>
            </a:r>
            <a:r>
              <a:rPr lang="en-GB" sz="1000" dirty="0" err="1" smtClean="0"/>
              <a:t>Suhara</a:t>
            </a:r>
            <a:r>
              <a:rPr lang="en-GB" sz="1000" dirty="0" smtClean="0"/>
              <a:t>, T., &amp; Okubo, Y. (2006). Men</a:t>
            </a:r>
          </a:p>
          <a:p>
            <a:pPr>
              <a:buNone/>
            </a:pPr>
            <a:r>
              <a:rPr lang="en-GB" sz="1000" dirty="0" smtClean="0"/>
              <a:t>and women show distinct brain activations during imagery of sexual and emotional </a:t>
            </a:r>
            <a:r>
              <a:rPr lang="en-GB" sz="1000" dirty="0" err="1" smtClean="0"/>
              <a:t>in.delity</a:t>
            </a:r>
            <a:r>
              <a:rPr lang="en-GB" sz="1000" dirty="0" smtClean="0"/>
              <a:t>.</a:t>
            </a:r>
          </a:p>
          <a:p>
            <a:pPr>
              <a:buNone/>
            </a:pPr>
            <a:r>
              <a:rPr lang="en-GB" sz="1000" i="1" dirty="0" err="1" smtClean="0"/>
              <a:t>Neuroimage</a:t>
            </a:r>
            <a:r>
              <a:rPr lang="en-GB" sz="1000" i="1" dirty="0" smtClean="0"/>
              <a:t>, 32, 1299-1307.</a:t>
            </a:r>
          </a:p>
          <a:p>
            <a:pPr>
              <a:buNone/>
            </a:pPr>
            <a:r>
              <a:rPr lang="fr-FR" sz="1000" dirty="0" err="1" smtClean="0"/>
              <a:t>Canli</a:t>
            </a:r>
            <a:r>
              <a:rPr lang="fr-FR" sz="1000" dirty="0" smtClean="0"/>
              <a:t>, T., Amin, Z., Haas, B., </a:t>
            </a:r>
            <a:r>
              <a:rPr lang="fr-FR" sz="1000" dirty="0" err="1" smtClean="0"/>
              <a:t>Omura</a:t>
            </a:r>
            <a:r>
              <a:rPr lang="fr-FR" sz="1000" dirty="0" smtClean="0"/>
              <a:t>, K., &amp; Constable, R.T. (2004). A double dissociation</a:t>
            </a:r>
          </a:p>
          <a:p>
            <a:pPr>
              <a:buNone/>
            </a:pPr>
            <a:r>
              <a:rPr lang="en-GB" sz="1000" dirty="0" smtClean="0"/>
              <a:t>between mood states and personality traits in the anterior </a:t>
            </a:r>
            <a:r>
              <a:rPr lang="en-GB" sz="1000" dirty="0" err="1" smtClean="0"/>
              <a:t>cingulate</a:t>
            </a:r>
            <a:r>
              <a:rPr lang="en-GB" sz="1000" dirty="0" smtClean="0"/>
              <a:t>. </a:t>
            </a:r>
            <a:r>
              <a:rPr lang="en-GB" sz="1000" i="1" dirty="0" err="1" smtClean="0"/>
              <a:t>Behavioral</a:t>
            </a:r>
            <a:r>
              <a:rPr lang="en-GB" sz="1000" i="1" dirty="0" smtClean="0"/>
              <a:t> Neuroscience,</a:t>
            </a:r>
          </a:p>
          <a:p>
            <a:pPr>
              <a:buNone/>
            </a:pPr>
            <a:r>
              <a:rPr lang="en-GB" sz="1000" dirty="0" smtClean="0"/>
              <a:t>118, 897-904.</a:t>
            </a:r>
          </a:p>
          <a:p>
            <a:pPr>
              <a:buNone/>
            </a:pPr>
            <a:r>
              <a:rPr lang="en-GB" sz="1000" dirty="0" err="1" smtClean="0"/>
              <a:t>Canli</a:t>
            </a:r>
            <a:r>
              <a:rPr lang="en-GB" sz="1000" dirty="0" smtClean="0"/>
              <a:t>, T., Zhao, Z., Desmond, J.E., Kang, E., Gross, J., &amp; </a:t>
            </a:r>
            <a:r>
              <a:rPr lang="en-GB" sz="1000" dirty="0" err="1" smtClean="0"/>
              <a:t>Gabrieli</a:t>
            </a:r>
            <a:r>
              <a:rPr lang="en-GB" sz="1000" dirty="0" smtClean="0"/>
              <a:t>, J.D.E. (2001). An fMRI</a:t>
            </a:r>
          </a:p>
          <a:p>
            <a:pPr>
              <a:buNone/>
            </a:pPr>
            <a:r>
              <a:rPr lang="en-GB" sz="1000" dirty="0" smtClean="0"/>
              <a:t>study of personality influences on brain reactivity to emotional stimuli. </a:t>
            </a:r>
            <a:r>
              <a:rPr lang="en-GB" sz="1000" i="1" dirty="0" err="1" smtClean="0"/>
              <a:t>Behavioral</a:t>
            </a:r>
            <a:endParaRPr lang="en-GB" sz="1000" i="1" dirty="0" smtClean="0"/>
          </a:p>
          <a:p>
            <a:pPr>
              <a:buNone/>
            </a:pPr>
            <a:r>
              <a:rPr lang="en-GB" sz="1000" i="1" dirty="0" smtClean="0"/>
              <a:t>Neuroscience, 115, 33-42.</a:t>
            </a:r>
          </a:p>
          <a:p>
            <a:pPr>
              <a:buNone/>
            </a:pPr>
            <a:r>
              <a:rPr lang="en-GB" sz="1000" dirty="0" err="1" smtClean="0"/>
              <a:t>Eisenberger</a:t>
            </a:r>
            <a:r>
              <a:rPr lang="en-GB" sz="1000" dirty="0" smtClean="0"/>
              <a:t>, N.I., Lieberman, M.D., &amp; </a:t>
            </a:r>
            <a:r>
              <a:rPr lang="en-GB" sz="1000" dirty="0" err="1" smtClean="0"/>
              <a:t>Satpute</a:t>
            </a:r>
            <a:r>
              <a:rPr lang="en-GB" sz="1000" dirty="0" smtClean="0"/>
              <a:t>, A.B. (2005). Personality from a controlled</a:t>
            </a:r>
          </a:p>
          <a:p>
            <a:pPr>
              <a:buNone/>
            </a:pPr>
            <a:r>
              <a:rPr lang="en-GB" sz="1000" dirty="0" smtClean="0"/>
              <a:t>processing perspective: an fMRI study of neuroticism, extraversion, and self-consciousness.</a:t>
            </a:r>
          </a:p>
          <a:p>
            <a:pPr>
              <a:buNone/>
            </a:pPr>
            <a:r>
              <a:rPr lang="en-GB" sz="1000" i="1" dirty="0" smtClean="0"/>
              <a:t>Cognitive, Affective &amp; </a:t>
            </a:r>
            <a:r>
              <a:rPr lang="en-GB" sz="1000" i="1" dirty="0" err="1" smtClean="0"/>
              <a:t>Behavioral</a:t>
            </a:r>
            <a:r>
              <a:rPr lang="en-GB" sz="1000" i="1" dirty="0" smtClean="0"/>
              <a:t> Neuroscience, 5, 169-181.</a:t>
            </a:r>
          </a:p>
          <a:p>
            <a:pPr>
              <a:buNone/>
            </a:pPr>
            <a:r>
              <a:rPr lang="fi-FI" sz="1000" dirty="0" smtClean="0"/>
              <a:t>Takahashi, H., Kato, M., Matsuura, M., Koeda, M., Yahata, N., Suhara, T., &amp; Okubo Y.(</a:t>
            </a:r>
            <a:r>
              <a:rPr lang="en-GB" sz="1000" dirty="0" smtClean="0"/>
              <a:t>2008). Neural correlates of human virtue judgment. </a:t>
            </a:r>
            <a:r>
              <a:rPr lang="en-GB" sz="1000" i="1" dirty="0" smtClean="0"/>
              <a:t>Cerebral Cortex, 18(9), 1886-1891.</a:t>
            </a:r>
          </a:p>
        </p:txBody>
      </p:sp>
      <p:sp>
        <p:nvSpPr>
          <p:cNvPr id="5" name="Content Placeholder 4"/>
          <p:cNvSpPr>
            <a:spLocks noGrp="1"/>
          </p:cNvSpPr>
          <p:nvPr>
            <p:ph sz="half" idx="2"/>
          </p:nvPr>
        </p:nvSpPr>
        <p:spPr>
          <a:xfrm>
            <a:off x="4663567" y="1537843"/>
            <a:ext cx="4168775" cy="3457575"/>
          </a:xfrm>
        </p:spPr>
        <p:txBody>
          <a:bodyPr/>
          <a:lstStyle/>
          <a:p>
            <a:pPr>
              <a:buNone/>
            </a:pPr>
            <a:r>
              <a:rPr lang="en-GB" sz="1000" dirty="0" smtClean="0"/>
              <a:t>Sander, D., </a:t>
            </a:r>
            <a:r>
              <a:rPr lang="en-GB" sz="1000" dirty="0" err="1" smtClean="0"/>
              <a:t>Grandjean</a:t>
            </a:r>
            <a:r>
              <a:rPr lang="en-GB" sz="1000" dirty="0" smtClean="0"/>
              <a:t>, D., </a:t>
            </a:r>
            <a:r>
              <a:rPr lang="en-GB" sz="1000" dirty="0" err="1" smtClean="0"/>
              <a:t>Pourtois</a:t>
            </a:r>
            <a:r>
              <a:rPr lang="en-GB" sz="1000" dirty="0" smtClean="0"/>
              <a:t>, G., Schwartz, S., </a:t>
            </a:r>
            <a:r>
              <a:rPr lang="en-GB" sz="1000" dirty="0" err="1" smtClean="0"/>
              <a:t>Seghier</a:t>
            </a:r>
            <a:r>
              <a:rPr lang="en-GB" sz="1000" dirty="0" smtClean="0"/>
              <a:t>, M.L., Scherer, K.R., &amp;</a:t>
            </a:r>
          </a:p>
          <a:p>
            <a:pPr>
              <a:buNone/>
            </a:pPr>
            <a:r>
              <a:rPr lang="en-GB" sz="1000" dirty="0" err="1" smtClean="0"/>
              <a:t>Vuilleumier</a:t>
            </a:r>
            <a:r>
              <a:rPr lang="en-GB" sz="1000" dirty="0" smtClean="0"/>
              <a:t>, P. (2005). Emotion and attention interactions in social cognition: Brain regions</a:t>
            </a:r>
          </a:p>
          <a:p>
            <a:pPr>
              <a:buNone/>
            </a:pPr>
            <a:r>
              <a:rPr lang="en-GB" sz="1000" dirty="0" smtClean="0"/>
              <a:t>involved in processing anger prosody. </a:t>
            </a:r>
            <a:r>
              <a:rPr lang="en-GB" sz="1000" i="1" dirty="0" err="1" smtClean="0"/>
              <a:t>Neuroimage</a:t>
            </a:r>
            <a:r>
              <a:rPr lang="en-GB" sz="1000" i="1" dirty="0" smtClean="0"/>
              <a:t>, 28, 848–858.</a:t>
            </a:r>
            <a:endParaRPr lang="en-GB" sz="1000" dirty="0" smtClean="0"/>
          </a:p>
          <a:p>
            <a:pPr>
              <a:buNone/>
            </a:pPr>
            <a:r>
              <a:rPr lang="en-GB" sz="1000" dirty="0" err="1" smtClean="0"/>
              <a:t>Najib</a:t>
            </a:r>
            <a:r>
              <a:rPr lang="en-GB" sz="1000" dirty="0" smtClean="0"/>
              <a:t>, A., </a:t>
            </a:r>
            <a:r>
              <a:rPr lang="en-GB" sz="1000" dirty="0" err="1" smtClean="0"/>
              <a:t>Lorberbaum</a:t>
            </a:r>
            <a:r>
              <a:rPr lang="en-GB" sz="1000" dirty="0" smtClean="0"/>
              <a:t>, J.P., </a:t>
            </a:r>
            <a:r>
              <a:rPr lang="en-GB" sz="1000" dirty="0" err="1" smtClean="0"/>
              <a:t>Kose</a:t>
            </a:r>
            <a:r>
              <a:rPr lang="en-GB" sz="1000" dirty="0" smtClean="0"/>
              <a:t>, S., </a:t>
            </a:r>
            <a:r>
              <a:rPr lang="en-GB" sz="1000" dirty="0" err="1" smtClean="0"/>
              <a:t>Bohning</a:t>
            </a:r>
            <a:r>
              <a:rPr lang="en-GB" sz="1000" dirty="0" smtClean="0"/>
              <a:t>, D.E., &amp; George, M.S. (2004). Regional brain</a:t>
            </a:r>
          </a:p>
          <a:p>
            <a:pPr>
              <a:buNone/>
            </a:pPr>
            <a:r>
              <a:rPr lang="en-GB" sz="1000" dirty="0" smtClean="0"/>
              <a:t>activity in women grieving a romantic relationship breakup. </a:t>
            </a:r>
            <a:r>
              <a:rPr lang="en-GB" sz="1000" i="1" dirty="0" smtClean="0"/>
              <a:t>American Journal of Psychiatry,</a:t>
            </a:r>
            <a:r>
              <a:rPr lang="en-GB" sz="1000" dirty="0" smtClean="0"/>
              <a:t>161, 2245–2256.</a:t>
            </a:r>
          </a:p>
          <a:p>
            <a:pPr>
              <a:buNone/>
            </a:pPr>
            <a:r>
              <a:rPr lang="en-GB" sz="1000" dirty="0" err="1" smtClean="0"/>
              <a:t>Amin</a:t>
            </a:r>
            <a:r>
              <a:rPr lang="en-GB" sz="1000" dirty="0" smtClean="0"/>
              <a:t>, Z., Constable, R.T., &amp; </a:t>
            </a:r>
            <a:r>
              <a:rPr lang="en-GB" sz="1000" dirty="0" err="1" smtClean="0"/>
              <a:t>Canli</a:t>
            </a:r>
            <a:r>
              <a:rPr lang="en-GB" sz="1000" dirty="0" smtClean="0"/>
              <a:t>, T. (2004). </a:t>
            </a:r>
            <a:r>
              <a:rPr lang="en-GB" sz="1000" dirty="0" err="1" smtClean="0"/>
              <a:t>Attentional</a:t>
            </a:r>
            <a:r>
              <a:rPr lang="en-GB" sz="1000" dirty="0" smtClean="0"/>
              <a:t> bias for </a:t>
            </a:r>
            <a:r>
              <a:rPr lang="en-GB" sz="1000" dirty="0" err="1" smtClean="0"/>
              <a:t>valenced</a:t>
            </a:r>
            <a:r>
              <a:rPr lang="en-GB" sz="1000" dirty="0" smtClean="0"/>
              <a:t> stimuli as </a:t>
            </a:r>
            <a:r>
              <a:rPr lang="en-GB" sz="1000" dirty="0" err="1" smtClean="0"/>
              <a:t>afunction</a:t>
            </a:r>
            <a:r>
              <a:rPr lang="en-GB" sz="1000" dirty="0" smtClean="0"/>
              <a:t> of personality in the dot-probe task. </a:t>
            </a:r>
            <a:r>
              <a:rPr lang="en-GB" sz="1000" i="1" dirty="0" smtClean="0"/>
              <a:t>Journal of Research in Personality, 38(1), 15-</a:t>
            </a:r>
            <a:r>
              <a:rPr lang="en-GB" sz="1000" dirty="0" smtClean="0"/>
              <a:t>23.</a:t>
            </a:r>
          </a:p>
          <a:p>
            <a:pPr>
              <a:buNone/>
            </a:pPr>
            <a:r>
              <a:rPr lang="en-GB" sz="1000" dirty="0" err="1" smtClean="0"/>
              <a:t>Ochsner</a:t>
            </a:r>
            <a:r>
              <a:rPr lang="en-GB" sz="1000" dirty="0" smtClean="0"/>
              <a:t>, K.N., Ludlow, D.H., </a:t>
            </a:r>
            <a:r>
              <a:rPr lang="en-GB" sz="1000" dirty="0" err="1" smtClean="0"/>
              <a:t>Knierim</a:t>
            </a:r>
            <a:r>
              <a:rPr lang="en-GB" sz="1000" dirty="0" smtClean="0"/>
              <a:t>, K., </a:t>
            </a:r>
            <a:r>
              <a:rPr lang="en-GB" sz="1000" dirty="0" err="1" smtClean="0"/>
              <a:t>Hanelin</a:t>
            </a:r>
            <a:r>
              <a:rPr lang="en-GB" sz="1000" dirty="0" smtClean="0"/>
              <a:t>, J., </a:t>
            </a:r>
            <a:r>
              <a:rPr lang="en-GB" sz="1000" dirty="0" err="1" smtClean="0"/>
              <a:t>Ramachandran</a:t>
            </a:r>
            <a:r>
              <a:rPr lang="en-GB" sz="1000" dirty="0" smtClean="0"/>
              <a:t>, T., Glover, G.C., &amp;</a:t>
            </a:r>
          </a:p>
          <a:p>
            <a:pPr>
              <a:buNone/>
            </a:pPr>
            <a:r>
              <a:rPr lang="en-GB" sz="1000" dirty="0" smtClean="0"/>
              <a:t>Mackey, S.C. (2006). Neural correlates of individual differences in pain-related fear and</a:t>
            </a:r>
          </a:p>
          <a:p>
            <a:pPr>
              <a:buNone/>
            </a:pPr>
            <a:r>
              <a:rPr lang="en-GB" sz="1000" dirty="0" smtClean="0"/>
              <a:t>anxiety. </a:t>
            </a:r>
            <a:r>
              <a:rPr lang="en-GB" sz="1000" i="1" dirty="0" smtClean="0"/>
              <a:t>Pain, 120, 69-77.</a:t>
            </a:r>
            <a:endParaRPr lang="en-GB" sz="1000" dirty="0" smtClean="0"/>
          </a:p>
          <a:p>
            <a:pPr>
              <a:buNone/>
            </a:pPr>
            <a:r>
              <a:rPr lang="en-GB" sz="1000" dirty="0" smtClean="0"/>
              <a:t>Goldstein, R.Z., </a:t>
            </a:r>
            <a:r>
              <a:rPr lang="en-GB" sz="1000" dirty="0" err="1" smtClean="0"/>
              <a:t>Tomasi</a:t>
            </a:r>
            <a:r>
              <a:rPr lang="en-GB" sz="1000" dirty="0" smtClean="0"/>
              <a:t>, D., Alia-Klein, N., </a:t>
            </a:r>
            <a:r>
              <a:rPr lang="en-GB" sz="1000" dirty="0" err="1" smtClean="0"/>
              <a:t>Cottone</a:t>
            </a:r>
            <a:r>
              <a:rPr lang="en-GB" sz="1000" dirty="0" smtClean="0"/>
              <a:t>, L.A., Zhang, L., </a:t>
            </a:r>
            <a:r>
              <a:rPr lang="en-GB" sz="1000" dirty="0" err="1" smtClean="0"/>
              <a:t>Telang</a:t>
            </a:r>
            <a:r>
              <a:rPr lang="en-GB" sz="1000" dirty="0" smtClean="0"/>
              <a:t>, F., &amp; </a:t>
            </a:r>
            <a:r>
              <a:rPr lang="en-GB" sz="1000" dirty="0" err="1" smtClean="0"/>
              <a:t>Volkow</a:t>
            </a:r>
            <a:r>
              <a:rPr lang="en-GB" sz="1000" dirty="0" smtClean="0"/>
              <a:t>,</a:t>
            </a:r>
          </a:p>
          <a:p>
            <a:pPr>
              <a:buNone/>
            </a:pPr>
            <a:r>
              <a:rPr lang="en-GB" sz="1000" dirty="0" smtClean="0"/>
              <a:t>N.D. (2007a). Subjective sensitivity to monetary gradients is associated with </a:t>
            </a:r>
            <a:r>
              <a:rPr lang="en-GB" sz="1000" dirty="0" err="1" smtClean="0"/>
              <a:t>frontolimbic</a:t>
            </a:r>
            <a:r>
              <a:rPr lang="en-GB" sz="1000" dirty="0" smtClean="0"/>
              <a:t> activation to reward in cocaine abusers. </a:t>
            </a:r>
            <a:r>
              <a:rPr lang="en-GB" sz="1000" i="1" dirty="0" smtClean="0"/>
              <a:t>Drug and Alcohol Dependence, 87(2–3), 233-240.</a:t>
            </a:r>
          </a:p>
          <a:p>
            <a:pPr>
              <a:buNone/>
            </a:pPr>
            <a:endParaRPr lang="en-GB" sz="1000" i="1" dirty="0" smtClean="0"/>
          </a:p>
          <a:p>
            <a:pPr>
              <a:buNone/>
            </a:pPr>
            <a:endParaRPr lang="en-GB" sz="1000" i="1" dirty="0" smtClean="0"/>
          </a:p>
          <a:p>
            <a:pPr algn="r">
              <a:buNone/>
            </a:pPr>
            <a:r>
              <a:rPr lang="en-GB" sz="1600" b="1" i="1" dirty="0" smtClean="0"/>
              <a:t>...</a:t>
            </a:r>
          </a:p>
          <a:p>
            <a:pPr>
              <a:buNone/>
            </a:pPr>
            <a:endParaRPr lang="en-GB" sz="1200" dirty="0" smtClean="0"/>
          </a:p>
          <a:p>
            <a:pPr>
              <a:buNone/>
            </a:pPr>
            <a:endParaRPr lang="en-GB" sz="1200" dirty="0"/>
          </a:p>
        </p:txBody>
      </p:sp>
    </p:spTree>
    <p:extLst>
      <p:ext uri="{BB962C8B-B14F-4D97-AF65-F5344CB8AC3E}">
        <p14:creationId xmlns:p14="http://schemas.microsoft.com/office/powerpoint/2010/main" val="1032884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Vul</a:t>
            </a:r>
            <a:r>
              <a:rPr lang="en-GB" dirty="0" smtClean="0"/>
              <a:t> et al. (2009):</a:t>
            </a:r>
            <a:br>
              <a:rPr lang="en-GB" dirty="0" smtClean="0"/>
            </a:br>
            <a:r>
              <a:rPr lang="en-GB" sz="2000" dirty="0" smtClean="0"/>
              <a:t>Why is this overwhelming trend present in fMRI?</a:t>
            </a:r>
            <a:endParaRPr lang="en-GB" sz="2000" dirty="0"/>
          </a:p>
        </p:txBody>
      </p:sp>
      <p:sp>
        <p:nvSpPr>
          <p:cNvPr id="5" name="Content Placeholder 4"/>
          <p:cNvSpPr>
            <a:spLocks noGrp="1"/>
          </p:cNvSpPr>
          <p:nvPr>
            <p:ph idx="1"/>
          </p:nvPr>
        </p:nvSpPr>
        <p:spPr/>
        <p:txBody>
          <a:bodyPr/>
          <a:lstStyle/>
          <a:p>
            <a:r>
              <a:rPr lang="en-GB" dirty="0" smtClean="0"/>
              <a:t>This sort of analysis would not be tolerated in behavioural science papers.</a:t>
            </a:r>
          </a:p>
          <a:p>
            <a:r>
              <a:rPr lang="en-GB" dirty="0" smtClean="0"/>
              <a:t>This overwhelming trend in fMRI is/was a new technique.</a:t>
            </a:r>
          </a:p>
          <a:p>
            <a:r>
              <a:rPr lang="en-GB" dirty="0" smtClean="0"/>
              <a:t>Reviewers unfamiliarity with the techniques &amp; complexity of the analyses.</a:t>
            </a:r>
          </a:p>
          <a:p>
            <a:pPr>
              <a:buNone/>
            </a:pPr>
            <a:endParaRPr lang="en-GB" dirty="0" smtClean="0"/>
          </a:p>
          <a:p>
            <a:endParaRPr lang="en-GB" dirty="0"/>
          </a:p>
        </p:txBody>
      </p:sp>
    </p:spTree>
    <p:extLst>
      <p:ext uri="{BB962C8B-B14F-4D97-AF65-F5344CB8AC3E}">
        <p14:creationId xmlns:p14="http://schemas.microsoft.com/office/powerpoint/2010/main" val="263366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Resting state fMRI</a:t>
            </a:r>
            <a:endParaRPr lang="en-GB" dirty="0"/>
          </a:p>
        </p:txBody>
      </p:sp>
      <p:sp>
        <p:nvSpPr>
          <p:cNvPr id="3" name="Content Placeholder 2"/>
          <p:cNvSpPr>
            <a:spLocks noGrp="1"/>
          </p:cNvSpPr>
          <p:nvPr>
            <p:ph idx="1"/>
          </p:nvPr>
        </p:nvSpPr>
        <p:spPr>
          <a:xfrm>
            <a:off x="330200" y="2123059"/>
            <a:ext cx="8489950" cy="3457575"/>
          </a:xfrm>
        </p:spPr>
        <p:txBody>
          <a:bodyPr/>
          <a:lstStyle/>
          <a:p>
            <a:r>
              <a:rPr lang="en-GB" dirty="0" smtClean="0"/>
              <a:t>It’s free-thinking, not rest.</a:t>
            </a:r>
          </a:p>
          <a:p>
            <a:r>
              <a:rPr lang="en-GB" dirty="0" smtClean="0"/>
              <a:t>Consistent Instructions.</a:t>
            </a:r>
          </a:p>
          <a:p>
            <a:r>
              <a:rPr lang="en-GB" dirty="0" smtClean="0"/>
              <a:t>Task hangover effects.</a:t>
            </a:r>
          </a:p>
          <a:p>
            <a:endParaRPr lang="en-GB" dirty="0" smtClean="0"/>
          </a:p>
          <a:p>
            <a:endParaRPr lang="en-GB" dirty="0" smtClean="0"/>
          </a:p>
          <a:p>
            <a:r>
              <a:rPr lang="en-GB" sz="2000" i="1" dirty="0" smtClean="0"/>
              <a:t>Method reviews</a:t>
            </a:r>
          </a:p>
          <a:p>
            <a:pPr>
              <a:buNone/>
            </a:pPr>
            <a:r>
              <a:rPr lang="en-GB" sz="2000" dirty="0" smtClean="0"/>
              <a:t>Murphy et al. (2013)</a:t>
            </a:r>
          </a:p>
          <a:p>
            <a:pPr>
              <a:buNone/>
            </a:pPr>
            <a:r>
              <a:rPr lang="en-GB" sz="2000" dirty="0" smtClean="0"/>
              <a:t>Duncan et al. (2012)</a:t>
            </a:r>
          </a:p>
          <a:p>
            <a:endParaRPr lang="en-GB" dirty="0" smtClean="0"/>
          </a:p>
          <a:p>
            <a:endParaRPr lang="en-GB" dirty="0"/>
          </a:p>
        </p:txBody>
      </p:sp>
      <p:pic>
        <p:nvPicPr>
          <p:cNvPr id="12290" name="Picture 2" descr="http://rfmri.org/sites/default/files/images/Biswal1995.jpg"/>
          <p:cNvPicPr>
            <a:picLocks noChangeAspect="1" noChangeArrowheads="1"/>
          </p:cNvPicPr>
          <p:nvPr/>
        </p:nvPicPr>
        <p:blipFill>
          <a:blip r:embed="rId3" cstate="print"/>
          <a:srcRect/>
          <a:stretch>
            <a:fillRect/>
          </a:stretch>
        </p:blipFill>
        <p:spPr bwMode="auto">
          <a:xfrm>
            <a:off x="4910455" y="2479865"/>
            <a:ext cx="3810000" cy="2047876"/>
          </a:xfrm>
          <a:prstGeom prst="rect">
            <a:avLst/>
          </a:prstGeom>
          <a:noFill/>
        </p:spPr>
      </p:pic>
      <p:sp>
        <p:nvSpPr>
          <p:cNvPr id="5" name="TextBox 4"/>
          <p:cNvSpPr txBox="1"/>
          <p:nvPr/>
        </p:nvSpPr>
        <p:spPr>
          <a:xfrm>
            <a:off x="6562067" y="4646815"/>
            <a:ext cx="2146742" cy="646331"/>
          </a:xfrm>
          <a:prstGeom prst="rect">
            <a:avLst/>
          </a:prstGeom>
          <a:noFill/>
        </p:spPr>
        <p:txBody>
          <a:bodyPr wrap="none" rtlCol="0">
            <a:spAutoFit/>
          </a:bodyPr>
          <a:lstStyle/>
          <a:p>
            <a:r>
              <a:rPr lang="en-GB" dirty="0" err="1" smtClean="0"/>
              <a:t>Biswal</a:t>
            </a:r>
            <a:r>
              <a:rPr lang="en-GB" dirty="0" smtClean="0"/>
              <a:t> et al. (1995)</a:t>
            </a:r>
          </a:p>
          <a:p>
            <a:endParaRPr lang="en-GB" i="1" dirty="0" smtClean="0"/>
          </a:p>
        </p:txBody>
      </p:sp>
    </p:spTree>
    <p:extLst>
      <p:ext uri="{BB962C8B-B14F-4D97-AF65-F5344CB8AC3E}">
        <p14:creationId xmlns:p14="http://schemas.microsoft.com/office/powerpoint/2010/main" val="392789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General things to bear in mind</a:t>
            </a:r>
            <a:endParaRPr lang="en-GB" dirty="0"/>
          </a:p>
        </p:txBody>
      </p:sp>
      <p:sp>
        <p:nvSpPr>
          <p:cNvPr id="3" name="Content Placeholder 2"/>
          <p:cNvSpPr>
            <a:spLocks noGrp="1"/>
          </p:cNvSpPr>
          <p:nvPr>
            <p:ph type="subTitle" idx="1"/>
          </p:nvPr>
        </p:nvSpPr>
        <p:spPr/>
        <p:txBody>
          <a:bodyPr/>
          <a:lstStyle/>
          <a:p>
            <a:pPr>
              <a:buFont typeface="Arial" pitchFamily="34" charset="0"/>
              <a:buChar char="•"/>
            </a:pPr>
            <a:r>
              <a:rPr lang="en-GB" dirty="0" smtClean="0"/>
              <a:t>What was the H</a:t>
            </a:r>
            <a:r>
              <a:rPr lang="en-GB" sz="1600" dirty="0" smtClean="0"/>
              <a:t>1</a:t>
            </a:r>
            <a:r>
              <a:rPr lang="en-GB" dirty="0" smtClean="0"/>
              <a:t>?</a:t>
            </a:r>
          </a:p>
          <a:p>
            <a:pPr>
              <a:buFont typeface="Arial" pitchFamily="34" charset="0"/>
              <a:buChar char="•"/>
            </a:pPr>
            <a:r>
              <a:rPr lang="en-GB" dirty="0" smtClean="0"/>
              <a:t>Is the task appropriate for the H</a:t>
            </a:r>
            <a:r>
              <a:rPr lang="en-GB" sz="1600" dirty="0" smtClean="0"/>
              <a:t>1?</a:t>
            </a:r>
            <a:endParaRPr lang="en-GB" dirty="0" smtClean="0"/>
          </a:p>
          <a:p>
            <a:pPr>
              <a:buFont typeface="Arial" pitchFamily="34" charset="0"/>
              <a:buChar char="•"/>
            </a:pPr>
            <a:r>
              <a:rPr lang="en-GB" dirty="0" smtClean="0"/>
              <a:t>How many people involved?</a:t>
            </a:r>
          </a:p>
          <a:p>
            <a:pPr>
              <a:buFont typeface="Arial" pitchFamily="34" charset="0"/>
              <a:buChar char="•"/>
            </a:pPr>
            <a:r>
              <a:rPr lang="en-GB" dirty="0" smtClean="0"/>
              <a:t>Acquisition.</a:t>
            </a:r>
          </a:p>
          <a:p>
            <a:pPr>
              <a:buFont typeface="Arial" pitchFamily="34" charset="0"/>
              <a:buChar char="•"/>
            </a:pPr>
            <a:r>
              <a:rPr lang="en-GB" dirty="0" smtClean="0"/>
              <a:t>Do the findings allow an appropriate discussion?</a:t>
            </a:r>
            <a:endParaRPr lang="en-GB" dirty="0"/>
          </a:p>
        </p:txBody>
      </p:sp>
    </p:spTree>
    <p:extLst>
      <p:ext uri="{BB962C8B-B14F-4D97-AF65-F5344CB8AC3E}">
        <p14:creationId xmlns:p14="http://schemas.microsoft.com/office/powerpoint/2010/main" val="14649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330200" y="2708275"/>
            <a:ext cx="8489950" cy="580357"/>
          </a:xfrm>
        </p:spPr>
        <p:txBody>
          <a:bodyPr/>
          <a:lstStyle/>
          <a:p>
            <a:pPr marL="0" indent="0" algn="ctr" eaLnBrk="1" hangingPunct="1">
              <a:buNone/>
            </a:pPr>
            <a:r>
              <a:rPr lang="en-GB" dirty="0" smtClean="0"/>
              <a:t>All models are wrong, </a:t>
            </a:r>
          </a:p>
        </p:txBody>
      </p:sp>
      <p:sp>
        <p:nvSpPr>
          <p:cNvPr id="2" name="TextBox 1"/>
          <p:cNvSpPr txBox="1"/>
          <p:nvPr/>
        </p:nvSpPr>
        <p:spPr>
          <a:xfrm>
            <a:off x="3084110" y="3315368"/>
            <a:ext cx="2973290" cy="1107996"/>
          </a:xfrm>
          <a:prstGeom prst="rect">
            <a:avLst/>
          </a:prstGeom>
          <a:noFill/>
        </p:spPr>
        <p:txBody>
          <a:bodyPr wrap="none" rtlCol="0">
            <a:spAutoFit/>
          </a:bodyPr>
          <a:lstStyle/>
          <a:p>
            <a:pPr marL="0" indent="0" algn="ctr" eaLnBrk="1" hangingPunct="1">
              <a:buNone/>
            </a:pPr>
            <a:r>
              <a:rPr lang="en-GB" sz="2400" dirty="0"/>
              <a:t>but some are </a:t>
            </a:r>
            <a:r>
              <a:rPr lang="en-GB" sz="2400" dirty="0" smtClean="0"/>
              <a:t>useful.</a:t>
            </a:r>
            <a:endParaRPr lang="en-GB" sz="2400" dirty="0"/>
          </a:p>
          <a:p>
            <a:pPr marL="0" indent="0" algn="ctr" eaLnBrk="1" hangingPunct="1">
              <a:buNone/>
            </a:pPr>
            <a:r>
              <a:rPr lang="en-GB" sz="2400" i="1" dirty="0">
                <a:solidFill>
                  <a:schemeClr val="bg2"/>
                </a:solidFill>
              </a:rPr>
              <a:t>George Box</a:t>
            </a:r>
          </a:p>
          <a:p>
            <a:endParaRPr lang="en-US" dirty="0"/>
          </a:p>
        </p:txBody>
      </p:sp>
    </p:spTree>
    <p:extLst>
      <p:ext uri="{BB962C8B-B14F-4D97-AF65-F5344CB8AC3E}">
        <p14:creationId xmlns:p14="http://schemas.microsoft.com/office/powerpoint/2010/main" val="315629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Emily Martin</a:t>
            </a:r>
            <a:endParaRPr lang="en-GB" dirty="0"/>
          </a:p>
        </p:txBody>
      </p:sp>
      <p:sp>
        <p:nvSpPr>
          <p:cNvPr id="3" name="Content Placeholder 2"/>
          <p:cNvSpPr>
            <a:spLocks noGrp="1"/>
          </p:cNvSpPr>
          <p:nvPr>
            <p:ph sz="half" idx="1"/>
          </p:nvPr>
        </p:nvSpPr>
        <p:spPr>
          <a:xfrm>
            <a:off x="330200" y="1809613"/>
            <a:ext cx="8466959" cy="3457575"/>
          </a:xfrm>
        </p:spPr>
        <p:txBody>
          <a:bodyPr>
            <a:normAutofit fontScale="55000" lnSpcReduction="20000"/>
          </a:bodyPr>
          <a:lstStyle/>
          <a:p>
            <a:r>
              <a:rPr lang="en-GB" sz="3600" b="1" dirty="0" smtClean="0">
                <a:solidFill>
                  <a:schemeClr val="tx2">
                    <a:lumMod val="90000"/>
                    <a:lumOff val="10000"/>
                  </a:schemeClr>
                </a:solidFill>
              </a:rPr>
              <a:t>Asks, ‘Why has the blood gone missing?’</a:t>
            </a:r>
          </a:p>
          <a:p>
            <a:pPr>
              <a:buNone/>
            </a:pPr>
            <a:endParaRPr lang="en-GB" sz="3600" b="1" dirty="0" smtClean="0">
              <a:solidFill>
                <a:schemeClr val="tx2">
                  <a:lumMod val="90000"/>
                  <a:lumOff val="10000"/>
                </a:schemeClr>
              </a:solidFill>
            </a:endParaRPr>
          </a:p>
          <a:p>
            <a:r>
              <a:rPr lang="en-GB" sz="3600" b="1" dirty="0" smtClean="0">
                <a:solidFill>
                  <a:schemeClr val="tx2">
                    <a:lumMod val="90000"/>
                    <a:lumOff val="10000"/>
                  </a:schemeClr>
                </a:solidFill>
              </a:rPr>
              <a:t>She criticises neuroscientists using fMRI for not providing enough emphasis on blood flow.</a:t>
            </a:r>
          </a:p>
          <a:p>
            <a:endParaRPr lang="en-GB" sz="3600" b="1" dirty="0" smtClean="0">
              <a:solidFill>
                <a:schemeClr val="tx2">
                  <a:lumMod val="90000"/>
                  <a:lumOff val="10000"/>
                </a:schemeClr>
              </a:solidFill>
            </a:endParaRPr>
          </a:p>
          <a:p>
            <a:r>
              <a:rPr lang="en-GB" sz="3600" b="1" dirty="0" smtClean="0">
                <a:solidFill>
                  <a:schemeClr val="tx2">
                    <a:lumMod val="90000"/>
                    <a:lumOff val="10000"/>
                  </a:schemeClr>
                </a:solidFill>
              </a:rPr>
              <a:t>She argues the importance of </a:t>
            </a:r>
            <a:r>
              <a:rPr lang="en-GB" sz="3600" b="1" dirty="0" err="1" smtClean="0">
                <a:solidFill>
                  <a:schemeClr val="tx2">
                    <a:lumMod val="90000"/>
                    <a:lumOff val="10000"/>
                  </a:schemeClr>
                </a:solidFill>
              </a:rPr>
              <a:t>neurovasculature</a:t>
            </a:r>
            <a:r>
              <a:rPr lang="en-GB" sz="3600" b="1" dirty="0" smtClean="0">
                <a:solidFill>
                  <a:schemeClr val="tx2">
                    <a:lumMod val="90000"/>
                    <a:lumOff val="10000"/>
                  </a:schemeClr>
                </a:solidFill>
              </a:rPr>
              <a:t> being considered a  part the brain</a:t>
            </a:r>
          </a:p>
          <a:p>
            <a:endParaRPr lang="en-GB" dirty="0" smtClean="0"/>
          </a:p>
          <a:p>
            <a:pPr>
              <a:buNone/>
            </a:pPr>
            <a:endParaRPr lang="en-GB" dirty="0" smtClean="0"/>
          </a:p>
          <a:p>
            <a:endParaRPr lang="en-GB" dirty="0"/>
          </a:p>
          <a:p>
            <a:endParaRPr lang="en-GB" dirty="0" smtClean="0"/>
          </a:p>
          <a:p>
            <a:pPr marL="0" indent="0" algn="r">
              <a:buNone/>
            </a:pPr>
            <a:r>
              <a:rPr lang="en-GB" sz="1400" i="1" dirty="0" smtClean="0"/>
              <a:t>.</a:t>
            </a:r>
            <a:r>
              <a:rPr lang="en-GB" i="1" dirty="0" smtClean="0"/>
              <a:t> </a:t>
            </a:r>
            <a:endParaRPr lang="en-GB" dirty="0"/>
          </a:p>
        </p:txBody>
      </p:sp>
      <p:pic>
        <p:nvPicPr>
          <p:cNvPr id="4" name="Picture 3" descr="Screen Shot 2014-01-31 at 13.08.28.png"/>
          <p:cNvPicPr>
            <a:picLocks noChangeAspect="1"/>
          </p:cNvPicPr>
          <p:nvPr/>
        </p:nvPicPr>
        <p:blipFill>
          <a:blip r:embed="rId3" cstate="print">
            <a:extLst>
              <a:ext uri="{28A0092B-C50C-407E-A947-70E740481C1C}">
                <a14:useLocalDpi xmlns:a14="http://schemas.microsoft.com/office/drawing/2010/main" val="0"/>
              </a:ext>
            </a:extLst>
          </a:blip>
          <a:srcRect t="7849" r="50095"/>
          <a:stretch>
            <a:fillRect/>
          </a:stretch>
        </p:blipFill>
        <p:spPr>
          <a:xfrm>
            <a:off x="773900" y="4146331"/>
            <a:ext cx="3593148" cy="2443469"/>
          </a:xfrm>
          <a:prstGeom prst="rect">
            <a:avLst/>
          </a:prstGeom>
        </p:spPr>
      </p:pic>
      <p:sp>
        <p:nvSpPr>
          <p:cNvPr id="7" name="TextBox 6"/>
          <p:cNvSpPr txBox="1"/>
          <p:nvPr/>
        </p:nvSpPr>
        <p:spPr>
          <a:xfrm>
            <a:off x="7587164" y="6488668"/>
            <a:ext cx="1556836" cy="369332"/>
          </a:xfrm>
          <a:prstGeom prst="rect">
            <a:avLst/>
          </a:prstGeom>
          <a:noFill/>
        </p:spPr>
        <p:txBody>
          <a:bodyPr wrap="none" rtlCol="0">
            <a:spAutoFit/>
          </a:bodyPr>
          <a:lstStyle/>
          <a:p>
            <a:r>
              <a:rPr lang="en-GB" dirty="0" smtClean="0"/>
              <a:t>Martin (2013)</a:t>
            </a:r>
            <a:endParaRPr lang="en-GB" dirty="0"/>
          </a:p>
        </p:txBody>
      </p:sp>
      <p:pic>
        <p:nvPicPr>
          <p:cNvPr id="65538" name="Picture 2" descr="http://www.sbirc.ed.ac.uk/cyril/gfx/neurophysio/cp_neurophysio_vascular_cerebral_arteries.jpg"/>
          <p:cNvPicPr>
            <a:picLocks noChangeAspect="1" noChangeArrowheads="1"/>
          </p:cNvPicPr>
          <p:nvPr/>
        </p:nvPicPr>
        <p:blipFill>
          <a:blip r:embed="rId4" cstate="print"/>
          <a:srcRect r="49334" b="4833"/>
          <a:stretch>
            <a:fillRect/>
          </a:stretch>
        </p:blipFill>
        <p:spPr bwMode="auto">
          <a:xfrm>
            <a:off x="4774871" y="4194941"/>
            <a:ext cx="2871405" cy="2347749"/>
          </a:xfrm>
          <a:prstGeom prst="rect">
            <a:avLst/>
          </a:prstGeom>
          <a:noFill/>
        </p:spPr>
      </p:pic>
    </p:spTree>
    <p:extLst>
      <p:ext uri="{BB962C8B-B14F-4D97-AF65-F5344CB8AC3E}">
        <p14:creationId xmlns:p14="http://schemas.microsoft.com/office/powerpoint/2010/main" val="117723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Emily Martin interviewing anon Neuroscientist</a:t>
            </a:r>
            <a:endParaRPr lang="en-GB" dirty="0"/>
          </a:p>
        </p:txBody>
      </p:sp>
      <p:sp>
        <p:nvSpPr>
          <p:cNvPr id="7" name="Content Placeholder 6"/>
          <p:cNvSpPr>
            <a:spLocks noGrp="1"/>
          </p:cNvSpPr>
          <p:nvPr>
            <p:ph idx="4294967295"/>
          </p:nvPr>
        </p:nvSpPr>
        <p:spPr>
          <a:xfrm>
            <a:off x="654050" y="4425188"/>
            <a:ext cx="8489950" cy="1691837"/>
          </a:xfrm>
        </p:spPr>
        <p:txBody>
          <a:bodyPr/>
          <a:lstStyle/>
          <a:p>
            <a:pPr marL="0" lvl="0" indent="0">
              <a:buNone/>
              <a:defRPr/>
            </a:pPr>
            <a:r>
              <a:rPr lang="en-US" sz="2000" b="1" dirty="0" smtClean="0">
                <a:solidFill>
                  <a:schemeClr val="tx2">
                    <a:lumMod val="90000"/>
                    <a:lumOff val="10000"/>
                  </a:schemeClr>
                </a:solidFill>
              </a:rPr>
              <a:t>If you were to show pictures of a city and all of the things taking place – the mayor’s office, the policemen’s office, the schools, all the activities everybody is doing that make up the sort of neural network of the city – would you show the water supply and the sewer supply?</a:t>
            </a:r>
            <a:endParaRPr lang="en-GB" b="1" dirty="0">
              <a:solidFill>
                <a:schemeClr val="tx2">
                  <a:lumMod val="90000"/>
                  <a:lumOff val="10000"/>
                </a:schemeClr>
              </a:solidFill>
            </a:endParaRPr>
          </a:p>
        </p:txBody>
      </p:sp>
      <p:sp>
        <p:nvSpPr>
          <p:cNvPr id="10" name="TextBox 9"/>
          <p:cNvSpPr txBox="1"/>
          <p:nvPr/>
        </p:nvSpPr>
        <p:spPr>
          <a:xfrm>
            <a:off x="654050" y="2222949"/>
            <a:ext cx="7189075" cy="923330"/>
          </a:xfrm>
          <a:prstGeom prst="rect">
            <a:avLst/>
          </a:prstGeom>
          <a:noFill/>
        </p:spPr>
        <p:txBody>
          <a:bodyPr wrap="square" rtlCol="0">
            <a:spAutoFit/>
          </a:bodyPr>
          <a:lstStyle/>
          <a:p>
            <a:pPr lvl="0"/>
            <a:r>
              <a:rPr lang="en-US" b="1" dirty="0" smtClean="0">
                <a:solidFill>
                  <a:srgbClr val="FF0000"/>
                </a:solidFill>
              </a:rPr>
              <a:t>EM</a:t>
            </a:r>
            <a:r>
              <a:rPr lang="en-US" dirty="0" smtClean="0"/>
              <a:t>: </a:t>
            </a:r>
            <a:r>
              <a:rPr lang="en-US" b="1" dirty="0" smtClean="0">
                <a:solidFill>
                  <a:schemeClr val="tx2">
                    <a:lumMod val="90000"/>
                    <a:lumOff val="10000"/>
                  </a:schemeClr>
                </a:solidFill>
              </a:rPr>
              <a:t>[Why is it that 999 out of 1,000 pictures of the brain don’t show anything about the blood?]</a:t>
            </a:r>
          </a:p>
          <a:p>
            <a:endParaRPr lang="en-GB" dirty="0"/>
          </a:p>
        </p:txBody>
      </p:sp>
      <p:sp>
        <p:nvSpPr>
          <p:cNvPr id="11" name="TextBox 10"/>
          <p:cNvSpPr txBox="1"/>
          <p:nvPr/>
        </p:nvSpPr>
        <p:spPr>
          <a:xfrm>
            <a:off x="654050" y="3141695"/>
            <a:ext cx="5788764" cy="646331"/>
          </a:xfrm>
          <a:prstGeom prst="rect">
            <a:avLst/>
          </a:prstGeom>
          <a:noFill/>
        </p:spPr>
        <p:txBody>
          <a:bodyPr wrap="none" rtlCol="0">
            <a:spAutoFit/>
          </a:bodyPr>
          <a:lstStyle/>
          <a:p>
            <a:pPr lvl="0"/>
            <a:r>
              <a:rPr lang="en-US" b="1" dirty="0" smtClean="0">
                <a:solidFill>
                  <a:schemeClr val="tx2">
                    <a:lumMod val="90000"/>
                    <a:lumOff val="10000"/>
                  </a:schemeClr>
                </a:solidFill>
              </a:rPr>
              <a:t>Neuroscientists couldn’t care less about the blood.</a:t>
            </a:r>
          </a:p>
          <a:p>
            <a:endParaRPr lang="en-GB" dirty="0"/>
          </a:p>
        </p:txBody>
      </p:sp>
      <p:sp>
        <p:nvSpPr>
          <p:cNvPr id="12" name="TextBox 11"/>
          <p:cNvSpPr txBox="1"/>
          <p:nvPr/>
        </p:nvSpPr>
        <p:spPr>
          <a:xfrm>
            <a:off x="654050" y="3783442"/>
            <a:ext cx="1877437" cy="646331"/>
          </a:xfrm>
          <a:prstGeom prst="rect">
            <a:avLst/>
          </a:prstGeom>
          <a:noFill/>
        </p:spPr>
        <p:txBody>
          <a:bodyPr wrap="none" rtlCol="0">
            <a:spAutoFit/>
          </a:bodyPr>
          <a:lstStyle/>
          <a:p>
            <a:pPr lvl="0"/>
            <a:r>
              <a:rPr lang="en-US" b="1" dirty="0" smtClean="0">
                <a:solidFill>
                  <a:srgbClr val="FF0000"/>
                </a:solidFill>
              </a:rPr>
              <a:t>EM:</a:t>
            </a:r>
            <a:r>
              <a:rPr lang="en-US" b="1" dirty="0" smtClean="0"/>
              <a:t> </a:t>
            </a:r>
            <a:r>
              <a:rPr lang="en-US" b="1" dirty="0" smtClean="0">
                <a:solidFill>
                  <a:schemeClr val="tx2">
                    <a:lumMod val="90000"/>
                    <a:lumOff val="10000"/>
                  </a:schemeClr>
                </a:solidFill>
              </a:rPr>
              <a:t>[Why not?]</a:t>
            </a:r>
          </a:p>
          <a:p>
            <a:endParaRPr lang="en-GB" dirty="0"/>
          </a:p>
        </p:txBody>
      </p:sp>
    </p:spTree>
    <p:extLst>
      <p:ext uri="{BB962C8B-B14F-4D97-AF65-F5344CB8AC3E}">
        <p14:creationId xmlns:p14="http://schemas.microsoft.com/office/powerpoint/2010/main" val="333979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232000" y="808706"/>
            <a:ext cx="4680000" cy="4541845"/>
          </a:xfrm>
          <a:prstGeom prst="rect">
            <a:avLst/>
          </a:prstGeom>
        </p:spPr>
      </p:pic>
      <p:sp>
        <p:nvSpPr>
          <p:cNvPr id="5" name="TextBox 4"/>
          <p:cNvSpPr txBox="1"/>
          <p:nvPr/>
        </p:nvSpPr>
        <p:spPr>
          <a:xfrm>
            <a:off x="3563007" y="5817476"/>
            <a:ext cx="2017986" cy="830997"/>
          </a:xfrm>
          <a:prstGeom prst="rect">
            <a:avLst/>
          </a:prstGeom>
          <a:noFill/>
        </p:spPr>
        <p:txBody>
          <a:bodyPr wrap="square" rtlCol="0">
            <a:spAutoFit/>
          </a:bodyPr>
          <a:lstStyle/>
          <a:p>
            <a:r>
              <a:rPr lang="en-GB" sz="4800" b="1" dirty="0" smtClean="0">
                <a:solidFill>
                  <a:schemeClr val="tx2">
                    <a:lumMod val="90000"/>
                    <a:lumOff val="10000"/>
                  </a:schemeClr>
                </a:solidFill>
                <a:latin typeface="+mj-lt"/>
              </a:rPr>
              <a:t>Media</a:t>
            </a:r>
            <a:endParaRPr lang="en-GB" sz="4800" b="1" dirty="0">
              <a:solidFill>
                <a:schemeClr val="tx2">
                  <a:lumMod val="90000"/>
                  <a:lumOff val="10000"/>
                </a:schemeClr>
              </a:solidFill>
              <a:latin typeface="+mj-lt"/>
            </a:endParaRPr>
          </a:p>
        </p:txBody>
      </p:sp>
    </p:spTree>
    <p:extLst>
      <p:ext uri="{BB962C8B-B14F-4D97-AF65-F5344CB8AC3E}">
        <p14:creationId xmlns:p14="http://schemas.microsoft.com/office/powerpoint/2010/main" val="4166089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2863719" y="3879179"/>
            <a:ext cx="3489325" cy="2012950"/>
            <a:chOff x="1920" y="3024"/>
            <a:chExt cx="2198" cy="1268"/>
          </a:xfrm>
        </p:grpSpPr>
        <p:sp>
          <p:nvSpPr>
            <p:cNvPr id="4" name="Rectangle 12"/>
            <p:cNvSpPr>
              <a:spLocks noChangeArrowheads="1"/>
            </p:cNvSpPr>
            <p:nvPr/>
          </p:nvSpPr>
          <p:spPr bwMode="auto">
            <a:xfrm>
              <a:off x="2220" y="3024"/>
              <a:ext cx="1551" cy="104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charset="0"/>
                <a:ea typeface="ＭＳ Ｐゴシック" charset="0"/>
              </a:endParaRPr>
            </a:p>
          </p:txBody>
        </p:sp>
        <p:sp>
          <p:nvSpPr>
            <p:cNvPr id="5" name="Freeform 18"/>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0" y="885"/>
                  </a:lnTo>
                  <a:close/>
                </a:path>
              </a:pathLst>
            </a:custGeom>
            <a:solidFill>
              <a:srgbClr val="973500"/>
            </a:solidFill>
            <a:ln w="9525">
              <a:noFill/>
              <a:round/>
              <a:headEnd/>
              <a:tailEnd/>
            </a:ln>
          </p:spPr>
          <p:txBody>
            <a:bodyPr/>
            <a:lstStyle/>
            <a:p>
              <a:endParaRPr lang="en-GB"/>
            </a:p>
          </p:txBody>
        </p:sp>
        <p:sp>
          <p:nvSpPr>
            <p:cNvPr id="6" name="Freeform 19"/>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0" y="885"/>
                  </a:lnTo>
                </a:path>
              </a:pathLst>
            </a:custGeom>
            <a:noFill/>
            <a:ln w="25400">
              <a:solidFill>
                <a:srgbClr val="BFBFBF"/>
              </a:solidFill>
              <a:prstDash val="solid"/>
              <a:round/>
              <a:headEnd/>
              <a:tailEnd/>
            </a:ln>
          </p:spPr>
          <p:txBody>
            <a:bodyPr/>
            <a:lstStyle/>
            <a:p>
              <a:endParaRPr lang="en-GB"/>
            </a:p>
          </p:txBody>
        </p:sp>
        <p:sp>
          <p:nvSpPr>
            <p:cNvPr id="7" name="Text Box 22"/>
            <p:cNvSpPr txBox="1">
              <a:spLocks noChangeArrowheads="1"/>
            </p:cNvSpPr>
            <p:nvPr/>
          </p:nvSpPr>
          <p:spPr bwMode="auto">
            <a:xfrm>
              <a:off x="1920" y="4080"/>
              <a:ext cx="2198" cy="2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1600" dirty="0" smtClean="0">
                  <a:solidFill>
                    <a:schemeClr val="tx2"/>
                  </a:solidFill>
                </a:rPr>
                <a:t>Null Distribution of T</a:t>
              </a:r>
            </a:p>
          </p:txBody>
        </p:sp>
      </p:grpSp>
      <p:sp>
        <p:nvSpPr>
          <p:cNvPr id="8" name="Rectangle 5"/>
          <p:cNvSpPr>
            <a:spLocks noChangeArrowheads="1"/>
          </p:cNvSpPr>
          <p:nvPr/>
        </p:nvSpPr>
        <p:spPr bwMode="auto">
          <a:xfrm>
            <a:off x="456885" y="2204050"/>
            <a:ext cx="8199484" cy="215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rgbClr val="993366"/>
              </a:buClr>
              <a:defRPr/>
            </a:pPr>
            <a:r>
              <a:rPr lang="en-GB" sz="1600" b="1" dirty="0" smtClean="0">
                <a:solidFill>
                  <a:schemeClr val="tx2"/>
                </a:solidFill>
                <a:ea typeface="ＭＳ Ｐゴシック" charset="0"/>
              </a:rPr>
              <a:t>    </a:t>
            </a:r>
            <a:endParaRPr lang="en-GB" sz="1600" b="1" dirty="0" smtClean="0">
              <a:solidFill>
                <a:schemeClr val="tx2"/>
              </a:solidFill>
              <a:ea typeface="ＭＳ Ｐゴシック" charset="0"/>
            </a:endParaRPr>
          </a:p>
          <a:p>
            <a:pPr marL="342900" indent="-342900" eaLnBrk="1" hangingPunct="1">
              <a:spcBef>
                <a:spcPct val="20000"/>
              </a:spcBef>
              <a:buClr>
                <a:srgbClr val="993366"/>
              </a:buClr>
              <a:defRPr/>
            </a:pPr>
            <a:r>
              <a:rPr lang="en-GB" sz="2000" b="1" dirty="0" smtClean="0">
                <a:solidFill>
                  <a:schemeClr val="tx2"/>
                </a:solidFill>
                <a:ea typeface="ＭＳ Ｐゴシック" charset="0"/>
              </a:rPr>
              <a:t>The </a:t>
            </a:r>
            <a:r>
              <a:rPr lang="en-GB" sz="2000" b="1" dirty="0">
                <a:solidFill>
                  <a:schemeClr val="tx2"/>
                </a:solidFill>
                <a:ea typeface="ＭＳ Ｐゴシック" charset="0"/>
              </a:rPr>
              <a:t>Test Statistic T</a:t>
            </a:r>
          </a:p>
          <a:p>
            <a:pPr marL="342900" indent="-342900">
              <a:spcBef>
                <a:spcPct val="20000"/>
              </a:spcBef>
              <a:buClr>
                <a:srgbClr val="993366"/>
              </a:buClr>
              <a:defRPr/>
            </a:pPr>
            <a:r>
              <a:rPr lang="en-GB" dirty="0">
                <a:solidFill>
                  <a:schemeClr val="tx2"/>
                </a:solidFill>
                <a:ea typeface="ＭＳ Ｐゴシック" charset="0"/>
              </a:rPr>
              <a:t>     </a:t>
            </a:r>
            <a:r>
              <a:rPr lang="en-US" dirty="0">
                <a:solidFill>
                  <a:schemeClr val="tx2"/>
                </a:solidFill>
              </a:rPr>
              <a:t>Computed at each </a:t>
            </a:r>
            <a:r>
              <a:rPr lang="en-US" dirty="0" smtClean="0">
                <a:solidFill>
                  <a:schemeClr val="tx2"/>
                </a:solidFill>
              </a:rPr>
              <a:t>voxel</a:t>
            </a:r>
          </a:p>
          <a:p>
            <a:pPr marL="342900" indent="-342900">
              <a:spcBef>
                <a:spcPct val="20000"/>
              </a:spcBef>
              <a:buClr>
                <a:srgbClr val="993366"/>
              </a:buClr>
              <a:defRPr/>
            </a:pPr>
            <a:r>
              <a:rPr lang="en-US" dirty="0">
                <a:solidFill>
                  <a:schemeClr val="tx2"/>
                </a:solidFill>
                <a:ea typeface="ＭＳ Ｐゴシック" charset="0"/>
              </a:rPr>
              <a:t>	</a:t>
            </a:r>
            <a:r>
              <a:rPr lang="en-GB" dirty="0">
                <a:solidFill>
                  <a:schemeClr val="tx2"/>
                </a:solidFill>
                <a:ea typeface="ＭＳ Ｐゴシック" charset="0"/>
              </a:rPr>
              <a:t>S</a:t>
            </a:r>
            <a:r>
              <a:rPr lang="en-GB" dirty="0" smtClean="0">
                <a:solidFill>
                  <a:schemeClr val="tx2"/>
                </a:solidFill>
                <a:ea typeface="ＭＳ Ｐゴシック" charset="0"/>
              </a:rPr>
              <a:t>ummarises </a:t>
            </a:r>
            <a:r>
              <a:rPr lang="en-GB" dirty="0">
                <a:solidFill>
                  <a:schemeClr val="tx2"/>
                </a:solidFill>
                <a:ea typeface="ＭＳ Ｐゴシック" charset="0"/>
              </a:rPr>
              <a:t>evidence about </a:t>
            </a:r>
            <a:r>
              <a:rPr lang="en-GB" dirty="0" smtClean="0">
                <a:solidFill>
                  <a:schemeClr val="tx2"/>
                </a:solidFill>
                <a:ea typeface="ＭＳ Ｐゴシック" charset="0"/>
              </a:rPr>
              <a:t>H</a:t>
            </a:r>
            <a:r>
              <a:rPr lang="en-GB" baseline="-25000" dirty="0" smtClean="0">
                <a:solidFill>
                  <a:schemeClr val="tx2"/>
                </a:solidFill>
                <a:ea typeface="ＭＳ Ｐゴシック" charset="0"/>
              </a:rPr>
              <a:t>0</a:t>
            </a:r>
            <a:endParaRPr lang="en-GB" dirty="0">
              <a:solidFill>
                <a:schemeClr val="tx2"/>
              </a:solidFill>
              <a:ea typeface="ＭＳ Ｐゴシック" charset="0"/>
            </a:endParaRPr>
          </a:p>
          <a:p>
            <a:pPr marL="342900" indent="-342900">
              <a:spcBef>
                <a:spcPct val="20000"/>
              </a:spcBef>
              <a:buClr>
                <a:srgbClr val="993366"/>
              </a:buClr>
              <a:defRPr/>
            </a:pPr>
            <a:r>
              <a:rPr lang="en-GB" sz="1600" dirty="0">
                <a:solidFill>
                  <a:schemeClr val="tx2"/>
                </a:solidFill>
                <a:ea typeface="ＭＳ Ｐゴシック" charset="0"/>
              </a:rPr>
              <a:t>     </a:t>
            </a:r>
          </a:p>
        </p:txBody>
      </p:sp>
      <p:sp>
        <p:nvSpPr>
          <p:cNvPr id="9" name="Title 3"/>
          <p:cNvSpPr txBox="1">
            <a:spLocks/>
          </p:cNvSpPr>
          <p:nvPr/>
        </p:nvSpPr>
        <p:spPr bwMode="auto">
          <a:xfrm>
            <a:off x="226804" y="758190"/>
            <a:ext cx="8489950" cy="723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r>
              <a:rPr lang="en-GB" kern="0" dirty="0" smtClean="0"/>
              <a:t>Recap - </a:t>
            </a:r>
            <a:r>
              <a:rPr lang="en-GB" kern="0" dirty="0" smtClean="0"/>
              <a:t>Hypothesis </a:t>
            </a:r>
            <a:r>
              <a:rPr lang="en-GB" kern="0" dirty="0" smtClean="0"/>
              <a:t>testing</a:t>
            </a:r>
            <a:endParaRPr lang="en-GB" kern="0" dirty="0"/>
          </a:p>
        </p:txBody>
      </p:sp>
      <p:sp>
        <p:nvSpPr>
          <p:cNvPr id="10" name="TextBox 9"/>
          <p:cNvSpPr txBox="1"/>
          <p:nvPr/>
        </p:nvSpPr>
        <p:spPr>
          <a:xfrm>
            <a:off x="603634" y="6085177"/>
            <a:ext cx="8195310" cy="400110"/>
          </a:xfrm>
          <a:prstGeom prst="rect">
            <a:avLst/>
          </a:prstGeom>
          <a:noFill/>
        </p:spPr>
        <p:txBody>
          <a:bodyPr wrap="square" rtlCol="0">
            <a:spAutoFit/>
          </a:bodyPr>
          <a:lstStyle/>
          <a:p>
            <a:r>
              <a:rPr lang="en-GB" sz="2000" dirty="0">
                <a:solidFill>
                  <a:schemeClr val="tx2"/>
                </a:solidFill>
                <a:ea typeface="ＭＳ Ｐゴシック" charset="0"/>
              </a:rPr>
              <a:t> </a:t>
            </a:r>
            <a:r>
              <a:rPr lang="en-GB" sz="2000" dirty="0">
                <a:solidFill>
                  <a:schemeClr val="tx2"/>
                </a:solidFill>
                <a:ea typeface="ＭＳ Ｐゴシック" charset="0"/>
                <a:sym typeface="Wingdings" charset="0"/>
              </a:rPr>
              <a:t> We need to know the distribution of T under the null hypothesis</a:t>
            </a:r>
            <a:endParaRPr lang="en-GB" sz="2000" dirty="0">
              <a:solidFill>
                <a:schemeClr val="tx2"/>
              </a:solidFill>
            </a:endParaRPr>
          </a:p>
        </p:txBody>
      </p:sp>
      <p:sp>
        <p:nvSpPr>
          <p:cNvPr id="11" name="TextBox 10"/>
          <p:cNvSpPr txBox="1"/>
          <p:nvPr/>
        </p:nvSpPr>
        <p:spPr>
          <a:xfrm>
            <a:off x="3542865" y="1574970"/>
            <a:ext cx="2027523" cy="646331"/>
          </a:xfrm>
          <a:prstGeom prst="rect">
            <a:avLst/>
          </a:prstGeom>
          <a:solidFill>
            <a:schemeClr val="bg1">
              <a:lumMod val="85000"/>
            </a:schemeClr>
          </a:solidFill>
          <a:ln w="28575">
            <a:solidFill>
              <a:srgbClr val="F2B91F"/>
            </a:solidFill>
          </a:ln>
        </p:spPr>
        <p:txBody>
          <a:bodyPr wrap="square" rtlCol="0">
            <a:spAutoFit/>
          </a:bodyPr>
          <a:lstStyle/>
          <a:p>
            <a:pPr algn="ctr"/>
            <a:r>
              <a:rPr lang="en-US" dirty="0" smtClean="0">
                <a:solidFill>
                  <a:schemeClr val="tx2"/>
                </a:solidFill>
              </a:rPr>
              <a:t>H</a:t>
            </a:r>
            <a:r>
              <a:rPr lang="en-US" baseline="-25000" dirty="0" smtClean="0">
                <a:solidFill>
                  <a:schemeClr val="tx2"/>
                </a:solidFill>
              </a:rPr>
              <a:t>0</a:t>
            </a:r>
            <a:r>
              <a:rPr lang="en-US" dirty="0">
                <a:solidFill>
                  <a:schemeClr val="tx2"/>
                </a:solidFill>
              </a:rPr>
              <a:t>: con1 = con2</a:t>
            </a:r>
          </a:p>
          <a:p>
            <a:pPr algn="ctr"/>
            <a:r>
              <a:rPr lang="en-US" dirty="0" smtClean="0">
                <a:solidFill>
                  <a:schemeClr val="tx2"/>
                </a:solidFill>
              </a:rPr>
              <a:t>H</a:t>
            </a:r>
            <a:r>
              <a:rPr lang="en-US" baseline="-25000" dirty="0" smtClean="0">
                <a:solidFill>
                  <a:schemeClr val="tx2"/>
                </a:solidFill>
              </a:rPr>
              <a:t>A</a:t>
            </a:r>
            <a:r>
              <a:rPr lang="en-US" dirty="0" smtClean="0">
                <a:solidFill>
                  <a:schemeClr val="tx2"/>
                </a:solidFill>
              </a:rPr>
              <a:t>: </a:t>
            </a:r>
            <a:r>
              <a:rPr lang="en-US" dirty="0">
                <a:solidFill>
                  <a:schemeClr val="tx2"/>
                </a:solidFill>
              </a:rPr>
              <a:t>con1 ≠ con2</a:t>
            </a:r>
          </a:p>
        </p:txBody>
      </p:sp>
    </p:spTree>
    <p:extLst>
      <p:ext uri="{BB962C8B-B14F-4D97-AF65-F5344CB8AC3E}">
        <p14:creationId xmlns:p14="http://schemas.microsoft.com/office/powerpoint/2010/main" val="3845556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47838" y="1628800"/>
            <a:ext cx="5648325" cy="11906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152000" y="2996932"/>
            <a:ext cx="6840000" cy="2589094"/>
          </a:xfrm>
          <a:prstGeom prst="rect">
            <a:avLst/>
          </a:prstGeom>
          <a:noFill/>
          <a:ln w="9525">
            <a:noFill/>
            <a:miter lim="800000"/>
            <a:headEnd/>
            <a:tailEnd/>
          </a:ln>
        </p:spPr>
      </p:pic>
      <p:sp>
        <p:nvSpPr>
          <p:cNvPr id="7" name="Rectangle 6"/>
          <p:cNvSpPr/>
          <p:nvPr/>
        </p:nvSpPr>
        <p:spPr>
          <a:xfrm>
            <a:off x="1111469" y="4303985"/>
            <a:ext cx="6834352" cy="12770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Tree>
    <p:extLst>
      <p:ext uri="{BB962C8B-B14F-4D97-AF65-F5344CB8AC3E}">
        <p14:creationId xmlns:p14="http://schemas.microsoft.com/office/powerpoint/2010/main" val="4153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780506"/>
            <a:ext cx="8489950" cy="1296988"/>
          </a:xfrm>
        </p:spPr>
        <p:txBody>
          <a:bodyPr/>
          <a:lstStyle/>
          <a:p>
            <a:r>
              <a:rPr lang="en-GB" dirty="0" smtClean="0"/>
              <a:t>Just like every fMRI experiment, every media article on “</a:t>
            </a:r>
            <a:r>
              <a:rPr lang="en-GB" dirty="0" err="1" smtClean="0"/>
              <a:t>neuro</a:t>
            </a:r>
            <a:r>
              <a:rPr lang="en-GB" dirty="0" smtClean="0"/>
              <a:t> – X” should come with a caveat.</a:t>
            </a:r>
            <a:endParaRPr lang="en-GB" dirty="0"/>
          </a:p>
        </p:txBody>
      </p:sp>
      <p:sp>
        <p:nvSpPr>
          <p:cNvPr id="4" name="TextBox 3"/>
          <p:cNvSpPr txBox="1"/>
          <p:nvPr/>
        </p:nvSpPr>
        <p:spPr>
          <a:xfrm>
            <a:off x="723900" y="4876800"/>
            <a:ext cx="6991350" cy="369332"/>
          </a:xfrm>
          <a:prstGeom prst="rect">
            <a:avLst/>
          </a:prstGeom>
          <a:noFill/>
        </p:spPr>
        <p:txBody>
          <a:bodyPr wrap="square" rtlCol="0">
            <a:spAutoFit/>
          </a:bodyPr>
          <a:lstStyle/>
          <a:p>
            <a:r>
              <a:rPr lang="en-GB" b="1" dirty="0" smtClean="0">
                <a:solidFill>
                  <a:schemeClr val="accent6">
                    <a:lumMod val="90000"/>
                    <a:lumOff val="10000"/>
                  </a:schemeClr>
                </a:solidFill>
              </a:rPr>
              <a:t>Especially if printed by the mail...</a:t>
            </a:r>
            <a:endParaRPr lang="en-GB" b="1" dirty="0">
              <a:solidFill>
                <a:schemeClr val="accent6">
                  <a:lumMod val="90000"/>
                  <a:lumOff val="10000"/>
                </a:schemeClr>
              </a:solidFill>
            </a:endParaRPr>
          </a:p>
        </p:txBody>
      </p:sp>
    </p:spTree>
    <p:extLst>
      <p:ext uri="{BB962C8B-B14F-4D97-AF65-F5344CB8AC3E}">
        <p14:creationId xmlns:p14="http://schemas.microsoft.com/office/powerpoint/2010/main" val="17887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15" y="1701680"/>
            <a:ext cx="8489950" cy="1296988"/>
          </a:xfrm>
        </p:spPr>
        <p:txBody>
          <a:bodyPr/>
          <a:lstStyle/>
          <a:p>
            <a:r>
              <a:rPr lang="en-GB" dirty="0" smtClean="0"/>
              <a:t>Thank you for your attention…</a:t>
            </a:r>
            <a:endParaRPr lang="en-GB" dirty="0"/>
          </a:p>
        </p:txBody>
      </p:sp>
      <p:sp>
        <p:nvSpPr>
          <p:cNvPr id="3" name="Content Placeholder 2"/>
          <p:cNvSpPr>
            <a:spLocks noGrp="1"/>
          </p:cNvSpPr>
          <p:nvPr>
            <p:ph idx="1"/>
          </p:nvPr>
        </p:nvSpPr>
        <p:spPr>
          <a:xfrm>
            <a:off x="269815" y="3501906"/>
            <a:ext cx="8489950" cy="811302"/>
          </a:xfrm>
        </p:spPr>
        <p:txBody>
          <a:bodyPr/>
          <a:lstStyle/>
          <a:p>
            <a:pPr marL="0" indent="0" algn="ctr">
              <a:buNone/>
            </a:pPr>
            <a:r>
              <a:rPr lang="en-GB" dirty="0" smtClean="0">
                <a:solidFill>
                  <a:schemeClr val="tx2"/>
                </a:solidFill>
              </a:rPr>
              <a:t>And thanks to Tom FitzGerald!</a:t>
            </a:r>
            <a:endParaRPr lang="en-GB" dirty="0">
              <a:solidFill>
                <a:schemeClr val="tx2"/>
              </a:solidFill>
            </a:endParaRPr>
          </a:p>
        </p:txBody>
      </p:sp>
    </p:spTree>
    <p:extLst>
      <p:ext uri="{BB962C8B-B14F-4D97-AF65-F5344CB8AC3E}">
        <p14:creationId xmlns:p14="http://schemas.microsoft.com/office/powerpoint/2010/main" val="3511804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30200" y="666511"/>
            <a:ext cx="8489950" cy="567066"/>
          </a:xfrm>
        </p:spPr>
        <p:txBody>
          <a:bodyPr/>
          <a:lstStyle/>
          <a:p>
            <a:pPr eaLnBrk="1" hangingPunct="1"/>
            <a:r>
              <a:rPr lang="en-GB" dirty="0" smtClean="0"/>
              <a:t>References</a:t>
            </a:r>
            <a:endParaRPr lang="en-GB" dirty="0" smtClean="0"/>
          </a:p>
        </p:txBody>
      </p:sp>
      <p:sp>
        <p:nvSpPr>
          <p:cNvPr id="24579" name="Content Placeholder 2"/>
          <p:cNvSpPr>
            <a:spLocks noGrp="1"/>
          </p:cNvSpPr>
          <p:nvPr>
            <p:ph idx="1"/>
          </p:nvPr>
        </p:nvSpPr>
        <p:spPr>
          <a:xfrm>
            <a:off x="330200" y="1276709"/>
            <a:ext cx="8489950" cy="5391510"/>
          </a:xfrm>
        </p:spPr>
        <p:txBody>
          <a:bodyPr/>
          <a:lstStyle/>
          <a:p>
            <a:pPr marL="0" lvl="0" indent="0">
              <a:buNone/>
            </a:pPr>
            <a:r>
              <a:rPr lang="en-GB" sz="1100" dirty="0">
                <a:solidFill>
                  <a:schemeClr val="tx2"/>
                </a:solidFill>
              </a:rPr>
              <a:t>Bennett, C. M., Wolford, G. L. and Miller, M. B. (2009). "The principled control of false positives in neuroimaging."</a:t>
            </a:r>
            <a:r>
              <a:rPr lang="en-GB" sz="1100" i="1" dirty="0">
                <a:solidFill>
                  <a:schemeClr val="tx2"/>
                </a:solidFill>
              </a:rPr>
              <a:t> </a:t>
            </a:r>
            <a:r>
              <a:rPr lang="en-GB" sz="1100" i="1" dirty="0" err="1">
                <a:solidFill>
                  <a:schemeClr val="tx2"/>
                </a:solidFill>
              </a:rPr>
              <a:t>Soc</a:t>
            </a:r>
            <a:r>
              <a:rPr lang="en-GB" sz="1100" i="1" dirty="0">
                <a:solidFill>
                  <a:schemeClr val="tx2"/>
                </a:solidFill>
              </a:rPr>
              <a:t> </a:t>
            </a:r>
            <a:r>
              <a:rPr lang="en-GB" sz="1100" i="1" dirty="0" err="1">
                <a:solidFill>
                  <a:schemeClr val="tx2"/>
                </a:solidFill>
              </a:rPr>
              <a:t>Cogn</a:t>
            </a:r>
            <a:r>
              <a:rPr lang="en-GB" sz="1100" i="1" dirty="0">
                <a:solidFill>
                  <a:schemeClr val="tx2"/>
                </a:solidFill>
              </a:rPr>
              <a:t> Affect </a:t>
            </a:r>
            <a:r>
              <a:rPr lang="en-GB" sz="1100" i="1" dirty="0" err="1">
                <a:solidFill>
                  <a:schemeClr val="tx2"/>
                </a:solidFill>
              </a:rPr>
              <a:t>Neurosci</a:t>
            </a:r>
            <a:r>
              <a:rPr lang="en-GB" sz="1100" dirty="0">
                <a:solidFill>
                  <a:schemeClr val="tx2"/>
                </a:solidFill>
              </a:rPr>
              <a:t> 4(4): 417-422.</a:t>
            </a:r>
          </a:p>
          <a:p>
            <a:pPr marL="0" indent="0">
              <a:buNone/>
            </a:pPr>
            <a:r>
              <a:rPr lang="en-GB" sz="1100" dirty="0">
                <a:solidFill>
                  <a:schemeClr val="tx2"/>
                </a:solidFill>
              </a:rPr>
              <a:t>Lieberman, M. D. and Cunningham, W. A. (2009). "Type I and Type II error concerns in fMRI research: re-balancing the scale."</a:t>
            </a:r>
            <a:r>
              <a:rPr lang="en-GB" sz="1100" i="1" dirty="0">
                <a:solidFill>
                  <a:schemeClr val="tx2"/>
                </a:solidFill>
              </a:rPr>
              <a:t> </a:t>
            </a:r>
            <a:r>
              <a:rPr lang="en-GB" sz="1100" i="1" dirty="0" err="1">
                <a:solidFill>
                  <a:schemeClr val="tx2"/>
                </a:solidFill>
              </a:rPr>
              <a:t>Soc</a:t>
            </a:r>
            <a:r>
              <a:rPr lang="en-GB" sz="1100" i="1" dirty="0">
                <a:solidFill>
                  <a:schemeClr val="tx2"/>
                </a:solidFill>
              </a:rPr>
              <a:t> </a:t>
            </a:r>
            <a:r>
              <a:rPr lang="en-GB" sz="1100" i="1" dirty="0" err="1">
                <a:solidFill>
                  <a:schemeClr val="tx2"/>
                </a:solidFill>
              </a:rPr>
              <a:t>Cogn</a:t>
            </a:r>
            <a:r>
              <a:rPr lang="en-GB" sz="1100" i="1" dirty="0">
                <a:solidFill>
                  <a:schemeClr val="tx2"/>
                </a:solidFill>
              </a:rPr>
              <a:t> Affect </a:t>
            </a:r>
            <a:r>
              <a:rPr lang="en-GB" sz="1100" i="1" dirty="0" err="1">
                <a:solidFill>
                  <a:schemeClr val="tx2"/>
                </a:solidFill>
              </a:rPr>
              <a:t>Neurosci</a:t>
            </a:r>
            <a:r>
              <a:rPr lang="en-GB" sz="1100" dirty="0">
                <a:solidFill>
                  <a:schemeClr val="tx2"/>
                </a:solidFill>
              </a:rPr>
              <a:t> 4(4): 423-428.</a:t>
            </a:r>
          </a:p>
          <a:p>
            <a:pPr marL="0" lvl="0" indent="0">
              <a:buNone/>
            </a:pPr>
            <a:r>
              <a:rPr lang="en-GB" sz="1100" dirty="0">
                <a:solidFill>
                  <a:schemeClr val="tx2"/>
                </a:solidFill>
              </a:rPr>
              <a:t>Logan, B. R., </a:t>
            </a:r>
            <a:r>
              <a:rPr lang="en-GB" sz="1100" dirty="0" err="1">
                <a:solidFill>
                  <a:schemeClr val="tx2"/>
                </a:solidFill>
              </a:rPr>
              <a:t>Geliazkova</a:t>
            </a:r>
            <a:r>
              <a:rPr lang="en-GB" sz="1100" dirty="0">
                <a:solidFill>
                  <a:schemeClr val="tx2"/>
                </a:solidFill>
              </a:rPr>
              <a:t>, M. P. and Rowe, D. B. (2008). "An evaluation of spatial </a:t>
            </a:r>
            <a:r>
              <a:rPr lang="en-GB" sz="1100" dirty="0" err="1">
                <a:solidFill>
                  <a:schemeClr val="tx2"/>
                </a:solidFill>
              </a:rPr>
              <a:t>thresholding</a:t>
            </a:r>
            <a:r>
              <a:rPr lang="en-GB" sz="1100" dirty="0">
                <a:solidFill>
                  <a:schemeClr val="tx2"/>
                </a:solidFill>
              </a:rPr>
              <a:t> techniques in fMRI analysis."</a:t>
            </a:r>
            <a:r>
              <a:rPr lang="en-GB" sz="1100" i="1" dirty="0">
                <a:solidFill>
                  <a:schemeClr val="tx2"/>
                </a:solidFill>
              </a:rPr>
              <a:t> Hum Brain </a:t>
            </a:r>
            <a:r>
              <a:rPr lang="en-GB" sz="1100" i="1" dirty="0" err="1">
                <a:solidFill>
                  <a:schemeClr val="tx2"/>
                </a:solidFill>
              </a:rPr>
              <a:t>Mapp</a:t>
            </a:r>
            <a:r>
              <a:rPr lang="en-GB" sz="1100" dirty="0">
                <a:solidFill>
                  <a:schemeClr val="tx2"/>
                </a:solidFill>
              </a:rPr>
              <a:t> 29(12): 1379-1389.</a:t>
            </a:r>
          </a:p>
          <a:p>
            <a:pPr marL="0" lvl="0" indent="0">
              <a:buNone/>
            </a:pPr>
            <a:r>
              <a:rPr lang="en-US" sz="1100" dirty="0">
                <a:solidFill>
                  <a:schemeClr val="tx2"/>
                </a:solidFill>
              </a:rPr>
              <a:t>Nichols &amp; </a:t>
            </a:r>
            <a:r>
              <a:rPr lang="en-US" sz="1100" dirty="0" err="1">
                <a:solidFill>
                  <a:schemeClr val="tx2"/>
                </a:solidFill>
              </a:rPr>
              <a:t>Hayasaka</a:t>
            </a:r>
            <a:r>
              <a:rPr lang="en-US" sz="1100" dirty="0">
                <a:solidFill>
                  <a:schemeClr val="tx2"/>
                </a:solidFill>
              </a:rPr>
              <a:t> (2003), "Controlling the </a:t>
            </a:r>
            <a:r>
              <a:rPr lang="en-US" sz="1100" dirty="0" err="1">
                <a:solidFill>
                  <a:schemeClr val="tx2"/>
                </a:solidFill>
              </a:rPr>
              <a:t>familywise</a:t>
            </a:r>
            <a:r>
              <a:rPr lang="en-US" sz="1100" dirty="0">
                <a:solidFill>
                  <a:schemeClr val="tx2"/>
                </a:solidFill>
              </a:rPr>
              <a:t> error rate in functional neuroimaging: a comparative review," Statistical Methods in Medical Research 12, 419-446 </a:t>
            </a:r>
          </a:p>
          <a:p>
            <a:pPr marL="0" lvl="0" indent="0">
              <a:buNone/>
            </a:pPr>
            <a:r>
              <a:rPr lang="en-GB" sz="1100" dirty="0">
                <a:solidFill>
                  <a:schemeClr val="tx2"/>
                </a:solidFill>
              </a:rPr>
              <a:t>Woo, C. W., Krishnan, A. and Wager, T. D. (2014). "Cluster-extent based </a:t>
            </a:r>
            <a:r>
              <a:rPr lang="en-GB" sz="1100" dirty="0" err="1">
                <a:solidFill>
                  <a:schemeClr val="tx2"/>
                </a:solidFill>
              </a:rPr>
              <a:t>thresholding</a:t>
            </a:r>
            <a:r>
              <a:rPr lang="en-GB" sz="1100" dirty="0">
                <a:solidFill>
                  <a:schemeClr val="tx2"/>
                </a:solidFill>
              </a:rPr>
              <a:t> in fMRI analyses: Pitfalls and recommendations."</a:t>
            </a:r>
            <a:r>
              <a:rPr lang="en-GB" sz="1100" i="1" dirty="0">
                <a:solidFill>
                  <a:schemeClr val="tx2"/>
                </a:solidFill>
              </a:rPr>
              <a:t> </a:t>
            </a:r>
            <a:r>
              <a:rPr lang="en-GB" sz="1100" i="1" dirty="0" err="1">
                <a:solidFill>
                  <a:schemeClr val="tx2"/>
                </a:solidFill>
              </a:rPr>
              <a:t>Neuroimage</a:t>
            </a:r>
            <a:r>
              <a:rPr lang="en-GB" sz="1100" dirty="0">
                <a:solidFill>
                  <a:schemeClr val="tx2"/>
                </a:solidFill>
              </a:rPr>
              <a:t>.</a:t>
            </a:r>
          </a:p>
          <a:p>
            <a:pPr marL="0" lvl="0" indent="0">
              <a:buNone/>
            </a:pPr>
            <a:r>
              <a:rPr lang="en-GB" sz="1100" dirty="0">
                <a:solidFill>
                  <a:schemeClr val="tx2"/>
                </a:solidFill>
              </a:rPr>
              <a:t>Previous </a:t>
            </a:r>
            <a:r>
              <a:rPr lang="en-GB" sz="1100" dirty="0" err="1">
                <a:solidFill>
                  <a:schemeClr val="tx2"/>
                </a:solidFill>
              </a:rPr>
              <a:t>MfD</a:t>
            </a:r>
            <a:r>
              <a:rPr lang="en-GB" sz="1100" dirty="0">
                <a:solidFill>
                  <a:schemeClr val="tx2"/>
                </a:solidFill>
              </a:rPr>
              <a:t> slides</a:t>
            </a:r>
          </a:p>
          <a:p>
            <a:pPr marL="0" lvl="0" indent="0">
              <a:buNone/>
            </a:pPr>
            <a:r>
              <a:rPr lang="en-US" sz="1100" dirty="0">
                <a:solidFill>
                  <a:schemeClr val="tx2"/>
                </a:solidFill>
              </a:rPr>
              <a:t>http://imaging.mrc-cbu.cam.ac.uk/imaging/PrinciplesMultipleComparisons</a:t>
            </a:r>
          </a:p>
          <a:p>
            <a:pPr marL="0" indent="0" eaLnBrk="1" hangingPunct="1">
              <a:buNone/>
            </a:pPr>
            <a:endParaRPr lang="en-GB" sz="1100" dirty="0">
              <a:solidFill>
                <a:schemeClr val="tx2"/>
              </a:solidFill>
            </a:endParaRPr>
          </a:p>
          <a:p>
            <a:pPr marL="0" indent="0" eaLnBrk="1" hangingPunct="1">
              <a:buNone/>
            </a:pPr>
            <a:r>
              <a:rPr lang="en-GB" sz="1100" dirty="0" smtClean="0">
                <a:solidFill>
                  <a:schemeClr val="tx2"/>
                </a:solidFill>
              </a:rPr>
              <a:t>Calculating </a:t>
            </a:r>
            <a:r>
              <a:rPr lang="en-GB" sz="1100" dirty="0" smtClean="0">
                <a:solidFill>
                  <a:schemeClr val="tx2"/>
                </a:solidFill>
              </a:rPr>
              <a:t>contents of fMRI voxel http://</a:t>
            </a:r>
            <a:r>
              <a:rPr lang="en-GB" sz="1100" dirty="0" smtClean="0">
                <a:solidFill>
                  <a:schemeClr val="tx2"/>
                </a:solidFill>
              </a:rPr>
              <a:t>miny.ir/EAaZv</a:t>
            </a:r>
            <a:endParaRPr lang="en-GB" sz="1100" dirty="0" smtClean="0">
              <a:solidFill>
                <a:schemeClr val="tx2"/>
              </a:solidFill>
            </a:endParaRPr>
          </a:p>
          <a:p>
            <a:pPr marL="0" indent="0" eaLnBrk="1" hangingPunct="1">
              <a:buNone/>
            </a:pPr>
            <a:r>
              <a:rPr lang="en-GB" sz="1100" dirty="0" err="1" smtClean="0">
                <a:solidFill>
                  <a:schemeClr val="tx2"/>
                </a:solidFill>
              </a:rPr>
              <a:t>Biswal</a:t>
            </a:r>
            <a:r>
              <a:rPr lang="en-GB" sz="1100" dirty="0" smtClean="0">
                <a:solidFill>
                  <a:schemeClr val="tx2"/>
                </a:solidFill>
              </a:rPr>
              <a:t>, B., </a:t>
            </a:r>
            <a:r>
              <a:rPr lang="en-GB" sz="1100" dirty="0" err="1" smtClean="0">
                <a:solidFill>
                  <a:schemeClr val="tx2"/>
                </a:solidFill>
              </a:rPr>
              <a:t>Zerrin</a:t>
            </a:r>
            <a:r>
              <a:rPr lang="en-GB" sz="1100" dirty="0" smtClean="0">
                <a:solidFill>
                  <a:schemeClr val="tx2"/>
                </a:solidFill>
              </a:rPr>
              <a:t> </a:t>
            </a:r>
            <a:r>
              <a:rPr lang="en-GB" sz="1100" dirty="0" err="1" smtClean="0">
                <a:solidFill>
                  <a:schemeClr val="tx2"/>
                </a:solidFill>
              </a:rPr>
              <a:t>Yetkin</a:t>
            </a:r>
            <a:r>
              <a:rPr lang="en-GB" sz="1100" dirty="0" smtClean="0">
                <a:solidFill>
                  <a:schemeClr val="tx2"/>
                </a:solidFill>
              </a:rPr>
              <a:t>, F., Haughton, V. M., &amp; Hyde, J. S. (1995). Functional connectivity in the motor cortex of resting human brain using echo‐planar </a:t>
            </a:r>
            <a:r>
              <a:rPr lang="en-GB" sz="1100" dirty="0" err="1" smtClean="0">
                <a:solidFill>
                  <a:schemeClr val="tx2"/>
                </a:solidFill>
              </a:rPr>
              <a:t>mri.</a:t>
            </a:r>
            <a:r>
              <a:rPr lang="en-GB" sz="1100" i="1" dirty="0" err="1" smtClean="0">
                <a:solidFill>
                  <a:schemeClr val="tx2"/>
                </a:solidFill>
              </a:rPr>
              <a:t>Magnetic</a:t>
            </a:r>
            <a:r>
              <a:rPr lang="en-GB" sz="1100" i="1" dirty="0" smtClean="0">
                <a:solidFill>
                  <a:schemeClr val="tx2"/>
                </a:solidFill>
              </a:rPr>
              <a:t> resonance in medicine</a:t>
            </a:r>
            <a:r>
              <a:rPr lang="en-GB" sz="1100" dirty="0" smtClean="0">
                <a:solidFill>
                  <a:schemeClr val="tx2"/>
                </a:solidFill>
              </a:rPr>
              <a:t>, </a:t>
            </a:r>
            <a:r>
              <a:rPr lang="en-GB" sz="1100" i="1" dirty="0" smtClean="0">
                <a:solidFill>
                  <a:schemeClr val="tx2"/>
                </a:solidFill>
              </a:rPr>
              <a:t>34</a:t>
            </a:r>
            <a:r>
              <a:rPr lang="en-GB" sz="1100" dirty="0" smtClean="0">
                <a:solidFill>
                  <a:schemeClr val="tx2"/>
                </a:solidFill>
              </a:rPr>
              <a:t>(4), 537-541.Martin (2013) Blood and the Brain. </a:t>
            </a:r>
            <a:r>
              <a:rPr lang="en-GB" sz="1100" i="1" dirty="0" smtClean="0">
                <a:solidFill>
                  <a:schemeClr val="tx2"/>
                </a:solidFill>
              </a:rPr>
              <a:t>J Royal Anthropological Institute</a:t>
            </a:r>
          </a:p>
          <a:p>
            <a:pPr marL="0" indent="0" eaLnBrk="1" hangingPunct="1">
              <a:buNone/>
            </a:pPr>
            <a:r>
              <a:rPr lang="en-GB" sz="1100" i="1" dirty="0" smtClean="0">
                <a:solidFill>
                  <a:schemeClr val="tx2"/>
                </a:solidFill>
              </a:rPr>
              <a:t>PracticalfMRI.blogspot.co.uk</a:t>
            </a:r>
            <a:endParaRPr lang="en-GB" sz="1100" i="1" dirty="0">
              <a:solidFill>
                <a:schemeClr val="tx2"/>
              </a:solidFill>
            </a:endParaRPr>
          </a:p>
          <a:p>
            <a:pPr marL="0" indent="0">
              <a:buNone/>
            </a:pPr>
            <a:r>
              <a:rPr lang="en-GB" sz="1100" dirty="0" err="1">
                <a:solidFill>
                  <a:schemeClr val="tx2"/>
                </a:solidFill>
              </a:rPr>
              <a:t>Mouraux</a:t>
            </a:r>
            <a:r>
              <a:rPr lang="en-GB" sz="1100" dirty="0">
                <a:solidFill>
                  <a:schemeClr val="tx2"/>
                </a:solidFill>
              </a:rPr>
              <a:t> A, </a:t>
            </a:r>
            <a:r>
              <a:rPr lang="en-GB" sz="1100" dirty="0" err="1">
                <a:solidFill>
                  <a:schemeClr val="tx2"/>
                </a:solidFill>
              </a:rPr>
              <a:t>Diukova</a:t>
            </a:r>
            <a:r>
              <a:rPr lang="en-GB" sz="1100" dirty="0">
                <a:solidFill>
                  <a:schemeClr val="tx2"/>
                </a:solidFill>
              </a:rPr>
              <a:t> A, Lee MC, Wise RG, </a:t>
            </a:r>
            <a:r>
              <a:rPr lang="en-GB" sz="1100" dirty="0" err="1">
                <a:solidFill>
                  <a:schemeClr val="tx2"/>
                </a:solidFill>
              </a:rPr>
              <a:t>Iannetti</a:t>
            </a:r>
            <a:r>
              <a:rPr lang="en-GB" sz="1100" dirty="0">
                <a:solidFill>
                  <a:schemeClr val="tx2"/>
                </a:solidFill>
              </a:rPr>
              <a:t> GD. A multisensory </a:t>
            </a:r>
            <a:r>
              <a:rPr lang="en-GB" sz="1100" dirty="0" smtClean="0">
                <a:solidFill>
                  <a:schemeClr val="tx2"/>
                </a:solidFill>
              </a:rPr>
              <a:t>investigation </a:t>
            </a:r>
            <a:r>
              <a:rPr lang="en-GB" sz="1100" dirty="0">
                <a:solidFill>
                  <a:schemeClr val="tx2"/>
                </a:solidFill>
              </a:rPr>
              <a:t>of the functional significance of the "pain matrix". </a:t>
            </a:r>
            <a:r>
              <a:rPr lang="en-GB" sz="1100" dirty="0" err="1">
                <a:solidFill>
                  <a:schemeClr val="tx2"/>
                </a:solidFill>
              </a:rPr>
              <a:t>Neuroimage</a:t>
            </a:r>
            <a:r>
              <a:rPr lang="en-GB" sz="1100" dirty="0">
                <a:solidFill>
                  <a:schemeClr val="tx2"/>
                </a:solidFill>
              </a:rPr>
              <a:t>. </a:t>
            </a:r>
            <a:r>
              <a:rPr lang="en-GB" sz="1100" dirty="0" smtClean="0">
                <a:solidFill>
                  <a:schemeClr val="tx2"/>
                </a:solidFill>
              </a:rPr>
              <a:t>2011 </a:t>
            </a:r>
            <a:r>
              <a:rPr lang="en-GB" sz="1100" dirty="0">
                <a:solidFill>
                  <a:schemeClr val="tx2"/>
                </a:solidFill>
              </a:rPr>
              <a:t>Feb 1;54(3):2237-49</a:t>
            </a:r>
            <a:r>
              <a:rPr lang="en-GB" sz="1100" dirty="0" smtClean="0">
                <a:solidFill>
                  <a:schemeClr val="tx2"/>
                </a:solidFill>
              </a:rPr>
              <a:t>.</a:t>
            </a:r>
          </a:p>
          <a:p>
            <a:pPr marL="0" indent="0">
              <a:buNone/>
            </a:pPr>
            <a:r>
              <a:rPr lang="en-GB" sz="1100" dirty="0" smtClean="0">
                <a:solidFill>
                  <a:schemeClr val="tx2"/>
                </a:solidFill>
              </a:rPr>
              <a:t>Murphy, K., </a:t>
            </a:r>
            <a:r>
              <a:rPr lang="en-GB" sz="1100" dirty="0" err="1" smtClean="0">
                <a:solidFill>
                  <a:schemeClr val="tx2"/>
                </a:solidFill>
              </a:rPr>
              <a:t>Birn</a:t>
            </a:r>
            <a:r>
              <a:rPr lang="en-GB" sz="1100" dirty="0" smtClean="0">
                <a:solidFill>
                  <a:schemeClr val="tx2"/>
                </a:solidFill>
              </a:rPr>
              <a:t>, R. M., &amp; </a:t>
            </a:r>
            <a:r>
              <a:rPr lang="en-GB" sz="1100" dirty="0" err="1" smtClean="0">
                <a:solidFill>
                  <a:schemeClr val="tx2"/>
                </a:solidFill>
              </a:rPr>
              <a:t>Bandettini</a:t>
            </a:r>
            <a:r>
              <a:rPr lang="en-GB" sz="1100" dirty="0" smtClean="0">
                <a:solidFill>
                  <a:schemeClr val="tx2"/>
                </a:solidFill>
              </a:rPr>
              <a:t>, P. A. (2013). Resting-state FMRI confounds and cleanup. </a:t>
            </a:r>
            <a:r>
              <a:rPr lang="en-GB" sz="1100" i="1" dirty="0" err="1" smtClean="0">
                <a:solidFill>
                  <a:schemeClr val="tx2"/>
                </a:solidFill>
              </a:rPr>
              <a:t>NeuroImage</a:t>
            </a:r>
            <a:r>
              <a:rPr lang="en-GB" sz="1100" dirty="0" smtClean="0">
                <a:solidFill>
                  <a:schemeClr val="tx2"/>
                </a:solidFill>
              </a:rPr>
              <a:t>. </a:t>
            </a:r>
          </a:p>
          <a:p>
            <a:pPr marL="0" indent="0">
              <a:buNone/>
            </a:pPr>
            <a:r>
              <a:rPr lang="en-GB" sz="1100" dirty="0" err="1" smtClean="0">
                <a:solidFill>
                  <a:schemeClr val="tx2"/>
                </a:solidFill>
              </a:rPr>
              <a:t>Ochsner</a:t>
            </a:r>
            <a:r>
              <a:rPr lang="en-GB" sz="1100" dirty="0" smtClean="0">
                <a:solidFill>
                  <a:schemeClr val="tx2"/>
                </a:solidFill>
              </a:rPr>
              <a:t>, K. N., Ludlow, D. H., </a:t>
            </a:r>
            <a:r>
              <a:rPr lang="en-GB" sz="1100" dirty="0" err="1" smtClean="0">
                <a:solidFill>
                  <a:schemeClr val="tx2"/>
                </a:solidFill>
              </a:rPr>
              <a:t>Knierim</a:t>
            </a:r>
            <a:r>
              <a:rPr lang="en-GB" sz="1100" dirty="0" smtClean="0">
                <a:solidFill>
                  <a:schemeClr val="tx2"/>
                </a:solidFill>
              </a:rPr>
              <a:t>, K., </a:t>
            </a:r>
            <a:r>
              <a:rPr lang="en-GB" sz="1100" dirty="0" err="1" smtClean="0">
                <a:solidFill>
                  <a:schemeClr val="tx2"/>
                </a:solidFill>
              </a:rPr>
              <a:t>Hanelin</a:t>
            </a:r>
            <a:r>
              <a:rPr lang="en-GB" sz="1100" dirty="0" smtClean="0">
                <a:solidFill>
                  <a:schemeClr val="tx2"/>
                </a:solidFill>
              </a:rPr>
              <a:t>, J., </a:t>
            </a:r>
            <a:r>
              <a:rPr lang="en-GB" sz="1100" dirty="0" err="1" smtClean="0">
                <a:solidFill>
                  <a:schemeClr val="tx2"/>
                </a:solidFill>
              </a:rPr>
              <a:t>Ramachandran</a:t>
            </a:r>
            <a:r>
              <a:rPr lang="en-GB" sz="1100" dirty="0" smtClean="0">
                <a:solidFill>
                  <a:schemeClr val="tx2"/>
                </a:solidFill>
              </a:rPr>
              <a:t>, T., Glover, G. C., &amp; Mackey, S. C. (2006). Neural correlates of individual differences in pain-related fear and anxiety. </a:t>
            </a:r>
            <a:r>
              <a:rPr lang="en-GB" sz="1100" i="1" dirty="0" smtClean="0">
                <a:solidFill>
                  <a:schemeClr val="tx2"/>
                </a:solidFill>
              </a:rPr>
              <a:t>Pain</a:t>
            </a:r>
            <a:r>
              <a:rPr lang="en-GB" sz="1100" dirty="0" smtClean="0">
                <a:solidFill>
                  <a:schemeClr val="tx2"/>
                </a:solidFill>
              </a:rPr>
              <a:t>, </a:t>
            </a:r>
            <a:r>
              <a:rPr lang="en-GB" sz="1100" i="1" dirty="0" smtClean="0">
                <a:solidFill>
                  <a:schemeClr val="tx2"/>
                </a:solidFill>
              </a:rPr>
              <a:t>120</a:t>
            </a:r>
            <a:r>
              <a:rPr lang="en-GB" sz="1100" dirty="0" smtClean="0">
                <a:solidFill>
                  <a:schemeClr val="tx2"/>
                </a:solidFill>
              </a:rPr>
              <a:t>(1), 69-77.</a:t>
            </a:r>
          </a:p>
          <a:p>
            <a:pPr marL="0" indent="0">
              <a:buNone/>
            </a:pPr>
            <a:r>
              <a:rPr lang="en-GB" sz="1100" dirty="0" err="1" smtClean="0">
                <a:solidFill>
                  <a:schemeClr val="tx2"/>
                </a:solidFill>
              </a:rPr>
              <a:t>Vul</a:t>
            </a:r>
            <a:r>
              <a:rPr lang="en-GB" sz="1100" dirty="0" smtClean="0">
                <a:solidFill>
                  <a:schemeClr val="tx2"/>
                </a:solidFill>
              </a:rPr>
              <a:t>, E., Harris, C. R., </a:t>
            </a:r>
            <a:r>
              <a:rPr lang="en-GB" sz="1100" dirty="0" err="1" smtClean="0">
                <a:solidFill>
                  <a:schemeClr val="tx2"/>
                </a:solidFill>
              </a:rPr>
              <a:t>Winkielman</a:t>
            </a:r>
            <a:r>
              <a:rPr lang="en-GB" sz="1100" dirty="0" smtClean="0">
                <a:solidFill>
                  <a:schemeClr val="tx2"/>
                </a:solidFill>
              </a:rPr>
              <a:t>, P., </a:t>
            </a:r>
            <a:r>
              <a:rPr lang="en-GB" sz="1100" dirty="0" err="1" smtClean="0">
                <a:solidFill>
                  <a:schemeClr val="tx2"/>
                </a:solidFill>
              </a:rPr>
              <a:t>Pashler</a:t>
            </a:r>
            <a:r>
              <a:rPr lang="en-GB" sz="1100" dirty="0" smtClean="0">
                <a:solidFill>
                  <a:schemeClr val="tx2"/>
                </a:solidFill>
              </a:rPr>
              <a:t>, H. (2009) </a:t>
            </a:r>
            <a:r>
              <a:rPr lang="en-GB" sz="1100" dirty="0" err="1" smtClean="0">
                <a:solidFill>
                  <a:schemeClr val="tx2"/>
                </a:solidFill>
              </a:rPr>
              <a:t>Puzzingly</a:t>
            </a:r>
            <a:r>
              <a:rPr lang="en-GB" sz="1100" dirty="0" smtClean="0">
                <a:solidFill>
                  <a:schemeClr val="tx2"/>
                </a:solidFill>
              </a:rPr>
              <a:t> high correlations in fMRI </a:t>
            </a:r>
            <a:r>
              <a:rPr lang="en-GB" sz="1100" dirty="0" smtClean="0">
                <a:solidFill>
                  <a:schemeClr val="tx2"/>
                </a:solidFill>
                <a:latin typeface="+mj-lt"/>
              </a:rPr>
              <a:t>studies of emotion, personality, and social cognition. </a:t>
            </a:r>
            <a:r>
              <a:rPr lang="en-GB" sz="1100" i="1" dirty="0" smtClean="0">
                <a:solidFill>
                  <a:schemeClr val="tx2"/>
                </a:solidFill>
                <a:latin typeface="+mj-lt"/>
              </a:rPr>
              <a:t>Perspectives on Psychological Science,</a:t>
            </a:r>
            <a:r>
              <a:rPr lang="en-GB" sz="1100" dirty="0" smtClean="0">
                <a:solidFill>
                  <a:schemeClr val="tx2"/>
                </a:solidFill>
                <a:latin typeface="+mj-lt"/>
              </a:rPr>
              <a:t> </a:t>
            </a:r>
            <a:r>
              <a:rPr lang="en-GB" sz="1100" i="1" dirty="0" smtClean="0">
                <a:solidFill>
                  <a:schemeClr val="tx2"/>
                </a:solidFill>
                <a:latin typeface="+mj-lt"/>
              </a:rPr>
              <a:t>4</a:t>
            </a:r>
            <a:r>
              <a:rPr lang="en-GB" sz="1100" dirty="0" smtClean="0">
                <a:solidFill>
                  <a:schemeClr val="tx2"/>
                </a:solidFill>
                <a:latin typeface="+mj-lt"/>
              </a:rPr>
              <a:t>(3), 274-290.</a:t>
            </a:r>
          </a:p>
          <a:p>
            <a:pPr marL="0" indent="0">
              <a:buNone/>
            </a:pPr>
            <a:endParaRPr lang="en-GB" sz="1200" dirty="0">
              <a:solidFill>
                <a:schemeClr val="tx2"/>
              </a:solidFill>
            </a:endParaRPr>
          </a:p>
          <a:p>
            <a:pPr marL="0" indent="0">
              <a:buNone/>
            </a:pPr>
            <a:endParaRPr lang="en-GB" sz="1200" dirty="0">
              <a:solidFill>
                <a:schemeClr val="tx2"/>
              </a:solidFill>
            </a:endParaRPr>
          </a:p>
          <a:p>
            <a:pPr marL="0" indent="0" eaLnBrk="1" hangingPunct="1">
              <a:buNone/>
            </a:pPr>
            <a:endParaRPr lang="en-GB" sz="1200" dirty="0" smtClean="0">
              <a:solidFill>
                <a:schemeClr val="tx2"/>
              </a:solidFill>
            </a:endParaRPr>
          </a:p>
        </p:txBody>
      </p:sp>
    </p:spTree>
    <p:extLst>
      <p:ext uri="{BB962C8B-B14F-4D97-AF65-F5344CB8AC3E}">
        <p14:creationId xmlns:p14="http://schemas.microsoft.com/office/powerpoint/2010/main" val="3022777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373063" y="3075841"/>
            <a:ext cx="5867400" cy="206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rgbClr val="993366"/>
              </a:buClr>
              <a:defRPr/>
            </a:pPr>
            <a:r>
              <a:rPr lang="en-GB" sz="2000" b="1" dirty="0" smtClean="0">
                <a:solidFill>
                  <a:schemeClr val="tx2"/>
                </a:solidFill>
                <a:latin typeface="Arial" charset="0"/>
                <a:ea typeface="ＭＳ Ｐゴシック" charset="0"/>
              </a:rPr>
              <a:t>P-value</a:t>
            </a:r>
            <a:endParaRPr lang="en-GB" sz="2000" b="1" dirty="0">
              <a:solidFill>
                <a:schemeClr val="tx2"/>
              </a:solidFill>
              <a:latin typeface="Arial" charset="0"/>
              <a:ea typeface="ＭＳ Ｐゴシック" charset="0"/>
            </a:endParaRPr>
          </a:p>
          <a:p>
            <a:pPr marL="342900" indent="-342900" eaLnBrk="1" hangingPunct="1">
              <a:spcBef>
                <a:spcPct val="20000"/>
              </a:spcBef>
              <a:buClr>
                <a:srgbClr val="993366"/>
              </a:buClr>
              <a:buFont typeface="Wingdings" charset="0"/>
              <a:buNone/>
              <a:defRPr/>
            </a:pPr>
            <a:r>
              <a:rPr lang="en-GB" dirty="0">
                <a:solidFill>
                  <a:schemeClr val="tx2"/>
                </a:solidFill>
                <a:latin typeface="Arial" charset="0"/>
                <a:ea typeface="ＭＳ Ｐゴシック" charset="0"/>
              </a:rPr>
              <a:t>     A </a:t>
            </a:r>
            <a:r>
              <a:rPr lang="en-GB" i="1" dirty="0">
                <a:solidFill>
                  <a:schemeClr val="tx2"/>
                </a:solidFill>
                <a:latin typeface="Arial" charset="0"/>
                <a:ea typeface="ＭＳ Ｐゴシック" charset="0"/>
              </a:rPr>
              <a:t>p</a:t>
            </a:r>
            <a:r>
              <a:rPr lang="en-GB" dirty="0">
                <a:solidFill>
                  <a:schemeClr val="tx2"/>
                </a:solidFill>
                <a:latin typeface="Arial" charset="0"/>
                <a:ea typeface="ＭＳ Ｐゴシック" charset="0"/>
              </a:rPr>
              <a:t>-value summarises evidence against </a:t>
            </a:r>
            <a:r>
              <a:rPr lang="en-GB" dirty="0" smtClean="0">
                <a:solidFill>
                  <a:schemeClr val="tx2"/>
                </a:solidFill>
                <a:latin typeface="Arial" charset="0"/>
                <a:ea typeface="ＭＳ Ｐゴシック" charset="0"/>
              </a:rPr>
              <a:t>H</a:t>
            </a:r>
            <a:r>
              <a:rPr lang="en-GB" baseline="-25000" dirty="0" smtClean="0">
                <a:solidFill>
                  <a:schemeClr val="tx2"/>
                </a:solidFill>
                <a:latin typeface="Arial" charset="0"/>
                <a:ea typeface="ＭＳ Ｐゴシック" charset="0"/>
              </a:rPr>
              <a:t>0</a:t>
            </a:r>
            <a:endParaRPr lang="en-GB" dirty="0">
              <a:solidFill>
                <a:schemeClr val="tx2"/>
              </a:solidFill>
              <a:latin typeface="Arial" charset="0"/>
              <a:ea typeface="ＭＳ Ｐゴシック" charset="0"/>
            </a:endParaRPr>
          </a:p>
          <a:p>
            <a:pPr marL="342900" indent="-342900" eaLnBrk="1" hangingPunct="1">
              <a:spcBef>
                <a:spcPct val="20000"/>
              </a:spcBef>
              <a:buClr>
                <a:srgbClr val="993366"/>
              </a:buClr>
              <a:buFont typeface="Wingdings" charset="0"/>
              <a:buNone/>
              <a:defRPr/>
            </a:pPr>
            <a:r>
              <a:rPr lang="en-GB" dirty="0">
                <a:solidFill>
                  <a:schemeClr val="tx2"/>
                </a:solidFill>
                <a:latin typeface="Arial" charset="0"/>
                <a:ea typeface="ＭＳ Ｐゴシック" charset="0"/>
              </a:rPr>
              <a:t>     This is the chance of observing value more extreme than </a:t>
            </a:r>
            <a:r>
              <a:rPr lang="en-GB" i="1" dirty="0">
                <a:solidFill>
                  <a:schemeClr val="tx2"/>
                </a:solidFill>
                <a:latin typeface="Arial" charset="0"/>
                <a:ea typeface="ＭＳ Ｐゴシック" charset="0"/>
              </a:rPr>
              <a:t>t</a:t>
            </a:r>
            <a:r>
              <a:rPr lang="en-GB" dirty="0">
                <a:solidFill>
                  <a:schemeClr val="tx2"/>
                </a:solidFill>
                <a:latin typeface="Arial" charset="0"/>
                <a:ea typeface="ＭＳ Ｐゴシック" charset="0"/>
              </a:rPr>
              <a:t> under the null hypothesis.</a:t>
            </a:r>
            <a:endParaRPr lang="en-GB" i="1" dirty="0">
              <a:solidFill>
                <a:schemeClr val="tx2"/>
              </a:solidFill>
              <a:latin typeface="Arial" charset="0"/>
              <a:ea typeface="ＭＳ Ｐゴシック" charset="0"/>
            </a:endParaRPr>
          </a:p>
        </p:txBody>
      </p:sp>
      <p:sp>
        <p:nvSpPr>
          <p:cNvPr id="116744" name="Rectangle 8"/>
          <p:cNvSpPr>
            <a:spLocks noChangeArrowheads="1"/>
          </p:cNvSpPr>
          <p:nvPr/>
        </p:nvSpPr>
        <p:spPr bwMode="auto">
          <a:xfrm>
            <a:off x="6281738" y="1290638"/>
            <a:ext cx="2462212" cy="19542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charset="0"/>
              <a:ea typeface="ＭＳ Ｐゴシック" charset="0"/>
            </a:endParaRPr>
          </a:p>
        </p:txBody>
      </p:sp>
      <p:pic>
        <p:nvPicPr>
          <p:cNvPr id="11674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488" y="1644650"/>
            <a:ext cx="2660650" cy="17668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6746" name="Line 10"/>
          <p:cNvSpPr>
            <a:spLocks noChangeShapeType="1"/>
          </p:cNvSpPr>
          <p:nvPr/>
        </p:nvSpPr>
        <p:spPr bwMode="auto">
          <a:xfrm flipV="1">
            <a:off x="8178800" y="1284288"/>
            <a:ext cx="0" cy="1954212"/>
          </a:xfrm>
          <a:prstGeom prst="line">
            <a:avLst/>
          </a:prstGeom>
          <a:noFill/>
          <a:ln w="254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BE">
              <a:latin typeface="Arial" charset="0"/>
              <a:ea typeface="ＭＳ Ｐゴシック" charset="0"/>
            </a:endParaRPr>
          </a:p>
        </p:txBody>
      </p:sp>
      <p:sp>
        <p:nvSpPr>
          <p:cNvPr id="116747" name="Text Box 11"/>
          <p:cNvSpPr txBox="1">
            <a:spLocks noChangeArrowheads="1"/>
          </p:cNvSpPr>
          <p:nvPr/>
        </p:nvSpPr>
        <p:spPr bwMode="auto">
          <a:xfrm>
            <a:off x="6302375" y="3287713"/>
            <a:ext cx="2438400"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1600" smtClean="0"/>
              <a:t>Null Distribution of T</a:t>
            </a:r>
          </a:p>
        </p:txBody>
      </p:sp>
      <p:graphicFrame>
        <p:nvGraphicFramePr>
          <p:cNvPr id="116748" name="Object 12"/>
          <p:cNvGraphicFramePr>
            <a:graphicFrameLocks noChangeAspect="1"/>
          </p:cNvGraphicFramePr>
          <p:nvPr>
            <p:extLst>
              <p:ext uri="{D42A27DB-BD31-4B8C-83A1-F6EECF244321}">
                <p14:modId xmlns:p14="http://schemas.microsoft.com/office/powerpoint/2010/main" val="3175985843"/>
              </p:ext>
            </p:extLst>
          </p:nvPr>
        </p:nvGraphicFramePr>
        <p:xfrm>
          <a:off x="2074024" y="4677317"/>
          <a:ext cx="1905000" cy="471739"/>
        </p:xfrm>
        <a:graphic>
          <a:graphicData uri="http://schemas.openxmlformats.org/presentationml/2006/ole">
            <mc:AlternateContent xmlns:mc="http://schemas.openxmlformats.org/markup-compatibility/2006">
              <mc:Choice xmlns:v="urn:schemas-microsoft-com:vml" Requires="v">
                <p:oleObj spid="_x0000_s1069" name="Equation" r:id="rId5" imgW="825500" imgH="228600" progId="Equation.3">
                  <p:embed/>
                </p:oleObj>
              </mc:Choice>
              <mc:Fallback>
                <p:oleObj name="Equation" r:id="rId5" imgW="825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024" y="4677317"/>
                        <a:ext cx="1905000" cy="471739"/>
                      </a:xfrm>
                      <a:prstGeom prst="rect">
                        <a:avLst/>
                      </a:prstGeom>
                      <a:solidFill>
                        <a:schemeClr val="bg1">
                          <a:lumMod val="85000"/>
                        </a:schemeClr>
                      </a:solidFill>
                      <a:ln w="19050">
                        <a:solidFill>
                          <a:srgbClr val="F28910"/>
                        </a:solidFill>
                        <a:miter lim="800000"/>
                        <a:headEnd/>
                        <a:tailEnd/>
                      </a:ln>
                      <a:effectLst>
                        <a:outerShdw blurRad="63500" dist="53882" dir="2700000" algn="ctr" rotWithShape="0">
                          <a:schemeClr val="bg2">
                            <a:alpha val="50000"/>
                          </a:schemeClr>
                        </a:outerShdw>
                      </a:effectLst>
                    </p:spPr>
                  </p:pic>
                </p:oleObj>
              </mc:Fallback>
            </mc:AlternateContent>
          </a:graphicData>
        </a:graphic>
      </p:graphicFrame>
      <p:sp>
        <p:nvSpPr>
          <p:cNvPr id="116749" name="Rectangle 13"/>
          <p:cNvSpPr>
            <a:spLocks noChangeArrowheads="1"/>
          </p:cNvSpPr>
          <p:nvPr/>
        </p:nvSpPr>
        <p:spPr bwMode="auto">
          <a:xfrm>
            <a:off x="298768" y="973138"/>
            <a:ext cx="5860732" cy="155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rgbClr val="993366"/>
              </a:buClr>
            </a:pPr>
            <a:r>
              <a:rPr lang="en-GB" sz="2000" b="1" dirty="0">
                <a:solidFill>
                  <a:schemeClr val="tx2"/>
                </a:solidFill>
              </a:rPr>
              <a:t>Significance level </a:t>
            </a:r>
            <a:r>
              <a:rPr lang="el-GR" sz="2000" b="1" dirty="0" smtClean="0">
                <a:solidFill>
                  <a:schemeClr val="tx2"/>
                </a:solidFill>
              </a:rPr>
              <a:t>α</a:t>
            </a:r>
            <a:endParaRPr lang="en-GB" sz="2000" dirty="0">
              <a:solidFill>
                <a:schemeClr val="tx2"/>
              </a:solidFill>
            </a:endParaRPr>
          </a:p>
          <a:p>
            <a:pPr marL="342900" indent="-342900">
              <a:spcBef>
                <a:spcPct val="20000"/>
              </a:spcBef>
              <a:buClr>
                <a:srgbClr val="993366"/>
              </a:buClr>
            </a:pPr>
            <a:r>
              <a:rPr lang="en-GB" dirty="0">
                <a:solidFill>
                  <a:schemeClr val="tx2"/>
                </a:solidFill>
              </a:rPr>
              <a:t>     </a:t>
            </a:r>
            <a:r>
              <a:rPr lang="en-US" dirty="0">
                <a:solidFill>
                  <a:schemeClr val="tx2"/>
                </a:solidFill>
              </a:rPr>
              <a:t>Set a priori </a:t>
            </a:r>
            <a:r>
              <a:rPr lang="en-US" dirty="0" smtClean="0">
                <a:solidFill>
                  <a:schemeClr val="tx2"/>
                </a:solidFill>
              </a:rPr>
              <a:t>(e.g. 0.05</a:t>
            </a:r>
            <a:r>
              <a:rPr lang="en-US" dirty="0">
                <a:solidFill>
                  <a:schemeClr val="tx2"/>
                </a:solidFill>
              </a:rPr>
              <a:t>)</a:t>
            </a:r>
          </a:p>
          <a:p>
            <a:pPr marL="342900" indent="-342900" eaLnBrk="1" hangingPunct="1">
              <a:spcBef>
                <a:spcPct val="20000"/>
              </a:spcBef>
              <a:buClr>
                <a:srgbClr val="993366"/>
              </a:buClr>
              <a:buFont typeface="Wingdings" pitchFamily="2" charset="2"/>
              <a:buNone/>
            </a:pPr>
            <a:r>
              <a:rPr lang="en-GB" dirty="0" smtClean="0">
                <a:solidFill>
                  <a:schemeClr val="tx2"/>
                </a:solidFill>
              </a:rPr>
              <a:t>	</a:t>
            </a:r>
            <a:r>
              <a:rPr lang="en-GB" dirty="0" smtClean="0">
                <a:solidFill>
                  <a:schemeClr val="tx2"/>
                </a:solidFill>
              </a:rPr>
              <a:t>choose </a:t>
            </a:r>
            <a:r>
              <a:rPr lang="en-GB" dirty="0">
                <a:solidFill>
                  <a:schemeClr val="tx2"/>
                </a:solidFill>
                <a:sym typeface="Wingdings" pitchFamily="2" charset="2"/>
              </a:rPr>
              <a:t>threshold </a:t>
            </a:r>
            <a:r>
              <a:rPr lang="en-GB" i="1" dirty="0">
                <a:solidFill>
                  <a:schemeClr val="tx2"/>
                </a:solidFill>
                <a:sym typeface="Wingdings" pitchFamily="2" charset="2"/>
              </a:rPr>
              <a:t>u</a:t>
            </a:r>
            <a:r>
              <a:rPr lang="el-GR" i="1" baseline="-25000" dirty="0">
                <a:solidFill>
                  <a:schemeClr val="tx2"/>
                </a:solidFill>
              </a:rPr>
              <a:t>α </a:t>
            </a:r>
            <a:r>
              <a:rPr lang="en-GB" i="1" baseline="-25000" dirty="0" smtClean="0">
                <a:solidFill>
                  <a:schemeClr val="tx2"/>
                </a:solidFill>
              </a:rPr>
              <a:t> </a:t>
            </a:r>
            <a:r>
              <a:rPr lang="en-GB" dirty="0" smtClean="0">
                <a:solidFill>
                  <a:schemeClr val="tx2"/>
                </a:solidFill>
              </a:rPr>
              <a:t>to obtain acceptable </a:t>
            </a:r>
            <a:r>
              <a:rPr lang="en-GB" i="1" dirty="0">
                <a:solidFill>
                  <a:schemeClr val="tx2"/>
                </a:solidFill>
              </a:rPr>
              <a:t>false positive rate </a:t>
            </a:r>
            <a:r>
              <a:rPr lang="el-GR" i="1" dirty="0" smtClean="0">
                <a:solidFill>
                  <a:schemeClr val="tx2"/>
                </a:solidFill>
              </a:rPr>
              <a:t>α</a:t>
            </a:r>
            <a:endParaRPr lang="en-GB" dirty="0">
              <a:solidFill>
                <a:schemeClr val="tx2"/>
              </a:solidFill>
            </a:endParaRPr>
          </a:p>
        </p:txBody>
      </p:sp>
      <p:sp>
        <p:nvSpPr>
          <p:cNvPr id="116753" name="Rectangle 17"/>
          <p:cNvSpPr>
            <a:spLocks noChangeArrowheads="1"/>
          </p:cNvSpPr>
          <p:nvPr/>
        </p:nvSpPr>
        <p:spPr bwMode="auto">
          <a:xfrm>
            <a:off x="6267450" y="4171950"/>
            <a:ext cx="2462213" cy="19542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charset="0"/>
              <a:ea typeface="ＭＳ Ｐゴシック" charset="0"/>
            </a:endParaRPr>
          </a:p>
        </p:txBody>
      </p:sp>
      <p:pic>
        <p:nvPicPr>
          <p:cNvPr id="116754"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9500" y="4541838"/>
            <a:ext cx="2681288" cy="17462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6755" name="Text Box 19"/>
          <p:cNvSpPr txBox="1">
            <a:spLocks noChangeArrowheads="1"/>
          </p:cNvSpPr>
          <p:nvPr/>
        </p:nvSpPr>
        <p:spPr bwMode="auto">
          <a:xfrm>
            <a:off x="7793038" y="4110038"/>
            <a:ext cx="50800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400" i="1" smtClean="0">
                <a:latin typeface="Times New Roman" charset="0"/>
              </a:rPr>
              <a:t>t</a:t>
            </a:r>
          </a:p>
        </p:txBody>
      </p:sp>
      <p:sp>
        <p:nvSpPr>
          <p:cNvPr id="116756" name="Text Box 20"/>
          <p:cNvSpPr txBox="1">
            <a:spLocks noChangeArrowheads="1"/>
          </p:cNvSpPr>
          <p:nvPr/>
        </p:nvSpPr>
        <p:spPr bwMode="auto">
          <a:xfrm>
            <a:off x="8110538" y="5419725"/>
            <a:ext cx="944562" cy="3667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smtClean="0"/>
              <a:t>P-val  </a:t>
            </a:r>
          </a:p>
        </p:txBody>
      </p:sp>
      <p:sp>
        <p:nvSpPr>
          <p:cNvPr id="116757" name="Line 21"/>
          <p:cNvSpPr>
            <a:spLocks noChangeShapeType="1"/>
          </p:cNvSpPr>
          <p:nvPr/>
        </p:nvSpPr>
        <p:spPr bwMode="auto">
          <a:xfrm flipV="1">
            <a:off x="7921625" y="4165600"/>
            <a:ext cx="0" cy="1954213"/>
          </a:xfrm>
          <a:prstGeom prst="line">
            <a:avLst/>
          </a:prstGeom>
          <a:noFill/>
          <a:ln w="254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BE">
              <a:latin typeface="Arial" charset="0"/>
              <a:ea typeface="ＭＳ Ｐゴシック" charset="0"/>
            </a:endParaRPr>
          </a:p>
        </p:txBody>
      </p:sp>
      <p:sp>
        <p:nvSpPr>
          <p:cNvPr id="116758" name="Text Box 22"/>
          <p:cNvSpPr txBox="1">
            <a:spLocks noChangeArrowheads="1"/>
          </p:cNvSpPr>
          <p:nvPr/>
        </p:nvSpPr>
        <p:spPr bwMode="auto">
          <a:xfrm>
            <a:off x="6267450" y="6097588"/>
            <a:ext cx="2514600"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1600" smtClean="0"/>
              <a:t>Null Distribution of T</a:t>
            </a:r>
          </a:p>
        </p:txBody>
      </p:sp>
      <p:sp>
        <p:nvSpPr>
          <p:cNvPr id="116759" name="Text Box 23"/>
          <p:cNvSpPr txBox="1">
            <a:spLocks noChangeArrowheads="1"/>
          </p:cNvSpPr>
          <p:nvPr/>
        </p:nvSpPr>
        <p:spPr bwMode="auto">
          <a:xfrm>
            <a:off x="8378825" y="2655888"/>
            <a:ext cx="239713" cy="3667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spAutoFit/>
          </a:bodyPr>
          <a:lstStyle/>
          <a:p>
            <a:pPr eaLnBrk="1" hangingPunct="1">
              <a:spcBef>
                <a:spcPct val="50000"/>
              </a:spcBef>
            </a:pPr>
            <a:r>
              <a:rPr lang="en-US" b="1">
                <a:sym typeface="Symbol" pitchFamily="18" charset="2"/>
              </a:rPr>
              <a:t></a:t>
            </a:r>
          </a:p>
        </p:txBody>
      </p:sp>
      <p:sp>
        <p:nvSpPr>
          <p:cNvPr id="116760" name="Text Box 24"/>
          <p:cNvSpPr txBox="1">
            <a:spLocks noChangeArrowheads="1"/>
          </p:cNvSpPr>
          <p:nvPr/>
        </p:nvSpPr>
        <p:spPr bwMode="auto">
          <a:xfrm>
            <a:off x="8186738" y="1208088"/>
            <a:ext cx="50800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2400" i="1">
                <a:latin typeface="Times New Roman" pitchFamily="18" charset="0"/>
              </a:rPr>
              <a:t>u</a:t>
            </a:r>
            <a:r>
              <a:rPr lang="en-US" sz="2400" baseline="-25000">
                <a:latin typeface="Times New Roman" pitchFamily="18" charset="0"/>
                <a:sym typeface="Symbol" pitchFamily="18" charset="2"/>
              </a:rPr>
              <a:t></a:t>
            </a:r>
          </a:p>
        </p:txBody>
      </p:sp>
      <p:sp>
        <p:nvSpPr>
          <p:cNvPr id="116761" name="Rectangle 25"/>
          <p:cNvSpPr>
            <a:spLocks noChangeArrowheads="1"/>
          </p:cNvSpPr>
          <p:nvPr/>
        </p:nvSpPr>
        <p:spPr bwMode="auto">
          <a:xfrm>
            <a:off x="325756" y="5761038"/>
            <a:ext cx="5833744" cy="82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rgbClr val="993366"/>
              </a:buClr>
            </a:pPr>
            <a:r>
              <a:rPr lang="en-GB" sz="2000" b="1" dirty="0">
                <a:solidFill>
                  <a:schemeClr val="tx2"/>
                </a:solidFill>
              </a:rPr>
              <a:t>The conclusion about the </a:t>
            </a:r>
            <a:r>
              <a:rPr lang="en-GB" sz="2000" b="1" dirty="0" smtClean="0">
                <a:solidFill>
                  <a:schemeClr val="tx2"/>
                </a:solidFill>
              </a:rPr>
              <a:t>hypothesis</a:t>
            </a:r>
            <a:endParaRPr lang="en-GB" sz="2000" b="1" dirty="0">
              <a:solidFill>
                <a:schemeClr val="tx2"/>
              </a:solidFill>
            </a:endParaRPr>
          </a:p>
          <a:p>
            <a:pPr marL="342900" indent="-342900">
              <a:spcBef>
                <a:spcPct val="20000"/>
              </a:spcBef>
              <a:buClr>
                <a:srgbClr val="993366"/>
              </a:buClr>
            </a:pPr>
            <a:r>
              <a:rPr lang="en-GB" sz="2000" dirty="0">
                <a:solidFill>
                  <a:schemeClr val="tx2"/>
                </a:solidFill>
              </a:rPr>
              <a:t>     </a:t>
            </a:r>
            <a:r>
              <a:rPr lang="en-GB" dirty="0">
                <a:solidFill>
                  <a:schemeClr val="tx2"/>
                </a:solidFill>
              </a:rPr>
              <a:t>We reject </a:t>
            </a:r>
            <a:r>
              <a:rPr lang="en-GB" dirty="0" smtClean="0">
                <a:solidFill>
                  <a:schemeClr val="tx2"/>
                </a:solidFill>
                <a:ea typeface="ＭＳ Ｐゴシック" charset="0"/>
              </a:rPr>
              <a:t>H</a:t>
            </a:r>
            <a:r>
              <a:rPr lang="en-GB" baseline="-25000" dirty="0" smtClean="0">
                <a:solidFill>
                  <a:schemeClr val="tx2"/>
                </a:solidFill>
                <a:ea typeface="ＭＳ Ｐゴシック" charset="0"/>
              </a:rPr>
              <a:t>0</a:t>
            </a:r>
            <a:r>
              <a:rPr lang="en-GB" dirty="0" smtClean="0">
                <a:solidFill>
                  <a:schemeClr val="tx2"/>
                </a:solidFill>
                <a:ea typeface="ＭＳ Ｐゴシック" charset="0"/>
              </a:rPr>
              <a:t> </a:t>
            </a:r>
            <a:r>
              <a:rPr lang="en-GB" dirty="0" smtClean="0">
                <a:solidFill>
                  <a:schemeClr val="tx2"/>
                </a:solidFill>
              </a:rPr>
              <a:t>in </a:t>
            </a:r>
            <a:r>
              <a:rPr lang="en-GB" dirty="0">
                <a:solidFill>
                  <a:schemeClr val="tx2"/>
                </a:solidFill>
              </a:rPr>
              <a:t>favour of </a:t>
            </a:r>
            <a:r>
              <a:rPr lang="en-GB" dirty="0" smtClean="0">
                <a:solidFill>
                  <a:schemeClr val="tx2"/>
                </a:solidFill>
                <a:ea typeface="ＭＳ Ｐゴシック" charset="0"/>
              </a:rPr>
              <a:t>H</a:t>
            </a:r>
            <a:r>
              <a:rPr lang="en-GB" baseline="-25000" dirty="0" smtClean="0">
                <a:solidFill>
                  <a:schemeClr val="tx2"/>
                </a:solidFill>
                <a:ea typeface="ＭＳ Ｐゴシック" charset="0"/>
              </a:rPr>
              <a:t>1 </a:t>
            </a:r>
            <a:r>
              <a:rPr lang="en-GB" dirty="0" smtClean="0">
                <a:solidFill>
                  <a:schemeClr val="tx2"/>
                </a:solidFill>
              </a:rPr>
              <a:t>hypothesis </a:t>
            </a:r>
            <a:r>
              <a:rPr lang="en-GB" dirty="0">
                <a:solidFill>
                  <a:schemeClr val="tx2"/>
                </a:solidFill>
              </a:rPr>
              <a:t>if </a:t>
            </a:r>
            <a:r>
              <a:rPr lang="en-GB" i="1" dirty="0" smtClean="0">
                <a:solidFill>
                  <a:schemeClr val="tx2"/>
                </a:solidFill>
              </a:rPr>
              <a:t>p(H</a:t>
            </a:r>
            <a:r>
              <a:rPr lang="en-GB" i="1" baseline="-25000" dirty="0" smtClean="0">
                <a:solidFill>
                  <a:schemeClr val="tx2"/>
                </a:solidFill>
              </a:rPr>
              <a:t>0</a:t>
            </a:r>
            <a:r>
              <a:rPr lang="en-GB" i="1" dirty="0" smtClean="0">
                <a:solidFill>
                  <a:schemeClr val="tx2"/>
                </a:solidFill>
              </a:rPr>
              <a:t>) </a:t>
            </a:r>
            <a:r>
              <a:rPr lang="en-GB" dirty="0" smtClean="0">
                <a:solidFill>
                  <a:schemeClr val="tx2"/>
                </a:solidFill>
              </a:rPr>
              <a:t>&lt; </a:t>
            </a:r>
            <a:r>
              <a:rPr lang="en-GB" dirty="0" smtClean="0">
                <a:solidFill>
                  <a:schemeClr val="tx2"/>
                </a:solidFill>
              </a:rPr>
              <a:t> </a:t>
            </a:r>
            <a:r>
              <a:rPr lang="en-GB" i="1" dirty="0">
                <a:solidFill>
                  <a:schemeClr val="tx2"/>
                </a:solidFill>
                <a:sym typeface="Wingdings" pitchFamily="2" charset="2"/>
              </a:rPr>
              <a:t>u</a:t>
            </a:r>
            <a:r>
              <a:rPr lang="el-GR" i="1" baseline="-25000" dirty="0">
                <a:solidFill>
                  <a:schemeClr val="tx2"/>
                </a:solidFill>
              </a:rPr>
              <a:t>α</a:t>
            </a:r>
            <a:endParaRPr lang="en-GB" dirty="0">
              <a:solidFill>
                <a:schemeClr val="tx2"/>
              </a:solidFill>
            </a:endParaRPr>
          </a:p>
        </p:txBody>
      </p:sp>
    </p:spTree>
    <p:extLst>
      <p:ext uri="{BB962C8B-B14F-4D97-AF65-F5344CB8AC3E}">
        <p14:creationId xmlns:p14="http://schemas.microsoft.com/office/powerpoint/2010/main" val="77694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Type </a:t>
            </a:r>
            <a:r>
              <a:rPr lang="en-GB" dirty="0" smtClean="0"/>
              <a:t>I/type II </a:t>
            </a:r>
            <a:r>
              <a:rPr lang="en-GB" dirty="0"/>
              <a:t>error</a:t>
            </a:r>
            <a:br>
              <a:rPr lang="en-GB" dirty="0"/>
            </a:br>
            <a:endParaRPr lang="en-GB" dirty="0"/>
          </a:p>
        </p:txBody>
      </p:sp>
      <p:sp>
        <p:nvSpPr>
          <p:cNvPr id="4" name="TextBox 3"/>
          <p:cNvSpPr txBox="1"/>
          <p:nvPr/>
        </p:nvSpPr>
        <p:spPr>
          <a:xfrm>
            <a:off x="771134" y="1753713"/>
            <a:ext cx="6743653" cy="369332"/>
          </a:xfrm>
          <a:prstGeom prst="rect">
            <a:avLst/>
          </a:prstGeom>
          <a:noFill/>
        </p:spPr>
        <p:txBody>
          <a:bodyPr wrap="square" rtlCol="0">
            <a:spAutoFit/>
          </a:bodyPr>
          <a:lstStyle/>
          <a:p>
            <a:r>
              <a:rPr lang="en-US" dirty="0" smtClean="0"/>
              <a:t>Each voxel can be classified as one of four types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8482212"/>
              </p:ext>
            </p:extLst>
          </p:nvPr>
        </p:nvGraphicFramePr>
        <p:xfrm>
          <a:off x="1239720" y="2825928"/>
          <a:ext cx="6531339" cy="1662900"/>
        </p:xfrm>
        <a:graphic>
          <a:graphicData uri="http://schemas.openxmlformats.org/drawingml/2006/table">
            <a:tbl>
              <a:tblPr firstRow="1" bandRow="1">
                <a:tableStyleId>{0505E3EF-67EA-436B-97B2-0124C06EBD24}</a:tableStyleId>
              </a:tblPr>
              <a:tblGrid>
                <a:gridCol w="2177113"/>
                <a:gridCol w="2177113"/>
                <a:gridCol w="2177113"/>
              </a:tblGrid>
              <a:tr h="554300">
                <a:tc>
                  <a:txBody>
                    <a:bodyPr/>
                    <a:lstStyle/>
                    <a:p>
                      <a:pPr algn="r"/>
                      <a:endParaRPr lang="en-US" b="1" dirty="0"/>
                    </a:p>
                  </a:txBody>
                  <a:tcPr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t>Truly active</a:t>
                      </a:r>
                      <a:endParaRPr lang="en-US"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r>
                        <a:rPr lang="en-US" dirty="0" smtClean="0"/>
                        <a:t>Truly inactive</a:t>
                      </a:r>
                      <a:endParaRPr lang="en-US" dirty="0"/>
                    </a:p>
                  </a:txBody>
                  <a:tcPr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r>
              <a:tr h="554300">
                <a:tc>
                  <a:txBody>
                    <a:bodyPr/>
                    <a:lstStyle/>
                    <a:p>
                      <a:pPr algn="r"/>
                      <a:r>
                        <a:rPr lang="en-US" b="1" dirty="0" smtClean="0"/>
                        <a:t>Declared active</a:t>
                      </a:r>
                      <a:endParaRPr lang="en-US" b="1" dirty="0"/>
                    </a:p>
                  </a:txBody>
                  <a:tcPr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8910"/>
                    </a:solidFill>
                  </a:tcPr>
                </a:tc>
                <a:tc>
                  <a:txBody>
                    <a:bodyPr/>
                    <a:lstStyle/>
                    <a:p>
                      <a:pPr algn="ctr"/>
                      <a:r>
                        <a:rPr lang="en-US" dirty="0" smtClean="0">
                          <a:latin typeface="Zapf Dingbats"/>
                          <a:ea typeface="Zapf Dingbats"/>
                          <a:cs typeface="Zapf Dingbats"/>
                          <a:sym typeface="Zapf Dingbats"/>
                        </a:rPr>
                        <a:t>✔</a:t>
                      </a:r>
                      <a:endParaRPr lang="en-US" dirty="0"/>
                    </a:p>
                  </a:txBody>
                  <a:tcPr anchor="ct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Type I error</a:t>
                      </a:r>
                      <a:endParaRPr lang="en-US" dirty="0"/>
                    </a:p>
                  </a:txBody>
                  <a:tcPr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4300">
                <a:tc>
                  <a:txBody>
                    <a:bodyPr/>
                    <a:lstStyle/>
                    <a:p>
                      <a:pPr algn="r"/>
                      <a:r>
                        <a:rPr lang="en-US" b="1" dirty="0" smtClean="0"/>
                        <a:t>Declared inactive</a:t>
                      </a:r>
                      <a:endParaRPr lang="en-US" b="1" dirty="0"/>
                    </a:p>
                  </a:txBody>
                  <a:tcPr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F28910"/>
                    </a:solidFill>
                  </a:tcPr>
                </a:tc>
                <a:tc>
                  <a:txBody>
                    <a:bodyPr/>
                    <a:lstStyle/>
                    <a:p>
                      <a:pPr algn="ctr"/>
                      <a:r>
                        <a:rPr lang="en-US" dirty="0" smtClean="0"/>
                        <a:t>Type II error</a:t>
                      </a:r>
                      <a:endParaRPr lang="en-US" dirty="0"/>
                    </a:p>
                  </a:txBody>
                  <a:tcPr anchor="ct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latin typeface="Zapf Dingbats"/>
                          <a:ea typeface="Zapf Dingbats"/>
                          <a:cs typeface="Zapf Dingbats"/>
                          <a:sym typeface="Zapf Dingbats"/>
                        </a:rPr>
                        <a:t>✔</a:t>
                      </a:r>
                      <a:endParaRPr lang="en-US" dirty="0"/>
                    </a:p>
                  </a:txBody>
                  <a:tcPr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3" name="Oval 2"/>
          <p:cNvSpPr/>
          <p:nvPr/>
        </p:nvSpPr>
        <p:spPr>
          <a:xfrm>
            <a:off x="3613675" y="3938047"/>
            <a:ext cx="1803950" cy="588947"/>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790916" y="3372669"/>
            <a:ext cx="1803950" cy="588947"/>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730108" y="4546927"/>
            <a:ext cx="2195579" cy="369332"/>
          </a:xfrm>
          <a:prstGeom prst="rect">
            <a:avLst/>
          </a:prstGeom>
          <a:noFill/>
        </p:spPr>
        <p:txBody>
          <a:bodyPr wrap="square" rtlCol="0">
            <a:spAutoFit/>
          </a:bodyPr>
          <a:lstStyle/>
          <a:p>
            <a:r>
              <a:rPr lang="en-US" dirty="0" smtClean="0"/>
              <a:t>False </a:t>
            </a:r>
            <a:r>
              <a:rPr lang="en-US" dirty="0" smtClean="0"/>
              <a:t>negatives </a:t>
            </a:r>
            <a:r>
              <a:rPr lang="en-US" altLang="en-US" i="1" dirty="0">
                <a:latin typeface="Times New Roman" pitchFamily="18" charset="0"/>
              </a:rPr>
              <a:t>u</a:t>
            </a:r>
            <a:r>
              <a:rPr lang="en-US" altLang="en-US" baseline="-25000" dirty="0">
                <a:latin typeface="Times New Roman" pitchFamily="18" charset="0"/>
                <a:sym typeface="Symbol" pitchFamily="18" charset="2"/>
              </a:rPr>
              <a:t></a:t>
            </a:r>
            <a:endParaRPr lang="en-US" dirty="0"/>
          </a:p>
        </p:txBody>
      </p:sp>
      <p:sp>
        <p:nvSpPr>
          <p:cNvPr id="8" name="TextBox 7"/>
          <p:cNvSpPr txBox="1"/>
          <p:nvPr/>
        </p:nvSpPr>
        <p:spPr>
          <a:xfrm>
            <a:off x="7159928" y="3188003"/>
            <a:ext cx="1966821" cy="369332"/>
          </a:xfrm>
          <a:prstGeom prst="rect">
            <a:avLst/>
          </a:prstGeom>
          <a:noFill/>
        </p:spPr>
        <p:txBody>
          <a:bodyPr wrap="square" rtlCol="0">
            <a:spAutoFit/>
          </a:bodyPr>
          <a:lstStyle/>
          <a:p>
            <a:r>
              <a:rPr lang="en-US" dirty="0" smtClean="0"/>
              <a:t>False </a:t>
            </a:r>
            <a:r>
              <a:rPr lang="en-US" dirty="0" smtClean="0"/>
              <a:t>positives </a:t>
            </a:r>
            <a:r>
              <a:rPr lang="en-US" altLang="en-US" i="1" dirty="0">
                <a:latin typeface="Times New Roman" pitchFamily="18" charset="0"/>
              </a:rPr>
              <a:t>u</a:t>
            </a:r>
            <a:r>
              <a:rPr lang="en-US" altLang="en-US" baseline="-25000" dirty="0">
                <a:latin typeface="Times New Roman" pitchFamily="18" charset="0"/>
                <a:sym typeface="Symbol" pitchFamily="18" charset="2"/>
              </a:rPr>
              <a:t>β</a:t>
            </a:r>
            <a:endParaRPr lang="en-US" dirty="0"/>
          </a:p>
        </p:txBody>
      </p:sp>
      <p:sp>
        <p:nvSpPr>
          <p:cNvPr id="9" name="Text Box 24"/>
          <p:cNvSpPr txBox="1">
            <a:spLocks noChangeArrowheads="1"/>
          </p:cNvSpPr>
          <p:nvPr/>
        </p:nvSpPr>
        <p:spPr bwMode="auto">
          <a:xfrm>
            <a:off x="3251038" y="5205533"/>
            <a:ext cx="2349500" cy="1077218"/>
          </a:xfrm>
          <a:prstGeom prst="rect">
            <a:avLst/>
          </a:prstGeom>
          <a:noFill/>
          <a:ln w="9525" algn="ctr">
            <a:noFill/>
            <a:miter lim="800000"/>
            <a:headEnd/>
            <a:tailEnd/>
          </a:ln>
        </p:spPr>
        <p:txBody>
          <a:bodyPr>
            <a:spAutoFit/>
          </a:bodyPr>
          <a:lstStyle>
            <a:defPPr>
              <a:defRPr lang="de-DE"/>
            </a:defPPr>
            <a:lvl1pPr algn="l" rtl="0" fontAlgn="base">
              <a:spcBef>
                <a:spcPct val="0"/>
              </a:spcBef>
              <a:spcAft>
                <a:spcPct val="0"/>
              </a:spcAft>
              <a:defRPr sz="1400" b="1" kern="1200">
                <a:solidFill>
                  <a:schemeClr val="tx1"/>
                </a:solidFill>
                <a:latin typeface="Arial" pitchFamily="34" charset="0"/>
                <a:ea typeface="+mn-ea"/>
                <a:cs typeface="+mn-cs"/>
              </a:defRPr>
            </a:lvl1pPr>
            <a:lvl2pPr marL="457200" algn="l" rtl="0" fontAlgn="base">
              <a:spcBef>
                <a:spcPct val="0"/>
              </a:spcBef>
              <a:spcAft>
                <a:spcPct val="0"/>
              </a:spcAft>
              <a:defRPr sz="1400" b="1" kern="1200">
                <a:solidFill>
                  <a:schemeClr val="tx1"/>
                </a:solidFill>
                <a:latin typeface="Arial" pitchFamily="34" charset="0"/>
                <a:ea typeface="+mn-ea"/>
                <a:cs typeface="+mn-cs"/>
              </a:defRPr>
            </a:lvl2pPr>
            <a:lvl3pPr marL="914400" algn="l" rtl="0" fontAlgn="base">
              <a:spcBef>
                <a:spcPct val="0"/>
              </a:spcBef>
              <a:spcAft>
                <a:spcPct val="0"/>
              </a:spcAft>
              <a:defRPr sz="1400" b="1" kern="1200">
                <a:solidFill>
                  <a:schemeClr val="tx1"/>
                </a:solidFill>
                <a:latin typeface="Arial" pitchFamily="34" charset="0"/>
                <a:ea typeface="+mn-ea"/>
                <a:cs typeface="+mn-cs"/>
              </a:defRPr>
            </a:lvl3pPr>
            <a:lvl4pPr marL="1371600" algn="l" rtl="0" fontAlgn="base">
              <a:spcBef>
                <a:spcPct val="0"/>
              </a:spcBef>
              <a:spcAft>
                <a:spcPct val="0"/>
              </a:spcAft>
              <a:defRPr sz="1400" b="1" kern="1200">
                <a:solidFill>
                  <a:schemeClr val="tx1"/>
                </a:solidFill>
                <a:latin typeface="Arial" pitchFamily="34" charset="0"/>
                <a:ea typeface="+mn-ea"/>
                <a:cs typeface="+mn-cs"/>
              </a:defRPr>
            </a:lvl4pPr>
            <a:lvl5pPr marL="1828800" algn="l" rtl="0" fontAlgn="base">
              <a:spcBef>
                <a:spcPct val="0"/>
              </a:spcBef>
              <a:spcAft>
                <a:spcPct val="0"/>
              </a:spcAft>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a:lstStyle>
          <a:p>
            <a:r>
              <a:rPr lang="en-US" sz="1600" dirty="0"/>
              <a:t>specificity: </a:t>
            </a:r>
            <a:r>
              <a:rPr lang="en-US" sz="1600" dirty="0" smtClean="0"/>
              <a:t>1-</a:t>
            </a:r>
            <a:r>
              <a:rPr lang="en-US" sz="1600" b="0" dirty="0" smtClean="0"/>
              <a:t> </a:t>
            </a:r>
            <a:r>
              <a:rPr lang="en-US" altLang="en-US" sz="1600" i="1" dirty="0">
                <a:latin typeface="Times New Roman" pitchFamily="18" charset="0"/>
              </a:rPr>
              <a:t>u</a:t>
            </a:r>
            <a:r>
              <a:rPr lang="en-US" altLang="en-US" sz="1600" baseline="-25000" dirty="0" smtClean="0">
                <a:latin typeface="Times New Roman" pitchFamily="18" charset="0"/>
                <a:sym typeface="Symbol" pitchFamily="18" charset="2"/>
              </a:rPr>
              <a:t></a:t>
            </a:r>
            <a:endParaRPr lang="en-US" sz="1600" b="0" dirty="0"/>
          </a:p>
          <a:p>
            <a:r>
              <a:rPr lang="en-US" sz="1600" b="0" dirty="0" smtClean="0"/>
              <a:t>= </a:t>
            </a:r>
            <a:r>
              <a:rPr lang="en-US" sz="1600" b="0" dirty="0"/>
              <a:t>proportion of actual negatives which are correctly identified</a:t>
            </a:r>
          </a:p>
        </p:txBody>
      </p:sp>
      <p:sp>
        <p:nvSpPr>
          <p:cNvPr id="10" name="Text Box 26"/>
          <p:cNvSpPr txBox="1">
            <a:spLocks noChangeArrowheads="1"/>
          </p:cNvSpPr>
          <p:nvPr/>
        </p:nvSpPr>
        <p:spPr bwMode="auto">
          <a:xfrm>
            <a:off x="5669546" y="5196907"/>
            <a:ext cx="2609850" cy="1077218"/>
          </a:xfrm>
          <a:prstGeom prst="rect">
            <a:avLst/>
          </a:prstGeom>
          <a:noFill/>
          <a:ln w="9525" algn="ctr">
            <a:noFill/>
            <a:miter lim="800000"/>
            <a:headEnd/>
            <a:tailEnd/>
          </a:ln>
        </p:spPr>
        <p:txBody>
          <a:bodyPr>
            <a:spAutoFit/>
          </a:bodyPr>
          <a:lstStyle>
            <a:defPPr>
              <a:defRPr lang="de-DE"/>
            </a:defPPr>
            <a:lvl1pPr algn="l" rtl="0" fontAlgn="base">
              <a:spcBef>
                <a:spcPct val="0"/>
              </a:spcBef>
              <a:spcAft>
                <a:spcPct val="0"/>
              </a:spcAft>
              <a:defRPr sz="1400" b="1" kern="1200">
                <a:solidFill>
                  <a:schemeClr val="tx1"/>
                </a:solidFill>
                <a:latin typeface="Arial" pitchFamily="34" charset="0"/>
                <a:ea typeface="+mn-ea"/>
                <a:cs typeface="+mn-cs"/>
              </a:defRPr>
            </a:lvl1pPr>
            <a:lvl2pPr marL="457200" algn="l" rtl="0" fontAlgn="base">
              <a:spcBef>
                <a:spcPct val="0"/>
              </a:spcBef>
              <a:spcAft>
                <a:spcPct val="0"/>
              </a:spcAft>
              <a:defRPr sz="1400" b="1" kern="1200">
                <a:solidFill>
                  <a:schemeClr val="tx1"/>
                </a:solidFill>
                <a:latin typeface="Arial" pitchFamily="34" charset="0"/>
                <a:ea typeface="+mn-ea"/>
                <a:cs typeface="+mn-cs"/>
              </a:defRPr>
            </a:lvl2pPr>
            <a:lvl3pPr marL="914400" algn="l" rtl="0" fontAlgn="base">
              <a:spcBef>
                <a:spcPct val="0"/>
              </a:spcBef>
              <a:spcAft>
                <a:spcPct val="0"/>
              </a:spcAft>
              <a:defRPr sz="1400" b="1" kern="1200">
                <a:solidFill>
                  <a:schemeClr val="tx1"/>
                </a:solidFill>
                <a:latin typeface="Arial" pitchFamily="34" charset="0"/>
                <a:ea typeface="+mn-ea"/>
                <a:cs typeface="+mn-cs"/>
              </a:defRPr>
            </a:lvl3pPr>
            <a:lvl4pPr marL="1371600" algn="l" rtl="0" fontAlgn="base">
              <a:spcBef>
                <a:spcPct val="0"/>
              </a:spcBef>
              <a:spcAft>
                <a:spcPct val="0"/>
              </a:spcAft>
              <a:defRPr sz="1400" b="1" kern="1200">
                <a:solidFill>
                  <a:schemeClr val="tx1"/>
                </a:solidFill>
                <a:latin typeface="Arial" pitchFamily="34" charset="0"/>
                <a:ea typeface="+mn-ea"/>
                <a:cs typeface="+mn-cs"/>
              </a:defRPr>
            </a:lvl4pPr>
            <a:lvl5pPr marL="1828800" algn="l" rtl="0" fontAlgn="base">
              <a:spcBef>
                <a:spcPct val="0"/>
              </a:spcBef>
              <a:spcAft>
                <a:spcPct val="0"/>
              </a:spcAft>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a:lstStyle>
          <a:p>
            <a:r>
              <a:rPr lang="en-US" sz="1600" dirty="0"/>
              <a:t>sensitivity (power): </a:t>
            </a:r>
            <a:r>
              <a:rPr lang="en-US" sz="1600" dirty="0"/>
              <a:t>1- </a:t>
            </a:r>
            <a:r>
              <a:rPr lang="en-US" altLang="en-US" sz="1600" i="1" dirty="0" smtClean="0">
                <a:latin typeface="Times New Roman" pitchFamily="18" charset="0"/>
              </a:rPr>
              <a:t>u</a:t>
            </a:r>
            <a:r>
              <a:rPr lang="en-US" altLang="en-US" sz="1600" baseline="-25000" dirty="0" smtClean="0">
                <a:latin typeface="Times New Roman" pitchFamily="18" charset="0"/>
                <a:sym typeface="Symbol" pitchFamily="18" charset="2"/>
              </a:rPr>
              <a:t>β</a:t>
            </a:r>
            <a:r>
              <a:rPr lang="en-US" sz="1600" dirty="0" smtClean="0">
                <a:sym typeface="Symbol" pitchFamily="18" charset="2"/>
              </a:rPr>
              <a:t> </a:t>
            </a:r>
            <a:r>
              <a:rPr lang="en-US" sz="1600" dirty="0" smtClean="0"/>
              <a:t> </a:t>
            </a:r>
            <a:endParaRPr lang="en-US" sz="1600" dirty="0"/>
          </a:p>
          <a:p>
            <a:r>
              <a:rPr lang="en-US" sz="1600" b="0" dirty="0" smtClean="0"/>
              <a:t>= </a:t>
            </a:r>
            <a:r>
              <a:rPr lang="en-US" sz="1600" b="0" dirty="0"/>
              <a:t>proportion of actual positives which are correctly identified</a:t>
            </a:r>
            <a:endParaRPr lang="en-GB" sz="16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85000"/>
          </a:xfrm>
        </p:spPr>
        <p:txBody>
          <a:bodyPr/>
          <a:lstStyle/>
          <a:p>
            <a:r>
              <a:rPr lang="en-US" dirty="0" smtClean="0"/>
              <a:t>Effect of shifting </a:t>
            </a:r>
            <a:r>
              <a:rPr lang="el-GR" dirty="0"/>
              <a:t>α</a:t>
            </a:r>
            <a:r>
              <a:rPr lang="en-US" dirty="0" smtClean="0"/>
              <a:t> </a:t>
            </a:r>
            <a:endParaRPr lang="en-US" dirty="0"/>
          </a:p>
        </p:txBody>
      </p:sp>
      <p:pic>
        <p:nvPicPr>
          <p:cNvPr id="4" name="Picture 3" descr="1-s2.0-S0278262602005316-gr6.gif"/>
          <p:cNvPicPr>
            <a:picLocks noChangeAspect="1"/>
          </p:cNvPicPr>
          <p:nvPr/>
        </p:nvPicPr>
        <p:blipFill rotWithShape="1">
          <a:blip r:embed="rId3" cstate="print">
            <a:extLst>
              <a:ext uri="{28A0092B-C50C-407E-A947-70E740481C1C}">
                <a14:useLocalDpi xmlns:a14="http://schemas.microsoft.com/office/drawing/2010/main" val="0"/>
              </a:ext>
            </a:extLst>
          </a:blip>
          <a:srcRect t="19490"/>
          <a:stretch/>
        </p:blipFill>
        <p:spPr>
          <a:xfrm>
            <a:off x="561834" y="1640774"/>
            <a:ext cx="8136904" cy="4279067"/>
          </a:xfrm>
          <a:prstGeom prst="rect">
            <a:avLst/>
          </a:prstGeom>
        </p:spPr>
      </p:pic>
    </p:spTree>
    <p:extLst>
      <p:ext uri="{BB962C8B-B14F-4D97-AF65-F5344CB8AC3E}">
        <p14:creationId xmlns:p14="http://schemas.microsoft.com/office/powerpoint/2010/main" val="167110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610273"/>
          </a:xfrm>
        </p:spPr>
        <p:txBody>
          <a:bodyPr/>
          <a:lstStyle/>
          <a:p>
            <a:pPr lvl="0"/>
            <a:r>
              <a:rPr lang="en-GB" dirty="0"/>
              <a:t>Multiple comparisons</a:t>
            </a:r>
            <a:br>
              <a:rPr lang="en-GB" dirty="0"/>
            </a:br>
            <a:endParaRPr lang="en-GB" dirty="0"/>
          </a:p>
        </p:txBody>
      </p:sp>
      <p:sp>
        <p:nvSpPr>
          <p:cNvPr id="4" name="Content Placeholder 8"/>
          <p:cNvSpPr txBox="1">
            <a:spLocks/>
          </p:cNvSpPr>
          <p:nvPr/>
        </p:nvSpPr>
        <p:spPr>
          <a:xfrm>
            <a:off x="289374" y="4257991"/>
            <a:ext cx="8666456" cy="2245679"/>
          </a:xfrm>
          <a:prstGeom prst="rect">
            <a:avLst/>
          </a:prstGeom>
        </p:spPr>
        <p:txBody>
          <a:bodyPr/>
          <a:lstStyle/>
          <a:p>
            <a:pPr marR="0" lvl="0" algn="l" defTabSz="914400" rtl="0" eaLnBrk="1" fontAlgn="base" latinLnBrk="0" hangingPunct="1">
              <a:lnSpc>
                <a:spcPct val="100000"/>
              </a:lnSpc>
              <a:spcBef>
                <a:spcPct val="20000"/>
              </a:spcBef>
              <a:spcAft>
                <a:spcPct val="0"/>
              </a:spcAft>
              <a:buClrTx/>
              <a:buSzTx/>
              <a:tabLst/>
              <a:defRPr/>
            </a:pPr>
            <a:r>
              <a:rPr lang="en-US" sz="1600" i="1" kern="0" dirty="0" smtClean="0">
                <a:solidFill>
                  <a:schemeClr val="tx2"/>
                </a:solidFill>
                <a:latin typeface="+mn-lt"/>
              </a:rPr>
              <a:t>“Using the same threshold for datasets with 10.000 voxels and datasets with 60.000 voxels would mean to accept the same probability/proportion of false positives - cannot be appropriate” </a:t>
            </a:r>
          </a:p>
          <a:p>
            <a:pPr marR="0" lvl="0" algn="r" defTabSz="914400" rtl="0" eaLnBrk="1" fontAlgn="base" latinLnBrk="0" hangingPunct="1">
              <a:lnSpc>
                <a:spcPct val="100000"/>
              </a:lnSpc>
              <a:spcBef>
                <a:spcPct val="20000"/>
              </a:spcBef>
              <a:spcAft>
                <a:spcPct val="0"/>
              </a:spcAft>
              <a:buClrTx/>
              <a:buSzTx/>
              <a:tabLst/>
              <a:defRPr/>
            </a:pPr>
            <a:r>
              <a:rPr lang="en-US" sz="1600" i="1" kern="0" dirty="0">
                <a:solidFill>
                  <a:schemeClr val="tx2"/>
                </a:solidFill>
                <a:latin typeface="+mn-lt"/>
              </a:rPr>
              <a:t>	</a:t>
            </a:r>
            <a:r>
              <a:rPr lang="en-US" sz="1600" i="1" kern="0" dirty="0" smtClean="0">
                <a:solidFill>
                  <a:schemeClr val="tx2"/>
                </a:solidFill>
                <a:latin typeface="+mn-lt"/>
              </a:rPr>
              <a:t>Bennett </a:t>
            </a:r>
            <a:r>
              <a:rPr lang="en-US" sz="1600" i="1" kern="0" dirty="0" smtClean="0">
                <a:solidFill>
                  <a:schemeClr val="tx2"/>
                </a:solidFill>
                <a:latin typeface="+mn-lt"/>
              </a:rPr>
              <a:t>et al. 2009</a:t>
            </a:r>
            <a:endParaRPr lang="en-US" sz="1600" i="1" kern="0" dirty="0" smtClean="0">
              <a:solidFill>
                <a:schemeClr val="tx2"/>
              </a:solidFill>
              <a:latin typeface="+mn-lt"/>
            </a:endParaRPr>
          </a:p>
          <a:p>
            <a:pPr marR="0" lvl="0" algn="l" defTabSz="914400" rtl="0" eaLnBrk="1" fontAlgn="base" latinLnBrk="0" hangingPunct="1">
              <a:lnSpc>
                <a:spcPct val="100000"/>
              </a:lnSpc>
              <a:spcBef>
                <a:spcPct val="20000"/>
              </a:spcBef>
              <a:spcAft>
                <a:spcPct val="0"/>
              </a:spcAft>
              <a:buClrTx/>
              <a:buSzTx/>
              <a:tabLst/>
              <a:defRPr/>
            </a:pPr>
            <a:endParaRPr lang="en-US" sz="1600" i="1" kern="0" dirty="0">
              <a:solidFill>
                <a:schemeClr val="tx2"/>
              </a:solidFill>
              <a:latin typeface="+mn-lt"/>
            </a:endParaRPr>
          </a:p>
          <a:p>
            <a:pPr>
              <a:spcBef>
                <a:spcPct val="20000"/>
              </a:spcBef>
              <a:defRPr/>
            </a:pPr>
            <a:r>
              <a:rPr lang="en-US" sz="1600" i="1" dirty="0" smtClean="0">
                <a:solidFill>
                  <a:schemeClr val="tx2"/>
                </a:solidFill>
              </a:rPr>
              <a:t>“Naive </a:t>
            </a:r>
            <a:r>
              <a:rPr lang="en-US" sz="1600" i="1" dirty="0" err="1">
                <a:solidFill>
                  <a:schemeClr val="tx2"/>
                </a:solidFill>
              </a:rPr>
              <a:t>thresholding</a:t>
            </a:r>
            <a:r>
              <a:rPr lang="en-US" sz="1600" i="1" dirty="0">
                <a:solidFill>
                  <a:schemeClr val="tx2"/>
                </a:solidFill>
              </a:rPr>
              <a:t> of 100000 voxels at </a:t>
            </a:r>
            <a:r>
              <a:rPr lang="en-US" sz="1600" i="1" dirty="0" smtClean="0">
                <a:solidFill>
                  <a:schemeClr val="tx2"/>
                </a:solidFill>
              </a:rPr>
              <a:t>5</a:t>
            </a:r>
            <a:r>
              <a:rPr lang="en-US" sz="1600" i="1" dirty="0">
                <a:solidFill>
                  <a:schemeClr val="tx2"/>
                </a:solidFill>
              </a:rPr>
              <a:t>% threshold is inappropriate, since 5000 false positives would be expected in null </a:t>
            </a:r>
            <a:r>
              <a:rPr lang="en-US" sz="1600" i="1" dirty="0" smtClean="0">
                <a:solidFill>
                  <a:schemeClr val="tx2"/>
                </a:solidFill>
              </a:rPr>
              <a:t>data” </a:t>
            </a:r>
          </a:p>
          <a:p>
            <a:pPr algn="r">
              <a:spcBef>
                <a:spcPct val="20000"/>
              </a:spcBef>
              <a:defRPr/>
            </a:pPr>
            <a:r>
              <a:rPr lang="en-US" i="1" dirty="0" smtClean="0">
                <a:solidFill>
                  <a:schemeClr val="tx2"/>
                </a:solidFill>
              </a:rPr>
              <a:t>	</a:t>
            </a:r>
            <a:r>
              <a:rPr lang="en-US" sz="1600" i="1" dirty="0" smtClean="0">
                <a:solidFill>
                  <a:schemeClr val="tx2"/>
                </a:solidFill>
              </a:rPr>
              <a:t>Nichols et al. </a:t>
            </a:r>
            <a:r>
              <a:rPr lang="en-US" sz="1600" i="1" dirty="0" smtClean="0">
                <a:solidFill>
                  <a:schemeClr val="tx2"/>
                </a:solidFill>
              </a:rPr>
              <a:t>2003</a:t>
            </a:r>
            <a:endParaRPr lang="en-US" sz="1600" i="1" kern="0" dirty="0" smtClean="0">
              <a:solidFill>
                <a:schemeClr val="tx2"/>
              </a:solidFill>
              <a:latin typeface="+mn-lt"/>
            </a:endParaRPr>
          </a:p>
        </p:txBody>
      </p:sp>
      <p:grpSp>
        <p:nvGrpSpPr>
          <p:cNvPr id="89" name="Group 88"/>
          <p:cNvGrpSpPr/>
          <p:nvPr/>
        </p:nvGrpSpPr>
        <p:grpSpPr>
          <a:xfrm>
            <a:off x="3720902" y="623569"/>
            <a:ext cx="4019550" cy="3211512"/>
            <a:chOff x="-1446412" y="1997869"/>
            <a:chExt cx="4019550" cy="3211512"/>
          </a:xfrm>
        </p:grpSpPr>
        <p:grpSp>
          <p:nvGrpSpPr>
            <p:cNvPr id="29" name="Group 28"/>
            <p:cNvGrpSpPr>
              <a:grpSpLocks/>
            </p:cNvGrpSpPr>
            <p:nvPr/>
          </p:nvGrpSpPr>
          <p:grpSpPr bwMode="auto">
            <a:xfrm>
              <a:off x="-1446412" y="1997869"/>
              <a:ext cx="3117850" cy="2347912"/>
              <a:chOff x="316668" y="1371600"/>
              <a:chExt cx="3118266" cy="2347912"/>
            </a:xfrm>
          </p:grpSpPr>
          <p:sp>
            <p:nvSpPr>
              <p:cNvPr id="78" name="Text Box 21"/>
              <p:cNvSpPr txBox="1">
                <a:spLocks noChangeArrowheads="1"/>
              </p:cNvSpPr>
              <p:nvPr/>
            </p:nvSpPr>
            <p:spPr bwMode="auto">
              <a:xfrm>
                <a:off x="446843" y="3352800"/>
                <a:ext cx="274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altLang="en-US" i="1"/>
                  <a:t>t</a:t>
                </a:r>
                <a:endParaRPr lang="en-US" altLang="en-US"/>
              </a:p>
            </p:txBody>
          </p:sp>
          <p:grpSp>
            <p:nvGrpSpPr>
              <p:cNvPr id="79" name="Group 78"/>
              <p:cNvGrpSpPr>
                <a:grpSpLocks noChangeAspect="1"/>
              </p:cNvGrpSpPr>
              <p:nvPr/>
            </p:nvGrpSpPr>
            <p:grpSpPr bwMode="auto">
              <a:xfrm>
                <a:off x="316668" y="1814512"/>
                <a:ext cx="2994025" cy="1766888"/>
                <a:chOff x="478" y="1198"/>
                <a:chExt cx="1886" cy="1113"/>
              </a:xfrm>
            </p:grpSpPr>
            <p:sp>
              <p:nvSpPr>
                <p:cNvPr id="84" name="AutoShape 4"/>
                <p:cNvSpPr>
                  <a:spLocks noChangeAspect="1" noChangeArrowheads="1" noTextEdit="1"/>
                </p:cNvSpPr>
                <p:nvPr/>
              </p:nvSpPr>
              <p:spPr bwMode="auto">
                <a:xfrm>
                  <a:off x="478" y="1198"/>
                  <a:ext cx="188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85" name="Freeform 84"/>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86" name="Freeform 85"/>
                <p:cNvSpPr>
                  <a:spLocks/>
                </p:cNvSpPr>
                <p:nvPr/>
              </p:nvSpPr>
              <p:spPr bwMode="auto">
                <a:xfrm>
                  <a:off x="570"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87" name="Freeform 86"/>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88" name="Freeform 87"/>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grpSp>
          <p:sp>
            <p:nvSpPr>
              <p:cNvPr id="80"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81" name="Freeform 80"/>
              <p:cNvSpPr>
                <a:spLocks/>
              </p:cNvSpPr>
              <p:nvPr/>
            </p:nvSpPr>
            <p:spPr bwMode="auto">
              <a:xfrm>
                <a:off x="2569100" y="3021937"/>
                <a:ext cx="623888" cy="361950"/>
              </a:xfrm>
              <a:custGeom>
                <a:avLst/>
                <a:gdLst>
                  <a:gd name="T0" fmla="*/ 0 w 393"/>
                  <a:gd name="T1" fmla="*/ 574595670 h 228"/>
                  <a:gd name="T2" fmla="*/ 0 w 393"/>
                  <a:gd name="T3" fmla="*/ 0 h 228"/>
                  <a:gd name="T4" fmla="*/ 45362847 w 393"/>
                  <a:gd name="T5" fmla="*/ 50403124 h 228"/>
                  <a:gd name="T6" fmla="*/ 113407930 w 393"/>
                  <a:gd name="T7" fmla="*/ 131048140 h 228"/>
                  <a:gd name="T8" fmla="*/ 194052970 w 393"/>
                  <a:gd name="T9" fmla="*/ 211693168 h 228"/>
                  <a:gd name="T10" fmla="*/ 262096478 w 393"/>
                  <a:gd name="T11" fmla="*/ 272176901 h 228"/>
                  <a:gd name="T12" fmla="*/ 330141524 w 393"/>
                  <a:gd name="T13" fmla="*/ 332660635 h 228"/>
                  <a:gd name="T14" fmla="*/ 410786563 w 393"/>
                  <a:gd name="T15" fmla="*/ 383063747 h 228"/>
                  <a:gd name="T16" fmla="*/ 478830121 w 393"/>
                  <a:gd name="T17" fmla="*/ 423386335 h 228"/>
                  <a:gd name="T18" fmla="*/ 556955797 w 393"/>
                  <a:gd name="T19" fmla="*/ 453628202 h 228"/>
                  <a:gd name="T20" fmla="*/ 624999255 w 393"/>
                  <a:gd name="T21" fmla="*/ 483870069 h 228"/>
                  <a:gd name="T22" fmla="*/ 693044301 w 393"/>
                  <a:gd name="T23" fmla="*/ 504031314 h 228"/>
                  <a:gd name="T24" fmla="*/ 773689341 w 393"/>
                  <a:gd name="T25" fmla="*/ 524192558 h 228"/>
                  <a:gd name="T26" fmla="*/ 841732998 w 393"/>
                  <a:gd name="T27" fmla="*/ 534273180 h 228"/>
                  <a:gd name="T28" fmla="*/ 922378037 w 393"/>
                  <a:gd name="T29" fmla="*/ 544353803 h 228"/>
                  <a:gd name="T30" fmla="*/ 990423083 w 393"/>
                  <a:gd name="T31" fmla="*/ 574595670 h 228"/>
                  <a:gd name="T32" fmla="*/ 990423083 w 393"/>
                  <a:gd name="T33" fmla="*/ 574595670 h 228"/>
                  <a:gd name="T34" fmla="*/ 0 w 393"/>
                  <a:gd name="T35" fmla="*/ 57459567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82" name="Text Box 22"/>
              <p:cNvSpPr txBox="1">
                <a:spLocks noChangeArrowheads="1"/>
              </p:cNvSpPr>
              <p:nvPr/>
            </p:nvSpPr>
            <p:spPr bwMode="auto">
              <a:xfrm>
                <a:off x="3165023" y="3048000"/>
                <a:ext cx="26991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Bef>
                    <a:spcPct val="50000"/>
                  </a:spcBef>
                </a:pPr>
                <a:r>
                  <a:rPr lang="en-US" altLang="en-US" sz="2000" b="1" i="1">
                    <a:solidFill>
                      <a:srgbClr val="009900"/>
                    </a:solidFill>
                    <a:latin typeface="Times New Roman" pitchFamily="18" charset="0"/>
                    <a:sym typeface="Symbol" pitchFamily="18" charset="2"/>
                  </a:rPr>
                  <a:t></a:t>
                </a:r>
              </a:p>
            </p:txBody>
          </p:sp>
          <p:sp>
            <p:nvSpPr>
              <p:cNvPr id="83" name="Text Box 18"/>
              <p:cNvSpPr txBox="1">
                <a:spLocks noChangeArrowheads="1"/>
              </p:cNvSpPr>
              <p:nvPr/>
            </p:nvSpPr>
            <p:spPr bwMode="auto">
              <a:xfrm>
                <a:off x="2362200" y="1371600"/>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r>
                  <a:rPr lang="en-US" altLang="en-US" sz="2400" i="1">
                    <a:latin typeface="Times New Roman" pitchFamily="18" charset="0"/>
                  </a:rPr>
                  <a:t>u</a:t>
                </a:r>
                <a:r>
                  <a:rPr lang="en-US" altLang="en-US" sz="2400" baseline="-25000">
                    <a:latin typeface="Times New Roman" pitchFamily="18" charset="0"/>
                    <a:sym typeface="Symbol" pitchFamily="18" charset="2"/>
                  </a:rPr>
                  <a:t></a:t>
                </a:r>
                <a:endParaRPr lang="en-US" altLang="en-US"/>
              </a:p>
            </p:txBody>
          </p:sp>
        </p:grpSp>
        <p:grpSp>
          <p:nvGrpSpPr>
            <p:cNvPr id="30" name="Group 29"/>
            <p:cNvGrpSpPr>
              <a:grpSpLocks/>
            </p:cNvGrpSpPr>
            <p:nvPr/>
          </p:nvGrpSpPr>
          <p:grpSpPr bwMode="auto">
            <a:xfrm>
              <a:off x="-1192412" y="2142330"/>
              <a:ext cx="3117850" cy="2347912"/>
              <a:chOff x="316668" y="1371600"/>
              <a:chExt cx="3118266" cy="2347912"/>
            </a:xfrm>
          </p:grpSpPr>
          <p:sp>
            <p:nvSpPr>
              <p:cNvPr id="67" name="Text Box 21"/>
              <p:cNvSpPr txBox="1">
                <a:spLocks noChangeArrowheads="1"/>
              </p:cNvSpPr>
              <p:nvPr/>
            </p:nvSpPr>
            <p:spPr bwMode="auto">
              <a:xfrm>
                <a:off x="446843" y="3352800"/>
                <a:ext cx="274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altLang="en-US" i="1"/>
                  <a:t>t</a:t>
                </a:r>
                <a:endParaRPr lang="en-US" altLang="en-US"/>
              </a:p>
            </p:txBody>
          </p:sp>
          <p:grpSp>
            <p:nvGrpSpPr>
              <p:cNvPr id="68" name="Group 67"/>
              <p:cNvGrpSpPr>
                <a:grpSpLocks noChangeAspect="1"/>
              </p:cNvGrpSpPr>
              <p:nvPr/>
            </p:nvGrpSpPr>
            <p:grpSpPr bwMode="auto">
              <a:xfrm>
                <a:off x="316668" y="1814512"/>
                <a:ext cx="2994025" cy="1766888"/>
                <a:chOff x="478" y="1198"/>
                <a:chExt cx="1886" cy="1113"/>
              </a:xfrm>
            </p:grpSpPr>
            <p:sp>
              <p:nvSpPr>
                <p:cNvPr id="73" name="AutoShape 4"/>
                <p:cNvSpPr>
                  <a:spLocks noChangeAspect="1" noChangeArrowheads="1" noTextEdit="1"/>
                </p:cNvSpPr>
                <p:nvPr/>
              </p:nvSpPr>
              <p:spPr bwMode="auto">
                <a:xfrm>
                  <a:off x="478" y="1198"/>
                  <a:ext cx="188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74" name="Freeform 73"/>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75" name="Freeform 74"/>
                <p:cNvSpPr>
                  <a:spLocks/>
                </p:cNvSpPr>
                <p:nvPr/>
              </p:nvSpPr>
              <p:spPr bwMode="auto">
                <a:xfrm>
                  <a:off x="570"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76" name="Freeform 75"/>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77" name="Freeform 76"/>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grpSp>
          <p:sp>
            <p:nvSpPr>
              <p:cNvPr id="69"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70" name="Freeform 69"/>
              <p:cNvSpPr>
                <a:spLocks/>
              </p:cNvSpPr>
              <p:nvPr/>
            </p:nvSpPr>
            <p:spPr bwMode="auto">
              <a:xfrm>
                <a:off x="2569100" y="3021937"/>
                <a:ext cx="623888" cy="361950"/>
              </a:xfrm>
              <a:custGeom>
                <a:avLst/>
                <a:gdLst>
                  <a:gd name="T0" fmla="*/ 0 w 393"/>
                  <a:gd name="T1" fmla="*/ 574595670 h 228"/>
                  <a:gd name="T2" fmla="*/ 0 w 393"/>
                  <a:gd name="T3" fmla="*/ 0 h 228"/>
                  <a:gd name="T4" fmla="*/ 45362847 w 393"/>
                  <a:gd name="T5" fmla="*/ 50403124 h 228"/>
                  <a:gd name="T6" fmla="*/ 113407930 w 393"/>
                  <a:gd name="T7" fmla="*/ 131048140 h 228"/>
                  <a:gd name="T8" fmla="*/ 194052970 w 393"/>
                  <a:gd name="T9" fmla="*/ 211693168 h 228"/>
                  <a:gd name="T10" fmla="*/ 262096478 w 393"/>
                  <a:gd name="T11" fmla="*/ 272176901 h 228"/>
                  <a:gd name="T12" fmla="*/ 330141524 w 393"/>
                  <a:gd name="T13" fmla="*/ 332660635 h 228"/>
                  <a:gd name="T14" fmla="*/ 410786563 w 393"/>
                  <a:gd name="T15" fmla="*/ 383063747 h 228"/>
                  <a:gd name="T16" fmla="*/ 478830121 w 393"/>
                  <a:gd name="T17" fmla="*/ 423386335 h 228"/>
                  <a:gd name="T18" fmla="*/ 556955797 w 393"/>
                  <a:gd name="T19" fmla="*/ 453628202 h 228"/>
                  <a:gd name="T20" fmla="*/ 624999255 w 393"/>
                  <a:gd name="T21" fmla="*/ 483870069 h 228"/>
                  <a:gd name="T22" fmla="*/ 693044301 w 393"/>
                  <a:gd name="T23" fmla="*/ 504031314 h 228"/>
                  <a:gd name="T24" fmla="*/ 773689341 w 393"/>
                  <a:gd name="T25" fmla="*/ 524192558 h 228"/>
                  <a:gd name="T26" fmla="*/ 841732998 w 393"/>
                  <a:gd name="T27" fmla="*/ 534273180 h 228"/>
                  <a:gd name="T28" fmla="*/ 922378037 w 393"/>
                  <a:gd name="T29" fmla="*/ 544353803 h 228"/>
                  <a:gd name="T30" fmla="*/ 990423083 w 393"/>
                  <a:gd name="T31" fmla="*/ 574595670 h 228"/>
                  <a:gd name="T32" fmla="*/ 990423083 w 393"/>
                  <a:gd name="T33" fmla="*/ 574595670 h 228"/>
                  <a:gd name="T34" fmla="*/ 0 w 393"/>
                  <a:gd name="T35" fmla="*/ 57459567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71" name="Text Box 22"/>
              <p:cNvSpPr txBox="1">
                <a:spLocks noChangeArrowheads="1"/>
              </p:cNvSpPr>
              <p:nvPr/>
            </p:nvSpPr>
            <p:spPr bwMode="auto">
              <a:xfrm>
                <a:off x="3165023" y="3048000"/>
                <a:ext cx="26991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Bef>
                    <a:spcPct val="50000"/>
                  </a:spcBef>
                </a:pPr>
                <a:r>
                  <a:rPr lang="en-US" altLang="en-US" sz="2000" b="1" i="1">
                    <a:solidFill>
                      <a:srgbClr val="009900"/>
                    </a:solidFill>
                    <a:latin typeface="Times New Roman" pitchFamily="18" charset="0"/>
                    <a:sym typeface="Symbol" pitchFamily="18" charset="2"/>
                  </a:rPr>
                  <a:t></a:t>
                </a:r>
              </a:p>
            </p:txBody>
          </p:sp>
          <p:sp>
            <p:nvSpPr>
              <p:cNvPr id="72" name="Text Box 18"/>
              <p:cNvSpPr txBox="1">
                <a:spLocks noChangeArrowheads="1"/>
              </p:cNvSpPr>
              <p:nvPr/>
            </p:nvSpPr>
            <p:spPr bwMode="auto">
              <a:xfrm>
                <a:off x="2362200" y="1371600"/>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r>
                  <a:rPr lang="en-US" altLang="en-US" sz="2400" i="1">
                    <a:latin typeface="Times New Roman" pitchFamily="18" charset="0"/>
                  </a:rPr>
                  <a:t>u</a:t>
                </a:r>
                <a:r>
                  <a:rPr lang="en-US" altLang="en-US" sz="2400" baseline="-25000">
                    <a:latin typeface="Times New Roman" pitchFamily="18" charset="0"/>
                    <a:sym typeface="Symbol" pitchFamily="18" charset="2"/>
                  </a:rPr>
                  <a:t></a:t>
                </a:r>
                <a:endParaRPr lang="en-US" altLang="en-US"/>
              </a:p>
            </p:txBody>
          </p:sp>
        </p:grpSp>
        <p:grpSp>
          <p:nvGrpSpPr>
            <p:cNvPr id="31" name="Group 30"/>
            <p:cNvGrpSpPr>
              <a:grpSpLocks/>
            </p:cNvGrpSpPr>
            <p:nvPr/>
          </p:nvGrpSpPr>
          <p:grpSpPr bwMode="auto">
            <a:xfrm>
              <a:off x="-976512" y="2429669"/>
              <a:ext cx="3117850" cy="2347912"/>
              <a:chOff x="316668" y="1371600"/>
              <a:chExt cx="3118266" cy="2347912"/>
            </a:xfrm>
          </p:grpSpPr>
          <p:sp>
            <p:nvSpPr>
              <p:cNvPr id="56" name="Text Box 21"/>
              <p:cNvSpPr txBox="1">
                <a:spLocks noChangeArrowheads="1"/>
              </p:cNvSpPr>
              <p:nvPr/>
            </p:nvSpPr>
            <p:spPr bwMode="auto">
              <a:xfrm>
                <a:off x="446843" y="3352800"/>
                <a:ext cx="274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altLang="en-US" i="1"/>
                  <a:t>t</a:t>
                </a:r>
                <a:endParaRPr lang="en-US" altLang="en-US"/>
              </a:p>
            </p:txBody>
          </p:sp>
          <p:grpSp>
            <p:nvGrpSpPr>
              <p:cNvPr id="57" name="Group 56"/>
              <p:cNvGrpSpPr>
                <a:grpSpLocks noChangeAspect="1"/>
              </p:cNvGrpSpPr>
              <p:nvPr/>
            </p:nvGrpSpPr>
            <p:grpSpPr bwMode="auto">
              <a:xfrm>
                <a:off x="316668" y="1814512"/>
                <a:ext cx="2994025" cy="1766888"/>
                <a:chOff x="478" y="1198"/>
                <a:chExt cx="1886" cy="1113"/>
              </a:xfrm>
            </p:grpSpPr>
            <p:sp>
              <p:nvSpPr>
                <p:cNvPr id="62" name="AutoShape 4"/>
                <p:cNvSpPr>
                  <a:spLocks noChangeAspect="1" noChangeArrowheads="1" noTextEdit="1"/>
                </p:cNvSpPr>
                <p:nvPr/>
              </p:nvSpPr>
              <p:spPr bwMode="auto">
                <a:xfrm>
                  <a:off x="478" y="1198"/>
                  <a:ext cx="188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63" name="Freeform 62"/>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64" name="Freeform 63"/>
                <p:cNvSpPr>
                  <a:spLocks/>
                </p:cNvSpPr>
                <p:nvPr/>
              </p:nvSpPr>
              <p:spPr bwMode="auto">
                <a:xfrm>
                  <a:off x="570"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65" name="Freeform 64"/>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66" name="Freeform 65"/>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grpSp>
          <p:sp>
            <p:nvSpPr>
              <p:cNvPr id="58"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59" name="Freeform 58"/>
              <p:cNvSpPr>
                <a:spLocks/>
              </p:cNvSpPr>
              <p:nvPr/>
            </p:nvSpPr>
            <p:spPr bwMode="auto">
              <a:xfrm>
                <a:off x="2569100" y="3021937"/>
                <a:ext cx="623888" cy="361950"/>
              </a:xfrm>
              <a:custGeom>
                <a:avLst/>
                <a:gdLst>
                  <a:gd name="T0" fmla="*/ 0 w 393"/>
                  <a:gd name="T1" fmla="*/ 574595670 h 228"/>
                  <a:gd name="T2" fmla="*/ 0 w 393"/>
                  <a:gd name="T3" fmla="*/ 0 h 228"/>
                  <a:gd name="T4" fmla="*/ 45362847 w 393"/>
                  <a:gd name="T5" fmla="*/ 50403124 h 228"/>
                  <a:gd name="T6" fmla="*/ 113407930 w 393"/>
                  <a:gd name="T7" fmla="*/ 131048140 h 228"/>
                  <a:gd name="T8" fmla="*/ 194052970 w 393"/>
                  <a:gd name="T9" fmla="*/ 211693168 h 228"/>
                  <a:gd name="T10" fmla="*/ 262096478 w 393"/>
                  <a:gd name="T11" fmla="*/ 272176901 h 228"/>
                  <a:gd name="T12" fmla="*/ 330141524 w 393"/>
                  <a:gd name="T13" fmla="*/ 332660635 h 228"/>
                  <a:gd name="T14" fmla="*/ 410786563 w 393"/>
                  <a:gd name="T15" fmla="*/ 383063747 h 228"/>
                  <a:gd name="T16" fmla="*/ 478830121 w 393"/>
                  <a:gd name="T17" fmla="*/ 423386335 h 228"/>
                  <a:gd name="T18" fmla="*/ 556955797 w 393"/>
                  <a:gd name="T19" fmla="*/ 453628202 h 228"/>
                  <a:gd name="T20" fmla="*/ 624999255 w 393"/>
                  <a:gd name="T21" fmla="*/ 483870069 h 228"/>
                  <a:gd name="T22" fmla="*/ 693044301 w 393"/>
                  <a:gd name="T23" fmla="*/ 504031314 h 228"/>
                  <a:gd name="T24" fmla="*/ 773689341 w 393"/>
                  <a:gd name="T25" fmla="*/ 524192558 h 228"/>
                  <a:gd name="T26" fmla="*/ 841732998 w 393"/>
                  <a:gd name="T27" fmla="*/ 534273180 h 228"/>
                  <a:gd name="T28" fmla="*/ 922378037 w 393"/>
                  <a:gd name="T29" fmla="*/ 544353803 h 228"/>
                  <a:gd name="T30" fmla="*/ 990423083 w 393"/>
                  <a:gd name="T31" fmla="*/ 574595670 h 228"/>
                  <a:gd name="T32" fmla="*/ 990423083 w 393"/>
                  <a:gd name="T33" fmla="*/ 574595670 h 228"/>
                  <a:gd name="T34" fmla="*/ 0 w 393"/>
                  <a:gd name="T35" fmla="*/ 57459567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60" name="Text Box 22"/>
              <p:cNvSpPr txBox="1">
                <a:spLocks noChangeArrowheads="1"/>
              </p:cNvSpPr>
              <p:nvPr/>
            </p:nvSpPr>
            <p:spPr bwMode="auto">
              <a:xfrm>
                <a:off x="3165023" y="3048000"/>
                <a:ext cx="26991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Bef>
                    <a:spcPct val="50000"/>
                  </a:spcBef>
                </a:pPr>
                <a:r>
                  <a:rPr lang="en-US" altLang="en-US" sz="2000" b="1" i="1">
                    <a:solidFill>
                      <a:srgbClr val="009900"/>
                    </a:solidFill>
                    <a:latin typeface="Times New Roman" pitchFamily="18" charset="0"/>
                    <a:sym typeface="Symbol" pitchFamily="18" charset="2"/>
                  </a:rPr>
                  <a:t></a:t>
                </a:r>
              </a:p>
            </p:txBody>
          </p:sp>
          <p:sp>
            <p:nvSpPr>
              <p:cNvPr id="61" name="Text Box 18"/>
              <p:cNvSpPr txBox="1">
                <a:spLocks noChangeArrowheads="1"/>
              </p:cNvSpPr>
              <p:nvPr/>
            </p:nvSpPr>
            <p:spPr bwMode="auto">
              <a:xfrm>
                <a:off x="2362200" y="1371600"/>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r>
                  <a:rPr lang="en-US" altLang="en-US" sz="2400" i="1">
                    <a:latin typeface="Times New Roman" pitchFamily="18" charset="0"/>
                  </a:rPr>
                  <a:t>u</a:t>
                </a:r>
                <a:r>
                  <a:rPr lang="en-US" altLang="en-US" sz="2400" baseline="-25000">
                    <a:latin typeface="Times New Roman" pitchFamily="18" charset="0"/>
                    <a:sym typeface="Symbol" pitchFamily="18" charset="2"/>
                  </a:rPr>
                  <a:t></a:t>
                </a:r>
                <a:endParaRPr lang="en-US" altLang="en-US"/>
              </a:p>
            </p:txBody>
          </p:sp>
        </p:grpSp>
        <p:grpSp>
          <p:nvGrpSpPr>
            <p:cNvPr id="32" name="Group 31"/>
            <p:cNvGrpSpPr>
              <a:grpSpLocks/>
            </p:cNvGrpSpPr>
            <p:nvPr/>
          </p:nvGrpSpPr>
          <p:grpSpPr bwMode="auto">
            <a:xfrm>
              <a:off x="-779662" y="2645569"/>
              <a:ext cx="3117850" cy="2347912"/>
              <a:chOff x="316668" y="1371600"/>
              <a:chExt cx="3118266" cy="2347912"/>
            </a:xfrm>
          </p:grpSpPr>
          <p:sp>
            <p:nvSpPr>
              <p:cNvPr id="45" name="Text Box 21"/>
              <p:cNvSpPr txBox="1">
                <a:spLocks noChangeArrowheads="1"/>
              </p:cNvSpPr>
              <p:nvPr/>
            </p:nvSpPr>
            <p:spPr bwMode="auto">
              <a:xfrm>
                <a:off x="446843" y="3352800"/>
                <a:ext cx="274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altLang="en-US" i="1"/>
                  <a:t>t</a:t>
                </a:r>
                <a:endParaRPr lang="en-US" altLang="en-US"/>
              </a:p>
            </p:txBody>
          </p:sp>
          <p:grpSp>
            <p:nvGrpSpPr>
              <p:cNvPr id="46" name="Group 45"/>
              <p:cNvGrpSpPr>
                <a:grpSpLocks noChangeAspect="1"/>
              </p:cNvGrpSpPr>
              <p:nvPr/>
            </p:nvGrpSpPr>
            <p:grpSpPr bwMode="auto">
              <a:xfrm>
                <a:off x="316668" y="1814512"/>
                <a:ext cx="2994025" cy="1766888"/>
                <a:chOff x="478" y="1198"/>
                <a:chExt cx="1886" cy="1113"/>
              </a:xfrm>
            </p:grpSpPr>
            <p:sp>
              <p:nvSpPr>
                <p:cNvPr id="51" name="AutoShape 4"/>
                <p:cNvSpPr>
                  <a:spLocks noChangeAspect="1" noChangeArrowheads="1" noTextEdit="1"/>
                </p:cNvSpPr>
                <p:nvPr/>
              </p:nvSpPr>
              <p:spPr bwMode="auto">
                <a:xfrm>
                  <a:off x="478" y="1198"/>
                  <a:ext cx="188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52" name="Freeform 51"/>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53" name="Freeform 52"/>
                <p:cNvSpPr>
                  <a:spLocks/>
                </p:cNvSpPr>
                <p:nvPr/>
              </p:nvSpPr>
              <p:spPr bwMode="auto">
                <a:xfrm>
                  <a:off x="570"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54" name="Freeform 53"/>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55" name="Freeform 54"/>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grpSp>
          <p:sp>
            <p:nvSpPr>
              <p:cNvPr id="47"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48" name="Freeform 47"/>
              <p:cNvSpPr>
                <a:spLocks/>
              </p:cNvSpPr>
              <p:nvPr/>
            </p:nvSpPr>
            <p:spPr bwMode="auto">
              <a:xfrm>
                <a:off x="2569100" y="3021937"/>
                <a:ext cx="623888" cy="361950"/>
              </a:xfrm>
              <a:custGeom>
                <a:avLst/>
                <a:gdLst>
                  <a:gd name="T0" fmla="*/ 0 w 393"/>
                  <a:gd name="T1" fmla="*/ 574595670 h 228"/>
                  <a:gd name="T2" fmla="*/ 0 w 393"/>
                  <a:gd name="T3" fmla="*/ 0 h 228"/>
                  <a:gd name="T4" fmla="*/ 45362847 w 393"/>
                  <a:gd name="T5" fmla="*/ 50403124 h 228"/>
                  <a:gd name="T6" fmla="*/ 113407930 w 393"/>
                  <a:gd name="T7" fmla="*/ 131048140 h 228"/>
                  <a:gd name="T8" fmla="*/ 194052970 w 393"/>
                  <a:gd name="T9" fmla="*/ 211693168 h 228"/>
                  <a:gd name="T10" fmla="*/ 262096478 w 393"/>
                  <a:gd name="T11" fmla="*/ 272176901 h 228"/>
                  <a:gd name="T12" fmla="*/ 330141524 w 393"/>
                  <a:gd name="T13" fmla="*/ 332660635 h 228"/>
                  <a:gd name="T14" fmla="*/ 410786563 w 393"/>
                  <a:gd name="T15" fmla="*/ 383063747 h 228"/>
                  <a:gd name="T16" fmla="*/ 478830121 w 393"/>
                  <a:gd name="T17" fmla="*/ 423386335 h 228"/>
                  <a:gd name="T18" fmla="*/ 556955797 w 393"/>
                  <a:gd name="T19" fmla="*/ 453628202 h 228"/>
                  <a:gd name="T20" fmla="*/ 624999255 w 393"/>
                  <a:gd name="T21" fmla="*/ 483870069 h 228"/>
                  <a:gd name="T22" fmla="*/ 693044301 w 393"/>
                  <a:gd name="T23" fmla="*/ 504031314 h 228"/>
                  <a:gd name="T24" fmla="*/ 773689341 w 393"/>
                  <a:gd name="T25" fmla="*/ 524192558 h 228"/>
                  <a:gd name="T26" fmla="*/ 841732998 w 393"/>
                  <a:gd name="T27" fmla="*/ 534273180 h 228"/>
                  <a:gd name="T28" fmla="*/ 922378037 w 393"/>
                  <a:gd name="T29" fmla="*/ 544353803 h 228"/>
                  <a:gd name="T30" fmla="*/ 990423083 w 393"/>
                  <a:gd name="T31" fmla="*/ 574595670 h 228"/>
                  <a:gd name="T32" fmla="*/ 990423083 w 393"/>
                  <a:gd name="T33" fmla="*/ 574595670 h 228"/>
                  <a:gd name="T34" fmla="*/ 0 w 393"/>
                  <a:gd name="T35" fmla="*/ 57459567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49" name="Text Box 22"/>
              <p:cNvSpPr txBox="1">
                <a:spLocks noChangeArrowheads="1"/>
              </p:cNvSpPr>
              <p:nvPr/>
            </p:nvSpPr>
            <p:spPr bwMode="auto">
              <a:xfrm>
                <a:off x="3165023" y="3048000"/>
                <a:ext cx="26991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Bef>
                    <a:spcPct val="50000"/>
                  </a:spcBef>
                </a:pPr>
                <a:r>
                  <a:rPr lang="en-US" altLang="en-US" sz="2000" b="1" i="1">
                    <a:solidFill>
                      <a:srgbClr val="009900"/>
                    </a:solidFill>
                    <a:latin typeface="Times New Roman" pitchFamily="18" charset="0"/>
                    <a:sym typeface="Symbol" pitchFamily="18" charset="2"/>
                  </a:rPr>
                  <a:t></a:t>
                </a:r>
              </a:p>
            </p:txBody>
          </p:sp>
          <p:sp>
            <p:nvSpPr>
              <p:cNvPr id="50" name="Text Box 18"/>
              <p:cNvSpPr txBox="1">
                <a:spLocks noChangeArrowheads="1"/>
              </p:cNvSpPr>
              <p:nvPr/>
            </p:nvSpPr>
            <p:spPr bwMode="auto">
              <a:xfrm>
                <a:off x="2362200" y="1371600"/>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r>
                  <a:rPr lang="en-US" altLang="en-US" sz="2400" i="1">
                    <a:latin typeface="Times New Roman" pitchFamily="18" charset="0"/>
                  </a:rPr>
                  <a:t>u</a:t>
                </a:r>
                <a:r>
                  <a:rPr lang="en-US" altLang="en-US" sz="2400" baseline="-25000">
                    <a:latin typeface="Times New Roman" pitchFamily="18" charset="0"/>
                    <a:sym typeface="Symbol" pitchFamily="18" charset="2"/>
                  </a:rPr>
                  <a:t></a:t>
                </a:r>
                <a:endParaRPr lang="en-US" altLang="en-US"/>
              </a:p>
            </p:txBody>
          </p:sp>
        </p:grpSp>
        <p:grpSp>
          <p:nvGrpSpPr>
            <p:cNvPr id="33" name="Group 32"/>
            <p:cNvGrpSpPr>
              <a:grpSpLocks/>
            </p:cNvGrpSpPr>
            <p:nvPr/>
          </p:nvGrpSpPr>
          <p:grpSpPr bwMode="auto">
            <a:xfrm>
              <a:off x="-544712" y="2861469"/>
              <a:ext cx="3117850" cy="2347912"/>
              <a:chOff x="316668" y="1371600"/>
              <a:chExt cx="3118266" cy="2347912"/>
            </a:xfrm>
          </p:grpSpPr>
          <p:sp>
            <p:nvSpPr>
              <p:cNvPr id="34" name="Text Box 21"/>
              <p:cNvSpPr txBox="1">
                <a:spLocks noChangeArrowheads="1"/>
              </p:cNvSpPr>
              <p:nvPr/>
            </p:nvSpPr>
            <p:spPr bwMode="auto">
              <a:xfrm>
                <a:off x="446843" y="3352800"/>
                <a:ext cx="274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altLang="en-US" i="1"/>
                  <a:t>t</a:t>
                </a:r>
                <a:endParaRPr lang="en-US" altLang="en-US"/>
              </a:p>
            </p:txBody>
          </p:sp>
          <p:grpSp>
            <p:nvGrpSpPr>
              <p:cNvPr id="35" name="Group 34"/>
              <p:cNvGrpSpPr>
                <a:grpSpLocks noChangeAspect="1"/>
              </p:cNvGrpSpPr>
              <p:nvPr/>
            </p:nvGrpSpPr>
            <p:grpSpPr bwMode="auto">
              <a:xfrm>
                <a:off x="316668" y="1814512"/>
                <a:ext cx="2994025" cy="1766888"/>
                <a:chOff x="478" y="1198"/>
                <a:chExt cx="1886" cy="1113"/>
              </a:xfrm>
            </p:grpSpPr>
            <p:sp>
              <p:nvSpPr>
                <p:cNvPr id="40" name="AutoShape 4"/>
                <p:cNvSpPr>
                  <a:spLocks noChangeAspect="1" noChangeArrowheads="1" noTextEdit="1"/>
                </p:cNvSpPr>
                <p:nvPr/>
              </p:nvSpPr>
              <p:spPr bwMode="auto">
                <a:xfrm>
                  <a:off x="478" y="1198"/>
                  <a:ext cx="188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41" name="Freeform 40"/>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42" name="Freeform 41"/>
                <p:cNvSpPr>
                  <a:spLocks/>
                </p:cNvSpPr>
                <p:nvPr/>
              </p:nvSpPr>
              <p:spPr bwMode="auto">
                <a:xfrm>
                  <a:off x="570"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43" name="Freeform 42"/>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44" name="Freeform 43"/>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grpSp>
          <p:sp>
            <p:nvSpPr>
              <p:cNvPr id="36"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37" name="Freeform 36"/>
              <p:cNvSpPr>
                <a:spLocks/>
              </p:cNvSpPr>
              <p:nvPr/>
            </p:nvSpPr>
            <p:spPr bwMode="auto">
              <a:xfrm>
                <a:off x="2569100" y="3021937"/>
                <a:ext cx="623888" cy="361950"/>
              </a:xfrm>
              <a:custGeom>
                <a:avLst/>
                <a:gdLst>
                  <a:gd name="T0" fmla="*/ 0 w 393"/>
                  <a:gd name="T1" fmla="*/ 574595670 h 228"/>
                  <a:gd name="T2" fmla="*/ 0 w 393"/>
                  <a:gd name="T3" fmla="*/ 0 h 228"/>
                  <a:gd name="T4" fmla="*/ 45362847 w 393"/>
                  <a:gd name="T5" fmla="*/ 50403124 h 228"/>
                  <a:gd name="T6" fmla="*/ 113407930 w 393"/>
                  <a:gd name="T7" fmla="*/ 131048140 h 228"/>
                  <a:gd name="T8" fmla="*/ 194052970 w 393"/>
                  <a:gd name="T9" fmla="*/ 211693168 h 228"/>
                  <a:gd name="T10" fmla="*/ 262096478 w 393"/>
                  <a:gd name="T11" fmla="*/ 272176901 h 228"/>
                  <a:gd name="T12" fmla="*/ 330141524 w 393"/>
                  <a:gd name="T13" fmla="*/ 332660635 h 228"/>
                  <a:gd name="T14" fmla="*/ 410786563 w 393"/>
                  <a:gd name="T15" fmla="*/ 383063747 h 228"/>
                  <a:gd name="T16" fmla="*/ 478830121 w 393"/>
                  <a:gd name="T17" fmla="*/ 423386335 h 228"/>
                  <a:gd name="T18" fmla="*/ 556955797 w 393"/>
                  <a:gd name="T19" fmla="*/ 453628202 h 228"/>
                  <a:gd name="T20" fmla="*/ 624999255 w 393"/>
                  <a:gd name="T21" fmla="*/ 483870069 h 228"/>
                  <a:gd name="T22" fmla="*/ 693044301 w 393"/>
                  <a:gd name="T23" fmla="*/ 504031314 h 228"/>
                  <a:gd name="T24" fmla="*/ 773689341 w 393"/>
                  <a:gd name="T25" fmla="*/ 524192558 h 228"/>
                  <a:gd name="T26" fmla="*/ 841732998 w 393"/>
                  <a:gd name="T27" fmla="*/ 534273180 h 228"/>
                  <a:gd name="T28" fmla="*/ 922378037 w 393"/>
                  <a:gd name="T29" fmla="*/ 544353803 h 228"/>
                  <a:gd name="T30" fmla="*/ 990423083 w 393"/>
                  <a:gd name="T31" fmla="*/ 574595670 h 228"/>
                  <a:gd name="T32" fmla="*/ 990423083 w 393"/>
                  <a:gd name="T33" fmla="*/ 574595670 h 228"/>
                  <a:gd name="T34" fmla="*/ 0 w 393"/>
                  <a:gd name="T35" fmla="*/ 57459567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38" name="Text Box 22"/>
              <p:cNvSpPr txBox="1">
                <a:spLocks noChangeArrowheads="1"/>
              </p:cNvSpPr>
              <p:nvPr/>
            </p:nvSpPr>
            <p:spPr bwMode="auto">
              <a:xfrm>
                <a:off x="3165023" y="3048000"/>
                <a:ext cx="26991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Bef>
                    <a:spcPct val="50000"/>
                  </a:spcBef>
                </a:pPr>
                <a:r>
                  <a:rPr lang="en-US" altLang="en-US" sz="2000" b="1" i="1">
                    <a:solidFill>
                      <a:srgbClr val="009900"/>
                    </a:solidFill>
                    <a:latin typeface="Times New Roman" pitchFamily="18" charset="0"/>
                    <a:sym typeface="Symbol" pitchFamily="18" charset="2"/>
                  </a:rPr>
                  <a:t></a:t>
                </a:r>
              </a:p>
            </p:txBody>
          </p:sp>
          <p:sp>
            <p:nvSpPr>
              <p:cNvPr id="39" name="Text Box 18"/>
              <p:cNvSpPr txBox="1">
                <a:spLocks noChangeArrowheads="1"/>
              </p:cNvSpPr>
              <p:nvPr/>
            </p:nvSpPr>
            <p:spPr bwMode="auto">
              <a:xfrm>
                <a:off x="2362200" y="1371600"/>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r>
                  <a:rPr lang="en-US" altLang="en-US" sz="2400" i="1" dirty="0">
                    <a:latin typeface="Times New Roman" pitchFamily="18" charset="0"/>
                  </a:rPr>
                  <a:t>u</a:t>
                </a:r>
                <a:r>
                  <a:rPr lang="en-US" altLang="en-US" sz="2400" baseline="-25000" dirty="0">
                    <a:latin typeface="Times New Roman" pitchFamily="18" charset="0"/>
                    <a:sym typeface="Symbol" pitchFamily="18" charset="2"/>
                  </a:rPr>
                  <a:t></a:t>
                </a:r>
                <a:endParaRPr lang="en-US" altLang="en-US" dirty="0"/>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807" y="1715525"/>
            <a:ext cx="8489950" cy="4909562"/>
          </a:xfrm>
        </p:spPr>
        <p:txBody>
          <a:bodyPr/>
          <a:lstStyle/>
          <a:p>
            <a:pPr marL="0" indent="0">
              <a:buNone/>
            </a:pPr>
            <a:r>
              <a:rPr lang="en-US" sz="2000" dirty="0" smtClean="0">
                <a:solidFill>
                  <a:schemeClr val="tx2"/>
                </a:solidFill>
              </a:rPr>
              <a:t>Studies published in 2008 who reported multiple comparisons correction:</a:t>
            </a:r>
          </a:p>
          <a:p>
            <a:pPr marL="0" indent="0">
              <a:buNone/>
            </a:pPr>
            <a:endParaRPr lang="en-US" sz="2000" dirty="0" smtClean="0">
              <a:solidFill>
                <a:schemeClr val="tx2"/>
              </a:solidFill>
            </a:endParaRPr>
          </a:p>
          <a:p>
            <a:r>
              <a:rPr lang="en-US" sz="2000" dirty="0" err="1" smtClean="0">
                <a:solidFill>
                  <a:schemeClr val="tx2"/>
                </a:solidFill>
              </a:rPr>
              <a:t>NeuroImage</a:t>
            </a:r>
            <a:r>
              <a:rPr lang="en-US" sz="2000" dirty="0" smtClean="0">
                <a:solidFill>
                  <a:schemeClr val="tx2"/>
                </a:solidFill>
              </a:rPr>
              <a:t> 74% of the studies (</a:t>
            </a:r>
            <a:r>
              <a:rPr lang="en-US" sz="2000" dirty="0">
                <a:solidFill>
                  <a:schemeClr val="tx2"/>
                </a:solidFill>
              </a:rPr>
              <a:t>193/260</a:t>
            </a:r>
            <a:r>
              <a:rPr lang="en-US" sz="2000" dirty="0" smtClean="0">
                <a:solidFill>
                  <a:schemeClr val="tx2"/>
                </a:solidFill>
              </a:rPr>
              <a:t>)</a:t>
            </a:r>
          </a:p>
          <a:p>
            <a:r>
              <a:rPr lang="en-US" sz="2000" dirty="0" smtClean="0">
                <a:solidFill>
                  <a:schemeClr val="tx2"/>
                </a:solidFill>
              </a:rPr>
              <a:t>Cerebral </a:t>
            </a:r>
            <a:r>
              <a:rPr lang="en-US" sz="2000" dirty="0">
                <a:solidFill>
                  <a:schemeClr val="tx2"/>
                </a:solidFill>
              </a:rPr>
              <a:t>Cortex </a:t>
            </a:r>
            <a:r>
              <a:rPr lang="en-US" sz="2000" dirty="0" smtClean="0">
                <a:solidFill>
                  <a:schemeClr val="tx2"/>
                </a:solidFill>
              </a:rPr>
              <a:t>67.5% (54/80)</a:t>
            </a:r>
          </a:p>
          <a:p>
            <a:r>
              <a:rPr lang="en-US" sz="2000" dirty="0" smtClean="0">
                <a:solidFill>
                  <a:schemeClr val="tx2"/>
                </a:solidFill>
              </a:rPr>
              <a:t>Social </a:t>
            </a:r>
            <a:r>
              <a:rPr lang="en-US" sz="2000" dirty="0">
                <a:solidFill>
                  <a:schemeClr val="tx2"/>
                </a:solidFill>
              </a:rPr>
              <a:t>Cognitive and Affective Neuroscience </a:t>
            </a:r>
            <a:r>
              <a:rPr lang="en-US" sz="2000" dirty="0" smtClean="0">
                <a:solidFill>
                  <a:schemeClr val="tx2"/>
                </a:solidFill>
              </a:rPr>
              <a:t>60% (15/25)</a:t>
            </a:r>
          </a:p>
          <a:p>
            <a:r>
              <a:rPr lang="en-US" sz="2000" dirty="0" smtClean="0">
                <a:solidFill>
                  <a:schemeClr val="tx2"/>
                </a:solidFill>
              </a:rPr>
              <a:t>Human </a:t>
            </a:r>
            <a:r>
              <a:rPr lang="en-US" sz="2000" dirty="0">
                <a:solidFill>
                  <a:schemeClr val="tx2"/>
                </a:solidFill>
              </a:rPr>
              <a:t>Brain Mapping </a:t>
            </a:r>
            <a:r>
              <a:rPr lang="en-US" sz="2000" dirty="0" smtClean="0">
                <a:solidFill>
                  <a:schemeClr val="tx2"/>
                </a:solidFill>
              </a:rPr>
              <a:t>75.4% (43/57)</a:t>
            </a:r>
          </a:p>
          <a:p>
            <a:r>
              <a:rPr lang="en-US" sz="2000" dirty="0" smtClean="0">
                <a:solidFill>
                  <a:schemeClr val="tx2"/>
                </a:solidFill>
              </a:rPr>
              <a:t>Journal </a:t>
            </a:r>
            <a:r>
              <a:rPr lang="en-US" sz="2000" dirty="0">
                <a:solidFill>
                  <a:schemeClr val="tx2"/>
                </a:solidFill>
              </a:rPr>
              <a:t>of Cognitive Neuroscience </a:t>
            </a:r>
            <a:r>
              <a:rPr lang="en-US" sz="2000" dirty="0" smtClean="0">
                <a:solidFill>
                  <a:schemeClr val="tx2"/>
                </a:solidFill>
              </a:rPr>
              <a:t>61.8% (42/68)</a:t>
            </a:r>
            <a:endParaRPr lang="en-US" sz="2000" dirty="0">
              <a:solidFill>
                <a:schemeClr val="tx2"/>
              </a:solidFill>
            </a:endParaRPr>
          </a:p>
          <a:p>
            <a:pPr marL="0" indent="0">
              <a:buNone/>
            </a:pPr>
            <a:endParaRPr lang="en-US" sz="2000" dirty="0" smtClean="0">
              <a:solidFill>
                <a:schemeClr val="tx2"/>
              </a:solidFill>
            </a:endParaRPr>
          </a:p>
          <a:p>
            <a:pPr marL="0" indent="0">
              <a:buNone/>
            </a:pPr>
            <a:r>
              <a:rPr lang="en-US" sz="2000" dirty="0" smtClean="0">
                <a:solidFill>
                  <a:schemeClr val="tx2"/>
                </a:solidFill>
              </a:rPr>
              <a:t>Poster sessions </a:t>
            </a:r>
            <a:r>
              <a:rPr lang="en-US" sz="2000" dirty="0" smtClean="0">
                <a:solidFill>
                  <a:schemeClr val="tx2"/>
                </a:solidFill>
              </a:rPr>
              <a:t>less </a:t>
            </a:r>
            <a:r>
              <a:rPr lang="en-US" sz="2000" dirty="0" smtClean="0">
                <a:solidFill>
                  <a:schemeClr val="tx2"/>
                </a:solidFill>
              </a:rPr>
              <a:t>consistent</a:t>
            </a:r>
          </a:p>
          <a:p>
            <a:pPr marL="0" indent="0">
              <a:buNone/>
            </a:pPr>
            <a:endParaRPr lang="en-US" sz="2200" dirty="0">
              <a:solidFill>
                <a:schemeClr val="tx2"/>
              </a:solidFill>
            </a:endParaRPr>
          </a:p>
          <a:p>
            <a:pPr marL="0" indent="0" algn="r">
              <a:buNone/>
            </a:pPr>
            <a:endParaRPr lang="en-US" sz="2200" dirty="0" smtClean="0">
              <a:solidFill>
                <a:schemeClr val="tx2"/>
              </a:solidFill>
            </a:endParaRPr>
          </a:p>
          <a:p>
            <a:pPr marL="0" indent="0" algn="r">
              <a:buNone/>
            </a:pPr>
            <a:endParaRPr lang="en-US" sz="2200" dirty="0">
              <a:solidFill>
                <a:schemeClr val="tx2"/>
              </a:solidFill>
            </a:endParaRPr>
          </a:p>
          <a:p>
            <a:pPr marL="0" indent="0" algn="r">
              <a:buNone/>
            </a:pPr>
            <a:r>
              <a:rPr lang="en-US" sz="2200" dirty="0" smtClean="0">
                <a:solidFill>
                  <a:schemeClr val="tx2"/>
                </a:solidFill>
              </a:rPr>
              <a:t>Bennett </a:t>
            </a:r>
            <a:r>
              <a:rPr lang="en-US" sz="2200" dirty="0" smtClean="0">
                <a:solidFill>
                  <a:schemeClr val="tx2"/>
                </a:solidFill>
              </a:rPr>
              <a:t>2010</a:t>
            </a:r>
            <a:endParaRPr lang="en-US" sz="2200" dirty="0">
              <a:solidFill>
                <a:schemeClr val="tx2"/>
              </a:solidFill>
            </a:endParaRPr>
          </a:p>
          <a:p>
            <a:pPr marL="0" indent="0">
              <a:buNone/>
            </a:pPr>
            <a:endParaRPr lang="en-US" sz="2200" dirty="0" smtClean="0">
              <a:solidFill>
                <a:schemeClr val="tx2"/>
              </a:solidFill>
            </a:endParaRPr>
          </a:p>
        </p:txBody>
      </p:sp>
      <p:sp>
        <p:nvSpPr>
          <p:cNvPr id="4" name="Title 1"/>
          <p:cNvSpPr txBox="1">
            <a:spLocks/>
          </p:cNvSpPr>
          <p:nvPr/>
        </p:nvSpPr>
        <p:spPr bwMode="auto">
          <a:xfrm>
            <a:off x="330200" y="908050"/>
            <a:ext cx="8489950" cy="610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r>
              <a:rPr lang="en-GB" dirty="0" smtClean="0"/>
              <a:t>Multiple comparisons</a:t>
            </a:r>
            <a:endParaRPr lang="en-GB" dirty="0"/>
          </a:p>
        </p:txBody>
      </p:sp>
      <p:pic>
        <p:nvPicPr>
          <p:cNvPr id="5" name="Picture 4" descr="http://qph.cf.quoracdn.net/main-qimg-adf42cb403c80385b284a94d95912536"/>
          <p:cNvPicPr>
            <a:picLocks noChangeAspect="1" noChangeArrowheads="1"/>
          </p:cNvPicPr>
          <p:nvPr/>
        </p:nvPicPr>
        <p:blipFill>
          <a:blip r:embed="rId3" cstate="print"/>
          <a:srcRect/>
          <a:stretch>
            <a:fillRect/>
          </a:stretch>
        </p:blipFill>
        <p:spPr bwMode="auto">
          <a:xfrm>
            <a:off x="5589917" y="4398860"/>
            <a:ext cx="3109463" cy="1692574"/>
          </a:xfrm>
          <a:prstGeom prst="rect">
            <a:avLst/>
          </a:prstGeom>
          <a:noFill/>
        </p:spPr>
      </p:pic>
    </p:spTree>
    <p:extLst>
      <p:ext uri="{BB962C8B-B14F-4D97-AF65-F5344CB8AC3E}">
        <p14:creationId xmlns:p14="http://schemas.microsoft.com/office/powerpoint/2010/main" val="4286500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3175</TotalTime>
  <Words>3545</Words>
  <Application>Microsoft Office PowerPoint</Application>
  <PresentationFormat>On-screen Show (4:3)</PresentationFormat>
  <Paragraphs>420</Paragraphs>
  <Slides>43</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Custom Design</vt:lpstr>
      <vt:lpstr>Equation</vt:lpstr>
      <vt:lpstr>Issues with analysis &amp; interpretation</vt:lpstr>
      <vt:lpstr>PowerPoint Presentation</vt:lpstr>
      <vt:lpstr>PowerPoint Presentation</vt:lpstr>
      <vt:lpstr>PowerPoint Presentation</vt:lpstr>
      <vt:lpstr>PowerPoint Presentation</vt:lpstr>
      <vt:lpstr>Type I/type II error </vt:lpstr>
      <vt:lpstr>Effect of shifting α </vt:lpstr>
      <vt:lpstr>Multiple comparisons </vt:lpstr>
      <vt:lpstr>PowerPoint Presentation</vt:lpstr>
      <vt:lpstr>PowerPoint Presentation</vt:lpstr>
      <vt:lpstr>Limiting false discovery rate (FDR)</vt:lpstr>
      <vt:lpstr>PowerPoint Presentation</vt:lpstr>
      <vt:lpstr>PowerPoint Presentation</vt:lpstr>
      <vt:lpstr>The “costs” of focussing on controlling type I error</vt:lpstr>
      <vt:lpstr>It’s all about balance…</vt:lpstr>
      <vt:lpstr>Ways of assessing statistic images</vt:lpstr>
      <vt:lpstr>PowerPoint Presentation</vt:lpstr>
      <vt:lpstr>Cluster-Extent Based Thresholding</vt:lpstr>
      <vt:lpstr>PowerPoint Presentation</vt:lpstr>
      <vt:lpstr>Some suggestions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inside an fMRI Voxel?</vt:lpstr>
      <vt:lpstr>What are we seeing?</vt:lpstr>
      <vt:lpstr>Non-independent selective analysis</vt:lpstr>
      <vt:lpstr>Double dipping / Non-independent selective analysis.</vt:lpstr>
      <vt:lpstr>How have so many double dipping papers been published?</vt:lpstr>
      <vt:lpstr>Vul et al. (2009): Why is this overwhelming trend present in fMRI?</vt:lpstr>
      <vt:lpstr>Resting state fMRI</vt:lpstr>
      <vt:lpstr>General things to bear in mind</vt:lpstr>
      <vt:lpstr>PowerPoint Presentation</vt:lpstr>
      <vt:lpstr>Emily Martin</vt:lpstr>
      <vt:lpstr>Emily Martin interviewing anon Neuroscientist</vt:lpstr>
      <vt:lpstr>PowerPoint Presentation</vt:lpstr>
      <vt:lpstr>PowerPoint Presentation</vt:lpstr>
      <vt:lpstr>Just like every fMRI experiment, every media article on “neuro – X” should come with a caveat.</vt:lpstr>
      <vt:lpstr>Thank you for your attention…</vt:lpstr>
      <vt:lpstr>References</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Marion Oberhuber</cp:lastModifiedBy>
  <cp:revision>94</cp:revision>
  <dcterms:created xsi:type="dcterms:W3CDTF">2005-07-13T12:26:50Z</dcterms:created>
  <dcterms:modified xsi:type="dcterms:W3CDTF">2014-02-05T12:49:32Z</dcterms:modified>
</cp:coreProperties>
</file>