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477" r:id="rId1"/>
  </p:sldMasterIdLst>
  <p:notesMasterIdLst>
    <p:notesMasterId r:id="rId28"/>
  </p:notesMasterIdLst>
  <p:handoutMasterIdLst>
    <p:handoutMasterId r:id="rId29"/>
  </p:handoutMasterIdLst>
  <p:sldIdLst>
    <p:sldId id="281" r:id="rId2"/>
    <p:sldId id="345" r:id="rId3"/>
    <p:sldId id="344" r:id="rId4"/>
    <p:sldId id="346" r:id="rId5"/>
    <p:sldId id="347" r:id="rId6"/>
    <p:sldId id="348" r:id="rId7"/>
    <p:sldId id="349" r:id="rId8"/>
    <p:sldId id="263" r:id="rId9"/>
    <p:sldId id="262" r:id="rId10"/>
    <p:sldId id="266" r:id="rId11"/>
    <p:sldId id="351" r:id="rId12"/>
    <p:sldId id="353" r:id="rId13"/>
    <p:sldId id="277" r:id="rId14"/>
    <p:sldId id="278" r:id="rId15"/>
    <p:sldId id="279" r:id="rId16"/>
    <p:sldId id="360" r:id="rId17"/>
    <p:sldId id="359" r:id="rId18"/>
    <p:sldId id="275" r:id="rId19"/>
    <p:sldId id="325" r:id="rId20"/>
    <p:sldId id="326" r:id="rId21"/>
    <p:sldId id="356" r:id="rId22"/>
    <p:sldId id="354" r:id="rId23"/>
    <p:sldId id="330" r:id="rId24"/>
    <p:sldId id="333" r:id="rId25"/>
    <p:sldId id="358" r:id="rId26"/>
    <p:sldId id="296" r:id="rId27"/>
  </p:sldIdLst>
  <p:sldSz cx="9144000" cy="6858000" type="screen4x3"/>
  <p:notesSz cx="6797675" cy="9928225"/>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Arial"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ilip Gesiarz" initials="FG"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1F58"/>
    <a:srgbClr val="568FCD"/>
    <a:srgbClr val="010000"/>
    <a:srgbClr val="E0E5C3"/>
    <a:srgbClr val="D1BD25"/>
    <a:srgbClr val="2181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25" autoAdjust="0"/>
    <p:restoredTop sz="65086" autoAdjust="0"/>
  </p:normalViewPr>
  <p:slideViewPr>
    <p:cSldViewPr snapToGrid="0" snapToObjects="1">
      <p:cViewPr varScale="1">
        <p:scale>
          <a:sx n="65" d="100"/>
          <a:sy n="65" d="100"/>
        </p:scale>
        <p:origin x="-1692" y="-96"/>
      </p:cViewPr>
      <p:guideLst>
        <p:guide orient="horz" pos="634"/>
        <p:guide pos="526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1614"/>
    </p:cViewPr>
  </p:sorterViewPr>
  <p:notesViewPr>
    <p:cSldViewPr snapToGrid="0" snapToObjects="1">
      <p:cViewPr varScale="1">
        <p:scale>
          <a:sx n="77" d="100"/>
          <a:sy n="77" d="100"/>
        </p:scale>
        <p:origin x="-3318"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AF59B9D5-587A-4354-AF44-CC587C3644FC}" type="datetimeFigureOut">
              <a:rPr lang="en-GB" smtClean="0"/>
              <a:t>01/11/2017</a:t>
            </a:fld>
            <a:endParaRPr lang="en-GB"/>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96007E42-27DC-4DA1-A2A5-27B86FB8EF91}" type="slidenum">
              <a:rPr lang="en-GB" smtClean="0"/>
              <a:t>‹#›</a:t>
            </a:fld>
            <a:endParaRPr lang="en-GB"/>
          </a:p>
        </p:txBody>
      </p:sp>
    </p:spTree>
    <p:extLst>
      <p:ext uri="{BB962C8B-B14F-4D97-AF65-F5344CB8AC3E}">
        <p14:creationId xmlns:p14="http://schemas.microsoft.com/office/powerpoint/2010/main" val="37917239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a:spcBef>
                <a:spcPts val="0"/>
              </a:spcBef>
              <a:spcAft>
                <a:spcPts val="0"/>
              </a:spcAft>
              <a:defRPr sz="1200" dirty="0">
                <a:latin typeface="Arial"/>
                <a:cs typeface="+mn-cs"/>
              </a:defRPr>
            </a:lvl1pPr>
          </a:lstStyle>
          <a:p>
            <a:pPr>
              <a:defRPr/>
            </a:pPr>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fontAlgn="auto">
              <a:spcBef>
                <a:spcPts val="0"/>
              </a:spcBef>
              <a:spcAft>
                <a:spcPts val="0"/>
              </a:spcAft>
              <a:defRPr sz="1200" smtClean="0">
                <a:latin typeface="Arial"/>
                <a:cs typeface="+mn-cs"/>
              </a:defRPr>
            </a:lvl1pPr>
          </a:lstStyle>
          <a:p>
            <a:pPr>
              <a:defRPr/>
            </a:pPr>
            <a:fld id="{AFBB37D0-DD49-406F-B0C0-F542B7E22A2A}" type="datetimeFigureOut">
              <a:rPr lang="en-US"/>
              <a:pPr>
                <a:defRPr/>
              </a:pPr>
              <a:t>11/1/2017</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US" noProof="0" dirty="0"/>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fontAlgn="auto">
              <a:spcBef>
                <a:spcPts val="0"/>
              </a:spcBef>
              <a:spcAft>
                <a:spcPts val="0"/>
              </a:spcAft>
              <a:defRPr sz="1200" dirty="0">
                <a:latin typeface="Arial"/>
                <a:cs typeface="+mn-cs"/>
              </a:defRPr>
            </a:lvl1pPr>
          </a:lstStyle>
          <a:p>
            <a:pPr>
              <a:defRPr/>
            </a:pPr>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fontAlgn="auto">
              <a:spcBef>
                <a:spcPts val="0"/>
              </a:spcBef>
              <a:spcAft>
                <a:spcPts val="0"/>
              </a:spcAft>
              <a:defRPr sz="1200" smtClean="0">
                <a:latin typeface="Arial"/>
                <a:cs typeface="+mn-cs"/>
              </a:defRPr>
            </a:lvl1pPr>
          </a:lstStyle>
          <a:p>
            <a:pPr>
              <a:defRPr/>
            </a:pPr>
            <a:fld id="{45B23919-658F-4EC7-B87C-3CB53787737C}" type="slidenum">
              <a:rPr lang="en-US"/>
              <a:pPr>
                <a:defRPr/>
              </a:pPr>
              <a:t>‹#›</a:t>
            </a:fld>
            <a:endParaRPr lang="en-US" dirty="0"/>
          </a:p>
        </p:txBody>
      </p:sp>
    </p:spTree>
    <p:extLst>
      <p:ext uri="{BB962C8B-B14F-4D97-AF65-F5344CB8AC3E}">
        <p14:creationId xmlns:p14="http://schemas.microsoft.com/office/powerpoint/2010/main" val="4267001742"/>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Arial"/>
        <a:ea typeface="+mn-ea"/>
        <a:cs typeface="+mn-cs"/>
      </a:defRPr>
    </a:lvl1pPr>
    <a:lvl2pPr marL="457200" algn="l" defTabSz="457200" rtl="0" fontAlgn="base">
      <a:spcBef>
        <a:spcPct val="30000"/>
      </a:spcBef>
      <a:spcAft>
        <a:spcPct val="0"/>
      </a:spcAft>
      <a:defRPr sz="1200" kern="1200">
        <a:solidFill>
          <a:schemeClr val="tx1"/>
        </a:solidFill>
        <a:latin typeface="Arial"/>
        <a:ea typeface="+mn-ea"/>
        <a:cs typeface="+mn-cs"/>
      </a:defRPr>
    </a:lvl2pPr>
    <a:lvl3pPr marL="914400" algn="l" defTabSz="457200" rtl="0" fontAlgn="base">
      <a:spcBef>
        <a:spcPct val="30000"/>
      </a:spcBef>
      <a:spcAft>
        <a:spcPct val="0"/>
      </a:spcAft>
      <a:defRPr sz="1200" kern="1200">
        <a:solidFill>
          <a:schemeClr val="tx1"/>
        </a:solidFill>
        <a:latin typeface="Arial"/>
        <a:ea typeface="+mn-ea"/>
        <a:cs typeface="+mn-cs"/>
      </a:defRPr>
    </a:lvl3pPr>
    <a:lvl4pPr marL="1371600" algn="l" defTabSz="457200" rtl="0" fontAlgn="base">
      <a:spcBef>
        <a:spcPct val="30000"/>
      </a:spcBef>
      <a:spcAft>
        <a:spcPct val="0"/>
      </a:spcAft>
      <a:defRPr sz="1200" kern="1200">
        <a:solidFill>
          <a:schemeClr val="tx1"/>
        </a:solidFill>
        <a:latin typeface="Arial"/>
        <a:ea typeface="+mn-ea"/>
        <a:cs typeface="+mn-cs"/>
      </a:defRPr>
    </a:lvl4pPr>
    <a:lvl5pPr marL="1828800" algn="l" defTabSz="457200" rtl="0" fontAlgn="base">
      <a:spcBef>
        <a:spcPct val="30000"/>
      </a:spcBef>
      <a:spcAft>
        <a:spcPct val="0"/>
      </a:spcAft>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latin typeface="Arial" pitchFamily="34" charset="0"/>
            </a:endParaRPr>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4CA94C6-C7E1-4F7B-A2FC-F18A6AC94A73}" type="slidenum">
              <a:rPr lang="en-US">
                <a:latin typeface="Arial" pitchFamily="34" charset="0"/>
              </a:rPr>
              <a:pPr fontAlgn="base">
                <a:spcBef>
                  <a:spcPct val="0"/>
                </a:spcBef>
                <a:spcAft>
                  <a:spcPct val="0"/>
                </a:spcAft>
              </a:pPr>
              <a:t>1</a:t>
            </a:fld>
            <a:endParaRPr lang="en-US">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marL="171450" marR="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GB" sz="1200" b="0" i="0" kern="1200" dirty="0" smtClean="0">
                <a:solidFill>
                  <a:schemeClr val="tx1"/>
                </a:solidFill>
                <a:effectLst/>
                <a:latin typeface="Arial"/>
                <a:ea typeface="+mn-ea"/>
                <a:cs typeface="+mn-cs"/>
              </a:rPr>
              <a:t>In </a:t>
            </a:r>
            <a:r>
              <a:rPr lang="en-GB" sz="1200" b="0" i="0" kern="1200" dirty="0" smtClean="0">
                <a:solidFill>
                  <a:schemeClr val="tx1"/>
                </a:solidFill>
                <a:effectLst/>
                <a:latin typeface="Arial"/>
                <a:ea typeface="+mn-ea"/>
                <a:cs typeface="+mn-cs"/>
              </a:rPr>
              <a:t>3</a:t>
            </a:r>
            <a:r>
              <a:rPr lang="en-GB" sz="1200" b="0" i="0" kern="1200" baseline="0" dirty="0" smtClean="0">
                <a:solidFill>
                  <a:schemeClr val="tx1"/>
                </a:solidFill>
                <a:effectLst/>
                <a:latin typeface="Arial"/>
                <a:ea typeface="+mn-ea"/>
                <a:cs typeface="+mn-cs"/>
              </a:rPr>
              <a:t> dimensional space the head can move in 6 directions. </a:t>
            </a:r>
            <a:endParaRPr lang="en-GB" sz="1200" b="0" i="0" kern="1200" baseline="0" dirty="0" smtClean="0">
              <a:solidFill>
                <a:schemeClr val="tx1"/>
              </a:solidFill>
              <a:effectLst/>
              <a:latin typeface="Arial"/>
              <a:ea typeface="+mn-ea"/>
              <a:cs typeface="+mn-cs"/>
            </a:endParaRPr>
          </a:p>
          <a:p>
            <a:pPr marL="171450" marR="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GB" sz="1200" b="0" i="0" kern="1200" dirty="0" smtClean="0">
                <a:solidFill>
                  <a:schemeClr val="tx1"/>
                </a:solidFill>
                <a:effectLst/>
                <a:latin typeface="Arial"/>
                <a:ea typeface="+mn-ea"/>
                <a:cs typeface="+mn-cs"/>
              </a:rPr>
              <a:t>Rigid body transformation assumes size and shape of 2 objects are identical (ok because</a:t>
            </a:r>
            <a:r>
              <a:rPr lang="en-GB" sz="1200" b="0" i="0" kern="1200" baseline="0" dirty="0" smtClean="0">
                <a:solidFill>
                  <a:schemeClr val="tx1"/>
                </a:solidFill>
                <a:effectLst/>
                <a:latin typeface="Arial"/>
                <a:ea typeface="+mn-ea"/>
                <a:cs typeface="+mn-cs"/>
              </a:rPr>
              <a:t> it’s the same brain) </a:t>
            </a:r>
            <a:r>
              <a:rPr lang="en-GB" sz="1200" b="0" i="0" kern="1200" dirty="0" smtClean="0">
                <a:solidFill>
                  <a:schemeClr val="tx1"/>
                </a:solidFill>
                <a:effectLst/>
                <a:latin typeface="Arial"/>
                <a:ea typeface="+mn-ea"/>
                <a:cs typeface="+mn-cs"/>
              </a:rPr>
              <a:t> and one</a:t>
            </a:r>
            <a:r>
              <a:rPr lang="en-GB" sz="1200" b="0" i="0" kern="1200" baseline="0" dirty="0" smtClean="0">
                <a:solidFill>
                  <a:schemeClr val="tx1"/>
                </a:solidFill>
                <a:effectLst/>
                <a:latin typeface="Arial"/>
                <a:ea typeface="+mn-ea"/>
                <a:cs typeface="+mn-cs"/>
              </a:rPr>
              <a:t> </a:t>
            </a:r>
            <a:r>
              <a:rPr lang="en-GB" sz="1200" b="0" i="0" kern="1200" dirty="0" smtClean="0">
                <a:solidFill>
                  <a:schemeClr val="tx1"/>
                </a:solidFill>
                <a:effectLst/>
                <a:latin typeface="Arial"/>
                <a:ea typeface="+mn-ea"/>
                <a:cs typeface="+mn-cs"/>
              </a:rPr>
              <a:t>can be superimposed on the other via 3 translations and 3 rotations</a:t>
            </a:r>
            <a:endParaRPr lang="en-GB" sz="1200" b="0" i="0" kern="1200" baseline="0" dirty="0" smtClean="0">
              <a:solidFill>
                <a:schemeClr val="tx1"/>
              </a:solidFill>
              <a:effectLst/>
              <a:latin typeface="Arial"/>
              <a:ea typeface="+mn-ea"/>
              <a:cs typeface="+mn-cs"/>
            </a:endParaRPr>
          </a:p>
          <a:p>
            <a:pPr marL="171450" marR="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smtClean="0">
                <a:latin typeface="Arial" pitchFamily="34" charset="0"/>
              </a:rPr>
              <a:t>Pitch is rotation around the x axis up and down, like nodding ‘Yes’</a:t>
            </a:r>
          </a:p>
          <a:p>
            <a:pPr marL="171450" marR="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smtClean="0">
                <a:latin typeface="Arial" pitchFamily="34" charset="0"/>
              </a:rPr>
              <a:t>Yaw is rotation around the z axis, side to side, like ‘No’</a:t>
            </a:r>
          </a:p>
          <a:p>
            <a:pPr marL="171450" marR="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smtClean="0">
                <a:latin typeface="Arial" pitchFamily="34" charset="0"/>
              </a:rPr>
              <a:t>Roll is ration around the y axis, like ‘Maybe’</a:t>
            </a:r>
          </a:p>
          <a:p>
            <a:pPr>
              <a:spcBef>
                <a:spcPct val="0"/>
              </a:spcBef>
            </a:pPr>
            <a:endParaRPr lang="en-US" dirty="0" smtClean="0">
              <a:latin typeface="Arial" pitchFamily="34" charset="0"/>
            </a:endParaRPr>
          </a:p>
          <a:p>
            <a:pPr marL="171450" indent="-171450">
              <a:spcBef>
                <a:spcPct val="0"/>
              </a:spcBef>
              <a:buFont typeface="Arial" panose="020B0604020202020204" pitchFamily="34" charset="0"/>
              <a:buChar char="•"/>
            </a:pPr>
            <a:r>
              <a:rPr lang="en-US" dirty="0" smtClean="0">
                <a:latin typeface="Arial" pitchFamily="34" charset="0"/>
              </a:rPr>
              <a:t>These directions will become</a:t>
            </a:r>
            <a:r>
              <a:rPr lang="en-US" baseline="0" dirty="0" smtClean="0">
                <a:latin typeface="Arial" pitchFamily="34" charset="0"/>
              </a:rPr>
              <a:t> parameters where movements in x/y/z are known as translations and pitch yaw roll as rotations and using these </a:t>
            </a:r>
            <a:r>
              <a:rPr lang="en-US" baseline="0" dirty="0" err="1" smtClean="0">
                <a:latin typeface="Arial" pitchFamily="34" charset="0"/>
              </a:rPr>
              <a:t>paremeters</a:t>
            </a:r>
            <a:r>
              <a:rPr lang="en-US" baseline="0" dirty="0" smtClean="0">
                <a:latin typeface="Arial" pitchFamily="34" charset="0"/>
              </a:rPr>
              <a:t> we will transform (i.e. move or realign) the images to match the reference image</a:t>
            </a:r>
          </a:p>
          <a:p>
            <a:pPr marL="171450" marR="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GB" sz="1200" b="0" i="0" kern="1200" dirty="0" smtClean="0">
                <a:solidFill>
                  <a:schemeClr val="tx1"/>
                </a:solidFill>
                <a:effectLst/>
                <a:latin typeface="Arial"/>
                <a:ea typeface="+mn-ea"/>
                <a:cs typeface="+mn-cs"/>
              </a:rPr>
              <a:t>In</a:t>
            </a:r>
            <a:r>
              <a:rPr lang="en-GB" sz="1200" b="0" i="0" kern="1200" baseline="0" dirty="0" smtClean="0">
                <a:solidFill>
                  <a:schemeClr val="tx1"/>
                </a:solidFill>
                <a:effectLst/>
                <a:latin typeface="Arial"/>
                <a:ea typeface="+mn-ea"/>
                <a:cs typeface="+mn-cs"/>
              </a:rPr>
              <a:t> realignment </a:t>
            </a:r>
            <a:r>
              <a:rPr lang="en-GB" sz="1200" b="0" i="0" kern="1200" dirty="0" smtClean="0">
                <a:solidFill>
                  <a:schemeClr val="tx1"/>
                </a:solidFill>
                <a:effectLst/>
                <a:latin typeface="Arial"/>
                <a:ea typeface="+mn-ea"/>
                <a:cs typeface="+mn-cs"/>
              </a:rPr>
              <a:t>SPM</a:t>
            </a:r>
            <a:r>
              <a:rPr lang="en-GB" sz="1200" b="0" i="0" kern="1200" baseline="0" dirty="0" smtClean="0">
                <a:solidFill>
                  <a:schemeClr val="tx1"/>
                </a:solidFill>
                <a:effectLst/>
                <a:latin typeface="Arial"/>
                <a:ea typeface="+mn-ea"/>
                <a:cs typeface="+mn-cs"/>
              </a:rPr>
              <a:t> will create a translation and rotation matrix where  numbers in the matrix denoting coordinate points on the grid (voxels to mm) and for each point in an image affine mapping can be defined into coordinates of another </a:t>
            </a:r>
            <a:r>
              <a:rPr lang="en-GB" sz="1200" b="0" i="0" kern="1200" baseline="0" dirty="0" smtClean="0">
                <a:solidFill>
                  <a:schemeClr val="tx1"/>
                </a:solidFill>
                <a:effectLst/>
                <a:latin typeface="Arial"/>
                <a:ea typeface="+mn-ea"/>
                <a:cs typeface="+mn-cs"/>
              </a:rPr>
              <a:t>shared (</a:t>
            </a:r>
            <a:r>
              <a:rPr lang="en-GB" sz="1200" b="0" i="0" kern="1200" baseline="0" dirty="0" err="1" smtClean="0">
                <a:solidFill>
                  <a:schemeClr val="tx1"/>
                </a:solidFill>
                <a:effectLst/>
                <a:latin typeface="Arial"/>
                <a:ea typeface="+mn-ea"/>
                <a:cs typeface="+mn-cs"/>
              </a:rPr>
              <a:t>eulicdean</a:t>
            </a:r>
            <a:r>
              <a:rPr lang="en-GB" sz="1200" b="0" i="0" kern="1200" baseline="0" dirty="0" smtClean="0">
                <a:solidFill>
                  <a:schemeClr val="tx1"/>
                </a:solidFill>
                <a:effectLst/>
                <a:latin typeface="Arial"/>
                <a:ea typeface="+mn-ea"/>
                <a:cs typeface="+mn-cs"/>
              </a:rPr>
              <a:t> space) and then map back to reference image. </a:t>
            </a:r>
            <a:endParaRPr lang="en-GB" sz="1200" b="0" i="0" kern="1200" baseline="0" dirty="0" smtClean="0">
              <a:solidFill>
                <a:schemeClr val="tx1"/>
              </a:solidFill>
              <a:effectLst/>
              <a:latin typeface="Arial"/>
              <a:ea typeface="+mn-ea"/>
              <a:cs typeface="+mn-cs"/>
            </a:endParaRPr>
          </a:p>
          <a:p>
            <a:pPr marL="171450" marR="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GB" sz="1200" b="0" i="0" kern="1200" baseline="0" dirty="0" smtClean="0">
                <a:solidFill>
                  <a:schemeClr val="tx1"/>
                </a:solidFill>
                <a:effectLst/>
                <a:latin typeface="Arial"/>
                <a:ea typeface="+mn-ea"/>
                <a:cs typeface="+mn-cs"/>
              </a:rPr>
              <a:t>and will then do an iterative search to find the best set of parameters that provide the best match to the reference image….</a:t>
            </a:r>
          </a:p>
          <a:p>
            <a:pPr marL="171450" marR="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GB" sz="1200" b="0" i="0" kern="1200" baseline="0" dirty="0" smtClean="0">
                <a:solidFill>
                  <a:schemeClr val="tx1"/>
                </a:solidFill>
                <a:effectLst/>
                <a:latin typeface="Arial"/>
                <a:ea typeface="+mn-ea"/>
                <a:cs typeface="+mn-cs"/>
              </a:rPr>
              <a:t>The way it finds the best set of parameters is;</a:t>
            </a:r>
          </a:p>
          <a:p>
            <a:pPr marL="0" marR="0" indent="0" algn="l" defTabSz="457200" rtl="0" eaLnBrk="1" fontAlgn="base" latinLnBrk="0" hangingPunct="1">
              <a:lnSpc>
                <a:spcPct val="100000"/>
              </a:lnSpc>
              <a:spcBef>
                <a:spcPct val="0"/>
              </a:spcBef>
              <a:spcAft>
                <a:spcPct val="0"/>
              </a:spcAft>
              <a:buClrTx/>
              <a:buSzTx/>
              <a:buFontTx/>
              <a:buNone/>
              <a:tabLst/>
              <a:defRPr/>
            </a:pPr>
            <a:endParaRPr lang="en-GB" sz="1200" b="0" i="0" kern="1200" dirty="0" smtClean="0">
              <a:solidFill>
                <a:schemeClr val="tx1"/>
              </a:solidFill>
              <a:effectLst/>
              <a:latin typeface="Arial"/>
              <a:ea typeface="+mn-ea"/>
              <a:cs typeface="+mn-cs"/>
            </a:endParaRPr>
          </a:p>
          <a:p>
            <a:pPr>
              <a:spcBef>
                <a:spcPct val="0"/>
              </a:spcBef>
            </a:pPr>
            <a:endParaRPr lang="en-US" dirty="0" smtClean="0">
              <a:latin typeface="Arial" pitchFamily="34" charset="0"/>
            </a:endParaRPr>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8DC741-5DE6-4B30-9B21-5B1C136A1F4F}" type="slidenum">
              <a:rPr lang="en-US">
                <a:latin typeface="Arial" pitchFamily="34" charset="0"/>
              </a:rPr>
              <a:pPr fontAlgn="base">
                <a:spcBef>
                  <a:spcPct val="0"/>
                </a:spcBef>
                <a:spcAft>
                  <a:spcPct val="0"/>
                </a:spcAft>
              </a:pPr>
              <a:t>10</a:t>
            </a:fld>
            <a:endParaRPr lang="en-US">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fontAlgn="auto">
              <a:spcBef>
                <a:spcPts val="0"/>
              </a:spcBef>
              <a:spcAft>
                <a:spcPts val="0"/>
              </a:spcAft>
              <a:buFont typeface="Arial" panose="020B0604020202020204" pitchFamily="34" charset="0"/>
              <a:buChar char="•"/>
              <a:defRPr/>
            </a:pPr>
            <a:r>
              <a:rPr lang="en-GB" sz="1200" b="0" i="0" kern="1200" dirty="0" smtClean="0">
                <a:solidFill>
                  <a:schemeClr val="tx1"/>
                </a:solidFill>
                <a:effectLst/>
                <a:latin typeface="Arial"/>
                <a:ea typeface="+mn-ea"/>
                <a:cs typeface="+mn-cs"/>
              </a:rPr>
              <a:t>To identify the set of parameters that provide the best match to the reference volume. (</a:t>
            </a:r>
            <a:r>
              <a:rPr lang="en-GB" sz="1200" b="0" i="0" kern="1200" dirty="0" err="1" smtClean="0">
                <a:solidFill>
                  <a:schemeClr val="tx1"/>
                </a:solidFill>
                <a:effectLst/>
                <a:latin typeface="Arial"/>
                <a:ea typeface="+mn-ea"/>
                <a:cs typeface="+mn-cs"/>
              </a:rPr>
              <a:t>nb</a:t>
            </a:r>
            <a:r>
              <a:rPr lang="en-GB" sz="1200" b="0" i="0" kern="1200" baseline="0" dirty="0" smtClean="0">
                <a:solidFill>
                  <a:schemeClr val="tx1"/>
                </a:solidFill>
                <a:effectLst/>
                <a:latin typeface="Arial"/>
                <a:ea typeface="+mn-ea"/>
                <a:cs typeface="+mn-cs"/>
              </a:rPr>
              <a:t> optimisation for </a:t>
            </a:r>
            <a:r>
              <a:rPr lang="en-GB" sz="1200" b="0" i="0" kern="1200" baseline="0" dirty="0" err="1" smtClean="0">
                <a:solidFill>
                  <a:schemeClr val="tx1"/>
                </a:solidFill>
                <a:effectLst/>
                <a:latin typeface="Arial"/>
                <a:ea typeface="+mn-ea"/>
                <a:cs typeface="+mn-cs"/>
              </a:rPr>
              <a:t>intramodal</a:t>
            </a:r>
            <a:r>
              <a:rPr lang="en-GB" sz="1200" b="0" i="0" kern="1200" baseline="0" dirty="0" smtClean="0">
                <a:solidFill>
                  <a:schemeClr val="tx1"/>
                </a:solidFill>
                <a:effectLst/>
                <a:latin typeface="Arial"/>
                <a:ea typeface="+mn-ea"/>
                <a:cs typeface="+mn-cs"/>
              </a:rPr>
              <a:t> only)</a:t>
            </a:r>
            <a:endParaRPr lang="en-GB" sz="1200" b="0" i="0" kern="1200" dirty="0" smtClean="0">
              <a:solidFill>
                <a:schemeClr val="tx1"/>
              </a:solidFill>
              <a:effectLst/>
              <a:latin typeface="Arial"/>
              <a:ea typeface="+mn-ea"/>
              <a:cs typeface="+mn-cs"/>
            </a:endParaRPr>
          </a:p>
          <a:p>
            <a:pPr marL="171450" indent="-171450" fontAlgn="auto">
              <a:spcBef>
                <a:spcPts val="0"/>
              </a:spcBef>
              <a:spcAft>
                <a:spcPts val="0"/>
              </a:spcAft>
              <a:buFont typeface="Arial" panose="020B0604020202020204" pitchFamily="34" charset="0"/>
              <a:buChar char="•"/>
              <a:defRPr/>
            </a:pPr>
            <a:r>
              <a:rPr lang="en-GB" sz="1200" b="0" i="0" kern="1200" dirty="0" smtClean="0">
                <a:solidFill>
                  <a:schemeClr val="tx1"/>
                </a:solidFill>
                <a:effectLst/>
                <a:latin typeface="Arial"/>
                <a:ea typeface="+mn-ea"/>
                <a:cs typeface="+mn-cs"/>
              </a:rPr>
              <a:t>This is termed optimisation</a:t>
            </a:r>
            <a:r>
              <a:rPr lang="en-GB" sz="1200" b="0" i="0" kern="1200" baseline="0" dirty="0" smtClean="0">
                <a:solidFill>
                  <a:schemeClr val="tx1"/>
                </a:solidFill>
                <a:effectLst/>
                <a:latin typeface="Arial"/>
                <a:ea typeface="+mn-ea"/>
                <a:cs typeface="+mn-cs"/>
              </a:rPr>
              <a:t> where one determines the optimum parameters for the transformation (coordinates).</a:t>
            </a:r>
          </a:p>
          <a:p>
            <a:pPr marL="171450" indent="-171450" fontAlgn="auto">
              <a:spcBef>
                <a:spcPts val="0"/>
              </a:spcBef>
              <a:spcAft>
                <a:spcPts val="0"/>
              </a:spcAft>
              <a:buFont typeface="Arial" panose="020B0604020202020204" pitchFamily="34" charset="0"/>
              <a:buChar char="•"/>
              <a:defRPr/>
            </a:pPr>
            <a:r>
              <a:rPr lang="en-GB" sz="1200" b="0" i="0" kern="1200" baseline="0" dirty="0" smtClean="0">
                <a:solidFill>
                  <a:schemeClr val="tx1"/>
                </a:solidFill>
                <a:effectLst/>
                <a:latin typeface="Arial"/>
                <a:ea typeface="+mn-ea"/>
                <a:cs typeface="+mn-cs"/>
              </a:rPr>
              <a:t>Optimal parameters are those that minimise the sum of squared differences ‘least squares method’ between the image and the reference image. </a:t>
            </a:r>
            <a:r>
              <a:rPr lang="en-GB" sz="1200" b="1" i="0" kern="1200" baseline="0" dirty="0" smtClean="0">
                <a:solidFill>
                  <a:schemeClr val="tx1"/>
                </a:solidFill>
                <a:effectLst/>
                <a:latin typeface="Arial"/>
                <a:ea typeface="+mn-ea"/>
                <a:cs typeface="+mn-cs"/>
              </a:rPr>
              <a:t>(cost function = sum of squared difference between consecutive image)</a:t>
            </a:r>
          </a:p>
          <a:p>
            <a:pPr marL="171450" indent="-171450" fontAlgn="auto">
              <a:spcBef>
                <a:spcPts val="0"/>
              </a:spcBef>
              <a:spcAft>
                <a:spcPts val="0"/>
              </a:spcAft>
              <a:buFont typeface="Arial" panose="020B0604020202020204" pitchFamily="34" charset="0"/>
              <a:buChar char="•"/>
              <a:defRPr/>
            </a:pPr>
            <a:r>
              <a:rPr lang="en-GB" sz="1200" b="0" i="0" kern="1200" baseline="0" dirty="0" smtClean="0">
                <a:solidFill>
                  <a:schemeClr val="tx1"/>
                </a:solidFill>
                <a:effectLst/>
                <a:latin typeface="Arial"/>
                <a:ea typeface="+mn-ea"/>
                <a:cs typeface="+mn-cs"/>
              </a:rPr>
              <a:t>After an initial estimate of this cost function, the algorithm will iteratively try different combinations in order to find minimum sum of square difference (</a:t>
            </a:r>
            <a:r>
              <a:rPr lang="en-GB" sz="1200" b="0" i="0" kern="1200" baseline="0" dirty="0" err="1" smtClean="0">
                <a:solidFill>
                  <a:schemeClr val="tx1"/>
                </a:solidFill>
                <a:effectLst/>
                <a:latin typeface="Arial"/>
                <a:ea typeface="+mn-ea"/>
                <a:cs typeface="+mn-cs"/>
              </a:rPr>
              <a:t>i.e</a:t>
            </a:r>
            <a:r>
              <a:rPr lang="en-GB" sz="1200" b="0" i="0" kern="1200" baseline="0" dirty="0" smtClean="0">
                <a:solidFill>
                  <a:schemeClr val="tx1"/>
                </a:solidFill>
                <a:effectLst/>
                <a:latin typeface="Arial"/>
                <a:ea typeface="+mn-ea"/>
                <a:cs typeface="+mn-cs"/>
              </a:rPr>
              <a:t> best match to reference or quantification of how well image matches the reference – the perfect co-registration would yield a difference of 0) </a:t>
            </a:r>
          </a:p>
          <a:p>
            <a:pPr fontAlgn="auto">
              <a:spcBef>
                <a:spcPts val="0"/>
              </a:spcBef>
              <a:spcAft>
                <a:spcPts val="0"/>
              </a:spcAft>
              <a:defRPr/>
            </a:pPr>
            <a:endParaRPr lang="en-GB" sz="1200" b="0" i="0" kern="1200" dirty="0" smtClean="0">
              <a:solidFill>
                <a:schemeClr val="tx1"/>
              </a:solidFill>
              <a:effectLst/>
              <a:latin typeface="Arial"/>
              <a:ea typeface="+mn-ea"/>
              <a:cs typeface="+mn-cs"/>
            </a:endParaRPr>
          </a:p>
          <a:p>
            <a:pPr fontAlgn="auto">
              <a:spcBef>
                <a:spcPts val="0"/>
              </a:spcBef>
              <a:spcAft>
                <a:spcPts val="0"/>
              </a:spcAft>
              <a:defRPr/>
            </a:pPr>
            <a:endParaRPr lang="en-GB" sz="1200" b="0" i="0" kern="1200" dirty="0" smtClean="0">
              <a:solidFill>
                <a:schemeClr val="tx1"/>
              </a:solidFill>
              <a:effectLst/>
              <a:latin typeface="Arial"/>
              <a:ea typeface="+mn-ea"/>
              <a:cs typeface="+mn-cs"/>
            </a:endParaRPr>
          </a:p>
          <a:p>
            <a:pPr fontAlgn="auto">
              <a:spcBef>
                <a:spcPts val="0"/>
              </a:spcBef>
              <a:spcAft>
                <a:spcPts val="0"/>
              </a:spcAft>
              <a:defRPr/>
            </a:pPr>
            <a:r>
              <a:rPr lang="en-GB" sz="1200" b="0" i="0" kern="1200" dirty="0" smtClean="0">
                <a:solidFill>
                  <a:schemeClr val="tx1"/>
                </a:solidFill>
                <a:effectLst/>
                <a:latin typeface="Arial"/>
                <a:ea typeface="+mn-ea"/>
                <a:cs typeface="+mn-cs"/>
              </a:rPr>
              <a:t>In other words ‘optimisation’ - we are minimising</a:t>
            </a:r>
            <a:r>
              <a:rPr lang="en-GB" sz="1200" b="0" i="0" kern="1200" baseline="0" dirty="0" smtClean="0">
                <a:solidFill>
                  <a:schemeClr val="tx1"/>
                </a:solidFill>
                <a:effectLst/>
                <a:latin typeface="Arial"/>
                <a:ea typeface="+mn-ea"/>
                <a:cs typeface="+mn-cs"/>
              </a:rPr>
              <a:t> the sum of squared differences (residuals – residual being a difference between observed value and the fitted value provided by the model) between the transform and real world data. To minimise this difference the </a:t>
            </a:r>
            <a:r>
              <a:rPr lang="en-GB" sz="1200" b="0" i="0" kern="1200" baseline="0" dirty="0" err="1" smtClean="0">
                <a:solidFill>
                  <a:schemeClr val="tx1"/>
                </a:solidFill>
                <a:effectLst/>
                <a:latin typeface="Arial"/>
                <a:ea typeface="+mn-ea"/>
                <a:cs typeface="+mn-cs"/>
              </a:rPr>
              <a:t>alogrithm</a:t>
            </a:r>
            <a:r>
              <a:rPr lang="en-GB" sz="1200" b="0" i="0" kern="1200" baseline="0" dirty="0" smtClean="0">
                <a:solidFill>
                  <a:schemeClr val="tx1"/>
                </a:solidFill>
                <a:effectLst/>
                <a:latin typeface="Arial"/>
                <a:ea typeface="+mn-ea"/>
                <a:cs typeface="+mn-cs"/>
              </a:rPr>
              <a:t> will takes an initial estimate, compute ‘how different’ that transform is to the ref image and iteratively searches from there – at each iteration model is </a:t>
            </a:r>
            <a:r>
              <a:rPr lang="en-GB" sz="1200" b="0" i="0" kern="1200" baseline="0" dirty="0" err="1" smtClean="0">
                <a:solidFill>
                  <a:schemeClr val="tx1"/>
                </a:solidFill>
                <a:effectLst/>
                <a:latin typeface="Arial"/>
                <a:ea typeface="+mn-ea"/>
                <a:cs typeface="+mn-cs"/>
              </a:rPr>
              <a:t>evaludated</a:t>
            </a:r>
            <a:r>
              <a:rPr lang="en-GB" sz="1200" b="0" i="0" kern="1200" baseline="0" dirty="0" smtClean="0">
                <a:solidFill>
                  <a:schemeClr val="tx1"/>
                </a:solidFill>
                <a:effectLst/>
                <a:latin typeface="Arial"/>
                <a:ea typeface="+mn-ea"/>
                <a:cs typeface="+mn-cs"/>
              </a:rPr>
              <a:t> and </a:t>
            </a:r>
            <a:r>
              <a:rPr lang="en-GB" sz="1200" b="0" i="0" kern="1200" baseline="0" dirty="0" err="1" smtClean="0">
                <a:solidFill>
                  <a:schemeClr val="tx1"/>
                </a:solidFill>
                <a:effectLst/>
                <a:latin typeface="Arial"/>
                <a:ea typeface="+mn-ea"/>
                <a:cs typeface="+mn-cs"/>
              </a:rPr>
              <a:t>Xsquared</a:t>
            </a:r>
            <a:r>
              <a:rPr lang="en-GB" sz="1200" b="0" i="0" kern="1200" baseline="0" dirty="0" smtClean="0">
                <a:solidFill>
                  <a:schemeClr val="tx1"/>
                </a:solidFill>
                <a:effectLst/>
                <a:latin typeface="Arial"/>
                <a:ea typeface="+mn-ea"/>
                <a:cs typeface="+mn-cs"/>
              </a:rPr>
              <a:t> computed before next iteration. </a:t>
            </a:r>
          </a:p>
          <a:p>
            <a:pPr fontAlgn="auto">
              <a:spcBef>
                <a:spcPts val="0"/>
              </a:spcBef>
              <a:spcAft>
                <a:spcPts val="0"/>
              </a:spcAft>
              <a:defRPr/>
            </a:pPr>
            <a:endParaRPr lang="en-GB" sz="1200" b="0" i="0" kern="1200" dirty="0" smtClean="0">
              <a:solidFill>
                <a:schemeClr val="tx1"/>
              </a:solidFill>
              <a:effectLst/>
              <a:latin typeface="Arial"/>
              <a:ea typeface="+mn-ea"/>
              <a:cs typeface="+mn-cs"/>
            </a:endParaRPr>
          </a:p>
          <a:p>
            <a:pPr fontAlgn="auto">
              <a:spcBef>
                <a:spcPts val="0"/>
              </a:spcBef>
              <a:spcAft>
                <a:spcPts val="0"/>
              </a:spcAft>
              <a:defRPr/>
            </a:pPr>
            <a:endParaRPr lang="en-US" kern="0" dirty="0" smtClean="0">
              <a:solidFill>
                <a:schemeClr val="bg1"/>
              </a:solidFill>
            </a:endParaRPr>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849842BF-39F5-4FCC-8805-C96FE62C4E7D}" type="slidenum">
              <a:rPr lang="en-GB" smtClean="0"/>
              <a:t>11</a:t>
            </a:fld>
            <a:endParaRPr lang="en-GB" dirty="0"/>
          </a:p>
        </p:txBody>
      </p:sp>
    </p:spTree>
    <p:extLst>
      <p:ext uri="{BB962C8B-B14F-4D97-AF65-F5344CB8AC3E}">
        <p14:creationId xmlns:p14="http://schemas.microsoft.com/office/powerpoint/2010/main" val="1566165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spcBef>
                <a:spcPct val="0"/>
              </a:spcBef>
              <a:buFont typeface="Arial" panose="020B0604020202020204" pitchFamily="34" charset="0"/>
              <a:buNone/>
            </a:pPr>
            <a:r>
              <a:rPr lang="en-GB" b="1" dirty="0" smtClean="0">
                <a:latin typeface="Arial" pitchFamily="34" charset="0"/>
              </a:rPr>
              <a:t>Is</a:t>
            </a:r>
            <a:r>
              <a:rPr lang="en-GB" b="1" baseline="0" dirty="0" smtClean="0">
                <a:latin typeface="Arial" pitchFamily="34" charset="0"/>
              </a:rPr>
              <a:t> below correct?</a:t>
            </a:r>
            <a:endParaRPr lang="en-GB" b="1" dirty="0" smtClean="0">
              <a:latin typeface="Arial" pitchFamily="34" charset="0"/>
            </a:endParaRPr>
          </a:p>
          <a:p>
            <a:pPr marL="171450" indent="-171450">
              <a:spcBef>
                <a:spcPct val="0"/>
              </a:spcBef>
              <a:buFont typeface="Arial" panose="020B0604020202020204" pitchFamily="34" charset="0"/>
              <a:buChar char="•"/>
            </a:pPr>
            <a:r>
              <a:rPr lang="en-GB" dirty="0" smtClean="0">
                <a:latin typeface="Arial" pitchFamily="34" charset="0"/>
              </a:rPr>
              <a:t>So, in the registration process each of the images are matched to the first image of the time series and a mean of these aligned images is generated. </a:t>
            </a:r>
          </a:p>
          <a:p>
            <a:pPr marL="171450" indent="-171450">
              <a:spcBef>
                <a:spcPct val="0"/>
              </a:spcBef>
              <a:buFont typeface="Arial" panose="020B0604020202020204" pitchFamily="34" charset="0"/>
              <a:buChar char="•"/>
            </a:pPr>
            <a:r>
              <a:rPr lang="en-GB" dirty="0" smtClean="0">
                <a:latin typeface="Arial" pitchFamily="34" charset="0"/>
              </a:rPr>
              <a:t>Then each of the individual images is matched to this mean image</a:t>
            </a:r>
            <a:r>
              <a:rPr lang="en-GB" baseline="0" dirty="0" smtClean="0">
                <a:latin typeface="Arial" pitchFamily="34" charset="0"/>
              </a:rPr>
              <a:t> by applying the transformation parameters. </a:t>
            </a:r>
            <a:r>
              <a:rPr lang="en-GB" dirty="0" smtClean="0">
                <a:latin typeface="Arial" pitchFamily="34" charset="0"/>
              </a:rPr>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smtClean="0">
                <a:solidFill>
                  <a:schemeClr val="tx1"/>
                </a:solidFill>
                <a:effectLst/>
                <a:latin typeface="Arial"/>
                <a:ea typeface="+mn-ea"/>
                <a:cs typeface="+mn-cs"/>
              </a:rPr>
              <a:t>After determining a set of realignment parameters, the original data have to be resampled in order to estimate the values that would have been obtained in case of no head motion. This process is called </a:t>
            </a:r>
            <a:r>
              <a:rPr lang="en-GB" sz="1200" b="0" i="1" kern="1200" dirty="0" smtClean="0">
                <a:solidFill>
                  <a:schemeClr val="tx1"/>
                </a:solidFill>
                <a:effectLst/>
                <a:latin typeface="Arial"/>
                <a:ea typeface="+mn-ea"/>
                <a:cs typeface="+mn-cs"/>
              </a:rPr>
              <a:t>interpolation</a:t>
            </a:r>
            <a:r>
              <a:rPr lang="en-GB" sz="1200" b="0" i="0" kern="1200" dirty="0" smtClean="0">
                <a:solidFill>
                  <a:schemeClr val="tx1"/>
                </a:solidFill>
                <a:effectLst/>
                <a:latin typeface="Arial"/>
                <a:ea typeface="+mn-ea"/>
                <a:cs typeface="+mn-cs"/>
              </a:rPr>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smtClean="0"/>
              <a:t>Interpolation defined as constructing new data points from a set of known data points (i.e. </a:t>
            </a:r>
            <a:r>
              <a:rPr lang="en-GB" sz="1200" dirty="0" smtClean="0">
                <a:solidFill>
                  <a:srgbClr val="FFC000"/>
                </a:solidFill>
              </a:rPr>
              <a:t>voxels</a:t>
            </a:r>
            <a:r>
              <a:rPr lang="en-GB" sz="1200" dirty="0" smtClean="0"/>
              <a:t>). </a:t>
            </a:r>
            <a:r>
              <a:rPr lang="en-GB" sz="1200" b="0" dirty="0" smtClean="0"/>
              <a:t>NB also referred to as </a:t>
            </a:r>
            <a:r>
              <a:rPr lang="en-GB" sz="1200" b="0" dirty="0" err="1" smtClean="0"/>
              <a:t>reslicing</a:t>
            </a:r>
            <a:r>
              <a:rPr lang="en-GB" sz="1200" b="0" baseline="0" dirty="0" smtClean="0"/>
              <a:t> and</a:t>
            </a:r>
            <a:r>
              <a:rPr lang="en-GB" sz="1200" b="0" dirty="0" smtClean="0"/>
              <a:t> transformation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smtClean="0"/>
              <a:t>The intensity of each voxel in the transformed image must be determined from the intensities in the original image.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dirty="0" smtClean="0"/>
              <a:t>In SPM there are different interpolation options to choose from.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smtClean="0"/>
              <a:t>In order to realign images with </a:t>
            </a:r>
            <a:r>
              <a:rPr lang="en-GB" sz="1200" dirty="0" err="1" smtClean="0"/>
              <a:t>subvoxel</a:t>
            </a:r>
            <a:r>
              <a:rPr lang="en-GB" sz="1200" dirty="0" smtClean="0"/>
              <a:t> accuracy, the spatial transformations will involve fractions of a voxel.</a:t>
            </a:r>
            <a:r>
              <a:rPr lang="en-GB" sz="1200" baseline="0" dirty="0" smtClean="0"/>
              <a:t> </a:t>
            </a:r>
            <a:r>
              <a:rPr lang="en-GB" sz="1200" dirty="0" smtClean="0"/>
              <a:t>Requires an interpolation scheme to estimate the intensity of a voxel, based on the intensity of its neighbours.</a:t>
            </a:r>
            <a:endParaRPr lang="en-US" dirty="0" smtClean="0">
              <a:latin typeface="Arial" pitchFamily="34" charset="0"/>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GB" sz="1200" dirty="0" smtClean="0">
                <a:latin typeface="Lato" panose="020F0502020204030203" pitchFamily="34" charset="0"/>
              </a:rPr>
              <a:t>All images are acquired and stored as a collection of discrete points set on a spatial grid. However, in order to carry out the image transformations the intensity at positions between grid points needs to be calculated. This process is called interpolation.</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dirty="0" smtClean="0">
              <a:latin typeface="Arial" pitchFamily="34" charset="0"/>
            </a:endParaRPr>
          </a:p>
          <a:p>
            <a:endParaRPr lang="en-GB" dirty="0"/>
          </a:p>
        </p:txBody>
      </p:sp>
      <p:sp>
        <p:nvSpPr>
          <p:cNvPr id="4" name="Slide Number Placeholder 3"/>
          <p:cNvSpPr>
            <a:spLocks noGrp="1"/>
          </p:cNvSpPr>
          <p:nvPr>
            <p:ph type="sldNum" sz="quarter" idx="10"/>
          </p:nvPr>
        </p:nvSpPr>
        <p:spPr/>
        <p:txBody>
          <a:bodyPr/>
          <a:lstStyle/>
          <a:p>
            <a:pPr>
              <a:defRPr/>
            </a:pPr>
            <a:fld id="{45B23919-658F-4EC7-B87C-3CB53787737C}" type="slidenum">
              <a:rPr lang="en-US" smtClean="0"/>
              <a:pPr>
                <a:defRPr/>
              </a:pPr>
              <a:t>12</a:t>
            </a:fld>
            <a:endParaRPr lang="en-US" dirty="0"/>
          </a:p>
        </p:txBody>
      </p:sp>
    </p:spTree>
    <p:extLst>
      <p:ext uri="{BB962C8B-B14F-4D97-AF65-F5344CB8AC3E}">
        <p14:creationId xmlns:p14="http://schemas.microsoft.com/office/powerpoint/2010/main" val="3544174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 typeface="Arial" panose="020B0604020202020204" pitchFamily="34" charset="0"/>
              <a:buChar char="•"/>
            </a:pPr>
            <a:r>
              <a:rPr lang="en-US" dirty="0" smtClean="0">
                <a:latin typeface="Arial" pitchFamily="34" charset="0"/>
              </a:rPr>
              <a:t>The simplest one is to take the value of the nearest </a:t>
            </a:r>
            <a:r>
              <a:rPr lang="en-GB" dirty="0" smtClean="0">
                <a:latin typeface="Arial" pitchFamily="34" charset="0"/>
              </a:rPr>
              <a:t>neighbour</a:t>
            </a:r>
            <a:r>
              <a:rPr lang="en-US" dirty="0" smtClean="0">
                <a:latin typeface="Arial" pitchFamily="34" charset="0"/>
              </a:rPr>
              <a:t>. This is fastest but not recommended for image realignment</a:t>
            </a:r>
            <a:r>
              <a:rPr lang="en-US" baseline="0" dirty="0" smtClean="0">
                <a:latin typeface="Arial" pitchFamily="34" charset="0"/>
              </a:rPr>
              <a:t> (and not included in spm12)</a:t>
            </a:r>
            <a:endParaRPr lang="en-US" dirty="0" smtClean="0">
              <a:latin typeface="Arial" pitchFamily="34" charset="0"/>
            </a:endParaRPr>
          </a:p>
          <a:p>
            <a:pPr marL="171450" indent="-171450">
              <a:spcBef>
                <a:spcPct val="0"/>
              </a:spcBef>
              <a:buFont typeface="Arial" panose="020B0604020202020204" pitchFamily="34" charset="0"/>
              <a:buChar char="•"/>
            </a:pPr>
            <a:r>
              <a:rPr lang="en-US" dirty="0" smtClean="0">
                <a:latin typeface="Arial" pitchFamily="34" charset="0"/>
              </a:rPr>
              <a:t>A rather better option is tri-linear interpolation (illustrated here in 2 dimensions, so it’s bi-linear interpolation) but it’s easier to explain.</a:t>
            </a:r>
          </a:p>
          <a:p>
            <a:pPr>
              <a:spcBef>
                <a:spcPct val="0"/>
              </a:spcBef>
              <a:buFontTx/>
              <a:buChar char="•"/>
            </a:pPr>
            <a:r>
              <a:rPr lang="en-US" dirty="0" smtClean="0">
                <a:latin typeface="Arial" pitchFamily="34" charset="0"/>
              </a:rPr>
              <a:t> The white circles represent original voxels (f1, f2, f3, f4) and the black circle (f7) represents the point we’re trying to sample</a:t>
            </a:r>
          </a:p>
          <a:p>
            <a:pPr>
              <a:spcBef>
                <a:spcPct val="0"/>
              </a:spcBef>
              <a:buFontTx/>
              <a:buChar char="•"/>
            </a:pPr>
            <a:r>
              <a:rPr lang="en-US" dirty="0" smtClean="0">
                <a:latin typeface="Arial" pitchFamily="34" charset="0"/>
              </a:rPr>
              <a:t> So, we take the weighted average intensity of these 2 values (f1 and f2)  and we get f5</a:t>
            </a:r>
          </a:p>
          <a:p>
            <a:pPr>
              <a:spcBef>
                <a:spcPct val="0"/>
              </a:spcBef>
              <a:buFontTx/>
              <a:buChar char="•"/>
            </a:pPr>
            <a:r>
              <a:rPr lang="en-US" dirty="0" smtClean="0">
                <a:latin typeface="Arial" pitchFamily="34" charset="0"/>
              </a:rPr>
              <a:t> We also take the weighted average of f3 and f4 to get f6</a:t>
            </a:r>
          </a:p>
          <a:p>
            <a:pPr>
              <a:spcBef>
                <a:spcPct val="0"/>
              </a:spcBef>
              <a:buFontTx/>
              <a:buChar char="•"/>
            </a:pPr>
            <a:r>
              <a:rPr lang="en-US" dirty="0" smtClean="0">
                <a:latin typeface="Arial" pitchFamily="34" charset="0"/>
              </a:rPr>
              <a:t> Finally, we take the weighted average of f5 and f6 to get f7. </a:t>
            </a:r>
          </a:p>
          <a:p>
            <a:pPr>
              <a:spcBef>
                <a:spcPct val="0"/>
              </a:spcBef>
              <a:buFontTx/>
              <a:buChar char="•"/>
            </a:pPr>
            <a:r>
              <a:rPr lang="en-US" dirty="0" smtClean="0">
                <a:latin typeface="Arial" pitchFamily="34" charset="0"/>
              </a:rPr>
              <a:t>This would generalize into 3 dimensions </a:t>
            </a:r>
          </a:p>
          <a:p>
            <a:pPr>
              <a:spcBef>
                <a:spcPct val="0"/>
              </a:spcBef>
              <a:buFontTx/>
              <a:buChar char="•"/>
            </a:pPr>
            <a:r>
              <a:rPr lang="en-US" dirty="0" smtClean="0">
                <a:latin typeface="Arial" pitchFamily="34" charset="0"/>
              </a:rPr>
              <a:t>This method is not really optimal because by taking the weighted average of the </a:t>
            </a:r>
            <a:r>
              <a:rPr lang="en-US" dirty="0" err="1" smtClean="0">
                <a:latin typeface="Arial" pitchFamily="34" charset="0"/>
              </a:rPr>
              <a:t>neighbouring</a:t>
            </a:r>
            <a:r>
              <a:rPr lang="en-US" dirty="0" smtClean="0">
                <a:latin typeface="Arial" pitchFamily="34" charset="0"/>
              </a:rPr>
              <a:t> voxel we are introducing smoothness into the resampled image. It’s a bit messy and you will lose information. </a:t>
            </a:r>
          </a:p>
          <a:p>
            <a:pPr marL="171450" indent="-171450">
              <a:spcBef>
                <a:spcPct val="0"/>
              </a:spcBef>
              <a:buFont typeface="Arial" panose="020B0604020202020204" pitchFamily="34" charset="0"/>
              <a:buChar char="•"/>
            </a:pPr>
            <a:r>
              <a:rPr lang="en-US" dirty="0" smtClean="0">
                <a:latin typeface="Arial" pitchFamily="34" charset="0"/>
              </a:rPr>
              <a:t>There are better ways of doing interpolation, although such methods could be slower.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pPr>
              <a:spcBef>
                <a:spcPct val="0"/>
              </a:spcBef>
            </a:pPr>
            <a:endParaRPr lang="en-US" dirty="0" smtClean="0">
              <a:latin typeface="Arial" pitchFamily="34" charset="0"/>
            </a:endParaRPr>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58707B4-C2BC-46B1-89E6-CDF11843F5EE}" type="slidenum">
              <a:rPr lang="en-US">
                <a:latin typeface="Arial" pitchFamily="34" charset="0"/>
              </a:rPr>
              <a:pPr fontAlgn="base">
                <a:spcBef>
                  <a:spcPct val="0"/>
                </a:spcBef>
                <a:spcAft>
                  <a:spcPct val="0"/>
                </a:spcAft>
              </a:pPr>
              <a:t>13</a:t>
            </a:fld>
            <a:endParaRPr lang="en-US">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marL="0" indent="0" fontAlgn="auto">
              <a:spcBef>
                <a:spcPts val="0"/>
              </a:spcBef>
              <a:spcAft>
                <a:spcPts val="0"/>
              </a:spcAft>
              <a:buFont typeface="Arial" panose="020B0604020202020204" pitchFamily="34" charset="0"/>
              <a:buNone/>
              <a:defRPr/>
            </a:pPr>
            <a:r>
              <a:rPr lang="en-US" b="1" dirty="0" err="1" smtClean="0"/>
              <a:t>I</a:t>
            </a:r>
            <a:r>
              <a:rPr lang="en-US" dirty="0" err="1" smtClean="0"/>
              <a:t>So</a:t>
            </a:r>
            <a:r>
              <a:rPr lang="en-US" dirty="0" smtClean="0"/>
              <a:t>, a better method of interpolation is B-spline</a:t>
            </a:r>
            <a:r>
              <a:rPr lang="en-US" baseline="0" dirty="0" smtClean="0"/>
              <a:t> (default in SPM)</a:t>
            </a:r>
            <a:r>
              <a:rPr lang="en-US" dirty="0" smtClean="0"/>
              <a:t> </a:t>
            </a:r>
            <a:r>
              <a:rPr lang="en-GB" sz="1200" dirty="0" smtClean="0">
                <a:solidFill>
                  <a:schemeClr val="bg1"/>
                </a:solidFill>
              </a:rPr>
              <a:t>B-spline interpolation – improves accuracy, has higher spatial frequency. </a:t>
            </a:r>
            <a:endParaRPr lang="en-US" dirty="0" smtClean="0"/>
          </a:p>
          <a:p>
            <a:pPr marL="171450" indent="-171450" fontAlgn="auto">
              <a:spcBef>
                <a:spcPts val="0"/>
              </a:spcBef>
              <a:spcAft>
                <a:spcPts val="0"/>
              </a:spcAft>
              <a:buFont typeface="Arial" panose="020B0604020202020204" pitchFamily="34" charset="0"/>
              <a:buChar char="•"/>
              <a:defRPr/>
            </a:pPr>
            <a:r>
              <a:rPr lang="en-US" dirty="0" smtClean="0"/>
              <a:t>In this graph, the perpendicular thin lines represent the value of individual voxels in the original image and the black line is </a:t>
            </a:r>
            <a:r>
              <a:rPr lang="en-US" dirty="0" err="1" smtClean="0"/>
              <a:t>interpoling</a:t>
            </a:r>
            <a:r>
              <a:rPr lang="en-US" dirty="0" smtClean="0"/>
              <a:t> the smooth function between </a:t>
            </a:r>
            <a:r>
              <a:rPr lang="en-US" dirty="0" smtClean="0"/>
              <a:t>voxels (linear combination of basis</a:t>
            </a:r>
            <a:r>
              <a:rPr lang="en-US" baseline="0" dirty="0" smtClean="0"/>
              <a:t> functions – bit like a </a:t>
            </a:r>
            <a:r>
              <a:rPr lang="en-US" baseline="0" dirty="0" err="1" smtClean="0"/>
              <a:t>localised</a:t>
            </a:r>
            <a:r>
              <a:rPr lang="en-US" baseline="0" dirty="0" smtClean="0"/>
              <a:t> GLM)</a:t>
            </a:r>
            <a:r>
              <a:rPr lang="en-US" dirty="0" smtClean="0"/>
              <a:t>. </a:t>
            </a:r>
            <a:r>
              <a:rPr lang="en-US" dirty="0" smtClean="0"/>
              <a:t>When we want to sample a new value, we just take the height of the black line. </a:t>
            </a:r>
          </a:p>
          <a:p>
            <a:pPr marL="0" indent="0" fontAlgn="auto">
              <a:spcBef>
                <a:spcPts val="0"/>
              </a:spcBef>
              <a:spcAft>
                <a:spcPts val="0"/>
              </a:spcAft>
              <a:buFont typeface="Arial" panose="020B0604020202020204" pitchFamily="34" charset="0"/>
              <a:buNone/>
              <a:defRPr/>
            </a:pPr>
            <a:r>
              <a:rPr lang="en-US" dirty="0" smtClean="0"/>
              <a:t>(This black line consists of the linear combination of these </a:t>
            </a:r>
            <a:r>
              <a:rPr lang="en-US" dirty="0" err="1" smtClean="0"/>
              <a:t>gaussian</a:t>
            </a:r>
            <a:r>
              <a:rPr lang="en-US" dirty="0" smtClean="0"/>
              <a:t> shaped basis functions)</a:t>
            </a:r>
          </a:p>
          <a:p>
            <a:pPr marL="171450" indent="-171450" fontAlgn="auto">
              <a:spcBef>
                <a:spcPts val="0"/>
              </a:spcBef>
              <a:spcAft>
                <a:spcPts val="0"/>
              </a:spcAft>
              <a:buFont typeface="Arial" panose="020B0604020202020204" pitchFamily="34" charset="0"/>
              <a:buChar char="•"/>
              <a:defRPr/>
            </a:pPr>
            <a:r>
              <a:rPr lang="en-US" dirty="0" smtClean="0"/>
              <a:t>There are a few options of B-spline interpolation in SPM. I’ll try to explain some:</a:t>
            </a:r>
          </a:p>
          <a:p>
            <a:pPr marL="228600" indent="-228600" fontAlgn="auto">
              <a:spcBef>
                <a:spcPts val="0"/>
              </a:spcBef>
              <a:spcAft>
                <a:spcPts val="0"/>
              </a:spcAft>
              <a:buFontTx/>
              <a:buAutoNum type="arabicPeriod"/>
              <a:defRPr/>
            </a:pPr>
            <a:r>
              <a:rPr lang="en-US" dirty="0" smtClean="0"/>
              <a:t>We have a function that is a little triangle shape and this is a 1</a:t>
            </a:r>
            <a:r>
              <a:rPr lang="en-US" baseline="30000" dirty="0" smtClean="0"/>
              <a:t>st</a:t>
            </a:r>
            <a:r>
              <a:rPr lang="en-US" dirty="0" smtClean="0"/>
              <a:t> degree </a:t>
            </a:r>
            <a:r>
              <a:rPr lang="en-US" dirty="0" err="1" smtClean="0"/>
              <a:t>b-spline</a:t>
            </a:r>
            <a:r>
              <a:rPr lang="en-US" dirty="0" smtClean="0"/>
              <a:t>, which is identical to a bilinear / tri-linear interpolation</a:t>
            </a:r>
          </a:p>
          <a:p>
            <a:pPr marL="228600" indent="-228600" fontAlgn="auto">
              <a:spcBef>
                <a:spcPts val="0"/>
              </a:spcBef>
              <a:spcAft>
                <a:spcPts val="0"/>
              </a:spcAft>
              <a:buFontTx/>
              <a:buAutoNum type="arabicPeriod"/>
              <a:defRPr/>
            </a:pPr>
            <a:r>
              <a:rPr lang="en-US" dirty="0" smtClean="0"/>
              <a:t>2</a:t>
            </a:r>
            <a:r>
              <a:rPr lang="en-US" baseline="30000" dirty="0" smtClean="0"/>
              <a:t>nd</a:t>
            </a:r>
            <a:r>
              <a:rPr lang="en-US" dirty="0" smtClean="0"/>
              <a:t> degree </a:t>
            </a:r>
            <a:r>
              <a:rPr lang="en-US" dirty="0" err="1" smtClean="0"/>
              <a:t>b-spline</a:t>
            </a:r>
            <a:r>
              <a:rPr lang="en-US" dirty="0" smtClean="0"/>
              <a:t> is slightly more sophisticated. This function consists of some polynomials that are stuck together. There’s a </a:t>
            </a:r>
            <a:r>
              <a:rPr lang="en-US" dirty="0" err="1" smtClean="0"/>
              <a:t>gaussian</a:t>
            </a:r>
            <a:r>
              <a:rPr lang="en-US" dirty="0" smtClean="0"/>
              <a:t> shape here which consists of a bit of this curve (left) a bit of the right curve and a bit of the top curve which are stuck together. </a:t>
            </a:r>
          </a:p>
          <a:p>
            <a:pPr marL="228600" indent="-228600" fontAlgn="auto">
              <a:spcBef>
                <a:spcPts val="0"/>
              </a:spcBef>
              <a:spcAft>
                <a:spcPts val="0"/>
              </a:spcAft>
              <a:buFontTx/>
              <a:buAutoNum type="arabicPeriod"/>
              <a:defRPr/>
            </a:pPr>
            <a:r>
              <a:rPr lang="en-US" dirty="0" smtClean="0"/>
              <a:t>3</a:t>
            </a:r>
            <a:r>
              <a:rPr lang="en-US" baseline="30000" dirty="0" smtClean="0"/>
              <a:t>rd</a:t>
            </a:r>
            <a:r>
              <a:rPr lang="en-US" dirty="0" smtClean="0"/>
              <a:t> degree b-spline uses a few more curves </a:t>
            </a:r>
            <a:r>
              <a:rPr lang="en-GB" sz="1200" dirty="0" smtClean="0">
                <a:solidFill>
                  <a:schemeClr val="bg1"/>
                </a:solidFill>
              </a:rPr>
              <a:t>. </a:t>
            </a:r>
            <a:endParaRPr lang="en-US" dirty="0" smtClean="0"/>
          </a:p>
          <a:p>
            <a:pPr marL="228600" indent="-228600" fontAlgn="auto">
              <a:spcBef>
                <a:spcPts val="0"/>
              </a:spcBef>
              <a:spcAft>
                <a:spcPts val="0"/>
              </a:spcAft>
              <a:buFontTx/>
              <a:buAutoNum type="arabicPeriod"/>
              <a:defRPr/>
            </a:pPr>
            <a:r>
              <a:rPr lang="en-US" dirty="0" smtClean="0"/>
              <a:t>This is how they would appear in 2D, there’s also a 3D version as well. </a:t>
            </a:r>
          </a:p>
          <a:p>
            <a:pPr marL="0" indent="0" fontAlgn="auto">
              <a:spcBef>
                <a:spcPts val="0"/>
              </a:spcBef>
              <a:spcAft>
                <a:spcPts val="0"/>
              </a:spcAft>
              <a:buFontTx/>
              <a:buNone/>
              <a:defRPr/>
            </a:pPr>
            <a:r>
              <a:rPr lang="en-GB" sz="1200" dirty="0" smtClean="0">
                <a:solidFill>
                  <a:schemeClr val="bg1"/>
                </a:solidFill>
              </a:rPr>
              <a:t>Bottom</a:t>
            </a:r>
            <a:r>
              <a:rPr lang="en-GB" sz="1200" baseline="0" dirty="0" smtClean="0">
                <a:solidFill>
                  <a:schemeClr val="bg1"/>
                </a:solidFill>
              </a:rPr>
              <a:t> line without the maths: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latin typeface="Lato"/>
                <a:ea typeface="Calibri" pitchFamily="34" charset="0"/>
                <a:cs typeface="Calibri" pitchFamily="34" charset="0"/>
              </a:rPr>
              <a:t>B-spline interpolation uses more information in the hope of improving results and the higher the order the more information (neighbouring voxels) is being used to generate accurate</a:t>
            </a:r>
            <a:r>
              <a:rPr lang="en-GB" baseline="0" dirty="0" smtClean="0">
                <a:latin typeface="Lato"/>
                <a:ea typeface="Calibri" pitchFamily="34" charset="0"/>
                <a:cs typeface="Calibri" pitchFamily="34" charset="0"/>
              </a:rPr>
              <a:t> interpolation</a:t>
            </a:r>
            <a:endParaRPr lang="en-GB" dirty="0" smtClean="0">
              <a:latin typeface="Lato"/>
              <a:ea typeface="Calibri" pitchFamily="34" charset="0"/>
              <a:cs typeface="Calibri"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latin typeface="Lato"/>
                <a:ea typeface="Calibri" pitchFamily="34" charset="0"/>
                <a:cs typeface="Calibri" pitchFamily="34" charset="0"/>
              </a:rPr>
              <a:t>Spline is </a:t>
            </a:r>
            <a:r>
              <a:rPr lang="en-GB" baseline="0" dirty="0" smtClean="0">
                <a:latin typeface="Lato"/>
                <a:ea typeface="Calibri" pitchFamily="34" charset="0"/>
                <a:cs typeface="Calibri" pitchFamily="34" charset="0"/>
              </a:rPr>
              <a:t>the interpolant – a piecewise polynomial</a:t>
            </a:r>
            <a:endParaRPr lang="en-US" dirty="0"/>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5238140-9D7E-4C4F-82C1-FDE7CE1A2978}" type="slidenum">
              <a:rPr lang="en-US">
                <a:latin typeface="Arial" pitchFamily="34" charset="0"/>
              </a:rPr>
              <a:pPr fontAlgn="base">
                <a:spcBef>
                  <a:spcPct val="0"/>
                </a:spcBef>
                <a:spcAft>
                  <a:spcPct val="0"/>
                </a:spcAft>
              </a:pPr>
              <a:t>14</a:t>
            </a:fld>
            <a:endParaRPr lang="en-US">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smtClean="0">
                <a:solidFill>
                  <a:schemeClr val="bg1"/>
                </a:solidFill>
              </a:rPr>
              <a:t>Practical</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smtClean="0">
                <a:solidFill>
                  <a:schemeClr val="bg1"/>
                </a:solidFill>
              </a:rPr>
              <a:t>1</a:t>
            </a:r>
            <a:r>
              <a:rPr lang="en-GB" sz="1200" baseline="30000" dirty="0" smtClean="0">
                <a:solidFill>
                  <a:schemeClr val="bg1"/>
                </a:solidFill>
              </a:rPr>
              <a:t>st</a:t>
            </a:r>
            <a:r>
              <a:rPr lang="en-GB" sz="1200" dirty="0" smtClean="0">
                <a:solidFill>
                  <a:schemeClr val="bg1"/>
                </a:solidFill>
              </a:rPr>
              <a:t> degree b-spline identical</a:t>
            </a:r>
            <a:r>
              <a:rPr lang="en-GB" sz="1200" baseline="0" dirty="0" smtClean="0">
                <a:solidFill>
                  <a:schemeClr val="bg1"/>
                </a:solidFill>
              </a:rPr>
              <a:t> to trilinear interpolation and so </a:t>
            </a:r>
            <a:r>
              <a:rPr lang="en-GB" sz="1200" baseline="0" dirty="0" err="1" smtClean="0">
                <a:solidFill>
                  <a:schemeClr val="bg1"/>
                </a:solidFill>
              </a:rPr>
              <a:t>spm</a:t>
            </a:r>
            <a:r>
              <a:rPr lang="en-GB" sz="1200" baseline="0" dirty="0" smtClean="0">
                <a:solidFill>
                  <a:schemeClr val="bg1"/>
                </a:solidFill>
              </a:rPr>
              <a:t> does not have 1</a:t>
            </a:r>
            <a:r>
              <a:rPr lang="en-GB" sz="1200" baseline="30000" dirty="0" smtClean="0">
                <a:solidFill>
                  <a:schemeClr val="bg1"/>
                </a:solidFill>
              </a:rPr>
              <a:t>st</a:t>
            </a:r>
            <a:r>
              <a:rPr lang="en-GB" sz="1200" baseline="0" dirty="0" smtClean="0">
                <a:solidFill>
                  <a:schemeClr val="bg1"/>
                </a:solidFill>
              </a:rPr>
              <a:t> degree b spline as option.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dirty="0" smtClean="0">
                <a:solidFill>
                  <a:schemeClr val="bg1"/>
                </a:solidFill>
              </a:rPr>
              <a:t>Most accurate methods are higher order b-splines (2-7).</a:t>
            </a:r>
            <a:endParaRPr lang="en-GB" sz="1200" dirty="0" smtClean="0">
              <a:solidFill>
                <a:schemeClr val="bg1"/>
              </a:solidFill>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smtClean="0">
                <a:solidFill>
                  <a:schemeClr val="bg1"/>
                </a:solidFill>
              </a:rPr>
              <a:t>Higher</a:t>
            </a:r>
            <a:r>
              <a:rPr lang="en-GB" sz="1200" baseline="0" dirty="0" smtClean="0">
                <a:solidFill>
                  <a:schemeClr val="bg1"/>
                </a:solidFill>
              </a:rPr>
              <a:t> orders provide better results/interpolation but they are slower because they use more </a:t>
            </a:r>
            <a:r>
              <a:rPr lang="en-GB" sz="1200" baseline="0" dirty="0" err="1" smtClean="0">
                <a:solidFill>
                  <a:schemeClr val="bg1"/>
                </a:solidFill>
              </a:rPr>
              <a:t>neighboring</a:t>
            </a:r>
            <a:r>
              <a:rPr lang="en-GB" sz="1200" baseline="0" dirty="0" smtClean="0">
                <a:solidFill>
                  <a:schemeClr val="bg1"/>
                </a:solidFill>
              </a:rPr>
              <a:t> voxels. </a:t>
            </a:r>
            <a:endParaRPr lang="en-US" dirty="0" smtClean="0"/>
          </a:p>
          <a:p>
            <a:pPr lvl="1">
              <a:lnSpc>
                <a:spcPct val="90000"/>
              </a:lnSpc>
              <a:spcBef>
                <a:spcPct val="0"/>
              </a:spcBef>
            </a:pPr>
            <a:endParaRPr lang="de-DE" dirty="0" smtClean="0">
              <a:latin typeface="Arial" pitchFamily="34" charset="0"/>
              <a:ea typeface="MS PGothic" pitchFamily="34" charset="-128"/>
            </a:endParaRPr>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97C4FB7-0736-4C4A-96C2-76EE896EC90C}" type="slidenum">
              <a:rPr lang="en-US">
                <a:latin typeface="Arial" pitchFamily="34" charset="0"/>
              </a:rPr>
              <a:pPr fontAlgn="base">
                <a:spcBef>
                  <a:spcPct val="0"/>
                </a:spcBef>
                <a:spcAft>
                  <a:spcPct val="0"/>
                </a:spcAft>
              </a:pPr>
              <a:t>15</a:t>
            </a:fld>
            <a:endParaRPr lang="en-US">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Because </a:t>
            </a:r>
            <a:r>
              <a:rPr lang="en-GB" b="0" dirty="0" smtClean="0"/>
              <a:t>each </a:t>
            </a:r>
            <a:r>
              <a:rPr lang="en-GB" b="0" dirty="0" err="1" smtClean="0"/>
              <a:t>reslicing</a:t>
            </a:r>
            <a:r>
              <a:rPr lang="en-GB" b="0" dirty="0" smtClean="0"/>
              <a:t> slightly degrades the images, this may be postponed until the normalisation step. It is useful, however, to create a mean image to determine parameters from at the normalisation stage (2.4) or to </a:t>
            </a:r>
            <a:r>
              <a:rPr lang="en-GB" b="0" dirty="0" err="1" smtClean="0"/>
              <a:t>coregister</a:t>
            </a:r>
            <a:r>
              <a:rPr lang="en-GB" b="0" dirty="0" smtClean="0"/>
              <a:t> to a structural MR (2.3). Select </a:t>
            </a:r>
            <a:r>
              <a:rPr lang="en-GB" b="0" dirty="0" err="1" smtClean="0"/>
              <a:t>Coregister</a:t>
            </a:r>
            <a:r>
              <a:rPr lang="en-GB" b="0" dirty="0" smtClean="0"/>
              <a:t> &amp; </a:t>
            </a:r>
            <a:r>
              <a:rPr lang="en-GB" b="0" dirty="0" err="1" smtClean="0"/>
              <a:t>Reslice</a:t>
            </a:r>
            <a:r>
              <a:rPr lang="en-GB" b="0" dirty="0" smtClean="0"/>
              <a:t>, Trilinear or </a:t>
            </a:r>
            <a:r>
              <a:rPr lang="en-GB" b="0" dirty="0" err="1" smtClean="0"/>
              <a:t>Sinc</a:t>
            </a:r>
            <a:r>
              <a:rPr lang="en-GB" b="0" dirty="0" smtClean="0"/>
              <a:t> interpolation (trilinear is probably sufficient and much faster) and Mean Image Only. The other images will have only their *.mat files updated.</a:t>
            </a:r>
            <a:endParaRPr lang="en-GB" b="0" dirty="0"/>
          </a:p>
        </p:txBody>
      </p:sp>
      <p:sp>
        <p:nvSpPr>
          <p:cNvPr id="4" name="Slide Number Placeholder 3"/>
          <p:cNvSpPr>
            <a:spLocks noGrp="1"/>
          </p:cNvSpPr>
          <p:nvPr>
            <p:ph type="sldNum" sz="quarter" idx="10"/>
          </p:nvPr>
        </p:nvSpPr>
        <p:spPr/>
        <p:txBody>
          <a:bodyPr/>
          <a:lstStyle/>
          <a:p>
            <a:pPr>
              <a:defRPr/>
            </a:pPr>
            <a:fld id="{45B23919-658F-4EC7-B87C-3CB53787737C}" type="slidenum">
              <a:rPr lang="en-US" smtClean="0"/>
              <a:pPr>
                <a:defRPr/>
              </a:pPr>
              <a:t>17</a:t>
            </a:fld>
            <a:endParaRPr lang="en-US" dirty="0"/>
          </a:p>
        </p:txBody>
      </p:sp>
    </p:spTree>
    <p:extLst>
      <p:ext uri="{BB962C8B-B14F-4D97-AF65-F5344CB8AC3E}">
        <p14:creationId xmlns:p14="http://schemas.microsoft.com/office/powerpoint/2010/main" val="34423232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pPr marL="171450" indent="-171450">
              <a:buFont typeface="Arial" panose="020B0604020202020204" pitchFamily="34" charset="0"/>
              <a:buChar char="•"/>
            </a:pPr>
            <a:r>
              <a:rPr lang="en-GB" dirty="0" smtClean="0"/>
              <a:t>Realignment solves the voxel correspondence problem – the same voxel now contains the same bit of the brain over the entire time series.</a:t>
            </a:r>
            <a:r>
              <a:rPr lang="en-GB" baseline="0" dirty="0" smtClean="0"/>
              <a:t> </a:t>
            </a:r>
            <a:r>
              <a:rPr lang="en-GB" dirty="0" smtClean="0"/>
              <a:t>Doesn’t solve all movement related problems though. </a:t>
            </a:r>
          </a:p>
          <a:p>
            <a:pPr marL="171450" indent="-171450">
              <a:buFont typeface="Arial" panose="020B0604020202020204" pitchFamily="34" charset="0"/>
              <a:buChar char="•"/>
            </a:pPr>
            <a:r>
              <a:rPr lang="en-GB" dirty="0" smtClean="0"/>
              <a:t>Talked about slice time</a:t>
            </a:r>
            <a:r>
              <a:rPr lang="en-GB" baseline="0" dirty="0" smtClean="0"/>
              <a:t> correction earlier which will come again in a later talk</a:t>
            </a:r>
          </a:p>
          <a:p>
            <a:pPr marL="171450" indent="-171450">
              <a:buFont typeface="Arial" panose="020B0604020202020204" pitchFamily="34" charset="0"/>
              <a:buChar char="•"/>
            </a:pPr>
            <a:r>
              <a:rPr lang="en-GB" baseline="0" dirty="0" smtClean="0"/>
              <a:t>When we resample one can get interpolation artefacts – (why should not resample more than once) – ((can be minimised by improved cost function techniques))</a:t>
            </a:r>
          </a:p>
          <a:p>
            <a:r>
              <a:rPr lang="en-GB" dirty="0" smtClean="0"/>
              <a:t>. In particular interactions between movement and field inhomogeneity remain. This</a:t>
            </a:r>
            <a:r>
              <a:rPr lang="en-GB" baseline="0" dirty="0" smtClean="0"/>
              <a:t> is where unwarping comes in.</a:t>
            </a:r>
          </a:p>
          <a:p>
            <a:endParaRPr lang="en-GB" sz="1200" dirty="0" smtClean="0"/>
          </a:p>
          <a:p>
            <a:endParaRPr lang="en-GB" sz="1200" dirty="0" smtClean="0"/>
          </a:p>
          <a:p>
            <a:r>
              <a:rPr lang="en-GB" sz="1200" dirty="0" smtClean="0"/>
              <a:t>(Functions of the estimated motion parameters can be modelled as </a:t>
            </a:r>
            <a:r>
              <a:rPr lang="en-GB" sz="1200" dirty="0" err="1" smtClean="0"/>
              <a:t>counfounds</a:t>
            </a:r>
            <a:r>
              <a:rPr lang="en-GB" sz="1200" dirty="0" smtClean="0"/>
              <a:t> in subsequent analysis)</a:t>
            </a:r>
          </a:p>
          <a:p>
            <a:r>
              <a:rPr lang="en-GB" sz="1200" dirty="0" smtClean="0"/>
              <a:t>(This can lead to two problems, especially if movements are correlated with the task.</a:t>
            </a:r>
            <a:r>
              <a:rPr lang="en-GB" sz="1200" baseline="0" dirty="0" smtClean="0"/>
              <a:t> </a:t>
            </a:r>
            <a:r>
              <a:rPr lang="en-GB" sz="2000" dirty="0" smtClean="0"/>
              <a:t>Loss of </a:t>
            </a:r>
            <a:r>
              <a:rPr lang="en-GB" sz="2000" u="sng" dirty="0" smtClean="0"/>
              <a:t>sensitivity</a:t>
            </a:r>
            <a:r>
              <a:rPr lang="en-GB" sz="2000" dirty="0" smtClean="0"/>
              <a:t> (we might miss “true” activations)</a:t>
            </a:r>
            <a:r>
              <a:rPr lang="en-GB" sz="2000" baseline="0" dirty="0" smtClean="0"/>
              <a:t>. </a:t>
            </a:r>
            <a:r>
              <a:rPr lang="en-GB" sz="2000" dirty="0" smtClean="0"/>
              <a:t>Loss of </a:t>
            </a:r>
            <a:r>
              <a:rPr lang="en-GB" sz="2000" u="sng" dirty="0" smtClean="0"/>
              <a:t>specificity</a:t>
            </a:r>
            <a:r>
              <a:rPr lang="en-GB" sz="2000" dirty="0" smtClean="0"/>
              <a:t> (we might have false positives</a:t>
            </a:r>
            <a:r>
              <a:rPr lang="en-GB" sz="1200" baseline="0" dirty="0" smtClean="0"/>
              <a:t> </a:t>
            </a:r>
            <a:r>
              <a:rPr lang="en-GB" dirty="0" smtClean="0"/>
              <a:t>In particular interactions between movement and field inhomogeneity remain.</a:t>
            </a:r>
            <a:r>
              <a:rPr lang="en-GB" baseline="0" dirty="0" smtClean="0">
                <a:latin typeface="Arial" pitchFamily="34" charset="0"/>
              </a:rPr>
              <a:t> </a:t>
            </a:r>
            <a:r>
              <a:rPr lang="en-GB" sz="1200" b="0" i="0" kern="1200" dirty="0" smtClean="0">
                <a:solidFill>
                  <a:schemeClr val="tx1"/>
                </a:solidFill>
                <a:effectLst/>
                <a:latin typeface="Arial"/>
                <a:ea typeface="+mn-ea"/>
                <a:cs typeface="+mn-cs"/>
              </a:rPr>
              <a:t>These </a:t>
            </a:r>
            <a:r>
              <a:rPr lang="en-GB" sz="1200" b="0" i="0" kern="1200" dirty="0" err="1" smtClean="0">
                <a:solidFill>
                  <a:schemeClr val="tx1"/>
                </a:solidFill>
                <a:effectLst/>
                <a:latin typeface="Arial"/>
                <a:ea typeface="+mn-ea"/>
                <a:cs typeface="+mn-cs"/>
              </a:rPr>
              <a:t>artifacts</a:t>
            </a:r>
            <a:r>
              <a:rPr lang="en-GB" sz="1200" b="0" i="0" kern="1200" dirty="0" smtClean="0">
                <a:solidFill>
                  <a:schemeClr val="tx1"/>
                </a:solidFill>
                <a:effectLst/>
                <a:latin typeface="Arial"/>
                <a:ea typeface="+mn-ea"/>
                <a:cs typeface="+mn-cs"/>
              </a:rPr>
              <a:t> negatively affect the accuracy of registration by producing local optima, altering the gradient, shifting the global optimum, and making rigid registration asymmetries.</a:t>
            </a:r>
            <a:r>
              <a:rPr lang="en-GB" sz="1200" b="0" i="0" kern="1200" baseline="0" dirty="0" smtClean="0">
                <a:solidFill>
                  <a:schemeClr val="tx1"/>
                </a:solidFill>
                <a:effectLst/>
                <a:latin typeface="Arial"/>
                <a:ea typeface="+mn-ea"/>
                <a:cs typeface="+mn-cs"/>
              </a:rPr>
              <a:t> </a:t>
            </a:r>
            <a:r>
              <a:rPr lang="en-GB" dirty="0" smtClean="0"/>
              <a:t>In fact, in severe cases up to 90% of the variance after realignment can be caused by movement.)</a:t>
            </a:r>
          </a:p>
          <a:p>
            <a:pPr>
              <a:spcBef>
                <a:spcPct val="0"/>
              </a:spcBef>
            </a:pPr>
            <a:endParaRPr lang="en-GB" dirty="0" smtClean="0">
              <a:latin typeface="Arial" pitchFamily="34" charset="0"/>
            </a:endParaRPr>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172084B-AC77-4F09-A5C6-1A3BC7B18A50}" type="slidenum">
              <a:rPr lang="en-US">
                <a:latin typeface="Arial" pitchFamily="34" charset="0"/>
              </a:rPr>
              <a:pPr fontAlgn="base">
                <a:spcBef>
                  <a:spcPct val="0"/>
                </a:spcBef>
                <a:spcAft>
                  <a:spcPct val="0"/>
                </a:spcAft>
              </a:pPr>
              <a:t>18</a:t>
            </a:fld>
            <a:endParaRPr lang="en-US">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849842BF-39F5-4FCC-8805-C96FE62C4E7D}" type="slidenum">
              <a:rPr lang="en-GB" smtClean="0"/>
              <a:t>19</a:t>
            </a:fld>
            <a:endParaRPr lang="en-GB"/>
          </a:p>
        </p:txBody>
      </p:sp>
    </p:spTree>
    <p:extLst>
      <p:ext uri="{BB962C8B-B14F-4D97-AF65-F5344CB8AC3E}">
        <p14:creationId xmlns:p14="http://schemas.microsoft.com/office/powerpoint/2010/main" val="15661657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a:normAutofit fontScale="77500" lnSpcReduction="20000"/>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smtClean="0">
                <a:solidFill>
                  <a:schemeClr val="tx1"/>
                </a:solidFill>
                <a:latin typeface="Arial"/>
                <a:ea typeface="+mn-ea"/>
                <a:cs typeface="+mn-cs"/>
              </a:rPr>
              <a:t>Is fairground mirror analogy correct - </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latin typeface="Arial"/>
                <a:ea typeface="+mn-ea"/>
                <a:cs typeface="+mn-cs"/>
              </a:rPr>
              <a:t>When placed in a large magnetic field, tissues are temporarily magnetized, with the extent of the magnetization depending on the magnetic susceptibility of the tissue. </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latin typeface="Arial"/>
                <a:ea typeface="+mn-ea"/>
                <a:cs typeface="+mn-cs"/>
              </a:rPr>
              <a:t>The </a:t>
            </a:r>
            <a:r>
              <a:rPr lang="en-US" sz="1200" kern="1200" baseline="0" dirty="0" smtClean="0">
                <a:solidFill>
                  <a:schemeClr val="tx1"/>
                </a:solidFill>
                <a:latin typeface="Arial"/>
                <a:ea typeface="+mn-ea"/>
                <a:cs typeface="+mn-cs"/>
              </a:rPr>
              <a:t>brain has different types</a:t>
            </a:r>
            <a:r>
              <a:rPr lang="en-US" sz="1200" kern="1200" dirty="0" smtClean="0">
                <a:solidFill>
                  <a:schemeClr val="tx1"/>
                </a:solidFill>
                <a:latin typeface="Arial"/>
                <a:ea typeface="+mn-ea"/>
                <a:cs typeface="+mn-cs"/>
              </a:rPr>
              <a:t> such as grey/white matter, and substances</a:t>
            </a:r>
            <a:r>
              <a:rPr lang="en-US" sz="1200" kern="1200" baseline="0" dirty="0" smtClean="0">
                <a:solidFill>
                  <a:schemeClr val="tx1"/>
                </a:solidFill>
                <a:latin typeface="Arial"/>
                <a:ea typeface="+mn-ea"/>
                <a:cs typeface="+mn-cs"/>
              </a:rPr>
              <a:t> such as CSF, Blood and so on</a:t>
            </a:r>
            <a:r>
              <a:rPr lang="en-US" sz="1200" kern="1200" dirty="0" smtClean="0">
                <a:solidFill>
                  <a:schemeClr val="tx1"/>
                </a:solidFill>
                <a:latin typeface="Arial"/>
                <a:ea typeface="+mn-ea"/>
                <a:cs typeface="+mn-cs"/>
              </a:rPr>
              <a:t> which have slightly different</a:t>
            </a:r>
            <a:r>
              <a:rPr lang="en-US" sz="1200" kern="1200" baseline="0" dirty="0" smtClean="0">
                <a:solidFill>
                  <a:schemeClr val="tx1"/>
                </a:solidFill>
                <a:latin typeface="Arial"/>
                <a:ea typeface="+mn-ea"/>
                <a:cs typeface="+mn-cs"/>
              </a:rPr>
              <a:t> </a:t>
            </a:r>
            <a:r>
              <a:rPr lang="en-US" sz="1200" kern="1200" dirty="0" smtClean="0">
                <a:solidFill>
                  <a:schemeClr val="tx1"/>
                </a:solidFill>
                <a:latin typeface="Arial"/>
                <a:ea typeface="+mn-ea"/>
                <a:cs typeface="+mn-cs"/>
              </a:rPr>
              <a:t>magnetization. This alters the local magnetic field.</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latin typeface="Arial"/>
                <a:ea typeface="+mn-ea"/>
                <a:cs typeface="+mn-cs"/>
              </a:rPr>
              <a:t>Local magnetic fields tend to take on different configurations around these interfaces, and introduces geometric distortion into the resultant images.</a:t>
            </a:r>
            <a:r>
              <a:rPr lang="en-US" sz="1200" kern="1200" baseline="0" dirty="0" smtClean="0">
                <a:solidFill>
                  <a:schemeClr val="tx1"/>
                </a:solidFill>
                <a:latin typeface="Arial"/>
                <a:ea typeface="+mn-ea"/>
                <a:cs typeface="+mn-cs"/>
              </a:rPr>
              <a:t> </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latin typeface="Arial"/>
                <a:ea typeface="+mn-ea"/>
                <a:cs typeface="+mn-cs"/>
              </a:rPr>
              <a:t>These distortions occur along the phase encoding direction (A to P)</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latin typeface="Arial"/>
                <a:ea typeface="+mn-ea"/>
                <a:cs typeface="+mn-cs"/>
              </a:rPr>
              <a:t>This distortion</a:t>
            </a:r>
            <a:r>
              <a:rPr lang="en-US" sz="1200" kern="1200" baseline="0" dirty="0" smtClean="0">
                <a:solidFill>
                  <a:schemeClr val="tx1"/>
                </a:solidFill>
                <a:latin typeface="Arial"/>
                <a:ea typeface="+mn-ea"/>
                <a:cs typeface="+mn-cs"/>
              </a:rPr>
              <a:t> is especially </a:t>
            </a:r>
            <a:r>
              <a:rPr lang="en-US" sz="1200" kern="1200" dirty="0" smtClean="0">
                <a:solidFill>
                  <a:schemeClr val="tx1"/>
                </a:solidFill>
                <a:latin typeface="Arial"/>
                <a:ea typeface="+mn-ea"/>
                <a:cs typeface="+mn-cs"/>
              </a:rPr>
              <a:t>noticeable at air-tissue or bone–soft tissue boundaries (</a:t>
            </a:r>
            <a:r>
              <a:rPr lang="en-US" sz="1200" kern="1200" dirty="0" err="1" smtClean="0">
                <a:solidFill>
                  <a:schemeClr val="tx1"/>
                </a:solidFill>
                <a:latin typeface="Arial"/>
                <a:ea typeface="+mn-ea"/>
                <a:cs typeface="+mn-cs"/>
              </a:rPr>
              <a:t>e.g.orbitofrontal</a:t>
            </a:r>
            <a:r>
              <a:rPr lang="en-US" sz="1200" kern="1200" dirty="0" smtClean="0">
                <a:solidFill>
                  <a:schemeClr val="tx1"/>
                </a:solidFill>
                <a:latin typeface="Arial"/>
                <a:ea typeface="+mn-ea"/>
                <a:cs typeface="+mn-cs"/>
              </a:rPr>
              <a:t> cortex/anterior medial temporal</a:t>
            </a:r>
            <a:r>
              <a:rPr lang="en-US" sz="1200" kern="1200" baseline="0" dirty="0" smtClean="0">
                <a:solidFill>
                  <a:schemeClr val="tx1"/>
                </a:solidFill>
                <a:latin typeface="Arial"/>
                <a:ea typeface="+mn-ea"/>
                <a:cs typeface="+mn-cs"/>
              </a:rPr>
              <a:t> lobes)</a:t>
            </a:r>
            <a:r>
              <a:rPr lang="en-US" sz="1200" kern="1200" dirty="0" smtClean="0">
                <a:solidFill>
                  <a:schemeClr val="tx1"/>
                </a:solidFill>
                <a:latin typeface="Arial"/>
                <a:ea typeface="+mn-ea"/>
                <a:cs typeface="+mn-cs"/>
              </a:rPr>
              <a:t>, because air and bone have much lower magnetic susceptibility.</a:t>
            </a:r>
            <a:r>
              <a:rPr lang="en-US" sz="1200" kern="1200" baseline="0" dirty="0" smtClean="0">
                <a:solidFill>
                  <a:schemeClr val="tx1"/>
                </a:solidFill>
                <a:latin typeface="Arial"/>
                <a:ea typeface="+mn-ea"/>
                <a:cs typeface="+mn-cs"/>
              </a:rPr>
              <a:t> </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latin typeface="Arial"/>
                <a:ea typeface="+mn-ea"/>
                <a:cs typeface="+mn-cs"/>
              </a:rPr>
              <a:t>These distortions will vary with subject position. Thus is known as </a:t>
            </a:r>
            <a:r>
              <a:rPr lang="en-US" sz="1200" b="1" kern="1200" baseline="0" dirty="0" smtClean="0">
                <a:solidFill>
                  <a:schemeClr val="tx1"/>
                </a:solidFill>
                <a:latin typeface="Arial"/>
                <a:ea typeface="+mn-ea"/>
                <a:cs typeface="+mn-cs"/>
              </a:rPr>
              <a:t>movement by inhomogeneity interaction</a:t>
            </a:r>
            <a:endParaRPr lang="en-US" sz="1200" kern="1200" dirty="0" smtClean="0">
              <a:solidFill>
                <a:schemeClr val="tx1"/>
              </a:solidFill>
              <a:latin typeface="Arial"/>
              <a:ea typeface="+mn-ea"/>
              <a:cs typeface="+mn-cs"/>
            </a:endParaRP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latin typeface="+mn-lt"/>
                <a:ea typeface="+mn-ea"/>
                <a:cs typeface="+mn-cs"/>
              </a:rPr>
              <a:t>In these areas like a funny mirror at fair ground </a:t>
            </a:r>
            <a:r>
              <a:rPr lang="en-US" sz="1200" kern="1200" dirty="0" err="1" smtClean="0">
                <a:solidFill>
                  <a:schemeClr val="tx1"/>
                </a:solidFill>
                <a:latin typeface="+mn-lt"/>
                <a:ea typeface="+mn-ea"/>
                <a:cs typeface="+mn-cs"/>
              </a:rPr>
              <a:t>anlogy</a:t>
            </a:r>
            <a:r>
              <a:rPr lang="en-US" sz="1200" kern="1200" baseline="0" dirty="0" smtClean="0">
                <a:solidFill>
                  <a:schemeClr val="tx1"/>
                </a:solidFill>
                <a:latin typeface="+mn-lt"/>
                <a:ea typeface="+mn-ea"/>
                <a:cs typeface="+mn-cs"/>
              </a:rPr>
              <a:t> where the mirror represents the unevenness of the magnetic field whereby if you move forward the distortion will be different and if we were to take different snapshots at each position then realignment would not suffice to bring into a common space because of the warping. </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t>EPI images are not particularly faithful reproductions of the object, and in particular there are severe geometric distortions in regions where there is an air-tissue interface (e.g. </a:t>
            </a:r>
            <a:r>
              <a:rPr lang="en-US" sz="1200" dirty="0" err="1" smtClean="0"/>
              <a:t>orbitofronal</a:t>
            </a:r>
            <a:r>
              <a:rPr lang="en-US" sz="1200" dirty="0" smtClean="0"/>
              <a:t> cortex and the anterior medial temporal lobes). In these areas in particular the observed image is a severely warped version of reality, much like a funny mirror at a fair ground. When one moves in front of such a mirror ones image will distort in different ways and ones head may change from very elongated to seriously flattened. If we were to take digital snapshots of the reflection at these different positions it is rather obvious that realignment will not suffice to bring them into a common space.</a:t>
            </a:r>
          </a:p>
          <a:p>
            <a:pPr>
              <a:lnSpc>
                <a:spcPct val="90000"/>
              </a:lnSpc>
            </a:pPr>
            <a:r>
              <a:rPr lang="en-US" sz="1200" dirty="0" smtClean="0"/>
              <a:t>The situation is similar with EPI images, and an image collected for a given subject position will not be identical to that collected at another. Hence, even after a "successful" realignment there will be residual variance caused by the object having different shape at different time points. We call this effect susceptibility-by-movement interaction. "Unwarp" is predicated on the assumption that the susceptibility-by-movement interaction is responsible for a sizeable part of residual movement related variance.</a:t>
            </a:r>
            <a:endParaRPr lang="en-GB" sz="1200" dirty="0" smtClean="0"/>
          </a:p>
          <a:p>
            <a:pPr>
              <a:lnSpc>
                <a:spcPct val="90000"/>
              </a:lnSpc>
            </a:pPr>
            <a:endParaRPr lang="en-US" sz="1200" dirty="0" smtClean="0"/>
          </a:p>
          <a:p>
            <a:pPr>
              <a:lnSpc>
                <a:spcPct val="90000"/>
              </a:lnSpc>
            </a:pPr>
            <a:r>
              <a:rPr lang="en-US" sz="1200" dirty="0" smtClean="0"/>
              <a:t>The situation is similar with EPI images, and an image collected for a given subject position will not be identical to that collected at another. Hence, even after a "successful" realignment there will be residual variance caused by the object having different shape at different time points. We call this effect susceptibility-by-movement interaction. "Unwarp" is predicated on the assumption that the susceptibility-by-movement interaction is responsible for a sizeable part of residual </a:t>
            </a:r>
            <a:r>
              <a:rPr lang="en-US" sz="1200" dirty="0" err="1" smtClean="0"/>
              <a:t>movem</a:t>
            </a:r>
            <a:r>
              <a:rPr lang="en-US" sz="1200" dirty="0" smtClean="0"/>
              <a:t> </a:t>
            </a:r>
            <a:r>
              <a:rPr lang="en-US" sz="1200" dirty="0" err="1" smtClean="0"/>
              <a:t>nt</a:t>
            </a:r>
            <a:r>
              <a:rPr lang="en-US" sz="1200" dirty="0" smtClean="0"/>
              <a:t> related variance.</a:t>
            </a:r>
            <a:endParaRPr lang="en-GB"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Arial"/>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37892" name="Slide Number Placeholder 3"/>
          <p:cNvSpPr>
            <a:spLocks noGrp="1"/>
          </p:cNvSpPr>
          <p:nvPr>
            <p:ph type="sldNum" sz="quarter" idx="5"/>
          </p:nvPr>
        </p:nvSpPr>
        <p:spPr bwMode="auto">
          <a:noFill/>
          <a:ln>
            <a:miter lim="800000"/>
            <a:headEnd/>
            <a:tailEnd/>
          </a:ln>
        </p:spPr>
        <p:txBody>
          <a:bodyPr/>
          <a:lstStyle/>
          <a:p>
            <a:fld id="{F77FD9BA-56CA-408B-BEEE-9EC364882CD3}" type="slidenum">
              <a:rPr lang="en-GB" smtClean="0"/>
              <a:pPr/>
              <a:t>20</a:t>
            </a:fld>
            <a:endParaRPr lang="en-GB" smtClean="0"/>
          </a:p>
        </p:txBody>
      </p:sp>
    </p:spTree>
    <p:extLst>
      <p:ext uri="{BB962C8B-B14F-4D97-AF65-F5344CB8AC3E}">
        <p14:creationId xmlns:p14="http://schemas.microsoft.com/office/powerpoint/2010/main" val="4170928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49842BF-39F5-4FCC-8805-C96FE62C4E7D}" type="slidenum">
              <a:rPr lang="en-GB" smtClean="0"/>
              <a:t>2</a:t>
            </a:fld>
            <a:endParaRPr lang="en-GB"/>
          </a:p>
        </p:txBody>
      </p:sp>
    </p:spTree>
    <p:extLst>
      <p:ext uri="{BB962C8B-B14F-4D97-AF65-F5344CB8AC3E}">
        <p14:creationId xmlns:p14="http://schemas.microsoft.com/office/powerpoint/2010/main" val="32473391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sz="1200" b="0" i="0" u="none" strike="noStrike" kern="1200" baseline="0" dirty="0" smtClean="0">
                <a:solidFill>
                  <a:schemeClr val="tx1"/>
                </a:solidFill>
                <a:latin typeface="Arial"/>
                <a:ea typeface="+mn-ea"/>
                <a:cs typeface="+mn-cs"/>
              </a:rPr>
              <a:t>Because one would expect field to depend only on subject out of plane rotations (pitch and roll) ; in SPM these are the only parameters used in unwarping as standard (4+5) so that is used unless good reason otherwise – leaving second order effects blank) – so you don’t use second order parameters (</a:t>
            </a:r>
            <a:r>
              <a:rPr lang="en-GB" sz="1200" b="0" i="0" u="none" strike="noStrike" kern="1200" baseline="0" dirty="0" smtClean="0">
                <a:solidFill>
                  <a:schemeClr val="tx1"/>
                </a:solidFill>
                <a:latin typeface="Arial"/>
                <a:ea typeface="+mn-ea"/>
                <a:cs typeface="+mn-cs"/>
              </a:rPr>
              <a:t>X+Y+Z + Yaw)</a:t>
            </a:r>
            <a:endParaRPr lang="en-GB" sz="1200" b="0" i="0" u="none" strike="noStrike" kern="1200" baseline="0" dirty="0" smtClean="0">
              <a:solidFill>
                <a:schemeClr val="tx1"/>
              </a:solidFill>
              <a:latin typeface="Arial"/>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45B23919-658F-4EC7-B87C-3CB53787737C}" type="slidenum">
              <a:rPr lang="en-US" smtClean="0"/>
              <a:pPr>
                <a:defRPr/>
              </a:pPr>
              <a:t>21</a:t>
            </a:fld>
            <a:endParaRPr lang="en-US" dirty="0"/>
          </a:p>
        </p:txBody>
      </p:sp>
    </p:spTree>
    <p:extLst>
      <p:ext uri="{BB962C8B-B14F-4D97-AF65-F5344CB8AC3E}">
        <p14:creationId xmlns:p14="http://schemas.microsoft.com/office/powerpoint/2010/main" val="39370146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1450" marR="0" indent="-171450" algn="l" defTabSz="4572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sz="1200" dirty="0" smtClean="0">
                <a:cs typeface="Arial"/>
              </a:rPr>
              <a:t>Unwarp can estimate changes in distortion from movement</a:t>
            </a:r>
            <a:r>
              <a:rPr lang="en-GB" sz="1200" baseline="0" dirty="0" smtClean="0">
                <a:cs typeface="+mn-cs"/>
              </a:rPr>
              <a:t> by </a:t>
            </a:r>
            <a:r>
              <a:rPr lang="en-GB" sz="1200" dirty="0" smtClean="0"/>
              <a:t>estimating how the deformations change when the subject changes position.</a:t>
            </a:r>
            <a:endParaRPr lang="en-GB" sz="1200" b="0" i="0" u="none" strike="noStrike" kern="1200" dirty="0" smtClean="0">
              <a:solidFill>
                <a:schemeClr val="tx1"/>
              </a:solidFill>
              <a:latin typeface="Arial"/>
              <a:ea typeface="+mn-ea"/>
              <a:cs typeface="+mn-cs"/>
            </a:endParaRPr>
          </a:p>
          <a:p>
            <a:pPr marL="171450" indent="-171450" rtl="0">
              <a:buFont typeface="Arial" panose="020B0604020202020204" pitchFamily="34" charset="0"/>
              <a:buChar char="•"/>
            </a:pPr>
            <a:r>
              <a:rPr lang="en-GB" sz="1200" b="0" i="0" u="none" strike="noStrike" kern="1200" dirty="0" smtClean="0">
                <a:solidFill>
                  <a:schemeClr val="tx1"/>
                </a:solidFill>
                <a:latin typeface="Arial"/>
                <a:ea typeface="+mn-ea"/>
                <a:cs typeface="+mn-cs"/>
              </a:rPr>
              <a:t>We can explicitly measure the field inhomogeneity using a field map.</a:t>
            </a:r>
            <a:r>
              <a:rPr lang="en-GB" sz="1200" b="0" i="0" u="none" strike="noStrike" kern="1200" baseline="0" dirty="0" smtClean="0">
                <a:solidFill>
                  <a:schemeClr val="tx1"/>
                </a:solidFill>
                <a:latin typeface="Arial"/>
                <a:ea typeface="+mn-ea"/>
                <a:cs typeface="+mn-cs"/>
              </a:rPr>
              <a:t> </a:t>
            </a:r>
          </a:p>
          <a:p>
            <a:pPr marL="171450" indent="-171450" rtl="0">
              <a:buFont typeface="Arial" panose="020B0604020202020204" pitchFamily="34" charset="0"/>
              <a:buChar char="•"/>
            </a:pPr>
            <a:r>
              <a:rPr lang="en-GB" sz="1200" b="0" i="0" u="none" strike="noStrike" kern="1200" baseline="0" dirty="0" smtClean="0">
                <a:solidFill>
                  <a:schemeClr val="tx1"/>
                </a:solidFill>
                <a:latin typeface="Arial"/>
                <a:ea typeface="+mn-ea"/>
                <a:cs typeface="+mn-cs"/>
              </a:rPr>
              <a:t>Dedicated scan before the start of experiment to measure this</a:t>
            </a:r>
          </a:p>
          <a:p>
            <a:pPr marL="171450" marR="0" indent="-171450" algn="l" defTabSz="4572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sz="1200" b="0" i="0" u="none" strike="noStrike" kern="1200" baseline="0" dirty="0" smtClean="0">
                <a:solidFill>
                  <a:schemeClr val="tx1"/>
                </a:solidFill>
                <a:latin typeface="Arial"/>
                <a:ea typeface="+mn-ea"/>
                <a:cs typeface="+mn-cs"/>
              </a:rPr>
              <a:t>Using this map we can derive a deformation field, which details how the voxels in the volume are deflected due to the distorted field. </a:t>
            </a:r>
            <a:r>
              <a:rPr lang="en-GB" sz="1200" baseline="0" dirty="0" smtClean="0"/>
              <a:t>(i.e. little vectors at each position in space showing how that particular location has been deflected)</a:t>
            </a:r>
            <a:endParaRPr lang="en-GB" sz="1200" b="0" i="0" u="none" strike="noStrike" kern="1200" baseline="0" dirty="0" smtClean="0">
              <a:solidFill>
                <a:schemeClr val="tx1"/>
              </a:solidFill>
              <a:latin typeface="Arial"/>
              <a:ea typeface="+mn-ea"/>
              <a:cs typeface="+mn-cs"/>
            </a:endParaRPr>
          </a:p>
          <a:p>
            <a:pPr marL="171450" indent="-171450" rtl="0">
              <a:buFont typeface="Arial" panose="020B0604020202020204" pitchFamily="34" charset="0"/>
              <a:buChar char="•"/>
            </a:pPr>
            <a:r>
              <a:rPr lang="en-GB" sz="1200" b="0" i="0" u="none" strike="noStrike" kern="1200" baseline="0" dirty="0" smtClean="0">
                <a:solidFill>
                  <a:schemeClr val="tx1"/>
                </a:solidFill>
                <a:latin typeface="Arial"/>
                <a:ea typeface="+mn-ea"/>
                <a:cs typeface="+mn-cs"/>
              </a:rPr>
              <a:t>By applying the inverse of this deformation field,  voxel displacement due to inhomogeneity is undone </a:t>
            </a:r>
          </a:p>
          <a:p>
            <a:endParaRPr lang="en-GB" dirty="0" smtClean="0"/>
          </a:p>
          <a:p>
            <a:pPr marL="0" indent="0">
              <a:lnSpc>
                <a:spcPct val="80000"/>
              </a:lnSpc>
              <a:buFont typeface="Arial" panose="020B0604020202020204" pitchFamily="34" charset="0"/>
              <a:buNone/>
            </a:pPr>
            <a:r>
              <a:rPr lang="en-GB" sz="1200" dirty="0" smtClean="0"/>
              <a:t>This is done by formulating the inverse problem, i.e. given the observed variance (after realignment) and known (estimated) movements, we can estimate how deformations change with subject movement.</a:t>
            </a:r>
            <a:endParaRPr lang="en-GB" sz="1100" dirty="0" smtClean="0"/>
          </a:p>
          <a:p>
            <a:pPr>
              <a:lnSpc>
                <a:spcPct val="80000"/>
              </a:lnSpc>
              <a:buFontTx/>
              <a:buNone/>
            </a:pPr>
            <a:r>
              <a:rPr lang="en-GB" sz="1100" dirty="0" smtClean="0"/>
              <a:t>To do this we iterate: 1) estimate movement parameters, 2) estimate deformation fields, 1) re-estimate movement …and so on..</a:t>
            </a:r>
          </a:p>
          <a:p>
            <a:pPr>
              <a:lnSpc>
                <a:spcPct val="80000"/>
              </a:lnSpc>
              <a:buFontTx/>
              <a:buNone/>
            </a:pPr>
            <a:endParaRPr lang="en-GB" sz="1100" dirty="0" smtClean="0"/>
          </a:p>
          <a:p>
            <a:pPr>
              <a:lnSpc>
                <a:spcPct val="80000"/>
              </a:lnSpc>
              <a:buFontTx/>
              <a:buNone/>
            </a:pPr>
            <a:r>
              <a:rPr lang="en-GB" sz="1100" baseline="0" dirty="0" smtClean="0"/>
              <a:t>We have made an attempt at formulating such an inverse model, and at solving for the "derivative fields". A deformation field can be thought of as little vectors at each position in space showing how that particular location has been deflected. A "derivative field" is then the rate of change of those vectors with respect to subject movement. Given these "derivative fields" we should be able to remove the variance caused by the susceptibility-by-movement interaction. Since the underlying model is so re </a:t>
            </a:r>
            <a:r>
              <a:rPr lang="en-GB" sz="1100" baseline="0" dirty="0" err="1" smtClean="0"/>
              <a:t>tricted</a:t>
            </a:r>
            <a:r>
              <a:rPr lang="en-GB" sz="1100" baseline="0" dirty="0" smtClean="0"/>
              <a:t> we would also expect experimentally induced variance to be preserved. Our experiments have also shown this to be true. Indeed one particular experiment even indicated that in some cases the method will reintroduce experimental variance that had been obliterated by movement related variance.</a:t>
            </a:r>
          </a:p>
          <a:p>
            <a:endParaRPr lang="en-GB" dirty="0"/>
          </a:p>
        </p:txBody>
      </p:sp>
      <p:sp>
        <p:nvSpPr>
          <p:cNvPr id="4" name="Slide Number Placeholder 3"/>
          <p:cNvSpPr>
            <a:spLocks noGrp="1"/>
          </p:cNvSpPr>
          <p:nvPr>
            <p:ph type="sldNum" sz="quarter" idx="10"/>
          </p:nvPr>
        </p:nvSpPr>
        <p:spPr/>
        <p:txBody>
          <a:bodyPr/>
          <a:lstStyle/>
          <a:p>
            <a:pPr>
              <a:defRPr/>
            </a:pPr>
            <a:fld id="{45B23919-658F-4EC7-B87C-3CB53787737C}" type="slidenum">
              <a:rPr lang="en-US" smtClean="0"/>
              <a:pPr>
                <a:defRPr/>
              </a:pPr>
              <a:t>22</a:t>
            </a:fld>
            <a:endParaRPr lang="en-US" dirty="0"/>
          </a:p>
        </p:txBody>
      </p:sp>
    </p:spTree>
    <p:extLst>
      <p:ext uri="{BB962C8B-B14F-4D97-AF65-F5344CB8AC3E}">
        <p14:creationId xmlns:p14="http://schemas.microsoft.com/office/powerpoint/2010/main" val="29344897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171450" indent="-171450" rtl="0">
              <a:buFont typeface="Arial" panose="020B0604020202020204" pitchFamily="34" charset="0"/>
              <a:buChar char="•"/>
            </a:pPr>
            <a:r>
              <a:rPr lang="en-GB" sz="1200" b="0" i="0" u="none" strike="noStrike" kern="1200" baseline="0" dirty="0" smtClean="0">
                <a:solidFill>
                  <a:schemeClr val="tx1"/>
                </a:solidFill>
                <a:latin typeface="Arial"/>
                <a:ea typeface="+mn-ea"/>
                <a:cs typeface="+mn-cs"/>
              </a:rPr>
              <a:t>In </a:t>
            </a:r>
            <a:r>
              <a:rPr lang="en-GB" sz="1200" b="0" i="0" u="none" strike="noStrike" kern="1200" baseline="0" dirty="0" smtClean="0">
                <a:solidFill>
                  <a:schemeClr val="tx1"/>
                </a:solidFill>
                <a:latin typeface="Arial"/>
                <a:ea typeface="+mn-ea"/>
                <a:cs typeface="+mn-cs"/>
              </a:rPr>
              <a:t>unwarping we calculate a deformation field from a single field map at the beginning of the series, then use the pre-calculated (from the realign procedure) rigid movement parameters to estimate the warping of that field map for each time point in the series.</a:t>
            </a:r>
          </a:p>
          <a:p>
            <a:pPr marL="0" indent="0" rtl="0">
              <a:buFont typeface="Arial" panose="020B0604020202020204" pitchFamily="34" charset="0"/>
              <a:buNone/>
            </a:pPr>
            <a:r>
              <a:rPr lang="en-GB" sz="1200" b="0" i="0" u="none" strike="noStrike" kern="1200" baseline="0" dirty="0" smtClean="0">
                <a:solidFill>
                  <a:schemeClr val="tx1"/>
                </a:solidFill>
                <a:latin typeface="Arial"/>
                <a:ea typeface="+mn-ea"/>
                <a:cs typeface="+mn-cs"/>
              </a:rPr>
              <a:t>(distortion parameters are first order effects – one would expect field to depend only on subject out of plane rotations (pitch and roll) so that is used unless good reason otherwise – leaving second order effects blank)</a:t>
            </a:r>
          </a:p>
          <a:p>
            <a:pPr marL="0" indent="0" rtl="0">
              <a:buFont typeface="Arial" panose="020B0604020202020204" pitchFamily="34" charset="0"/>
              <a:buNone/>
            </a:pPr>
            <a:r>
              <a:rPr lang="en-GB" sz="1200" b="0" i="0" u="none" strike="noStrike" kern="1200" baseline="0" dirty="0" smtClean="0">
                <a:solidFill>
                  <a:schemeClr val="tx1"/>
                </a:solidFill>
                <a:latin typeface="Arial"/>
                <a:ea typeface="+mn-ea"/>
                <a:cs typeface="+mn-cs"/>
              </a:rPr>
              <a:t>1) Measure the distortion field with </a:t>
            </a:r>
            <a:r>
              <a:rPr lang="en-GB" sz="1200" b="0" i="0" u="none" strike="noStrike" kern="1200" baseline="0" dirty="0" err="1" smtClean="0">
                <a:solidFill>
                  <a:schemeClr val="tx1"/>
                </a:solidFill>
                <a:latin typeface="Arial"/>
                <a:ea typeface="+mn-ea"/>
                <a:cs typeface="+mn-cs"/>
              </a:rPr>
              <a:t>Fieldmap</a:t>
            </a:r>
            <a:r>
              <a:rPr lang="en-GB" sz="1200" b="0" i="0" u="none" strike="noStrike" kern="1200" baseline="0" dirty="0" smtClean="0">
                <a:solidFill>
                  <a:schemeClr val="tx1"/>
                </a:solidFill>
                <a:latin typeface="Arial"/>
                <a:ea typeface="+mn-ea"/>
                <a:cs typeface="+mn-cs"/>
              </a:rPr>
              <a:t>, dedicated scan at start which measures field inhomogeneity. Dedicated scan before the start of experiment to measure this. Using this map we can derive a deformation field, which details how the voxels in the volume are deflected due to the distorted field. </a:t>
            </a:r>
            <a:r>
              <a:rPr lang="en-GB" sz="1200" baseline="0" dirty="0" smtClean="0"/>
              <a:t>(i.e. little vectors at each position in space showing how that particular location has been deflected)</a:t>
            </a:r>
            <a:endParaRPr lang="en-GB" sz="1200" b="0" i="0" u="none" strike="noStrike" kern="1200" baseline="0" dirty="0" smtClean="0">
              <a:solidFill>
                <a:schemeClr val="tx1"/>
              </a:solidFill>
              <a:latin typeface="Arial"/>
              <a:ea typeface="+mn-ea"/>
              <a:cs typeface="+mn-cs"/>
            </a:endParaRPr>
          </a:p>
          <a:p>
            <a:pPr marL="228600" indent="-228600" rtl="0">
              <a:buFont typeface="Arial" panose="020B0604020202020204" pitchFamily="34" charset="0"/>
              <a:buAutoNum type="arabicParenR"/>
            </a:pPr>
            <a:r>
              <a:rPr lang="en-GB" sz="1200" b="0" i="0" u="none" strike="noStrike" kern="1200" baseline="0" dirty="0" smtClean="0">
                <a:solidFill>
                  <a:schemeClr val="tx1"/>
                </a:solidFill>
                <a:latin typeface="Arial"/>
                <a:ea typeface="+mn-ea"/>
                <a:cs typeface="+mn-cs"/>
              </a:rPr>
              <a:t>Observe subject motion parameters (observed from realignment)</a:t>
            </a:r>
          </a:p>
          <a:p>
            <a:pPr marL="228600" indent="-228600" rtl="0">
              <a:buFont typeface="Arial" panose="020B0604020202020204" pitchFamily="34" charset="0"/>
              <a:buAutoNum type="arabicParenR"/>
            </a:pPr>
            <a:r>
              <a:rPr lang="en-GB" sz="1200" b="0" i="0" u="none" strike="noStrike" kern="1200" baseline="0" dirty="0" smtClean="0">
                <a:solidFill>
                  <a:schemeClr val="tx1"/>
                </a:solidFill>
                <a:latin typeface="Arial"/>
                <a:ea typeface="+mn-ea"/>
                <a:cs typeface="+mn-cs"/>
              </a:rPr>
              <a:t>Change in deformation field with subject movement estimated via iteration</a:t>
            </a:r>
          </a:p>
          <a:p>
            <a:pPr marL="228600" indent="-228600" rtl="0">
              <a:buFont typeface="Arial" panose="020B0604020202020204" pitchFamily="34" charset="0"/>
              <a:buAutoNum type="arabicParenR"/>
            </a:pPr>
            <a:r>
              <a:rPr lang="en-GB" sz="1200" b="0" i="0" u="none" strike="noStrike" kern="1200" baseline="0" dirty="0" smtClean="0">
                <a:solidFill>
                  <a:schemeClr val="tx1"/>
                </a:solidFill>
                <a:latin typeface="Arial"/>
                <a:ea typeface="+mn-ea"/>
                <a:cs typeface="+mn-cs"/>
              </a:rPr>
              <a:t>Gives estimate of distortion at each time point and unwarps the time series (?apply inverse</a:t>
            </a:r>
            <a:r>
              <a:rPr lang="en-GB" sz="1200" b="0" i="0" u="none" strike="noStrike" kern="1200" baseline="0" dirty="0" smtClean="0">
                <a:solidFill>
                  <a:schemeClr val="tx1"/>
                </a:solidFill>
                <a:latin typeface="Arial"/>
                <a:ea typeface="+mn-ea"/>
                <a:cs typeface="+mn-cs"/>
              </a:rPr>
              <a:t>)</a:t>
            </a:r>
          </a:p>
          <a:p>
            <a:pPr marL="0" indent="0" rtl="0">
              <a:buFont typeface="Arial" panose="020B0604020202020204" pitchFamily="34" charset="0"/>
              <a:buNone/>
            </a:pPr>
            <a:r>
              <a:rPr lang="en-GB" sz="1200" b="0" i="0" u="none" strike="noStrike" kern="1200" baseline="0" dirty="0" smtClean="0">
                <a:solidFill>
                  <a:schemeClr val="tx1"/>
                </a:solidFill>
                <a:latin typeface="Arial"/>
                <a:ea typeface="+mn-ea"/>
                <a:cs typeface="+mn-cs"/>
              </a:rPr>
              <a:t>(equation denotes change in distortion field with respect to change in parameters)</a:t>
            </a:r>
            <a:endParaRPr lang="en-GB" sz="1200" b="0" i="0" u="none" strike="noStrike" kern="1200" baseline="0" dirty="0" smtClean="0">
              <a:solidFill>
                <a:schemeClr val="tx1"/>
              </a:solidFill>
              <a:latin typeface="Arial"/>
              <a:ea typeface="+mn-ea"/>
              <a:cs typeface="+mn-cs"/>
            </a:endParaRPr>
          </a:p>
          <a:p>
            <a:pPr marL="171450" indent="-171450" rtl="0">
              <a:buFont typeface="Arial" panose="020B0604020202020204" pitchFamily="34" charset="0"/>
              <a:buChar char="•"/>
            </a:pPr>
            <a:endParaRPr lang="en-GB" sz="1200" b="0" i="0" u="none" strike="noStrike" kern="1200" baseline="0" dirty="0" smtClean="0">
              <a:solidFill>
                <a:schemeClr val="tx1"/>
              </a:solidFill>
              <a:latin typeface="Arial"/>
              <a:ea typeface="+mn-ea"/>
              <a:cs typeface="+mn-cs"/>
            </a:endParaRPr>
          </a:p>
          <a:p>
            <a:pPr marL="0" indent="0" rtl="0">
              <a:buFont typeface="Arial" panose="020B0604020202020204" pitchFamily="34" charset="0"/>
              <a:buNone/>
            </a:pPr>
            <a:endParaRPr lang="en-GB" sz="1200" dirty="0" smtClean="0"/>
          </a:p>
          <a:p>
            <a:endParaRPr lang="en-US" dirty="0" smtClean="0"/>
          </a:p>
          <a:p>
            <a:pPr>
              <a:lnSpc>
                <a:spcPct val="80000"/>
              </a:lnSpc>
            </a:pPr>
            <a:endParaRPr lang="en-GB" sz="1200" dirty="0" smtClean="0"/>
          </a:p>
          <a:p>
            <a:pPr>
              <a:lnSpc>
                <a:spcPct val="80000"/>
              </a:lnSpc>
            </a:pPr>
            <a:r>
              <a:rPr lang="en-US" sz="1200" dirty="0" smtClean="0"/>
              <a:t>http://www.fil.ion.ucl.ac.uk/spm/toolbox/unwarp/#Rationale</a:t>
            </a:r>
          </a:p>
          <a:p>
            <a:pPr>
              <a:lnSpc>
                <a:spcPct val="80000"/>
              </a:lnSpc>
            </a:pPr>
            <a:endParaRPr lang="en-US" sz="1200" dirty="0" smtClean="0"/>
          </a:p>
          <a:p>
            <a:pPr>
              <a:lnSpc>
                <a:spcPct val="80000"/>
              </a:lnSpc>
            </a:pPr>
            <a:r>
              <a:rPr lang="en-US" sz="1200" dirty="0" smtClean="0"/>
              <a:t>Assume that we know how the deformations change when the subject changes position (i.e. we know the derivatives of the deformations with respect to subject position). That means that for a given time series and a given set of subject movements we should be able to predict the "shape changes" in the object and the ensuing variance in the time series. It also means that, in principle, we should be able to formulate the inverse problem, i.e. given the observed variance (after realignment) and known (</a:t>
            </a:r>
            <a:r>
              <a:rPr lang="en-US" sz="1200" dirty="0" err="1" smtClean="0"/>
              <a:t>esti</a:t>
            </a:r>
            <a:r>
              <a:rPr lang="en-US" sz="1200" dirty="0" smtClean="0"/>
              <a:t> </a:t>
            </a:r>
            <a:r>
              <a:rPr lang="en-US" sz="1200" dirty="0" err="1" smtClean="0"/>
              <a:t>ated</a:t>
            </a:r>
            <a:r>
              <a:rPr lang="en-US" sz="1200" dirty="0" smtClean="0"/>
              <a:t>) movements we should be able to estimate how deformations change with subject movement.</a:t>
            </a:r>
          </a:p>
          <a:p>
            <a:pPr>
              <a:lnSpc>
                <a:spcPct val="80000"/>
              </a:lnSpc>
            </a:pPr>
            <a:r>
              <a:rPr lang="en-US" sz="1200" dirty="0" smtClean="0"/>
              <a:t>We have made an attempt at formulating such an inverse model, and at solving for the "derivative fields". A deformation field can be thought of as little vectors at each position in space showing how that particular location has been deflected. A "derivative field" is then the rate of change of those vectors with respect to subject movement. Given these "derivative fields" we should be able to remove the variance caused by the susceptibility-by-movement interaction. Since the underlying model is so re </a:t>
            </a:r>
            <a:r>
              <a:rPr lang="en-US" sz="1200" dirty="0" err="1" smtClean="0"/>
              <a:t>tricted</a:t>
            </a:r>
            <a:r>
              <a:rPr lang="en-US" sz="1200" dirty="0" smtClean="0"/>
              <a:t> we would also expect experimentally induced variance to be preserved. Our experiments have also shown this to be true. Indeed one particular experiment even indicated that in some cases the method will reintroduce experimental variance that had been obliterated by movement related variance.</a:t>
            </a:r>
          </a:p>
          <a:p>
            <a:pPr>
              <a:lnSpc>
                <a:spcPct val="80000"/>
              </a:lnSpc>
            </a:pPr>
            <a:r>
              <a:rPr lang="en-US" sz="1200" dirty="0" smtClean="0"/>
              <a:t>In theory it should be possible to estimate also the "static" deformation field, yielding an </a:t>
            </a:r>
            <a:r>
              <a:rPr lang="en-US" sz="1200" dirty="0" err="1" smtClean="0"/>
              <a:t>unwarped</a:t>
            </a:r>
            <a:r>
              <a:rPr lang="en-US" sz="1200" dirty="0" smtClean="0"/>
              <a:t> (to some true geometry) version of the time series. In practice that doesn't really seem to work, hence the method deals only with residual movement related variance induced by the susceptibility-by-movement interaction.</a:t>
            </a:r>
            <a:endParaRPr lang="en-US" sz="1200" b="1" dirty="0" smtClean="0"/>
          </a:p>
          <a:p>
            <a:pPr>
              <a:lnSpc>
                <a:spcPct val="80000"/>
              </a:lnSpc>
            </a:pPr>
            <a:r>
              <a:rPr lang="en-US" sz="1200" b="1" dirty="0" smtClean="0"/>
              <a:t>Combined use with </a:t>
            </a:r>
            <a:r>
              <a:rPr lang="en-US" sz="1200" b="1" dirty="0" err="1" smtClean="0"/>
              <a:t>FieldMap</a:t>
            </a:r>
            <a:endParaRPr lang="en-US" sz="1200" b="1" dirty="0" smtClean="0"/>
          </a:p>
          <a:p>
            <a:pPr>
              <a:lnSpc>
                <a:spcPct val="80000"/>
              </a:lnSpc>
            </a:pPr>
            <a:r>
              <a:rPr lang="en-US" sz="1200" dirty="0" smtClean="0"/>
              <a:t>This means that the time-series will be undistorted to some "average distortion" state rather than to the true geometry. If one wants additionally to address the issue of anatomical fidelity one should combine Unwarp with a measured field-map. A field-map in the format that Unwarp expects can be created using the </a:t>
            </a:r>
            <a:r>
              <a:rPr lang="en-US" sz="1200" dirty="0" err="1" smtClean="0"/>
              <a:t>FieldMap</a:t>
            </a:r>
            <a:r>
              <a:rPr lang="en-US" sz="1200" dirty="0" smtClean="0"/>
              <a:t> toolbox.</a:t>
            </a:r>
          </a:p>
          <a:p>
            <a:pPr>
              <a:lnSpc>
                <a:spcPct val="80000"/>
              </a:lnSpc>
            </a:pPr>
            <a:r>
              <a:rPr lang="en-US" sz="1200" dirty="0" smtClean="0"/>
              <a:t>The description above can be thought of in terms of a Taylor expansion of the field as a function of subject movement. Unwarp alone will estimate the first (and optionally second, see below) order terms of this expansion. It cannot estimate the zeroth order term (the distortions common to all scans in the time series) since that doesn't introduce (almost) any variance in the time series. The measured </a:t>
            </a:r>
            <a:r>
              <a:rPr lang="en-US" sz="1200" dirty="0" err="1" smtClean="0"/>
              <a:t>fieldmap</a:t>
            </a:r>
            <a:r>
              <a:rPr lang="en-US" sz="1200" dirty="0" smtClean="0"/>
              <a:t> takes the role of the zeroth order term. Refer to the </a:t>
            </a:r>
            <a:r>
              <a:rPr lang="en-US" sz="1200" dirty="0" err="1" smtClean="0"/>
              <a:t>FieldMap</a:t>
            </a:r>
            <a:r>
              <a:rPr lang="en-US" sz="1200" dirty="0" smtClean="0"/>
              <a:t> toolbox and the documents </a:t>
            </a:r>
            <a:r>
              <a:rPr lang="en-US" sz="1200" dirty="0" err="1" smtClean="0"/>
              <a:t>FieldMap.man</a:t>
            </a:r>
            <a:r>
              <a:rPr lang="en-US" sz="1200" dirty="0" smtClean="0"/>
              <a:t> and </a:t>
            </a:r>
            <a:r>
              <a:rPr lang="en-US" sz="1200" dirty="0" err="1" smtClean="0"/>
              <a:t>FieldMap_principles.man</a:t>
            </a:r>
            <a:r>
              <a:rPr lang="en-US" sz="1200" dirty="0" smtClean="0"/>
              <a:t> for a description of how to obtain </a:t>
            </a:r>
            <a:r>
              <a:rPr lang="en-US" sz="1200" dirty="0" err="1" smtClean="0"/>
              <a:t>fieldmaps</a:t>
            </a:r>
            <a:r>
              <a:rPr lang="en-US" sz="1200" dirty="0" smtClean="0"/>
              <a:t> in the format expected by Unwarp.</a:t>
            </a:r>
          </a:p>
          <a:p>
            <a:pPr>
              <a:lnSpc>
                <a:spcPct val="80000"/>
              </a:lnSpc>
            </a:pPr>
            <a:endParaRPr lang="en-GB" sz="1200" dirty="0" smtClean="0"/>
          </a:p>
          <a:p>
            <a:pPr>
              <a:lnSpc>
                <a:spcPct val="80000"/>
              </a:lnSpc>
            </a:pPr>
            <a:endParaRPr lang="en-GB" sz="1200" dirty="0" smtClean="0"/>
          </a:p>
          <a:p>
            <a:pPr>
              <a:lnSpc>
                <a:spcPct val="80000"/>
              </a:lnSpc>
            </a:pPr>
            <a:r>
              <a:rPr lang="en-GB" sz="1200" dirty="0" smtClean="0">
                <a:effectLst>
                  <a:outerShdw blurRad="38100" dist="38100" dir="2700000" algn="tl">
                    <a:srgbClr val="C0C0C0"/>
                  </a:outerShdw>
                </a:effectLst>
              </a:rPr>
              <a:t>A </a:t>
            </a:r>
            <a:r>
              <a:rPr lang="en-GB" sz="1200" dirty="0" smtClean="0">
                <a:solidFill>
                  <a:srgbClr val="FFFF00"/>
                </a:solidFill>
                <a:effectLst>
                  <a:outerShdw blurRad="38100" dist="38100" dir="2700000" algn="tl">
                    <a:srgbClr val="C0C0C0"/>
                  </a:outerShdw>
                </a:effectLst>
              </a:rPr>
              <a:t>deformation field</a:t>
            </a:r>
            <a:r>
              <a:rPr lang="en-GB" sz="1200" dirty="0" smtClean="0">
                <a:effectLst>
                  <a:outerShdw blurRad="38100" dist="38100" dir="2700000" algn="tl">
                    <a:srgbClr val="C0C0C0"/>
                  </a:outerShdw>
                </a:effectLst>
              </a:rPr>
              <a:t> indicates the directions and magnitudes of location deflections throughout the FOV with respect to the real object.</a:t>
            </a:r>
          </a:p>
          <a:p>
            <a:endParaRPr lang="en-US" dirty="0"/>
          </a:p>
        </p:txBody>
      </p:sp>
      <p:sp>
        <p:nvSpPr>
          <p:cNvPr id="4" name="Slide Number Placeholder 3"/>
          <p:cNvSpPr>
            <a:spLocks noGrp="1"/>
          </p:cNvSpPr>
          <p:nvPr>
            <p:ph type="sldNum" sz="quarter" idx="10"/>
          </p:nvPr>
        </p:nvSpPr>
        <p:spPr/>
        <p:txBody>
          <a:bodyPr/>
          <a:lstStyle/>
          <a:p>
            <a:fld id="{849842BF-39F5-4FCC-8805-C96FE62C4E7D}" type="slidenum">
              <a:rPr lang="en-GB" smtClean="0"/>
              <a:t>23</a:t>
            </a:fld>
            <a:endParaRPr lang="en-GB"/>
          </a:p>
        </p:txBody>
      </p:sp>
    </p:spTree>
    <p:extLst>
      <p:ext uri="{BB962C8B-B14F-4D97-AF65-F5344CB8AC3E}">
        <p14:creationId xmlns:p14="http://schemas.microsoft.com/office/powerpoint/2010/main" val="18497849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GB" sz="1200" dirty="0" smtClean="0">
                <a:latin typeface="Lato"/>
                <a:cs typeface="Arial"/>
              </a:rPr>
              <a:t>Unwarp is of use when variance is due to large movement. </a:t>
            </a:r>
          </a:p>
          <a:p>
            <a:pPr marL="0" marR="0" indent="0" algn="l" defTabSz="457200" rtl="0" eaLnBrk="1" fontAlgn="base" latinLnBrk="0" hangingPunct="1">
              <a:lnSpc>
                <a:spcPct val="100000"/>
              </a:lnSpc>
              <a:spcBef>
                <a:spcPct val="30000"/>
              </a:spcBef>
              <a:spcAft>
                <a:spcPct val="0"/>
              </a:spcAft>
              <a:buClrTx/>
              <a:buSzTx/>
              <a:buFontTx/>
              <a:buNone/>
              <a:tabLst/>
              <a:defRPr/>
            </a:pPr>
            <a:r>
              <a:rPr lang="en-GB" sz="1200" dirty="0" smtClean="0">
                <a:latin typeface="Lato"/>
                <a:cs typeface="Arial"/>
              </a:rPr>
              <a:t>Useful particularly</a:t>
            </a:r>
            <a:r>
              <a:rPr lang="en-GB" sz="1200" baseline="0" dirty="0" smtClean="0">
                <a:latin typeface="Lato"/>
                <a:cs typeface="Arial"/>
              </a:rPr>
              <a:t> when movements correlated with activations of interest which is why using movement parameters as confounds in the statistical model of activations is not advised</a:t>
            </a:r>
            <a:endParaRPr lang="en-GB" dirty="0" smtClean="0"/>
          </a:p>
          <a:p>
            <a:r>
              <a:rPr lang="en-GB" dirty="0" smtClean="0"/>
              <a:t>Can also be computationally intensive. </a:t>
            </a:r>
          </a:p>
          <a:p>
            <a:r>
              <a:rPr lang="en-GB" dirty="0" smtClean="0"/>
              <a:t>Limitations</a:t>
            </a:r>
          </a:p>
          <a:p>
            <a:pPr marL="0" marR="0" indent="0" algn="l" defTabSz="457200" rtl="0" eaLnBrk="1" fontAlgn="base" latinLnBrk="0" hangingPunct="1">
              <a:lnSpc>
                <a:spcPct val="100000"/>
              </a:lnSpc>
              <a:spcBef>
                <a:spcPct val="30000"/>
              </a:spcBef>
              <a:spcAft>
                <a:spcPct val="0"/>
              </a:spcAft>
              <a:buClrTx/>
              <a:buSzTx/>
              <a:buFontTx/>
              <a:buNone/>
              <a:tabLst/>
              <a:defRPr/>
            </a:pPr>
            <a:r>
              <a:rPr lang="en-US" altLang="en-US" sz="1200" dirty="0" smtClean="0">
                <a:cs typeface="Arial"/>
              </a:rPr>
              <a:t>It doesn’t remove movement-related residual variance coming from other sources, such as spin-history effects and slice-to-volume effects</a:t>
            </a:r>
          </a:p>
          <a:p>
            <a:endParaRPr lang="en-GB" dirty="0"/>
          </a:p>
        </p:txBody>
      </p:sp>
      <p:sp>
        <p:nvSpPr>
          <p:cNvPr id="4" name="Slide Number Placeholder 3"/>
          <p:cNvSpPr>
            <a:spLocks noGrp="1"/>
          </p:cNvSpPr>
          <p:nvPr>
            <p:ph type="sldNum" sz="quarter" idx="10"/>
          </p:nvPr>
        </p:nvSpPr>
        <p:spPr/>
        <p:txBody>
          <a:bodyPr/>
          <a:lstStyle/>
          <a:p>
            <a:pPr>
              <a:defRPr/>
            </a:pPr>
            <a:fld id="{45B23919-658F-4EC7-B87C-3CB53787737C}" type="slidenum">
              <a:rPr lang="en-US" smtClean="0"/>
              <a:pPr>
                <a:defRPr/>
              </a:pPr>
              <a:t>24</a:t>
            </a:fld>
            <a:endParaRPr lang="en-US" dirty="0"/>
          </a:p>
        </p:txBody>
      </p:sp>
    </p:spTree>
    <p:extLst>
      <p:ext uri="{BB962C8B-B14F-4D97-AF65-F5344CB8AC3E}">
        <p14:creationId xmlns:p14="http://schemas.microsoft.com/office/powerpoint/2010/main" val="18089656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lvl="1" rtl="0"/>
            <a:r>
              <a:rPr lang="en-GB" dirty="0" smtClean="0"/>
              <a:t>Covariation:</a:t>
            </a:r>
            <a:r>
              <a:rPr lang="en-GB" baseline="0" dirty="0" smtClean="0"/>
              <a:t> </a:t>
            </a:r>
            <a:r>
              <a:rPr lang="en-GB" sz="1200" b="0" i="0" u="none" strike="noStrike" kern="1200" dirty="0" smtClean="0">
                <a:solidFill>
                  <a:schemeClr val="tx1"/>
                </a:solidFill>
                <a:latin typeface="Arial"/>
                <a:ea typeface="+mn-ea"/>
                <a:cs typeface="+mn-cs"/>
              </a:rPr>
              <a:t> could</a:t>
            </a:r>
            <a:r>
              <a:rPr lang="en-GB" sz="1200" b="0" i="0" u="none" strike="noStrike" kern="1200" baseline="0" dirty="0" smtClean="0">
                <a:solidFill>
                  <a:schemeClr val="tx1"/>
                </a:solidFill>
                <a:latin typeface="Arial"/>
                <a:ea typeface="+mn-ea"/>
                <a:cs typeface="+mn-cs"/>
              </a:rPr>
              <a:t> </a:t>
            </a:r>
            <a:r>
              <a:rPr lang="en-GB" sz="1200" b="0" i="0" u="none" strike="noStrike" kern="1200" dirty="0" smtClean="0">
                <a:solidFill>
                  <a:schemeClr val="tx1"/>
                </a:solidFill>
                <a:latin typeface="Arial"/>
                <a:ea typeface="+mn-ea"/>
                <a:cs typeface="+mn-cs"/>
              </a:rPr>
              <a:t>include the movement parameters as confounds in the statistical model of </a:t>
            </a:r>
          </a:p>
          <a:p>
            <a:pPr lvl="1" rtl="0"/>
            <a:r>
              <a:rPr lang="en-GB" sz="1200" b="0" i="0" u="none" strike="noStrike" kern="1200" baseline="0" dirty="0" smtClean="0">
                <a:solidFill>
                  <a:schemeClr val="tx1"/>
                </a:solidFill>
                <a:latin typeface="Arial"/>
                <a:ea typeface="+mn-ea"/>
                <a:cs typeface="+mn-cs"/>
              </a:rPr>
              <a:t>activations. However, this may remove activations of interest if they are (heavily) </a:t>
            </a:r>
          </a:p>
          <a:p>
            <a:pPr lvl="1" rtl="0"/>
            <a:r>
              <a:rPr lang="en-GB" sz="1200" b="0" i="0" u="none" strike="noStrike" kern="1200" baseline="0" dirty="0" smtClean="0">
                <a:solidFill>
                  <a:schemeClr val="tx1"/>
                </a:solidFill>
                <a:latin typeface="Arial"/>
                <a:ea typeface="+mn-ea"/>
                <a:cs typeface="+mn-cs"/>
              </a:rPr>
              <a:t>correlated with the movement, and can only account for linear transformations.</a:t>
            </a:r>
          </a:p>
          <a:p>
            <a:pPr lvl="1" rtl="0"/>
            <a:endParaRPr lang="en-GB" sz="1200" b="0" i="0" u="none" strike="noStrike" kern="1200" baseline="0" dirty="0" smtClean="0">
              <a:solidFill>
                <a:schemeClr val="tx1"/>
              </a:solidFill>
              <a:latin typeface="Arial"/>
              <a:ea typeface="+mn-ea"/>
              <a:cs typeface="+mn-cs"/>
            </a:endParaRPr>
          </a:p>
          <a:p>
            <a:r>
              <a:rPr lang="en-GB" sz="2800" dirty="0" smtClean="0"/>
              <a:t>In the end you get is resliced copies of your images (with the letter ‘u’ appended to the front) that have been </a:t>
            </a:r>
          </a:p>
          <a:p>
            <a:pPr lvl="1"/>
            <a:r>
              <a:rPr lang="en-GB" sz="2400" dirty="0" smtClean="0"/>
              <a:t>realigned (to correct for subject movement) and </a:t>
            </a:r>
          </a:p>
          <a:p>
            <a:pPr lvl="1"/>
            <a:r>
              <a:rPr lang="en-GB" sz="2400" dirty="0" err="1" smtClean="0"/>
              <a:t>unwarped</a:t>
            </a:r>
            <a:r>
              <a:rPr lang="en-GB" sz="2400" dirty="0" smtClean="0"/>
              <a:t> (to correct for the movement-by-distortion interaction) accordingly*.</a:t>
            </a:r>
          </a:p>
          <a:p>
            <a:endParaRPr lang="en-GB" sz="2800" dirty="0" smtClean="0"/>
          </a:p>
          <a:p>
            <a:r>
              <a:rPr lang="en-GB" sz="2800" dirty="0" smtClean="0"/>
              <a:t>These images are then taken forward to the next </a:t>
            </a:r>
            <a:r>
              <a:rPr lang="en-GB" sz="2800" dirty="0" err="1" smtClean="0"/>
              <a:t>preprocessing</a:t>
            </a:r>
            <a:r>
              <a:rPr lang="en-GB" sz="2800" dirty="0" smtClean="0"/>
              <a:t> steps (next week!).</a:t>
            </a:r>
          </a:p>
          <a:p>
            <a:endParaRPr lang="en-GB" dirty="0"/>
          </a:p>
        </p:txBody>
      </p:sp>
      <p:sp>
        <p:nvSpPr>
          <p:cNvPr id="4" name="Slide Number Placeholder 3"/>
          <p:cNvSpPr>
            <a:spLocks noGrp="1"/>
          </p:cNvSpPr>
          <p:nvPr>
            <p:ph type="sldNum" sz="quarter" idx="10"/>
          </p:nvPr>
        </p:nvSpPr>
        <p:spPr/>
        <p:txBody>
          <a:bodyPr/>
          <a:lstStyle/>
          <a:p>
            <a:pPr>
              <a:defRPr/>
            </a:pPr>
            <a:fld id="{45B23919-658F-4EC7-B87C-3CB53787737C}" type="slidenum">
              <a:rPr lang="en-US" smtClean="0"/>
              <a:pPr>
                <a:defRPr/>
              </a:pPr>
              <a:t>25</a:t>
            </a:fld>
            <a:endParaRPr lang="en-US" dirty="0"/>
          </a:p>
        </p:txBody>
      </p:sp>
    </p:spTree>
    <p:extLst>
      <p:ext uri="{BB962C8B-B14F-4D97-AF65-F5344CB8AC3E}">
        <p14:creationId xmlns:p14="http://schemas.microsoft.com/office/powerpoint/2010/main" val="11328457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latin typeface="Arial" pitchFamily="34" charset="0"/>
            </a:endParaRPr>
          </a:p>
        </p:txBody>
      </p:sp>
      <p:sp>
        <p:nvSpPr>
          <p:cNvPr id="788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FECB188-4F57-4B7E-88E3-8AB7299190A3}" type="slidenum">
              <a:rPr lang="en-GB">
                <a:latin typeface="Arial" pitchFamily="34" charset="0"/>
              </a:rPr>
              <a:pPr fontAlgn="base">
                <a:spcBef>
                  <a:spcPct val="0"/>
                </a:spcBef>
                <a:spcAft>
                  <a:spcPct val="0"/>
                </a:spcAft>
              </a:pPr>
              <a:t>26</a:t>
            </a:fld>
            <a:endParaRPr lang="en-GB">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Overview</a:t>
            </a:r>
          </a:p>
        </p:txBody>
      </p:sp>
      <p:sp>
        <p:nvSpPr>
          <p:cNvPr id="4" name="Slide Number Placeholder 3"/>
          <p:cNvSpPr>
            <a:spLocks noGrp="1"/>
          </p:cNvSpPr>
          <p:nvPr>
            <p:ph type="sldNum" sz="quarter" idx="10"/>
          </p:nvPr>
        </p:nvSpPr>
        <p:spPr/>
        <p:txBody>
          <a:bodyPr/>
          <a:lstStyle/>
          <a:p>
            <a:fld id="{849842BF-39F5-4FCC-8805-C96FE62C4E7D}" type="slidenum">
              <a:rPr lang="en-GB" smtClean="0"/>
              <a:t>3</a:t>
            </a:fld>
            <a:endParaRPr lang="en-GB"/>
          </a:p>
        </p:txBody>
      </p:sp>
    </p:spTree>
    <p:extLst>
      <p:ext uri="{BB962C8B-B14F-4D97-AF65-F5344CB8AC3E}">
        <p14:creationId xmlns:p14="http://schemas.microsoft.com/office/powerpoint/2010/main" val="1566165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In fMRI We look at intensity of activation in a voxel at a given point of time. We plot this along with various tasks, and if activation varies with the task, we can correlate brain function.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To do this, first step we must ensure we are looking at same brain region over time.</a:t>
            </a:r>
          </a:p>
          <a:p>
            <a:endParaRPr lang="en-GB" baseline="0" dirty="0" smtClean="0"/>
          </a:p>
        </p:txBody>
      </p:sp>
      <p:sp>
        <p:nvSpPr>
          <p:cNvPr id="4" name="Slide Number Placeholder 3"/>
          <p:cNvSpPr>
            <a:spLocks noGrp="1"/>
          </p:cNvSpPr>
          <p:nvPr>
            <p:ph type="sldNum" sz="quarter" idx="10"/>
          </p:nvPr>
        </p:nvSpPr>
        <p:spPr/>
        <p:txBody>
          <a:bodyPr/>
          <a:lstStyle/>
          <a:p>
            <a:fld id="{849842BF-39F5-4FCC-8805-C96FE62C4E7D}" type="slidenum">
              <a:rPr lang="en-GB" smtClean="0"/>
              <a:t>4</a:t>
            </a:fld>
            <a:endParaRPr lang="en-GB"/>
          </a:p>
        </p:txBody>
      </p:sp>
    </p:spTree>
    <p:extLst>
      <p:ext uri="{BB962C8B-B14F-4D97-AF65-F5344CB8AC3E}">
        <p14:creationId xmlns:p14="http://schemas.microsoft.com/office/powerpoint/2010/main" val="3795797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b="0" i="0" kern="1200" dirty="0" smtClean="0">
                <a:solidFill>
                  <a:schemeClr val="tx1"/>
                </a:solidFill>
                <a:effectLst/>
                <a:latin typeface="+mn-lt"/>
                <a:ea typeface="+mn-ea"/>
                <a:cs typeface="+mn-cs"/>
              </a:rPr>
              <a:t>The problem of different slice scanning times stems from the fact that a functional volume (e.g. whole brain) is usually not covered at once but with a series of successively measured 2D slices. For a functional volume of 30 slices and a volume TR (</a:t>
            </a:r>
            <a:r>
              <a:rPr lang="en-GB" sz="1200" b="0" i="0" kern="1200" dirty="0" err="1" smtClean="0">
                <a:solidFill>
                  <a:schemeClr val="tx1"/>
                </a:solidFill>
                <a:effectLst/>
                <a:latin typeface="+mn-lt"/>
                <a:ea typeface="+mn-ea"/>
                <a:cs typeface="+mn-cs"/>
              </a:rPr>
              <a:t>repitition</a:t>
            </a:r>
            <a:r>
              <a:rPr lang="en-GB" sz="1200" b="0" i="0" kern="1200" dirty="0" smtClean="0">
                <a:solidFill>
                  <a:schemeClr val="tx1"/>
                </a:solidFill>
                <a:effectLst/>
                <a:latin typeface="+mn-lt"/>
                <a:ea typeface="+mn-ea"/>
                <a:cs typeface="+mn-cs"/>
              </a:rPr>
              <a:t> time )of 3 seconds, for example, the data of the last slice is measured almost 3 seconds later than the data of the first slice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b="0" i="0" kern="1200" dirty="0" smtClean="0">
                <a:solidFill>
                  <a:schemeClr val="tx1"/>
                </a:solidFill>
                <a:effectLst/>
                <a:latin typeface="+mn-lt"/>
                <a:ea typeface="+mn-ea"/>
                <a:cs typeface="+mn-cs"/>
              </a:rPr>
              <a:t>there can be motion of one slice relative to another due to the delay, and the fact that the realignment model cannot correct this motion, which is one reason for wanting to include realignment parameters in the linear model.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b="0" i="0" kern="1200" dirty="0" smtClean="0">
                <a:solidFill>
                  <a:schemeClr val="tx1"/>
                </a:solidFill>
                <a:effectLst/>
                <a:latin typeface="+mn-lt"/>
                <a:ea typeface="+mn-ea"/>
                <a:cs typeface="+mn-cs"/>
              </a:rPr>
              <a:t>This can be solved</a:t>
            </a:r>
            <a:r>
              <a:rPr lang="en-GB" sz="1200" b="0" i="0" kern="1200" baseline="0" dirty="0" smtClean="0">
                <a:solidFill>
                  <a:schemeClr val="tx1"/>
                </a:solidFill>
                <a:effectLst/>
                <a:latin typeface="+mn-lt"/>
                <a:ea typeface="+mn-ea"/>
                <a:cs typeface="+mn-cs"/>
              </a:rPr>
              <a:t> by slice time correction which </a:t>
            </a:r>
            <a:r>
              <a:rPr lang="en-GB" sz="1200" b="0" i="0" kern="1200" dirty="0" smtClean="0">
                <a:solidFill>
                  <a:schemeClr val="tx1"/>
                </a:solidFill>
                <a:effectLst/>
                <a:latin typeface="+mn-lt"/>
                <a:ea typeface="+mn-ea"/>
                <a:cs typeface="+mn-cs"/>
              </a:rPr>
              <a:t>will be covered in a later talk</a:t>
            </a:r>
            <a:r>
              <a:rPr lang="en-GB" sz="1200" b="0" i="0" kern="1200" baseline="0" dirty="0" smtClean="0">
                <a:solidFill>
                  <a:schemeClr val="tx1"/>
                </a:solidFill>
                <a:effectLst/>
                <a:latin typeface="+mn-lt"/>
                <a:ea typeface="+mn-ea"/>
                <a:cs typeface="+mn-cs"/>
              </a:rPr>
              <a:t> on event-related fMRI. </a:t>
            </a:r>
            <a:endParaRPr lang="en-GB"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The </a:t>
            </a:r>
            <a:r>
              <a:rPr lang="en-GB" sz="1200" b="0" i="0" kern="1200" dirty="0" smtClean="0">
                <a:solidFill>
                  <a:schemeClr val="tx1"/>
                </a:solidFill>
                <a:effectLst/>
                <a:latin typeface="+mn-lt"/>
                <a:ea typeface="+mn-ea"/>
                <a:cs typeface="+mn-cs"/>
              </a:rPr>
              <a:t>choice of whether to have STC before or after realignment (or not at all) is still a matter of debate, depending on some subtle things like whether the slices are acquired with an "interleaved" sequence or not, and how much motion there is (probably too much detail to get into in </a:t>
            </a:r>
            <a:r>
              <a:rPr lang="en-GB" sz="1200" b="0" i="0" kern="1200" dirty="0" err="1" smtClean="0">
                <a:solidFill>
                  <a:schemeClr val="tx1"/>
                </a:solidFill>
                <a:effectLst/>
                <a:latin typeface="+mn-lt"/>
                <a:ea typeface="+mn-ea"/>
                <a:cs typeface="+mn-cs"/>
              </a:rPr>
              <a:t>MfD</a:t>
            </a:r>
            <a:r>
              <a:rPr lang="en-GB" sz="1200" b="0" i="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i="0" dirty="0" smtClean="0"/>
          </a:p>
          <a:p>
            <a:endParaRPr lang="en-GB" baseline="0" dirty="0" smtClean="0"/>
          </a:p>
        </p:txBody>
      </p:sp>
      <p:sp>
        <p:nvSpPr>
          <p:cNvPr id="4" name="Slide Number Placeholder 3"/>
          <p:cNvSpPr>
            <a:spLocks noGrp="1"/>
          </p:cNvSpPr>
          <p:nvPr>
            <p:ph type="sldNum" sz="quarter" idx="10"/>
          </p:nvPr>
        </p:nvSpPr>
        <p:spPr/>
        <p:txBody>
          <a:bodyPr/>
          <a:lstStyle/>
          <a:p>
            <a:fld id="{849842BF-39F5-4FCC-8805-C96FE62C4E7D}" type="slidenum">
              <a:rPr lang="en-GB" smtClean="0"/>
              <a:t>5</a:t>
            </a:fld>
            <a:endParaRPr lang="en-GB"/>
          </a:p>
        </p:txBody>
      </p:sp>
    </p:spTree>
    <p:extLst>
      <p:ext uri="{BB962C8B-B14F-4D97-AF65-F5344CB8AC3E}">
        <p14:creationId xmlns:p14="http://schemas.microsoft.com/office/powerpoint/2010/main" val="1566165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dirty="0" smtClean="0">
                <a:solidFill>
                  <a:schemeClr val="bg1"/>
                </a:solidFill>
              </a:rPr>
              <a:t>Head movement is the largest</a:t>
            </a:r>
            <a:r>
              <a:rPr lang="en-GB" sz="1200" baseline="0" dirty="0" smtClean="0">
                <a:solidFill>
                  <a:schemeClr val="bg1"/>
                </a:solidFill>
              </a:rPr>
              <a:t> </a:t>
            </a:r>
            <a:r>
              <a:rPr lang="en-GB" sz="1200" dirty="0" smtClean="0">
                <a:solidFill>
                  <a:schemeClr val="bg1"/>
                </a:solidFill>
              </a:rPr>
              <a:t>source of variance in fMRI data</a:t>
            </a:r>
            <a:r>
              <a:rPr lang="en-GB" sz="1200" baseline="0" dirty="0" smtClean="0">
                <a:solidFill>
                  <a:schemeClr val="bg1"/>
                </a:solidFill>
              </a:rPr>
              <a:t> </a:t>
            </a:r>
            <a:r>
              <a:rPr lang="en-GB" sz="1200" dirty="0" smtClean="0"/>
              <a:t>If a participants moves, the fMRI image corresponding to </a:t>
            </a:r>
            <a:r>
              <a:rPr lang="en-GB" sz="1200" dirty="0" smtClean="0">
                <a:solidFill>
                  <a:srgbClr val="FFC000"/>
                </a:solidFill>
              </a:rPr>
              <a:t>Voxel A</a:t>
            </a:r>
            <a:r>
              <a:rPr lang="en-GB" sz="1200" dirty="0" smtClean="0"/>
              <a:t> may not be in the same location throughout the entire time series.</a:t>
            </a:r>
          </a:p>
          <a:p>
            <a:pPr marL="171450" indent="-171450">
              <a:buFont typeface="Arial" panose="020B0604020202020204" pitchFamily="34" charset="0"/>
              <a:buChar char="•"/>
            </a:pPr>
            <a:r>
              <a:rPr lang="en-GB" sz="1200" dirty="0" smtClean="0"/>
              <a:t>The aim of pre-processing for motion is to ensure that when we compare voxel activation corresponding to different times (and presumably different cognitive processes), we are comparing activations from </a:t>
            </a:r>
            <a:r>
              <a:rPr lang="en-GB" sz="1200" dirty="0" smtClean="0">
                <a:solidFill>
                  <a:srgbClr val="FFC000"/>
                </a:solidFill>
              </a:rPr>
              <a:t>the same area of the brain.</a:t>
            </a:r>
          </a:p>
          <a:p>
            <a:pPr marL="457200" lvl="1" indent="0">
              <a:spcBef>
                <a:spcPct val="20000"/>
              </a:spcBef>
              <a:buFontTx/>
              <a:buNone/>
            </a:pPr>
            <a:endParaRPr lang="en-GB" sz="2100" dirty="0" smtClean="0">
              <a:solidFill>
                <a:schemeClr val="tx2"/>
              </a:solidFill>
              <a:latin typeface="Calibri" pitchFamily="34" charset="0"/>
              <a:ea typeface="Arial" pitchFamily="34" charset="0"/>
              <a:cs typeface="Calibri" pitchFamily="34" charset="0"/>
            </a:endParaRPr>
          </a:p>
          <a:p>
            <a:pPr algn="just"/>
            <a:endParaRPr lang="en-GB" sz="1200" dirty="0" smtClean="0">
              <a:solidFill>
                <a:srgbClr val="FFC000"/>
              </a:solidFill>
            </a:endParaRPr>
          </a:p>
          <a:p>
            <a:endParaRPr lang="en-GB" baseline="0" dirty="0" smtClean="0"/>
          </a:p>
        </p:txBody>
      </p:sp>
      <p:sp>
        <p:nvSpPr>
          <p:cNvPr id="4" name="Slide Number Placeholder 3"/>
          <p:cNvSpPr>
            <a:spLocks noGrp="1"/>
          </p:cNvSpPr>
          <p:nvPr>
            <p:ph type="sldNum" sz="quarter" idx="10"/>
          </p:nvPr>
        </p:nvSpPr>
        <p:spPr/>
        <p:txBody>
          <a:bodyPr/>
          <a:lstStyle/>
          <a:p>
            <a:fld id="{849842BF-39F5-4FCC-8805-C96FE62C4E7D}" type="slidenum">
              <a:rPr lang="en-GB" smtClean="0"/>
              <a:t>6</a:t>
            </a:fld>
            <a:endParaRPr lang="en-GB"/>
          </a:p>
        </p:txBody>
      </p:sp>
    </p:spTree>
    <p:extLst>
      <p:ext uri="{BB962C8B-B14F-4D97-AF65-F5344CB8AC3E}">
        <p14:creationId xmlns:p14="http://schemas.microsoft.com/office/powerpoint/2010/main" val="1566165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aseline="0" dirty="0" smtClean="0"/>
              <a:t>Major cause of head movement is actual head movement but important to also consider task-related. </a:t>
            </a:r>
          </a:p>
          <a:p>
            <a:pPr marL="171450" indent="-171450">
              <a:buFont typeface="Arial" panose="020B0604020202020204" pitchFamily="34" charset="0"/>
              <a:buChar char="•"/>
            </a:pPr>
            <a:r>
              <a:rPr lang="en-GB" baseline="0" dirty="0" smtClean="0"/>
              <a:t>Physiological is a more minor cause. </a:t>
            </a:r>
          </a:p>
          <a:p>
            <a:pPr marL="171450" indent="-171450">
              <a:buFont typeface="Arial" panose="020B0604020202020204" pitchFamily="34" charset="0"/>
              <a:buChar char="•"/>
            </a:pPr>
            <a:r>
              <a:rPr lang="en-GB" baseline="0" dirty="0" smtClean="0"/>
              <a:t>T</a:t>
            </a:r>
            <a:r>
              <a:rPr lang="en-GB" dirty="0" smtClean="0"/>
              <a:t>o limit this</a:t>
            </a:r>
            <a:r>
              <a:rPr lang="en-GB" baseline="0" dirty="0" smtClean="0"/>
              <a:t> </a:t>
            </a:r>
            <a:r>
              <a:rPr lang="en-GB" dirty="0" smtClean="0"/>
              <a:t>We can either try to </a:t>
            </a:r>
            <a:r>
              <a:rPr lang="en-GB" dirty="0" smtClean="0">
                <a:solidFill>
                  <a:srgbClr val="FFC000"/>
                </a:solidFill>
              </a:rPr>
              <a:t>prevent</a:t>
            </a:r>
            <a:r>
              <a:rPr lang="en-GB" dirty="0" smtClean="0"/>
              <a:t> motion from occurring</a:t>
            </a:r>
            <a:r>
              <a:rPr lang="en-GB" baseline="0" dirty="0" smtClean="0"/>
              <a:t> o</a:t>
            </a:r>
            <a:r>
              <a:rPr lang="en-GB" dirty="0" smtClean="0"/>
              <a:t>r </a:t>
            </a:r>
            <a:r>
              <a:rPr lang="en-GB" dirty="0" smtClean="0">
                <a:solidFill>
                  <a:srgbClr val="FFC000"/>
                </a:solidFill>
              </a:rPr>
              <a:t>correct </a:t>
            </a:r>
            <a:r>
              <a:rPr lang="en-GB" dirty="0" smtClean="0"/>
              <a:t>motion after it’s occurred</a:t>
            </a:r>
          </a:p>
          <a:p>
            <a:endParaRPr lang="en-GB" sz="1200" b="0" i="0" kern="1200" dirty="0" smtClean="0">
              <a:solidFill>
                <a:schemeClr val="tx1"/>
              </a:solidFill>
              <a:effectLst/>
              <a:latin typeface="+mn-lt"/>
              <a:ea typeface="+mn-ea"/>
              <a:cs typeface="+mn-cs"/>
            </a:endParaRPr>
          </a:p>
          <a:p>
            <a:endParaRPr lang="en-GB" sz="1200" b="0" i="0" kern="1200" dirty="0" smtClean="0">
              <a:solidFill>
                <a:schemeClr val="tx1"/>
              </a:solidFill>
              <a:effectLst/>
              <a:latin typeface="+mn-lt"/>
              <a:ea typeface="+mn-ea"/>
              <a:cs typeface="+mn-cs"/>
            </a:endParaRP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Mathematically, the SNR is the quotient of the (mean) signal intensity measured in a region of interest (ROI) and the standard deviation of the signal intensity in a region outside the anatomy of the object being imaged (i.e. a region from which no tissue signal is obtained) or the standard deviation from the noise distribution when known (e.g. the background noise in magnitude data follows a </a:t>
            </a:r>
            <a:r>
              <a:rPr lang="en-GB" sz="1200" b="0" i="0" kern="1200" dirty="0" err="1" smtClean="0">
                <a:solidFill>
                  <a:schemeClr val="tx1"/>
                </a:solidFill>
                <a:effectLst/>
                <a:latin typeface="+mn-lt"/>
                <a:ea typeface="+mn-ea"/>
                <a:cs typeface="+mn-cs"/>
              </a:rPr>
              <a:t>Rician</a:t>
            </a:r>
            <a:r>
              <a:rPr lang="en-GB" sz="1200" b="0" i="0" kern="1200" dirty="0" smtClean="0">
                <a:solidFill>
                  <a:schemeClr val="tx1"/>
                </a:solidFill>
                <a:effectLst/>
                <a:latin typeface="+mn-lt"/>
                <a:ea typeface="+mn-ea"/>
                <a:cs typeface="+mn-cs"/>
              </a:rPr>
              <a:t> distribution</a:t>
            </a:r>
          </a:p>
          <a:p>
            <a:endParaRPr lang="en-GB" sz="1200" b="0" i="0" kern="1200" baseline="0" dirty="0" smtClean="0">
              <a:solidFill>
                <a:schemeClr val="tx1"/>
              </a:solidFill>
              <a:effectLst/>
              <a:latin typeface="+mn-lt"/>
              <a:ea typeface="+mn-ea"/>
              <a:cs typeface="+mn-cs"/>
            </a:endParaRPr>
          </a:p>
          <a:p>
            <a:endParaRPr lang="en-GB" baseline="0" dirty="0" smtClean="0"/>
          </a:p>
        </p:txBody>
      </p:sp>
      <p:sp>
        <p:nvSpPr>
          <p:cNvPr id="4" name="Slide Number Placeholder 3"/>
          <p:cNvSpPr>
            <a:spLocks noGrp="1"/>
          </p:cNvSpPr>
          <p:nvPr>
            <p:ph type="sldNum" sz="quarter" idx="10"/>
          </p:nvPr>
        </p:nvSpPr>
        <p:spPr/>
        <p:txBody>
          <a:bodyPr/>
          <a:lstStyle/>
          <a:p>
            <a:fld id="{849842BF-39F5-4FCC-8805-C96FE62C4E7D}" type="slidenum">
              <a:rPr lang="en-GB" smtClean="0"/>
              <a:t>7</a:t>
            </a:fld>
            <a:endParaRPr lang="en-GB"/>
          </a:p>
        </p:txBody>
      </p:sp>
    </p:spTree>
    <p:extLst>
      <p:ext uri="{BB962C8B-B14F-4D97-AF65-F5344CB8AC3E}">
        <p14:creationId xmlns:p14="http://schemas.microsoft.com/office/powerpoint/2010/main" val="1566165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nl-NL" dirty="0" smtClean="0">
                <a:latin typeface="Arial" pitchFamily="34" charset="0"/>
                <a:cs typeface="Times New Roman" pitchFamily="18" charset="0"/>
              </a:rPr>
              <a:t>The </a:t>
            </a:r>
            <a:r>
              <a:rPr lang="nl-NL" dirty="0" smtClean="0">
                <a:latin typeface="Arial" pitchFamily="34" charset="0"/>
                <a:cs typeface="Times New Roman" pitchFamily="18" charset="0"/>
              </a:rPr>
              <a:t>more you can prevent movement, the better.</a:t>
            </a:r>
            <a:endParaRPr lang="en-US" dirty="0" smtClean="0">
              <a:latin typeface="Arial" pitchFamily="34" charset="0"/>
              <a:cs typeface="Arial" pitchFamily="34" charset="0"/>
            </a:endParaRPr>
          </a:p>
          <a:p>
            <a:pPr>
              <a:spcBef>
                <a:spcPct val="0"/>
              </a:spcBef>
            </a:pPr>
            <a:endParaRPr lang="en-US" dirty="0" smtClean="0">
              <a:latin typeface="Arial" pitchFamily="34" charset="0"/>
            </a:endParaRPr>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A955360-A179-4F35-A5E4-4E533BB73A57}" type="slidenum">
              <a:rPr lang="en-US">
                <a:latin typeface="Arial" pitchFamily="34" charset="0"/>
              </a:rPr>
              <a:pPr fontAlgn="base">
                <a:spcBef>
                  <a:spcPct val="0"/>
                </a:spcBef>
                <a:spcAft>
                  <a:spcPct val="0"/>
                </a:spcAft>
              </a:pPr>
              <a:t>8</a:t>
            </a:fld>
            <a:endParaRPr lang="en-US">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85000" lnSpcReduction="10000"/>
          </a:bodyPr>
          <a:lstStyle/>
          <a:p>
            <a:pPr marL="457200" indent="-457200">
              <a:buClr>
                <a:schemeClr val="accent4">
                  <a:lumMod val="75000"/>
                </a:schemeClr>
              </a:buClr>
              <a:buFont typeface="Arial" panose="020B0604020202020204" pitchFamily="34" charset="0"/>
              <a:buChar char="•"/>
            </a:pPr>
            <a:r>
              <a:rPr lang="en-GB" sz="2800" dirty="0" smtClean="0"/>
              <a:t>However despite this You cannot prevent all motion in the scanner – subjects will always move!</a:t>
            </a:r>
          </a:p>
          <a:p>
            <a:pPr marL="457200" indent="-457200">
              <a:buClr>
                <a:schemeClr val="accent4">
                  <a:lumMod val="75000"/>
                </a:schemeClr>
              </a:buClr>
              <a:buFont typeface="Arial" panose="020B0604020202020204" pitchFamily="34" charset="0"/>
              <a:buChar char="•"/>
            </a:pPr>
            <a:r>
              <a:rPr lang="en-GB" sz="2800" dirty="0" smtClean="0"/>
              <a:t>Therefore motion correction of the data is needed –</a:t>
            </a:r>
            <a:r>
              <a:rPr lang="en-GB" sz="2800" baseline="0" dirty="0" smtClean="0"/>
              <a:t> registration where we estimate how the brain has to be moved to fit the reference image and then transformation where we resample the realigned image</a:t>
            </a:r>
          </a:p>
          <a:p>
            <a:pPr marL="457200" indent="-457200">
              <a:buClr>
                <a:schemeClr val="accent4">
                  <a:lumMod val="75000"/>
                </a:schemeClr>
              </a:buClr>
              <a:buFont typeface="Arial" panose="020B0604020202020204" pitchFamily="34" charset="0"/>
              <a:buChar char="•"/>
            </a:pPr>
            <a:r>
              <a:rPr lang="en-GB" sz="2800" dirty="0" smtClean="0"/>
              <a:t>This adjusts for an individual’s head movements to creates a spatially stabilized image</a:t>
            </a:r>
            <a:endParaRPr lang="en-GB" sz="2800" kern="0" dirty="0" smtClean="0">
              <a:solidFill>
                <a:srgbClr val="FFFFFF"/>
              </a:solidFill>
              <a:ea typeface="Arial"/>
            </a:endParaRPr>
          </a:p>
          <a:p>
            <a:pPr marL="0" indent="0" defTabSz="914400">
              <a:spcBef>
                <a:spcPct val="20000"/>
              </a:spcBef>
              <a:buFontTx/>
              <a:buNone/>
              <a:defRPr/>
            </a:pPr>
            <a:endParaRPr lang="en-GB" sz="2800" kern="0" dirty="0" smtClean="0">
              <a:solidFill>
                <a:srgbClr val="FFFFFF"/>
              </a:solidFill>
              <a:ea typeface="Arial"/>
            </a:endParaRPr>
          </a:p>
          <a:p>
            <a:pPr fontAlgn="auto">
              <a:spcBef>
                <a:spcPts val="0"/>
              </a:spcBef>
              <a:spcAft>
                <a:spcPts val="0"/>
              </a:spcAft>
              <a:defRPr/>
            </a:pPr>
            <a:endParaRPr lang="en-US" dirty="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5D1AC4A-B9C8-4164-9609-76D05BD749FA}" type="slidenum">
              <a:rPr lang="en-US">
                <a:latin typeface="Arial" pitchFamily="34" charset="0"/>
              </a:rPr>
              <a:pPr fontAlgn="base">
                <a:spcBef>
                  <a:spcPct val="0"/>
                </a:spcBef>
                <a:spcAft>
                  <a:spcPct val="0"/>
                </a:spcAft>
              </a:pPr>
              <a:t>9</a:t>
            </a:fld>
            <a:endParaRPr lang="en-US">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aseline="0">
                <a:latin typeface="Lato"/>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pPr>
              <a:defRPr/>
            </a:pPr>
            <a:fld id="{3AEA19B3-BC6D-4E56-93BC-B9B0EF1523FC}" type="datetime1">
              <a:rPr lang="en-US" smtClean="0"/>
              <a:pPr>
                <a:defRPr/>
              </a:pPr>
              <a:t>11/1/2017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85771D9-4B5C-4A93-B863-BAF4546A169F}" type="slidenum">
              <a:rPr lang="en-GB" smtClean="0"/>
              <a:pPr>
                <a:defRPr/>
              </a:pPr>
              <a:t>‹#›</a:t>
            </a:fld>
            <a:endParaRPr lang="en-GB"/>
          </a:p>
        </p:txBody>
      </p:sp>
      <p:sp>
        <p:nvSpPr>
          <p:cNvPr id="7" name="TextBox 6"/>
          <p:cNvSpPr txBox="1"/>
          <p:nvPr userDrawn="1"/>
        </p:nvSpPr>
        <p:spPr>
          <a:xfrm>
            <a:off x="3505200" y="2590800"/>
            <a:ext cx="184150" cy="369888"/>
          </a:xfrm>
          <a:prstGeom prst="rect">
            <a:avLst/>
          </a:prstGeom>
          <a:noFill/>
        </p:spPr>
        <p:txBody>
          <a:bodyPr wrap="none">
            <a:spAutoFit/>
          </a:bodyPr>
          <a:lstStyle/>
          <a:p>
            <a:pPr fontAlgn="auto">
              <a:spcBef>
                <a:spcPts val="0"/>
              </a:spcBef>
              <a:spcAft>
                <a:spcPts val="0"/>
              </a:spcAft>
              <a:defRPr/>
            </a:pPr>
            <a:endParaRPr lang="en-GB" dirty="0">
              <a:latin typeface="+mn-lt"/>
              <a:cs typeface="+mn-cs"/>
            </a:endParaRPr>
          </a:p>
        </p:txBody>
      </p:sp>
    </p:spTree>
    <p:extLst>
      <p:ext uri="{BB962C8B-B14F-4D97-AF65-F5344CB8AC3E}">
        <p14:creationId xmlns:p14="http://schemas.microsoft.com/office/powerpoint/2010/main" val="244732893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68BFA325-587B-4B47-B975-FB0D4CBC1CCF}" type="datetimeFigureOut">
              <a:rPr lang="en-US" smtClean="0"/>
              <a:pPr>
                <a:defRPr/>
              </a:pPr>
              <a:t>11/1/2017</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E3BD613-00AB-468C-9229-3B09E0D939C0}" type="slidenum">
              <a:rPr lang="en-US" smtClean="0"/>
              <a:pPr>
                <a:defRPr/>
              </a:pPr>
              <a:t>‹#›</a:t>
            </a:fld>
            <a:endParaRPr lang="en-US" dirty="0"/>
          </a:p>
        </p:txBody>
      </p:sp>
    </p:spTree>
    <p:extLst>
      <p:ext uri="{BB962C8B-B14F-4D97-AF65-F5344CB8AC3E}">
        <p14:creationId xmlns:p14="http://schemas.microsoft.com/office/powerpoint/2010/main" val="3029373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BB7D7AAA-22B8-4F08-9731-79C0E6E5FBF4}" type="datetimeFigureOut">
              <a:rPr lang="en-US" smtClean="0"/>
              <a:pPr>
                <a:defRPr/>
              </a:pPr>
              <a:t>11/1/2017</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4824A42-3E17-4990-B391-386E6A6AAD3A}" type="slidenum">
              <a:rPr lang="en-US" smtClean="0"/>
              <a:pPr>
                <a:defRPr/>
              </a:pPr>
              <a:t>‹#›</a:t>
            </a:fld>
            <a:endParaRPr lang="en-US" dirty="0"/>
          </a:p>
        </p:txBody>
      </p:sp>
    </p:spTree>
    <p:extLst>
      <p:ext uri="{BB962C8B-B14F-4D97-AF65-F5344CB8AC3E}">
        <p14:creationId xmlns:p14="http://schemas.microsoft.com/office/powerpoint/2010/main" val="1952828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aseline="0">
                <a:latin typeface="Lato"/>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normAutofit/>
          </a:bodyPr>
          <a:lstStyle>
            <a:lvl1pPr>
              <a:defRPr sz="2800">
                <a:latin typeface="Lato"/>
              </a:defRPr>
            </a:lvl1pPr>
            <a:lvl2pPr>
              <a:defRPr sz="2800">
                <a:latin typeface="Lato"/>
              </a:defRPr>
            </a:lvl2pPr>
            <a:lvl3pPr>
              <a:defRPr sz="2800">
                <a:latin typeface="Lato"/>
              </a:defRPr>
            </a:lvl3pPr>
            <a:lvl4pPr>
              <a:defRPr sz="2800">
                <a:latin typeface="Lato"/>
              </a:defRPr>
            </a:lvl4pPr>
            <a:lvl5pPr>
              <a:defRPr sz="2800">
                <a:latin typeface="Lato"/>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pPr>
              <a:defRPr/>
            </a:pPr>
            <a:fld id="{9CBCDCB7-FF9E-44F3-AF6C-1D3AE7C2CF53}" type="datetimeFigureOut">
              <a:rPr lang="en-US" smtClean="0"/>
              <a:pPr>
                <a:defRPr/>
              </a:pPr>
              <a:t>11/1/2017</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E0E822B-4697-4F19-B875-3F477F1BED53}" type="slidenum">
              <a:rPr lang="en-US" smtClean="0"/>
              <a:pPr>
                <a:defRPr/>
              </a:pPr>
              <a:t>‹#›</a:t>
            </a:fld>
            <a:endParaRPr lang="en-US" dirty="0"/>
          </a:p>
        </p:txBody>
      </p:sp>
    </p:spTree>
    <p:extLst>
      <p:ext uri="{BB962C8B-B14F-4D97-AF65-F5344CB8AC3E}">
        <p14:creationId xmlns:p14="http://schemas.microsoft.com/office/powerpoint/2010/main" val="25369072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Lato"/>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CA0CA827-32CE-402E-826A-6C1D3DBFE727}" type="datetimeFigureOut">
              <a:rPr lang="en-US" smtClean="0"/>
              <a:pPr>
                <a:defRPr/>
              </a:pPr>
              <a:t>11/1/2017</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33631CF-D218-4BDD-A957-DBB60E575304}" type="slidenum">
              <a:rPr lang="en-US" smtClean="0"/>
              <a:pPr>
                <a:defRPr/>
              </a:pPr>
              <a:t>‹#›</a:t>
            </a:fld>
            <a:endParaRPr lang="en-US" dirty="0"/>
          </a:p>
        </p:txBody>
      </p:sp>
    </p:spTree>
    <p:extLst>
      <p:ext uri="{BB962C8B-B14F-4D97-AF65-F5344CB8AC3E}">
        <p14:creationId xmlns:p14="http://schemas.microsoft.com/office/powerpoint/2010/main" val="230453469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a:defRPr/>
            </a:pPr>
            <a:fld id="{2B1E83F7-2F41-4C56-946B-31FD40AD8115}" type="datetimeFigureOut">
              <a:rPr lang="en-US" smtClean="0"/>
              <a:pPr>
                <a:defRPr/>
              </a:pPr>
              <a:t>11/1/2017</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ED5AE86-C57B-4B8C-8EC5-E2074BC4B101}" type="slidenum">
              <a:rPr lang="en-US" smtClean="0"/>
              <a:pPr>
                <a:defRPr/>
              </a:pPr>
              <a:t>‹#›</a:t>
            </a:fld>
            <a:endParaRPr lang="en-US" dirty="0"/>
          </a:p>
        </p:txBody>
      </p:sp>
    </p:spTree>
    <p:extLst>
      <p:ext uri="{BB962C8B-B14F-4D97-AF65-F5344CB8AC3E}">
        <p14:creationId xmlns:p14="http://schemas.microsoft.com/office/powerpoint/2010/main" val="2361447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a:defRPr/>
            </a:pPr>
            <a:fld id="{093ED420-CFFD-48A6-AEE6-2086532E234B}" type="datetimeFigureOut">
              <a:rPr lang="en-US" smtClean="0"/>
              <a:pPr>
                <a:defRPr/>
              </a:pPr>
              <a:t>11/1/2017</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6846439F-8403-4F19-9C6E-9EB98F76AFF5}" type="slidenum">
              <a:rPr lang="en-US" smtClean="0"/>
              <a:pPr>
                <a:defRPr/>
              </a:pPr>
              <a:t>‹#›</a:t>
            </a:fld>
            <a:endParaRPr lang="en-US" dirty="0"/>
          </a:p>
        </p:txBody>
      </p:sp>
    </p:spTree>
    <p:extLst>
      <p:ext uri="{BB962C8B-B14F-4D97-AF65-F5344CB8AC3E}">
        <p14:creationId xmlns:p14="http://schemas.microsoft.com/office/powerpoint/2010/main" val="1026898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a:defRPr/>
            </a:pPr>
            <a:fld id="{C0BB25D9-E9F6-4ABE-B749-C6DC9A60A933}" type="datetimeFigureOut">
              <a:rPr lang="en-US" smtClean="0"/>
              <a:pPr>
                <a:defRPr/>
              </a:pPr>
              <a:t>11/1/2017</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70EFD146-F8B8-463D-8046-93449D45EA16}" type="slidenum">
              <a:rPr lang="en-US" smtClean="0"/>
              <a:pPr>
                <a:defRPr/>
              </a:pPr>
              <a:t>‹#›</a:t>
            </a:fld>
            <a:endParaRPr lang="en-US" dirty="0"/>
          </a:p>
        </p:txBody>
      </p:sp>
    </p:spTree>
    <p:extLst>
      <p:ext uri="{BB962C8B-B14F-4D97-AF65-F5344CB8AC3E}">
        <p14:creationId xmlns:p14="http://schemas.microsoft.com/office/powerpoint/2010/main" val="3064011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D02BBA7-5905-4D0E-B612-F24D223E7CC0}" type="datetimeFigureOut">
              <a:rPr lang="en-US" smtClean="0"/>
              <a:pPr>
                <a:defRPr/>
              </a:pPr>
              <a:t>11/1/2017</a:t>
            </a:fld>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E3F7828-B70E-4889-BB1B-1CE9481FD831}" type="slidenum">
              <a:rPr lang="en-US" smtClean="0"/>
              <a:pPr>
                <a:defRPr/>
              </a:pPr>
              <a:t>‹#›</a:t>
            </a:fld>
            <a:endParaRPr lang="en-US" dirty="0"/>
          </a:p>
        </p:txBody>
      </p:sp>
    </p:spTree>
    <p:extLst>
      <p:ext uri="{BB962C8B-B14F-4D97-AF65-F5344CB8AC3E}">
        <p14:creationId xmlns:p14="http://schemas.microsoft.com/office/powerpoint/2010/main" val="2857561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221219D2-865A-4BB3-BD51-0AE1D7003FBB}" type="datetimeFigureOut">
              <a:rPr lang="en-US" smtClean="0"/>
              <a:pPr>
                <a:defRPr/>
              </a:pPr>
              <a:t>11/1/2017</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A77054B-8DC8-4036-AC2E-2AE42D23AF75}" type="slidenum">
              <a:rPr lang="en-US" smtClean="0"/>
              <a:pPr>
                <a:defRPr/>
              </a:pPr>
              <a:t>‹#›</a:t>
            </a:fld>
            <a:endParaRPr lang="en-US" dirty="0"/>
          </a:p>
        </p:txBody>
      </p:sp>
    </p:spTree>
    <p:extLst>
      <p:ext uri="{BB962C8B-B14F-4D97-AF65-F5344CB8AC3E}">
        <p14:creationId xmlns:p14="http://schemas.microsoft.com/office/powerpoint/2010/main" val="2537866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B66BCC29-51ED-4567-905B-155A0F0C4ED8}" type="datetimeFigureOut">
              <a:rPr lang="en-US" smtClean="0"/>
              <a:pPr>
                <a:defRPr/>
              </a:pPr>
              <a:t>11/1/2017</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6E23A5E-183E-4DFE-821F-B0103815CD95}" type="slidenum">
              <a:rPr lang="en-US" smtClean="0"/>
              <a:pPr>
                <a:defRPr/>
              </a:pPr>
              <a:t>‹#›</a:t>
            </a:fld>
            <a:endParaRPr lang="en-US" dirty="0"/>
          </a:p>
        </p:txBody>
      </p:sp>
    </p:spTree>
    <p:extLst>
      <p:ext uri="{BB962C8B-B14F-4D97-AF65-F5344CB8AC3E}">
        <p14:creationId xmlns:p14="http://schemas.microsoft.com/office/powerpoint/2010/main" val="2773408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2B84D845-E165-4E8D-BBAD-B3ED6D177B74}" type="datetimeFigureOut">
              <a:rPr lang="en-US" smtClean="0"/>
              <a:pPr>
                <a:defRPr/>
              </a:pPr>
              <a:t>11/1/2017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7951540-FF1D-458C-985C-72A434CF69DE}" type="slidenum">
              <a:rPr lang="en-US" smtClean="0"/>
              <a:pPr>
                <a:defRPr/>
              </a:pPr>
              <a:t>‹#›</a:t>
            </a:fld>
            <a:endParaRPr lang="en-US" dirty="0"/>
          </a:p>
        </p:txBody>
      </p:sp>
    </p:spTree>
    <p:extLst>
      <p:ext uri="{BB962C8B-B14F-4D97-AF65-F5344CB8AC3E}">
        <p14:creationId xmlns:p14="http://schemas.microsoft.com/office/powerpoint/2010/main" val="964333769"/>
      </p:ext>
    </p:extLst>
  </p:cSld>
  <p:clrMap bg1="dk1" tx1="lt1" bg2="dk2" tx2="lt2" accent1="accent1" accent2="accent2" accent3="accent3" accent4="accent4" accent5="accent5" accent6="accent6" hlink="hlink" folHlink="folHlink"/>
  <p:sldLayoutIdLst>
    <p:sldLayoutId id="2147484478" r:id="rId1"/>
    <p:sldLayoutId id="2147484479" r:id="rId2"/>
    <p:sldLayoutId id="2147484480" r:id="rId3"/>
    <p:sldLayoutId id="2147484481" r:id="rId4"/>
    <p:sldLayoutId id="2147484482" r:id="rId5"/>
    <p:sldLayoutId id="2147484483" r:id="rId6"/>
    <p:sldLayoutId id="2147484484" r:id="rId7"/>
    <p:sldLayoutId id="2147484485" r:id="rId8"/>
    <p:sldLayoutId id="2147484486" r:id="rId9"/>
    <p:sldLayoutId id="2147484487" r:id="rId10"/>
    <p:sldLayoutId id="2147484488" r:id="rId11"/>
  </p:sldLayoutIdLst>
  <p:timing>
    <p:tnLst>
      <p:par>
        <p:cTn id="1" dur="indefinite" restart="never" nodeType="tmRoot"/>
      </p:par>
    </p:tnLst>
  </p:timing>
  <p:txStyles>
    <p:titleStyle>
      <a:lvl1pPr algn="ctr" defTabSz="914400" rtl="0" eaLnBrk="1" latinLnBrk="0" hangingPunct="1">
        <a:spcBef>
          <a:spcPct val="0"/>
        </a:spcBef>
        <a:buNone/>
        <a:defRPr sz="4400" kern="1200" baseline="0">
          <a:solidFill>
            <a:schemeClr val="tx1"/>
          </a:solidFill>
          <a:latin typeface="Lato"/>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baseline="0">
          <a:solidFill>
            <a:schemeClr val="tx1"/>
          </a:solidFill>
          <a:latin typeface="Lato"/>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baseline="0">
          <a:solidFill>
            <a:schemeClr val="tx1"/>
          </a:solidFill>
          <a:latin typeface="Lato"/>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baseline="0">
          <a:solidFill>
            <a:schemeClr val="tx1"/>
          </a:solidFill>
          <a:latin typeface="Lato"/>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Lato"/>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Lato"/>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6.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notesSlide" Target="../notesSlides/notesSlide22.xml"/><Relationship Id="rId7" Type="http://schemas.openxmlformats.org/officeDocument/2006/relationships/image" Target="../media/image32.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35.wmf"/><Relationship Id="rId10" Type="http://schemas.openxmlformats.org/officeDocument/2006/relationships/image" Target="../media/image33.wmf"/><Relationship Id="rId4" Type="http://schemas.openxmlformats.org/officeDocument/2006/relationships/image" Target="../media/image34.jpeg"/><Relationship Id="rId9" Type="http://schemas.openxmlformats.org/officeDocument/2006/relationships/oleObject" Target="../embeddings/oleObject3.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fil.ion.ucl.ac.uk/spm/doc/manual.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www.fil.ion.ucl.ac.uk/spm/course/"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wmf"/><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5036" y="4919277"/>
            <a:ext cx="3133063" cy="635000"/>
          </a:xfrm>
        </p:spPr>
        <p:txBody>
          <a:bodyPr rtlCol="0">
            <a:normAutofit/>
          </a:bodyPr>
          <a:lstStyle/>
          <a:p>
            <a:pPr algn="ctr" fontAlgn="auto">
              <a:lnSpc>
                <a:spcPct val="100000"/>
              </a:lnSpc>
              <a:spcAft>
                <a:spcPts val="0"/>
              </a:spcAft>
              <a:defRPr/>
            </a:pPr>
            <a:r>
              <a:rPr lang="en-GB" sz="2800" dirty="0" smtClean="0">
                <a:cs typeface="Calibri"/>
              </a:rPr>
              <a:t>Paul Zeun</a:t>
            </a:r>
            <a:endParaRPr lang="en-GB" sz="2800" dirty="0">
              <a:cs typeface="Calibri"/>
            </a:endParaRPr>
          </a:p>
        </p:txBody>
      </p:sp>
      <p:sp>
        <p:nvSpPr>
          <p:cNvPr id="11" name="Title 1"/>
          <p:cNvSpPr txBox="1">
            <a:spLocks/>
          </p:cNvSpPr>
          <p:nvPr/>
        </p:nvSpPr>
        <p:spPr>
          <a:xfrm>
            <a:off x="304698" y="2689059"/>
            <a:ext cx="8301036" cy="1816100"/>
          </a:xfrm>
          <a:prstGeom prst="rect">
            <a:avLst/>
          </a:prstGeom>
        </p:spPr>
        <p:txBody>
          <a:bodyPr vert="horz" lIns="91440" tIns="45720" rIns="91440" bIns="45720" rtlCol="0" anchor="t">
            <a:normAutofit fontScale="97500" lnSpcReduction="10000"/>
          </a:bodyPr>
          <a:lstStyle>
            <a:lvl1pPr algn="l" defTabSz="914400" rtl="0" eaLnBrk="1" latinLnBrk="0" hangingPunct="1">
              <a:spcBef>
                <a:spcPct val="0"/>
              </a:spcBef>
              <a:buNone/>
              <a:defRPr sz="4000" b="1" kern="1200" cap="all" baseline="0">
                <a:solidFill>
                  <a:schemeClr val="tx1"/>
                </a:solidFill>
                <a:latin typeface="Lato"/>
                <a:ea typeface="+mj-ea"/>
                <a:cs typeface="+mj-cs"/>
              </a:defRPr>
            </a:lvl1pPr>
          </a:lstStyle>
          <a:p>
            <a:pPr algn="ctr" fontAlgn="auto">
              <a:spcAft>
                <a:spcPts val="0"/>
              </a:spcAft>
              <a:defRPr/>
            </a:pPr>
            <a:r>
              <a:rPr lang="en-GB" sz="4444" dirty="0" smtClean="0">
                <a:cs typeface="Calibri"/>
              </a:rPr>
              <a:t>Realigning and Unwarping </a:t>
            </a:r>
            <a:r>
              <a:rPr lang="en-GB" dirty="0" smtClean="0">
                <a:cs typeface="Calibri"/>
              </a:rPr>
              <a:t/>
            </a:r>
            <a:br>
              <a:rPr lang="en-GB" dirty="0" smtClean="0">
                <a:cs typeface="Calibri"/>
              </a:rPr>
            </a:br>
            <a:r>
              <a:rPr lang="en-GB" sz="3667" dirty="0" err="1" smtClean="0">
                <a:cs typeface="Calibri"/>
              </a:rPr>
              <a:t>MfD</a:t>
            </a:r>
            <a:r>
              <a:rPr lang="en-GB" sz="3667" dirty="0" smtClean="0">
                <a:cs typeface="Calibri"/>
              </a:rPr>
              <a:t> - 2017</a:t>
            </a:r>
            <a:endParaRPr lang="en-GB" sz="3667" dirty="0">
              <a:cs typeface="Calibri"/>
            </a:endParaRPr>
          </a:p>
        </p:txBody>
      </p:sp>
      <p:pic>
        <p:nvPicPr>
          <p:cNvPr id="14" name="Picture 1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83624" y="698267"/>
            <a:ext cx="2160240" cy="1663932"/>
          </a:xfrm>
          <a:prstGeom prst="rect">
            <a:avLst/>
          </a:prstGeom>
        </p:spPr>
      </p:pic>
      <p:pic>
        <p:nvPicPr>
          <p:cNvPr id="18" name="Picture 1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782359" y="704801"/>
            <a:ext cx="2339710" cy="1678630"/>
          </a:xfrm>
          <a:prstGeom prst="rect">
            <a:avLst/>
          </a:prstGeom>
        </p:spPr>
      </p:pic>
      <p:pic>
        <p:nvPicPr>
          <p:cNvPr id="20" name="Picture 8" descr="bspline2rep"/>
          <p:cNvPicPr>
            <a:picLocks noChangeAspect="1" noChangeArrowheads="1"/>
          </p:cNvPicPr>
          <p:nvPr/>
        </p:nvPicPr>
        <p:blipFill>
          <a:blip r:embed="rId5">
            <a:lum bright="-94000" contrast="100000"/>
          </a:blip>
          <a:srcRect/>
          <a:stretch>
            <a:fillRect/>
          </a:stretch>
        </p:blipFill>
        <p:spPr bwMode="auto">
          <a:xfrm>
            <a:off x="5975658" y="387772"/>
            <a:ext cx="2459853" cy="1866900"/>
          </a:xfrm>
          <a:prstGeom prst="rect">
            <a:avLst/>
          </a:prstGeom>
          <a:noFill/>
          <a:ln w="9525">
            <a:noFill/>
            <a:miter lim="800000"/>
            <a:headEnd/>
            <a:tailEnd/>
          </a:ln>
        </p:spPr>
      </p:pic>
      <p:pic>
        <p:nvPicPr>
          <p:cNvPr id="21" name="Picture 20" descr="inhomo"/>
          <p:cNvPicPr/>
          <p:nvPr/>
        </p:nvPicPr>
        <p:blipFill>
          <a:blip r:embed="rId6">
            <a:extLst>
              <a:ext uri="{28A0092B-C50C-407E-A947-70E740481C1C}">
                <a14:useLocalDpi xmlns:a14="http://schemas.microsoft.com/office/drawing/2010/main" val="0"/>
              </a:ext>
            </a:extLst>
          </a:blip>
          <a:srcRect/>
          <a:stretch>
            <a:fillRect/>
          </a:stretch>
        </p:blipFill>
        <p:spPr bwMode="auto">
          <a:xfrm>
            <a:off x="283624" y="4012084"/>
            <a:ext cx="1548172" cy="274394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1496" y="4114056"/>
            <a:ext cx="2094238" cy="25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287338"/>
            <a:ext cx="7899400" cy="728662"/>
          </a:xfrm>
        </p:spPr>
        <p:txBody>
          <a:bodyPr>
            <a:normAutofit fontScale="90000"/>
          </a:bodyPr>
          <a:lstStyle/>
          <a:p>
            <a:r>
              <a:rPr lang="en-US" sz="4000" dirty="0" smtClean="0">
                <a:ea typeface="Calibri" pitchFamily="34" charset="0"/>
                <a:cs typeface="Calibri" pitchFamily="34" charset="0"/>
              </a:rPr>
              <a:t>Realignment:</a:t>
            </a:r>
            <a:br>
              <a:rPr lang="en-US" sz="4000" dirty="0" smtClean="0">
                <a:ea typeface="Calibri" pitchFamily="34" charset="0"/>
                <a:cs typeface="Calibri" pitchFamily="34" charset="0"/>
              </a:rPr>
            </a:br>
            <a:r>
              <a:rPr lang="en-US" sz="4000" dirty="0" smtClean="0">
                <a:ea typeface="Calibri" pitchFamily="34" charset="0"/>
                <a:cs typeface="Calibri" pitchFamily="34" charset="0"/>
              </a:rPr>
              <a:t>Rigid </a:t>
            </a:r>
            <a:r>
              <a:rPr lang="en-US" sz="4000" dirty="0" smtClean="0">
                <a:ea typeface="Calibri" pitchFamily="34" charset="0"/>
                <a:cs typeface="Calibri" pitchFamily="34" charset="0"/>
              </a:rPr>
              <a:t>body transformation</a:t>
            </a:r>
          </a:p>
        </p:txBody>
      </p:sp>
      <p:sp>
        <p:nvSpPr>
          <p:cNvPr id="3" name="Content Placeholder 2"/>
          <p:cNvSpPr>
            <a:spLocks noGrp="1"/>
          </p:cNvSpPr>
          <p:nvPr>
            <p:ph idx="1"/>
          </p:nvPr>
        </p:nvSpPr>
        <p:spPr>
          <a:xfrm>
            <a:off x="450850" y="1282700"/>
            <a:ext cx="8229600" cy="1209765"/>
          </a:xfrm>
        </p:spPr>
        <p:txBody>
          <a:bodyPr rtlCol="0">
            <a:normAutofit/>
          </a:bodyPr>
          <a:lstStyle/>
          <a:p>
            <a:pPr fontAlgn="auto">
              <a:spcAft>
                <a:spcPts val="0"/>
              </a:spcAft>
              <a:buClr>
                <a:schemeClr val="tx1"/>
              </a:buClr>
              <a:buSzPct val="100000"/>
              <a:defRPr/>
            </a:pPr>
            <a:r>
              <a:rPr lang="en-US" sz="2400" dirty="0" smtClean="0">
                <a:cs typeface="Calibri"/>
              </a:rPr>
              <a:t>To correct for both rotation and translation, we will compute 6 parameters</a:t>
            </a:r>
          </a:p>
          <a:p>
            <a:pPr fontAlgn="auto">
              <a:spcAft>
                <a:spcPts val="0"/>
              </a:spcAft>
              <a:buClr>
                <a:schemeClr val="bg1"/>
              </a:buClr>
              <a:defRPr/>
            </a:pPr>
            <a:endParaRPr lang="en-US" sz="2400" dirty="0">
              <a:solidFill>
                <a:srgbClr val="2F1F58"/>
              </a:solidFill>
              <a:latin typeface="Calibri"/>
              <a:cs typeface="Calibri"/>
            </a:endParaRPr>
          </a:p>
        </p:txBody>
      </p:sp>
      <p:grpSp>
        <p:nvGrpSpPr>
          <p:cNvPr id="25" name="Group 24"/>
          <p:cNvGrpSpPr/>
          <p:nvPr/>
        </p:nvGrpSpPr>
        <p:grpSpPr>
          <a:xfrm>
            <a:off x="547972" y="1981085"/>
            <a:ext cx="3629645" cy="3001973"/>
            <a:chOff x="-36512" y="3751607"/>
            <a:chExt cx="2717800" cy="2917753"/>
          </a:xfrm>
        </p:grpSpPr>
        <p:pic>
          <p:nvPicPr>
            <p:cNvPr id="26" name="Picture 2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6512" y="4402410"/>
              <a:ext cx="2717800" cy="2266950"/>
            </a:xfrm>
            <a:prstGeom prst="rect">
              <a:avLst/>
            </a:prstGeom>
          </p:spPr>
        </p:pic>
        <p:sp>
          <p:nvSpPr>
            <p:cNvPr id="27" name="Title 1"/>
            <p:cNvSpPr txBox="1">
              <a:spLocks/>
            </p:cNvSpPr>
            <p:nvPr/>
          </p:nvSpPr>
          <p:spPr>
            <a:xfrm>
              <a:off x="350280" y="3751607"/>
              <a:ext cx="1944215" cy="5858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accent6"/>
                  </a:solidFill>
                  <a:ea typeface="+mn-ea"/>
                  <a:cs typeface="+mn-cs"/>
                </a:rPr>
                <a:t>Translation</a:t>
              </a:r>
            </a:p>
          </p:txBody>
        </p:sp>
      </p:grpSp>
      <p:grpSp>
        <p:nvGrpSpPr>
          <p:cNvPr id="29" name="Group 28"/>
          <p:cNvGrpSpPr/>
          <p:nvPr/>
        </p:nvGrpSpPr>
        <p:grpSpPr>
          <a:xfrm>
            <a:off x="4432302" y="2017749"/>
            <a:ext cx="3629646" cy="2982242"/>
            <a:chOff x="9707419" y="3636442"/>
            <a:chExt cx="3093868" cy="2910136"/>
          </a:xfrm>
        </p:grpSpPr>
        <p:pic>
          <p:nvPicPr>
            <p:cNvPr id="31" name="Picture 30"/>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707419" y="4287964"/>
              <a:ext cx="3093868" cy="2258614"/>
            </a:xfrm>
            <a:prstGeom prst="rect">
              <a:avLst/>
            </a:prstGeom>
          </p:spPr>
        </p:pic>
        <p:sp>
          <p:nvSpPr>
            <p:cNvPr id="32" name="Title 1"/>
            <p:cNvSpPr txBox="1">
              <a:spLocks/>
            </p:cNvSpPr>
            <p:nvPr/>
          </p:nvSpPr>
          <p:spPr>
            <a:xfrm>
              <a:off x="9751634" y="3636442"/>
              <a:ext cx="3005438" cy="5347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accent6"/>
                  </a:solidFill>
                  <a:ea typeface="+mn-ea"/>
                  <a:cs typeface="+mn-cs"/>
                </a:rPr>
                <a:t>Rotation</a:t>
              </a:r>
            </a:p>
          </p:txBody>
        </p:sp>
      </p:grpSp>
      <p:grpSp>
        <p:nvGrpSpPr>
          <p:cNvPr id="33" name="Group 16"/>
          <p:cNvGrpSpPr>
            <a:grpSpLocks/>
          </p:cNvGrpSpPr>
          <p:nvPr/>
        </p:nvGrpSpPr>
        <p:grpSpPr bwMode="auto">
          <a:xfrm>
            <a:off x="547972" y="5054583"/>
            <a:ext cx="7808628" cy="1754990"/>
            <a:chOff x="526" y="2727"/>
            <a:chExt cx="5388" cy="1402"/>
          </a:xfrm>
        </p:grpSpPr>
        <p:sp>
          <p:nvSpPr>
            <p:cNvPr id="36" name="Rectangle 7"/>
            <p:cNvSpPr>
              <a:spLocks noChangeArrowheads="1"/>
            </p:cNvSpPr>
            <p:nvPr/>
          </p:nvSpPr>
          <p:spPr bwMode="auto">
            <a:xfrm>
              <a:off x="526" y="2727"/>
              <a:ext cx="5166" cy="1402"/>
            </a:xfrm>
            <a:prstGeom prst="rect">
              <a:avLst/>
            </a:prstGeom>
            <a:solidFill>
              <a:srgbClr val="FFFFFF"/>
            </a:solidFill>
            <a:ln w="12700">
              <a:solidFill>
                <a:srgbClr val="FFFFFF"/>
              </a:solidFill>
              <a:miter lim="800000"/>
              <a:headEnd/>
              <a:tailEnd/>
            </a:ln>
            <a:effectLst/>
          </p:spPr>
          <p:txBody>
            <a:bodyPr wrap="none" anchor="ctr"/>
            <a:lstStyle/>
            <a:p>
              <a:pPr algn="ctr" defTabSz="914400" fontAlgn="auto">
                <a:spcBef>
                  <a:spcPts val="0"/>
                </a:spcBef>
                <a:spcAft>
                  <a:spcPts val="0"/>
                </a:spcAft>
                <a:defRPr/>
              </a:pPr>
              <a:endParaRPr lang="en-GB" kern="0">
                <a:solidFill>
                  <a:srgbClr val="FFFFFF"/>
                </a:solidFill>
                <a:latin typeface="Calibri"/>
                <a:cs typeface="Calibri"/>
              </a:endParaRPr>
            </a:p>
          </p:txBody>
        </p:sp>
        <p:graphicFrame>
          <p:nvGraphicFramePr>
            <p:cNvPr id="37" name="Object 6">
              <a:hlinkClick r:id="" action="ppaction://ole?verb=0"/>
            </p:cNvPr>
            <p:cNvGraphicFramePr>
              <a:graphicFrameLocks/>
            </p:cNvGraphicFramePr>
            <p:nvPr/>
          </p:nvGraphicFramePr>
          <p:xfrm>
            <a:off x="893" y="3560"/>
            <a:ext cx="5021" cy="538"/>
          </p:xfrm>
          <a:graphic>
            <a:graphicData uri="http://schemas.openxmlformats.org/presentationml/2006/ole">
              <mc:AlternateContent xmlns:mc="http://schemas.openxmlformats.org/markup-compatibility/2006">
                <mc:Choice xmlns:v="urn:schemas-microsoft-com:vml" Requires="v">
                  <p:oleObj spid="_x0000_s33820" name="Equation" r:id="rId6" imgW="6886440" imgH="876240" progId="Equation.3">
                    <p:embed/>
                  </p:oleObj>
                </mc:Choice>
                <mc:Fallback>
                  <p:oleObj name="Equation" r:id="rId6" imgW="6886440" imgH="876240" progId="Equation.3">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3" y="3560"/>
                          <a:ext cx="5021" cy="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 name="Text Box 9"/>
            <p:cNvSpPr txBox="1">
              <a:spLocks noChangeArrowheads="1"/>
            </p:cNvSpPr>
            <p:nvPr/>
          </p:nvSpPr>
          <p:spPr bwMode="auto">
            <a:xfrm>
              <a:off x="893" y="3172"/>
              <a:ext cx="951" cy="295"/>
            </a:xfrm>
            <a:prstGeom prst="rect">
              <a:avLst/>
            </a:prstGeom>
            <a:noFill/>
            <a:ln w="12700">
              <a:noFill/>
              <a:miter lim="800000"/>
              <a:headEnd/>
              <a:tailEnd/>
            </a:ln>
            <a:effectLst/>
          </p:spPr>
          <p:txBody>
            <a:bodyPr wrap="square">
              <a:spAutoFit/>
            </a:bodyPr>
            <a:lstStyle/>
            <a:p>
              <a:pPr defTabSz="914400" fontAlgn="auto">
                <a:spcBef>
                  <a:spcPts val="0"/>
                </a:spcBef>
                <a:spcAft>
                  <a:spcPts val="0"/>
                </a:spcAft>
                <a:defRPr/>
              </a:pPr>
              <a:r>
                <a:rPr lang="en-GB" kern="0" dirty="0">
                  <a:solidFill>
                    <a:schemeClr val="bg2">
                      <a:lumMod val="75000"/>
                    </a:schemeClr>
                  </a:solidFill>
                  <a:latin typeface="Calibri"/>
                  <a:cs typeface="Calibri"/>
                </a:rPr>
                <a:t>Translations</a:t>
              </a:r>
            </a:p>
          </p:txBody>
        </p:sp>
        <p:sp>
          <p:nvSpPr>
            <p:cNvPr id="39" name="Text Box 11"/>
            <p:cNvSpPr txBox="1">
              <a:spLocks noChangeArrowheads="1"/>
            </p:cNvSpPr>
            <p:nvPr/>
          </p:nvSpPr>
          <p:spPr bwMode="auto">
            <a:xfrm>
              <a:off x="1844" y="3156"/>
              <a:ext cx="1118" cy="378"/>
            </a:xfrm>
            <a:prstGeom prst="rect">
              <a:avLst/>
            </a:prstGeom>
            <a:noFill/>
            <a:ln w="12700">
              <a:noFill/>
              <a:miter lim="800000"/>
              <a:headEnd/>
              <a:tailEnd/>
            </a:ln>
            <a:effectLst/>
          </p:spPr>
          <p:txBody>
            <a:bodyPr>
              <a:spAutoFit/>
            </a:bodyPr>
            <a:lstStyle/>
            <a:p>
              <a:pPr algn="ctr" defTabSz="914400" fontAlgn="auto">
                <a:spcBef>
                  <a:spcPts val="0"/>
                </a:spcBef>
                <a:spcAft>
                  <a:spcPts val="0"/>
                </a:spcAft>
                <a:defRPr/>
              </a:pPr>
              <a:r>
                <a:rPr lang="en-GB" kern="0" dirty="0">
                  <a:solidFill>
                    <a:srgbClr val="FF0000"/>
                  </a:solidFill>
                  <a:latin typeface="Calibri"/>
                  <a:cs typeface="Calibri"/>
                </a:rPr>
                <a:t>Pitch</a:t>
              </a:r>
              <a:br>
                <a:rPr lang="en-GB" kern="0" dirty="0">
                  <a:solidFill>
                    <a:srgbClr val="FF0000"/>
                  </a:solidFill>
                  <a:latin typeface="Calibri"/>
                  <a:cs typeface="Calibri"/>
                </a:rPr>
              </a:br>
              <a:r>
                <a:rPr lang="en-GB" sz="1500" kern="0" dirty="0">
                  <a:solidFill>
                    <a:srgbClr val="FF0000"/>
                  </a:solidFill>
                  <a:latin typeface="Calibri"/>
                  <a:cs typeface="Calibri"/>
                </a:rPr>
                <a:t>about X axis </a:t>
              </a:r>
            </a:p>
          </p:txBody>
        </p:sp>
        <p:sp>
          <p:nvSpPr>
            <p:cNvPr id="40" name="Text Box 12"/>
            <p:cNvSpPr txBox="1">
              <a:spLocks noChangeArrowheads="1"/>
            </p:cNvSpPr>
            <p:nvPr/>
          </p:nvSpPr>
          <p:spPr bwMode="auto">
            <a:xfrm>
              <a:off x="3105" y="3124"/>
              <a:ext cx="1087" cy="378"/>
            </a:xfrm>
            <a:prstGeom prst="rect">
              <a:avLst/>
            </a:prstGeom>
            <a:noFill/>
            <a:ln w="12700">
              <a:noFill/>
              <a:miter lim="800000"/>
              <a:headEnd/>
              <a:tailEnd/>
            </a:ln>
            <a:effectLst/>
          </p:spPr>
          <p:txBody>
            <a:bodyPr>
              <a:spAutoFit/>
            </a:bodyPr>
            <a:lstStyle/>
            <a:p>
              <a:pPr algn="ctr" defTabSz="914400" fontAlgn="auto">
                <a:spcBef>
                  <a:spcPts val="0"/>
                </a:spcBef>
                <a:spcAft>
                  <a:spcPts val="0"/>
                </a:spcAft>
                <a:defRPr/>
              </a:pPr>
              <a:r>
                <a:rPr lang="en-GB" kern="0" dirty="0">
                  <a:solidFill>
                    <a:srgbClr val="218127"/>
                  </a:solidFill>
                  <a:latin typeface="Calibri"/>
                  <a:cs typeface="Calibri"/>
                </a:rPr>
                <a:t>Roll</a:t>
              </a:r>
              <a:br>
                <a:rPr lang="en-GB" kern="0" dirty="0">
                  <a:solidFill>
                    <a:srgbClr val="218127"/>
                  </a:solidFill>
                  <a:latin typeface="Calibri"/>
                  <a:cs typeface="Calibri"/>
                </a:rPr>
              </a:br>
              <a:r>
                <a:rPr lang="en-GB" sz="1500" kern="0" dirty="0">
                  <a:solidFill>
                    <a:srgbClr val="218127"/>
                  </a:solidFill>
                  <a:latin typeface="Calibri"/>
                  <a:cs typeface="Calibri"/>
                </a:rPr>
                <a:t>about Y axis</a:t>
              </a:r>
            </a:p>
          </p:txBody>
        </p:sp>
        <p:sp>
          <p:nvSpPr>
            <p:cNvPr id="41" name="Text Box 13"/>
            <p:cNvSpPr txBox="1">
              <a:spLocks noChangeArrowheads="1"/>
            </p:cNvSpPr>
            <p:nvPr/>
          </p:nvSpPr>
          <p:spPr bwMode="auto">
            <a:xfrm>
              <a:off x="4237" y="3106"/>
              <a:ext cx="1280" cy="479"/>
            </a:xfrm>
            <a:prstGeom prst="rect">
              <a:avLst/>
            </a:prstGeom>
            <a:noFill/>
            <a:ln w="12700">
              <a:noFill/>
              <a:miter lim="800000"/>
              <a:headEnd/>
              <a:tailEnd/>
            </a:ln>
            <a:effectLst/>
          </p:spPr>
          <p:txBody>
            <a:bodyPr>
              <a:spAutoFit/>
            </a:bodyPr>
            <a:lstStyle/>
            <a:p>
              <a:pPr algn="ctr" defTabSz="914400" fontAlgn="auto">
                <a:spcBef>
                  <a:spcPts val="0"/>
                </a:spcBef>
                <a:spcAft>
                  <a:spcPts val="0"/>
                </a:spcAft>
                <a:defRPr/>
              </a:pPr>
              <a:r>
                <a:rPr lang="en-GB" kern="0" dirty="0">
                  <a:solidFill>
                    <a:schemeClr val="bg1"/>
                  </a:solidFill>
                  <a:latin typeface="Calibri"/>
                  <a:cs typeface="Calibri"/>
                </a:rPr>
                <a:t>Yaw </a:t>
              </a:r>
              <a:br>
                <a:rPr lang="en-GB" kern="0" dirty="0">
                  <a:solidFill>
                    <a:schemeClr val="bg1"/>
                  </a:solidFill>
                  <a:latin typeface="Calibri"/>
                  <a:cs typeface="Calibri"/>
                </a:rPr>
              </a:br>
              <a:r>
                <a:rPr lang="en-GB" sz="1500" kern="0" dirty="0">
                  <a:solidFill>
                    <a:schemeClr val="bg1"/>
                  </a:solidFill>
                  <a:latin typeface="Calibri"/>
                  <a:cs typeface="Calibri"/>
                </a:rPr>
                <a:t>about Z axis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p:cNvSpPr>
            <a:spLocks noGrp="1"/>
          </p:cNvSpPr>
          <p:nvPr>
            <p:ph type="title"/>
          </p:nvPr>
        </p:nvSpPr>
        <p:spPr/>
        <p:txBody>
          <a:bodyPr>
            <a:normAutofit/>
          </a:bodyPr>
          <a:lstStyle/>
          <a:p>
            <a:r>
              <a:rPr lang="en-US" dirty="0" smtClean="0"/>
              <a:t> </a:t>
            </a:r>
            <a:r>
              <a:rPr lang="en-US" dirty="0" err="1" smtClean="0"/>
              <a:t>Optimisation</a:t>
            </a:r>
            <a:r>
              <a:rPr lang="en-US" dirty="0" smtClean="0"/>
              <a:t> - cost function</a:t>
            </a:r>
            <a:endParaRPr lang="en-US" dirty="0"/>
          </a:p>
        </p:txBody>
      </p:sp>
      <p:sp>
        <p:nvSpPr>
          <p:cNvPr id="4" name="Rectangle 3"/>
          <p:cNvSpPr/>
          <p:nvPr/>
        </p:nvSpPr>
        <p:spPr>
          <a:xfrm>
            <a:off x="567349" y="1739156"/>
            <a:ext cx="8208912" cy="2308324"/>
          </a:xfrm>
          <a:prstGeom prst="rect">
            <a:avLst/>
          </a:prstGeom>
        </p:spPr>
        <p:txBody>
          <a:bodyPr wrap="square">
            <a:spAutoFit/>
          </a:bodyPr>
          <a:lstStyle/>
          <a:p>
            <a:pPr marL="342900" indent="-342900">
              <a:buFontTx/>
              <a:buChar char="-"/>
            </a:pPr>
            <a:r>
              <a:rPr lang="en-US" sz="2400" dirty="0" smtClean="0">
                <a:latin typeface="Lato"/>
              </a:rPr>
              <a:t>quantifies </a:t>
            </a:r>
            <a:r>
              <a:rPr lang="en-US" sz="2400" dirty="0">
                <a:latin typeface="Lato"/>
              </a:rPr>
              <a:t>how </a:t>
            </a:r>
            <a:r>
              <a:rPr lang="en-US" sz="2400" dirty="0" smtClean="0">
                <a:latin typeface="Lato"/>
              </a:rPr>
              <a:t>(dis-)similar </a:t>
            </a:r>
            <a:r>
              <a:rPr lang="en-US" sz="2400" dirty="0">
                <a:latin typeface="Lato"/>
              </a:rPr>
              <a:t>the images are after a spatial transformation has been </a:t>
            </a:r>
            <a:r>
              <a:rPr lang="en-US" sz="2400" dirty="0" smtClean="0">
                <a:latin typeface="Lato"/>
              </a:rPr>
              <a:t>applied</a:t>
            </a:r>
          </a:p>
          <a:p>
            <a:pPr marL="342900" indent="-342900">
              <a:buFontTx/>
              <a:buChar char="-"/>
            </a:pPr>
            <a:endParaRPr lang="en-US" sz="2400" dirty="0" smtClean="0">
              <a:latin typeface="Lato"/>
            </a:endParaRPr>
          </a:p>
          <a:p>
            <a:pPr marL="342900" indent="-342900">
              <a:buFontTx/>
              <a:buChar char="-"/>
            </a:pPr>
            <a:r>
              <a:rPr lang="en-US" sz="2400" dirty="0" err="1" smtClean="0">
                <a:latin typeface="Lato"/>
              </a:rPr>
              <a:t>Minimise</a:t>
            </a:r>
            <a:r>
              <a:rPr lang="en-US" sz="2400" dirty="0" smtClean="0">
                <a:latin typeface="Lato"/>
              </a:rPr>
              <a:t> sum of squared difference ‘Least squares’ between consecutive images</a:t>
            </a:r>
          </a:p>
          <a:p>
            <a:pPr marL="342900" indent="-342900">
              <a:buFontTx/>
              <a:buChar char="-"/>
            </a:pPr>
            <a:endParaRPr lang="en-US" sz="2400" dirty="0"/>
          </a:p>
        </p:txBody>
      </p:sp>
    </p:spTree>
    <p:extLst>
      <p:ext uri="{BB962C8B-B14F-4D97-AF65-F5344CB8AC3E}">
        <p14:creationId xmlns:p14="http://schemas.microsoft.com/office/powerpoint/2010/main" val="34198089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65792"/>
            <a:ext cx="8534400" cy="758952"/>
          </a:xfrm>
        </p:spPr>
        <p:txBody>
          <a:bodyPr>
            <a:normAutofit fontScale="90000"/>
          </a:bodyPr>
          <a:lstStyle/>
          <a:p>
            <a:r>
              <a:rPr lang="en-GB" dirty="0"/>
              <a:t>Realigning: </a:t>
            </a:r>
            <a:br>
              <a:rPr lang="en-GB" dirty="0"/>
            </a:br>
            <a:r>
              <a:rPr lang="en-GB" sz="3100" dirty="0"/>
              <a:t>2. </a:t>
            </a:r>
            <a:r>
              <a:rPr lang="en-GB" sz="3100" dirty="0" smtClean="0"/>
              <a:t>Interpolation</a:t>
            </a:r>
            <a:endParaRPr lang="en-US" sz="3100" dirty="0"/>
          </a:p>
        </p:txBody>
      </p:sp>
      <p:grpSp>
        <p:nvGrpSpPr>
          <p:cNvPr id="27" name="Group 26"/>
          <p:cNvGrpSpPr/>
          <p:nvPr/>
        </p:nvGrpSpPr>
        <p:grpSpPr>
          <a:xfrm>
            <a:off x="2722112" y="1530970"/>
            <a:ext cx="1682136" cy="1873962"/>
            <a:chOff x="0" y="0"/>
            <a:chExt cx="2419350" cy="3000375"/>
          </a:xfrm>
        </p:grpSpPr>
        <p:pic>
          <p:nvPicPr>
            <p:cNvPr id="28" name="Picture 27" descr="junk"/>
            <p:cNvPicPr>
              <a:picLocks noChangeAspect="1"/>
            </p:cNvPicPr>
            <p:nvPr/>
          </p:nvPicPr>
          <p:blipFill>
            <a:blip r:embed="rId3">
              <a:extLst>
                <a:ext uri="{BEBA8EAE-BF5A-486C-A8C5-ECC9F3942E4B}">
                  <a14:imgProps xmlns:a14="http://schemas.microsoft.com/office/drawing/2010/main">
                    <a14:imgLayer r:embed="rId4">
                      <a14:imgEffect>
                        <a14:backgroundRemoval t="5263" b="92632" l="10000" r="90000"/>
                      </a14:imgEffect>
                    </a14:imgLayer>
                  </a14:imgProps>
                </a:ext>
                <a:ext uri="{28A0092B-C50C-407E-A947-70E740481C1C}">
                  <a14:useLocalDpi xmlns:a14="http://schemas.microsoft.com/office/drawing/2010/main" val="0"/>
                </a:ext>
              </a:extLst>
            </a:blip>
            <a:srcRect/>
            <a:stretch>
              <a:fillRect/>
            </a:stretch>
          </p:blipFill>
          <p:spPr bwMode="auto">
            <a:xfrm rot="21386386">
              <a:off x="0" y="0"/>
              <a:ext cx="2419350" cy="3000375"/>
            </a:xfrm>
            <a:prstGeom prst="rect">
              <a:avLst/>
            </a:prstGeom>
            <a:noFill/>
            <a:ln w="28575">
              <a:noFill/>
              <a:miter lim="800000"/>
              <a:headEnd/>
              <a:tailEnd/>
            </a:ln>
          </p:spPr>
        </p:pic>
        <p:grpSp>
          <p:nvGrpSpPr>
            <p:cNvPr id="29" name="Group 28"/>
            <p:cNvGrpSpPr/>
            <p:nvPr/>
          </p:nvGrpSpPr>
          <p:grpSpPr>
            <a:xfrm rot="20679946">
              <a:off x="533400" y="857249"/>
              <a:ext cx="1314450" cy="1343025"/>
              <a:chOff x="0" y="0"/>
              <a:chExt cx="1314450" cy="1343025"/>
            </a:xfrm>
          </p:grpSpPr>
          <p:grpSp>
            <p:nvGrpSpPr>
              <p:cNvPr id="30" name="Group 29"/>
              <p:cNvGrpSpPr/>
              <p:nvPr/>
            </p:nvGrpSpPr>
            <p:grpSpPr>
              <a:xfrm>
                <a:off x="0" y="0"/>
                <a:ext cx="1314450" cy="133350"/>
                <a:chOff x="0" y="0"/>
                <a:chExt cx="1314450" cy="133350"/>
              </a:xfrm>
            </p:grpSpPr>
            <p:pic>
              <p:nvPicPr>
                <p:cNvPr id="46" name="Picture 45" descr="http://t2.gstatic.com/images?q=tbn:ANd9GcSW5Ii3rjDx50VSqbSbeqqPCLo1UhTJIfdDfzKcF5FfxUd9Ny7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0" y="0"/>
                  <a:ext cx="133350" cy="133350"/>
                </a:xfrm>
                <a:prstGeom prst="rect">
                  <a:avLst/>
                </a:prstGeom>
                <a:noFill/>
                <a:ln>
                  <a:noFill/>
                </a:ln>
              </p:spPr>
            </p:pic>
            <p:pic>
              <p:nvPicPr>
                <p:cNvPr id="47" name="Picture 46" descr="http://t2.gstatic.com/images?q=tbn:ANd9GcSW5Ii3rjDx50VSqbSbeqqPCLo1UhTJIfdDfzKcF5FfxUd9Ny7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90525" y="0"/>
                  <a:ext cx="133350" cy="133350"/>
                </a:xfrm>
                <a:prstGeom prst="rect">
                  <a:avLst/>
                </a:prstGeom>
                <a:noFill/>
                <a:ln>
                  <a:noFill/>
                </a:ln>
              </p:spPr>
            </p:pic>
            <p:pic>
              <p:nvPicPr>
                <p:cNvPr id="48" name="Picture 47" descr="http://t2.gstatic.com/images?q=tbn:ANd9GcSW5Ii3rjDx50VSqbSbeqqPCLo1UhTJIfdDfzKcF5FfxUd9Ny7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81050" y="0"/>
                  <a:ext cx="133350" cy="133350"/>
                </a:xfrm>
                <a:prstGeom prst="rect">
                  <a:avLst/>
                </a:prstGeom>
                <a:noFill/>
                <a:ln>
                  <a:noFill/>
                </a:ln>
              </p:spPr>
            </p:pic>
            <p:pic>
              <p:nvPicPr>
                <p:cNvPr id="49" name="Picture 48" descr="http://t2.gstatic.com/images?q=tbn:ANd9GcSW5Ii3rjDx50VSqbSbeqqPCLo1UhTJIfdDfzKcF5FfxUd9Ny7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181100" y="0"/>
                  <a:ext cx="133350" cy="133350"/>
                </a:xfrm>
                <a:prstGeom prst="rect">
                  <a:avLst/>
                </a:prstGeom>
                <a:noFill/>
                <a:ln>
                  <a:noFill/>
                </a:ln>
              </p:spPr>
            </p:pic>
          </p:grpSp>
          <p:grpSp>
            <p:nvGrpSpPr>
              <p:cNvPr id="31" name="Group 30"/>
              <p:cNvGrpSpPr/>
              <p:nvPr/>
            </p:nvGrpSpPr>
            <p:grpSpPr>
              <a:xfrm>
                <a:off x="0" y="409575"/>
                <a:ext cx="1314450" cy="133350"/>
                <a:chOff x="0" y="0"/>
                <a:chExt cx="1314450" cy="133350"/>
              </a:xfrm>
            </p:grpSpPr>
            <p:pic>
              <p:nvPicPr>
                <p:cNvPr id="42" name="Picture 41" descr="http://t2.gstatic.com/images?q=tbn:ANd9GcSW5Ii3rjDx50VSqbSbeqqPCLo1UhTJIfdDfzKcF5FfxUd9Ny7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0" y="0"/>
                  <a:ext cx="133350" cy="133350"/>
                </a:xfrm>
                <a:prstGeom prst="rect">
                  <a:avLst/>
                </a:prstGeom>
                <a:noFill/>
                <a:ln>
                  <a:noFill/>
                </a:ln>
              </p:spPr>
            </p:pic>
            <p:pic>
              <p:nvPicPr>
                <p:cNvPr id="43" name="Picture 42" descr="http://t2.gstatic.com/images?q=tbn:ANd9GcSW5Ii3rjDx50VSqbSbeqqPCLo1UhTJIfdDfzKcF5FfxUd9Ny7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90525" y="0"/>
                  <a:ext cx="133350" cy="133350"/>
                </a:xfrm>
                <a:prstGeom prst="rect">
                  <a:avLst/>
                </a:prstGeom>
                <a:noFill/>
                <a:ln>
                  <a:noFill/>
                </a:ln>
              </p:spPr>
            </p:pic>
            <p:pic>
              <p:nvPicPr>
                <p:cNvPr id="44" name="Picture 43" descr="http://t2.gstatic.com/images?q=tbn:ANd9GcSW5Ii3rjDx50VSqbSbeqqPCLo1UhTJIfdDfzKcF5FfxUd9Ny7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81050" y="0"/>
                  <a:ext cx="133350" cy="133350"/>
                </a:xfrm>
                <a:prstGeom prst="rect">
                  <a:avLst/>
                </a:prstGeom>
                <a:noFill/>
                <a:ln>
                  <a:noFill/>
                </a:ln>
              </p:spPr>
            </p:pic>
            <p:pic>
              <p:nvPicPr>
                <p:cNvPr id="45" name="Picture 44" descr="http://t2.gstatic.com/images?q=tbn:ANd9GcSW5Ii3rjDx50VSqbSbeqqPCLo1UhTJIfdDfzKcF5FfxUd9Ny7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181100" y="0"/>
                  <a:ext cx="133350" cy="133350"/>
                </a:xfrm>
                <a:prstGeom prst="rect">
                  <a:avLst/>
                </a:prstGeom>
                <a:noFill/>
                <a:ln>
                  <a:noFill/>
                </a:ln>
              </p:spPr>
            </p:pic>
          </p:grpSp>
          <p:grpSp>
            <p:nvGrpSpPr>
              <p:cNvPr id="32" name="Group 31"/>
              <p:cNvGrpSpPr/>
              <p:nvPr/>
            </p:nvGrpSpPr>
            <p:grpSpPr>
              <a:xfrm>
                <a:off x="0" y="800100"/>
                <a:ext cx="1314450" cy="133350"/>
                <a:chOff x="0" y="0"/>
                <a:chExt cx="1314450" cy="133350"/>
              </a:xfrm>
            </p:grpSpPr>
            <p:pic>
              <p:nvPicPr>
                <p:cNvPr id="38" name="Picture 37" descr="http://t2.gstatic.com/images?q=tbn:ANd9GcSW5Ii3rjDx50VSqbSbeqqPCLo1UhTJIfdDfzKcF5FfxUd9Ny7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0" y="0"/>
                  <a:ext cx="133350" cy="133350"/>
                </a:xfrm>
                <a:prstGeom prst="rect">
                  <a:avLst/>
                </a:prstGeom>
                <a:noFill/>
                <a:ln>
                  <a:noFill/>
                </a:ln>
              </p:spPr>
            </p:pic>
            <p:pic>
              <p:nvPicPr>
                <p:cNvPr id="39" name="Picture 38" descr="http://t2.gstatic.com/images?q=tbn:ANd9GcSW5Ii3rjDx50VSqbSbeqqPCLo1UhTJIfdDfzKcF5FfxUd9Ny7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90525" y="0"/>
                  <a:ext cx="133350" cy="133350"/>
                </a:xfrm>
                <a:prstGeom prst="rect">
                  <a:avLst/>
                </a:prstGeom>
                <a:noFill/>
                <a:ln>
                  <a:noFill/>
                </a:ln>
              </p:spPr>
            </p:pic>
            <p:pic>
              <p:nvPicPr>
                <p:cNvPr id="40" name="Picture 39" descr="http://t2.gstatic.com/images?q=tbn:ANd9GcSW5Ii3rjDx50VSqbSbeqqPCLo1UhTJIfdDfzKcF5FfxUd9Ny7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81050" y="0"/>
                  <a:ext cx="133350" cy="133350"/>
                </a:xfrm>
                <a:prstGeom prst="rect">
                  <a:avLst/>
                </a:prstGeom>
                <a:noFill/>
                <a:ln>
                  <a:noFill/>
                </a:ln>
              </p:spPr>
            </p:pic>
            <p:pic>
              <p:nvPicPr>
                <p:cNvPr id="41" name="Picture 40" descr="http://t2.gstatic.com/images?q=tbn:ANd9GcSW5Ii3rjDx50VSqbSbeqqPCLo1UhTJIfdDfzKcF5FfxUd9Ny7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181100" y="0"/>
                  <a:ext cx="133350" cy="133350"/>
                </a:xfrm>
                <a:prstGeom prst="rect">
                  <a:avLst/>
                </a:prstGeom>
                <a:noFill/>
                <a:ln>
                  <a:noFill/>
                </a:ln>
              </p:spPr>
            </p:pic>
          </p:grpSp>
          <p:grpSp>
            <p:nvGrpSpPr>
              <p:cNvPr id="33" name="Group 32"/>
              <p:cNvGrpSpPr/>
              <p:nvPr/>
            </p:nvGrpSpPr>
            <p:grpSpPr>
              <a:xfrm>
                <a:off x="0" y="1209675"/>
                <a:ext cx="1314450" cy="133350"/>
                <a:chOff x="0" y="0"/>
                <a:chExt cx="1314450" cy="133350"/>
              </a:xfrm>
            </p:grpSpPr>
            <p:pic>
              <p:nvPicPr>
                <p:cNvPr id="34" name="Picture 33" descr="http://t2.gstatic.com/images?q=tbn:ANd9GcSW5Ii3rjDx50VSqbSbeqqPCLo1UhTJIfdDfzKcF5FfxUd9Ny7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0" y="0"/>
                  <a:ext cx="133350" cy="133350"/>
                </a:xfrm>
                <a:prstGeom prst="rect">
                  <a:avLst/>
                </a:prstGeom>
                <a:noFill/>
                <a:ln>
                  <a:noFill/>
                </a:ln>
              </p:spPr>
            </p:pic>
            <p:pic>
              <p:nvPicPr>
                <p:cNvPr id="35" name="Picture 34" descr="http://t2.gstatic.com/images?q=tbn:ANd9GcSW5Ii3rjDx50VSqbSbeqqPCLo1UhTJIfdDfzKcF5FfxUd9Ny7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90525" y="0"/>
                  <a:ext cx="133350" cy="133350"/>
                </a:xfrm>
                <a:prstGeom prst="rect">
                  <a:avLst/>
                </a:prstGeom>
                <a:noFill/>
                <a:ln>
                  <a:noFill/>
                </a:ln>
              </p:spPr>
            </p:pic>
            <p:pic>
              <p:nvPicPr>
                <p:cNvPr id="36" name="Picture 35" descr="http://t2.gstatic.com/images?q=tbn:ANd9GcSW5Ii3rjDx50VSqbSbeqqPCLo1UhTJIfdDfzKcF5FfxUd9Ny7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81050" y="0"/>
                  <a:ext cx="133350" cy="133350"/>
                </a:xfrm>
                <a:prstGeom prst="rect">
                  <a:avLst/>
                </a:prstGeom>
                <a:noFill/>
                <a:ln>
                  <a:noFill/>
                </a:ln>
              </p:spPr>
            </p:pic>
            <p:pic>
              <p:nvPicPr>
                <p:cNvPr id="37" name="Picture 36" descr="http://t2.gstatic.com/images?q=tbn:ANd9GcSW5Ii3rjDx50VSqbSbeqqPCLo1UhTJIfdDfzKcF5FfxUd9Ny7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181100" y="0"/>
                  <a:ext cx="133350" cy="133350"/>
                </a:xfrm>
                <a:prstGeom prst="rect">
                  <a:avLst/>
                </a:prstGeom>
                <a:noFill/>
                <a:ln>
                  <a:noFill/>
                </a:ln>
              </p:spPr>
            </p:pic>
          </p:grpSp>
        </p:grpSp>
      </p:grpSp>
      <p:sp>
        <p:nvSpPr>
          <p:cNvPr id="50" name="Right Arrow 49"/>
          <p:cNvSpPr/>
          <p:nvPr/>
        </p:nvSpPr>
        <p:spPr>
          <a:xfrm>
            <a:off x="2195736" y="2259599"/>
            <a:ext cx="576064" cy="2563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2051720" y="2492896"/>
            <a:ext cx="874604" cy="307777"/>
          </a:xfrm>
          <a:prstGeom prst="rect">
            <a:avLst/>
          </a:prstGeom>
          <a:noFill/>
        </p:spPr>
        <p:txBody>
          <a:bodyPr wrap="square" rtlCol="0">
            <a:spAutoFit/>
          </a:bodyPr>
          <a:lstStyle/>
          <a:p>
            <a:r>
              <a:rPr lang="en-GB" sz="1400" dirty="0" smtClean="0">
                <a:solidFill>
                  <a:schemeClr val="accent1"/>
                </a:solidFill>
              </a:rPr>
              <a:t>Realign</a:t>
            </a:r>
            <a:endParaRPr lang="en-US" sz="1400" dirty="0">
              <a:solidFill>
                <a:schemeClr val="accent1"/>
              </a:solidFill>
            </a:endParaRPr>
          </a:p>
        </p:txBody>
      </p:sp>
      <p:sp>
        <p:nvSpPr>
          <p:cNvPr id="52" name="TextBox 51"/>
          <p:cNvSpPr txBox="1"/>
          <p:nvPr/>
        </p:nvSpPr>
        <p:spPr>
          <a:xfrm>
            <a:off x="5004048" y="1590583"/>
            <a:ext cx="3096344" cy="1323439"/>
          </a:xfrm>
          <a:prstGeom prst="rect">
            <a:avLst/>
          </a:prstGeom>
          <a:noFill/>
        </p:spPr>
        <p:txBody>
          <a:bodyPr wrap="square" rtlCol="0">
            <a:spAutoFit/>
          </a:bodyPr>
          <a:lstStyle/>
          <a:p>
            <a:r>
              <a:rPr lang="en-GB" sz="2000" dirty="0" smtClean="0">
                <a:solidFill>
                  <a:schemeClr val="tx2"/>
                </a:solidFill>
                <a:latin typeface="Lato"/>
              </a:rPr>
              <a:t>After having realigned, we need to determine the intensity of each new voxel</a:t>
            </a:r>
            <a:endParaRPr lang="en-US" sz="2000" dirty="0">
              <a:solidFill>
                <a:schemeClr val="tx2"/>
              </a:solidFill>
              <a:latin typeface="Lato"/>
            </a:endParaRPr>
          </a:p>
        </p:txBody>
      </p:sp>
      <p:sp>
        <p:nvSpPr>
          <p:cNvPr id="96" name="TextBox 95"/>
          <p:cNvSpPr txBox="1"/>
          <p:nvPr/>
        </p:nvSpPr>
        <p:spPr>
          <a:xfrm>
            <a:off x="4067944" y="5816297"/>
            <a:ext cx="2081746" cy="276999"/>
          </a:xfrm>
          <a:prstGeom prst="rect">
            <a:avLst/>
          </a:prstGeom>
          <a:noFill/>
        </p:spPr>
        <p:txBody>
          <a:bodyPr wrap="square" rtlCol="0">
            <a:spAutoFit/>
          </a:bodyPr>
          <a:lstStyle/>
          <a:p>
            <a:r>
              <a:rPr lang="en-GB" sz="1200" dirty="0" smtClean="0">
                <a:solidFill>
                  <a:schemeClr val="tx2"/>
                </a:solidFill>
              </a:rPr>
              <a:t>Original voxel</a:t>
            </a:r>
            <a:endParaRPr lang="en-US" sz="1200" dirty="0">
              <a:solidFill>
                <a:schemeClr val="tx2"/>
              </a:solidFill>
            </a:endParaRPr>
          </a:p>
        </p:txBody>
      </p:sp>
      <p:sp>
        <p:nvSpPr>
          <p:cNvPr id="98" name="TextBox 97"/>
          <p:cNvSpPr txBox="1"/>
          <p:nvPr/>
        </p:nvSpPr>
        <p:spPr>
          <a:xfrm>
            <a:off x="4067944" y="6054866"/>
            <a:ext cx="2808312" cy="276999"/>
          </a:xfrm>
          <a:prstGeom prst="rect">
            <a:avLst/>
          </a:prstGeom>
          <a:noFill/>
        </p:spPr>
        <p:txBody>
          <a:bodyPr wrap="square" rtlCol="0">
            <a:spAutoFit/>
          </a:bodyPr>
          <a:lstStyle/>
          <a:p>
            <a:r>
              <a:rPr lang="en-GB" sz="1200" dirty="0" smtClean="0">
                <a:solidFill>
                  <a:schemeClr val="tx2"/>
                </a:solidFill>
              </a:rPr>
              <a:t>New voxel to identify</a:t>
            </a:r>
            <a:endParaRPr lang="en-US" sz="1200" dirty="0">
              <a:solidFill>
                <a:schemeClr val="tx2"/>
              </a:solidFill>
            </a:endParaRPr>
          </a:p>
        </p:txBody>
      </p:sp>
      <p:sp>
        <p:nvSpPr>
          <p:cNvPr id="103" name="Oval 102"/>
          <p:cNvSpPr/>
          <p:nvPr/>
        </p:nvSpPr>
        <p:spPr>
          <a:xfrm>
            <a:off x="1448483" y="3573016"/>
            <a:ext cx="300487" cy="288925"/>
          </a:xfrm>
          <a:prstGeom prst="ellipse">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8" name="Oval 147"/>
          <p:cNvSpPr/>
          <p:nvPr/>
        </p:nvSpPr>
        <p:spPr>
          <a:xfrm>
            <a:off x="1762854" y="4005064"/>
            <a:ext cx="331953" cy="296074"/>
          </a:xfrm>
          <a:prstGeom prst="ellipse">
            <a:avLst/>
          </a:prstGeom>
          <a:noFill/>
          <a:ln w="9525">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chemeClr val="tx1"/>
                </a:solidFill>
                <a:prstDash val="solid"/>
              </a:ln>
            </a:endParaRPr>
          </a:p>
        </p:txBody>
      </p:sp>
      <p:sp>
        <p:nvSpPr>
          <p:cNvPr id="149" name="Oval 148"/>
          <p:cNvSpPr/>
          <p:nvPr/>
        </p:nvSpPr>
        <p:spPr>
          <a:xfrm>
            <a:off x="2126860" y="4207294"/>
            <a:ext cx="300487" cy="288925"/>
          </a:xfrm>
          <a:prstGeom prst="ellipse">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0" name="Oval 149"/>
          <p:cNvSpPr/>
          <p:nvPr/>
        </p:nvSpPr>
        <p:spPr>
          <a:xfrm>
            <a:off x="2127432" y="3573016"/>
            <a:ext cx="300487" cy="288925"/>
          </a:xfrm>
          <a:prstGeom prst="ellipse">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1" name="Oval 150"/>
          <p:cNvSpPr/>
          <p:nvPr/>
        </p:nvSpPr>
        <p:spPr>
          <a:xfrm>
            <a:off x="1460890" y="4213027"/>
            <a:ext cx="300487" cy="288925"/>
          </a:xfrm>
          <a:prstGeom prst="ellipse">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6" name="TextBox 155"/>
          <p:cNvSpPr txBox="1"/>
          <p:nvPr/>
        </p:nvSpPr>
        <p:spPr>
          <a:xfrm>
            <a:off x="5108817" y="3161766"/>
            <a:ext cx="3960440" cy="3170099"/>
          </a:xfrm>
          <a:prstGeom prst="rect">
            <a:avLst/>
          </a:prstGeom>
          <a:noFill/>
        </p:spPr>
        <p:txBody>
          <a:bodyPr wrap="square" rtlCol="0">
            <a:spAutoFit/>
          </a:bodyPr>
          <a:lstStyle/>
          <a:p>
            <a:pPr marL="342900" indent="-342900">
              <a:buFont typeface="+mj-lt"/>
              <a:buAutoNum type="arabicPeriod"/>
            </a:pPr>
            <a:r>
              <a:rPr lang="en-GB" sz="2000" dirty="0" smtClean="0">
                <a:solidFill>
                  <a:schemeClr val="tx2"/>
                </a:solidFill>
                <a:latin typeface="Lato"/>
              </a:rPr>
              <a:t>Original voxels</a:t>
            </a:r>
          </a:p>
          <a:p>
            <a:pPr marL="342900" indent="-342900">
              <a:buFont typeface="+mj-lt"/>
              <a:buAutoNum type="arabicPeriod"/>
            </a:pPr>
            <a:r>
              <a:rPr lang="en-GB" sz="2000" dirty="0" smtClean="0">
                <a:solidFill>
                  <a:schemeClr val="tx2"/>
                </a:solidFill>
                <a:latin typeface="Lato"/>
              </a:rPr>
              <a:t>New voxels to determine after realigning</a:t>
            </a:r>
          </a:p>
          <a:p>
            <a:pPr marL="342900" indent="-342900">
              <a:buFont typeface="+mj-lt"/>
              <a:buAutoNum type="arabicPeriod"/>
            </a:pPr>
            <a:r>
              <a:rPr lang="en-GB" sz="2000" dirty="0" smtClean="0">
                <a:solidFill>
                  <a:schemeClr val="tx2"/>
                </a:solidFill>
                <a:latin typeface="Lato"/>
              </a:rPr>
              <a:t>For example, want to determine this voxel</a:t>
            </a:r>
          </a:p>
          <a:p>
            <a:pPr marL="342900" indent="-342900">
              <a:buFont typeface="+mj-lt"/>
              <a:buAutoNum type="arabicPeriod"/>
            </a:pPr>
            <a:r>
              <a:rPr lang="en-GB" sz="2000" dirty="0" smtClean="0">
                <a:solidFill>
                  <a:schemeClr val="tx2"/>
                </a:solidFill>
                <a:latin typeface="Lato"/>
              </a:rPr>
              <a:t>3 types of interpolation possible:</a:t>
            </a:r>
          </a:p>
          <a:p>
            <a:pPr marL="800100" lvl="1" indent="-342900">
              <a:buFont typeface="+mj-lt"/>
              <a:buAutoNum type="arabicPeriod"/>
            </a:pPr>
            <a:r>
              <a:rPr lang="en-GB" sz="2000" dirty="0" smtClean="0">
                <a:solidFill>
                  <a:schemeClr val="tx2"/>
                </a:solidFill>
                <a:latin typeface="Lato"/>
              </a:rPr>
              <a:t>Nearest Neighbour</a:t>
            </a:r>
          </a:p>
          <a:p>
            <a:pPr marL="800100" lvl="1" indent="-342900">
              <a:buFont typeface="+mj-lt"/>
              <a:buAutoNum type="arabicPeriod"/>
            </a:pPr>
            <a:r>
              <a:rPr lang="en-GB" sz="2000" dirty="0" smtClean="0">
                <a:solidFill>
                  <a:schemeClr val="tx2"/>
                </a:solidFill>
                <a:latin typeface="Lato"/>
              </a:rPr>
              <a:t>Trilinear</a:t>
            </a:r>
          </a:p>
          <a:p>
            <a:pPr marL="800100" lvl="1" indent="-342900">
              <a:buFont typeface="+mj-lt"/>
              <a:buAutoNum type="arabicPeriod"/>
            </a:pPr>
            <a:r>
              <a:rPr lang="en-GB" sz="2000" dirty="0" smtClean="0">
                <a:solidFill>
                  <a:schemeClr val="tx2"/>
                </a:solidFill>
                <a:latin typeface="Lato"/>
              </a:rPr>
              <a:t>B-Spline</a:t>
            </a:r>
          </a:p>
        </p:txBody>
      </p:sp>
      <p:grpSp>
        <p:nvGrpSpPr>
          <p:cNvPr id="159" name="Group 158"/>
          <p:cNvGrpSpPr/>
          <p:nvPr/>
        </p:nvGrpSpPr>
        <p:grpSpPr>
          <a:xfrm>
            <a:off x="529241" y="1412776"/>
            <a:ext cx="1810511" cy="2016224"/>
            <a:chOff x="529241" y="1412776"/>
            <a:chExt cx="1810511" cy="2016224"/>
          </a:xfrm>
        </p:grpSpPr>
        <p:grpSp>
          <p:nvGrpSpPr>
            <p:cNvPr id="4" name="Group 3"/>
            <p:cNvGrpSpPr/>
            <p:nvPr/>
          </p:nvGrpSpPr>
          <p:grpSpPr>
            <a:xfrm>
              <a:off x="529241" y="1555038"/>
              <a:ext cx="1682136" cy="1873962"/>
              <a:chOff x="0" y="0"/>
              <a:chExt cx="2419350" cy="3000375"/>
            </a:xfrm>
          </p:grpSpPr>
          <p:pic>
            <p:nvPicPr>
              <p:cNvPr id="5" name="Picture 4" descr="junk"/>
              <p:cNvPicPr>
                <a:picLocks noChangeAspect="1"/>
              </p:cNvPicPr>
              <p:nvPr/>
            </p:nvPicPr>
            <p:blipFill>
              <a:blip r:embed="rId3">
                <a:extLst>
                  <a:ext uri="{BEBA8EAE-BF5A-486C-A8C5-ECC9F3942E4B}">
                    <a14:imgProps xmlns:a14="http://schemas.microsoft.com/office/drawing/2010/main">
                      <a14:imgLayer r:embed="rId4">
                        <a14:imgEffect>
                          <a14:backgroundRemoval t="5263" b="92632" l="10000" r="90000"/>
                        </a14:imgEffect>
                      </a14:imgLayer>
                    </a14:imgProps>
                  </a:ext>
                  <a:ext uri="{28A0092B-C50C-407E-A947-70E740481C1C}">
                    <a14:useLocalDpi xmlns:a14="http://schemas.microsoft.com/office/drawing/2010/main" val="0"/>
                  </a:ext>
                </a:extLst>
              </a:blip>
              <a:srcRect/>
              <a:stretch>
                <a:fillRect/>
              </a:stretch>
            </p:blipFill>
            <p:spPr bwMode="auto">
              <a:xfrm rot="1110755">
                <a:off x="0" y="0"/>
                <a:ext cx="2419350" cy="3000375"/>
              </a:xfrm>
              <a:prstGeom prst="rect">
                <a:avLst/>
              </a:prstGeom>
              <a:noFill/>
              <a:ln w="28575">
                <a:noFill/>
                <a:miter lim="800000"/>
                <a:headEnd/>
                <a:tailEnd/>
              </a:ln>
            </p:spPr>
          </p:pic>
          <p:grpSp>
            <p:nvGrpSpPr>
              <p:cNvPr id="6" name="Group 5"/>
              <p:cNvGrpSpPr/>
              <p:nvPr/>
            </p:nvGrpSpPr>
            <p:grpSpPr>
              <a:xfrm>
                <a:off x="514350" y="847725"/>
                <a:ext cx="1314450" cy="1343025"/>
                <a:chOff x="0" y="0"/>
                <a:chExt cx="1314450" cy="1343025"/>
              </a:xfrm>
            </p:grpSpPr>
            <p:grpSp>
              <p:nvGrpSpPr>
                <p:cNvPr id="7" name="Group 6"/>
                <p:cNvGrpSpPr/>
                <p:nvPr/>
              </p:nvGrpSpPr>
              <p:grpSpPr>
                <a:xfrm>
                  <a:off x="0" y="0"/>
                  <a:ext cx="1314450" cy="133350"/>
                  <a:chOff x="0" y="0"/>
                  <a:chExt cx="1314450" cy="133350"/>
                </a:xfrm>
              </p:grpSpPr>
              <p:pic>
                <p:nvPicPr>
                  <p:cNvPr id="23" name="Picture 22" descr="http://t2.gstatic.com/images?q=tbn:ANd9GcSW5Ii3rjDx50VSqbSbeqqPCLo1UhTJIfdDfzKcF5FfxUd9Ny7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0" y="0"/>
                    <a:ext cx="133350" cy="133350"/>
                  </a:xfrm>
                  <a:prstGeom prst="rect">
                    <a:avLst/>
                  </a:prstGeom>
                  <a:noFill/>
                  <a:ln>
                    <a:noFill/>
                  </a:ln>
                </p:spPr>
              </p:pic>
              <p:pic>
                <p:nvPicPr>
                  <p:cNvPr id="24" name="Picture 23" descr="http://t2.gstatic.com/images?q=tbn:ANd9GcSW5Ii3rjDx50VSqbSbeqqPCLo1UhTJIfdDfzKcF5FfxUd9Ny7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90525" y="0"/>
                    <a:ext cx="133350" cy="133350"/>
                  </a:xfrm>
                  <a:prstGeom prst="rect">
                    <a:avLst/>
                  </a:prstGeom>
                  <a:noFill/>
                  <a:ln>
                    <a:noFill/>
                  </a:ln>
                </p:spPr>
              </p:pic>
              <p:pic>
                <p:nvPicPr>
                  <p:cNvPr id="25" name="Picture 24" descr="http://t2.gstatic.com/images?q=tbn:ANd9GcSW5Ii3rjDx50VSqbSbeqqPCLo1UhTJIfdDfzKcF5FfxUd9Ny7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81050" y="0"/>
                    <a:ext cx="133350" cy="133350"/>
                  </a:xfrm>
                  <a:prstGeom prst="rect">
                    <a:avLst/>
                  </a:prstGeom>
                  <a:noFill/>
                  <a:ln>
                    <a:noFill/>
                  </a:ln>
                </p:spPr>
              </p:pic>
              <p:pic>
                <p:nvPicPr>
                  <p:cNvPr id="26" name="Picture 25" descr="http://t2.gstatic.com/images?q=tbn:ANd9GcSW5Ii3rjDx50VSqbSbeqqPCLo1UhTJIfdDfzKcF5FfxUd9Ny7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181100" y="0"/>
                    <a:ext cx="133350" cy="133350"/>
                  </a:xfrm>
                  <a:prstGeom prst="rect">
                    <a:avLst/>
                  </a:prstGeom>
                  <a:noFill/>
                  <a:ln>
                    <a:noFill/>
                  </a:ln>
                </p:spPr>
              </p:pic>
            </p:grpSp>
            <p:grpSp>
              <p:nvGrpSpPr>
                <p:cNvPr id="8" name="Group 7"/>
                <p:cNvGrpSpPr/>
                <p:nvPr/>
              </p:nvGrpSpPr>
              <p:grpSpPr>
                <a:xfrm>
                  <a:off x="0" y="409575"/>
                  <a:ext cx="1314450" cy="133350"/>
                  <a:chOff x="0" y="0"/>
                  <a:chExt cx="1314450" cy="133350"/>
                </a:xfrm>
              </p:grpSpPr>
              <p:pic>
                <p:nvPicPr>
                  <p:cNvPr id="19" name="Picture 18" descr="http://t2.gstatic.com/images?q=tbn:ANd9GcSW5Ii3rjDx50VSqbSbeqqPCLo1UhTJIfdDfzKcF5FfxUd9Ny7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0" y="0"/>
                    <a:ext cx="133350" cy="133350"/>
                  </a:xfrm>
                  <a:prstGeom prst="rect">
                    <a:avLst/>
                  </a:prstGeom>
                  <a:noFill/>
                  <a:ln>
                    <a:noFill/>
                  </a:ln>
                </p:spPr>
              </p:pic>
              <p:pic>
                <p:nvPicPr>
                  <p:cNvPr id="20" name="Picture 19" descr="http://t2.gstatic.com/images?q=tbn:ANd9GcSW5Ii3rjDx50VSqbSbeqqPCLo1UhTJIfdDfzKcF5FfxUd9Ny7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90525" y="0"/>
                    <a:ext cx="133350" cy="133350"/>
                  </a:xfrm>
                  <a:prstGeom prst="rect">
                    <a:avLst/>
                  </a:prstGeom>
                  <a:noFill/>
                  <a:ln>
                    <a:noFill/>
                  </a:ln>
                </p:spPr>
              </p:pic>
              <p:pic>
                <p:nvPicPr>
                  <p:cNvPr id="21" name="Picture 20" descr="http://t2.gstatic.com/images?q=tbn:ANd9GcSW5Ii3rjDx50VSqbSbeqqPCLo1UhTJIfdDfzKcF5FfxUd9Ny7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81050" y="0"/>
                    <a:ext cx="133350" cy="133350"/>
                  </a:xfrm>
                  <a:prstGeom prst="rect">
                    <a:avLst/>
                  </a:prstGeom>
                  <a:noFill/>
                  <a:ln>
                    <a:noFill/>
                  </a:ln>
                </p:spPr>
              </p:pic>
              <p:pic>
                <p:nvPicPr>
                  <p:cNvPr id="22" name="Picture 21" descr="http://t2.gstatic.com/images?q=tbn:ANd9GcSW5Ii3rjDx50VSqbSbeqqPCLo1UhTJIfdDfzKcF5FfxUd9Ny7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181100" y="0"/>
                    <a:ext cx="133350" cy="133350"/>
                  </a:xfrm>
                  <a:prstGeom prst="rect">
                    <a:avLst/>
                  </a:prstGeom>
                  <a:noFill/>
                  <a:ln>
                    <a:noFill/>
                  </a:ln>
                </p:spPr>
              </p:pic>
            </p:grpSp>
            <p:grpSp>
              <p:nvGrpSpPr>
                <p:cNvPr id="9" name="Group 8"/>
                <p:cNvGrpSpPr/>
                <p:nvPr/>
              </p:nvGrpSpPr>
              <p:grpSpPr>
                <a:xfrm>
                  <a:off x="0" y="800100"/>
                  <a:ext cx="1314450" cy="133350"/>
                  <a:chOff x="0" y="0"/>
                  <a:chExt cx="1314450" cy="133350"/>
                </a:xfrm>
              </p:grpSpPr>
              <p:pic>
                <p:nvPicPr>
                  <p:cNvPr id="15" name="Picture 14" descr="http://t2.gstatic.com/images?q=tbn:ANd9GcSW5Ii3rjDx50VSqbSbeqqPCLo1UhTJIfdDfzKcF5FfxUd9Ny7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0" y="0"/>
                    <a:ext cx="133350" cy="133350"/>
                  </a:xfrm>
                  <a:prstGeom prst="rect">
                    <a:avLst/>
                  </a:prstGeom>
                  <a:noFill/>
                  <a:ln>
                    <a:noFill/>
                  </a:ln>
                </p:spPr>
              </p:pic>
              <p:pic>
                <p:nvPicPr>
                  <p:cNvPr id="16" name="Picture 15" descr="http://t2.gstatic.com/images?q=tbn:ANd9GcSW5Ii3rjDx50VSqbSbeqqPCLo1UhTJIfdDfzKcF5FfxUd9Ny7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90525" y="0"/>
                    <a:ext cx="133350" cy="133350"/>
                  </a:xfrm>
                  <a:prstGeom prst="rect">
                    <a:avLst/>
                  </a:prstGeom>
                  <a:noFill/>
                  <a:ln>
                    <a:noFill/>
                  </a:ln>
                </p:spPr>
              </p:pic>
              <p:pic>
                <p:nvPicPr>
                  <p:cNvPr id="17" name="Picture 16" descr="http://t2.gstatic.com/images?q=tbn:ANd9GcSW5Ii3rjDx50VSqbSbeqqPCLo1UhTJIfdDfzKcF5FfxUd9Ny7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81050" y="0"/>
                    <a:ext cx="133350" cy="133350"/>
                  </a:xfrm>
                  <a:prstGeom prst="rect">
                    <a:avLst/>
                  </a:prstGeom>
                  <a:noFill/>
                  <a:ln>
                    <a:noFill/>
                  </a:ln>
                </p:spPr>
              </p:pic>
              <p:pic>
                <p:nvPicPr>
                  <p:cNvPr id="18" name="Picture 17" descr="http://t2.gstatic.com/images?q=tbn:ANd9GcSW5Ii3rjDx50VSqbSbeqqPCLo1UhTJIfdDfzKcF5FfxUd9Ny7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181100" y="0"/>
                    <a:ext cx="133350" cy="133350"/>
                  </a:xfrm>
                  <a:prstGeom prst="rect">
                    <a:avLst/>
                  </a:prstGeom>
                  <a:noFill/>
                  <a:ln>
                    <a:noFill/>
                  </a:ln>
                </p:spPr>
              </p:pic>
            </p:grpSp>
            <p:grpSp>
              <p:nvGrpSpPr>
                <p:cNvPr id="10" name="Group 9"/>
                <p:cNvGrpSpPr/>
                <p:nvPr/>
              </p:nvGrpSpPr>
              <p:grpSpPr>
                <a:xfrm>
                  <a:off x="0" y="1209675"/>
                  <a:ext cx="1314450" cy="133350"/>
                  <a:chOff x="0" y="0"/>
                  <a:chExt cx="1314450" cy="133350"/>
                </a:xfrm>
              </p:grpSpPr>
              <p:pic>
                <p:nvPicPr>
                  <p:cNvPr id="11" name="Picture 10" descr="http://t2.gstatic.com/images?q=tbn:ANd9GcSW5Ii3rjDx50VSqbSbeqqPCLo1UhTJIfdDfzKcF5FfxUd9Ny7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0" y="0"/>
                    <a:ext cx="133350" cy="133350"/>
                  </a:xfrm>
                  <a:prstGeom prst="rect">
                    <a:avLst/>
                  </a:prstGeom>
                  <a:noFill/>
                  <a:ln>
                    <a:noFill/>
                  </a:ln>
                </p:spPr>
              </p:pic>
              <p:pic>
                <p:nvPicPr>
                  <p:cNvPr id="12" name="Picture 11" descr="http://t2.gstatic.com/images?q=tbn:ANd9GcSW5Ii3rjDx50VSqbSbeqqPCLo1UhTJIfdDfzKcF5FfxUd9Ny7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90525" y="0"/>
                    <a:ext cx="133350" cy="133350"/>
                  </a:xfrm>
                  <a:prstGeom prst="rect">
                    <a:avLst/>
                  </a:prstGeom>
                  <a:noFill/>
                  <a:ln>
                    <a:noFill/>
                  </a:ln>
                </p:spPr>
              </p:pic>
              <p:pic>
                <p:nvPicPr>
                  <p:cNvPr id="13" name="Picture 12" descr="http://t2.gstatic.com/images?q=tbn:ANd9GcSW5Ii3rjDx50VSqbSbeqqPCLo1UhTJIfdDfzKcF5FfxUd9Ny7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81050" y="0"/>
                    <a:ext cx="133350" cy="133350"/>
                  </a:xfrm>
                  <a:prstGeom prst="rect">
                    <a:avLst/>
                  </a:prstGeom>
                  <a:noFill/>
                  <a:ln>
                    <a:noFill/>
                  </a:ln>
                </p:spPr>
              </p:pic>
              <p:pic>
                <p:nvPicPr>
                  <p:cNvPr id="14" name="Picture 13" descr="http://t2.gstatic.com/images?q=tbn:ANd9GcSW5Ii3rjDx50VSqbSbeqqPCLo1UhTJIfdDfzKcF5FfxUd9Ny7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181100" y="0"/>
                    <a:ext cx="133350" cy="133350"/>
                  </a:xfrm>
                  <a:prstGeom prst="rect">
                    <a:avLst/>
                  </a:prstGeom>
                  <a:noFill/>
                  <a:ln>
                    <a:noFill/>
                  </a:ln>
                </p:spPr>
              </p:pic>
            </p:grpSp>
          </p:grpSp>
        </p:grpSp>
        <p:sp>
          <p:nvSpPr>
            <p:cNvPr id="157" name="TextBox 156"/>
            <p:cNvSpPr txBox="1"/>
            <p:nvPr/>
          </p:nvSpPr>
          <p:spPr>
            <a:xfrm>
              <a:off x="832904" y="1412776"/>
              <a:ext cx="1506848" cy="276999"/>
            </a:xfrm>
            <a:prstGeom prst="rect">
              <a:avLst/>
            </a:prstGeom>
            <a:noFill/>
          </p:spPr>
          <p:txBody>
            <a:bodyPr wrap="square" rtlCol="0">
              <a:spAutoFit/>
            </a:bodyPr>
            <a:lstStyle/>
            <a:p>
              <a:r>
                <a:rPr lang="en-GB" sz="1200" dirty="0" smtClean="0">
                  <a:solidFill>
                    <a:schemeClr val="accent1"/>
                  </a:solidFill>
                </a:rPr>
                <a:t>Original image</a:t>
              </a:r>
              <a:endParaRPr lang="en-US" sz="1200" dirty="0">
                <a:solidFill>
                  <a:schemeClr val="accent1"/>
                </a:solidFill>
              </a:endParaRPr>
            </a:p>
          </p:txBody>
        </p:sp>
      </p:grpSp>
      <p:sp>
        <p:nvSpPr>
          <p:cNvPr id="158" name="TextBox 157"/>
          <p:cNvSpPr txBox="1"/>
          <p:nvPr/>
        </p:nvSpPr>
        <p:spPr>
          <a:xfrm>
            <a:off x="2881764" y="1412776"/>
            <a:ext cx="1762244" cy="276999"/>
          </a:xfrm>
          <a:prstGeom prst="rect">
            <a:avLst/>
          </a:prstGeom>
          <a:noFill/>
        </p:spPr>
        <p:txBody>
          <a:bodyPr wrap="square" rtlCol="0">
            <a:spAutoFit/>
          </a:bodyPr>
          <a:lstStyle/>
          <a:p>
            <a:r>
              <a:rPr lang="en-GB" sz="1200" dirty="0" smtClean="0">
                <a:solidFill>
                  <a:schemeClr val="accent1"/>
                </a:solidFill>
              </a:rPr>
              <a:t>Resampled image</a:t>
            </a:r>
            <a:endParaRPr lang="en-US" sz="1200" dirty="0">
              <a:solidFill>
                <a:schemeClr val="accent1"/>
              </a:solidFill>
            </a:endParaRPr>
          </a:p>
        </p:txBody>
      </p:sp>
      <p:grpSp>
        <p:nvGrpSpPr>
          <p:cNvPr id="108" name="Group 107"/>
          <p:cNvGrpSpPr/>
          <p:nvPr/>
        </p:nvGrpSpPr>
        <p:grpSpPr>
          <a:xfrm>
            <a:off x="1475656" y="3620481"/>
            <a:ext cx="2305439" cy="2112775"/>
            <a:chOff x="0" y="0"/>
            <a:chExt cx="1314450" cy="1343025"/>
          </a:xfrm>
        </p:grpSpPr>
        <p:grpSp>
          <p:nvGrpSpPr>
            <p:cNvPr id="109" name="Group 108"/>
            <p:cNvGrpSpPr/>
            <p:nvPr/>
          </p:nvGrpSpPr>
          <p:grpSpPr>
            <a:xfrm>
              <a:off x="0" y="0"/>
              <a:ext cx="1314450" cy="133350"/>
              <a:chOff x="0" y="0"/>
              <a:chExt cx="1314450" cy="133350"/>
            </a:xfrm>
          </p:grpSpPr>
          <p:pic>
            <p:nvPicPr>
              <p:cNvPr id="125" name="Picture 124" descr="http://t2.gstatic.com/images?q=tbn:ANd9GcSW5Ii3rjDx50VSqbSbeqqPCLo1UhTJIfdDfzKcF5FfxUd9Ny7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0" y="0"/>
                <a:ext cx="133350" cy="133350"/>
              </a:xfrm>
              <a:prstGeom prst="rect">
                <a:avLst/>
              </a:prstGeom>
              <a:noFill/>
              <a:ln>
                <a:noFill/>
              </a:ln>
            </p:spPr>
          </p:pic>
          <p:pic>
            <p:nvPicPr>
              <p:cNvPr id="126" name="Picture 125" descr="http://t2.gstatic.com/images?q=tbn:ANd9GcSW5Ii3rjDx50VSqbSbeqqPCLo1UhTJIfdDfzKcF5FfxUd9Ny7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90525" y="0"/>
                <a:ext cx="133350" cy="133350"/>
              </a:xfrm>
              <a:prstGeom prst="rect">
                <a:avLst/>
              </a:prstGeom>
              <a:noFill/>
              <a:ln>
                <a:noFill/>
              </a:ln>
            </p:spPr>
          </p:pic>
          <p:pic>
            <p:nvPicPr>
              <p:cNvPr id="127" name="Picture 126" descr="http://t2.gstatic.com/images?q=tbn:ANd9GcSW5Ii3rjDx50VSqbSbeqqPCLo1UhTJIfdDfzKcF5FfxUd9Ny7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81050" y="0"/>
                <a:ext cx="133350" cy="133350"/>
              </a:xfrm>
              <a:prstGeom prst="rect">
                <a:avLst/>
              </a:prstGeom>
              <a:noFill/>
              <a:ln>
                <a:noFill/>
              </a:ln>
            </p:spPr>
          </p:pic>
          <p:pic>
            <p:nvPicPr>
              <p:cNvPr id="128" name="Picture 127" descr="http://t2.gstatic.com/images?q=tbn:ANd9GcSW5Ii3rjDx50VSqbSbeqqPCLo1UhTJIfdDfzKcF5FfxUd9Ny7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181100" y="0"/>
                <a:ext cx="133350" cy="133350"/>
              </a:xfrm>
              <a:prstGeom prst="rect">
                <a:avLst/>
              </a:prstGeom>
              <a:noFill/>
              <a:ln>
                <a:noFill/>
              </a:ln>
            </p:spPr>
          </p:pic>
        </p:grpSp>
        <p:grpSp>
          <p:nvGrpSpPr>
            <p:cNvPr id="110" name="Group 109"/>
            <p:cNvGrpSpPr/>
            <p:nvPr/>
          </p:nvGrpSpPr>
          <p:grpSpPr>
            <a:xfrm>
              <a:off x="0" y="409575"/>
              <a:ext cx="1314450" cy="133350"/>
              <a:chOff x="0" y="0"/>
              <a:chExt cx="1314450" cy="133350"/>
            </a:xfrm>
          </p:grpSpPr>
          <p:pic>
            <p:nvPicPr>
              <p:cNvPr id="121" name="Picture 120" descr="http://t2.gstatic.com/images?q=tbn:ANd9GcSW5Ii3rjDx50VSqbSbeqqPCLo1UhTJIfdDfzKcF5FfxUd9Ny7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0" y="0"/>
                <a:ext cx="133350" cy="133350"/>
              </a:xfrm>
              <a:prstGeom prst="rect">
                <a:avLst/>
              </a:prstGeom>
              <a:noFill/>
              <a:ln>
                <a:noFill/>
              </a:ln>
            </p:spPr>
          </p:pic>
          <p:pic>
            <p:nvPicPr>
              <p:cNvPr id="122" name="Picture 121" descr="http://t2.gstatic.com/images?q=tbn:ANd9GcSW5Ii3rjDx50VSqbSbeqqPCLo1UhTJIfdDfzKcF5FfxUd9Ny7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90525" y="0"/>
                <a:ext cx="133350" cy="133350"/>
              </a:xfrm>
              <a:prstGeom prst="rect">
                <a:avLst/>
              </a:prstGeom>
              <a:noFill/>
              <a:ln>
                <a:noFill/>
              </a:ln>
            </p:spPr>
          </p:pic>
          <p:pic>
            <p:nvPicPr>
              <p:cNvPr id="123" name="Picture 122" descr="http://t2.gstatic.com/images?q=tbn:ANd9GcSW5Ii3rjDx50VSqbSbeqqPCLo1UhTJIfdDfzKcF5FfxUd9Ny7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81050" y="0"/>
                <a:ext cx="133350" cy="133350"/>
              </a:xfrm>
              <a:prstGeom prst="rect">
                <a:avLst/>
              </a:prstGeom>
              <a:noFill/>
              <a:ln>
                <a:noFill/>
              </a:ln>
            </p:spPr>
          </p:pic>
          <p:pic>
            <p:nvPicPr>
              <p:cNvPr id="124" name="Picture 123" descr="http://t2.gstatic.com/images?q=tbn:ANd9GcSW5Ii3rjDx50VSqbSbeqqPCLo1UhTJIfdDfzKcF5FfxUd9Ny7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181100" y="0"/>
                <a:ext cx="133350" cy="133350"/>
              </a:xfrm>
              <a:prstGeom prst="rect">
                <a:avLst/>
              </a:prstGeom>
              <a:noFill/>
              <a:ln>
                <a:noFill/>
              </a:ln>
            </p:spPr>
          </p:pic>
        </p:grpSp>
        <p:grpSp>
          <p:nvGrpSpPr>
            <p:cNvPr id="111" name="Group 110"/>
            <p:cNvGrpSpPr/>
            <p:nvPr/>
          </p:nvGrpSpPr>
          <p:grpSpPr>
            <a:xfrm>
              <a:off x="0" y="800100"/>
              <a:ext cx="1314450" cy="133350"/>
              <a:chOff x="0" y="0"/>
              <a:chExt cx="1314450" cy="133350"/>
            </a:xfrm>
          </p:grpSpPr>
          <p:pic>
            <p:nvPicPr>
              <p:cNvPr id="117" name="Picture 116" descr="http://t2.gstatic.com/images?q=tbn:ANd9GcSW5Ii3rjDx50VSqbSbeqqPCLo1UhTJIfdDfzKcF5FfxUd9Ny7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0" y="0"/>
                <a:ext cx="133350" cy="133350"/>
              </a:xfrm>
              <a:prstGeom prst="rect">
                <a:avLst/>
              </a:prstGeom>
              <a:noFill/>
              <a:ln>
                <a:noFill/>
              </a:ln>
            </p:spPr>
          </p:pic>
          <p:pic>
            <p:nvPicPr>
              <p:cNvPr id="118" name="Picture 117" descr="http://t2.gstatic.com/images?q=tbn:ANd9GcSW5Ii3rjDx50VSqbSbeqqPCLo1UhTJIfdDfzKcF5FfxUd9Ny7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90525" y="0"/>
                <a:ext cx="133350" cy="133350"/>
              </a:xfrm>
              <a:prstGeom prst="rect">
                <a:avLst/>
              </a:prstGeom>
              <a:noFill/>
              <a:ln>
                <a:noFill/>
              </a:ln>
            </p:spPr>
          </p:pic>
          <p:pic>
            <p:nvPicPr>
              <p:cNvPr id="119" name="Picture 118" descr="http://t2.gstatic.com/images?q=tbn:ANd9GcSW5Ii3rjDx50VSqbSbeqqPCLo1UhTJIfdDfzKcF5FfxUd9Ny7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81050" y="0"/>
                <a:ext cx="133350" cy="133350"/>
              </a:xfrm>
              <a:prstGeom prst="rect">
                <a:avLst/>
              </a:prstGeom>
              <a:noFill/>
              <a:ln>
                <a:noFill/>
              </a:ln>
            </p:spPr>
          </p:pic>
          <p:pic>
            <p:nvPicPr>
              <p:cNvPr id="120" name="Picture 119" descr="http://t2.gstatic.com/images?q=tbn:ANd9GcSW5Ii3rjDx50VSqbSbeqqPCLo1UhTJIfdDfzKcF5FfxUd9Ny7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181100" y="0"/>
                <a:ext cx="133350" cy="133350"/>
              </a:xfrm>
              <a:prstGeom prst="rect">
                <a:avLst/>
              </a:prstGeom>
              <a:noFill/>
              <a:ln>
                <a:noFill/>
              </a:ln>
            </p:spPr>
          </p:pic>
        </p:grpSp>
        <p:grpSp>
          <p:nvGrpSpPr>
            <p:cNvPr id="112" name="Group 111"/>
            <p:cNvGrpSpPr/>
            <p:nvPr/>
          </p:nvGrpSpPr>
          <p:grpSpPr>
            <a:xfrm>
              <a:off x="0" y="1209675"/>
              <a:ext cx="1314450" cy="133350"/>
              <a:chOff x="0" y="0"/>
              <a:chExt cx="1314450" cy="133350"/>
            </a:xfrm>
          </p:grpSpPr>
          <p:pic>
            <p:nvPicPr>
              <p:cNvPr id="113" name="Picture 112" descr="http://t2.gstatic.com/images?q=tbn:ANd9GcSW5Ii3rjDx50VSqbSbeqqPCLo1UhTJIfdDfzKcF5FfxUd9Ny7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0" y="0"/>
                <a:ext cx="133350" cy="133350"/>
              </a:xfrm>
              <a:prstGeom prst="rect">
                <a:avLst/>
              </a:prstGeom>
              <a:noFill/>
              <a:ln>
                <a:noFill/>
              </a:ln>
            </p:spPr>
          </p:pic>
          <p:pic>
            <p:nvPicPr>
              <p:cNvPr id="114" name="Picture 113" descr="http://t2.gstatic.com/images?q=tbn:ANd9GcSW5Ii3rjDx50VSqbSbeqqPCLo1UhTJIfdDfzKcF5FfxUd9Ny7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90525" y="0"/>
                <a:ext cx="133350" cy="133350"/>
              </a:xfrm>
              <a:prstGeom prst="rect">
                <a:avLst/>
              </a:prstGeom>
              <a:noFill/>
              <a:ln>
                <a:noFill/>
              </a:ln>
            </p:spPr>
          </p:pic>
          <p:pic>
            <p:nvPicPr>
              <p:cNvPr id="115" name="Picture 114" descr="http://t2.gstatic.com/images?q=tbn:ANd9GcSW5Ii3rjDx50VSqbSbeqqPCLo1UhTJIfdDfzKcF5FfxUd9Ny7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81050" y="0"/>
                <a:ext cx="133350" cy="133350"/>
              </a:xfrm>
              <a:prstGeom prst="rect">
                <a:avLst/>
              </a:prstGeom>
              <a:noFill/>
              <a:ln>
                <a:noFill/>
              </a:ln>
            </p:spPr>
          </p:pic>
          <p:pic>
            <p:nvPicPr>
              <p:cNvPr id="116" name="Picture 115" descr="http://t2.gstatic.com/images?q=tbn:ANd9GcSW5Ii3rjDx50VSqbSbeqqPCLo1UhTJIfdDfzKcF5FfxUd9Ny7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181100" y="0"/>
                <a:ext cx="133350" cy="133350"/>
              </a:xfrm>
              <a:prstGeom prst="rect">
                <a:avLst/>
              </a:prstGeom>
              <a:noFill/>
              <a:ln>
                <a:noFill/>
              </a:ln>
            </p:spPr>
          </p:pic>
        </p:grpSp>
      </p:grpSp>
      <p:grpSp>
        <p:nvGrpSpPr>
          <p:cNvPr id="129" name="Group 128"/>
          <p:cNvGrpSpPr/>
          <p:nvPr/>
        </p:nvGrpSpPr>
        <p:grpSpPr>
          <a:xfrm rot="20204963">
            <a:off x="1463553" y="3835708"/>
            <a:ext cx="2305440" cy="2112775"/>
            <a:chOff x="-1652639" y="-573645"/>
            <a:chExt cx="1314450" cy="1343025"/>
          </a:xfrm>
        </p:grpSpPr>
        <p:grpSp>
          <p:nvGrpSpPr>
            <p:cNvPr id="130" name="Group 129"/>
            <p:cNvGrpSpPr/>
            <p:nvPr/>
          </p:nvGrpSpPr>
          <p:grpSpPr>
            <a:xfrm>
              <a:off x="-1652639" y="-573645"/>
              <a:ext cx="1314450" cy="133350"/>
              <a:chOff x="-1652639" y="-573645"/>
              <a:chExt cx="1314450" cy="133350"/>
            </a:xfrm>
          </p:grpSpPr>
          <p:pic>
            <p:nvPicPr>
              <p:cNvPr id="146" name="Picture 145" descr="http://t2.gstatic.com/images?q=tbn:ANd9GcSW5Ii3rjDx50VSqbSbeqqPCLo1UhTJIfdDfzKcF5FfxUd9Ny7R"/>
              <p:cNvPicPr>
                <a:picLocks noChangeAspect="1"/>
              </p:cNvPicPr>
              <p:nvPr/>
            </p:nvPicPr>
            <p:blipFill>
              <a:blip r:embed="rId5" cstate="print">
                <a:biLevel thresh="75000"/>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652639" y="-573645"/>
                <a:ext cx="133350" cy="133350"/>
              </a:xfrm>
              <a:prstGeom prst="rect">
                <a:avLst/>
              </a:prstGeom>
              <a:noFill/>
              <a:ln>
                <a:solidFill>
                  <a:schemeClr val="bg2"/>
                </a:solidFill>
              </a:ln>
            </p:spPr>
          </p:pic>
          <p:pic>
            <p:nvPicPr>
              <p:cNvPr id="147" name="Picture 146" descr="http://t2.gstatic.com/images?q=tbn:ANd9GcSW5Ii3rjDx50VSqbSbeqqPCLo1UhTJIfdDfzKcF5FfxUd9Ny7R"/>
              <p:cNvPicPr>
                <a:picLocks noChangeAspect="1"/>
              </p:cNvPicPr>
              <p:nvPr/>
            </p:nvPicPr>
            <p:blipFill>
              <a:blip r:embed="rId5" cstate="print">
                <a:biLevel thresh="75000"/>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262114" y="-573645"/>
                <a:ext cx="133350" cy="133350"/>
              </a:xfrm>
              <a:prstGeom prst="rect">
                <a:avLst/>
              </a:prstGeom>
              <a:noFill/>
              <a:ln>
                <a:solidFill>
                  <a:schemeClr val="bg2"/>
                </a:solidFill>
              </a:ln>
            </p:spPr>
          </p:pic>
          <p:pic>
            <p:nvPicPr>
              <p:cNvPr id="152" name="Picture 151" descr="http://t2.gstatic.com/images?q=tbn:ANd9GcSW5Ii3rjDx50VSqbSbeqqPCLo1UhTJIfdDfzKcF5FfxUd9Ny7R"/>
              <p:cNvPicPr>
                <a:picLocks noChangeAspect="1"/>
              </p:cNvPicPr>
              <p:nvPr/>
            </p:nvPicPr>
            <p:blipFill>
              <a:blip r:embed="rId5" cstate="print">
                <a:biLevel thresh="75000"/>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71589" y="-573645"/>
                <a:ext cx="133350" cy="133350"/>
              </a:xfrm>
              <a:prstGeom prst="rect">
                <a:avLst/>
              </a:prstGeom>
              <a:noFill/>
              <a:ln>
                <a:solidFill>
                  <a:schemeClr val="bg2"/>
                </a:solidFill>
              </a:ln>
            </p:spPr>
          </p:pic>
          <p:pic>
            <p:nvPicPr>
              <p:cNvPr id="153" name="Picture 152" descr="http://t2.gstatic.com/images?q=tbn:ANd9GcSW5Ii3rjDx50VSqbSbeqqPCLo1UhTJIfdDfzKcF5FfxUd9Ny7R"/>
              <p:cNvPicPr>
                <a:picLocks noChangeAspect="1"/>
              </p:cNvPicPr>
              <p:nvPr/>
            </p:nvPicPr>
            <p:blipFill>
              <a:blip r:embed="rId5" cstate="print">
                <a:biLevel thresh="75000"/>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71539" y="-573645"/>
                <a:ext cx="133350" cy="133350"/>
              </a:xfrm>
              <a:prstGeom prst="rect">
                <a:avLst/>
              </a:prstGeom>
              <a:noFill/>
              <a:ln>
                <a:solidFill>
                  <a:schemeClr val="bg2"/>
                </a:solidFill>
              </a:ln>
            </p:spPr>
          </p:pic>
        </p:grpSp>
        <p:grpSp>
          <p:nvGrpSpPr>
            <p:cNvPr id="131" name="Group 130"/>
            <p:cNvGrpSpPr/>
            <p:nvPr/>
          </p:nvGrpSpPr>
          <p:grpSpPr>
            <a:xfrm>
              <a:off x="-1652639" y="-164071"/>
              <a:ext cx="1314450" cy="133351"/>
              <a:chOff x="-1652639" y="-573646"/>
              <a:chExt cx="1314450" cy="133351"/>
            </a:xfrm>
          </p:grpSpPr>
          <p:pic>
            <p:nvPicPr>
              <p:cNvPr id="142" name="Picture 141" descr="http://t2.gstatic.com/images?q=tbn:ANd9GcSW5Ii3rjDx50VSqbSbeqqPCLo1UhTJIfdDfzKcF5FfxUd9Ny7R"/>
              <p:cNvPicPr>
                <a:picLocks noChangeAspect="1"/>
              </p:cNvPicPr>
              <p:nvPr/>
            </p:nvPicPr>
            <p:blipFill>
              <a:blip r:embed="rId5" cstate="print">
                <a:biLevel thresh="75000"/>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652639" y="-573645"/>
                <a:ext cx="133350" cy="133350"/>
              </a:xfrm>
              <a:prstGeom prst="rect">
                <a:avLst/>
              </a:prstGeom>
              <a:noFill/>
              <a:ln>
                <a:solidFill>
                  <a:schemeClr val="bg2"/>
                </a:solidFill>
              </a:ln>
            </p:spPr>
          </p:pic>
          <p:pic>
            <p:nvPicPr>
              <p:cNvPr id="143" name="Picture 142" descr="http://t2.gstatic.com/images?q=tbn:ANd9GcSW5Ii3rjDx50VSqbSbeqqPCLo1UhTJIfdDfzKcF5FfxUd9Ny7R"/>
              <p:cNvPicPr>
                <a:picLocks noChangeAspect="1"/>
              </p:cNvPicPr>
              <p:nvPr/>
            </p:nvPicPr>
            <p:blipFill>
              <a:blip r:embed="rId5" cstate="print">
                <a:biLevel thresh="75000"/>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262114" y="-573645"/>
                <a:ext cx="133350" cy="133350"/>
              </a:xfrm>
              <a:prstGeom prst="rect">
                <a:avLst/>
              </a:prstGeom>
              <a:noFill/>
              <a:ln>
                <a:solidFill>
                  <a:schemeClr val="bg2"/>
                </a:solidFill>
              </a:ln>
            </p:spPr>
          </p:pic>
          <p:pic>
            <p:nvPicPr>
              <p:cNvPr id="144" name="Picture 143" descr="http://t2.gstatic.com/images?q=tbn:ANd9GcSW5Ii3rjDx50VSqbSbeqqPCLo1UhTJIfdDfzKcF5FfxUd9Ny7R"/>
              <p:cNvPicPr>
                <a:picLocks noChangeAspect="1"/>
              </p:cNvPicPr>
              <p:nvPr/>
            </p:nvPicPr>
            <p:blipFill>
              <a:blip r:embed="rId5" cstate="print">
                <a:biLevel thresh="75000"/>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71589" y="-573646"/>
                <a:ext cx="133350" cy="133350"/>
              </a:xfrm>
              <a:prstGeom prst="rect">
                <a:avLst/>
              </a:prstGeom>
              <a:noFill/>
              <a:ln>
                <a:solidFill>
                  <a:schemeClr val="bg2"/>
                </a:solidFill>
              </a:ln>
            </p:spPr>
          </p:pic>
          <p:pic>
            <p:nvPicPr>
              <p:cNvPr id="145" name="Picture 144" descr="http://t2.gstatic.com/images?q=tbn:ANd9GcSW5Ii3rjDx50VSqbSbeqqPCLo1UhTJIfdDfzKcF5FfxUd9Ny7R"/>
              <p:cNvPicPr>
                <a:picLocks noChangeAspect="1"/>
              </p:cNvPicPr>
              <p:nvPr/>
            </p:nvPicPr>
            <p:blipFill>
              <a:blip r:embed="rId5" cstate="print">
                <a:biLevel thresh="75000"/>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71539" y="-573646"/>
                <a:ext cx="133350" cy="133350"/>
              </a:xfrm>
              <a:prstGeom prst="rect">
                <a:avLst/>
              </a:prstGeom>
              <a:noFill/>
              <a:ln>
                <a:solidFill>
                  <a:schemeClr val="bg2"/>
                </a:solidFill>
              </a:ln>
            </p:spPr>
          </p:pic>
        </p:grpSp>
        <p:grpSp>
          <p:nvGrpSpPr>
            <p:cNvPr id="132" name="Group 131"/>
            <p:cNvGrpSpPr/>
            <p:nvPr/>
          </p:nvGrpSpPr>
          <p:grpSpPr>
            <a:xfrm>
              <a:off x="-1652639" y="226455"/>
              <a:ext cx="1314450" cy="133350"/>
              <a:chOff x="-1652639" y="-573645"/>
              <a:chExt cx="1314450" cy="133350"/>
            </a:xfrm>
          </p:grpSpPr>
          <p:pic>
            <p:nvPicPr>
              <p:cNvPr id="138" name="Picture 137" descr="http://t2.gstatic.com/images?q=tbn:ANd9GcSW5Ii3rjDx50VSqbSbeqqPCLo1UhTJIfdDfzKcF5FfxUd9Ny7R"/>
              <p:cNvPicPr>
                <a:picLocks noChangeAspect="1"/>
              </p:cNvPicPr>
              <p:nvPr/>
            </p:nvPicPr>
            <p:blipFill>
              <a:blip r:embed="rId5" cstate="print">
                <a:biLevel thresh="75000"/>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652639" y="-573645"/>
                <a:ext cx="133350" cy="133350"/>
              </a:xfrm>
              <a:prstGeom prst="rect">
                <a:avLst/>
              </a:prstGeom>
              <a:noFill/>
              <a:ln>
                <a:solidFill>
                  <a:schemeClr val="bg2"/>
                </a:solidFill>
              </a:ln>
            </p:spPr>
          </p:pic>
          <p:pic>
            <p:nvPicPr>
              <p:cNvPr id="139" name="Picture 138" descr="http://t2.gstatic.com/images?q=tbn:ANd9GcSW5Ii3rjDx50VSqbSbeqqPCLo1UhTJIfdDfzKcF5FfxUd9Ny7R"/>
              <p:cNvPicPr>
                <a:picLocks noChangeAspect="1"/>
              </p:cNvPicPr>
              <p:nvPr/>
            </p:nvPicPr>
            <p:blipFill>
              <a:blip r:embed="rId5" cstate="print">
                <a:biLevel thresh="75000"/>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262114" y="-573645"/>
                <a:ext cx="133350" cy="133350"/>
              </a:xfrm>
              <a:prstGeom prst="rect">
                <a:avLst/>
              </a:prstGeom>
              <a:noFill/>
              <a:ln>
                <a:solidFill>
                  <a:schemeClr val="bg2"/>
                </a:solidFill>
              </a:ln>
            </p:spPr>
          </p:pic>
          <p:pic>
            <p:nvPicPr>
              <p:cNvPr id="140" name="Picture 139" descr="http://t2.gstatic.com/images?q=tbn:ANd9GcSW5Ii3rjDx50VSqbSbeqqPCLo1UhTJIfdDfzKcF5FfxUd9Ny7R"/>
              <p:cNvPicPr>
                <a:picLocks noChangeAspect="1"/>
              </p:cNvPicPr>
              <p:nvPr/>
            </p:nvPicPr>
            <p:blipFill>
              <a:blip r:embed="rId5" cstate="print">
                <a:biLevel thresh="75000"/>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71589" y="-573645"/>
                <a:ext cx="133350" cy="133350"/>
              </a:xfrm>
              <a:prstGeom prst="rect">
                <a:avLst/>
              </a:prstGeom>
              <a:noFill/>
              <a:ln>
                <a:solidFill>
                  <a:schemeClr val="bg2"/>
                </a:solidFill>
              </a:ln>
            </p:spPr>
          </p:pic>
          <p:pic>
            <p:nvPicPr>
              <p:cNvPr id="141" name="Picture 140" descr="http://t2.gstatic.com/images?q=tbn:ANd9GcSW5Ii3rjDx50VSqbSbeqqPCLo1UhTJIfdDfzKcF5FfxUd9Ny7R"/>
              <p:cNvPicPr>
                <a:picLocks noChangeAspect="1"/>
              </p:cNvPicPr>
              <p:nvPr/>
            </p:nvPicPr>
            <p:blipFill>
              <a:blip r:embed="rId5" cstate="print">
                <a:biLevel thresh="75000"/>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71539" y="-573645"/>
                <a:ext cx="133350" cy="133350"/>
              </a:xfrm>
              <a:prstGeom prst="rect">
                <a:avLst/>
              </a:prstGeom>
              <a:noFill/>
              <a:ln>
                <a:solidFill>
                  <a:schemeClr val="bg2"/>
                </a:solidFill>
              </a:ln>
            </p:spPr>
          </p:pic>
        </p:grpSp>
        <p:grpSp>
          <p:nvGrpSpPr>
            <p:cNvPr id="133" name="Group 132"/>
            <p:cNvGrpSpPr/>
            <p:nvPr/>
          </p:nvGrpSpPr>
          <p:grpSpPr>
            <a:xfrm>
              <a:off x="-1652638" y="636029"/>
              <a:ext cx="1314449" cy="133351"/>
              <a:chOff x="-1652638" y="-573646"/>
              <a:chExt cx="1314449" cy="133351"/>
            </a:xfrm>
          </p:grpSpPr>
          <p:pic>
            <p:nvPicPr>
              <p:cNvPr id="134" name="Picture 133" descr="http://t2.gstatic.com/images?q=tbn:ANd9GcSW5Ii3rjDx50VSqbSbeqqPCLo1UhTJIfdDfzKcF5FfxUd9Ny7R"/>
              <p:cNvPicPr>
                <a:picLocks noChangeAspect="1"/>
              </p:cNvPicPr>
              <p:nvPr/>
            </p:nvPicPr>
            <p:blipFill>
              <a:blip r:embed="rId5" cstate="print">
                <a:biLevel thresh="75000"/>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652638" y="-573645"/>
                <a:ext cx="133350" cy="133350"/>
              </a:xfrm>
              <a:prstGeom prst="rect">
                <a:avLst/>
              </a:prstGeom>
              <a:noFill/>
              <a:ln>
                <a:solidFill>
                  <a:schemeClr val="bg2"/>
                </a:solidFill>
              </a:ln>
            </p:spPr>
          </p:pic>
          <p:pic>
            <p:nvPicPr>
              <p:cNvPr id="135" name="Picture 134" descr="http://t2.gstatic.com/images?q=tbn:ANd9GcSW5Ii3rjDx50VSqbSbeqqPCLo1UhTJIfdDfzKcF5FfxUd9Ny7R"/>
              <p:cNvPicPr>
                <a:picLocks noChangeAspect="1"/>
              </p:cNvPicPr>
              <p:nvPr/>
            </p:nvPicPr>
            <p:blipFill>
              <a:blip r:embed="rId5" cstate="print">
                <a:biLevel thresh="75000"/>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262114" y="-573645"/>
                <a:ext cx="133350" cy="133350"/>
              </a:xfrm>
              <a:prstGeom prst="rect">
                <a:avLst/>
              </a:prstGeom>
              <a:noFill/>
              <a:ln>
                <a:solidFill>
                  <a:schemeClr val="bg2"/>
                </a:solidFill>
              </a:ln>
            </p:spPr>
          </p:pic>
          <p:pic>
            <p:nvPicPr>
              <p:cNvPr id="136" name="Picture 135" descr="http://t2.gstatic.com/images?q=tbn:ANd9GcSW5Ii3rjDx50VSqbSbeqqPCLo1UhTJIfdDfzKcF5FfxUd9Ny7R"/>
              <p:cNvPicPr>
                <a:picLocks noChangeAspect="1"/>
              </p:cNvPicPr>
              <p:nvPr/>
            </p:nvPicPr>
            <p:blipFill>
              <a:blip r:embed="rId5" cstate="print">
                <a:biLevel thresh="75000"/>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71589" y="-573646"/>
                <a:ext cx="133350" cy="133350"/>
              </a:xfrm>
              <a:prstGeom prst="rect">
                <a:avLst/>
              </a:prstGeom>
              <a:noFill/>
              <a:ln>
                <a:solidFill>
                  <a:schemeClr val="bg2"/>
                </a:solidFill>
              </a:ln>
            </p:spPr>
          </p:pic>
          <p:pic>
            <p:nvPicPr>
              <p:cNvPr id="137" name="Picture 136" descr="http://t2.gstatic.com/images?q=tbn:ANd9GcSW5Ii3rjDx50VSqbSbeqqPCLo1UhTJIfdDfzKcF5FfxUd9Ny7R"/>
              <p:cNvPicPr>
                <a:picLocks noChangeAspect="1"/>
              </p:cNvPicPr>
              <p:nvPr/>
            </p:nvPicPr>
            <p:blipFill>
              <a:blip r:embed="rId5" cstate="print">
                <a:biLevel thresh="75000"/>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71539" y="-573646"/>
                <a:ext cx="133350" cy="133350"/>
              </a:xfrm>
              <a:prstGeom prst="rect">
                <a:avLst/>
              </a:prstGeom>
              <a:noFill/>
              <a:ln>
                <a:solidFill>
                  <a:schemeClr val="bg2"/>
                </a:solidFill>
              </a:ln>
            </p:spPr>
          </p:pic>
        </p:grpSp>
      </p:grpSp>
      <p:pic>
        <p:nvPicPr>
          <p:cNvPr id="154" name="Picture 153" descr="http://t2.gstatic.com/images?q=tbn:ANd9GcSW5Ii3rjDx50VSqbSbeqqPCLo1UhTJIfdDfzKcF5FfxUd9Ny7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834059" y="5883517"/>
            <a:ext cx="233885" cy="209779"/>
          </a:xfrm>
          <a:prstGeom prst="rect">
            <a:avLst/>
          </a:prstGeom>
          <a:noFill/>
          <a:ln>
            <a:noFill/>
          </a:ln>
        </p:spPr>
      </p:pic>
      <p:pic>
        <p:nvPicPr>
          <p:cNvPr id="155" name="Picture 154" descr="http://t2.gstatic.com/images?q=tbn:ANd9GcSW5Ii3rjDx50VSqbSbeqqPCLo1UhTJIfdDfzKcF5FfxUd9Ny7R"/>
          <p:cNvPicPr>
            <a:picLocks noChangeAspect="1"/>
          </p:cNvPicPr>
          <p:nvPr/>
        </p:nvPicPr>
        <p:blipFill>
          <a:blip r:embed="rId5" cstate="print">
            <a:biLevel thresh="75000"/>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20204963">
            <a:off x="3834058" y="6092511"/>
            <a:ext cx="233885" cy="209779"/>
          </a:xfrm>
          <a:prstGeom prst="rect">
            <a:avLst/>
          </a:prstGeom>
          <a:noFill/>
          <a:ln>
            <a:noFill/>
          </a:ln>
        </p:spPr>
      </p:pic>
    </p:spTree>
    <p:extLst>
      <p:ext uri="{BB962C8B-B14F-4D97-AF65-F5344CB8AC3E}">
        <p14:creationId xmlns:p14="http://schemas.microsoft.com/office/powerpoint/2010/main" val="1996680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9"/>
                                        </p:tgtEl>
                                        <p:attrNameLst>
                                          <p:attrName>style.visibility</p:attrName>
                                        </p:attrNameLst>
                                      </p:cBhvr>
                                      <p:to>
                                        <p:strVal val="visible"/>
                                      </p:to>
                                    </p:set>
                                    <p:animEffect transition="in" filter="fade">
                                      <p:cBhvr>
                                        <p:cTn id="7" dur="500"/>
                                        <p:tgtEl>
                                          <p:spTgt spid="15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left)">
                                      <p:cBhvr>
                                        <p:cTn id="12" dur="500"/>
                                        <p:tgtEl>
                                          <p:spTgt spid="50"/>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wipe(left)">
                                      <p:cBhvr>
                                        <p:cTn id="15" dur="500"/>
                                        <p:tgtEl>
                                          <p:spTgt spid="5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1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500"/>
                                        <p:tgtEl>
                                          <p:spTgt spid="5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6">
                                            <p:txEl>
                                              <p:pRg st="0" end="0"/>
                                            </p:txEl>
                                          </p:spTgt>
                                        </p:tgtEl>
                                        <p:attrNameLst>
                                          <p:attrName>style.visibility</p:attrName>
                                        </p:attrNameLst>
                                      </p:cBhvr>
                                      <p:to>
                                        <p:strVal val="visible"/>
                                      </p:to>
                                    </p:set>
                                    <p:animEffect transition="in" filter="fade">
                                      <p:cBhvr>
                                        <p:cTn id="32" dur="500"/>
                                        <p:tgtEl>
                                          <p:spTgt spid="156">
                                            <p:txEl>
                                              <p:pRg st="0" end="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54"/>
                                        </p:tgtEl>
                                        <p:attrNameLst>
                                          <p:attrName>style.visibility</p:attrName>
                                        </p:attrNameLst>
                                      </p:cBhvr>
                                      <p:to>
                                        <p:strVal val="visible"/>
                                      </p:to>
                                    </p:set>
                                    <p:animEffect transition="in" filter="fade">
                                      <p:cBhvr>
                                        <p:cTn id="35" dur="500"/>
                                        <p:tgtEl>
                                          <p:spTgt spid="154"/>
                                        </p:tgtEl>
                                      </p:cBhvr>
                                    </p:animEffect>
                                  </p:childTnLst>
                                </p:cTn>
                              </p:par>
                              <p:par>
                                <p:cTn id="36" presetID="6" presetClass="entr" presetSubtype="16" fill="hold" nodeType="withEffect">
                                  <p:stCondLst>
                                    <p:cond delay="0"/>
                                  </p:stCondLst>
                                  <p:childTnLst>
                                    <p:set>
                                      <p:cBhvr>
                                        <p:cTn id="37" dur="1" fill="hold">
                                          <p:stCondLst>
                                            <p:cond delay="0"/>
                                          </p:stCondLst>
                                        </p:cTn>
                                        <p:tgtEl>
                                          <p:spTgt spid="108"/>
                                        </p:tgtEl>
                                        <p:attrNameLst>
                                          <p:attrName>style.visibility</p:attrName>
                                        </p:attrNameLst>
                                      </p:cBhvr>
                                      <p:to>
                                        <p:strVal val="visible"/>
                                      </p:to>
                                    </p:set>
                                    <p:animEffect transition="in" filter="circle(in)">
                                      <p:cBhvr>
                                        <p:cTn id="38" dur="2000"/>
                                        <p:tgtEl>
                                          <p:spTgt spid="10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fade">
                                      <p:cBhvr>
                                        <p:cTn id="41" dur="500"/>
                                        <p:tgtEl>
                                          <p:spTgt spid="9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56">
                                            <p:txEl>
                                              <p:pRg st="1" end="1"/>
                                            </p:txEl>
                                          </p:spTgt>
                                        </p:tgtEl>
                                        <p:attrNameLst>
                                          <p:attrName>style.visibility</p:attrName>
                                        </p:attrNameLst>
                                      </p:cBhvr>
                                      <p:to>
                                        <p:strVal val="visible"/>
                                      </p:to>
                                    </p:set>
                                    <p:animEffect transition="in" filter="fade">
                                      <p:cBhvr>
                                        <p:cTn id="46" dur="500"/>
                                        <p:tgtEl>
                                          <p:spTgt spid="156">
                                            <p:txEl>
                                              <p:pRg st="1" end="1"/>
                                            </p:txEl>
                                          </p:spTgt>
                                        </p:tgtEl>
                                      </p:cBhvr>
                                    </p:animEffect>
                                  </p:childTnLst>
                                </p:cTn>
                              </p:par>
                              <p:par>
                                <p:cTn id="47" presetID="6" presetClass="entr" presetSubtype="16" fill="hold" nodeType="with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circle(in)">
                                      <p:cBhvr>
                                        <p:cTn id="49" dur="2000"/>
                                        <p:tgtEl>
                                          <p:spTgt spid="129"/>
                                        </p:tgtEl>
                                      </p:cBhvr>
                                    </p:animEffect>
                                  </p:childTnLst>
                                </p:cTn>
                              </p:par>
                              <p:par>
                                <p:cTn id="50" presetID="10" presetClass="entr" presetSubtype="0" fill="hold" nodeType="withEffect">
                                  <p:stCondLst>
                                    <p:cond delay="0"/>
                                  </p:stCondLst>
                                  <p:childTnLst>
                                    <p:set>
                                      <p:cBhvr>
                                        <p:cTn id="51" dur="1" fill="hold">
                                          <p:stCondLst>
                                            <p:cond delay="0"/>
                                          </p:stCondLst>
                                        </p:cTn>
                                        <p:tgtEl>
                                          <p:spTgt spid="155"/>
                                        </p:tgtEl>
                                        <p:attrNameLst>
                                          <p:attrName>style.visibility</p:attrName>
                                        </p:attrNameLst>
                                      </p:cBhvr>
                                      <p:to>
                                        <p:strVal val="visible"/>
                                      </p:to>
                                    </p:set>
                                    <p:animEffect transition="in" filter="fade">
                                      <p:cBhvr>
                                        <p:cTn id="52" dur="500"/>
                                        <p:tgtEl>
                                          <p:spTgt spid="15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98"/>
                                        </p:tgtEl>
                                        <p:attrNameLst>
                                          <p:attrName>style.visibility</p:attrName>
                                        </p:attrNameLst>
                                      </p:cBhvr>
                                      <p:to>
                                        <p:strVal val="visible"/>
                                      </p:to>
                                    </p:set>
                                    <p:animEffect transition="in" filter="fade">
                                      <p:cBhvr>
                                        <p:cTn id="55" dur="500"/>
                                        <p:tgtEl>
                                          <p:spTgt spid="98"/>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1" fill="hold" grpId="0" nodeType="clickEffect">
                                  <p:stCondLst>
                                    <p:cond delay="0"/>
                                  </p:stCondLst>
                                  <p:childTnLst>
                                    <p:set>
                                      <p:cBhvr>
                                        <p:cTn id="59" dur="1" fill="hold">
                                          <p:stCondLst>
                                            <p:cond delay="0"/>
                                          </p:stCondLst>
                                        </p:cTn>
                                        <p:tgtEl>
                                          <p:spTgt spid="148"/>
                                        </p:tgtEl>
                                        <p:attrNameLst>
                                          <p:attrName>style.visibility</p:attrName>
                                        </p:attrNameLst>
                                      </p:cBhvr>
                                      <p:to>
                                        <p:strVal val="visible"/>
                                      </p:to>
                                    </p:set>
                                    <p:animEffect transition="in" filter="wheel(1)">
                                      <p:cBhvr>
                                        <p:cTn id="60" dur="2000"/>
                                        <p:tgtEl>
                                          <p:spTgt spid="148"/>
                                        </p:tgtEl>
                                      </p:cBhvr>
                                    </p:animEffect>
                                  </p:childTnLst>
                                </p:cTn>
                              </p:par>
                              <p:par>
                                <p:cTn id="61" presetID="10" presetClass="entr" presetSubtype="0" fill="hold" nodeType="withEffect">
                                  <p:stCondLst>
                                    <p:cond delay="0"/>
                                  </p:stCondLst>
                                  <p:childTnLst>
                                    <p:set>
                                      <p:cBhvr>
                                        <p:cTn id="62" dur="1" fill="hold">
                                          <p:stCondLst>
                                            <p:cond delay="0"/>
                                          </p:stCondLst>
                                        </p:cTn>
                                        <p:tgtEl>
                                          <p:spTgt spid="156">
                                            <p:txEl>
                                              <p:pRg st="2" end="2"/>
                                            </p:txEl>
                                          </p:spTgt>
                                        </p:tgtEl>
                                        <p:attrNameLst>
                                          <p:attrName>style.visibility</p:attrName>
                                        </p:attrNameLst>
                                      </p:cBhvr>
                                      <p:to>
                                        <p:strVal val="visible"/>
                                      </p:to>
                                    </p:set>
                                    <p:animEffect transition="in" filter="fade">
                                      <p:cBhvr>
                                        <p:cTn id="63" dur="500"/>
                                        <p:tgtEl>
                                          <p:spTgt spid="156">
                                            <p:txEl>
                                              <p:pRg st="2" end="2"/>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56">
                                            <p:txEl>
                                              <p:pRg st="3" end="3"/>
                                            </p:txEl>
                                          </p:spTgt>
                                        </p:tgtEl>
                                        <p:attrNameLst>
                                          <p:attrName>style.visibility</p:attrName>
                                        </p:attrNameLst>
                                      </p:cBhvr>
                                      <p:to>
                                        <p:strVal val="visible"/>
                                      </p:to>
                                    </p:set>
                                    <p:animEffect transition="in" filter="fade">
                                      <p:cBhvr>
                                        <p:cTn id="68" dur="500"/>
                                        <p:tgtEl>
                                          <p:spTgt spid="156">
                                            <p:txEl>
                                              <p:pRg st="3" end="3"/>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156">
                                            <p:txEl>
                                              <p:pRg st="4" end="4"/>
                                            </p:txEl>
                                          </p:spTgt>
                                        </p:tgtEl>
                                        <p:attrNameLst>
                                          <p:attrName>style.visibility</p:attrName>
                                        </p:attrNameLst>
                                      </p:cBhvr>
                                      <p:to>
                                        <p:strVal val="visible"/>
                                      </p:to>
                                    </p:set>
                                    <p:animEffect transition="in" filter="fade">
                                      <p:cBhvr>
                                        <p:cTn id="73" dur="500"/>
                                        <p:tgtEl>
                                          <p:spTgt spid="156">
                                            <p:txEl>
                                              <p:pRg st="4" end="4"/>
                                            </p:txEl>
                                          </p:spTgt>
                                        </p:tgtEl>
                                      </p:cBhvr>
                                    </p:animEffect>
                                  </p:childTnLst>
                                </p:cTn>
                              </p:par>
                              <p:par>
                                <p:cTn id="74" presetID="21" presetClass="entr" presetSubtype="1" fill="hold" grpId="0" nodeType="withEffect">
                                  <p:stCondLst>
                                    <p:cond delay="0"/>
                                  </p:stCondLst>
                                  <p:childTnLst>
                                    <p:set>
                                      <p:cBhvr>
                                        <p:cTn id="75" dur="1" fill="hold">
                                          <p:stCondLst>
                                            <p:cond delay="0"/>
                                          </p:stCondLst>
                                        </p:cTn>
                                        <p:tgtEl>
                                          <p:spTgt spid="151"/>
                                        </p:tgtEl>
                                        <p:attrNameLst>
                                          <p:attrName>style.visibility</p:attrName>
                                        </p:attrNameLst>
                                      </p:cBhvr>
                                      <p:to>
                                        <p:strVal val="visible"/>
                                      </p:to>
                                    </p:set>
                                    <p:animEffect transition="in" filter="wheel(1)">
                                      <p:cBhvr>
                                        <p:cTn id="76" dur="2000"/>
                                        <p:tgtEl>
                                          <p:spTgt spid="151"/>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156">
                                            <p:txEl>
                                              <p:pRg st="5" end="5"/>
                                            </p:txEl>
                                          </p:spTgt>
                                        </p:tgtEl>
                                        <p:attrNameLst>
                                          <p:attrName>style.visibility</p:attrName>
                                        </p:attrNameLst>
                                      </p:cBhvr>
                                      <p:to>
                                        <p:strVal val="visible"/>
                                      </p:to>
                                    </p:set>
                                    <p:animEffect transition="in" filter="fade">
                                      <p:cBhvr>
                                        <p:cTn id="81" dur="500"/>
                                        <p:tgtEl>
                                          <p:spTgt spid="156">
                                            <p:txEl>
                                              <p:pRg st="5" end="5"/>
                                            </p:txEl>
                                          </p:spTgt>
                                        </p:tgtEl>
                                      </p:cBhvr>
                                    </p:animEffect>
                                  </p:childTnLst>
                                </p:cTn>
                              </p:par>
                              <p:par>
                                <p:cTn id="82" presetID="21" presetClass="entr" presetSubtype="1" fill="hold" grpId="0" nodeType="withEffect">
                                  <p:stCondLst>
                                    <p:cond delay="0"/>
                                  </p:stCondLst>
                                  <p:childTnLst>
                                    <p:set>
                                      <p:cBhvr>
                                        <p:cTn id="83" dur="1" fill="hold">
                                          <p:stCondLst>
                                            <p:cond delay="0"/>
                                          </p:stCondLst>
                                        </p:cTn>
                                        <p:tgtEl>
                                          <p:spTgt spid="150"/>
                                        </p:tgtEl>
                                        <p:attrNameLst>
                                          <p:attrName>style.visibility</p:attrName>
                                        </p:attrNameLst>
                                      </p:cBhvr>
                                      <p:to>
                                        <p:strVal val="visible"/>
                                      </p:to>
                                    </p:set>
                                    <p:animEffect transition="in" filter="wheel(1)">
                                      <p:cBhvr>
                                        <p:cTn id="84" dur="2000"/>
                                        <p:tgtEl>
                                          <p:spTgt spid="150"/>
                                        </p:tgtEl>
                                      </p:cBhvr>
                                    </p:animEffect>
                                  </p:childTnLst>
                                </p:cTn>
                              </p:par>
                            </p:childTnLst>
                          </p:cTn>
                        </p:par>
                      </p:childTnLst>
                    </p:cTn>
                  </p:par>
                  <p:par>
                    <p:cTn id="85" fill="hold">
                      <p:stCondLst>
                        <p:cond delay="indefinite"/>
                      </p:stCondLst>
                      <p:childTnLst>
                        <p:par>
                          <p:cTn id="86" fill="hold">
                            <p:stCondLst>
                              <p:cond delay="0"/>
                            </p:stCondLst>
                            <p:childTnLst>
                              <p:par>
                                <p:cTn id="87" presetID="21" presetClass="entr" presetSubtype="1" fill="hold" grpId="0" nodeType="clickEffect">
                                  <p:stCondLst>
                                    <p:cond delay="0"/>
                                  </p:stCondLst>
                                  <p:childTnLst>
                                    <p:set>
                                      <p:cBhvr>
                                        <p:cTn id="88" dur="1" fill="hold">
                                          <p:stCondLst>
                                            <p:cond delay="0"/>
                                          </p:stCondLst>
                                        </p:cTn>
                                        <p:tgtEl>
                                          <p:spTgt spid="103"/>
                                        </p:tgtEl>
                                        <p:attrNameLst>
                                          <p:attrName>style.visibility</p:attrName>
                                        </p:attrNameLst>
                                      </p:cBhvr>
                                      <p:to>
                                        <p:strVal val="visible"/>
                                      </p:to>
                                    </p:set>
                                    <p:animEffect transition="in" filter="wheel(1)">
                                      <p:cBhvr>
                                        <p:cTn id="89" dur="2000"/>
                                        <p:tgtEl>
                                          <p:spTgt spid="103"/>
                                        </p:tgtEl>
                                      </p:cBhvr>
                                    </p:animEffect>
                                  </p:childTnLst>
                                </p:cTn>
                              </p:par>
                              <p:par>
                                <p:cTn id="90" presetID="21" presetClass="entr" presetSubtype="1" fill="hold" grpId="0" nodeType="withEffect">
                                  <p:stCondLst>
                                    <p:cond delay="0"/>
                                  </p:stCondLst>
                                  <p:childTnLst>
                                    <p:set>
                                      <p:cBhvr>
                                        <p:cTn id="91" dur="1" fill="hold">
                                          <p:stCondLst>
                                            <p:cond delay="0"/>
                                          </p:stCondLst>
                                        </p:cTn>
                                        <p:tgtEl>
                                          <p:spTgt spid="149"/>
                                        </p:tgtEl>
                                        <p:attrNameLst>
                                          <p:attrName>style.visibility</p:attrName>
                                        </p:attrNameLst>
                                      </p:cBhvr>
                                      <p:to>
                                        <p:strVal val="visible"/>
                                      </p:to>
                                    </p:set>
                                    <p:animEffect transition="in" filter="wheel(1)">
                                      <p:cBhvr>
                                        <p:cTn id="92" dur="2000"/>
                                        <p:tgtEl>
                                          <p:spTgt spid="149"/>
                                        </p:tgtEl>
                                      </p:cBhvr>
                                    </p:animEffect>
                                  </p:childTnLst>
                                </p:cTn>
                              </p:par>
                              <p:par>
                                <p:cTn id="93" presetID="10" presetClass="entr" presetSubtype="0" fill="hold" nodeType="withEffect">
                                  <p:stCondLst>
                                    <p:cond delay="0"/>
                                  </p:stCondLst>
                                  <p:childTnLst>
                                    <p:set>
                                      <p:cBhvr>
                                        <p:cTn id="94" dur="1" fill="hold">
                                          <p:stCondLst>
                                            <p:cond delay="0"/>
                                          </p:stCondLst>
                                        </p:cTn>
                                        <p:tgtEl>
                                          <p:spTgt spid="156">
                                            <p:txEl>
                                              <p:pRg st="6" end="6"/>
                                            </p:txEl>
                                          </p:spTgt>
                                        </p:tgtEl>
                                        <p:attrNameLst>
                                          <p:attrName>style.visibility</p:attrName>
                                        </p:attrNameLst>
                                      </p:cBhvr>
                                      <p:to>
                                        <p:strVal val="visible"/>
                                      </p:to>
                                    </p:set>
                                    <p:animEffect transition="in" filter="fade">
                                      <p:cBhvr>
                                        <p:cTn id="95" dur="500"/>
                                        <p:tgtEl>
                                          <p:spTgt spid="15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52" grpId="0"/>
      <p:bldP spid="96" grpId="0"/>
      <p:bldP spid="98" grpId="0"/>
      <p:bldP spid="103" grpId="0" animBg="1"/>
      <p:bldP spid="148" grpId="0" animBg="1"/>
      <p:bldP spid="149" grpId="0" animBg="1"/>
      <p:bldP spid="150" grpId="0" animBg="1"/>
      <p:bldP spid="151" grpId="0" animBg="1"/>
      <p:bldP spid="15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7" name="Rectangle 61"/>
          <p:cNvSpPr txBox="1">
            <a:spLocks noChangeArrowheads="1"/>
          </p:cNvSpPr>
          <p:nvPr/>
        </p:nvSpPr>
        <p:spPr bwMode="auto">
          <a:xfrm>
            <a:off x="304800" y="1577975"/>
            <a:ext cx="4343400" cy="5029200"/>
          </a:xfrm>
          <a:prstGeom prst="rect">
            <a:avLst/>
          </a:prstGeom>
          <a:noFill/>
          <a:ln w="9525">
            <a:noFill/>
            <a:miter lim="800000"/>
            <a:headEnd/>
            <a:tailEnd/>
          </a:ln>
        </p:spPr>
        <p:txBody>
          <a:bodyPr/>
          <a:lstStyle/>
          <a:p>
            <a:pPr marL="342900" indent="-342900" defTabSz="914400" eaLnBrk="0" hangingPunct="0">
              <a:spcBef>
                <a:spcPct val="20000"/>
              </a:spcBef>
              <a:buFont typeface="Arial"/>
              <a:buChar char="•"/>
              <a:defRPr/>
            </a:pPr>
            <a:r>
              <a:rPr kumimoji="1" lang="en-GB" sz="2800" kern="0" dirty="0">
                <a:solidFill>
                  <a:schemeClr val="bg1"/>
                </a:solidFill>
                <a:latin typeface="Lato"/>
                <a:cs typeface="Calibri"/>
              </a:rPr>
              <a:t>Nearest neighbour</a:t>
            </a:r>
          </a:p>
          <a:p>
            <a:pPr marL="742950" lvl="1" indent="-285750" defTabSz="914400" eaLnBrk="0" hangingPunct="0">
              <a:spcBef>
                <a:spcPct val="20000"/>
              </a:spcBef>
              <a:buFont typeface="Lucida Grande"/>
              <a:buChar char="−"/>
              <a:defRPr/>
            </a:pPr>
            <a:r>
              <a:rPr kumimoji="1" lang="en-GB" sz="2400" kern="0" dirty="0">
                <a:solidFill>
                  <a:schemeClr val="bg1"/>
                </a:solidFill>
                <a:latin typeface="Lato"/>
                <a:ea typeface="ＭＳ Ｐゴシック" charset="-128"/>
                <a:cs typeface="Calibri"/>
              </a:rPr>
              <a:t>Takes the value of the closest </a:t>
            </a:r>
            <a:r>
              <a:rPr kumimoji="1" lang="en-GB" sz="2400" kern="0" dirty="0" err="1">
                <a:solidFill>
                  <a:schemeClr val="bg1"/>
                </a:solidFill>
                <a:latin typeface="Lato"/>
                <a:ea typeface="ＭＳ Ｐゴシック" charset="-128"/>
                <a:cs typeface="Calibri"/>
              </a:rPr>
              <a:t>voxel</a:t>
            </a:r>
            <a:endParaRPr kumimoji="1" lang="en-GB" sz="2400" kern="0" dirty="0">
              <a:solidFill>
                <a:schemeClr val="bg1"/>
              </a:solidFill>
              <a:latin typeface="Lato"/>
              <a:ea typeface="ＭＳ Ｐゴシック" charset="-128"/>
              <a:cs typeface="Calibri"/>
            </a:endParaRPr>
          </a:p>
          <a:p>
            <a:pPr marL="342900" indent="-342900" defTabSz="914400" eaLnBrk="0" hangingPunct="0">
              <a:spcBef>
                <a:spcPct val="20000"/>
              </a:spcBef>
              <a:buFont typeface="Arial"/>
              <a:buChar char="•"/>
              <a:defRPr/>
            </a:pPr>
            <a:r>
              <a:rPr kumimoji="1" lang="en-GB" sz="2800" kern="0" dirty="0">
                <a:solidFill>
                  <a:schemeClr val="bg1"/>
                </a:solidFill>
                <a:latin typeface="Lato"/>
                <a:cs typeface="Calibri"/>
              </a:rPr>
              <a:t>Tri-linear</a:t>
            </a:r>
          </a:p>
          <a:p>
            <a:pPr marL="742950" lvl="1" indent="-285750" defTabSz="914400" eaLnBrk="0" hangingPunct="0">
              <a:spcBef>
                <a:spcPct val="20000"/>
              </a:spcBef>
              <a:buFont typeface="Lucida Grande"/>
              <a:buChar char="−"/>
              <a:defRPr/>
            </a:pPr>
            <a:r>
              <a:rPr kumimoji="1" lang="en-GB" sz="2400" kern="0" dirty="0">
                <a:solidFill>
                  <a:schemeClr val="bg1"/>
                </a:solidFill>
                <a:latin typeface="Lato"/>
                <a:ea typeface="ＭＳ Ｐゴシック" charset="-128"/>
                <a:cs typeface="Calibri"/>
              </a:rPr>
              <a:t>W</a:t>
            </a:r>
            <a:r>
              <a:rPr kumimoji="1" lang="en-GB" sz="2400" kern="0" dirty="0" err="1">
                <a:solidFill>
                  <a:schemeClr val="bg1"/>
                </a:solidFill>
                <a:latin typeface="Lato"/>
                <a:ea typeface="ＭＳ Ｐゴシック" charset="-128"/>
                <a:cs typeface="Calibri"/>
              </a:rPr>
              <a:t>eighted</a:t>
            </a:r>
            <a:r>
              <a:rPr kumimoji="1" lang="en-GB" sz="2400" kern="0" dirty="0">
                <a:solidFill>
                  <a:schemeClr val="bg1"/>
                </a:solidFill>
                <a:latin typeface="Lato"/>
                <a:ea typeface="ＭＳ Ｐゴシック" charset="-128"/>
                <a:cs typeface="Calibri"/>
              </a:rPr>
              <a:t> average of the neighbouring </a:t>
            </a:r>
            <a:r>
              <a:rPr kumimoji="1" lang="en-GB" sz="2400" kern="0" dirty="0" err="1">
                <a:solidFill>
                  <a:schemeClr val="bg1"/>
                </a:solidFill>
                <a:latin typeface="Lato"/>
                <a:ea typeface="ＭＳ Ｐゴシック" charset="-128"/>
                <a:cs typeface="Calibri"/>
              </a:rPr>
              <a:t>voxels</a:t>
            </a:r>
            <a:endParaRPr kumimoji="1" lang="en-GB" sz="2400" kern="0" dirty="0">
              <a:solidFill>
                <a:schemeClr val="bg1"/>
              </a:solidFill>
              <a:latin typeface="Lato"/>
              <a:ea typeface="ＭＳ Ｐゴシック" charset="-128"/>
              <a:cs typeface="Calibri"/>
            </a:endParaRPr>
          </a:p>
          <a:p>
            <a:pPr marL="1200150" lvl="2" indent="-285750" defTabSz="914400" eaLnBrk="0" hangingPunct="0">
              <a:spcBef>
                <a:spcPct val="20000"/>
              </a:spcBef>
              <a:buFontTx/>
              <a:buChar char="*"/>
              <a:defRPr/>
            </a:pPr>
            <a:r>
              <a:rPr kumimoji="1" lang="en-GB" sz="2400" kern="0" dirty="0">
                <a:solidFill>
                  <a:schemeClr val="bg1"/>
                </a:solidFill>
                <a:latin typeface="Lato"/>
                <a:ea typeface="ＭＳ Ｐゴシック" charset="-128"/>
                <a:cs typeface="Calibri"/>
              </a:rPr>
              <a:t>f</a:t>
            </a:r>
            <a:r>
              <a:rPr kumimoji="1" lang="en-GB" sz="2400" kern="0" baseline="-25000" dirty="0">
                <a:solidFill>
                  <a:schemeClr val="bg1"/>
                </a:solidFill>
                <a:latin typeface="Lato"/>
                <a:ea typeface="ＭＳ Ｐゴシック" charset="-128"/>
                <a:cs typeface="Calibri"/>
              </a:rPr>
              <a:t>5</a:t>
            </a:r>
            <a:r>
              <a:rPr kumimoji="1" lang="en-GB" sz="2400" kern="0" dirty="0">
                <a:solidFill>
                  <a:schemeClr val="bg1"/>
                </a:solidFill>
                <a:latin typeface="Lato"/>
                <a:ea typeface="ＭＳ Ｐゴシック" charset="-128"/>
                <a:cs typeface="Calibri"/>
              </a:rPr>
              <a:t> = f</a:t>
            </a:r>
            <a:r>
              <a:rPr kumimoji="1" lang="en-GB" sz="2400" kern="0" baseline="-25000" dirty="0">
                <a:solidFill>
                  <a:schemeClr val="bg1"/>
                </a:solidFill>
                <a:latin typeface="Lato"/>
                <a:ea typeface="ＭＳ Ｐゴシック" charset="-128"/>
                <a:cs typeface="Calibri"/>
              </a:rPr>
              <a:t>1</a:t>
            </a:r>
            <a:r>
              <a:rPr kumimoji="1" lang="en-GB" sz="2400" kern="0" dirty="0">
                <a:solidFill>
                  <a:schemeClr val="bg1"/>
                </a:solidFill>
                <a:latin typeface="Lato"/>
                <a:ea typeface="ＭＳ Ｐゴシック" charset="-128"/>
                <a:cs typeface="Calibri"/>
              </a:rPr>
              <a:t> x</a:t>
            </a:r>
            <a:r>
              <a:rPr kumimoji="1" lang="en-GB" sz="2400" kern="0" baseline="-25000" dirty="0">
                <a:solidFill>
                  <a:schemeClr val="bg1"/>
                </a:solidFill>
                <a:latin typeface="Lato"/>
                <a:ea typeface="ＭＳ Ｐゴシック" charset="-128"/>
                <a:cs typeface="Calibri"/>
              </a:rPr>
              <a:t>2</a:t>
            </a:r>
            <a:r>
              <a:rPr kumimoji="1" lang="en-GB" sz="2400" kern="0" dirty="0">
                <a:solidFill>
                  <a:schemeClr val="bg1"/>
                </a:solidFill>
                <a:latin typeface="Lato"/>
                <a:ea typeface="ＭＳ Ｐゴシック" charset="-128"/>
                <a:cs typeface="Calibri"/>
              </a:rPr>
              <a:t> + f</a:t>
            </a:r>
            <a:r>
              <a:rPr kumimoji="1" lang="en-GB" sz="2400" kern="0" baseline="-25000" dirty="0">
                <a:solidFill>
                  <a:schemeClr val="bg1"/>
                </a:solidFill>
                <a:latin typeface="Lato"/>
                <a:ea typeface="ＭＳ Ｐゴシック" charset="-128"/>
                <a:cs typeface="Calibri"/>
              </a:rPr>
              <a:t>2</a:t>
            </a:r>
            <a:r>
              <a:rPr kumimoji="1" lang="en-GB" sz="2400" kern="0" dirty="0">
                <a:solidFill>
                  <a:schemeClr val="bg1"/>
                </a:solidFill>
                <a:latin typeface="Lato"/>
                <a:ea typeface="ＭＳ Ｐゴシック" charset="-128"/>
                <a:cs typeface="Calibri"/>
              </a:rPr>
              <a:t> x</a:t>
            </a:r>
            <a:r>
              <a:rPr kumimoji="1" lang="en-GB" sz="2400" kern="0" baseline="-25000" dirty="0">
                <a:solidFill>
                  <a:schemeClr val="bg1"/>
                </a:solidFill>
                <a:latin typeface="Lato"/>
                <a:ea typeface="ＭＳ Ｐゴシック" charset="-128"/>
                <a:cs typeface="Calibri"/>
              </a:rPr>
              <a:t>1</a:t>
            </a:r>
            <a:endParaRPr kumimoji="1" lang="en-GB" sz="2400" kern="0" dirty="0">
              <a:solidFill>
                <a:schemeClr val="bg1"/>
              </a:solidFill>
              <a:latin typeface="Lato"/>
              <a:ea typeface="ＭＳ Ｐゴシック" charset="-128"/>
              <a:cs typeface="Calibri"/>
            </a:endParaRPr>
          </a:p>
          <a:p>
            <a:pPr marL="1200150" lvl="2" indent="-285750" defTabSz="914400" eaLnBrk="0" hangingPunct="0">
              <a:spcBef>
                <a:spcPct val="20000"/>
              </a:spcBef>
              <a:buFontTx/>
              <a:buChar char="*"/>
              <a:defRPr/>
            </a:pPr>
            <a:r>
              <a:rPr kumimoji="1" lang="en-GB" sz="2400" kern="0" dirty="0">
                <a:solidFill>
                  <a:schemeClr val="bg1"/>
                </a:solidFill>
                <a:latin typeface="Lato"/>
                <a:ea typeface="ＭＳ Ｐゴシック" charset="-128"/>
                <a:cs typeface="Calibri"/>
              </a:rPr>
              <a:t>f</a:t>
            </a:r>
            <a:r>
              <a:rPr kumimoji="1" lang="en-GB" sz="2400" kern="0" baseline="-25000" dirty="0">
                <a:solidFill>
                  <a:schemeClr val="bg1"/>
                </a:solidFill>
                <a:latin typeface="Lato"/>
                <a:ea typeface="ＭＳ Ｐゴシック" charset="-128"/>
                <a:cs typeface="Calibri"/>
              </a:rPr>
              <a:t>6</a:t>
            </a:r>
            <a:r>
              <a:rPr kumimoji="1" lang="en-GB" sz="2400" kern="0" dirty="0">
                <a:solidFill>
                  <a:schemeClr val="bg1"/>
                </a:solidFill>
                <a:latin typeface="Lato"/>
                <a:ea typeface="ＭＳ Ｐゴシック" charset="-128"/>
                <a:cs typeface="Calibri"/>
              </a:rPr>
              <a:t> = f</a:t>
            </a:r>
            <a:r>
              <a:rPr kumimoji="1" lang="en-GB" sz="2400" kern="0" baseline="-25000" dirty="0">
                <a:solidFill>
                  <a:schemeClr val="bg1"/>
                </a:solidFill>
                <a:latin typeface="Lato"/>
                <a:ea typeface="ＭＳ Ｐゴシック" charset="-128"/>
                <a:cs typeface="Calibri"/>
              </a:rPr>
              <a:t>3</a:t>
            </a:r>
            <a:r>
              <a:rPr kumimoji="1" lang="en-GB" sz="2400" kern="0" dirty="0">
                <a:solidFill>
                  <a:schemeClr val="bg1"/>
                </a:solidFill>
                <a:latin typeface="Lato"/>
                <a:ea typeface="ＭＳ Ｐゴシック" charset="-128"/>
                <a:cs typeface="Calibri"/>
              </a:rPr>
              <a:t> x</a:t>
            </a:r>
            <a:r>
              <a:rPr kumimoji="1" lang="en-GB" sz="2400" kern="0" baseline="-25000" dirty="0">
                <a:solidFill>
                  <a:schemeClr val="bg1"/>
                </a:solidFill>
                <a:latin typeface="Lato"/>
                <a:ea typeface="ＭＳ Ｐゴシック" charset="-128"/>
                <a:cs typeface="Calibri"/>
              </a:rPr>
              <a:t>2</a:t>
            </a:r>
            <a:r>
              <a:rPr kumimoji="1" lang="en-GB" sz="2400" kern="0" dirty="0">
                <a:solidFill>
                  <a:schemeClr val="bg1"/>
                </a:solidFill>
                <a:latin typeface="Lato"/>
                <a:ea typeface="ＭＳ Ｐゴシック" charset="-128"/>
                <a:cs typeface="Calibri"/>
              </a:rPr>
              <a:t> + f</a:t>
            </a:r>
            <a:r>
              <a:rPr kumimoji="1" lang="en-GB" sz="2400" kern="0" baseline="-25000" dirty="0">
                <a:solidFill>
                  <a:schemeClr val="bg1"/>
                </a:solidFill>
                <a:latin typeface="Lato"/>
                <a:ea typeface="ＭＳ Ｐゴシック" charset="-128"/>
                <a:cs typeface="Calibri"/>
              </a:rPr>
              <a:t>4</a:t>
            </a:r>
            <a:r>
              <a:rPr kumimoji="1" lang="en-GB" sz="2400" kern="0" dirty="0">
                <a:solidFill>
                  <a:schemeClr val="bg1"/>
                </a:solidFill>
                <a:latin typeface="Lato"/>
                <a:ea typeface="ＭＳ Ｐゴシック" charset="-128"/>
                <a:cs typeface="Calibri"/>
              </a:rPr>
              <a:t> x</a:t>
            </a:r>
            <a:r>
              <a:rPr kumimoji="1" lang="en-GB" sz="2400" kern="0" baseline="-25000" dirty="0">
                <a:solidFill>
                  <a:schemeClr val="bg1"/>
                </a:solidFill>
                <a:latin typeface="Lato"/>
                <a:ea typeface="ＭＳ Ｐゴシック" charset="-128"/>
                <a:cs typeface="Calibri"/>
              </a:rPr>
              <a:t>1</a:t>
            </a:r>
            <a:endParaRPr kumimoji="1" lang="en-GB" sz="2400" kern="0" dirty="0">
              <a:solidFill>
                <a:schemeClr val="bg1"/>
              </a:solidFill>
              <a:latin typeface="Lato"/>
              <a:ea typeface="ＭＳ Ｐゴシック" charset="-128"/>
              <a:cs typeface="Calibri"/>
            </a:endParaRPr>
          </a:p>
          <a:p>
            <a:pPr marL="1200150" lvl="2" indent="-285750" defTabSz="914400" eaLnBrk="0" hangingPunct="0">
              <a:spcBef>
                <a:spcPct val="20000"/>
              </a:spcBef>
              <a:buFontTx/>
              <a:buChar char="*"/>
              <a:defRPr/>
            </a:pPr>
            <a:r>
              <a:rPr kumimoji="1" lang="en-GB" sz="2400" kern="0" dirty="0">
                <a:solidFill>
                  <a:schemeClr val="bg1"/>
                </a:solidFill>
                <a:latin typeface="Lato"/>
                <a:ea typeface="ＭＳ Ｐゴシック" charset="-128"/>
                <a:cs typeface="Calibri"/>
              </a:rPr>
              <a:t>f</a:t>
            </a:r>
            <a:r>
              <a:rPr kumimoji="1" lang="en-GB" sz="2400" kern="0" baseline="-25000" dirty="0">
                <a:solidFill>
                  <a:schemeClr val="bg1"/>
                </a:solidFill>
                <a:latin typeface="Lato"/>
                <a:ea typeface="ＭＳ Ｐゴシック" charset="-128"/>
                <a:cs typeface="Calibri"/>
              </a:rPr>
              <a:t>7</a:t>
            </a:r>
            <a:r>
              <a:rPr kumimoji="1" lang="en-GB" sz="2400" kern="0" dirty="0">
                <a:solidFill>
                  <a:schemeClr val="bg1"/>
                </a:solidFill>
                <a:latin typeface="Lato"/>
                <a:ea typeface="ＭＳ Ｐゴシック" charset="-128"/>
                <a:cs typeface="Calibri"/>
              </a:rPr>
              <a:t> = f</a:t>
            </a:r>
            <a:r>
              <a:rPr kumimoji="1" lang="en-GB" sz="2400" kern="0" baseline="-25000" dirty="0">
                <a:solidFill>
                  <a:schemeClr val="bg1"/>
                </a:solidFill>
                <a:latin typeface="Lato"/>
                <a:ea typeface="ＭＳ Ｐゴシック" charset="-128"/>
                <a:cs typeface="Calibri"/>
              </a:rPr>
              <a:t>5</a:t>
            </a:r>
            <a:r>
              <a:rPr kumimoji="1" lang="en-GB" sz="2400" kern="0" dirty="0">
                <a:solidFill>
                  <a:schemeClr val="bg1"/>
                </a:solidFill>
                <a:latin typeface="Lato"/>
                <a:ea typeface="ＭＳ Ｐゴシック" charset="-128"/>
                <a:cs typeface="Calibri"/>
              </a:rPr>
              <a:t> y</a:t>
            </a:r>
            <a:r>
              <a:rPr kumimoji="1" lang="en-GB" sz="2400" kern="0" baseline="-25000" dirty="0">
                <a:solidFill>
                  <a:schemeClr val="bg1"/>
                </a:solidFill>
                <a:latin typeface="Lato"/>
                <a:ea typeface="ＭＳ Ｐゴシック" charset="-128"/>
                <a:cs typeface="Calibri"/>
              </a:rPr>
              <a:t>2</a:t>
            </a:r>
            <a:r>
              <a:rPr kumimoji="1" lang="en-GB" sz="2400" kern="0" dirty="0">
                <a:solidFill>
                  <a:schemeClr val="bg1"/>
                </a:solidFill>
                <a:latin typeface="Lato"/>
                <a:ea typeface="ＭＳ Ｐゴシック" charset="-128"/>
                <a:cs typeface="Calibri"/>
              </a:rPr>
              <a:t> + f</a:t>
            </a:r>
            <a:r>
              <a:rPr kumimoji="1" lang="en-GB" sz="2400" kern="0" baseline="-25000" dirty="0">
                <a:solidFill>
                  <a:schemeClr val="bg1"/>
                </a:solidFill>
                <a:latin typeface="Lato"/>
                <a:ea typeface="ＭＳ Ｐゴシック" charset="-128"/>
                <a:cs typeface="Calibri"/>
              </a:rPr>
              <a:t>6</a:t>
            </a:r>
            <a:r>
              <a:rPr kumimoji="1" lang="en-GB" sz="2400" kern="0" dirty="0">
                <a:solidFill>
                  <a:schemeClr val="bg1"/>
                </a:solidFill>
                <a:latin typeface="Lato"/>
                <a:ea typeface="ＭＳ Ｐゴシック" charset="-128"/>
                <a:cs typeface="Calibri"/>
              </a:rPr>
              <a:t> y</a:t>
            </a:r>
            <a:r>
              <a:rPr kumimoji="1" lang="en-GB" sz="2400" kern="0" baseline="-25000" dirty="0">
                <a:solidFill>
                  <a:schemeClr val="bg1"/>
                </a:solidFill>
                <a:latin typeface="Lato"/>
                <a:ea typeface="ＭＳ Ｐゴシック" charset="-128"/>
                <a:cs typeface="Calibri"/>
              </a:rPr>
              <a:t>1</a:t>
            </a:r>
            <a:endParaRPr kumimoji="1" lang="en-GB" sz="2400" kern="0" dirty="0">
              <a:solidFill>
                <a:schemeClr val="bg1"/>
              </a:solidFill>
              <a:latin typeface="Lato"/>
              <a:ea typeface="ＭＳ Ｐゴシック" charset="-128"/>
              <a:cs typeface="Calibri"/>
            </a:endParaRPr>
          </a:p>
        </p:txBody>
      </p:sp>
      <p:pic>
        <p:nvPicPr>
          <p:cNvPr id="18" name="Picture 62" descr="bilin"/>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891087" y="1946275"/>
            <a:ext cx="3833813" cy="3668713"/>
          </a:xfrm>
          <a:prstGeom prst="rect">
            <a:avLst/>
          </a:prstGeom>
          <a:noFill/>
          <a:ln w="9525">
            <a:noFill/>
            <a:miter lim="800000"/>
            <a:headEnd/>
            <a:tailEnd/>
          </a:ln>
        </p:spPr>
      </p:pic>
      <p:sp>
        <p:nvSpPr>
          <p:cNvPr id="28676" name="Title 1"/>
          <p:cNvSpPr>
            <a:spLocks noGrp="1"/>
          </p:cNvSpPr>
          <p:nvPr>
            <p:ph type="title" idx="4294967295"/>
          </p:nvPr>
        </p:nvSpPr>
        <p:spPr>
          <a:xfrm>
            <a:off x="409433" y="396520"/>
            <a:ext cx="7899400" cy="728662"/>
          </a:xfrm>
        </p:spPr>
        <p:txBody>
          <a:bodyPr/>
          <a:lstStyle/>
          <a:p>
            <a:r>
              <a:rPr lang="en-US" sz="4000" dirty="0" smtClean="0">
                <a:solidFill>
                  <a:schemeClr val="bg1"/>
                </a:solidFill>
                <a:ea typeface="Calibri" pitchFamily="34" charset="0"/>
                <a:cs typeface="Calibri" pitchFamily="34" charset="0"/>
              </a:rPr>
              <a:t>Simple Interpolation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xEl>
                                              <p:pRg st="6" end="6"/>
                                            </p:txEl>
                                          </p:spTgt>
                                        </p:tgtEl>
                                        <p:attrNameLst>
                                          <p:attrName>style.visibility</p:attrName>
                                        </p:attrNameLst>
                                      </p:cBhvr>
                                      <p:to>
                                        <p:strVal val="visible"/>
                                      </p:to>
                                    </p:set>
                                  </p:childTnLst>
                                </p:cTn>
                              </p:par>
                            </p:childTnLst>
                          </p:cTn>
                        </p:par>
                        <p:par>
                          <p:cTn id="21" fill="hold">
                            <p:stCondLst>
                              <p:cond delay="0"/>
                            </p:stCondLst>
                            <p:childTnLst>
                              <p:par>
                                <p:cTn id="22" presetID="22" presetClass="entr" presetSubtype="1"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3"/>
          <p:cNvSpPr>
            <a:spLocks noGrp="1" noChangeArrowheads="1"/>
          </p:cNvSpPr>
          <p:nvPr>
            <p:ph type="title"/>
          </p:nvPr>
        </p:nvSpPr>
        <p:spPr>
          <a:xfrm>
            <a:off x="255588" y="304800"/>
            <a:ext cx="8101012" cy="698500"/>
          </a:xfrm>
        </p:spPr>
        <p:txBody>
          <a:bodyPr>
            <a:normAutofit fontScale="90000"/>
          </a:bodyPr>
          <a:lstStyle/>
          <a:p>
            <a:r>
              <a:rPr lang="en-GB" sz="4000" dirty="0" smtClean="0">
                <a:ea typeface="Arial" pitchFamily="34" charset="0"/>
                <a:cs typeface="Calibri" pitchFamily="34" charset="0"/>
              </a:rPr>
              <a:t>B-</a:t>
            </a:r>
            <a:r>
              <a:rPr lang="en-GB" sz="4000" dirty="0" err="1" smtClean="0">
                <a:ea typeface="Arial" pitchFamily="34" charset="0"/>
                <a:cs typeface="Calibri" pitchFamily="34" charset="0"/>
              </a:rPr>
              <a:t>spline</a:t>
            </a:r>
            <a:r>
              <a:rPr lang="en-GB" sz="4000" dirty="0" smtClean="0">
                <a:ea typeface="Arial" pitchFamily="34" charset="0"/>
                <a:cs typeface="Calibri" pitchFamily="34" charset="0"/>
              </a:rPr>
              <a:t> Interpolation</a:t>
            </a:r>
          </a:p>
        </p:txBody>
      </p:sp>
      <p:pic>
        <p:nvPicPr>
          <p:cNvPr id="10" name="Picture 5" descr="bspline1"/>
          <p:cNvPicPr>
            <a:picLocks noChangeAspect="1" noChangeArrowheads="1"/>
          </p:cNvPicPr>
          <p:nvPr/>
        </p:nvPicPr>
        <p:blipFill>
          <a:blip r:embed="rId3">
            <a:lum bright="-94000" contrast="100000"/>
          </a:blip>
          <a:srcRect/>
          <a:stretch>
            <a:fillRect/>
          </a:stretch>
        </p:blipFill>
        <p:spPr bwMode="auto">
          <a:xfrm>
            <a:off x="6019858" y="2154099"/>
            <a:ext cx="1577975" cy="1282700"/>
          </a:xfrm>
          <a:prstGeom prst="rect">
            <a:avLst/>
          </a:prstGeom>
          <a:noFill/>
          <a:ln w="9525">
            <a:noFill/>
            <a:miter lim="800000"/>
            <a:headEnd/>
            <a:tailEnd/>
          </a:ln>
        </p:spPr>
      </p:pic>
      <p:pic>
        <p:nvPicPr>
          <p:cNvPr id="11" name="Picture 6" descr="bspline2"/>
          <p:cNvPicPr>
            <a:picLocks noChangeAspect="1" noChangeArrowheads="1"/>
          </p:cNvPicPr>
          <p:nvPr/>
        </p:nvPicPr>
        <p:blipFill>
          <a:blip r:embed="rId4">
            <a:lum bright="-94000" contrast="100000"/>
          </a:blip>
          <a:srcRect/>
          <a:stretch>
            <a:fillRect/>
          </a:stretch>
        </p:blipFill>
        <p:spPr bwMode="auto">
          <a:xfrm>
            <a:off x="6019858" y="3568700"/>
            <a:ext cx="1609725" cy="1282700"/>
          </a:xfrm>
          <a:prstGeom prst="rect">
            <a:avLst/>
          </a:prstGeom>
          <a:noFill/>
          <a:ln w="9525">
            <a:noFill/>
            <a:miter lim="800000"/>
            <a:headEnd/>
            <a:tailEnd/>
          </a:ln>
        </p:spPr>
      </p:pic>
      <p:pic>
        <p:nvPicPr>
          <p:cNvPr id="12" name="Picture 7" descr="bspline3"/>
          <p:cNvPicPr>
            <a:picLocks noChangeAspect="1" noChangeArrowheads="1"/>
          </p:cNvPicPr>
          <p:nvPr/>
        </p:nvPicPr>
        <p:blipFill>
          <a:blip r:embed="rId5">
            <a:lum bright="-94000" contrast="100000"/>
          </a:blip>
          <a:srcRect/>
          <a:stretch>
            <a:fillRect/>
          </a:stretch>
        </p:blipFill>
        <p:spPr bwMode="auto">
          <a:xfrm>
            <a:off x="6036526" y="5186935"/>
            <a:ext cx="1576388" cy="1282700"/>
          </a:xfrm>
          <a:prstGeom prst="rect">
            <a:avLst/>
          </a:prstGeom>
          <a:noFill/>
          <a:ln w="9525">
            <a:noFill/>
            <a:miter lim="800000"/>
            <a:headEnd/>
            <a:tailEnd/>
          </a:ln>
        </p:spPr>
      </p:pic>
      <p:pic>
        <p:nvPicPr>
          <p:cNvPr id="29703" name="Picture 8" descr="bspline2rep"/>
          <p:cNvPicPr>
            <a:picLocks noChangeAspect="1" noChangeArrowheads="1"/>
          </p:cNvPicPr>
          <p:nvPr/>
        </p:nvPicPr>
        <p:blipFill>
          <a:blip r:embed="rId6">
            <a:lum bright="-94000" contrast="100000"/>
          </a:blip>
          <a:srcRect/>
          <a:stretch>
            <a:fillRect/>
          </a:stretch>
        </p:blipFill>
        <p:spPr bwMode="auto">
          <a:xfrm>
            <a:off x="571994" y="2537710"/>
            <a:ext cx="4406995" cy="3344680"/>
          </a:xfrm>
          <a:prstGeom prst="rect">
            <a:avLst/>
          </a:prstGeom>
          <a:noFill/>
          <a:ln w="9525">
            <a:noFill/>
            <a:miter lim="800000"/>
            <a:headEnd/>
            <a:tailEnd/>
          </a:ln>
        </p:spPr>
      </p:pic>
      <p:sp>
        <p:nvSpPr>
          <p:cNvPr id="29705" name="Text Box 10"/>
          <p:cNvSpPr txBox="1">
            <a:spLocks noChangeArrowheads="1"/>
          </p:cNvSpPr>
          <p:nvPr/>
        </p:nvSpPr>
        <p:spPr bwMode="auto">
          <a:xfrm>
            <a:off x="352425" y="1446213"/>
            <a:ext cx="7245408" cy="707886"/>
          </a:xfrm>
          <a:prstGeom prst="rect">
            <a:avLst/>
          </a:prstGeom>
          <a:noFill/>
          <a:ln w="12700">
            <a:noFill/>
            <a:miter lim="800000"/>
            <a:headEnd/>
            <a:tailEnd/>
          </a:ln>
        </p:spPr>
        <p:txBody>
          <a:bodyPr wrap="square">
            <a:spAutoFit/>
          </a:bodyPr>
          <a:lstStyle/>
          <a:p>
            <a:pPr eaLnBrk="0" hangingPunct="0"/>
            <a:r>
              <a:rPr lang="en-GB" sz="2000" dirty="0">
                <a:latin typeface="Lato"/>
                <a:ea typeface="Calibri" pitchFamily="34" charset="0"/>
                <a:cs typeface="Calibri" pitchFamily="34" charset="0"/>
              </a:rPr>
              <a:t>A continuous function is represented by a linear combination of basis functions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919" y="138897"/>
            <a:ext cx="8727311" cy="6614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842748" y="1484784"/>
            <a:ext cx="3449332" cy="4889987"/>
            <a:chOff x="2808362" y="332656"/>
            <a:chExt cx="3990331" cy="6188943"/>
          </a:xfrm>
        </p:grpSpPr>
        <p:pic>
          <p:nvPicPr>
            <p:cNvPr id="3074"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04" b="21695" l="0" r="99043"/>
                      </a14:imgEffect>
                    </a14:imgLayer>
                  </a14:imgProps>
                </a:ext>
                <a:ext uri="{28A0092B-C50C-407E-A947-70E740481C1C}">
                  <a14:useLocalDpi xmlns:a14="http://schemas.microsoft.com/office/drawing/2010/main" val="0"/>
                </a:ext>
              </a:extLst>
            </a:blip>
            <a:srcRect b="80452"/>
            <a:stretch/>
          </p:blipFill>
          <p:spPr bwMode="auto">
            <a:xfrm>
              <a:off x="2817243" y="332656"/>
              <a:ext cx="3981450" cy="164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4">
              <a:extLst>
                <a:ext uri="{BEBA8EAE-BF5A-486C-A8C5-ECC9F3942E4B}">
                  <a14:imgProps xmlns:a14="http://schemas.microsoft.com/office/drawing/2010/main">
                    <a14:imgLayer r:embed="rId3">
                      <a14:imgEffect>
                        <a14:backgroundRemoval t="27119" b="51299" l="0" r="100000"/>
                      </a14:imgEffect>
                    </a14:imgLayer>
                  </a14:imgProps>
                </a:ext>
                <a:ext uri="{28A0092B-C50C-407E-A947-70E740481C1C}">
                  <a14:useLocalDpi xmlns:a14="http://schemas.microsoft.com/office/drawing/2010/main" val="0"/>
                </a:ext>
              </a:extLst>
            </a:blip>
            <a:srcRect t="29803" b="52265"/>
            <a:stretch/>
          </p:blipFill>
          <p:spPr bwMode="auto">
            <a:xfrm>
              <a:off x="2817243" y="1916832"/>
              <a:ext cx="3981450" cy="1511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5">
              <a:extLst>
                <a:ext uri="{BEBA8EAE-BF5A-486C-A8C5-ECC9F3942E4B}">
                  <a14:imgProps xmlns:a14="http://schemas.microsoft.com/office/drawing/2010/main">
                    <a14:imgLayer r:embed="rId3">
                      <a14:imgEffect>
                        <a14:backgroundRemoval t="77288" b="100000" l="0" r="100000"/>
                      </a14:imgEffect>
                    </a14:imgLayer>
                  </a14:imgProps>
                </a:ext>
                <a:ext uri="{28A0092B-C50C-407E-A947-70E740481C1C}">
                  <a14:useLocalDpi xmlns:a14="http://schemas.microsoft.com/office/drawing/2010/main" val="0"/>
                </a:ext>
              </a:extLst>
            </a:blip>
            <a:srcRect t="81252"/>
            <a:stretch/>
          </p:blipFill>
          <p:spPr bwMode="auto">
            <a:xfrm>
              <a:off x="2808362" y="4941168"/>
              <a:ext cx="3981450" cy="1580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6">
              <a:extLst>
                <a:ext uri="{BEBA8EAE-BF5A-486C-A8C5-ECC9F3942E4B}">
                  <a14:imgProps xmlns:a14="http://schemas.microsoft.com/office/drawing/2010/main">
                    <a14:imgLayer r:embed="rId3">
                      <a14:imgEffect>
                        <a14:backgroundRemoval t="52429" b="75819" l="0" r="100000"/>
                      </a14:imgEffect>
                    </a14:imgLayer>
                  </a14:imgProps>
                </a:ext>
                <a:ext uri="{28A0092B-C50C-407E-A947-70E740481C1C}">
                  <a14:useLocalDpi xmlns:a14="http://schemas.microsoft.com/office/drawing/2010/main" val="0"/>
                </a:ext>
              </a:extLst>
            </a:blip>
            <a:srcRect t="54915" b="25310"/>
            <a:stretch/>
          </p:blipFill>
          <p:spPr bwMode="auto">
            <a:xfrm>
              <a:off x="2817243" y="3356992"/>
              <a:ext cx="3981450" cy="166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3" name="Group 12"/>
          <p:cNvGrpSpPr/>
          <p:nvPr/>
        </p:nvGrpSpPr>
        <p:grpSpPr>
          <a:xfrm>
            <a:off x="5292080" y="2012647"/>
            <a:ext cx="2736304" cy="4440689"/>
            <a:chOff x="683568" y="899428"/>
            <a:chExt cx="2016224" cy="5216896"/>
          </a:xfrm>
        </p:grpSpPr>
        <p:sp>
          <p:nvSpPr>
            <p:cNvPr id="4" name="TextBox 3"/>
            <p:cNvSpPr txBox="1"/>
            <p:nvPr/>
          </p:nvSpPr>
          <p:spPr>
            <a:xfrm>
              <a:off x="683568" y="899428"/>
              <a:ext cx="2016224" cy="369332"/>
            </a:xfrm>
            <a:prstGeom prst="rect">
              <a:avLst/>
            </a:prstGeom>
            <a:noFill/>
          </p:spPr>
          <p:txBody>
            <a:bodyPr wrap="square" rtlCol="0">
              <a:spAutoFit/>
            </a:bodyPr>
            <a:lstStyle/>
            <a:p>
              <a:r>
                <a:rPr lang="en-GB" dirty="0" smtClean="0">
                  <a:solidFill>
                    <a:schemeClr val="tx1">
                      <a:lumMod val="50000"/>
                      <a:lumOff val="50000"/>
                    </a:schemeClr>
                  </a:solidFill>
                </a:rPr>
                <a:t>Head movement</a:t>
              </a:r>
              <a:endParaRPr lang="en-US" dirty="0">
                <a:solidFill>
                  <a:schemeClr val="tx1">
                    <a:lumMod val="50000"/>
                    <a:lumOff val="50000"/>
                  </a:schemeClr>
                </a:solidFill>
              </a:endParaRPr>
            </a:p>
          </p:txBody>
        </p:sp>
        <p:sp>
          <p:nvSpPr>
            <p:cNvPr id="10" name="TextBox 9"/>
            <p:cNvSpPr txBox="1"/>
            <p:nvPr/>
          </p:nvSpPr>
          <p:spPr>
            <a:xfrm>
              <a:off x="683568" y="3493892"/>
              <a:ext cx="2016224" cy="1200328"/>
            </a:xfrm>
            <a:prstGeom prst="rect">
              <a:avLst/>
            </a:prstGeom>
            <a:noFill/>
          </p:spPr>
          <p:txBody>
            <a:bodyPr wrap="square" rtlCol="0">
              <a:spAutoFit/>
            </a:bodyPr>
            <a:lstStyle/>
            <a:p>
              <a:r>
                <a:rPr lang="en-GB" dirty="0" smtClean="0">
                  <a:solidFill>
                    <a:schemeClr val="tx1">
                      <a:lumMod val="50000"/>
                      <a:lumOff val="50000"/>
                    </a:schemeClr>
                  </a:solidFill>
                </a:rPr>
                <a:t>Estimate transformation parameters based on 1</a:t>
              </a:r>
              <a:r>
                <a:rPr lang="en-GB" baseline="30000" dirty="0" smtClean="0">
                  <a:solidFill>
                    <a:schemeClr val="tx1">
                      <a:lumMod val="50000"/>
                      <a:lumOff val="50000"/>
                    </a:schemeClr>
                  </a:solidFill>
                </a:rPr>
                <a:t>st</a:t>
              </a:r>
              <a:r>
                <a:rPr lang="en-GB" dirty="0" smtClean="0">
                  <a:solidFill>
                    <a:schemeClr val="tx1">
                      <a:lumMod val="50000"/>
                      <a:lumOff val="50000"/>
                    </a:schemeClr>
                  </a:solidFill>
                </a:rPr>
                <a:t> slice</a:t>
              </a:r>
              <a:endParaRPr lang="en-US" dirty="0">
                <a:solidFill>
                  <a:schemeClr val="tx1">
                    <a:lumMod val="50000"/>
                    <a:lumOff val="50000"/>
                  </a:schemeClr>
                </a:solidFill>
              </a:endParaRPr>
            </a:p>
          </p:txBody>
        </p:sp>
        <p:sp>
          <p:nvSpPr>
            <p:cNvPr id="11" name="TextBox 10"/>
            <p:cNvSpPr txBox="1"/>
            <p:nvPr/>
          </p:nvSpPr>
          <p:spPr>
            <a:xfrm>
              <a:off x="683568" y="4915994"/>
              <a:ext cx="2016224" cy="1200330"/>
            </a:xfrm>
            <a:prstGeom prst="rect">
              <a:avLst/>
            </a:prstGeom>
            <a:noFill/>
          </p:spPr>
          <p:txBody>
            <a:bodyPr wrap="square" rtlCol="0">
              <a:spAutoFit/>
            </a:bodyPr>
            <a:lstStyle/>
            <a:p>
              <a:r>
                <a:rPr lang="en-GB" dirty="0" smtClean="0">
                  <a:solidFill>
                    <a:schemeClr val="tx1">
                      <a:lumMod val="50000"/>
                      <a:lumOff val="50000"/>
                    </a:schemeClr>
                  </a:solidFill>
                </a:rPr>
                <a:t>Apply the transformation parameters on each slice</a:t>
              </a:r>
              <a:endParaRPr lang="en-US" dirty="0">
                <a:solidFill>
                  <a:schemeClr val="tx1">
                    <a:lumMod val="50000"/>
                    <a:lumOff val="50000"/>
                  </a:schemeClr>
                </a:solidFill>
              </a:endParaRPr>
            </a:p>
          </p:txBody>
        </p:sp>
        <p:sp>
          <p:nvSpPr>
            <p:cNvPr id="12" name="TextBox 11"/>
            <p:cNvSpPr txBox="1"/>
            <p:nvPr/>
          </p:nvSpPr>
          <p:spPr>
            <a:xfrm>
              <a:off x="683568" y="2132856"/>
              <a:ext cx="2016224" cy="923330"/>
            </a:xfrm>
            <a:prstGeom prst="rect">
              <a:avLst/>
            </a:prstGeom>
            <a:noFill/>
          </p:spPr>
          <p:txBody>
            <a:bodyPr wrap="square" rtlCol="0">
              <a:spAutoFit/>
            </a:bodyPr>
            <a:lstStyle/>
            <a:p>
              <a:r>
                <a:rPr lang="en-GB" dirty="0" smtClean="0">
                  <a:solidFill>
                    <a:schemeClr val="tx1">
                      <a:lumMod val="50000"/>
                      <a:lumOff val="50000"/>
                    </a:schemeClr>
                  </a:solidFill>
                </a:rPr>
                <a:t>Calculate position of the brain for the 1</a:t>
              </a:r>
              <a:r>
                <a:rPr lang="en-GB" baseline="30000" dirty="0" smtClean="0">
                  <a:solidFill>
                    <a:schemeClr val="tx1">
                      <a:lumMod val="50000"/>
                      <a:lumOff val="50000"/>
                    </a:schemeClr>
                  </a:solidFill>
                </a:rPr>
                <a:t>st</a:t>
              </a:r>
              <a:r>
                <a:rPr lang="en-GB" dirty="0" smtClean="0">
                  <a:solidFill>
                    <a:schemeClr val="tx1">
                      <a:lumMod val="50000"/>
                      <a:lumOff val="50000"/>
                    </a:schemeClr>
                  </a:solidFill>
                </a:rPr>
                <a:t> slice</a:t>
              </a:r>
              <a:endParaRPr lang="en-US" dirty="0">
                <a:solidFill>
                  <a:schemeClr val="tx1">
                    <a:lumMod val="50000"/>
                    <a:lumOff val="50000"/>
                  </a:schemeClr>
                </a:solidFill>
              </a:endParaRPr>
            </a:p>
          </p:txBody>
        </p:sp>
      </p:grpSp>
      <p:sp>
        <p:nvSpPr>
          <p:cNvPr id="15" name="Title 1"/>
          <p:cNvSpPr>
            <a:spLocks noGrp="1"/>
          </p:cNvSpPr>
          <p:nvPr>
            <p:ph type="title"/>
          </p:nvPr>
        </p:nvSpPr>
        <p:spPr>
          <a:xfrm>
            <a:off x="301752" y="365792"/>
            <a:ext cx="8534400" cy="758952"/>
          </a:xfrm>
        </p:spPr>
        <p:txBody>
          <a:bodyPr>
            <a:normAutofit fontScale="90000"/>
          </a:bodyPr>
          <a:lstStyle/>
          <a:p>
            <a:r>
              <a:rPr lang="en-GB" dirty="0" smtClean="0"/>
              <a:t>Realigning: </a:t>
            </a:r>
            <a:br>
              <a:rPr lang="en-GB" dirty="0" smtClean="0"/>
            </a:br>
            <a:endParaRPr lang="en-US" dirty="0"/>
          </a:p>
        </p:txBody>
      </p:sp>
    </p:spTree>
    <p:extLst>
      <p:ext uri="{BB962C8B-B14F-4D97-AF65-F5344CB8AC3E}">
        <p14:creationId xmlns:p14="http://schemas.microsoft.com/office/powerpoint/2010/main" val="14883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Summary so far</a:t>
            </a:r>
            <a:endParaRPr lang="en-GB" sz="3600" dirty="0"/>
          </a:p>
        </p:txBody>
      </p:sp>
      <p:sp>
        <p:nvSpPr>
          <p:cNvPr id="3" name="Content Placeholder 2"/>
          <p:cNvSpPr>
            <a:spLocks noGrp="1"/>
          </p:cNvSpPr>
          <p:nvPr>
            <p:ph idx="1"/>
          </p:nvPr>
        </p:nvSpPr>
        <p:spPr/>
        <p:txBody>
          <a:bodyPr>
            <a:normAutofit/>
          </a:bodyPr>
          <a:lstStyle/>
          <a:p>
            <a:r>
              <a:rPr lang="en-GB" dirty="0" smtClean="0"/>
              <a:t>Motion can reduce sensitivity + increase residual variance</a:t>
            </a:r>
          </a:p>
          <a:p>
            <a:r>
              <a:rPr lang="en-GB" dirty="0" smtClean="0"/>
              <a:t>Try to minimise movement with practical steps</a:t>
            </a:r>
          </a:p>
          <a:p>
            <a:r>
              <a:rPr lang="en-GB" dirty="0" smtClean="0"/>
              <a:t>Motion correction via realignment</a:t>
            </a:r>
          </a:p>
          <a:p>
            <a:pPr marL="0" indent="0">
              <a:buNone/>
            </a:pPr>
            <a:r>
              <a:rPr lang="en-GB" dirty="0" smtClean="0"/>
              <a:t>	- Each volume rigidly registered to reference</a:t>
            </a:r>
          </a:p>
          <a:p>
            <a:pPr marL="0" indent="0">
              <a:buNone/>
            </a:pPr>
            <a:r>
              <a:rPr lang="en-GB" dirty="0"/>
              <a:t>	</a:t>
            </a:r>
            <a:r>
              <a:rPr lang="en-GB" dirty="0" smtClean="0"/>
              <a:t>- Least squares objective function</a:t>
            </a:r>
          </a:p>
          <a:p>
            <a:r>
              <a:rPr lang="en-GB" dirty="0" smtClean="0"/>
              <a:t>Realigned images must be resliced (interpolation) for analysis</a:t>
            </a:r>
          </a:p>
          <a:p>
            <a:pPr marL="914400" lvl="2" indent="0">
              <a:buNone/>
            </a:pPr>
            <a:endParaRPr lang="en-GB" dirty="0"/>
          </a:p>
        </p:txBody>
      </p:sp>
    </p:spTree>
    <p:extLst>
      <p:ext uri="{BB962C8B-B14F-4D97-AF65-F5344CB8AC3E}">
        <p14:creationId xmlns:p14="http://schemas.microsoft.com/office/powerpoint/2010/main" val="36681605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254000"/>
            <a:ext cx="7899400" cy="749300"/>
          </a:xfrm>
        </p:spPr>
        <p:txBody>
          <a:bodyPr>
            <a:normAutofit/>
          </a:bodyPr>
          <a:lstStyle/>
          <a:p>
            <a:r>
              <a:rPr lang="en-GB" sz="3600" dirty="0" smtClean="0">
                <a:ea typeface="Calibri" pitchFamily="34" charset="0"/>
                <a:cs typeface="Calibri" pitchFamily="34" charset="0"/>
              </a:rPr>
              <a:t>Residual Errors in Realigned fMRI</a:t>
            </a:r>
          </a:p>
        </p:txBody>
      </p:sp>
      <p:sp>
        <p:nvSpPr>
          <p:cNvPr id="33795" name="Rectangle 2"/>
          <p:cNvSpPr>
            <a:spLocks noChangeArrowheads="1"/>
          </p:cNvSpPr>
          <p:nvPr/>
        </p:nvSpPr>
        <p:spPr bwMode="auto">
          <a:xfrm>
            <a:off x="457200" y="1654175"/>
            <a:ext cx="8367713" cy="830263"/>
          </a:xfrm>
          <a:prstGeom prst="rect">
            <a:avLst/>
          </a:prstGeom>
          <a:noFill/>
          <a:ln w="9525">
            <a:noFill/>
            <a:miter lim="800000"/>
            <a:headEnd/>
            <a:tailEnd/>
          </a:ln>
        </p:spPr>
        <p:txBody>
          <a:bodyPr>
            <a:spAutoFit/>
          </a:bodyPr>
          <a:lstStyle/>
          <a:p>
            <a:pPr>
              <a:spcBef>
                <a:spcPct val="40000"/>
              </a:spcBef>
            </a:pPr>
            <a:r>
              <a:rPr lang="en-GB" sz="2400" dirty="0">
                <a:latin typeface="Lato"/>
                <a:ea typeface="Calibri" pitchFamily="34" charset="0"/>
                <a:cs typeface="Calibri" pitchFamily="34" charset="0"/>
              </a:rPr>
              <a:t>Even </a:t>
            </a:r>
            <a:r>
              <a:rPr lang="en-GB" sz="2400" i="1" dirty="0">
                <a:latin typeface="Lato"/>
                <a:ea typeface="Calibri" pitchFamily="34" charset="0"/>
                <a:cs typeface="Calibri" pitchFamily="34" charset="0"/>
              </a:rPr>
              <a:t>after</a:t>
            </a:r>
            <a:r>
              <a:rPr lang="en-GB" sz="2400" dirty="0">
                <a:latin typeface="Lato"/>
                <a:ea typeface="Calibri" pitchFamily="34" charset="0"/>
                <a:cs typeface="Calibri" pitchFamily="34" charset="0"/>
              </a:rPr>
              <a:t> realignment a considerable amount of the variance can be accounted for by effects of movement</a:t>
            </a:r>
          </a:p>
        </p:txBody>
      </p:sp>
      <p:sp>
        <p:nvSpPr>
          <p:cNvPr id="6" name="Rectangle 3"/>
          <p:cNvSpPr>
            <a:spLocks noChangeArrowheads="1"/>
          </p:cNvSpPr>
          <p:nvPr/>
        </p:nvSpPr>
        <p:spPr bwMode="auto">
          <a:xfrm>
            <a:off x="569913" y="2535238"/>
            <a:ext cx="7940675" cy="2751137"/>
          </a:xfrm>
          <a:prstGeom prst="rect">
            <a:avLst/>
          </a:prstGeom>
          <a:noFill/>
          <a:ln w="9525">
            <a:noFill/>
            <a:miter lim="800000"/>
            <a:headEnd/>
            <a:tailEnd/>
          </a:ln>
        </p:spPr>
        <p:txBody>
          <a:bodyPr>
            <a:spAutoFit/>
          </a:bodyPr>
          <a:lstStyle/>
          <a:p>
            <a:pPr marL="457200" indent="-457200">
              <a:spcBef>
                <a:spcPct val="40000"/>
              </a:spcBef>
            </a:pPr>
            <a:r>
              <a:rPr lang="en-GB" sz="2400" dirty="0">
                <a:latin typeface="Lato"/>
                <a:ea typeface="Calibri" pitchFamily="34" charset="0"/>
                <a:cs typeface="Calibri" pitchFamily="34" charset="0"/>
              </a:rPr>
              <a:t>This can be caused by e.g.:</a:t>
            </a:r>
          </a:p>
          <a:p>
            <a:pPr marL="914400" lvl="1" indent="-457200">
              <a:spcBef>
                <a:spcPct val="40000"/>
              </a:spcBef>
              <a:buFontTx/>
              <a:buAutoNum type="arabicPeriod"/>
            </a:pPr>
            <a:r>
              <a:rPr lang="en-GB" sz="2400" dirty="0">
                <a:latin typeface="Lato"/>
                <a:ea typeface="Calibri" pitchFamily="34" charset="0"/>
                <a:cs typeface="Calibri" pitchFamily="34" charset="0"/>
              </a:rPr>
              <a:t>Movement between and within slice acquisition</a:t>
            </a:r>
          </a:p>
          <a:p>
            <a:pPr marL="914400" lvl="1" indent="-457200">
              <a:spcBef>
                <a:spcPct val="40000"/>
              </a:spcBef>
              <a:buFontTx/>
              <a:buAutoNum type="arabicPeriod"/>
            </a:pPr>
            <a:r>
              <a:rPr lang="en-GB" sz="2400" dirty="0" smtClean="0">
                <a:latin typeface="Lato"/>
                <a:ea typeface="Calibri" pitchFamily="34" charset="0"/>
                <a:cs typeface="Calibri" pitchFamily="34" charset="0"/>
              </a:rPr>
              <a:t>Re-sampling can introduce Interpolation errors</a:t>
            </a:r>
            <a:endParaRPr lang="en-GB" sz="2400" dirty="0">
              <a:latin typeface="Lato"/>
              <a:ea typeface="Calibri" pitchFamily="34" charset="0"/>
              <a:cs typeface="Calibri" pitchFamily="34" charset="0"/>
            </a:endParaRPr>
          </a:p>
          <a:p>
            <a:pPr marL="914400" lvl="1" indent="-457200">
              <a:spcBef>
                <a:spcPct val="40000"/>
              </a:spcBef>
              <a:buFontTx/>
              <a:buAutoNum type="arabicPeriod"/>
            </a:pPr>
            <a:r>
              <a:rPr lang="en-GB" sz="2400" dirty="0">
                <a:latin typeface="Lato"/>
                <a:ea typeface="Calibri" pitchFamily="34" charset="0"/>
                <a:cs typeface="Calibri" pitchFamily="34" charset="0"/>
              </a:rPr>
              <a:t>Non-linear distortions and drop-out due to </a:t>
            </a:r>
            <a:r>
              <a:rPr lang="en-GB" sz="2400" dirty="0" err="1">
                <a:latin typeface="Lato"/>
                <a:ea typeface="Calibri" pitchFamily="34" charset="0"/>
                <a:cs typeface="Calibri" pitchFamily="34" charset="0"/>
              </a:rPr>
              <a:t>inhomogeneity</a:t>
            </a:r>
            <a:r>
              <a:rPr lang="en-GB" sz="2400" dirty="0">
                <a:latin typeface="Lato"/>
                <a:ea typeface="Calibri" pitchFamily="34" charset="0"/>
                <a:cs typeface="Calibri" pitchFamily="34" charset="0"/>
              </a:rPr>
              <a:t> of the magnetic field</a:t>
            </a:r>
            <a:endParaRPr lang="en-GB" sz="2000" dirty="0">
              <a:latin typeface="Lato"/>
              <a:ea typeface="Calibri" pitchFamily="34" charset="0"/>
              <a:cs typeface="Calibri" pitchFamily="34" charset="0"/>
            </a:endParaRPr>
          </a:p>
          <a:p>
            <a:pPr marL="457200" indent="-457200" eaLnBrk="0" hangingPunct="0"/>
            <a:endParaRPr lang="en-GB" sz="2400" dirty="0">
              <a:latin typeface="Calibri" pitchFamily="34" charset="0"/>
              <a:ea typeface="Calibri" pitchFamily="34" charset="0"/>
              <a:cs typeface="Calibri" pitchFamily="34" charset="0"/>
            </a:endParaRPr>
          </a:p>
        </p:txBody>
      </p:sp>
      <p:sp>
        <p:nvSpPr>
          <p:cNvPr id="10" name="Text Box 5"/>
          <p:cNvSpPr txBox="1">
            <a:spLocks noChangeArrowheads="1"/>
          </p:cNvSpPr>
          <p:nvPr/>
        </p:nvSpPr>
        <p:spPr bwMode="auto">
          <a:xfrm>
            <a:off x="457200" y="5257800"/>
            <a:ext cx="8229600" cy="1362075"/>
          </a:xfrm>
          <a:prstGeom prst="rect">
            <a:avLst/>
          </a:prstGeom>
          <a:noFill/>
          <a:ln w="9525">
            <a:noFill/>
            <a:miter lim="800000"/>
            <a:headEnd/>
            <a:tailEnd/>
          </a:ln>
        </p:spPr>
        <p:txBody>
          <a:bodyPr lIns="54000" rIns="54000">
            <a:spAutoFit/>
          </a:bodyPr>
          <a:lstStyle/>
          <a:p>
            <a:pPr marL="446088" indent="-446088" fontAlgn="auto">
              <a:spcBef>
                <a:spcPts val="0"/>
              </a:spcBef>
              <a:spcAft>
                <a:spcPts val="0"/>
              </a:spcAft>
              <a:buFont typeface="Lucida Grande"/>
              <a:buChar char="➠"/>
              <a:defRPr/>
            </a:pPr>
            <a:r>
              <a:rPr lang="en-GB" sz="2400" dirty="0">
                <a:latin typeface="Lato"/>
                <a:cs typeface="Calibri"/>
              </a:rPr>
              <a:t>Incorporate movement parameters as confounds in the statistical model</a:t>
            </a:r>
          </a:p>
          <a:p>
            <a:pPr algn="ctr" eaLnBrk="0" fontAlgn="auto" hangingPunct="0">
              <a:spcBef>
                <a:spcPct val="50000"/>
              </a:spcBef>
              <a:spcAft>
                <a:spcPts val="0"/>
              </a:spcAft>
              <a:defRPr/>
            </a:pPr>
            <a:endParaRPr lang="en-US" sz="2300" dirty="0">
              <a:solidFill>
                <a:srgbClr val="2F1F58"/>
              </a:solidFill>
              <a:latin typeface="Calibri"/>
              <a:cs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67544" y="436281"/>
            <a:ext cx="8489950" cy="1296988"/>
          </a:xfrm>
        </p:spPr>
        <p:txBody>
          <a:bodyPr>
            <a:normAutofit/>
          </a:bodyPr>
          <a:lstStyle/>
          <a:p>
            <a:r>
              <a:rPr lang="en-GB" sz="3600" dirty="0" smtClean="0"/>
              <a:t>Registration</a:t>
            </a:r>
            <a:endParaRPr lang="en-GB" sz="3600" dirty="0"/>
          </a:p>
        </p:txBody>
      </p:sp>
      <p:sp>
        <p:nvSpPr>
          <p:cNvPr id="3" name="Rectangle 2"/>
          <p:cNvSpPr/>
          <p:nvPr/>
        </p:nvSpPr>
        <p:spPr>
          <a:xfrm>
            <a:off x="467544" y="1700808"/>
            <a:ext cx="8465779" cy="4401205"/>
          </a:xfrm>
          <a:prstGeom prst="rect">
            <a:avLst/>
          </a:prstGeom>
        </p:spPr>
        <p:txBody>
          <a:bodyPr wrap="none">
            <a:spAutoFit/>
          </a:bodyPr>
          <a:lstStyle/>
          <a:p>
            <a:endParaRPr lang="en-GB" sz="2800" dirty="0" smtClean="0">
              <a:latin typeface="Lato"/>
              <a:sym typeface="Wingdings"/>
            </a:endParaRPr>
          </a:p>
          <a:p>
            <a:pPr marL="514350" indent="-514350">
              <a:buFont typeface="+mj-lt"/>
              <a:buAutoNum type="alphaUcPeriod"/>
            </a:pPr>
            <a:r>
              <a:rPr lang="en-GB" sz="2800" dirty="0" smtClean="0">
                <a:latin typeface="Lato"/>
                <a:sym typeface="Wingdings"/>
              </a:rPr>
              <a:t>realignment</a:t>
            </a:r>
          </a:p>
          <a:p>
            <a:pPr lvl="1"/>
            <a:r>
              <a:rPr lang="en-GB" sz="2800" dirty="0" smtClean="0">
                <a:latin typeface="Lato"/>
                <a:sym typeface="Wingdings"/>
              </a:rPr>
              <a:t>= registration that uses a linear transformation</a:t>
            </a:r>
          </a:p>
          <a:p>
            <a:pPr lvl="1"/>
            <a:r>
              <a:rPr lang="en-GB" sz="2800" dirty="0" smtClean="0">
                <a:latin typeface="Lato"/>
                <a:sym typeface="Wingdings"/>
              </a:rPr>
              <a:t>that preserves shape</a:t>
            </a:r>
          </a:p>
          <a:p>
            <a:pPr lvl="1"/>
            <a:endParaRPr lang="en-GB" sz="2800" dirty="0" smtClean="0">
              <a:latin typeface="Lato"/>
              <a:sym typeface="Wingdings"/>
            </a:endParaRPr>
          </a:p>
          <a:p>
            <a:pPr marL="514350" indent="-514350">
              <a:buFont typeface="+mj-lt"/>
              <a:buAutoNum type="alphaUcPeriod"/>
            </a:pPr>
            <a:r>
              <a:rPr lang="en-GB" sz="2800" b="1" dirty="0" smtClean="0">
                <a:latin typeface="Lato"/>
                <a:sym typeface="Wingdings"/>
              </a:rPr>
              <a:t>unwarping</a:t>
            </a:r>
          </a:p>
          <a:p>
            <a:r>
              <a:rPr lang="en-GB" sz="2800" b="1" dirty="0" smtClean="0">
                <a:latin typeface="Lato"/>
                <a:sym typeface="Wingdings"/>
              </a:rPr>
              <a:t>	= registration using non-linear transformation</a:t>
            </a:r>
            <a:br>
              <a:rPr lang="en-GB" sz="2800" b="1" dirty="0" smtClean="0">
                <a:latin typeface="Lato"/>
                <a:sym typeface="Wingdings"/>
              </a:rPr>
            </a:br>
            <a:r>
              <a:rPr lang="en-GB" sz="2800" b="1" dirty="0" smtClean="0">
                <a:latin typeface="Lato"/>
                <a:sym typeface="Wingdings"/>
              </a:rPr>
              <a:t>	that modifies shape</a:t>
            </a:r>
            <a:endParaRPr lang="en-GB" sz="2800" b="1" dirty="0">
              <a:latin typeface="Lato"/>
              <a:sym typeface="Wingdings"/>
            </a:endParaRPr>
          </a:p>
          <a:p>
            <a:pPr lvl="1"/>
            <a:endParaRPr lang="en-GB" sz="2800" dirty="0" smtClean="0">
              <a:sym typeface="Wingdings"/>
            </a:endParaRPr>
          </a:p>
          <a:p>
            <a:pPr lvl="1"/>
            <a:r>
              <a:rPr lang="en-GB" sz="2800" dirty="0" smtClean="0">
                <a:sym typeface="Wingdings"/>
              </a:rPr>
              <a:t> </a:t>
            </a:r>
            <a:endParaRPr lang="en-US" sz="2800" dirty="0"/>
          </a:p>
        </p:txBody>
      </p:sp>
    </p:spTree>
    <p:extLst>
      <p:ext uri="{BB962C8B-B14F-4D97-AF65-F5344CB8AC3E}">
        <p14:creationId xmlns:p14="http://schemas.microsoft.com/office/powerpoint/2010/main" val="31223423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title"/>
          </p:nvPr>
        </p:nvSpPr>
        <p:spPr>
          <a:xfrm>
            <a:off x="330200" y="908050"/>
            <a:ext cx="8489950" cy="649288"/>
          </a:xfrm>
        </p:spPr>
        <p:txBody>
          <a:bodyPr>
            <a:normAutofit fontScale="90000"/>
          </a:bodyPr>
          <a:lstStyle/>
          <a:p>
            <a:pPr algn="ctr" eaLnBrk="1" hangingPunct="1"/>
            <a:r>
              <a:rPr lang="en-GB" altLang="en-US" dirty="0" smtClean="0"/>
              <a:t>What this talk covers</a:t>
            </a:r>
          </a:p>
        </p:txBody>
      </p:sp>
      <p:sp>
        <p:nvSpPr>
          <p:cNvPr id="4099" name="Rectangle 8"/>
          <p:cNvSpPr>
            <a:spLocks noGrp="1" noChangeArrowheads="1"/>
          </p:cNvSpPr>
          <p:nvPr>
            <p:ph idx="1"/>
          </p:nvPr>
        </p:nvSpPr>
        <p:spPr>
          <a:xfrm>
            <a:off x="330200" y="1700213"/>
            <a:ext cx="8489950" cy="4465637"/>
          </a:xfrm>
        </p:spPr>
        <p:txBody>
          <a:bodyPr>
            <a:normAutofit fontScale="92500"/>
          </a:bodyPr>
          <a:lstStyle/>
          <a:p>
            <a:pPr eaLnBrk="1" hangingPunct="1">
              <a:lnSpc>
                <a:spcPct val="200000"/>
              </a:lnSpc>
            </a:pPr>
            <a:r>
              <a:rPr lang="en-GB" altLang="en-US" dirty="0" err="1" smtClean="0"/>
              <a:t>Preprocessing</a:t>
            </a:r>
            <a:r>
              <a:rPr lang="en-GB" altLang="en-US" dirty="0" smtClean="0"/>
              <a:t> in fMRI : Why is it needed?</a:t>
            </a:r>
          </a:p>
          <a:p>
            <a:pPr eaLnBrk="1" hangingPunct="1">
              <a:lnSpc>
                <a:spcPct val="200000"/>
              </a:lnSpc>
            </a:pPr>
            <a:r>
              <a:rPr lang="en-GB" altLang="en-US" dirty="0" smtClean="0"/>
              <a:t>Motion in fMRI</a:t>
            </a:r>
          </a:p>
          <a:p>
            <a:pPr>
              <a:lnSpc>
                <a:spcPct val="200000"/>
              </a:lnSpc>
            </a:pPr>
            <a:r>
              <a:rPr lang="en-GB" altLang="en-US" dirty="0" smtClean="0"/>
              <a:t>Realignment</a:t>
            </a:r>
          </a:p>
          <a:p>
            <a:pPr>
              <a:lnSpc>
                <a:spcPct val="200000"/>
              </a:lnSpc>
            </a:pPr>
            <a:r>
              <a:rPr lang="en-GB" altLang="en-US" dirty="0" smtClean="0"/>
              <a:t>Unwarping</a:t>
            </a:r>
          </a:p>
          <a:p>
            <a:pPr>
              <a:lnSpc>
                <a:spcPct val="200000"/>
              </a:lnSpc>
            </a:pPr>
            <a:r>
              <a:rPr lang="en-GB" altLang="en-US" dirty="0" smtClean="0"/>
              <a:t>How this all works in SPM</a:t>
            </a:r>
          </a:p>
          <a:p>
            <a:pPr eaLnBrk="1" hangingPunct="1">
              <a:lnSpc>
                <a:spcPct val="150000"/>
              </a:lnSpc>
            </a:pPr>
            <a:endParaRPr lang="en-GB" altLang="en-US" sz="1800" dirty="0" smtClean="0"/>
          </a:p>
        </p:txBody>
      </p:sp>
    </p:spTree>
    <p:extLst>
      <p:ext uri="{BB962C8B-B14F-4D97-AF65-F5344CB8AC3E}">
        <p14:creationId xmlns:p14="http://schemas.microsoft.com/office/powerpoint/2010/main" val="3553892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9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p:cNvSpPr>
            <a:spLocks noGrp="1"/>
          </p:cNvSpPr>
          <p:nvPr>
            <p:ph type="ctrTitle"/>
          </p:nvPr>
        </p:nvSpPr>
        <p:spPr>
          <a:xfrm>
            <a:off x="86577" y="404664"/>
            <a:ext cx="9036050" cy="1470025"/>
          </a:xfrm>
        </p:spPr>
        <p:txBody>
          <a:bodyPr>
            <a:normAutofit/>
          </a:bodyPr>
          <a:lstStyle/>
          <a:p>
            <a:r>
              <a:rPr lang="en-US" sz="2600" dirty="0"/>
              <a:t>Unwrap tackles </a:t>
            </a:r>
            <a:r>
              <a:rPr lang="en-GB" sz="2600" dirty="0"/>
              <a:t>non-linear distortion from magnetic field </a:t>
            </a:r>
            <a:r>
              <a:rPr lang="en-GB" sz="2600" dirty="0" err="1" smtClean="0"/>
              <a:t>inhomogeneities</a:t>
            </a:r>
            <a:r>
              <a:rPr lang="en-GB" sz="2600" dirty="0" smtClean="0"/>
              <a:t> (movement by inhomogeneity interaction)</a:t>
            </a:r>
            <a:endParaRPr lang="en-GB" sz="2600" b="1" dirty="0" smtClean="0"/>
          </a:p>
        </p:txBody>
      </p:sp>
      <p:sp>
        <p:nvSpPr>
          <p:cNvPr id="30724" name="TextBox 2"/>
          <p:cNvSpPr txBox="1">
            <a:spLocks noChangeArrowheads="1"/>
          </p:cNvSpPr>
          <p:nvPr/>
        </p:nvSpPr>
        <p:spPr bwMode="auto">
          <a:xfrm>
            <a:off x="86577" y="1916832"/>
            <a:ext cx="9036050" cy="2677656"/>
          </a:xfrm>
          <a:prstGeom prst="rect">
            <a:avLst/>
          </a:prstGeom>
          <a:noFill/>
          <a:ln w="9525">
            <a:noFill/>
            <a:miter lim="800000"/>
            <a:headEnd/>
            <a:tailEnd/>
          </a:ln>
        </p:spPr>
        <p:txBody>
          <a:bodyPr wrap="square">
            <a:spAutoFit/>
          </a:bodyPr>
          <a:lstStyle/>
          <a:p>
            <a:pPr marL="457200" indent="-457200" algn="ctr">
              <a:buAutoNum type="arabicParenR"/>
            </a:pPr>
            <a:r>
              <a:rPr lang="en-GB" sz="2400" dirty="0" smtClean="0">
                <a:latin typeface="Lato"/>
              </a:rPr>
              <a:t>Different </a:t>
            </a:r>
            <a:r>
              <a:rPr lang="en-GB" sz="2400" dirty="0">
                <a:latin typeface="Lato"/>
              </a:rPr>
              <a:t>substances in the brain are </a:t>
            </a:r>
            <a:r>
              <a:rPr lang="en-GB" sz="2400" dirty="0" smtClean="0">
                <a:latin typeface="Lato"/>
              </a:rPr>
              <a:t>differentially magnetised </a:t>
            </a:r>
            <a:r>
              <a:rPr lang="en-GB" sz="2400" dirty="0">
                <a:solidFill>
                  <a:schemeClr val="bg1"/>
                </a:solidFill>
              </a:rPr>
              <a:t>susceptible to magnetization</a:t>
            </a:r>
          </a:p>
          <a:p>
            <a:pPr algn="ctr"/>
            <a:endParaRPr lang="en-GB" sz="2400" dirty="0">
              <a:solidFill>
                <a:srgbClr val="000000"/>
              </a:solidFill>
              <a:latin typeface="Lato"/>
            </a:endParaRPr>
          </a:p>
          <a:p>
            <a:pPr algn="ctr"/>
            <a:r>
              <a:rPr lang="en-GB" sz="2400" dirty="0">
                <a:latin typeface="Lato"/>
              </a:rPr>
              <a:t>2) Inhomogeneity of the magnetic </a:t>
            </a:r>
            <a:r>
              <a:rPr lang="en-GB" sz="2400" dirty="0" smtClean="0">
                <a:latin typeface="Lato"/>
              </a:rPr>
              <a:t>field</a:t>
            </a:r>
          </a:p>
          <a:p>
            <a:pPr algn="ctr"/>
            <a:endParaRPr lang="en-GB" sz="2400" dirty="0" smtClean="0">
              <a:solidFill>
                <a:schemeClr val="bg1"/>
              </a:solidFill>
            </a:endParaRPr>
          </a:p>
          <a:p>
            <a:pPr algn="ctr"/>
            <a:endParaRPr lang="en-GB" sz="2400" dirty="0">
              <a:solidFill>
                <a:schemeClr val="bg1"/>
              </a:solidFill>
            </a:endParaRPr>
          </a:p>
          <a:p>
            <a:pPr algn="ctr"/>
            <a:r>
              <a:rPr lang="en-GB" sz="2400" dirty="0">
                <a:latin typeface="Lato"/>
              </a:rPr>
              <a:t>3) Distortion of the image</a:t>
            </a:r>
          </a:p>
        </p:txBody>
      </p:sp>
      <p:pic>
        <p:nvPicPr>
          <p:cNvPr id="17413" name="Picture 12" descr="warp_2"/>
          <p:cNvPicPr>
            <a:picLocks noChangeAspect="1" noChangeArrowheads="1"/>
          </p:cNvPicPr>
          <p:nvPr/>
        </p:nvPicPr>
        <p:blipFill>
          <a:blip r:embed="rId3" cstate="print"/>
          <a:srcRect/>
          <a:stretch>
            <a:fillRect/>
          </a:stretch>
        </p:blipFill>
        <p:spPr bwMode="auto">
          <a:xfrm>
            <a:off x="2750972" y="5196682"/>
            <a:ext cx="1027113" cy="1438275"/>
          </a:xfrm>
          <a:prstGeom prst="rect">
            <a:avLst/>
          </a:prstGeom>
          <a:noFill/>
          <a:ln w="9525">
            <a:noFill/>
            <a:miter lim="800000"/>
            <a:headEnd/>
            <a:tailEnd/>
          </a:ln>
        </p:spPr>
      </p:pic>
      <p:pic>
        <p:nvPicPr>
          <p:cNvPr id="17414" name="Picture 14"/>
          <p:cNvPicPr>
            <a:picLocks noChangeAspect="1" noChangeArrowheads="1"/>
          </p:cNvPicPr>
          <p:nvPr/>
        </p:nvPicPr>
        <p:blipFill>
          <a:blip r:embed="rId4" cstate="print"/>
          <a:srcRect/>
          <a:stretch>
            <a:fillRect/>
          </a:stretch>
        </p:blipFill>
        <p:spPr bwMode="auto">
          <a:xfrm>
            <a:off x="592707" y="5223669"/>
            <a:ext cx="1062037" cy="1411288"/>
          </a:xfrm>
          <a:prstGeom prst="rect">
            <a:avLst/>
          </a:prstGeom>
          <a:noFill/>
          <a:ln w="9525">
            <a:noFill/>
            <a:miter lim="800000"/>
            <a:headEnd/>
            <a:tailEnd/>
          </a:ln>
        </p:spPr>
      </p:pic>
      <p:sp>
        <p:nvSpPr>
          <p:cNvPr id="13" name="Line 14"/>
          <p:cNvSpPr>
            <a:spLocks noChangeShapeType="1"/>
          </p:cNvSpPr>
          <p:nvPr/>
        </p:nvSpPr>
        <p:spPr bwMode="auto">
          <a:xfrm>
            <a:off x="1943621" y="5908202"/>
            <a:ext cx="503238" cy="0"/>
          </a:xfrm>
          <a:prstGeom prst="line">
            <a:avLst/>
          </a:prstGeom>
          <a:noFill/>
          <a:ln w="38100">
            <a:solidFill>
              <a:schemeClr val="accent1"/>
            </a:solidFill>
            <a:round/>
            <a:headEnd/>
            <a:tailEnd type="triangle" w="med" len="me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txBody>
          <a:bodyPr/>
          <a:lstStyle/>
          <a:p>
            <a:pPr>
              <a:defRPr/>
            </a:pPr>
            <a:endParaRPr lang="en-GB"/>
          </a:p>
        </p:txBody>
      </p:sp>
      <p:sp>
        <p:nvSpPr>
          <p:cNvPr id="2" name="Down Arrow 1"/>
          <p:cNvSpPr/>
          <p:nvPr/>
        </p:nvSpPr>
        <p:spPr>
          <a:xfrm>
            <a:off x="4206875" y="2449513"/>
            <a:ext cx="530225" cy="5095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 name="Down Arrow 13"/>
          <p:cNvSpPr/>
          <p:nvPr/>
        </p:nvSpPr>
        <p:spPr>
          <a:xfrm>
            <a:off x="4178887" y="3564251"/>
            <a:ext cx="531812" cy="5095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368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4253" y="3564251"/>
            <a:ext cx="2524836" cy="3230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7884825" y="3447738"/>
            <a:ext cx="1124263" cy="1146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89988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2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72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072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Movement parameters influencing field</a:t>
            </a:r>
            <a:endParaRPr lang="en-GB" dirty="0"/>
          </a:p>
        </p:txBody>
      </p:sp>
      <p:pic>
        <p:nvPicPr>
          <p:cNvPr id="40963"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76262" y="1117637"/>
            <a:ext cx="8483330" cy="4428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64891" y="4871030"/>
            <a:ext cx="2725727" cy="1986971"/>
          </a:xfrm>
          <a:prstGeom prst="rect">
            <a:avLst/>
          </a:prstGeom>
        </p:spPr>
      </p:pic>
    </p:spTree>
    <p:extLst>
      <p:ext uri="{BB962C8B-B14F-4D97-AF65-F5344CB8AC3E}">
        <p14:creationId xmlns:p14="http://schemas.microsoft.com/office/powerpoint/2010/main" val="26458245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Field Maps</a:t>
            </a:r>
            <a:endParaRPr lang="en-GB" dirty="0"/>
          </a:p>
        </p:txBody>
      </p:sp>
      <p:sp>
        <p:nvSpPr>
          <p:cNvPr id="3" name="Content Placeholder 2"/>
          <p:cNvSpPr>
            <a:spLocks noGrp="1"/>
          </p:cNvSpPr>
          <p:nvPr>
            <p:ph idx="1"/>
          </p:nvPr>
        </p:nvSpPr>
        <p:spPr/>
        <p:txBody>
          <a:bodyPr/>
          <a:lstStyle/>
          <a:p>
            <a:r>
              <a:rPr lang="en-GB" sz="2400" dirty="0" smtClean="0"/>
              <a:t>Measure field inhomogeneity using a field map</a:t>
            </a:r>
          </a:p>
          <a:p>
            <a:r>
              <a:rPr lang="en-GB" sz="2400" dirty="0" smtClean="0"/>
              <a:t>Using this map derive a deformation field (how voxels in volume are deflected due to distorted field)</a:t>
            </a:r>
          </a:p>
          <a:p>
            <a:endParaRPr lang="en-GB" dirty="0" smtClean="0"/>
          </a:p>
          <a:p>
            <a:endParaRPr lang="en-GB" dirty="0"/>
          </a:p>
        </p:txBody>
      </p:sp>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8481" y="3794077"/>
            <a:ext cx="2371946" cy="2872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8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2580" y="3794076"/>
            <a:ext cx="3023760" cy="282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42094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Text Box 3"/>
          <p:cNvSpPr txBox="1">
            <a:spLocks noChangeArrowheads="1"/>
          </p:cNvSpPr>
          <p:nvPr/>
        </p:nvSpPr>
        <p:spPr bwMode="auto">
          <a:xfrm>
            <a:off x="122831" y="3625850"/>
            <a:ext cx="2742608" cy="707886"/>
          </a:xfrm>
          <a:prstGeom prst="rect">
            <a:avLst/>
          </a:prstGeom>
          <a:solidFill>
            <a:schemeClr val="bg1"/>
          </a:solidFill>
          <a:ln w="9525">
            <a:solidFill>
              <a:srgbClr val="0000FF"/>
            </a:solidFill>
            <a:miter lim="800000"/>
            <a:headEnd/>
            <a:tailEnd/>
          </a:ln>
        </p:spPr>
        <p:txBody>
          <a:bodyPr wrap="square">
            <a:spAutoFit/>
          </a:bodyPr>
          <a:lstStyle/>
          <a:p>
            <a:pPr algn="ctr" defTabSz="457200" eaLnBrk="0" hangingPunct="0">
              <a:spcBef>
                <a:spcPct val="50000"/>
              </a:spcBef>
            </a:pPr>
            <a:r>
              <a:rPr lang="en-GB" sz="2000" dirty="0">
                <a:latin typeface="Lato"/>
              </a:rPr>
              <a:t>Estimate movement parameters</a:t>
            </a:r>
            <a:endParaRPr lang="en-US" sz="2000" dirty="0">
              <a:latin typeface="Lato"/>
            </a:endParaRPr>
          </a:p>
        </p:txBody>
      </p:sp>
      <p:grpSp>
        <p:nvGrpSpPr>
          <p:cNvPr id="2" name="Group 4"/>
          <p:cNvGrpSpPr>
            <a:grpSpLocks/>
          </p:cNvGrpSpPr>
          <p:nvPr/>
        </p:nvGrpSpPr>
        <p:grpSpPr bwMode="auto">
          <a:xfrm>
            <a:off x="1223963" y="1782763"/>
            <a:ext cx="1295400" cy="1524000"/>
            <a:chOff x="192" y="720"/>
            <a:chExt cx="2206" cy="2423"/>
          </a:xfrm>
        </p:grpSpPr>
        <p:grpSp>
          <p:nvGrpSpPr>
            <p:cNvPr id="3" name="Group 5"/>
            <p:cNvGrpSpPr>
              <a:grpSpLocks/>
            </p:cNvGrpSpPr>
            <p:nvPr/>
          </p:nvGrpSpPr>
          <p:grpSpPr bwMode="auto">
            <a:xfrm>
              <a:off x="192" y="720"/>
              <a:ext cx="670" cy="887"/>
              <a:chOff x="192" y="720"/>
              <a:chExt cx="670" cy="887"/>
            </a:xfrm>
          </p:grpSpPr>
          <p:pic>
            <p:nvPicPr>
              <p:cNvPr id="70661" name="Picture 6" descr="slice"/>
              <p:cNvPicPr>
                <a:picLocks noChangeAspect="1" noChangeArrowheads="1"/>
              </p:cNvPicPr>
              <p:nvPr/>
            </p:nvPicPr>
            <p:blipFill>
              <a:blip r:embed="rId4"/>
              <a:srcRect/>
              <a:stretch>
                <a:fillRect/>
              </a:stretch>
            </p:blipFill>
            <p:spPr bwMode="auto">
              <a:xfrm>
                <a:off x="192" y="720"/>
                <a:ext cx="670" cy="887"/>
              </a:xfrm>
              <a:prstGeom prst="rect">
                <a:avLst/>
              </a:prstGeom>
              <a:noFill/>
              <a:ln w="9525">
                <a:noFill/>
                <a:miter lim="800000"/>
                <a:headEnd/>
                <a:tailEnd/>
              </a:ln>
            </p:spPr>
          </p:pic>
          <p:sp>
            <p:nvSpPr>
              <p:cNvPr id="70662" name="Line 7"/>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663" name="Line 8"/>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4" name="Group 9"/>
            <p:cNvGrpSpPr>
              <a:grpSpLocks/>
            </p:cNvGrpSpPr>
            <p:nvPr/>
          </p:nvGrpSpPr>
          <p:grpSpPr bwMode="auto">
            <a:xfrm>
              <a:off x="288" y="816"/>
              <a:ext cx="670" cy="887"/>
              <a:chOff x="192" y="720"/>
              <a:chExt cx="670" cy="887"/>
            </a:xfrm>
          </p:grpSpPr>
          <p:pic>
            <p:nvPicPr>
              <p:cNvPr id="70665" name="Picture 10" descr="slice"/>
              <p:cNvPicPr>
                <a:picLocks noChangeAspect="1" noChangeArrowheads="1"/>
              </p:cNvPicPr>
              <p:nvPr/>
            </p:nvPicPr>
            <p:blipFill>
              <a:blip r:embed="rId4"/>
              <a:srcRect/>
              <a:stretch>
                <a:fillRect/>
              </a:stretch>
            </p:blipFill>
            <p:spPr bwMode="auto">
              <a:xfrm>
                <a:off x="192" y="720"/>
                <a:ext cx="670" cy="887"/>
              </a:xfrm>
              <a:prstGeom prst="rect">
                <a:avLst/>
              </a:prstGeom>
              <a:noFill/>
              <a:ln w="9525">
                <a:noFill/>
                <a:miter lim="800000"/>
                <a:headEnd/>
                <a:tailEnd/>
              </a:ln>
            </p:spPr>
          </p:pic>
          <p:sp>
            <p:nvSpPr>
              <p:cNvPr id="70666" name="Line 11"/>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667" name="Line 12"/>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5" name="Group 13"/>
            <p:cNvGrpSpPr>
              <a:grpSpLocks/>
            </p:cNvGrpSpPr>
            <p:nvPr/>
          </p:nvGrpSpPr>
          <p:grpSpPr bwMode="auto">
            <a:xfrm>
              <a:off x="384" y="912"/>
              <a:ext cx="670" cy="887"/>
              <a:chOff x="192" y="720"/>
              <a:chExt cx="670" cy="887"/>
            </a:xfrm>
          </p:grpSpPr>
          <p:pic>
            <p:nvPicPr>
              <p:cNvPr id="70669" name="Picture 14" descr="slice"/>
              <p:cNvPicPr>
                <a:picLocks noChangeAspect="1" noChangeArrowheads="1"/>
              </p:cNvPicPr>
              <p:nvPr/>
            </p:nvPicPr>
            <p:blipFill>
              <a:blip r:embed="rId4"/>
              <a:srcRect/>
              <a:stretch>
                <a:fillRect/>
              </a:stretch>
            </p:blipFill>
            <p:spPr bwMode="auto">
              <a:xfrm>
                <a:off x="192" y="720"/>
                <a:ext cx="670" cy="887"/>
              </a:xfrm>
              <a:prstGeom prst="rect">
                <a:avLst/>
              </a:prstGeom>
              <a:noFill/>
              <a:ln w="9525">
                <a:noFill/>
                <a:miter lim="800000"/>
                <a:headEnd/>
                <a:tailEnd/>
              </a:ln>
            </p:spPr>
          </p:pic>
          <p:sp>
            <p:nvSpPr>
              <p:cNvPr id="70670" name="Line 15"/>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671" name="Line 16"/>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6" name="Group 17"/>
            <p:cNvGrpSpPr>
              <a:grpSpLocks/>
            </p:cNvGrpSpPr>
            <p:nvPr/>
          </p:nvGrpSpPr>
          <p:grpSpPr bwMode="auto">
            <a:xfrm>
              <a:off x="480" y="1008"/>
              <a:ext cx="670" cy="887"/>
              <a:chOff x="192" y="720"/>
              <a:chExt cx="670" cy="887"/>
            </a:xfrm>
          </p:grpSpPr>
          <p:pic>
            <p:nvPicPr>
              <p:cNvPr id="70673" name="Picture 18" descr="slice"/>
              <p:cNvPicPr>
                <a:picLocks noChangeAspect="1" noChangeArrowheads="1"/>
              </p:cNvPicPr>
              <p:nvPr/>
            </p:nvPicPr>
            <p:blipFill>
              <a:blip r:embed="rId4"/>
              <a:srcRect/>
              <a:stretch>
                <a:fillRect/>
              </a:stretch>
            </p:blipFill>
            <p:spPr bwMode="auto">
              <a:xfrm>
                <a:off x="192" y="720"/>
                <a:ext cx="670" cy="887"/>
              </a:xfrm>
              <a:prstGeom prst="rect">
                <a:avLst/>
              </a:prstGeom>
              <a:noFill/>
              <a:ln w="9525">
                <a:noFill/>
                <a:miter lim="800000"/>
                <a:headEnd/>
                <a:tailEnd/>
              </a:ln>
            </p:spPr>
          </p:pic>
          <p:sp>
            <p:nvSpPr>
              <p:cNvPr id="70674" name="Line 19"/>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675" name="Line 20"/>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7" name="Group 21"/>
            <p:cNvGrpSpPr>
              <a:grpSpLocks/>
            </p:cNvGrpSpPr>
            <p:nvPr/>
          </p:nvGrpSpPr>
          <p:grpSpPr bwMode="auto">
            <a:xfrm>
              <a:off x="576" y="1104"/>
              <a:ext cx="670" cy="887"/>
              <a:chOff x="192" y="720"/>
              <a:chExt cx="670" cy="887"/>
            </a:xfrm>
          </p:grpSpPr>
          <p:pic>
            <p:nvPicPr>
              <p:cNvPr id="70677" name="Picture 22" descr="slice"/>
              <p:cNvPicPr>
                <a:picLocks noChangeAspect="1" noChangeArrowheads="1"/>
              </p:cNvPicPr>
              <p:nvPr/>
            </p:nvPicPr>
            <p:blipFill>
              <a:blip r:embed="rId4"/>
              <a:srcRect/>
              <a:stretch>
                <a:fillRect/>
              </a:stretch>
            </p:blipFill>
            <p:spPr bwMode="auto">
              <a:xfrm>
                <a:off x="192" y="720"/>
                <a:ext cx="670" cy="887"/>
              </a:xfrm>
              <a:prstGeom prst="rect">
                <a:avLst/>
              </a:prstGeom>
              <a:noFill/>
              <a:ln w="9525">
                <a:noFill/>
                <a:miter lim="800000"/>
                <a:headEnd/>
                <a:tailEnd/>
              </a:ln>
            </p:spPr>
          </p:pic>
          <p:sp>
            <p:nvSpPr>
              <p:cNvPr id="70678" name="Line 23"/>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679" name="Line 24"/>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8" name="Group 25"/>
            <p:cNvGrpSpPr>
              <a:grpSpLocks/>
            </p:cNvGrpSpPr>
            <p:nvPr/>
          </p:nvGrpSpPr>
          <p:grpSpPr bwMode="auto">
            <a:xfrm>
              <a:off x="672" y="1200"/>
              <a:ext cx="670" cy="887"/>
              <a:chOff x="192" y="720"/>
              <a:chExt cx="670" cy="887"/>
            </a:xfrm>
          </p:grpSpPr>
          <p:pic>
            <p:nvPicPr>
              <p:cNvPr id="70681" name="Picture 26" descr="slice"/>
              <p:cNvPicPr>
                <a:picLocks noChangeAspect="1" noChangeArrowheads="1"/>
              </p:cNvPicPr>
              <p:nvPr/>
            </p:nvPicPr>
            <p:blipFill>
              <a:blip r:embed="rId4"/>
              <a:srcRect/>
              <a:stretch>
                <a:fillRect/>
              </a:stretch>
            </p:blipFill>
            <p:spPr bwMode="auto">
              <a:xfrm>
                <a:off x="192" y="720"/>
                <a:ext cx="670" cy="887"/>
              </a:xfrm>
              <a:prstGeom prst="rect">
                <a:avLst/>
              </a:prstGeom>
              <a:noFill/>
              <a:ln w="9525">
                <a:noFill/>
                <a:miter lim="800000"/>
                <a:headEnd/>
                <a:tailEnd/>
              </a:ln>
            </p:spPr>
          </p:pic>
          <p:sp>
            <p:nvSpPr>
              <p:cNvPr id="70682" name="Line 27"/>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683" name="Line 28"/>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9" name="Group 29"/>
            <p:cNvGrpSpPr>
              <a:grpSpLocks/>
            </p:cNvGrpSpPr>
            <p:nvPr/>
          </p:nvGrpSpPr>
          <p:grpSpPr bwMode="auto">
            <a:xfrm>
              <a:off x="768" y="1296"/>
              <a:ext cx="670" cy="887"/>
              <a:chOff x="192" y="720"/>
              <a:chExt cx="670" cy="887"/>
            </a:xfrm>
          </p:grpSpPr>
          <p:pic>
            <p:nvPicPr>
              <p:cNvPr id="70685" name="Picture 30" descr="slice"/>
              <p:cNvPicPr>
                <a:picLocks noChangeAspect="1" noChangeArrowheads="1"/>
              </p:cNvPicPr>
              <p:nvPr/>
            </p:nvPicPr>
            <p:blipFill>
              <a:blip r:embed="rId4"/>
              <a:srcRect/>
              <a:stretch>
                <a:fillRect/>
              </a:stretch>
            </p:blipFill>
            <p:spPr bwMode="auto">
              <a:xfrm>
                <a:off x="192" y="720"/>
                <a:ext cx="670" cy="887"/>
              </a:xfrm>
              <a:prstGeom prst="rect">
                <a:avLst/>
              </a:prstGeom>
              <a:noFill/>
              <a:ln w="9525">
                <a:noFill/>
                <a:miter lim="800000"/>
                <a:headEnd/>
                <a:tailEnd/>
              </a:ln>
            </p:spPr>
          </p:pic>
          <p:sp>
            <p:nvSpPr>
              <p:cNvPr id="70686" name="Line 31"/>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687" name="Line 32"/>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10" name="Group 33"/>
            <p:cNvGrpSpPr>
              <a:grpSpLocks/>
            </p:cNvGrpSpPr>
            <p:nvPr/>
          </p:nvGrpSpPr>
          <p:grpSpPr bwMode="auto">
            <a:xfrm>
              <a:off x="864" y="1392"/>
              <a:ext cx="670" cy="887"/>
              <a:chOff x="192" y="720"/>
              <a:chExt cx="670" cy="887"/>
            </a:xfrm>
          </p:grpSpPr>
          <p:pic>
            <p:nvPicPr>
              <p:cNvPr id="70689" name="Picture 34" descr="slice"/>
              <p:cNvPicPr>
                <a:picLocks noChangeAspect="1" noChangeArrowheads="1"/>
              </p:cNvPicPr>
              <p:nvPr/>
            </p:nvPicPr>
            <p:blipFill>
              <a:blip r:embed="rId4"/>
              <a:srcRect/>
              <a:stretch>
                <a:fillRect/>
              </a:stretch>
            </p:blipFill>
            <p:spPr bwMode="auto">
              <a:xfrm>
                <a:off x="192" y="720"/>
                <a:ext cx="670" cy="887"/>
              </a:xfrm>
              <a:prstGeom prst="rect">
                <a:avLst/>
              </a:prstGeom>
              <a:noFill/>
              <a:ln w="9525">
                <a:noFill/>
                <a:miter lim="800000"/>
                <a:headEnd/>
                <a:tailEnd/>
              </a:ln>
            </p:spPr>
          </p:pic>
          <p:sp>
            <p:nvSpPr>
              <p:cNvPr id="70690" name="Line 35"/>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691" name="Line 36"/>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11" name="Group 37"/>
            <p:cNvGrpSpPr>
              <a:grpSpLocks/>
            </p:cNvGrpSpPr>
            <p:nvPr/>
          </p:nvGrpSpPr>
          <p:grpSpPr bwMode="auto">
            <a:xfrm>
              <a:off x="960" y="1488"/>
              <a:ext cx="670" cy="887"/>
              <a:chOff x="192" y="720"/>
              <a:chExt cx="670" cy="887"/>
            </a:xfrm>
          </p:grpSpPr>
          <p:pic>
            <p:nvPicPr>
              <p:cNvPr id="70693" name="Picture 38" descr="slice"/>
              <p:cNvPicPr>
                <a:picLocks noChangeAspect="1" noChangeArrowheads="1"/>
              </p:cNvPicPr>
              <p:nvPr/>
            </p:nvPicPr>
            <p:blipFill>
              <a:blip r:embed="rId4"/>
              <a:srcRect/>
              <a:stretch>
                <a:fillRect/>
              </a:stretch>
            </p:blipFill>
            <p:spPr bwMode="auto">
              <a:xfrm>
                <a:off x="192" y="720"/>
                <a:ext cx="670" cy="887"/>
              </a:xfrm>
              <a:prstGeom prst="rect">
                <a:avLst/>
              </a:prstGeom>
              <a:noFill/>
              <a:ln w="9525">
                <a:noFill/>
                <a:miter lim="800000"/>
                <a:headEnd/>
                <a:tailEnd/>
              </a:ln>
            </p:spPr>
          </p:pic>
          <p:sp>
            <p:nvSpPr>
              <p:cNvPr id="70694" name="Line 39"/>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695" name="Line 40"/>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12" name="Group 41"/>
            <p:cNvGrpSpPr>
              <a:grpSpLocks/>
            </p:cNvGrpSpPr>
            <p:nvPr/>
          </p:nvGrpSpPr>
          <p:grpSpPr bwMode="auto">
            <a:xfrm>
              <a:off x="1056" y="1584"/>
              <a:ext cx="670" cy="887"/>
              <a:chOff x="192" y="720"/>
              <a:chExt cx="670" cy="887"/>
            </a:xfrm>
          </p:grpSpPr>
          <p:pic>
            <p:nvPicPr>
              <p:cNvPr id="70697" name="Picture 42" descr="slice"/>
              <p:cNvPicPr>
                <a:picLocks noChangeAspect="1" noChangeArrowheads="1"/>
              </p:cNvPicPr>
              <p:nvPr/>
            </p:nvPicPr>
            <p:blipFill>
              <a:blip r:embed="rId4"/>
              <a:srcRect/>
              <a:stretch>
                <a:fillRect/>
              </a:stretch>
            </p:blipFill>
            <p:spPr bwMode="auto">
              <a:xfrm>
                <a:off x="192" y="720"/>
                <a:ext cx="670" cy="887"/>
              </a:xfrm>
              <a:prstGeom prst="rect">
                <a:avLst/>
              </a:prstGeom>
              <a:noFill/>
              <a:ln w="9525">
                <a:noFill/>
                <a:miter lim="800000"/>
                <a:headEnd/>
                <a:tailEnd/>
              </a:ln>
            </p:spPr>
          </p:pic>
          <p:sp>
            <p:nvSpPr>
              <p:cNvPr id="70698" name="Line 43"/>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699" name="Line 44"/>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13" name="Group 45"/>
            <p:cNvGrpSpPr>
              <a:grpSpLocks/>
            </p:cNvGrpSpPr>
            <p:nvPr/>
          </p:nvGrpSpPr>
          <p:grpSpPr bwMode="auto">
            <a:xfrm>
              <a:off x="1152" y="1680"/>
              <a:ext cx="670" cy="887"/>
              <a:chOff x="192" y="720"/>
              <a:chExt cx="670" cy="887"/>
            </a:xfrm>
          </p:grpSpPr>
          <p:pic>
            <p:nvPicPr>
              <p:cNvPr id="70701" name="Picture 46" descr="slice"/>
              <p:cNvPicPr>
                <a:picLocks noChangeAspect="1" noChangeArrowheads="1"/>
              </p:cNvPicPr>
              <p:nvPr/>
            </p:nvPicPr>
            <p:blipFill>
              <a:blip r:embed="rId4"/>
              <a:srcRect/>
              <a:stretch>
                <a:fillRect/>
              </a:stretch>
            </p:blipFill>
            <p:spPr bwMode="auto">
              <a:xfrm>
                <a:off x="192" y="720"/>
                <a:ext cx="670" cy="887"/>
              </a:xfrm>
              <a:prstGeom prst="rect">
                <a:avLst/>
              </a:prstGeom>
              <a:noFill/>
              <a:ln w="9525">
                <a:noFill/>
                <a:miter lim="800000"/>
                <a:headEnd/>
                <a:tailEnd/>
              </a:ln>
            </p:spPr>
          </p:pic>
          <p:sp>
            <p:nvSpPr>
              <p:cNvPr id="70702" name="Line 47"/>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703" name="Line 48"/>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14" name="Group 49"/>
            <p:cNvGrpSpPr>
              <a:grpSpLocks/>
            </p:cNvGrpSpPr>
            <p:nvPr/>
          </p:nvGrpSpPr>
          <p:grpSpPr bwMode="auto">
            <a:xfrm>
              <a:off x="1248" y="1776"/>
              <a:ext cx="670" cy="887"/>
              <a:chOff x="192" y="720"/>
              <a:chExt cx="670" cy="887"/>
            </a:xfrm>
          </p:grpSpPr>
          <p:pic>
            <p:nvPicPr>
              <p:cNvPr id="70705" name="Picture 50" descr="slice"/>
              <p:cNvPicPr>
                <a:picLocks noChangeAspect="1" noChangeArrowheads="1"/>
              </p:cNvPicPr>
              <p:nvPr/>
            </p:nvPicPr>
            <p:blipFill>
              <a:blip r:embed="rId4"/>
              <a:srcRect/>
              <a:stretch>
                <a:fillRect/>
              </a:stretch>
            </p:blipFill>
            <p:spPr bwMode="auto">
              <a:xfrm>
                <a:off x="192" y="720"/>
                <a:ext cx="670" cy="887"/>
              </a:xfrm>
              <a:prstGeom prst="rect">
                <a:avLst/>
              </a:prstGeom>
              <a:noFill/>
              <a:ln w="9525">
                <a:noFill/>
                <a:miter lim="800000"/>
                <a:headEnd/>
                <a:tailEnd/>
              </a:ln>
            </p:spPr>
          </p:pic>
          <p:sp>
            <p:nvSpPr>
              <p:cNvPr id="70706" name="Line 51"/>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707" name="Line 52"/>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15" name="Group 53"/>
            <p:cNvGrpSpPr>
              <a:grpSpLocks/>
            </p:cNvGrpSpPr>
            <p:nvPr/>
          </p:nvGrpSpPr>
          <p:grpSpPr bwMode="auto">
            <a:xfrm>
              <a:off x="1344" y="1872"/>
              <a:ext cx="670" cy="887"/>
              <a:chOff x="192" y="720"/>
              <a:chExt cx="670" cy="887"/>
            </a:xfrm>
          </p:grpSpPr>
          <p:pic>
            <p:nvPicPr>
              <p:cNvPr id="70709" name="Picture 54" descr="slice"/>
              <p:cNvPicPr>
                <a:picLocks noChangeAspect="1" noChangeArrowheads="1"/>
              </p:cNvPicPr>
              <p:nvPr/>
            </p:nvPicPr>
            <p:blipFill>
              <a:blip r:embed="rId4"/>
              <a:srcRect/>
              <a:stretch>
                <a:fillRect/>
              </a:stretch>
            </p:blipFill>
            <p:spPr bwMode="auto">
              <a:xfrm>
                <a:off x="192" y="720"/>
                <a:ext cx="670" cy="887"/>
              </a:xfrm>
              <a:prstGeom prst="rect">
                <a:avLst/>
              </a:prstGeom>
              <a:noFill/>
              <a:ln w="9525">
                <a:noFill/>
                <a:miter lim="800000"/>
                <a:headEnd/>
                <a:tailEnd/>
              </a:ln>
            </p:spPr>
          </p:pic>
          <p:sp>
            <p:nvSpPr>
              <p:cNvPr id="70710" name="Line 55"/>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711" name="Line 56"/>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16" name="Group 57"/>
            <p:cNvGrpSpPr>
              <a:grpSpLocks/>
            </p:cNvGrpSpPr>
            <p:nvPr/>
          </p:nvGrpSpPr>
          <p:grpSpPr bwMode="auto">
            <a:xfrm>
              <a:off x="1440" y="1968"/>
              <a:ext cx="670" cy="887"/>
              <a:chOff x="192" y="720"/>
              <a:chExt cx="670" cy="887"/>
            </a:xfrm>
          </p:grpSpPr>
          <p:pic>
            <p:nvPicPr>
              <p:cNvPr id="70713" name="Picture 58" descr="slice"/>
              <p:cNvPicPr>
                <a:picLocks noChangeAspect="1" noChangeArrowheads="1"/>
              </p:cNvPicPr>
              <p:nvPr/>
            </p:nvPicPr>
            <p:blipFill>
              <a:blip r:embed="rId4"/>
              <a:srcRect/>
              <a:stretch>
                <a:fillRect/>
              </a:stretch>
            </p:blipFill>
            <p:spPr bwMode="auto">
              <a:xfrm>
                <a:off x="192" y="720"/>
                <a:ext cx="670" cy="887"/>
              </a:xfrm>
              <a:prstGeom prst="rect">
                <a:avLst/>
              </a:prstGeom>
              <a:noFill/>
              <a:ln w="9525">
                <a:noFill/>
                <a:miter lim="800000"/>
                <a:headEnd/>
                <a:tailEnd/>
              </a:ln>
            </p:spPr>
          </p:pic>
          <p:sp>
            <p:nvSpPr>
              <p:cNvPr id="70714" name="Line 59"/>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715" name="Line 60"/>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17" name="Group 61"/>
            <p:cNvGrpSpPr>
              <a:grpSpLocks/>
            </p:cNvGrpSpPr>
            <p:nvPr/>
          </p:nvGrpSpPr>
          <p:grpSpPr bwMode="auto">
            <a:xfrm>
              <a:off x="1536" y="2064"/>
              <a:ext cx="670" cy="887"/>
              <a:chOff x="192" y="720"/>
              <a:chExt cx="670" cy="887"/>
            </a:xfrm>
          </p:grpSpPr>
          <p:pic>
            <p:nvPicPr>
              <p:cNvPr id="70717" name="Picture 62" descr="slice"/>
              <p:cNvPicPr>
                <a:picLocks noChangeAspect="1" noChangeArrowheads="1"/>
              </p:cNvPicPr>
              <p:nvPr/>
            </p:nvPicPr>
            <p:blipFill>
              <a:blip r:embed="rId4"/>
              <a:srcRect/>
              <a:stretch>
                <a:fillRect/>
              </a:stretch>
            </p:blipFill>
            <p:spPr bwMode="auto">
              <a:xfrm>
                <a:off x="192" y="720"/>
                <a:ext cx="670" cy="887"/>
              </a:xfrm>
              <a:prstGeom prst="rect">
                <a:avLst/>
              </a:prstGeom>
              <a:noFill/>
              <a:ln w="9525">
                <a:noFill/>
                <a:miter lim="800000"/>
                <a:headEnd/>
                <a:tailEnd/>
              </a:ln>
            </p:spPr>
          </p:pic>
          <p:sp>
            <p:nvSpPr>
              <p:cNvPr id="70718" name="Line 63"/>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719" name="Line 64"/>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18" name="Group 65"/>
            <p:cNvGrpSpPr>
              <a:grpSpLocks/>
            </p:cNvGrpSpPr>
            <p:nvPr/>
          </p:nvGrpSpPr>
          <p:grpSpPr bwMode="auto">
            <a:xfrm>
              <a:off x="1632" y="2160"/>
              <a:ext cx="670" cy="887"/>
              <a:chOff x="192" y="720"/>
              <a:chExt cx="670" cy="887"/>
            </a:xfrm>
          </p:grpSpPr>
          <p:pic>
            <p:nvPicPr>
              <p:cNvPr id="70721" name="Picture 66" descr="slice"/>
              <p:cNvPicPr>
                <a:picLocks noChangeAspect="1" noChangeArrowheads="1"/>
              </p:cNvPicPr>
              <p:nvPr/>
            </p:nvPicPr>
            <p:blipFill>
              <a:blip r:embed="rId4"/>
              <a:srcRect/>
              <a:stretch>
                <a:fillRect/>
              </a:stretch>
            </p:blipFill>
            <p:spPr bwMode="auto">
              <a:xfrm>
                <a:off x="192" y="720"/>
                <a:ext cx="670" cy="887"/>
              </a:xfrm>
              <a:prstGeom prst="rect">
                <a:avLst/>
              </a:prstGeom>
              <a:noFill/>
              <a:ln w="9525">
                <a:noFill/>
                <a:miter lim="800000"/>
                <a:headEnd/>
                <a:tailEnd/>
              </a:ln>
            </p:spPr>
          </p:pic>
          <p:sp>
            <p:nvSpPr>
              <p:cNvPr id="70722" name="Line 67"/>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723" name="Line 68"/>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pic>
          <p:nvPicPr>
            <p:cNvPr id="70724" name="Picture 69" descr="slice"/>
            <p:cNvPicPr>
              <a:picLocks noChangeAspect="1" noChangeArrowheads="1"/>
            </p:cNvPicPr>
            <p:nvPr/>
          </p:nvPicPr>
          <p:blipFill>
            <a:blip r:embed="rId4"/>
            <a:srcRect/>
            <a:stretch>
              <a:fillRect/>
            </a:stretch>
          </p:blipFill>
          <p:spPr bwMode="auto">
            <a:xfrm>
              <a:off x="1728" y="2256"/>
              <a:ext cx="670" cy="887"/>
            </a:xfrm>
            <a:prstGeom prst="rect">
              <a:avLst/>
            </a:prstGeom>
            <a:noFill/>
            <a:ln w="9525">
              <a:noFill/>
              <a:miter lim="800000"/>
              <a:headEnd/>
              <a:tailEnd/>
            </a:ln>
          </p:spPr>
        </p:pic>
        <p:sp>
          <p:nvSpPr>
            <p:cNvPr id="70725" name="Line 70"/>
            <p:cNvSpPr>
              <a:spLocks noChangeShapeType="1"/>
            </p:cNvSpPr>
            <p:nvPr/>
          </p:nvSpPr>
          <p:spPr bwMode="auto">
            <a:xfrm flipV="1">
              <a:off x="2322" y="2256"/>
              <a:ext cx="0" cy="887"/>
            </a:xfrm>
            <a:prstGeom prst="line">
              <a:avLst/>
            </a:prstGeom>
            <a:noFill/>
            <a:ln w="19050">
              <a:solidFill>
                <a:srgbClr val="FF6600"/>
              </a:solidFill>
              <a:round/>
              <a:headEnd/>
              <a:tailEnd/>
            </a:ln>
          </p:spPr>
          <p:txBody>
            <a:bodyPr wrap="none" anchor="ctr"/>
            <a:lstStyle/>
            <a:p>
              <a:endParaRPr lang="en-GB"/>
            </a:p>
          </p:txBody>
        </p:sp>
        <p:sp>
          <p:nvSpPr>
            <p:cNvPr id="70726" name="Line 71"/>
            <p:cNvSpPr>
              <a:spLocks noChangeShapeType="1"/>
            </p:cNvSpPr>
            <p:nvPr/>
          </p:nvSpPr>
          <p:spPr bwMode="auto">
            <a:xfrm flipV="1">
              <a:off x="1728" y="2744"/>
              <a:ext cx="670" cy="0"/>
            </a:xfrm>
            <a:prstGeom prst="line">
              <a:avLst/>
            </a:prstGeom>
            <a:noFill/>
            <a:ln w="19050">
              <a:solidFill>
                <a:srgbClr val="FF6600"/>
              </a:solidFill>
              <a:round/>
              <a:headEnd/>
              <a:tailEnd/>
            </a:ln>
          </p:spPr>
          <p:txBody>
            <a:bodyPr wrap="none" anchor="ctr"/>
            <a:lstStyle/>
            <a:p>
              <a:endParaRPr lang="en-GB"/>
            </a:p>
          </p:txBody>
        </p:sp>
      </p:grpSp>
      <p:sp>
        <p:nvSpPr>
          <p:cNvPr id="127049" name="Text Box 73"/>
          <p:cNvSpPr txBox="1">
            <a:spLocks noChangeArrowheads="1"/>
          </p:cNvSpPr>
          <p:nvPr/>
        </p:nvSpPr>
        <p:spPr bwMode="auto">
          <a:xfrm>
            <a:off x="3214688" y="857250"/>
            <a:ext cx="3571875" cy="708025"/>
          </a:xfrm>
          <a:prstGeom prst="rect">
            <a:avLst/>
          </a:prstGeom>
          <a:solidFill>
            <a:schemeClr val="bg1"/>
          </a:solidFill>
          <a:ln w="9525">
            <a:solidFill>
              <a:srgbClr val="0000FF"/>
            </a:solidFill>
            <a:miter lim="800000"/>
            <a:headEnd/>
            <a:tailEnd/>
          </a:ln>
        </p:spPr>
        <p:txBody>
          <a:bodyPr>
            <a:spAutoFit/>
          </a:bodyPr>
          <a:lstStyle/>
          <a:p>
            <a:pPr algn="ctr" defTabSz="457200" eaLnBrk="0" hangingPunct="0">
              <a:spcBef>
                <a:spcPct val="50000"/>
              </a:spcBef>
            </a:pPr>
            <a:r>
              <a:rPr lang="en-GB" sz="2000" dirty="0">
                <a:latin typeface="Lato"/>
              </a:rPr>
              <a:t>Measure deformation field (</a:t>
            </a:r>
            <a:r>
              <a:rPr lang="en-GB" sz="2000" dirty="0" err="1">
                <a:latin typeface="Lato"/>
              </a:rPr>
              <a:t>FieldMap</a:t>
            </a:r>
            <a:r>
              <a:rPr lang="en-GB" sz="2000" dirty="0">
                <a:latin typeface="Lato"/>
              </a:rPr>
              <a:t>).</a:t>
            </a:r>
            <a:endParaRPr lang="en-US" sz="2000" dirty="0">
              <a:latin typeface="Lato"/>
            </a:endParaRPr>
          </a:p>
        </p:txBody>
      </p:sp>
      <p:sp>
        <p:nvSpPr>
          <p:cNvPr id="127050" name="Text Box 74"/>
          <p:cNvSpPr txBox="1">
            <a:spLocks noChangeArrowheads="1"/>
          </p:cNvSpPr>
          <p:nvPr/>
        </p:nvSpPr>
        <p:spPr bwMode="auto">
          <a:xfrm>
            <a:off x="7244186" y="2995421"/>
            <a:ext cx="1617663" cy="711200"/>
          </a:xfrm>
          <a:prstGeom prst="rect">
            <a:avLst/>
          </a:prstGeom>
          <a:solidFill>
            <a:schemeClr val="bg1"/>
          </a:solidFill>
          <a:ln w="9525">
            <a:solidFill>
              <a:srgbClr val="0000FF"/>
            </a:solidFill>
            <a:miter lim="800000"/>
            <a:headEnd/>
            <a:tailEnd/>
          </a:ln>
        </p:spPr>
        <p:txBody>
          <a:bodyPr>
            <a:spAutoFit/>
          </a:bodyPr>
          <a:lstStyle/>
          <a:p>
            <a:pPr algn="l" defTabSz="457200" eaLnBrk="0" hangingPunct="0">
              <a:spcBef>
                <a:spcPct val="50000"/>
              </a:spcBef>
            </a:pPr>
            <a:r>
              <a:rPr lang="en-GB" sz="2000" dirty="0">
                <a:latin typeface="Lato"/>
              </a:rPr>
              <a:t>Unwarp time series</a:t>
            </a:r>
            <a:endParaRPr lang="en-US" sz="2000" dirty="0">
              <a:latin typeface="Lato"/>
            </a:endParaRPr>
          </a:p>
        </p:txBody>
      </p:sp>
      <p:grpSp>
        <p:nvGrpSpPr>
          <p:cNvPr id="19" name="Group 75"/>
          <p:cNvGrpSpPr>
            <a:grpSpLocks/>
          </p:cNvGrpSpPr>
          <p:nvPr/>
        </p:nvGrpSpPr>
        <p:grpSpPr bwMode="auto">
          <a:xfrm>
            <a:off x="7327204" y="4014314"/>
            <a:ext cx="1295400" cy="1524000"/>
            <a:chOff x="192" y="720"/>
            <a:chExt cx="2206" cy="2423"/>
          </a:xfrm>
        </p:grpSpPr>
        <p:grpSp>
          <p:nvGrpSpPr>
            <p:cNvPr id="20" name="Group 76"/>
            <p:cNvGrpSpPr>
              <a:grpSpLocks/>
            </p:cNvGrpSpPr>
            <p:nvPr/>
          </p:nvGrpSpPr>
          <p:grpSpPr bwMode="auto">
            <a:xfrm>
              <a:off x="192" y="720"/>
              <a:ext cx="670" cy="887"/>
              <a:chOff x="192" y="720"/>
              <a:chExt cx="670" cy="887"/>
            </a:xfrm>
          </p:grpSpPr>
          <p:pic>
            <p:nvPicPr>
              <p:cNvPr id="70732" name="Picture 77" descr="slice"/>
              <p:cNvPicPr>
                <a:picLocks noChangeAspect="1" noChangeArrowheads="1"/>
              </p:cNvPicPr>
              <p:nvPr/>
            </p:nvPicPr>
            <p:blipFill>
              <a:blip r:embed="rId4"/>
              <a:srcRect/>
              <a:stretch>
                <a:fillRect/>
              </a:stretch>
            </p:blipFill>
            <p:spPr bwMode="auto">
              <a:xfrm>
                <a:off x="192" y="720"/>
                <a:ext cx="670" cy="887"/>
              </a:xfrm>
              <a:prstGeom prst="rect">
                <a:avLst/>
              </a:prstGeom>
              <a:noFill/>
              <a:ln w="9525">
                <a:noFill/>
                <a:miter lim="800000"/>
                <a:headEnd/>
                <a:tailEnd/>
              </a:ln>
            </p:spPr>
          </p:pic>
          <p:sp>
            <p:nvSpPr>
              <p:cNvPr id="70733" name="Line 78"/>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734" name="Line 79"/>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21" name="Group 80"/>
            <p:cNvGrpSpPr>
              <a:grpSpLocks/>
            </p:cNvGrpSpPr>
            <p:nvPr/>
          </p:nvGrpSpPr>
          <p:grpSpPr bwMode="auto">
            <a:xfrm>
              <a:off x="288" y="816"/>
              <a:ext cx="670" cy="887"/>
              <a:chOff x="192" y="720"/>
              <a:chExt cx="670" cy="887"/>
            </a:xfrm>
          </p:grpSpPr>
          <p:pic>
            <p:nvPicPr>
              <p:cNvPr id="70736" name="Picture 81" descr="slice"/>
              <p:cNvPicPr>
                <a:picLocks noChangeAspect="1" noChangeArrowheads="1"/>
              </p:cNvPicPr>
              <p:nvPr/>
            </p:nvPicPr>
            <p:blipFill>
              <a:blip r:embed="rId4"/>
              <a:srcRect/>
              <a:stretch>
                <a:fillRect/>
              </a:stretch>
            </p:blipFill>
            <p:spPr bwMode="auto">
              <a:xfrm>
                <a:off x="192" y="720"/>
                <a:ext cx="670" cy="887"/>
              </a:xfrm>
              <a:prstGeom prst="rect">
                <a:avLst/>
              </a:prstGeom>
              <a:noFill/>
              <a:ln w="9525">
                <a:noFill/>
                <a:miter lim="800000"/>
                <a:headEnd/>
                <a:tailEnd/>
              </a:ln>
            </p:spPr>
          </p:pic>
          <p:sp>
            <p:nvSpPr>
              <p:cNvPr id="70737" name="Line 82"/>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738" name="Line 83"/>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22" name="Group 84"/>
            <p:cNvGrpSpPr>
              <a:grpSpLocks/>
            </p:cNvGrpSpPr>
            <p:nvPr/>
          </p:nvGrpSpPr>
          <p:grpSpPr bwMode="auto">
            <a:xfrm>
              <a:off x="384" y="912"/>
              <a:ext cx="670" cy="887"/>
              <a:chOff x="192" y="720"/>
              <a:chExt cx="670" cy="887"/>
            </a:xfrm>
          </p:grpSpPr>
          <p:pic>
            <p:nvPicPr>
              <p:cNvPr id="70740" name="Picture 85" descr="slice"/>
              <p:cNvPicPr>
                <a:picLocks noChangeAspect="1" noChangeArrowheads="1"/>
              </p:cNvPicPr>
              <p:nvPr/>
            </p:nvPicPr>
            <p:blipFill>
              <a:blip r:embed="rId4"/>
              <a:srcRect/>
              <a:stretch>
                <a:fillRect/>
              </a:stretch>
            </p:blipFill>
            <p:spPr bwMode="auto">
              <a:xfrm>
                <a:off x="192" y="720"/>
                <a:ext cx="670" cy="887"/>
              </a:xfrm>
              <a:prstGeom prst="rect">
                <a:avLst/>
              </a:prstGeom>
              <a:noFill/>
              <a:ln w="9525">
                <a:noFill/>
                <a:miter lim="800000"/>
                <a:headEnd/>
                <a:tailEnd/>
              </a:ln>
            </p:spPr>
          </p:pic>
          <p:sp>
            <p:nvSpPr>
              <p:cNvPr id="70741" name="Line 86"/>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742" name="Line 87"/>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23" name="Group 88"/>
            <p:cNvGrpSpPr>
              <a:grpSpLocks/>
            </p:cNvGrpSpPr>
            <p:nvPr/>
          </p:nvGrpSpPr>
          <p:grpSpPr bwMode="auto">
            <a:xfrm>
              <a:off x="480" y="1008"/>
              <a:ext cx="670" cy="887"/>
              <a:chOff x="192" y="720"/>
              <a:chExt cx="670" cy="887"/>
            </a:xfrm>
          </p:grpSpPr>
          <p:pic>
            <p:nvPicPr>
              <p:cNvPr id="70744" name="Picture 89" descr="slice"/>
              <p:cNvPicPr>
                <a:picLocks noChangeAspect="1" noChangeArrowheads="1"/>
              </p:cNvPicPr>
              <p:nvPr/>
            </p:nvPicPr>
            <p:blipFill>
              <a:blip r:embed="rId4"/>
              <a:srcRect/>
              <a:stretch>
                <a:fillRect/>
              </a:stretch>
            </p:blipFill>
            <p:spPr bwMode="auto">
              <a:xfrm>
                <a:off x="192" y="720"/>
                <a:ext cx="670" cy="887"/>
              </a:xfrm>
              <a:prstGeom prst="rect">
                <a:avLst/>
              </a:prstGeom>
              <a:noFill/>
              <a:ln w="9525">
                <a:noFill/>
                <a:miter lim="800000"/>
                <a:headEnd/>
                <a:tailEnd/>
              </a:ln>
            </p:spPr>
          </p:pic>
          <p:sp>
            <p:nvSpPr>
              <p:cNvPr id="70745" name="Line 90"/>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746" name="Line 91"/>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24" name="Group 92"/>
            <p:cNvGrpSpPr>
              <a:grpSpLocks/>
            </p:cNvGrpSpPr>
            <p:nvPr/>
          </p:nvGrpSpPr>
          <p:grpSpPr bwMode="auto">
            <a:xfrm>
              <a:off x="576" y="1104"/>
              <a:ext cx="670" cy="887"/>
              <a:chOff x="192" y="720"/>
              <a:chExt cx="670" cy="887"/>
            </a:xfrm>
          </p:grpSpPr>
          <p:pic>
            <p:nvPicPr>
              <p:cNvPr id="70748" name="Picture 93" descr="slice"/>
              <p:cNvPicPr>
                <a:picLocks noChangeAspect="1" noChangeArrowheads="1"/>
              </p:cNvPicPr>
              <p:nvPr/>
            </p:nvPicPr>
            <p:blipFill>
              <a:blip r:embed="rId4"/>
              <a:srcRect/>
              <a:stretch>
                <a:fillRect/>
              </a:stretch>
            </p:blipFill>
            <p:spPr bwMode="auto">
              <a:xfrm>
                <a:off x="192" y="720"/>
                <a:ext cx="670" cy="887"/>
              </a:xfrm>
              <a:prstGeom prst="rect">
                <a:avLst/>
              </a:prstGeom>
              <a:noFill/>
              <a:ln w="9525">
                <a:noFill/>
                <a:miter lim="800000"/>
                <a:headEnd/>
                <a:tailEnd/>
              </a:ln>
            </p:spPr>
          </p:pic>
          <p:sp>
            <p:nvSpPr>
              <p:cNvPr id="70749" name="Line 94"/>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750" name="Line 95"/>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25" name="Group 96"/>
            <p:cNvGrpSpPr>
              <a:grpSpLocks/>
            </p:cNvGrpSpPr>
            <p:nvPr/>
          </p:nvGrpSpPr>
          <p:grpSpPr bwMode="auto">
            <a:xfrm>
              <a:off x="672" y="1200"/>
              <a:ext cx="670" cy="887"/>
              <a:chOff x="192" y="720"/>
              <a:chExt cx="670" cy="887"/>
            </a:xfrm>
          </p:grpSpPr>
          <p:pic>
            <p:nvPicPr>
              <p:cNvPr id="70752" name="Picture 97" descr="slice"/>
              <p:cNvPicPr>
                <a:picLocks noChangeAspect="1" noChangeArrowheads="1"/>
              </p:cNvPicPr>
              <p:nvPr/>
            </p:nvPicPr>
            <p:blipFill>
              <a:blip r:embed="rId4"/>
              <a:srcRect/>
              <a:stretch>
                <a:fillRect/>
              </a:stretch>
            </p:blipFill>
            <p:spPr bwMode="auto">
              <a:xfrm>
                <a:off x="192" y="720"/>
                <a:ext cx="670" cy="887"/>
              </a:xfrm>
              <a:prstGeom prst="rect">
                <a:avLst/>
              </a:prstGeom>
              <a:noFill/>
              <a:ln w="9525">
                <a:noFill/>
                <a:miter lim="800000"/>
                <a:headEnd/>
                <a:tailEnd/>
              </a:ln>
            </p:spPr>
          </p:pic>
          <p:sp>
            <p:nvSpPr>
              <p:cNvPr id="70753" name="Line 98"/>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754" name="Line 99"/>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26" name="Group 100"/>
            <p:cNvGrpSpPr>
              <a:grpSpLocks/>
            </p:cNvGrpSpPr>
            <p:nvPr/>
          </p:nvGrpSpPr>
          <p:grpSpPr bwMode="auto">
            <a:xfrm>
              <a:off x="768" y="1296"/>
              <a:ext cx="670" cy="887"/>
              <a:chOff x="192" y="720"/>
              <a:chExt cx="670" cy="887"/>
            </a:xfrm>
          </p:grpSpPr>
          <p:pic>
            <p:nvPicPr>
              <p:cNvPr id="70756" name="Picture 101" descr="slice"/>
              <p:cNvPicPr>
                <a:picLocks noChangeAspect="1" noChangeArrowheads="1"/>
              </p:cNvPicPr>
              <p:nvPr/>
            </p:nvPicPr>
            <p:blipFill>
              <a:blip r:embed="rId4"/>
              <a:srcRect/>
              <a:stretch>
                <a:fillRect/>
              </a:stretch>
            </p:blipFill>
            <p:spPr bwMode="auto">
              <a:xfrm>
                <a:off x="192" y="720"/>
                <a:ext cx="670" cy="887"/>
              </a:xfrm>
              <a:prstGeom prst="rect">
                <a:avLst/>
              </a:prstGeom>
              <a:noFill/>
              <a:ln w="9525">
                <a:noFill/>
                <a:miter lim="800000"/>
                <a:headEnd/>
                <a:tailEnd/>
              </a:ln>
            </p:spPr>
          </p:pic>
          <p:sp>
            <p:nvSpPr>
              <p:cNvPr id="70757" name="Line 102"/>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758" name="Line 103"/>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27" name="Group 104"/>
            <p:cNvGrpSpPr>
              <a:grpSpLocks/>
            </p:cNvGrpSpPr>
            <p:nvPr/>
          </p:nvGrpSpPr>
          <p:grpSpPr bwMode="auto">
            <a:xfrm>
              <a:off x="864" y="1392"/>
              <a:ext cx="670" cy="887"/>
              <a:chOff x="192" y="720"/>
              <a:chExt cx="670" cy="887"/>
            </a:xfrm>
          </p:grpSpPr>
          <p:pic>
            <p:nvPicPr>
              <p:cNvPr id="70760" name="Picture 105" descr="slice"/>
              <p:cNvPicPr>
                <a:picLocks noChangeAspect="1" noChangeArrowheads="1"/>
              </p:cNvPicPr>
              <p:nvPr/>
            </p:nvPicPr>
            <p:blipFill>
              <a:blip r:embed="rId4"/>
              <a:srcRect/>
              <a:stretch>
                <a:fillRect/>
              </a:stretch>
            </p:blipFill>
            <p:spPr bwMode="auto">
              <a:xfrm>
                <a:off x="192" y="720"/>
                <a:ext cx="670" cy="887"/>
              </a:xfrm>
              <a:prstGeom prst="rect">
                <a:avLst/>
              </a:prstGeom>
              <a:noFill/>
              <a:ln w="9525">
                <a:noFill/>
                <a:miter lim="800000"/>
                <a:headEnd/>
                <a:tailEnd/>
              </a:ln>
            </p:spPr>
          </p:pic>
          <p:sp>
            <p:nvSpPr>
              <p:cNvPr id="70761" name="Line 106"/>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762" name="Line 107"/>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28" name="Group 108"/>
            <p:cNvGrpSpPr>
              <a:grpSpLocks/>
            </p:cNvGrpSpPr>
            <p:nvPr/>
          </p:nvGrpSpPr>
          <p:grpSpPr bwMode="auto">
            <a:xfrm>
              <a:off x="960" y="1488"/>
              <a:ext cx="670" cy="887"/>
              <a:chOff x="192" y="720"/>
              <a:chExt cx="670" cy="887"/>
            </a:xfrm>
          </p:grpSpPr>
          <p:pic>
            <p:nvPicPr>
              <p:cNvPr id="70764" name="Picture 109" descr="slice"/>
              <p:cNvPicPr>
                <a:picLocks noChangeAspect="1" noChangeArrowheads="1"/>
              </p:cNvPicPr>
              <p:nvPr/>
            </p:nvPicPr>
            <p:blipFill>
              <a:blip r:embed="rId4"/>
              <a:srcRect/>
              <a:stretch>
                <a:fillRect/>
              </a:stretch>
            </p:blipFill>
            <p:spPr bwMode="auto">
              <a:xfrm>
                <a:off x="192" y="720"/>
                <a:ext cx="670" cy="887"/>
              </a:xfrm>
              <a:prstGeom prst="rect">
                <a:avLst/>
              </a:prstGeom>
              <a:noFill/>
              <a:ln w="9525">
                <a:noFill/>
                <a:miter lim="800000"/>
                <a:headEnd/>
                <a:tailEnd/>
              </a:ln>
            </p:spPr>
          </p:pic>
          <p:sp>
            <p:nvSpPr>
              <p:cNvPr id="70765" name="Line 110"/>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766" name="Line 111"/>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29" name="Group 112"/>
            <p:cNvGrpSpPr>
              <a:grpSpLocks/>
            </p:cNvGrpSpPr>
            <p:nvPr/>
          </p:nvGrpSpPr>
          <p:grpSpPr bwMode="auto">
            <a:xfrm>
              <a:off x="1056" y="1584"/>
              <a:ext cx="670" cy="887"/>
              <a:chOff x="192" y="720"/>
              <a:chExt cx="670" cy="887"/>
            </a:xfrm>
          </p:grpSpPr>
          <p:pic>
            <p:nvPicPr>
              <p:cNvPr id="70768" name="Picture 113" descr="slice"/>
              <p:cNvPicPr>
                <a:picLocks noChangeAspect="1" noChangeArrowheads="1"/>
              </p:cNvPicPr>
              <p:nvPr/>
            </p:nvPicPr>
            <p:blipFill>
              <a:blip r:embed="rId4"/>
              <a:srcRect/>
              <a:stretch>
                <a:fillRect/>
              </a:stretch>
            </p:blipFill>
            <p:spPr bwMode="auto">
              <a:xfrm>
                <a:off x="192" y="720"/>
                <a:ext cx="670" cy="887"/>
              </a:xfrm>
              <a:prstGeom prst="rect">
                <a:avLst/>
              </a:prstGeom>
              <a:noFill/>
              <a:ln w="9525">
                <a:noFill/>
                <a:miter lim="800000"/>
                <a:headEnd/>
                <a:tailEnd/>
              </a:ln>
            </p:spPr>
          </p:pic>
          <p:sp>
            <p:nvSpPr>
              <p:cNvPr id="70769" name="Line 114"/>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770" name="Line 115"/>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30" name="Group 116"/>
            <p:cNvGrpSpPr>
              <a:grpSpLocks/>
            </p:cNvGrpSpPr>
            <p:nvPr/>
          </p:nvGrpSpPr>
          <p:grpSpPr bwMode="auto">
            <a:xfrm>
              <a:off x="1152" y="1680"/>
              <a:ext cx="670" cy="887"/>
              <a:chOff x="192" y="720"/>
              <a:chExt cx="670" cy="887"/>
            </a:xfrm>
          </p:grpSpPr>
          <p:pic>
            <p:nvPicPr>
              <p:cNvPr id="70772" name="Picture 117" descr="slice"/>
              <p:cNvPicPr>
                <a:picLocks noChangeAspect="1" noChangeArrowheads="1"/>
              </p:cNvPicPr>
              <p:nvPr/>
            </p:nvPicPr>
            <p:blipFill>
              <a:blip r:embed="rId4"/>
              <a:srcRect/>
              <a:stretch>
                <a:fillRect/>
              </a:stretch>
            </p:blipFill>
            <p:spPr bwMode="auto">
              <a:xfrm>
                <a:off x="192" y="720"/>
                <a:ext cx="670" cy="887"/>
              </a:xfrm>
              <a:prstGeom prst="rect">
                <a:avLst/>
              </a:prstGeom>
              <a:noFill/>
              <a:ln w="9525">
                <a:noFill/>
                <a:miter lim="800000"/>
                <a:headEnd/>
                <a:tailEnd/>
              </a:ln>
            </p:spPr>
          </p:pic>
          <p:sp>
            <p:nvSpPr>
              <p:cNvPr id="70773" name="Line 118"/>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774" name="Line 119"/>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31" name="Group 120"/>
            <p:cNvGrpSpPr>
              <a:grpSpLocks/>
            </p:cNvGrpSpPr>
            <p:nvPr/>
          </p:nvGrpSpPr>
          <p:grpSpPr bwMode="auto">
            <a:xfrm>
              <a:off x="1248" y="1776"/>
              <a:ext cx="670" cy="887"/>
              <a:chOff x="192" y="720"/>
              <a:chExt cx="670" cy="887"/>
            </a:xfrm>
          </p:grpSpPr>
          <p:pic>
            <p:nvPicPr>
              <p:cNvPr id="70776" name="Picture 121" descr="slice"/>
              <p:cNvPicPr>
                <a:picLocks noChangeAspect="1" noChangeArrowheads="1"/>
              </p:cNvPicPr>
              <p:nvPr/>
            </p:nvPicPr>
            <p:blipFill>
              <a:blip r:embed="rId4"/>
              <a:srcRect/>
              <a:stretch>
                <a:fillRect/>
              </a:stretch>
            </p:blipFill>
            <p:spPr bwMode="auto">
              <a:xfrm>
                <a:off x="192" y="720"/>
                <a:ext cx="670" cy="887"/>
              </a:xfrm>
              <a:prstGeom prst="rect">
                <a:avLst/>
              </a:prstGeom>
              <a:noFill/>
              <a:ln w="9525">
                <a:noFill/>
                <a:miter lim="800000"/>
                <a:headEnd/>
                <a:tailEnd/>
              </a:ln>
            </p:spPr>
          </p:pic>
          <p:sp>
            <p:nvSpPr>
              <p:cNvPr id="70777" name="Line 122"/>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778" name="Line 123"/>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70787" name="Group 124"/>
            <p:cNvGrpSpPr>
              <a:grpSpLocks/>
            </p:cNvGrpSpPr>
            <p:nvPr/>
          </p:nvGrpSpPr>
          <p:grpSpPr bwMode="auto">
            <a:xfrm>
              <a:off x="1344" y="1872"/>
              <a:ext cx="670" cy="887"/>
              <a:chOff x="192" y="720"/>
              <a:chExt cx="670" cy="887"/>
            </a:xfrm>
          </p:grpSpPr>
          <p:pic>
            <p:nvPicPr>
              <p:cNvPr id="70780" name="Picture 125" descr="slice"/>
              <p:cNvPicPr>
                <a:picLocks noChangeAspect="1" noChangeArrowheads="1"/>
              </p:cNvPicPr>
              <p:nvPr/>
            </p:nvPicPr>
            <p:blipFill>
              <a:blip r:embed="rId4"/>
              <a:srcRect/>
              <a:stretch>
                <a:fillRect/>
              </a:stretch>
            </p:blipFill>
            <p:spPr bwMode="auto">
              <a:xfrm>
                <a:off x="192" y="720"/>
                <a:ext cx="670" cy="887"/>
              </a:xfrm>
              <a:prstGeom prst="rect">
                <a:avLst/>
              </a:prstGeom>
              <a:noFill/>
              <a:ln w="9525">
                <a:noFill/>
                <a:miter lim="800000"/>
                <a:headEnd/>
                <a:tailEnd/>
              </a:ln>
            </p:spPr>
          </p:pic>
          <p:sp>
            <p:nvSpPr>
              <p:cNvPr id="70781" name="Line 126"/>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782" name="Line 127"/>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70791" name="Group 128"/>
            <p:cNvGrpSpPr>
              <a:grpSpLocks/>
            </p:cNvGrpSpPr>
            <p:nvPr/>
          </p:nvGrpSpPr>
          <p:grpSpPr bwMode="auto">
            <a:xfrm>
              <a:off x="1440" y="1968"/>
              <a:ext cx="670" cy="887"/>
              <a:chOff x="192" y="720"/>
              <a:chExt cx="670" cy="887"/>
            </a:xfrm>
          </p:grpSpPr>
          <p:pic>
            <p:nvPicPr>
              <p:cNvPr id="70784" name="Picture 129" descr="slice"/>
              <p:cNvPicPr>
                <a:picLocks noChangeAspect="1" noChangeArrowheads="1"/>
              </p:cNvPicPr>
              <p:nvPr/>
            </p:nvPicPr>
            <p:blipFill>
              <a:blip r:embed="rId4"/>
              <a:srcRect/>
              <a:stretch>
                <a:fillRect/>
              </a:stretch>
            </p:blipFill>
            <p:spPr bwMode="auto">
              <a:xfrm>
                <a:off x="192" y="720"/>
                <a:ext cx="670" cy="887"/>
              </a:xfrm>
              <a:prstGeom prst="rect">
                <a:avLst/>
              </a:prstGeom>
              <a:noFill/>
              <a:ln w="9525">
                <a:noFill/>
                <a:miter lim="800000"/>
                <a:headEnd/>
                <a:tailEnd/>
              </a:ln>
            </p:spPr>
          </p:pic>
          <p:sp>
            <p:nvSpPr>
              <p:cNvPr id="70785" name="Line 130"/>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786" name="Line 131"/>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70798" name="Group 132"/>
            <p:cNvGrpSpPr>
              <a:grpSpLocks/>
            </p:cNvGrpSpPr>
            <p:nvPr/>
          </p:nvGrpSpPr>
          <p:grpSpPr bwMode="auto">
            <a:xfrm>
              <a:off x="1536" y="2064"/>
              <a:ext cx="670" cy="887"/>
              <a:chOff x="192" y="720"/>
              <a:chExt cx="670" cy="887"/>
            </a:xfrm>
          </p:grpSpPr>
          <p:pic>
            <p:nvPicPr>
              <p:cNvPr id="70788" name="Picture 133" descr="slice"/>
              <p:cNvPicPr>
                <a:picLocks noChangeAspect="1" noChangeArrowheads="1"/>
              </p:cNvPicPr>
              <p:nvPr/>
            </p:nvPicPr>
            <p:blipFill>
              <a:blip r:embed="rId4"/>
              <a:srcRect/>
              <a:stretch>
                <a:fillRect/>
              </a:stretch>
            </p:blipFill>
            <p:spPr bwMode="auto">
              <a:xfrm>
                <a:off x="192" y="720"/>
                <a:ext cx="670" cy="887"/>
              </a:xfrm>
              <a:prstGeom prst="rect">
                <a:avLst/>
              </a:prstGeom>
              <a:noFill/>
              <a:ln w="9525">
                <a:noFill/>
                <a:miter lim="800000"/>
                <a:headEnd/>
                <a:tailEnd/>
              </a:ln>
            </p:spPr>
          </p:pic>
          <p:sp>
            <p:nvSpPr>
              <p:cNvPr id="70789" name="Line 134"/>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790" name="Line 135"/>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70799" name="Group 136"/>
            <p:cNvGrpSpPr>
              <a:grpSpLocks/>
            </p:cNvGrpSpPr>
            <p:nvPr/>
          </p:nvGrpSpPr>
          <p:grpSpPr bwMode="auto">
            <a:xfrm>
              <a:off x="1632" y="2160"/>
              <a:ext cx="670" cy="887"/>
              <a:chOff x="192" y="720"/>
              <a:chExt cx="670" cy="887"/>
            </a:xfrm>
          </p:grpSpPr>
          <p:pic>
            <p:nvPicPr>
              <p:cNvPr id="70792" name="Picture 137" descr="slice"/>
              <p:cNvPicPr>
                <a:picLocks noChangeAspect="1" noChangeArrowheads="1"/>
              </p:cNvPicPr>
              <p:nvPr/>
            </p:nvPicPr>
            <p:blipFill>
              <a:blip r:embed="rId4"/>
              <a:srcRect/>
              <a:stretch>
                <a:fillRect/>
              </a:stretch>
            </p:blipFill>
            <p:spPr bwMode="auto">
              <a:xfrm>
                <a:off x="192" y="720"/>
                <a:ext cx="670" cy="887"/>
              </a:xfrm>
              <a:prstGeom prst="rect">
                <a:avLst/>
              </a:prstGeom>
              <a:noFill/>
              <a:ln w="9525">
                <a:noFill/>
                <a:miter lim="800000"/>
                <a:headEnd/>
                <a:tailEnd/>
              </a:ln>
            </p:spPr>
          </p:pic>
          <p:sp>
            <p:nvSpPr>
              <p:cNvPr id="70793" name="Line 138"/>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794" name="Line 139"/>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pic>
          <p:nvPicPr>
            <p:cNvPr id="70795" name="Picture 140" descr="slice"/>
            <p:cNvPicPr>
              <a:picLocks noChangeAspect="1" noChangeArrowheads="1"/>
            </p:cNvPicPr>
            <p:nvPr/>
          </p:nvPicPr>
          <p:blipFill>
            <a:blip r:embed="rId4"/>
            <a:srcRect/>
            <a:stretch>
              <a:fillRect/>
            </a:stretch>
          </p:blipFill>
          <p:spPr bwMode="auto">
            <a:xfrm>
              <a:off x="1728" y="2256"/>
              <a:ext cx="670" cy="887"/>
            </a:xfrm>
            <a:prstGeom prst="rect">
              <a:avLst/>
            </a:prstGeom>
            <a:noFill/>
            <a:ln w="9525">
              <a:noFill/>
              <a:miter lim="800000"/>
              <a:headEnd/>
              <a:tailEnd/>
            </a:ln>
          </p:spPr>
        </p:pic>
        <p:sp>
          <p:nvSpPr>
            <p:cNvPr id="70796" name="Line 141"/>
            <p:cNvSpPr>
              <a:spLocks noChangeShapeType="1"/>
            </p:cNvSpPr>
            <p:nvPr/>
          </p:nvSpPr>
          <p:spPr bwMode="auto">
            <a:xfrm flipV="1">
              <a:off x="2322" y="2256"/>
              <a:ext cx="0" cy="887"/>
            </a:xfrm>
            <a:prstGeom prst="line">
              <a:avLst/>
            </a:prstGeom>
            <a:noFill/>
            <a:ln w="19050">
              <a:solidFill>
                <a:srgbClr val="FF6600"/>
              </a:solidFill>
              <a:round/>
              <a:headEnd/>
              <a:tailEnd/>
            </a:ln>
          </p:spPr>
          <p:txBody>
            <a:bodyPr wrap="none" anchor="ctr"/>
            <a:lstStyle/>
            <a:p>
              <a:endParaRPr lang="en-GB"/>
            </a:p>
          </p:txBody>
        </p:sp>
        <p:sp>
          <p:nvSpPr>
            <p:cNvPr id="70797" name="Line 142"/>
            <p:cNvSpPr>
              <a:spLocks noChangeShapeType="1"/>
            </p:cNvSpPr>
            <p:nvPr/>
          </p:nvSpPr>
          <p:spPr bwMode="auto">
            <a:xfrm flipV="1">
              <a:off x="1728" y="2744"/>
              <a:ext cx="670" cy="0"/>
            </a:xfrm>
            <a:prstGeom prst="line">
              <a:avLst/>
            </a:prstGeom>
            <a:noFill/>
            <a:ln w="19050">
              <a:solidFill>
                <a:srgbClr val="FF6600"/>
              </a:solidFill>
              <a:round/>
              <a:headEnd/>
              <a:tailEnd/>
            </a:ln>
          </p:spPr>
          <p:txBody>
            <a:bodyPr wrap="none" anchor="ctr"/>
            <a:lstStyle/>
            <a:p>
              <a:endParaRPr lang="en-GB"/>
            </a:p>
          </p:txBody>
        </p:sp>
      </p:grpSp>
      <p:sp>
        <p:nvSpPr>
          <p:cNvPr id="127119" name="AutoShape 143"/>
          <p:cNvSpPr>
            <a:spLocks noChangeArrowheads="1"/>
          </p:cNvSpPr>
          <p:nvPr/>
        </p:nvSpPr>
        <p:spPr bwMode="auto">
          <a:xfrm>
            <a:off x="7815762" y="1815648"/>
            <a:ext cx="814387" cy="86677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00FF"/>
          </a:solidFill>
          <a:ln w="9525">
            <a:solidFill>
              <a:schemeClr val="tx2"/>
            </a:solidFill>
            <a:miter lim="800000"/>
            <a:headEnd/>
            <a:tailEnd/>
          </a:ln>
        </p:spPr>
        <p:txBody>
          <a:bodyPr wrap="none" anchor="ctr"/>
          <a:lstStyle/>
          <a:p>
            <a:endParaRPr lang="en-GB"/>
          </a:p>
        </p:txBody>
      </p:sp>
      <p:sp>
        <p:nvSpPr>
          <p:cNvPr id="127120" name="AutoShape 144"/>
          <p:cNvSpPr>
            <a:spLocks noChangeArrowheads="1"/>
          </p:cNvSpPr>
          <p:nvPr/>
        </p:nvSpPr>
        <p:spPr bwMode="auto">
          <a:xfrm>
            <a:off x="1928035" y="944655"/>
            <a:ext cx="815975" cy="86677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00FF"/>
          </a:solidFill>
          <a:ln w="9525">
            <a:solidFill>
              <a:schemeClr val="tx2"/>
            </a:solidFill>
            <a:miter lim="800000"/>
            <a:headEnd/>
            <a:tailEnd/>
          </a:ln>
        </p:spPr>
        <p:txBody>
          <a:bodyPr wrap="none" anchor="ctr"/>
          <a:lstStyle/>
          <a:p>
            <a:endParaRPr lang="en-GB"/>
          </a:p>
        </p:txBody>
      </p:sp>
      <p:sp>
        <p:nvSpPr>
          <p:cNvPr id="127121" name="AutoShape 145"/>
          <p:cNvSpPr>
            <a:spLocks noChangeArrowheads="1"/>
          </p:cNvSpPr>
          <p:nvPr/>
        </p:nvSpPr>
        <p:spPr bwMode="auto">
          <a:xfrm rot="16200000" flipV="1">
            <a:off x="6819747" y="5314037"/>
            <a:ext cx="814387" cy="865187"/>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00FF"/>
          </a:solidFill>
          <a:ln w="9525">
            <a:solidFill>
              <a:schemeClr val="tx2"/>
            </a:solidFill>
            <a:miter lim="800000"/>
            <a:headEnd/>
            <a:tailEnd/>
          </a:ln>
        </p:spPr>
        <p:txBody>
          <a:bodyPr wrap="none" anchor="ctr"/>
          <a:lstStyle/>
          <a:p>
            <a:endParaRPr lang="en-GB"/>
          </a:p>
        </p:txBody>
      </p:sp>
      <p:sp>
        <p:nvSpPr>
          <p:cNvPr id="127122" name="AutoShape 146"/>
          <p:cNvSpPr>
            <a:spLocks noChangeArrowheads="1"/>
          </p:cNvSpPr>
          <p:nvPr/>
        </p:nvSpPr>
        <p:spPr bwMode="auto">
          <a:xfrm rot="16200000" flipV="1">
            <a:off x="1122761" y="4593092"/>
            <a:ext cx="814388" cy="86836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00FF"/>
          </a:solidFill>
          <a:ln w="9525">
            <a:solidFill>
              <a:schemeClr val="tx2"/>
            </a:solidFill>
            <a:miter lim="800000"/>
            <a:headEnd/>
            <a:tailEnd/>
          </a:ln>
        </p:spPr>
        <p:txBody>
          <a:bodyPr wrap="none" anchor="ctr"/>
          <a:lstStyle/>
          <a:p>
            <a:endParaRPr lang="en-GB"/>
          </a:p>
        </p:txBody>
      </p:sp>
      <p:grpSp>
        <p:nvGrpSpPr>
          <p:cNvPr id="70800" name="Group 159"/>
          <p:cNvGrpSpPr>
            <a:grpSpLocks/>
          </p:cNvGrpSpPr>
          <p:nvPr/>
        </p:nvGrpSpPr>
        <p:grpSpPr bwMode="auto">
          <a:xfrm>
            <a:off x="3590925" y="5017839"/>
            <a:ext cx="2819400" cy="1447800"/>
            <a:chOff x="3467100" y="5053013"/>
            <a:chExt cx="2819400" cy="1447800"/>
          </a:xfrm>
        </p:grpSpPr>
        <p:sp>
          <p:nvSpPr>
            <p:cNvPr id="70803" name="Rectangle 147"/>
            <p:cNvSpPr>
              <a:spLocks noChangeArrowheads="1"/>
            </p:cNvSpPr>
            <p:nvPr/>
          </p:nvSpPr>
          <p:spPr bwMode="auto">
            <a:xfrm>
              <a:off x="3467100" y="5053013"/>
              <a:ext cx="2819400" cy="1447800"/>
            </a:xfrm>
            <a:prstGeom prst="rect">
              <a:avLst/>
            </a:prstGeom>
            <a:solidFill>
              <a:srgbClr val="0000FF"/>
            </a:solidFill>
            <a:ln w="9525">
              <a:solidFill>
                <a:srgbClr val="FF0000"/>
              </a:solidFill>
              <a:miter lim="800000"/>
              <a:headEnd/>
              <a:tailEnd/>
            </a:ln>
          </p:spPr>
          <p:txBody>
            <a:bodyPr wrap="none" anchor="ctr"/>
            <a:lstStyle/>
            <a:p>
              <a:pPr algn="l" defTabSz="457200"/>
              <a:endParaRPr lang="en-US"/>
            </a:p>
          </p:txBody>
        </p:sp>
        <p:pic>
          <p:nvPicPr>
            <p:cNvPr id="70804" name="Picture 148" descr="taylor_dxr"/>
            <p:cNvPicPr>
              <a:picLocks noChangeAspect="1" noChangeArrowheads="1"/>
            </p:cNvPicPr>
            <p:nvPr/>
          </p:nvPicPr>
          <p:blipFill>
            <a:blip r:embed="rId5"/>
            <a:srcRect l="1865" t="1532" r="6932" b="4785"/>
            <a:stretch>
              <a:fillRect/>
            </a:stretch>
          </p:blipFill>
          <p:spPr bwMode="auto">
            <a:xfrm>
              <a:off x="4079875" y="5129213"/>
              <a:ext cx="757238" cy="914400"/>
            </a:xfrm>
            <a:prstGeom prst="rect">
              <a:avLst/>
            </a:prstGeom>
            <a:solidFill>
              <a:srgbClr val="0000FF"/>
            </a:solidFill>
            <a:ln w="9525">
              <a:noFill/>
              <a:miter lim="800000"/>
              <a:headEnd/>
              <a:tailEnd/>
            </a:ln>
          </p:spPr>
        </p:pic>
        <p:graphicFrame>
          <p:nvGraphicFramePr>
            <p:cNvPr id="70805" name="Object 149"/>
            <p:cNvGraphicFramePr>
              <a:graphicFrameLocks noChangeAspect="1"/>
            </p:cNvGraphicFramePr>
            <p:nvPr/>
          </p:nvGraphicFramePr>
          <p:xfrm>
            <a:off x="4000500" y="6043613"/>
            <a:ext cx="1025525" cy="438150"/>
          </p:xfrm>
          <a:graphic>
            <a:graphicData uri="http://schemas.openxmlformats.org/presentationml/2006/ole">
              <mc:AlternateContent xmlns:mc="http://schemas.openxmlformats.org/markup-compatibility/2006">
                <mc:Choice xmlns:v="urn:schemas-microsoft-com:vml" Requires="v">
                  <p:oleObj spid="_x0000_s31802" name="Equation" r:id="rId6" imgW="520560" imgH="228600" progId="">
                    <p:embed/>
                  </p:oleObj>
                </mc:Choice>
                <mc:Fallback>
                  <p:oleObj name="Equation" r:id="rId6" imgW="520560" imgH="22860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0500" y="6043613"/>
                          <a:ext cx="1025525" cy="438150"/>
                        </a:xfrm>
                        <a:prstGeom prst="rect">
                          <a:avLst/>
                        </a:prstGeom>
                        <a:solidFill>
                          <a:srgbClr val="0000FF"/>
                        </a:solidFill>
                      </p:spPr>
                    </p:pic>
                  </p:oleObj>
                </mc:Fallback>
              </mc:AlternateContent>
            </a:graphicData>
          </a:graphic>
        </p:graphicFrame>
        <p:pic>
          <p:nvPicPr>
            <p:cNvPr id="70806" name="Picture 150" descr="taylor_dyr"/>
            <p:cNvPicPr>
              <a:picLocks noChangeAspect="1" noChangeArrowheads="1"/>
            </p:cNvPicPr>
            <p:nvPr/>
          </p:nvPicPr>
          <p:blipFill>
            <a:blip r:embed="rId8"/>
            <a:srcRect l="1865" t="1532" r="2972" b="4785"/>
            <a:stretch>
              <a:fillRect/>
            </a:stretch>
          </p:blipFill>
          <p:spPr bwMode="auto">
            <a:xfrm>
              <a:off x="5499100" y="5129213"/>
              <a:ext cx="723900" cy="917575"/>
            </a:xfrm>
            <a:prstGeom prst="rect">
              <a:avLst/>
            </a:prstGeom>
            <a:solidFill>
              <a:srgbClr val="0000FF"/>
            </a:solidFill>
            <a:ln w="9525">
              <a:noFill/>
              <a:miter lim="800000"/>
              <a:headEnd/>
              <a:tailEnd/>
            </a:ln>
          </p:spPr>
        </p:pic>
        <p:graphicFrame>
          <p:nvGraphicFramePr>
            <p:cNvPr id="70807" name="Object 151"/>
            <p:cNvGraphicFramePr>
              <a:graphicFrameLocks noChangeAspect="1"/>
            </p:cNvGraphicFramePr>
            <p:nvPr/>
          </p:nvGraphicFramePr>
          <p:xfrm>
            <a:off x="5338763" y="6086475"/>
            <a:ext cx="866775" cy="414338"/>
          </p:xfrm>
          <a:graphic>
            <a:graphicData uri="http://schemas.openxmlformats.org/presentationml/2006/ole">
              <mc:AlternateContent xmlns:mc="http://schemas.openxmlformats.org/markup-compatibility/2006">
                <mc:Choice xmlns:v="urn:schemas-microsoft-com:vml" Requires="v">
                  <p:oleObj spid="_x0000_s31803" name="Equation" r:id="rId9" imgW="507960" imgH="228600" progId="Equation.3">
                    <p:embed/>
                  </p:oleObj>
                </mc:Choice>
                <mc:Fallback>
                  <p:oleObj name="Equation" r:id="rId9" imgW="50796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8763" y="6086475"/>
                          <a:ext cx="866775" cy="414338"/>
                        </a:xfrm>
                        <a:prstGeom prst="rect">
                          <a:avLst/>
                        </a:prstGeom>
                        <a:solidFill>
                          <a:srgbClr val="0000FF"/>
                        </a:solidFill>
                      </p:spPr>
                    </p:pic>
                  </p:oleObj>
                </mc:Fallback>
              </mc:AlternateContent>
            </a:graphicData>
          </a:graphic>
        </p:graphicFrame>
        <p:sp>
          <p:nvSpPr>
            <p:cNvPr id="70808" name="Text Box 152"/>
            <p:cNvSpPr txBox="1">
              <a:spLocks noChangeArrowheads="1"/>
            </p:cNvSpPr>
            <p:nvPr/>
          </p:nvSpPr>
          <p:spPr bwMode="auto">
            <a:xfrm>
              <a:off x="3514725" y="5357813"/>
              <a:ext cx="554038" cy="457200"/>
            </a:xfrm>
            <a:prstGeom prst="rect">
              <a:avLst/>
            </a:prstGeom>
            <a:solidFill>
              <a:srgbClr val="0000FF"/>
            </a:solidFill>
            <a:ln w="9525">
              <a:noFill/>
              <a:miter lim="800000"/>
              <a:headEnd/>
              <a:tailEnd/>
            </a:ln>
          </p:spPr>
          <p:txBody>
            <a:bodyPr wrap="none">
              <a:spAutoFit/>
            </a:bodyPr>
            <a:lstStyle/>
            <a:p>
              <a:pPr algn="l" defTabSz="457200" eaLnBrk="0" hangingPunct="0"/>
              <a:r>
                <a:rPr lang="en-GB" sz="2400">
                  <a:solidFill>
                    <a:schemeClr val="bg1"/>
                  </a:solidFill>
                  <a:latin typeface="Comic Sans MS" pitchFamily="66" charset="0"/>
                  <a:sym typeface="Symbol" pitchFamily="18" charset="2"/>
                </a:rPr>
                <a:t></a:t>
              </a:r>
              <a:endParaRPr lang="en-GB" sz="2400">
                <a:latin typeface="Comic Sans MS" pitchFamily="66" charset="0"/>
              </a:endParaRPr>
            </a:p>
          </p:txBody>
        </p:sp>
        <p:sp>
          <p:nvSpPr>
            <p:cNvPr id="70809" name="Text Box 153"/>
            <p:cNvSpPr txBox="1">
              <a:spLocks noChangeArrowheads="1"/>
            </p:cNvSpPr>
            <p:nvPr/>
          </p:nvSpPr>
          <p:spPr bwMode="auto">
            <a:xfrm>
              <a:off x="4859338" y="5357813"/>
              <a:ext cx="693737" cy="457200"/>
            </a:xfrm>
            <a:prstGeom prst="rect">
              <a:avLst/>
            </a:prstGeom>
            <a:noFill/>
            <a:ln w="9525">
              <a:noFill/>
              <a:miter lim="800000"/>
              <a:headEnd/>
              <a:tailEnd/>
            </a:ln>
          </p:spPr>
          <p:txBody>
            <a:bodyPr>
              <a:spAutoFit/>
            </a:bodyPr>
            <a:lstStyle/>
            <a:p>
              <a:pPr algn="l" defTabSz="457200" eaLnBrk="0" hangingPunct="0"/>
              <a:r>
                <a:rPr lang="en-GB" sz="2400">
                  <a:solidFill>
                    <a:schemeClr val="bg1"/>
                  </a:solidFill>
                  <a:latin typeface="Comic Sans MS" pitchFamily="66" charset="0"/>
                  <a:sym typeface="Symbol" pitchFamily="18" charset="2"/>
                </a:rPr>
                <a:t>+</a:t>
              </a:r>
              <a:endParaRPr lang="en-GB" sz="2400">
                <a:solidFill>
                  <a:schemeClr val="bg1"/>
                </a:solidFill>
                <a:latin typeface="Comic Sans MS" pitchFamily="66" charset="0"/>
              </a:endParaRPr>
            </a:p>
          </p:txBody>
        </p:sp>
      </p:grpSp>
      <p:sp>
        <p:nvSpPr>
          <p:cNvPr id="127130" name="AutoShape 154"/>
          <p:cNvSpPr>
            <a:spLocks noChangeArrowheads="1"/>
          </p:cNvSpPr>
          <p:nvPr/>
        </p:nvSpPr>
        <p:spPr bwMode="auto">
          <a:xfrm>
            <a:off x="4850132" y="4517584"/>
            <a:ext cx="304800" cy="381000"/>
          </a:xfrm>
          <a:prstGeom prst="downArrow">
            <a:avLst>
              <a:gd name="adj1" fmla="val 50000"/>
              <a:gd name="adj2" fmla="val 31250"/>
            </a:avLst>
          </a:prstGeom>
          <a:solidFill>
            <a:srgbClr val="0000FF"/>
          </a:solidFill>
          <a:ln w="9525">
            <a:solidFill>
              <a:schemeClr val="tx2"/>
            </a:solidFill>
            <a:miter lim="800000"/>
            <a:headEnd/>
            <a:tailEnd/>
          </a:ln>
        </p:spPr>
        <p:txBody>
          <a:bodyPr wrap="none" anchor="ctr"/>
          <a:lstStyle/>
          <a:p>
            <a:pPr algn="l" defTabSz="457200"/>
            <a:endParaRPr lang="en-US"/>
          </a:p>
        </p:txBody>
      </p:sp>
      <p:sp>
        <p:nvSpPr>
          <p:cNvPr id="127131" name="AutoShape 155"/>
          <p:cNvSpPr>
            <a:spLocks noChangeArrowheads="1"/>
          </p:cNvSpPr>
          <p:nvPr/>
        </p:nvSpPr>
        <p:spPr bwMode="auto">
          <a:xfrm>
            <a:off x="4863179" y="1667560"/>
            <a:ext cx="304800" cy="381000"/>
          </a:xfrm>
          <a:prstGeom prst="downArrow">
            <a:avLst>
              <a:gd name="adj1" fmla="val 50000"/>
              <a:gd name="adj2" fmla="val 31250"/>
            </a:avLst>
          </a:prstGeom>
          <a:solidFill>
            <a:srgbClr val="0000FF"/>
          </a:solidFill>
          <a:ln w="9525">
            <a:solidFill>
              <a:schemeClr val="tx2"/>
            </a:solidFill>
            <a:miter lim="800000"/>
            <a:headEnd/>
            <a:tailEnd/>
          </a:ln>
        </p:spPr>
        <p:txBody>
          <a:bodyPr wrap="none" anchor="ctr"/>
          <a:lstStyle/>
          <a:p>
            <a:pPr algn="l" defTabSz="457200"/>
            <a:endParaRPr lang="en-US"/>
          </a:p>
        </p:txBody>
      </p:sp>
      <p:sp>
        <p:nvSpPr>
          <p:cNvPr id="160" name="Text Box 3"/>
          <p:cNvSpPr txBox="1">
            <a:spLocks noChangeArrowheads="1"/>
          </p:cNvSpPr>
          <p:nvPr/>
        </p:nvSpPr>
        <p:spPr bwMode="auto">
          <a:xfrm>
            <a:off x="3223264" y="3372586"/>
            <a:ext cx="3558535" cy="1015663"/>
          </a:xfrm>
          <a:prstGeom prst="rect">
            <a:avLst/>
          </a:prstGeom>
          <a:solidFill>
            <a:schemeClr val="bg1"/>
          </a:solidFill>
          <a:ln w="9525">
            <a:solidFill>
              <a:srgbClr val="0000FF"/>
            </a:solidFill>
            <a:miter lim="800000"/>
            <a:headEnd/>
            <a:tailEnd/>
          </a:ln>
        </p:spPr>
        <p:txBody>
          <a:bodyPr wrap="square">
            <a:spAutoFit/>
          </a:bodyPr>
          <a:lstStyle/>
          <a:p>
            <a:pPr algn="ctr" defTabSz="457200" eaLnBrk="0" hangingPunct="0">
              <a:spcBef>
                <a:spcPct val="50000"/>
              </a:spcBef>
            </a:pPr>
            <a:r>
              <a:rPr lang="en-GB" sz="2000" dirty="0" smtClean="0">
                <a:latin typeface="Lato"/>
              </a:rPr>
              <a:t>Estimate rate of change of field with respect to current estimate of pitch &amp; roll</a:t>
            </a:r>
            <a:endParaRPr lang="en-US" sz="2000" dirty="0">
              <a:latin typeface="Lato"/>
            </a:endParaRPr>
          </a:p>
        </p:txBody>
      </p:sp>
      <p:sp>
        <p:nvSpPr>
          <p:cNvPr id="162" name="Text Box 3"/>
          <p:cNvSpPr txBox="1">
            <a:spLocks noChangeArrowheads="1"/>
          </p:cNvSpPr>
          <p:nvPr/>
        </p:nvSpPr>
        <p:spPr bwMode="auto">
          <a:xfrm>
            <a:off x="3223265" y="2183755"/>
            <a:ext cx="3558535" cy="707886"/>
          </a:xfrm>
          <a:prstGeom prst="rect">
            <a:avLst/>
          </a:prstGeom>
          <a:solidFill>
            <a:schemeClr val="bg1"/>
          </a:solidFill>
          <a:ln w="9525">
            <a:solidFill>
              <a:srgbClr val="0000FF"/>
            </a:solidFill>
            <a:miter lim="800000"/>
            <a:headEnd/>
            <a:tailEnd/>
          </a:ln>
        </p:spPr>
        <p:txBody>
          <a:bodyPr wrap="square">
            <a:spAutoFit/>
          </a:bodyPr>
          <a:lstStyle/>
          <a:p>
            <a:pPr algn="ctr" defTabSz="457200" eaLnBrk="0" hangingPunct="0">
              <a:spcBef>
                <a:spcPct val="50000"/>
              </a:spcBef>
            </a:pPr>
            <a:r>
              <a:rPr lang="en-US" sz="2000" dirty="0" smtClean="0">
                <a:latin typeface="Lato"/>
              </a:rPr>
              <a:t>Estimate new distortion fields for each image</a:t>
            </a:r>
            <a:endParaRPr lang="en-US" sz="2000" dirty="0">
              <a:latin typeface="Lato"/>
            </a:endParaRPr>
          </a:p>
        </p:txBody>
      </p:sp>
      <p:sp>
        <p:nvSpPr>
          <p:cNvPr id="157" name="AutoShape 155"/>
          <p:cNvSpPr>
            <a:spLocks noChangeArrowheads="1"/>
          </p:cNvSpPr>
          <p:nvPr/>
        </p:nvSpPr>
        <p:spPr bwMode="auto">
          <a:xfrm>
            <a:off x="4850132" y="2944474"/>
            <a:ext cx="304800" cy="381000"/>
          </a:xfrm>
          <a:prstGeom prst="downArrow">
            <a:avLst>
              <a:gd name="adj1" fmla="val 50000"/>
              <a:gd name="adj2" fmla="val 31250"/>
            </a:avLst>
          </a:prstGeom>
          <a:solidFill>
            <a:srgbClr val="0000FF"/>
          </a:solidFill>
          <a:ln w="9525">
            <a:solidFill>
              <a:schemeClr val="tx2"/>
            </a:solidFill>
            <a:miter lim="800000"/>
            <a:headEnd/>
            <a:tailEnd/>
          </a:ln>
        </p:spPr>
        <p:txBody>
          <a:bodyPr wrap="none" anchor="ctr"/>
          <a:lstStyle/>
          <a:p>
            <a:pPr algn="l" defTabSz="457200"/>
            <a:endParaRPr lang="en-US"/>
          </a:p>
        </p:txBody>
      </p:sp>
    </p:spTree>
    <p:extLst>
      <p:ext uri="{BB962C8B-B14F-4D97-AF65-F5344CB8AC3E}">
        <p14:creationId xmlns:p14="http://schemas.microsoft.com/office/powerpoint/2010/main" val="664237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97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71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71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704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71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71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080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71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705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71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animBg="1"/>
      <p:bldP spid="127049" grpId="0" animBg="1"/>
      <p:bldP spid="127050" grpId="0" animBg="1"/>
      <p:bldP spid="127119" grpId="0" animBg="1"/>
      <p:bldP spid="127120" grpId="0" animBg="1"/>
      <p:bldP spid="127121" grpId="0" animBg="1"/>
      <p:bldP spid="127122" grpId="0" animBg="1"/>
      <p:bldP spid="127130" grpId="0" animBg="1"/>
      <p:bldP spid="127131" grpId="0" animBg="1"/>
      <p:bldP spid="160" grpId="0" animBg="1"/>
      <p:bldP spid="162" grpId="0" animBg="1"/>
      <p:bldP spid="15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44 CuadroTexto"/>
          <p:cNvSpPr txBox="1"/>
          <p:nvPr/>
        </p:nvSpPr>
        <p:spPr>
          <a:xfrm>
            <a:off x="467544" y="1772816"/>
            <a:ext cx="7848872" cy="3637919"/>
          </a:xfrm>
          <a:prstGeom prst="rect">
            <a:avLst/>
          </a:prstGeom>
          <a:noFill/>
        </p:spPr>
        <p:txBody>
          <a:bodyPr wrap="square" rtlCol="0">
            <a:spAutoFit/>
          </a:bodyPr>
          <a:lstStyle/>
          <a:p>
            <a:pPr>
              <a:lnSpc>
                <a:spcPct val="80000"/>
              </a:lnSpc>
            </a:pPr>
            <a:endParaRPr lang="en-GB" sz="2400" dirty="0" smtClean="0">
              <a:latin typeface="Lato"/>
              <a:cs typeface="Arial"/>
            </a:endParaRPr>
          </a:p>
          <a:p>
            <a:pPr marL="285750" indent="-285750">
              <a:lnSpc>
                <a:spcPct val="80000"/>
              </a:lnSpc>
              <a:buFont typeface="Arial"/>
              <a:buChar char="•"/>
            </a:pPr>
            <a:r>
              <a:rPr lang="en-GB" sz="2400" dirty="0">
                <a:latin typeface="Lato"/>
                <a:cs typeface="Arial"/>
              </a:rPr>
              <a:t>Particularly useful when the movements </a:t>
            </a:r>
            <a:r>
              <a:rPr lang="en-GB" sz="2400" dirty="0" smtClean="0">
                <a:latin typeface="Lato"/>
                <a:cs typeface="Arial"/>
              </a:rPr>
              <a:t>correlate with activation of interest as </a:t>
            </a:r>
            <a:r>
              <a:rPr lang="en-GB" sz="2400" dirty="0">
                <a:latin typeface="Lato"/>
                <a:cs typeface="Arial"/>
              </a:rPr>
              <a:t>can remove unwanted variance without removing “true” activations. </a:t>
            </a:r>
          </a:p>
          <a:p>
            <a:pPr>
              <a:lnSpc>
                <a:spcPct val="80000"/>
              </a:lnSpc>
            </a:pPr>
            <a:endParaRPr lang="en-GB" sz="2400" dirty="0" smtClean="0">
              <a:latin typeface="Lato"/>
              <a:cs typeface="Arial"/>
            </a:endParaRPr>
          </a:p>
          <a:p>
            <a:pPr marL="285750" indent="-285750">
              <a:lnSpc>
                <a:spcPct val="80000"/>
              </a:lnSpc>
              <a:buFont typeface="Arial"/>
              <a:buChar char="•"/>
            </a:pPr>
            <a:r>
              <a:rPr lang="en-GB" sz="2400" dirty="0">
                <a:latin typeface="Lato"/>
                <a:cs typeface="Arial"/>
              </a:rPr>
              <a:t>Can dramatically reduce variance in areas susceptible to greatest distortion (e.g. orbitofrontal cortex and regions of the temporal lobe)</a:t>
            </a:r>
            <a:r>
              <a:rPr lang="en-GB" sz="2400" dirty="0" smtClean="0">
                <a:latin typeface="Lato"/>
                <a:cs typeface="Arial"/>
              </a:rPr>
              <a:t>.</a:t>
            </a:r>
          </a:p>
          <a:p>
            <a:pPr>
              <a:lnSpc>
                <a:spcPct val="80000"/>
              </a:lnSpc>
            </a:pPr>
            <a:endParaRPr lang="en-GB" sz="2400" dirty="0" smtClean="0">
              <a:latin typeface="Lato"/>
              <a:cs typeface="Arial"/>
            </a:endParaRPr>
          </a:p>
          <a:p>
            <a:pPr marL="285750" indent="-285750">
              <a:lnSpc>
                <a:spcPct val="80000"/>
              </a:lnSpc>
              <a:buFont typeface="Arial"/>
              <a:buChar char="•"/>
            </a:pPr>
            <a:r>
              <a:rPr lang="en-GB" sz="2400" dirty="0">
                <a:latin typeface="Lato"/>
                <a:cs typeface="Arial"/>
              </a:rPr>
              <a:t>Useful when high field strength or long readout time increases amount of distortion in images</a:t>
            </a:r>
          </a:p>
          <a:p>
            <a:pPr marL="285750" indent="-285750">
              <a:lnSpc>
                <a:spcPct val="80000"/>
              </a:lnSpc>
              <a:buFont typeface="Arial"/>
              <a:buChar char="•"/>
            </a:pPr>
            <a:endParaRPr lang="en-GB" sz="2400" dirty="0">
              <a:latin typeface="Arial"/>
              <a:cs typeface="Arial"/>
            </a:endParaRPr>
          </a:p>
        </p:txBody>
      </p:sp>
      <p:sp>
        <p:nvSpPr>
          <p:cNvPr id="3" name="Title 2"/>
          <p:cNvSpPr>
            <a:spLocks noGrp="1"/>
          </p:cNvSpPr>
          <p:nvPr>
            <p:ph type="title"/>
          </p:nvPr>
        </p:nvSpPr>
        <p:spPr>
          <a:xfrm>
            <a:off x="323528" y="764704"/>
            <a:ext cx="8489950" cy="1296988"/>
          </a:xfrm>
        </p:spPr>
        <p:txBody>
          <a:bodyPr/>
          <a:lstStyle/>
          <a:p>
            <a:r>
              <a:rPr lang="en-GB" sz="3600" dirty="0" smtClean="0">
                <a:cs typeface="Arial"/>
              </a:rPr>
              <a:t>Practicalities of unwarping</a:t>
            </a:r>
            <a:r>
              <a:rPr lang="en-GB" sz="3600" dirty="0" smtClean="0">
                <a:latin typeface="Arial"/>
                <a:cs typeface="Arial"/>
              </a:rPr>
              <a:t/>
            </a:r>
            <a:br>
              <a:rPr lang="en-GB" sz="3600" dirty="0" smtClean="0">
                <a:latin typeface="Arial"/>
                <a:cs typeface="Arial"/>
              </a:rPr>
            </a:br>
            <a:endParaRPr lang="en-US" sz="3600" dirty="0">
              <a:latin typeface="Arial"/>
              <a:cs typeface="Arial"/>
            </a:endParaRPr>
          </a:p>
        </p:txBody>
      </p:sp>
    </p:spTree>
    <p:extLst>
      <p:ext uri="{BB962C8B-B14F-4D97-AF65-F5344CB8AC3E}">
        <p14:creationId xmlns:p14="http://schemas.microsoft.com/office/powerpoint/2010/main" val="18036916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Summary </a:t>
            </a:r>
            <a:endParaRPr lang="en-GB" sz="3600" dirty="0"/>
          </a:p>
        </p:txBody>
      </p:sp>
      <p:sp>
        <p:nvSpPr>
          <p:cNvPr id="3" name="Content Placeholder 2"/>
          <p:cNvSpPr>
            <a:spLocks noGrp="1"/>
          </p:cNvSpPr>
          <p:nvPr>
            <p:ph idx="1"/>
          </p:nvPr>
        </p:nvSpPr>
        <p:spPr/>
        <p:txBody>
          <a:bodyPr>
            <a:normAutofit lnSpcReduction="10000"/>
          </a:bodyPr>
          <a:lstStyle/>
          <a:p>
            <a:r>
              <a:rPr lang="en-GB" sz="2600" dirty="0" smtClean="0"/>
              <a:t>Importance of motion in fMRI</a:t>
            </a:r>
          </a:p>
          <a:p>
            <a:endParaRPr lang="en-GB" sz="2600" dirty="0" smtClean="0"/>
          </a:p>
          <a:p>
            <a:r>
              <a:rPr lang="en-GB" sz="2600" dirty="0"/>
              <a:t>C</a:t>
            </a:r>
            <a:r>
              <a:rPr lang="en-GB" sz="2600" dirty="0" smtClean="0"/>
              <a:t>orrected by using realignment and rigidly registering each volume to a reference</a:t>
            </a:r>
          </a:p>
          <a:p>
            <a:endParaRPr lang="en-GB" sz="2600" dirty="0" smtClean="0"/>
          </a:p>
          <a:p>
            <a:r>
              <a:rPr lang="en-GB" sz="2600" dirty="0" smtClean="0"/>
              <a:t>Then </a:t>
            </a:r>
            <a:r>
              <a:rPr lang="en-GB" sz="2600" dirty="0" err="1" smtClean="0"/>
              <a:t>reslice</a:t>
            </a:r>
            <a:r>
              <a:rPr lang="en-GB" sz="2600" dirty="0" smtClean="0"/>
              <a:t> – interpolate images to match reference voxels</a:t>
            </a:r>
          </a:p>
          <a:p>
            <a:endParaRPr lang="en-GB" sz="2600" dirty="0" smtClean="0"/>
          </a:p>
          <a:p>
            <a:r>
              <a:rPr lang="en-GB" sz="2600" dirty="0" smtClean="0"/>
              <a:t> Movement by distortion interaction corrected by unwarping</a:t>
            </a:r>
          </a:p>
          <a:p>
            <a:endParaRPr lang="en-GB" dirty="0" smtClean="0"/>
          </a:p>
        </p:txBody>
      </p:sp>
    </p:spTree>
    <p:extLst>
      <p:ext uri="{BB962C8B-B14F-4D97-AF65-F5344CB8AC3E}">
        <p14:creationId xmlns:p14="http://schemas.microsoft.com/office/powerpoint/2010/main" val="3581207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GB" smtClean="0"/>
              <a:t>References</a:t>
            </a:r>
          </a:p>
        </p:txBody>
      </p:sp>
      <p:sp>
        <p:nvSpPr>
          <p:cNvPr id="3" name="Content Placeholder 2"/>
          <p:cNvSpPr>
            <a:spLocks noGrp="1"/>
          </p:cNvSpPr>
          <p:nvPr>
            <p:ph idx="1"/>
          </p:nvPr>
        </p:nvSpPr>
        <p:spPr/>
        <p:txBody>
          <a:bodyPr rtlCol="0">
            <a:normAutofit/>
          </a:bodyPr>
          <a:lstStyle/>
          <a:p>
            <a:pPr>
              <a:lnSpc>
                <a:spcPct val="160000"/>
              </a:lnSpc>
              <a:spcBef>
                <a:spcPts val="0"/>
              </a:spcBef>
              <a:defRPr/>
            </a:pPr>
            <a:r>
              <a:rPr lang="en-US" dirty="0" smtClean="0">
                <a:cs typeface="Calibri"/>
              </a:rPr>
              <a:t>SPM 12 </a:t>
            </a:r>
            <a:r>
              <a:rPr lang="en-US" dirty="0">
                <a:cs typeface="Calibri"/>
              </a:rPr>
              <a:t>Manual - </a:t>
            </a:r>
            <a:r>
              <a:rPr lang="en-US" dirty="0">
                <a:cs typeface="Calibri"/>
                <a:hlinkClick r:id="rId3"/>
              </a:rPr>
              <a:t>www.fil.ion.ucl.ac.uk/spm/doc/manual.pdf</a:t>
            </a:r>
            <a:endParaRPr lang="en-US" dirty="0">
              <a:cs typeface="Calibri"/>
            </a:endParaRPr>
          </a:p>
          <a:p>
            <a:pPr fontAlgn="auto">
              <a:lnSpc>
                <a:spcPct val="160000"/>
              </a:lnSpc>
              <a:spcBef>
                <a:spcPts val="0"/>
              </a:spcBef>
              <a:spcAft>
                <a:spcPts val="0"/>
              </a:spcAft>
              <a:defRPr/>
            </a:pPr>
            <a:r>
              <a:rPr lang="en-US" dirty="0" smtClean="0">
                <a:cs typeface="Calibri"/>
              </a:rPr>
              <a:t>SPM course slides - </a:t>
            </a:r>
            <a:r>
              <a:rPr lang="en-US" smtClean="0">
                <a:cs typeface="Calibri"/>
                <a:hlinkClick r:id="rId4"/>
              </a:rPr>
              <a:t>www.fil.ion.ucl.ac.uk/spm/course/</a:t>
            </a:r>
            <a:endParaRPr lang="en-US" dirty="0" smtClean="0">
              <a:cs typeface="Calibri"/>
            </a:endParaRPr>
          </a:p>
          <a:p>
            <a:pPr>
              <a:lnSpc>
                <a:spcPct val="160000"/>
              </a:lnSpc>
              <a:spcBef>
                <a:spcPts val="0"/>
              </a:spcBef>
              <a:defRPr/>
            </a:pPr>
            <a:r>
              <a:rPr lang="en-US">
                <a:cs typeface="Calibri"/>
              </a:rPr>
              <a:t>Previous MfD slides</a:t>
            </a:r>
          </a:p>
          <a:p>
            <a:pPr fontAlgn="auto">
              <a:lnSpc>
                <a:spcPct val="160000"/>
              </a:lnSpc>
              <a:spcBef>
                <a:spcPts val="0"/>
              </a:spcBef>
              <a:spcAft>
                <a:spcPts val="0"/>
              </a:spcAft>
              <a:defRPr/>
            </a:pP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1710820"/>
            <a:ext cx="1958970" cy="4984952"/>
            <a:chOff x="-299" y="1873048"/>
            <a:chExt cx="1958970" cy="4984952"/>
          </a:xfrm>
        </p:grpSpPr>
        <p:sp>
          <p:nvSpPr>
            <p:cNvPr id="36" name="Rectangle 35"/>
            <p:cNvSpPr/>
            <p:nvPr/>
          </p:nvSpPr>
          <p:spPr>
            <a:xfrm>
              <a:off x="-299" y="1873178"/>
              <a:ext cx="1907704" cy="4984822"/>
            </a:xfrm>
            <a:prstGeom prst="rect">
              <a:avLst/>
            </a:prstGeom>
            <a:solidFill>
              <a:srgbClr val="7FA1AC">
                <a:alpha val="1411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60294" y="1873048"/>
              <a:ext cx="1898377" cy="307777"/>
            </a:xfrm>
            <a:prstGeom prst="rect">
              <a:avLst/>
            </a:prstGeom>
            <a:noFill/>
          </p:spPr>
          <p:txBody>
            <a:bodyPr wrap="square" rtlCol="0">
              <a:spAutoFit/>
            </a:bodyPr>
            <a:lstStyle/>
            <a:p>
              <a:pPr algn="ctr"/>
              <a:r>
                <a:rPr lang="en-GB" sz="1400" dirty="0" smtClean="0">
                  <a:latin typeface="+mj-lt"/>
                </a:rPr>
                <a:t>Scanner Output</a:t>
              </a:r>
              <a:endParaRPr lang="en-GB" sz="1400" dirty="0">
                <a:latin typeface="+mj-lt"/>
              </a:endParaRPr>
            </a:p>
          </p:txBody>
        </p:sp>
      </p:grpSp>
      <p:grpSp>
        <p:nvGrpSpPr>
          <p:cNvPr id="73" name="Group 72"/>
          <p:cNvGrpSpPr/>
          <p:nvPr/>
        </p:nvGrpSpPr>
        <p:grpSpPr>
          <a:xfrm>
            <a:off x="4841480" y="1725698"/>
            <a:ext cx="4302520" cy="4984822"/>
            <a:chOff x="4841480" y="1873178"/>
            <a:chExt cx="4302520" cy="4984822"/>
          </a:xfrm>
        </p:grpSpPr>
        <p:sp>
          <p:nvSpPr>
            <p:cNvPr id="38" name="Rectangle 37"/>
            <p:cNvSpPr/>
            <p:nvPr/>
          </p:nvSpPr>
          <p:spPr>
            <a:xfrm>
              <a:off x="4841480" y="1873178"/>
              <a:ext cx="4302520" cy="4984822"/>
            </a:xfrm>
            <a:prstGeom prst="rect">
              <a:avLst/>
            </a:prstGeom>
            <a:solidFill>
              <a:schemeClr val="accent5">
                <a:lumMod val="60000"/>
                <a:lumOff val="40000"/>
                <a:alpha val="21961"/>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4841480" y="1873178"/>
              <a:ext cx="4302520" cy="307777"/>
            </a:xfrm>
            <a:prstGeom prst="rect">
              <a:avLst/>
            </a:prstGeom>
            <a:noFill/>
          </p:spPr>
          <p:txBody>
            <a:bodyPr wrap="square" rtlCol="0">
              <a:spAutoFit/>
            </a:bodyPr>
            <a:lstStyle/>
            <a:p>
              <a:pPr algn="ctr"/>
              <a:r>
                <a:rPr lang="en-GB" sz="1400" dirty="0" smtClean="0">
                  <a:latin typeface="+mj-lt"/>
                </a:rPr>
                <a:t>Statistical analysis</a:t>
              </a:r>
              <a:endParaRPr lang="en-GB" sz="1400" dirty="0">
                <a:latin typeface="+mj-lt"/>
              </a:endParaRPr>
            </a:p>
          </p:txBody>
        </p:sp>
      </p:grpSp>
      <p:grpSp>
        <p:nvGrpSpPr>
          <p:cNvPr id="72" name="Group 71"/>
          <p:cNvGrpSpPr/>
          <p:nvPr/>
        </p:nvGrpSpPr>
        <p:grpSpPr>
          <a:xfrm>
            <a:off x="1906950" y="1725698"/>
            <a:ext cx="2925957" cy="4984822"/>
            <a:chOff x="1906950" y="1873178"/>
            <a:chExt cx="2925957" cy="4984822"/>
          </a:xfrm>
        </p:grpSpPr>
        <p:sp>
          <p:nvSpPr>
            <p:cNvPr id="37" name="Rectangle 36"/>
            <p:cNvSpPr/>
            <p:nvPr/>
          </p:nvSpPr>
          <p:spPr>
            <a:xfrm>
              <a:off x="1906950" y="1873178"/>
              <a:ext cx="2925957" cy="4984822"/>
            </a:xfrm>
            <a:prstGeom prst="rect">
              <a:avLst/>
            </a:prstGeom>
            <a:solidFill>
              <a:schemeClr val="accent6">
                <a:lumMod val="10000"/>
                <a:lumOff val="90000"/>
                <a:alpha val="21961"/>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1916277" y="1873178"/>
              <a:ext cx="2916630" cy="307777"/>
            </a:xfrm>
            <a:prstGeom prst="rect">
              <a:avLst/>
            </a:prstGeom>
            <a:noFill/>
          </p:spPr>
          <p:txBody>
            <a:bodyPr wrap="square" rtlCol="0">
              <a:spAutoFit/>
            </a:bodyPr>
            <a:lstStyle/>
            <a:p>
              <a:pPr algn="ctr"/>
              <a:r>
                <a:rPr lang="en-GB" sz="1400" dirty="0" smtClean="0">
                  <a:latin typeface="+mj-lt"/>
                </a:rPr>
                <a:t>Preprocessing</a:t>
              </a:r>
              <a:endParaRPr lang="en-GB" sz="1400" dirty="0">
                <a:latin typeface="+mj-lt"/>
              </a:endParaRPr>
            </a:p>
          </p:txBody>
        </p:sp>
      </p:grpSp>
      <p:grpSp>
        <p:nvGrpSpPr>
          <p:cNvPr id="13" name="Group 12"/>
          <p:cNvGrpSpPr/>
          <p:nvPr/>
        </p:nvGrpSpPr>
        <p:grpSpPr>
          <a:xfrm>
            <a:off x="276853" y="2377725"/>
            <a:ext cx="1334602" cy="1629762"/>
            <a:chOff x="276853" y="2377725"/>
            <a:chExt cx="1334602" cy="1629762"/>
          </a:xfrm>
        </p:grpSpPr>
        <p:grpSp>
          <p:nvGrpSpPr>
            <p:cNvPr id="4" name="Group 3"/>
            <p:cNvGrpSpPr/>
            <p:nvPr/>
          </p:nvGrpSpPr>
          <p:grpSpPr>
            <a:xfrm>
              <a:off x="407745" y="2377725"/>
              <a:ext cx="1069957" cy="1188611"/>
              <a:chOff x="-3562887" y="795338"/>
              <a:chExt cx="1069957" cy="1386121"/>
            </a:xfrm>
          </p:grpSpPr>
          <p:pic>
            <p:nvPicPr>
              <p:cNvPr id="5" name="Picture 4" descr="junk"/>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34579" y="907988"/>
                <a:ext cx="844154" cy="1219200"/>
              </a:xfrm>
              <a:prstGeom prst="rect">
                <a:avLst/>
              </a:prstGeom>
              <a:noFill/>
              <a:ln w="28575">
                <a:solidFill>
                  <a:schemeClr val="tx1"/>
                </a:solidFill>
                <a:miter lim="800000"/>
                <a:headEnd/>
                <a:tailEnd/>
              </a:ln>
            </p:spPr>
          </p:pic>
          <p:pic>
            <p:nvPicPr>
              <p:cNvPr id="6" name="Picture 5" descr="junk"/>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37084" y="962259"/>
                <a:ext cx="844154" cy="1219200"/>
              </a:xfrm>
              <a:prstGeom prst="rect">
                <a:avLst/>
              </a:prstGeom>
              <a:noFill/>
              <a:ln w="28575">
                <a:solidFill>
                  <a:schemeClr val="tx1"/>
                </a:solidFill>
                <a:miter lim="800000"/>
                <a:headEnd/>
                <a:tailEnd/>
              </a:ln>
            </p:spPr>
          </p:pic>
          <p:pic>
            <p:nvPicPr>
              <p:cNvPr id="7" name="Picture 6" descr="junk"/>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62887" y="935233"/>
                <a:ext cx="845344" cy="1219200"/>
              </a:xfrm>
              <a:prstGeom prst="rect">
                <a:avLst/>
              </a:prstGeom>
              <a:noFill/>
              <a:ln w="28575">
                <a:solidFill>
                  <a:schemeClr val="tx1"/>
                </a:solidFill>
                <a:miter lim="800000"/>
                <a:headEnd/>
                <a:tailEnd/>
              </a:ln>
            </p:spPr>
          </p:pic>
          <p:pic>
            <p:nvPicPr>
              <p:cNvPr id="8" name="Picture 7" descr="junk"/>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60527" y="795338"/>
                <a:ext cx="844153" cy="1219201"/>
              </a:xfrm>
              <a:prstGeom prst="rect">
                <a:avLst/>
              </a:prstGeom>
              <a:noFill/>
              <a:ln w="28575">
                <a:solidFill>
                  <a:schemeClr val="tx2"/>
                </a:solidFill>
                <a:miter lim="800000"/>
                <a:headEnd/>
                <a:tailEnd/>
              </a:ln>
            </p:spPr>
          </p:pic>
        </p:grpSp>
        <p:sp>
          <p:nvSpPr>
            <p:cNvPr id="10" name="TextBox 9"/>
            <p:cNvSpPr txBox="1"/>
            <p:nvPr/>
          </p:nvSpPr>
          <p:spPr>
            <a:xfrm>
              <a:off x="276853" y="3745877"/>
              <a:ext cx="1334602" cy="261610"/>
            </a:xfrm>
            <a:prstGeom prst="rect">
              <a:avLst/>
            </a:prstGeom>
            <a:noFill/>
          </p:spPr>
          <p:txBody>
            <a:bodyPr wrap="square" rtlCol="0">
              <a:spAutoFit/>
            </a:bodyPr>
            <a:lstStyle/>
            <a:p>
              <a:pPr algn="ctr"/>
              <a:r>
                <a:rPr lang="en-GB" sz="1100" dirty="0" smtClean="0">
                  <a:latin typeface="+mn-lt"/>
                </a:rPr>
                <a:t>fMRI time series</a:t>
              </a:r>
              <a:endParaRPr lang="en-GB" sz="1100" dirty="0">
                <a:latin typeface="+mn-lt"/>
              </a:endParaRPr>
            </a:p>
          </p:txBody>
        </p:sp>
      </p:grpSp>
      <p:grpSp>
        <p:nvGrpSpPr>
          <p:cNvPr id="12" name="Group 11"/>
          <p:cNvGrpSpPr/>
          <p:nvPr/>
        </p:nvGrpSpPr>
        <p:grpSpPr>
          <a:xfrm>
            <a:off x="406914" y="4675400"/>
            <a:ext cx="1204540" cy="1622837"/>
            <a:chOff x="406914" y="4675400"/>
            <a:chExt cx="1204540" cy="1622837"/>
          </a:xfrm>
        </p:grpSpPr>
        <p:pic>
          <p:nvPicPr>
            <p:cNvPr id="9"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06914" y="4675400"/>
              <a:ext cx="1204540" cy="13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1" name="TextBox 10"/>
            <p:cNvSpPr txBox="1"/>
            <p:nvPr/>
          </p:nvSpPr>
          <p:spPr>
            <a:xfrm>
              <a:off x="499689" y="6036627"/>
              <a:ext cx="1111765" cy="261610"/>
            </a:xfrm>
            <a:prstGeom prst="rect">
              <a:avLst/>
            </a:prstGeom>
            <a:noFill/>
          </p:spPr>
          <p:txBody>
            <a:bodyPr wrap="square" rtlCol="0">
              <a:spAutoFit/>
            </a:bodyPr>
            <a:lstStyle/>
            <a:p>
              <a:pPr algn="ctr"/>
              <a:r>
                <a:rPr lang="en-GB" sz="1100" dirty="0" smtClean="0">
                  <a:latin typeface="+mn-lt"/>
                </a:rPr>
                <a:t>Structural MRI</a:t>
              </a:r>
              <a:endParaRPr lang="en-GB" sz="1100" dirty="0">
                <a:latin typeface="+mn-lt"/>
              </a:endParaRPr>
            </a:p>
          </p:txBody>
        </p:sp>
      </p:grpSp>
      <p:sp>
        <p:nvSpPr>
          <p:cNvPr id="2" name="Title 1"/>
          <p:cNvSpPr>
            <a:spLocks noGrp="1"/>
          </p:cNvSpPr>
          <p:nvPr>
            <p:ph type="title"/>
          </p:nvPr>
        </p:nvSpPr>
        <p:spPr>
          <a:xfrm>
            <a:off x="326994" y="476672"/>
            <a:ext cx="8493477" cy="648742"/>
          </a:xfrm>
        </p:spPr>
        <p:txBody>
          <a:bodyPr>
            <a:normAutofit fontScale="90000"/>
          </a:bodyPr>
          <a:lstStyle/>
          <a:p>
            <a:r>
              <a:rPr lang="en-GB" dirty="0" smtClean="0"/>
              <a:t>Stages in fMRI analysis</a:t>
            </a:r>
            <a:endParaRPr lang="en-GB" dirty="0"/>
          </a:p>
        </p:txBody>
      </p:sp>
      <p:sp>
        <p:nvSpPr>
          <p:cNvPr id="17" name="TextBox 16"/>
          <p:cNvSpPr txBox="1"/>
          <p:nvPr/>
        </p:nvSpPr>
        <p:spPr>
          <a:xfrm>
            <a:off x="2072309" y="2843543"/>
            <a:ext cx="1488374" cy="738664"/>
          </a:xfrm>
          <a:prstGeom prst="rect">
            <a:avLst/>
          </a:prstGeom>
          <a:noFill/>
          <a:ln>
            <a:solidFill>
              <a:schemeClr val="tx1"/>
            </a:solidFill>
          </a:ln>
        </p:spPr>
        <p:txBody>
          <a:bodyPr wrap="square" rtlCol="0">
            <a:spAutoFit/>
          </a:bodyPr>
          <a:lstStyle/>
          <a:p>
            <a:pPr algn="ctr"/>
            <a:r>
              <a:rPr lang="en-GB" sz="1400" dirty="0" smtClean="0">
                <a:latin typeface="+mn-lt"/>
              </a:rPr>
              <a:t>Motion correction (and unwarping)</a:t>
            </a:r>
            <a:endParaRPr lang="en-GB" sz="1400" dirty="0">
              <a:latin typeface="+mn-lt"/>
            </a:endParaRPr>
          </a:p>
        </p:txBody>
      </p:sp>
      <p:sp>
        <p:nvSpPr>
          <p:cNvPr id="18" name="TextBox 17"/>
          <p:cNvSpPr txBox="1"/>
          <p:nvPr/>
        </p:nvSpPr>
        <p:spPr>
          <a:xfrm>
            <a:off x="2072309" y="5133861"/>
            <a:ext cx="1488374" cy="954107"/>
          </a:xfrm>
          <a:prstGeom prst="rect">
            <a:avLst/>
          </a:prstGeom>
          <a:noFill/>
          <a:ln>
            <a:solidFill>
              <a:schemeClr val="tx1"/>
            </a:solidFill>
          </a:ln>
        </p:spPr>
        <p:txBody>
          <a:bodyPr wrap="square" rtlCol="0">
            <a:spAutoFit/>
          </a:bodyPr>
          <a:lstStyle/>
          <a:p>
            <a:pPr algn="ctr"/>
            <a:r>
              <a:rPr lang="en-GB" sz="1400" dirty="0" smtClean="0">
                <a:latin typeface="+mn-lt"/>
              </a:rPr>
              <a:t>Spatial normalisation (including </a:t>
            </a:r>
            <a:r>
              <a:rPr lang="en-GB" sz="1400" dirty="0" err="1" smtClean="0">
                <a:latin typeface="+mn-lt"/>
              </a:rPr>
              <a:t>coregistration</a:t>
            </a:r>
            <a:r>
              <a:rPr lang="en-GB" sz="1400" dirty="0" smtClean="0">
                <a:latin typeface="+mn-lt"/>
              </a:rPr>
              <a:t>)</a:t>
            </a:r>
            <a:endParaRPr lang="en-GB" sz="1400" dirty="0">
              <a:latin typeface="+mn-lt"/>
            </a:endParaRPr>
          </a:p>
        </p:txBody>
      </p:sp>
      <p:sp>
        <p:nvSpPr>
          <p:cNvPr id="19" name="TextBox 18"/>
          <p:cNvSpPr txBox="1"/>
          <p:nvPr/>
        </p:nvSpPr>
        <p:spPr>
          <a:xfrm>
            <a:off x="3377400" y="4148280"/>
            <a:ext cx="1224136" cy="307777"/>
          </a:xfrm>
          <a:prstGeom prst="rect">
            <a:avLst/>
          </a:prstGeom>
          <a:noFill/>
          <a:ln>
            <a:solidFill>
              <a:schemeClr val="tx1"/>
            </a:solidFill>
          </a:ln>
        </p:spPr>
        <p:txBody>
          <a:bodyPr wrap="square" rtlCol="0">
            <a:spAutoFit/>
          </a:bodyPr>
          <a:lstStyle/>
          <a:p>
            <a:pPr algn="ctr"/>
            <a:r>
              <a:rPr lang="en-GB" sz="1400" dirty="0" smtClean="0">
                <a:latin typeface="+mn-lt"/>
              </a:rPr>
              <a:t>Smoothing</a:t>
            </a:r>
            <a:endParaRPr lang="en-GB" sz="1400" dirty="0">
              <a:latin typeface="+mn-lt"/>
            </a:endParaRPr>
          </a:p>
        </p:txBody>
      </p:sp>
      <p:grpSp>
        <p:nvGrpSpPr>
          <p:cNvPr id="30" name="Group 29"/>
          <p:cNvGrpSpPr/>
          <p:nvPr/>
        </p:nvGrpSpPr>
        <p:grpSpPr>
          <a:xfrm>
            <a:off x="5159998" y="2449366"/>
            <a:ext cx="1041649" cy="1332042"/>
            <a:chOff x="4744087" y="2377725"/>
            <a:chExt cx="1041649" cy="1332042"/>
          </a:xfrm>
        </p:grpSpPr>
        <p:pic>
          <p:nvPicPr>
            <p:cNvPr id="22" name="Picture 17"/>
            <p:cNvPicPr>
              <a:picLocks noChangeArrowheads="1"/>
            </p:cNvPicPr>
            <p:nvPr/>
          </p:nvPicPr>
          <p:blipFill>
            <a:blip r:embed="rId5" cstate="screen">
              <a:extLst>
                <a:ext uri="{28A0092B-C50C-407E-A947-70E740481C1C}">
                  <a14:useLocalDpi xmlns:a14="http://schemas.microsoft.com/office/drawing/2010/main"/>
                </a:ext>
              </a:extLst>
            </a:blip>
            <a:srcRect l="69757" t="30959" r="7643" b="14474"/>
            <a:stretch>
              <a:fillRect/>
            </a:stretch>
          </p:blipFill>
          <p:spPr bwMode="auto">
            <a:xfrm>
              <a:off x="4878784" y="2377725"/>
              <a:ext cx="709979" cy="1119188"/>
            </a:xfrm>
            <a:prstGeom prst="rect">
              <a:avLst/>
            </a:prstGeom>
            <a:noFill/>
            <a:ln w="12700">
              <a:noFill/>
              <a:miter lim="800000"/>
              <a:headEnd/>
              <a:tailEnd/>
            </a:ln>
          </p:spPr>
        </p:pic>
        <p:sp>
          <p:nvSpPr>
            <p:cNvPr id="23" name="TextBox 22"/>
            <p:cNvSpPr txBox="1"/>
            <p:nvPr/>
          </p:nvSpPr>
          <p:spPr>
            <a:xfrm>
              <a:off x="4744087" y="3448157"/>
              <a:ext cx="1041649" cy="261610"/>
            </a:xfrm>
            <a:prstGeom prst="rect">
              <a:avLst/>
            </a:prstGeom>
            <a:noFill/>
          </p:spPr>
          <p:txBody>
            <a:bodyPr wrap="square" rtlCol="0">
              <a:spAutoFit/>
            </a:bodyPr>
            <a:lstStyle/>
            <a:p>
              <a:pPr algn="ctr"/>
              <a:r>
                <a:rPr lang="en-GB" sz="1100" dirty="0" smtClean="0">
                  <a:latin typeface="+mn-lt"/>
                </a:rPr>
                <a:t>Design matrix</a:t>
              </a:r>
              <a:endParaRPr lang="en-GB" sz="1100" dirty="0">
                <a:latin typeface="+mn-lt"/>
              </a:endParaRPr>
            </a:p>
          </p:txBody>
        </p:sp>
      </p:grpSp>
      <p:grpSp>
        <p:nvGrpSpPr>
          <p:cNvPr id="20" name="Group 19"/>
          <p:cNvGrpSpPr/>
          <p:nvPr/>
        </p:nvGrpSpPr>
        <p:grpSpPr>
          <a:xfrm>
            <a:off x="5072851" y="5133861"/>
            <a:ext cx="1551227" cy="1465262"/>
            <a:chOff x="5072851" y="5133861"/>
            <a:chExt cx="1551227" cy="1465262"/>
          </a:xfrm>
        </p:grpSpPr>
        <p:pic>
          <p:nvPicPr>
            <p:cNvPr id="24" name="Picture 21"/>
            <p:cNvPicPr>
              <a:picLocks noChangeArrowheads="1"/>
            </p:cNvPicPr>
            <p:nvPr/>
          </p:nvPicPr>
          <p:blipFill>
            <a:blip r:embed="rId6" cstate="screen">
              <a:extLst>
                <a:ext uri="{28A0092B-C50C-407E-A947-70E740481C1C}">
                  <a14:useLocalDpi xmlns:a14="http://schemas.microsoft.com/office/drawing/2010/main"/>
                </a:ext>
              </a:extLst>
            </a:blip>
            <a:srcRect l="10599" t="6715" r="8142" b="6468"/>
            <a:stretch>
              <a:fillRect/>
            </a:stretch>
          </p:blipFill>
          <p:spPr bwMode="auto">
            <a:xfrm>
              <a:off x="5072851" y="5133861"/>
              <a:ext cx="1551227" cy="1203652"/>
            </a:xfrm>
            <a:prstGeom prst="rect">
              <a:avLst/>
            </a:prstGeom>
            <a:noFill/>
            <a:ln w="12700">
              <a:solidFill>
                <a:schemeClr val="bg2"/>
              </a:solidFill>
              <a:miter lim="800000"/>
              <a:headEnd/>
              <a:tailEnd/>
            </a:ln>
          </p:spPr>
        </p:pic>
        <p:sp>
          <p:nvSpPr>
            <p:cNvPr id="25" name="TextBox 24"/>
            <p:cNvSpPr txBox="1"/>
            <p:nvPr/>
          </p:nvSpPr>
          <p:spPr>
            <a:xfrm>
              <a:off x="5072851" y="6337513"/>
              <a:ext cx="1551227" cy="261610"/>
            </a:xfrm>
            <a:prstGeom prst="rect">
              <a:avLst/>
            </a:prstGeom>
            <a:noFill/>
          </p:spPr>
          <p:txBody>
            <a:bodyPr wrap="square" rtlCol="0">
              <a:spAutoFit/>
            </a:bodyPr>
            <a:lstStyle/>
            <a:p>
              <a:pPr algn="ctr"/>
              <a:r>
                <a:rPr lang="en-GB" sz="1100" dirty="0" smtClean="0">
                  <a:latin typeface="+mn-lt"/>
                </a:rPr>
                <a:t>Parameter estimates</a:t>
              </a:r>
              <a:endParaRPr lang="en-GB" sz="1100" dirty="0">
                <a:latin typeface="+mn-lt"/>
              </a:endParaRPr>
            </a:p>
          </p:txBody>
        </p:sp>
      </p:grpSp>
      <p:sp>
        <p:nvSpPr>
          <p:cNvPr id="26" name="TextBox 25"/>
          <p:cNvSpPr txBox="1"/>
          <p:nvPr/>
        </p:nvSpPr>
        <p:spPr>
          <a:xfrm>
            <a:off x="5072851" y="4051237"/>
            <a:ext cx="1224136" cy="523220"/>
          </a:xfrm>
          <a:prstGeom prst="rect">
            <a:avLst/>
          </a:prstGeom>
          <a:noFill/>
          <a:ln>
            <a:solidFill>
              <a:schemeClr val="tx1"/>
            </a:solidFill>
          </a:ln>
        </p:spPr>
        <p:txBody>
          <a:bodyPr wrap="square" rtlCol="0">
            <a:spAutoFit/>
          </a:bodyPr>
          <a:lstStyle/>
          <a:p>
            <a:pPr algn="ctr"/>
            <a:r>
              <a:rPr lang="en-GB" sz="1400" dirty="0" smtClean="0">
                <a:latin typeface="+mn-lt"/>
              </a:rPr>
              <a:t>General Linear Model</a:t>
            </a:r>
            <a:endParaRPr lang="en-GB" sz="1400" dirty="0">
              <a:latin typeface="+mn-lt"/>
            </a:endParaRPr>
          </a:p>
        </p:txBody>
      </p:sp>
      <p:grpSp>
        <p:nvGrpSpPr>
          <p:cNvPr id="31" name="Group 30"/>
          <p:cNvGrpSpPr/>
          <p:nvPr/>
        </p:nvGrpSpPr>
        <p:grpSpPr>
          <a:xfrm>
            <a:off x="6624078" y="2761506"/>
            <a:ext cx="2379772" cy="2320744"/>
            <a:chOff x="6697228" y="2449366"/>
            <a:chExt cx="2379772" cy="2320744"/>
          </a:xfrm>
        </p:grpSpPr>
        <p:pic>
          <p:nvPicPr>
            <p:cNvPr id="27" name="Picture 16"/>
            <p:cNvPicPr>
              <a:picLocks noChangeArrowheads="1"/>
            </p:cNvPicPr>
            <p:nvPr/>
          </p:nvPicPr>
          <p:blipFill>
            <a:blip r:embed="rId7">
              <a:clrChange>
                <a:clrFrom>
                  <a:srgbClr val="FFFFFF"/>
                </a:clrFrom>
                <a:clrTo>
                  <a:srgbClr val="FFFFFF">
                    <a:alpha val="0"/>
                  </a:srgbClr>
                </a:clrTo>
              </a:clrChange>
            </a:blip>
            <a:srcRect/>
            <a:stretch>
              <a:fillRect/>
            </a:stretch>
          </p:blipFill>
          <p:spPr bwMode="auto">
            <a:xfrm>
              <a:off x="6697228" y="2449366"/>
              <a:ext cx="2379772" cy="2128838"/>
            </a:xfrm>
            <a:prstGeom prst="rect">
              <a:avLst/>
            </a:prstGeom>
            <a:noFill/>
            <a:ln w="12700">
              <a:noFill/>
              <a:miter lim="800000"/>
              <a:headEnd/>
              <a:tailEnd/>
            </a:ln>
          </p:spPr>
        </p:pic>
        <p:pic>
          <p:nvPicPr>
            <p:cNvPr id="28" name="Picture 18"/>
            <p:cNvPicPr>
              <a:picLocks noChangeAspect="1" noChangeArrowheads="1"/>
            </p:cNvPicPr>
            <p:nvPr/>
          </p:nvPicPr>
          <p:blipFill>
            <a:blip r:embed="rId8" cstate="screen">
              <a:clrChange>
                <a:clrFrom>
                  <a:srgbClr val="0000D4"/>
                </a:clrFrom>
                <a:clrTo>
                  <a:srgbClr val="0000D4">
                    <a:alpha val="0"/>
                  </a:srgbClr>
                </a:clrTo>
              </a:clrChange>
              <a:extLst>
                <a:ext uri="{28A0092B-C50C-407E-A947-70E740481C1C}">
                  <a14:useLocalDpi xmlns:a14="http://schemas.microsoft.com/office/drawing/2010/main"/>
                </a:ext>
              </a:extLst>
            </a:blip>
            <a:srcRect/>
            <a:stretch>
              <a:fillRect/>
            </a:stretch>
          </p:blipFill>
          <p:spPr bwMode="auto">
            <a:xfrm>
              <a:off x="7956053" y="3662391"/>
              <a:ext cx="1076967" cy="760413"/>
            </a:xfrm>
            <a:prstGeom prst="rect">
              <a:avLst/>
            </a:prstGeom>
            <a:noFill/>
            <a:ln w="12700">
              <a:solidFill>
                <a:schemeClr val="tx1"/>
              </a:solidFill>
              <a:miter lim="800000"/>
              <a:headEnd/>
              <a:tailEnd/>
            </a:ln>
          </p:spPr>
        </p:pic>
        <p:sp>
          <p:nvSpPr>
            <p:cNvPr id="29" name="TextBox 28"/>
            <p:cNvSpPr txBox="1"/>
            <p:nvPr/>
          </p:nvSpPr>
          <p:spPr>
            <a:xfrm>
              <a:off x="6778673" y="4508500"/>
              <a:ext cx="2254347" cy="261610"/>
            </a:xfrm>
            <a:prstGeom prst="rect">
              <a:avLst/>
            </a:prstGeom>
            <a:noFill/>
          </p:spPr>
          <p:txBody>
            <a:bodyPr wrap="square" rtlCol="0">
              <a:spAutoFit/>
            </a:bodyPr>
            <a:lstStyle/>
            <a:p>
              <a:pPr algn="ctr"/>
              <a:r>
                <a:rPr lang="en-GB" sz="1100" dirty="0" smtClean="0">
                  <a:latin typeface="+mn-lt"/>
                </a:rPr>
                <a:t>Statistical Parameter Map</a:t>
              </a:r>
              <a:endParaRPr lang="en-GB" sz="1100" dirty="0">
                <a:latin typeface="+mn-lt"/>
              </a:endParaRPr>
            </a:p>
          </p:txBody>
        </p:sp>
      </p:grpSp>
      <p:cxnSp>
        <p:nvCxnSpPr>
          <p:cNvPr id="43" name="Straight Arrow Connector 42"/>
          <p:cNvCxnSpPr/>
          <p:nvPr/>
        </p:nvCxnSpPr>
        <p:spPr>
          <a:xfrm>
            <a:off x="1515636" y="3212976"/>
            <a:ext cx="556673"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6" name="Straight Arrow Connector 45"/>
          <p:cNvCxnSpPr/>
          <p:nvPr/>
        </p:nvCxnSpPr>
        <p:spPr>
          <a:xfrm>
            <a:off x="1562022" y="5589240"/>
            <a:ext cx="556673"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7" name="Straight Arrow Connector 46"/>
          <p:cNvCxnSpPr/>
          <p:nvPr/>
        </p:nvCxnSpPr>
        <p:spPr>
          <a:xfrm>
            <a:off x="2411761" y="3637977"/>
            <a:ext cx="2130" cy="144427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50" name="Straight Arrow Connector 49"/>
          <p:cNvCxnSpPr/>
          <p:nvPr/>
        </p:nvCxnSpPr>
        <p:spPr>
          <a:xfrm flipH="1">
            <a:off x="3475796" y="3608418"/>
            <a:ext cx="229" cy="53986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52" name="Straight Arrow Connector 51"/>
          <p:cNvCxnSpPr/>
          <p:nvPr/>
        </p:nvCxnSpPr>
        <p:spPr>
          <a:xfrm flipH="1" flipV="1">
            <a:off x="3470124" y="4455786"/>
            <a:ext cx="5672" cy="62646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55" name="Straight Arrow Connector 54"/>
          <p:cNvCxnSpPr/>
          <p:nvPr/>
        </p:nvCxnSpPr>
        <p:spPr>
          <a:xfrm flipV="1">
            <a:off x="4605645" y="4302168"/>
            <a:ext cx="449461" cy="115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58" name="Straight Arrow Connector 57"/>
          <p:cNvCxnSpPr>
            <a:stCxn id="23" idx="2"/>
            <a:endCxn id="26" idx="0"/>
          </p:cNvCxnSpPr>
          <p:nvPr/>
        </p:nvCxnSpPr>
        <p:spPr>
          <a:xfrm>
            <a:off x="5680823" y="3781408"/>
            <a:ext cx="4096" cy="26982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62" name="Straight Arrow Connector 61"/>
          <p:cNvCxnSpPr/>
          <p:nvPr/>
        </p:nvCxnSpPr>
        <p:spPr>
          <a:xfrm flipH="1" flipV="1">
            <a:off x="5834019" y="4574457"/>
            <a:ext cx="14445" cy="50779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65" name="Straight Arrow Connector 64"/>
          <p:cNvCxnSpPr/>
          <p:nvPr/>
        </p:nvCxnSpPr>
        <p:spPr>
          <a:xfrm>
            <a:off x="6324512" y="4287189"/>
            <a:ext cx="394906" cy="1497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1" name="Oval 20"/>
          <p:cNvSpPr/>
          <p:nvPr/>
        </p:nvSpPr>
        <p:spPr>
          <a:xfrm>
            <a:off x="1763194" y="2621724"/>
            <a:ext cx="2139127" cy="1243378"/>
          </a:xfrm>
          <a:prstGeom prst="ellipse">
            <a:avLst/>
          </a:prstGeom>
          <a:solidFill>
            <a:srgbClr val="E6E6E6">
              <a:alpha val="18039"/>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p:cNvSpPr txBox="1"/>
          <p:nvPr/>
        </p:nvSpPr>
        <p:spPr>
          <a:xfrm>
            <a:off x="2227572" y="2349512"/>
            <a:ext cx="1251438" cy="276999"/>
          </a:xfrm>
          <a:prstGeom prst="rect">
            <a:avLst/>
          </a:prstGeom>
          <a:noFill/>
        </p:spPr>
        <p:txBody>
          <a:bodyPr wrap="square" rtlCol="0">
            <a:spAutoFit/>
          </a:bodyPr>
          <a:lstStyle/>
          <a:p>
            <a:pPr algn="ctr"/>
            <a:r>
              <a:rPr lang="en-GB" sz="1200" dirty="0" smtClean="0">
                <a:solidFill>
                  <a:srgbClr val="C00000"/>
                </a:solidFill>
                <a:latin typeface="+mj-lt"/>
              </a:rPr>
              <a:t>Today’s talk</a:t>
            </a:r>
            <a:endParaRPr lang="en-GB" sz="1200" dirty="0">
              <a:solidFill>
                <a:srgbClr val="C00000"/>
              </a:solidFill>
              <a:latin typeface="+mj-lt"/>
            </a:endParaRPr>
          </a:p>
        </p:txBody>
      </p:sp>
    </p:spTree>
    <p:extLst>
      <p:ext uri="{BB962C8B-B14F-4D97-AF65-F5344CB8AC3E}">
        <p14:creationId xmlns:p14="http://schemas.microsoft.com/office/powerpoint/2010/main" val="4232282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1000" fill="hold"/>
                                        <p:tgtEl>
                                          <p:spTgt spid="21"/>
                                        </p:tgtEl>
                                        <p:attrNameLst>
                                          <p:attrName>ppt_w</p:attrName>
                                        </p:attrNameLst>
                                      </p:cBhvr>
                                      <p:tavLst>
                                        <p:tav tm="0">
                                          <p:val>
                                            <p:fltVal val="0"/>
                                          </p:val>
                                        </p:tav>
                                        <p:tav tm="100000">
                                          <p:val>
                                            <p:strVal val="#ppt_w"/>
                                          </p:val>
                                        </p:tav>
                                      </p:tavLst>
                                    </p:anim>
                                    <p:anim calcmode="lin" valueType="num">
                                      <p:cBhvr>
                                        <p:cTn id="58" dur="1000" fill="hold"/>
                                        <p:tgtEl>
                                          <p:spTgt spid="21"/>
                                        </p:tgtEl>
                                        <p:attrNameLst>
                                          <p:attrName>ppt_h</p:attrName>
                                        </p:attrNameLst>
                                      </p:cBhvr>
                                      <p:tavLst>
                                        <p:tav tm="0">
                                          <p:val>
                                            <p:fltVal val="0"/>
                                          </p:val>
                                        </p:tav>
                                        <p:tav tm="100000">
                                          <p:val>
                                            <p:strVal val="#ppt_h"/>
                                          </p:val>
                                        </p:tav>
                                      </p:tavLst>
                                    </p:anim>
                                    <p:anim calcmode="lin" valueType="num">
                                      <p:cBhvr>
                                        <p:cTn id="59" dur="1000" fill="hold"/>
                                        <p:tgtEl>
                                          <p:spTgt spid="21"/>
                                        </p:tgtEl>
                                        <p:attrNameLst>
                                          <p:attrName>style.rotation</p:attrName>
                                        </p:attrNameLst>
                                      </p:cBhvr>
                                      <p:tavLst>
                                        <p:tav tm="0">
                                          <p:val>
                                            <p:fltVal val="90"/>
                                          </p:val>
                                        </p:tav>
                                        <p:tav tm="100000">
                                          <p:val>
                                            <p:fltVal val="0"/>
                                          </p:val>
                                        </p:tav>
                                      </p:tavLst>
                                    </p:anim>
                                    <p:animEffect transition="in" filter="fade">
                                      <p:cBhvr>
                                        <p:cTn id="60" dur="1000"/>
                                        <p:tgtEl>
                                          <p:spTgt spid="21"/>
                                        </p:tgtEl>
                                      </p:cBhvr>
                                    </p:animEffect>
                                  </p:childTnLst>
                                </p:cTn>
                              </p:par>
                              <p:par>
                                <p:cTn id="61" presetID="2" presetClass="entr" presetSubtype="4"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250" fill="hold"/>
                                        <p:tgtEl>
                                          <p:spTgt spid="32"/>
                                        </p:tgtEl>
                                        <p:attrNameLst>
                                          <p:attrName>ppt_x</p:attrName>
                                        </p:attrNameLst>
                                      </p:cBhvr>
                                      <p:tavLst>
                                        <p:tav tm="0">
                                          <p:val>
                                            <p:strVal val="#ppt_x"/>
                                          </p:val>
                                        </p:tav>
                                        <p:tav tm="100000">
                                          <p:val>
                                            <p:strVal val="#ppt_x"/>
                                          </p:val>
                                        </p:tav>
                                      </p:tavLst>
                                    </p:anim>
                                    <p:anim calcmode="lin" valueType="num">
                                      <p:cBhvr additive="base">
                                        <p:cTn id="64" dur="25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6" grpId="0" animBg="1"/>
      <p:bldP spid="21" grpId="0" animBg="1"/>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Preprocessing: Why is it needed?</a:t>
            </a:r>
            <a:endParaRPr lang="en-GB" dirty="0"/>
          </a:p>
        </p:txBody>
      </p:sp>
      <p:sp>
        <p:nvSpPr>
          <p:cNvPr id="3" name="Content Placeholder 2"/>
          <p:cNvSpPr>
            <a:spLocks noGrp="1"/>
          </p:cNvSpPr>
          <p:nvPr>
            <p:ph idx="1"/>
          </p:nvPr>
        </p:nvSpPr>
        <p:spPr>
          <a:xfrm>
            <a:off x="323528" y="1700808"/>
            <a:ext cx="8634288" cy="2143059"/>
          </a:xfrm>
        </p:spPr>
        <p:txBody>
          <a:bodyPr>
            <a:normAutofit/>
          </a:bodyPr>
          <a:lstStyle/>
          <a:p>
            <a:r>
              <a:rPr lang="en-GB" dirty="0" smtClean="0"/>
              <a:t>fMRI:</a:t>
            </a:r>
            <a:endParaRPr lang="en-GB" dirty="0"/>
          </a:p>
          <a:p>
            <a:pPr lvl="1"/>
            <a:r>
              <a:rPr lang="en-GB" sz="2400" dirty="0" smtClean="0"/>
              <a:t>returns a 3D array of voxels </a:t>
            </a:r>
            <a:r>
              <a:rPr lang="en-GB" sz="2400" u="sng" dirty="0" smtClean="0"/>
              <a:t>repeatedly sampled </a:t>
            </a:r>
            <a:r>
              <a:rPr lang="en-GB" sz="2400" dirty="0" smtClean="0"/>
              <a:t>over time</a:t>
            </a:r>
          </a:p>
          <a:p>
            <a:pPr lvl="1"/>
            <a:r>
              <a:rPr lang="en-GB" sz="2400" dirty="0" smtClean="0"/>
              <a:t>Changes in activation in each voxel correlated with experimental task</a:t>
            </a:r>
          </a:p>
        </p:txBody>
      </p:sp>
      <p:sp>
        <p:nvSpPr>
          <p:cNvPr id="6" name="Content Placeholder 2"/>
          <p:cNvSpPr txBox="1">
            <a:spLocks/>
          </p:cNvSpPr>
          <p:nvPr/>
        </p:nvSpPr>
        <p:spPr bwMode="auto">
          <a:xfrm>
            <a:off x="457056" y="4131805"/>
            <a:ext cx="8634288" cy="2133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GB" dirty="0" smtClean="0">
                <a:latin typeface="Lato"/>
              </a:rPr>
              <a:t>Key Assumptions:</a:t>
            </a:r>
          </a:p>
          <a:p>
            <a:pPr marL="914400" lvl="1" indent="-457200">
              <a:buAutoNum type="arabicParenR"/>
            </a:pPr>
            <a:r>
              <a:rPr lang="en-GB" dirty="0" smtClean="0">
                <a:latin typeface="Lato"/>
              </a:rPr>
              <a:t>all voxels must be acquired simultaneously</a:t>
            </a:r>
          </a:p>
          <a:p>
            <a:pPr marL="914400" lvl="1" indent="-457200">
              <a:buFontTx/>
              <a:buAutoNum type="arabicParenR"/>
            </a:pPr>
            <a:r>
              <a:rPr lang="en-GB" dirty="0" smtClean="0">
                <a:latin typeface="Lato"/>
              </a:rPr>
              <a:t>the </a:t>
            </a:r>
            <a:r>
              <a:rPr lang="en-GB" dirty="0">
                <a:latin typeface="Lato"/>
              </a:rPr>
              <a:t>voxels need to come from </a:t>
            </a:r>
            <a:r>
              <a:rPr lang="en-GB" u="sng" dirty="0">
                <a:latin typeface="Lato"/>
              </a:rPr>
              <a:t>the same part of the brain</a:t>
            </a:r>
          </a:p>
          <a:p>
            <a:pPr marL="914400" lvl="1" indent="-457200">
              <a:buAutoNum type="arabicParenR"/>
            </a:pPr>
            <a:endParaRPr lang="en-GB" sz="2000" dirty="0" smtClean="0"/>
          </a:p>
        </p:txBody>
      </p:sp>
    </p:spTree>
    <p:extLst>
      <p:ext uri="{BB962C8B-B14F-4D97-AF65-F5344CB8AC3E}">
        <p14:creationId xmlns:p14="http://schemas.microsoft.com/office/powerpoint/2010/main" val="39775752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p:cNvSpPr>
            <a:spLocks noGrp="1"/>
          </p:cNvSpPr>
          <p:nvPr>
            <p:ph type="title"/>
          </p:nvPr>
        </p:nvSpPr>
        <p:spPr/>
        <p:txBody>
          <a:bodyPr/>
          <a:lstStyle/>
          <a:p>
            <a:r>
              <a:rPr lang="en-US" dirty="0" smtClean="0"/>
              <a:t>Violation of assumption 1:</a:t>
            </a:r>
            <a:endParaRPr lang="en-US" dirty="0"/>
          </a:p>
        </p:txBody>
      </p:sp>
      <p:sp>
        <p:nvSpPr>
          <p:cNvPr id="35" name="Rectangle 34"/>
          <p:cNvSpPr/>
          <p:nvPr/>
        </p:nvSpPr>
        <p:spPr>
          <a:xfrm>
            <a:off x="323528" y="1700808"/>
            <a:ext cx="8424936" cy="3108543"/>
          </a:xfrm>
          <a:prstGeom prst="rect">
            <a:avLst/>
          </a:prstGeom>
        </p:spPr>
        <p:txBody>
          <a:bodyPr wrap="square">
            <a:spAutoFit/>
          </a:bodyPr>
          <a:lstStyle/>
          <a:p>
            <a:pPr lvl="1"/>
            <a:r>
              <a:rPr lang="en-GB" sz="2400" dirty="0" smtClean="0">
                <a:latin typeface="Lato"/>
              </a:rPr>
              <a:t>- all </a:t>
            </a:r>
            <a:r>
              <a:rPr lang="en-GB" sz="2400" dirty="0">
                <a:latin typeface="Lato"/>
              </a:rPr>
              <a:t>voxels must be acquired </a:t>
            </a:r>
            <a:r>
              <a:rPr lang="en-GB" sz="2400" dirty="0" smtClean="0">
                <a:latin typeface="Lato"/>
              </a:rPr>
              <a:t>simultaneously</a:t>
            </a:r>
          </a:p>
          <a:p>
            <a:pPr lvl="1"/>
            <a:r>
              <a:rPr lang="en-GB" sz="2400" dirty="0">
                <a:latin typeface="Lato"/>
              </a:rPr>
              <a:t> </a:t>
            </a:r>
            <a:r>
              <a:rPr lang="en-GB" sz="2400" dirty="0" smtClean="0">
                <a:latin typeface="Lato"/>
              </a:rPr>
              <a:t>	</a:t>
            </a:r>
          </a:p>
          <a:p>
            <a:pPr marL="800100" lvl="1" indent="-342900">
              <a:buFontTx/>
              <a:buChar char="-"/>
            </a:pPr>
            <a:r>
              <a:rPr lang="en-GB" sz="2400" dirty="0" smtClean="0">
                <a:latin typeface="Lato"/>
              </a:rPr>
              <a:t>the last slice is acquired TR seconds after the first slice</a:t>
            </a:r>
          </a:p>
          <a:p>
            <a:pPr marL="800100" lvl="1" indent="-342900">
              <a:buFontTx/>
              <a:buChar char="-"/>
            </a:pPr>
            <a:endParaRPr lang="en-GB" sz="2400" dirty="0" smtClean="0">
              <a:latin typeface="Lato"/>
            </a:endParaRPr>
          </a:p>
          <a:p>
            <a:pPr lvl="1"/>
            <a:r>
              <a:rPr lang="en-GB" sz="2400" dirty="0">
                <a:latin typeface="Lato"/>
                <a:sym typeface="Wingdings"/>
              </a:rPr>
              <a:t>	</a:t>
            </a:r>
            <a:r>
              <a:rPr lang="en-GB" sz="2400" dirty="0" smtClean="0">
                <a:latin typeface="Lato"/>
                <a:sym typeface="Wingdings"/>
              </a:rPr>
              <a:t>  there can be motion of one slice relative to 		another</a:t>
            </a:r>
            <a:endParaRPr lang="en-GB" sz="2400" dirty="0" smtClean="0">
              <a:latin typeface="Lato"/>
            </a:endParaRPr>
          </a:p>
          <a:p>
            <a:pPr lvl="1"/>
            <a:endParaRPr lang="en-GB" sz="2400" dirty="0"/>
          </a:p>
          <a:p>
            <a:pPr lvl="1"/>
            <a:endParaRPr lang="en-GB" sz="2800" dirty="0"/>
          </a:p>
        </p:txBody>
      </p:sp>
      <p:sp>
        <p:nvSpPr>
          <p:cNvPr id="51" name="Title 32"/>
          <p:cNvSpPr txBox="1">
            <a:spLocks/>
          </p:cNvSpPr>
          <p:nvPr/>
        </p:nvSpPr>
        <p:spPr bwMode="auto">
          <a:xfrm>
            <a:off x="395536" y="4149080"/>
            <a:ext cx="8489950"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000" b="1">
                <a:solidFill>
                  <a:schemeClr val="tx2"/>
                </a:solidFill>
                <a:latin typeface="+mj-lt"/>
                <a:ea typeface="+mj-ea"/>
                <a:cs typeface="+mj-cs"/>
              </a:defRPr>
            </a:lvl1pPr>
            <a:lvl2pPr algn="l" rtl="0" eaLnBrk="1" fontAlgn="base" hangingPunct="1">
              <a:spcBef>
                <a:spcPct val="0"/>
              </a:spcBef>
              <a:spcAft>
                <a:spcPct val="0"/>
              </a:spcAft>
              <a:defRPr sz="3000" b="1">
                <a:solidFill>
                  <a:schemeClr val="tx2"/>
                </a:solidFill>
                <a:latin typeface="Lato Black" panose="020F0A02020204030203" pitchFamily="34" charset="0"/>
              </a:defRPr>
            </a:lvl2pPr>
            <a:lvl3pPr algn="l" rtl="0" eaLnBrk="1" fontAlgn="base" hangingPunct="1">
              <a:spcBef>
                <a:spcPct val="0"/>
              </a:spcBef>
              <a:spcAft>
                <a:spcPct val="0"/>
              </a:spcAft>
              <a:defRPr sz="3000" b="1">
                <a:solidFill>
                  <a:schemeClr val="tx2"/>
                </a:solidFill>
                <a:latin typeface="Lato Black" panose="020F0A02020204030203" pitchFamily="34" charset="0"/>
              </a:defRPr>
            </a:lvl3pPr>
            <a:lvl4pPr algn="l" rtl="0" eaLnBrk="1" fontAlgn="base" hangingPunct="1">
              <a:spcBef>
                <a:spcPct val="0"/>
              </a:spcBef>
              <a:spcAft>
                <a:spcPct val="0"/>
              </a:spcAft>
              <a:defRPr sz="3000" b="1">
                <a:solidFill>
                  <a:schemeClr val="tx2"/>
                </a:solidFill>
                <a:latin typeface="Lato Black" panose="020F0A02020204030203" pitchFamily="34" charset="0"/>
              </a:defRPr>
            </a:lvl4pPr>
            <a:lvl5pPr algn="l" rtl="0" eaLnBrk="1" fontAlgn="base" hangingPunct="1">
              <a:spcBef>
                <a:spcPct val="0"/>
              </a:spcBef>
              <a:spcAft>
                <a:spcPct val="0"/>
              </a:spcAft>
              <a:defRPr sz="3000" b="1">
                <a:solidFill>
                  <a:schemeClr val="tx2"/>
                </a:solidFill>
                <a:latin typeface="Lato Black" panose="020F0A02020204030203" pitchFamily="34" charset="0"/>
              </a:defRPr>
            </a:lvl5pPr>
            <a:lvl6pPr marL="457200" algn="l" rtl="0" eaLnBrk="1" fontAlgn="base" hangingPunct="1">
              <a:spcBef>
                <a:spcPct val="0"/>
              </a:spcBef>
              <a:spcAft>
                <a:spcPct val="0"/>
              </a:spcAft>
              <a:defRPr sz="3000" b="1">
                <a:solidFill>
                  <a:schemeClr val="tx2"/>
                </a:solidFill>
                <a:latin typeface="Arial" charset="0"/>
              </a:defRPr>
            </a:lvl6pPr>
            <a:lvl7pPr marL="914400" algn="l" rtl="0" eaLnBrk="1" fontAlgn="base" hangingPunct="1">
              <a:spcBef>
                <a:spcPct val="0"/>
              </a:spcBef>
              <a:spcAft>
                <a:spcPct val="0"/>
              </a:spcAft>
              <a:defRPr sz="3000" b="1">
                <a:solidFill>
                  <a:schemeClr val="tx2"/>
                </a:solidFill>
                <a:latin typeface="Arial" charset="0"/>
              </a:defRPr>
            </a:lvl7pPr>
            <a:lvl8pPr marL="1371600" algn="l" rtl="0" eaLnBrk="1" fontAlgn="base" hangingPunct="1">
              <a:spcBef>
                <a:spcPct val="0"/>
              </a:spcBef>
              <a:spcAft>
                <a:spcPct val="0"/>
              </a:spcAft>
              <a:defRPr sz="3000" b="1">
                <a:solidFill>
                  <a:schemeClr val="tx2"/>
                </a:solidFill>
                <a:latin typeface="Arial" charset="0"/>
              </a:defRPr>
            </a:lvl8pPr>
            <a:lvl9pPr marL="1828800" algn="l" rtl="0" eaLnBrk="1" fontAlgn="base" hangingPunct="1">
              <a:spcBef>
                <a:spcPct val="0"/>
              </a:spcBef>
              <a:spcAft>
                <a:spcPct val="0"/>
              </a:spcAft>
              <a:defRPr sz="3000" b="1">
                <a:solidFill>
                  <a:schemeClr val="tx2"/>
                </a:solidFill>
                <a:latin typeface="Arial" charset="0"/>
              </a:defRPr>
            </a:lvl9pPr>
          </a:lstStyle>
          <a:p>
            <a:r>
              <a:rPr lang="en-US" dirty="0" smtClean="0">
                <a:latin typeface="Lato"/>
              </a:rPr>
              <a:t>Solution:</a:t>
            </a:r>
            <a:endParaRPr lang="en-US" dirty="0">
              <a:latin typeface="Lato"/>
            </a:endParaRPr>
          </a:p>
        </p:txBody>
      </p:sp>
      <p:sp>
        <p:nvSpPr>
          <p:cNvPr id="53" name="Rectangle 52"/>
          <p:cNvSpPr/>
          <p:nvPr/>
        </p:nvSpPr>
        <p:spPr>
          <a:xfrm>
            <a:off x="697890" y="4653136"/>
            <a:ext cx="8424936" cy="2000548"/>
          </a:xfrm>
          <a:prstGeom prst="rect">
            <a:avLst/>
          </a:prstGeom>
        </p:spPr>
        <p:txBody>
          <a:bodyPr wrap="square">
            <a:spAutoFit/>
          </a:bodyPr>
          <a:lstStyle/>
          <a:p>
            <a:pPr marL="800100" lvl="1" indent="-342900">
              <a:buFontTx/>
              <a:buChar char="-"/>
            </a:pPr>
            <a:r>
              <a:rPr lang="en-GB" sz="2400" dirty="0" smtClean="0">
                <a:latin typeface="Lato"/>
              </a:rPr>
              <a:t>slice-timing correction: include realignment parameters in the model</a:t>
            </a:r>
          </a:p>
          <a:p>
            <a:pPr marL="800100" lvl="1" indent="-342900">
              <a:buFontTx/>
              <a:buChar char="-"/>
            </a:pPr>
            <a:r>
              <a:rPr lang="en-GB" sz="2400" dirty="0" smtClean="0">
                <a:latin typeface="Lato"/>
              </a:rPr>
              <a:t>will (hopefully) be discussed in event-related fMRI</a:t>
            </a:r>
          </a:p>
          <a:p>
            <a:pPr lvl="1"/>
            <a:endParaRPr lang="en-GB" sz="2400" dirty="0"/>
          </a:p>
          <a:p>
            <a:pPr lvl="1"/>
            <a:endParaRPr lang="en-GB" sz="2800" dirty="0"/>
          </a:p>
        </p:txBody>
      </p:sp>
    </p:spTree>
    <p:extLst>
      <p:ext uri="{BB962C8B-B14F-4D97-AF65-F5344CB8AC3E}">
        <p14:creationId xmlns:p14="http://schemas.microsoft.com/office/powerpoint/2010/main" val="7708483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p:cNvSpPr>
            <a:spLocks noGrp="1"/>
          </p:cNvSpPr>
          <p:nvPr>
            <p:ph type="title"/>
          </p:nvPr>
        </p:nvSpPr>
        <p:spPr/>
        <p:txBody>
          <a:bodyPr/>
          <a:lstStyle/>
          <a:p>
            <a:r>
              <a:rPr lang="en-US" dirty="0" smtClean="0"/>
              <a:t>Violation of assumption 2:</a:t>
            </a:r>
            <a:endParaRPr lang="en-US" dirty="0"/>
          </a:p>
        </p:txBody>
      </p:sp>
      <p:sp>
        <p:nvSpPr>
          <p:cNvPr id="35" name="Rectangle 34"/>
          <p:cNvSpPr/>
          <p:nvPr/>
        </p:nvSpPr>
        <p:spPr>
          <a:xfrm>
            <a:off x="323528" y="1700808"/>
            <a:ext cx="8424936" cy="2739211"/>
          </a:xfrm>
          <a:prstGeom prst="rect">
            <a:avLst/>
          </a:prstGeom>
        </p:spPr>
        <p:txBody>
          <a:bodyPr wrap="square">
            <a:spAutoFit/>
          </a:bodyPr>
          <a:lstStyle/>
          <a:p>
            <a:pPr lvl="1"/>
            <a:r>
              <a:rPr lang="en-GB" sz="2400" dirty="0" smtClean="0"/>
              <a:t>- </a:t>
            </a:r>
            <a:r>
              <a:rPr lang="en-GB" sz="2400" dirty="0"/>
              <a:t>the voxels need to come from </a:t>
            </a:r>
            <a:r>
              <a:rPr lang="en-GB" sz="2400" u="sng" dirty="0"/>
              <a:t>the same part of the brain</a:t>
            </a:r>
          </a:p>
          <a:p>
            <a:pPr lvl="1"/>
            <a:r>
              <a:rPr lang="en-GB" sz="2400" dirty="0" smtClean="0"/>
              <a:t> 	</a:t>
            </a:r>
          </a:p>
          <a:p>
            <a:pPr lvl="1"/>
            <a:r>
              <a:rPr lang="en-GB" sz="2400" dirty="0"/>
              <a:t>	</a:t>
            </a:r>
            <a:endParaRPr lang="en-GB" sz="2400" dirty="0" smtClean="0"/>
          </a:p>
          <a:p>
            <a:pPr lvl="1"/>
            <a:r>
              <a:rPr lang="en-GB" sz="2400" dirty="0" smtClean="0"/>
              <a:t>- small </a:t>
            </a:r>
            <a:r>
              <a:rPr lang="en-GB" sz="2400" dirty="0"/>
              <a:t>movement (&lt; 5mm) </a:t>
            </a:r>
            <a:r>
              <a:rPr lang="en-GB" sz="2400" dirty="0" smtClean="0"/>
              <a:t>means </a:t>
            </a:r>
            <a:r>
              <a:rPr lang="en-GB" sz="2400" dirty="0"/>
              <a:t>that voxel location is not stable throughout the time series</a:t>
            </a:r>
          </a:p>
          <a:p>
            <a:pPr lvl="1"/>
            <a:endParaRPr lang="en-GB" sz="2400" dirty="0"/>
          </a:p>
          <a:p>
            <a:pPr lvl="1"/>
            <a:endParaRPr lang="en-GB" sz="2800" dirty="0"/>
          </a:p>
        </p:txBody>
      </p:sp>
      <p:grpSp>
        <p:nvGrpSpPr>
          <p:cNvPr id="6" name="Group 5"/>
          <p:cNvGrpSpPr/>
          <p:nvPr/>
        </p:nvGrpSpPr>
        <p:grpSpPr>
          <a:xfrm>
            <a:off x="971600" y="4437112"/>
            <a:ext cx="2592288" cy="1800199"/>
            <a:chOff x="5973707" y="1808175"/>
            <a:chExt cx="2592288" cy="1800199"/>
          </a:xfrm>
        </p:grpSpPr>
        <p:sp>
          <p:nvSpPr>
            <p:cNvPr id="7" name="Oval 6"/>
            <p:cNvSpPr/>
            <p:nvPr/>
          </p:nvSpPr>
          <p:spPr>
            <a:xfrm>
              <a:off x="5973707" y="1808175"/>
              <a:ext cx="2592288" cy="18001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7524328" y="2205038"/>
              <a:ext cx="360040" cy="35986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6948264" y="2133353"/>
              <a:ext cx="576064" cy="574922"/>
            </a:xfrm>
            <a:prstGeom prst="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pSp>
      <p:sp>
        <p:nvSpPr>
          <p:cNvPr id="10" name="Down Arrow 9"/>
          <p:cNvSpPr/>
          <p:nvPr/>
        </p:nvSpPr>
        <p:spPr>
          <a:xfrm rot="16200000">
            <a:off x="3779911" y="4797153"/>
            <a:ext cx="1800200" cy="936101"/>
          </a:xfrm>
          <a:prstGeom prst="downArrow">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endParaRPr>
          </a:p>
        </p:txBody>
      </p:sp>
      <p:grpSp>
        <p:nvGrpSpPr>
          <p:cNvPr id="11" name="Group 10"/>
          <p:cNvGrpSpPr/>
          <p:nvPr/>
        </p:nvGrpSpPr>
        <p:grpSpPr>
          <a:xfrm>
            <a:off x="6156176" y="4437112"/>
            <a:ext cx="2592288" cy="1800199"/>
            <a:chOff x="6300192" y="4779174"/>
            <a:chExt cx="2592288" cy="1800199"/>
          </a:xfrm>
        </p:grpSpPr>
        <p:sp>
          <p:nvSpPr>
            <p:cNvPr id="12" name="Oval 11"/>
            <p:cNvSpPr/>
            <p:nvPr/>
          </p:nvSpPr>
          <p:spPr>
            <a:xfrm>
              <a:off x="6300192" y="4779174"/>
              <a:ext cx="2592288" cy="18001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7778805" y="5176037"/>
              <a:ext cx="360040" cy="35986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484476" y="5104351"/>
              <a:ext cx="576064" cy="574922"/>
            </a:xfrm>
            <a:prstGeom prst="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pSp>
      <p:sp>
        <p:nvSpPr>
          <p:cNvPr id="15" name="TextBox 14"/>
          <p:cNvSpPr txBox="1"/>
          <p:nvPr/>
        </p:nvSpPr>
        <p:spPr>
          <a:xfrm>
            <a:off x="395536" y="6093296"/>
            <a:ext cx="2088612" cy="369332"/>
          </a:xfrm>
          <a:prstGeom prst="rect">
            <a:avLst/>
          </a:prstGeom>
          <a:solidFill>
            <a:srgbClr val="FFFF99"/>
          </a:solidFill>
        </p:spPr>
        <p:txBody>
          <a:bodyPr wrap="square" rtlCol="0">
            <a:spAutoFit/>
          </a:bodyPr>
          <a:lstStyle/>
          <a:p>
            <a:pPr algn="ctr"/>
            <a:r>
              <a:rPr lang="en-GB" dirty="0" smtClean="0">
                <a:solidFill>
                  <a:schemeClr val="bg1"/>
                </a:solidFill>
              </a:rPr>
              <a:t>Voxel A - Inactive</a:t>
            </a:r>
            <a:endParaRPr lang="en-GB" dirty="0">
              <a:solidFill>
                <a:schemeClr val="bg1"/>
              </a:solidFill>
            </a:endParaRPr>
          </a:p>
        </p:txBody>
      </p:sp>
      <p:sp>
        <p:nvSpPr>
          <p:cNvPr id="16" name="TextBox 15"/>
          <p:cNvSpPr txBox="1"/>
          <p:nvPr/>
        </p:nvSpPr>
        <p:spPr>
          <a:xfrm>
            <a:off x="6012160" y="6165304"/>
            <a:ext cx="2088612" cy="369332"/>
          </a:xfrm>
          <a:prstGeom prst="rect">
            <a:avLst/>
          </a:prstGeom>
          <a:solidFill>
            <a:srgbClr val="FFFF99"/>
          </a:solidFill>
        </p:spPr>
        <p:txBody>
          <a:bodyPr wrap="square" rtlCol="0">
            <a:spAutoFit/>
          </a:bodyPr>
          <a:lstStyle/>
          <a:p>
            <a:pPr algn="ctr"/>
            <a:r>
              <a:rPr lang="en-GB" dirty="0" smtClean="0">
                <a:solidFill>
                  <a:schemeClr val="bg1"/>
                </a:solidFill>
              </a:rPr>
              <a:t>Voxel A - Active</a:t>
            </a:r>
            <a:endParaRPr lang="en-GB" dirty="0">
              <a:solidFill>
                <a:schemeClr val="bg1"/>
              </a:solidFill>
            </a:endParaRPr>
          </a:p>
        </p:txBody>
      </p:sp>
    </p:spTree>
    <p:extLst>
      <p:ext uri="{BB962C8B-B14F-4D97-AF65-F5344CB8AC3E}">
        <p14:creationId xmlns:p14="http://schemas.microsoft.com/office/powerpoint/2010/main" val="2076574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randombar(horizont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1+#ppt_w/2"/>
                                          </p:val>
                                        </p:tav>
                                        <p:tav tm="100000">
                                          <p:val>
                                            <p:strVal val="#ppt_x"/>
                                          </p:val>
                                        </p:tav>
                                      </p:tavLst>
                                    </p:anim>
                                    <p:anim calcmode="lin" valueType="num">
                                      <p:cBhvr additive="base">
                                        <p:cTn id="25"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randombar(horizontal)">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p:nvPr/>
        </p:nvSpPr>
        <p:spPr>
          <a:xfrm>
            <a:off x="553874" y="1412776"/>
            <a:ext cx="8424936" cy="2739211"/>
          </a:xfrm>
          <a:prstGeom prst="rect">
            <a:avLst/>
          </a:prstGeom>
        </p:spPr>
        <p:txBody>
          <a:bodyPr wrap="square">
            <a:spAutoFit/>
          </a:bodyPr>
          <a:lstStyle/>
          <a:p>
            <a:pPr marL="1257300" lvl="2" indent="-342900">
              <a:buFontTx/>
              <a:buChar char="-"/>
            </a:pPr>
            <a:r>
              <a:rPr lang="en-GB" sz="2400" b="1" dirty="0">
                <a:latin typeface="Lato"/>
              </a:rPr>
              <a:t>Actual movement </a:t>
            </a:r>
            <a:r>
              <a:rPr lang="en-GB" sz="2400" dirty="0">
                <a:latin typeface="Lato"/>
              </a:rPr>
              <a:t>of the </a:t>
            </a:r>
            <a:r>
              <a:rPr lang="en-GB" sz="2400" dirty="0" smtClean="0">
                <a:latin typeface="Lato"/>
              </a:rPr>
              <a:t>head</a:t>
            </a:r>
            <a:endParaRPr lang="en-GB" sz="2400" b="1" dirty="0" smtClean="0">
              <a:latin typeface="Lato"/>
            </a:endParaRPr>
          </a:p>
          <a:p>
            <a:pPr marL="1257300" lvl="2" indent="-342900">
              <a:buFontTx/>
              <a:buChar char="-"/>
            </a:pPr>
            <a:r>
              <a:rPr lang="en-GB" sz="2400" b="1" dirty="0" smtClean="0">
                <a:latin typeface="Lato"/>
              </a:rPr>
              <a:t>Physiological</a:t>
            </a:r>
            <a:r>
              <a:rPr lang="en-GB" sz="2400" dirty="0" smtClean="0">
                <a:latin typeface="Lato"/>
              </a:rPr>
              <a:t>: heart beat, respiration, blinking</a:t>
            </a:r>
          </a:p>
          <a:p>
            <a:pPr marL="1257300" lvl="2" indent="-342900">
              <a:buFontTx/>
              <a:buChar char="-"/>
            </a:pPr>
            <a:r>
              <a:rPr lang="en-GB" sz="2400" b="1" dirty="0" smtClean="0">
                <a:latin typeface="Lato"/>
              </a:rPr>
              <a:t>Task-related</a:t>
            </a:r>
            <a:r>
              <a:rPr lang="en-GB" sz="2400" dirty="0">
                <a:latin typeface="Lato"/>
              </a:rPr>
              <a:t>: moving to press </a:t>
            </a:r>
            <a:r>
              <a:rPr lang="en-GB" sz="2400" dirty="0" smtClean="0">
                <a:latin typeface="Lato"/>
              </a:rPr>
              <a:t>buttons</a:t>
            </a:r>
          </a:p>
          <a:p>
            <a:pPr marL="1714500" lvl="3" indent="-342900">
              <a:buFontTx/>
              <a:buChar char="-"/>
            </a:pPr>
            <a:r>
              <a:rPr lang="en-GB" sz="2400" dirty="0" smtClean="0">
                <a:latin typeface="Lato"/>
              </a:rPr>
              <a:t>artificially creates variance in voxel activation that correlates with task </a:t>
            </a:r>
            <a:r>
              <a:rPr lang="en-GB" sz="2400" dirty="0" smtClean="0">
                <a:latin typeface="Lato"/>
                <a:sym typeface="Wingdings"/>
              </a:rPr>
              <a:t> serious </a:t>
            </a:r>
            <a:r>
              <a:rPr lang="en-GB" sz="2400" b="1" dirty="0" smtClean="0">
                <a:latin typeface="Lato"/>
                <a:sym typeface="Wingdings"/>
              </a:rPr>
              <a:t>confound</a:t>
            </a:r>
          </a:p>
          <a:p>
            <a:pPr lvl="3"/>
            <a:r>
              <a:rPr lang="en-GB" sz="2400" b="1" dirty="0">
                <a:sym typeface="Wingdings"/>
              </a:rPr>
              <a:t>	</a:t>
            </a:r>
            <a:r>
              <a:rPr lang="en-GB" sz="2400" b="1" dirty="0" smtClean="0">
                <a:sym typeface="Wingdings"/>
              </a:rPr>
              <a:t>	</a:t>
            </a:r>
            <a:r>
              <a:rPr lang="en-GB" sz="2400" dirty="0" smtClean="0"/>
              <a:t>	</a:t>
            </a:r>
            <a:endParaRPr lang="en-GB" sz="2400" dirty="0"/>
          </a:p>
          <a:p>
            <a:pPr lvl="1"/>
            <a:endParaRPr lang="en-GB" sz="2800" dirty="0"/>
          </a:p>
        </p:txBody>
      </p:sp>
      <p:sp>
        <p:nvSpPr>
          <p:cNvPr id="4" name="Title 32"/>
          <p:cNvSpPr txBox="1">
            <a:spLocks/>
          </p:cNvSpPr>
          <p:nvPr/>
        </p:nvSpPr>
        <p:spPr bwMode="auto">
          <a:xfrm>
            <a:off x="395536" y="836712"/>
            <a:ext cx="8489950"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000" b="1">
                <a:solidFill>
                  <a:schemeClr val="tx2"/>
                </a:solidFill>
                <a:latin typeface="+mj-lt"/>
                <a:ea typeface="+mj-ea"/>
                <a:cs typeface="+mj-cs"/>
              </a:defRPr>
            </a:lvl1pPr>
            <a:lvl2pPr algn="l" rtl="0" eaLnBrk="1" fontAlgn="base" hangingPunct="1">
              <a:spcBef>
                <a:spcPct val="0"/>
              </a:spcBef>
              <a:spcAft>
                <a:spcPct val="0"/>
              </a:spcAft>
              <a:defRPr sz="3000" b="1">
                <a:solidFill>
                  <a:schemeClr val="tx2"/>
                </a:solidFill>
                <a:latin typeface="Lato Black" panose="020F0A02020204030203" pitchFamily="34" charset="0"/>
              </a:defRPr>
            </a:lvl2pPr>
            <a:lvl3pPr algn="l" rtl="0" eaLnBrk="1" fontAlgn="base" hangingPunct="1">
              <a:spcBef>
                <a:spcPct val="0"/>
              </a:spcBef>
              <a:spcAft>
                <a:spcPct val="0"/>
              </a:spcAft>
              <a:defRPr sz="3000" b="1">
                <a:solidFill>
                  <a:schemeClr val="tx2"/>
                </a:solidFill>
                <a:latin typeface="Lato Black" panose="020F0A02020204030203" pitchFamily="34" charset="0"/>
              </a:defRPr>
            </a:lvl3pPr>
            <a:lvl4pPr algn="l" rtl="0" eaLnBrk="1" fontAlgn="base" hangingPunct="1">
              <a:spcBef>
                <a:spcPct val="0"/>
              </a:spcBef>
              <a:spcAft>
                <a:spcPct val="0"/>
              </a:spcAft>
              <a:defRPr sz="3000" b="1">
                <a:solidFill>
                  <a:schemeClr val="tx2"/>
                </a:solidFill>
                <a:latin typeface="Lato Black" panose="020F0A02020204030203" pitchFamily="34" charset="0"/>
              </a:defRPr>
            </a:lvl4pPr>
            <a:lvl5pPr algn="l" rtl="0" eaLnBrk="1" fontAlgn="base" hangingPunct="1">
              <a:spcBef>
                <a:spcPct val="0"/>
              </a:spcBef>
              <a:spcAft>
                <a:spcPct val="0"/>
              </a:spcAft>
              <a:defRPr sz="3000" b="1">
                <a:solidFill>
                  <a:schemeClr val="tx2"/>
                </a:solidFill>
                <a:latin typeface="Lato Black" panose="020F0A02020204030203" pitchFamily="34" charset="0"/>
              </a:defRPr>
            </a:lvl5pPr>
            <a:lvl6pPr marL="457200" algn="l" rtl="0" eaLnBrk="1" fontAlgn="base" hangingPunct="1">
              <a:spcBef>
                <a:spcPct val="0"/>
              </a:spcBef>
              <a:spcAft>
                <a:spcPct val="0"/>
              </a:spcAft>
              <a:defRPr sz="3000" b="1">
                <a:solidFill>
                  <a:schemeClr val="tx2"/>
                </a:solidFill>
                <a:latin typeface="Arial" charset="0"/>
              </a:defRPr>
            </a:lvl6pPr>
            <a:lvl7pPr marL="914400" algn="l" rtl="0" eaLnBrk="1" fontAlgn="base" hangingPunct="1">
              <a:spcBef>
                <a:spcPct val="0"/>
              </a:spcBef>
              <a:spcAft>
                <a:spcPct val="0"/>
              </a:spcAft>
              <a:defRPr sz="3000" b="1">
                <a:solidFill>
                  <a:schemeClr val="tx2"/>
                </a:solidFill>
                <a:latin typeface="Arial" charset="0"/>
              </a:defRPr>
            </a:lvl7pPr>
            <a:lvl8pPr marL="1371600" algn="l" rtl="0" eaLnBrk="1" fontAlgn="base" hangingPunct="1">
              <a:spcBef>
                <a:spcPct val="0"/>
              </a:spcBef>
              <a:spcAft>
                <a:spcPct val="0"/>
              </a:spcAft>
              <a:defRPr sz="3000" b="1">
                <a:solidFill>
                  <a:schemeClr val="tx2"/>
                </a:solidFill>
                <a:latin typeface="Arial" charset="0"/>
              </a:defRPr>
            </a:lvl8pPr>
            <a:lvl9pPr marL="1828800" algn="l" rtl="0" eaLnBrk="1" fontAlgn="base" hangingPunct="1">
              <a:spcBef>
                <a:spcPct val="0"/>
              </a:spcBef>
              <a:spcAft>
                <a:spcPct val="0"/>
              </a:spcAft>
              <a:defRPr sz="3000" b="1">
                <a:solidFill>
                  <a:schemeClr val="tx2"/>
                </a:solidFill>
                <a:latin typeface="Arial" charset="0"/>
              </a:defRPr>
            </a:lvl9pPr>
          </a:lstStyle>
          <a:p>
            <a:r>
              <a:rPr lang="en-US" dirty="0" smtClean="0">
                <a:latin typeface="Lato"/>
              </a:rPr>
              <a:t>Causes of head movement:</a:t>
            </a:r>
            <a:endParaRPr lang="en-US" dirty="0">
              <a:latin typeface="Lato"/>
            </a:endParaRPr>
          </a:p>
        </p:txBody>
      </p:sp>
      <p:sp>
        <p:nvSpPr>
          <p:cNvPr id="5" name="Title 32"/>
          <p:cNvSpPr txBox="1">
            <a:spLocks/>
          </p:cNvSpPr>
          <p:nvPr/>
        </p:nvSpPr>
        <p:spPr bwMode="auto">
          <a:xfrm>
            <a:off x="654050" y="3729860"/>
            <a:ext cx="8489950"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000" b="1">
                <a:solidFill>
                  <a:schemeClr val="tx2"/>
                </a:solidFill>
                <a:latin typeface="+mj-lt"/>
                <a:ea typeface="+mj-ea"/>
                <a:cs typeface="+mj-cs"/>
              </a:defRPr>
            </a:lvl1pPr>
            <a:lvl2pPr algn="l" rtl="0" eaLnBrk="1" fontAlgn="base" hangingPunct="1">
              <a:spcBef>
                <a:spcPct val="0"/>
              </a:spcBef>
              <a:spcAft>
                <a:spcPct val="0"/>
              </a:spcAft>
              <a:defRPr sz="3000" b="1">
                <a:solidFill>
                  <a:schemeClr val="tx2"/>
                </a:solidFill>
                <a:latin typeface="Lato Black" panose="020F0A02020204030203" pitchFamily="34" charset="0"/>
              </a:defRPr>
            </a:lvl2pPr>
            <a:lvl3pPr algn="l" rtl="0" eaLnBrk="1" fontAlgn="base" hangingPunct="1">
              <a:spcBef>
                <a:spcPct val="0"/>
              </a:spcBef>
              <a:spcAft>
                <a:spcPct val="0"/>
              </a:spcAft>
              <a:defRPr sz="3000" b="1">
                <a:solidFill>
                  <a:schemeClr val="tx2"/>
                </a:solidFill>
                <a:latin typeface="Lato Black" panose="020F0A02020204030203" pitchFamily="34" charset="0"/>
              </a:defRPr>
            </a:lvl3pPr>
            <a:lvl4pPr algn="l" rtl="0" eaLnBrk="1" fontAlgn="base" hangingPunct="1">
              <a:spcBef>
                <a:spcPct val="0"/>
              </a:spcBef>
              <a:spcAft>
                <a:spcPct val="0"/>
              </a:spcAft>
              <a:defRPr sz="3000" b="1">
                <a:solidFill>
                  <a:schemeClr val="tx2"/>
                </a:solidFill>
                <a:latin typeface="Lato Black" panose="020F0A02020204030203" pitchFamily="34" charset="0"/>
              </a:defRPr>
            </a:lvl4pPr>
            <a:lvl5pPr algn="l" rtl="0" eaLnBrk="1" fontAlgn="base" hangingPunct="1">
              <a:spcBef>
                <a:spcPct val="0"/>
              </a:spcBef>
              <a:spcAft>
                <a:spcPct val="0"/>
              </a:spcAft>
              <a:defRPr sz="3000" b="1">
                <a:solidFill>
                  <a:schemeClr val="tx2"/>
                </a:solidFill>
                <a:latin typeface="Lato Black" panose="020F0A02020204030203" pitchFamily="34" charset="0"/>
              </a:defRPr>
            </a:lvl5pPr>
            <a:lvl6pPr marL="457200" algn="l" rtl="0" eaLnBrk="1" fontAlgn="base" hangingPunct="1">
              <a:spcBef>
                <a:spcPct val="0"/>
              </a:spcBef>
              <a:spcAft>
                <a:spcPct val="0"/>
              </a:spcAft>
              <a:defRPr sz="3000" b="1">
                <a:solidFill>
                  <a:schemeClr val="tx2"/>
                </a:solidFill>
                <a:latin typeface="Arial" charset="0"/>
              </a:defRPr>
            </a:lvl6pPr>
            <a:lvl7pPr marL="914400" algn="l" rtl="0" eaLnBrk="1" fontAlgn="base" hangingPunct="1">
              <a:spcBef>
                <a:spcPct val="0"/>
              </a:spcBef>
              <a:spcAft>
                <a:spcPct val="0"/>
              </a:spcAft>
              <a:defRPr sz="3000" b="1">
                <a:solidFill>
                  <a:schemeClr val="tx2"/>
                </a:solidFill>
                <a:latin typeface="Arial" charset="0"/>
              </a:defRPr>
            </a:lvl7pPr>
            <a:lvl8pPr marL="1371600" algn="l" rtl="0" eaLnBrk="1" fontAlgn="base" hangingPunct="1">
              <a:spcBef>
                <a:spcPct val="0"/>
              </a:spcBef>
              <a:spcAft>
                <a:spcPct val="0"/>
              </a:spcAft>
              <a:defRPr sz="3000" b="1">
                <a:solidFill>
                  <a:schemeClr val="tx2"/>
                </a:solidFill>
                <a:latin typeface="Arial" charset="0"/>
              </a:defRPr>
            </a:lvl8pPr>
            <a:lvl9pPr marL="1828800" algn="l" rtl="0" eaLnBrk="1" fontAlgn="base" hangingPunct="1">
              <a:spcBef>
                <a:spcPct val="0"/>
              </a:spcBef>
              <a:spcAft>
                <a:spcPct val="0"/>
              </a:spcAft>
              <a:defRPr sz="3000" b="1">
                <a:solidFill>
                  <a:schemeClr val="tx2"/>
                </a:solidFill>
                <a:latin typeface="Arial" charset="0"/>
              </a:defRPr>
            </a:lvl9pPr>
          </a:lstStyle>
          <a:p>
            <a:r>
              <a:rPr lang="en-US" dirty="0" smtClean="0">
                <a:latin typeface="Lato"/>
              </a:rPr>
              <a:t>Why is this a problem?</a:t>
            </a:r>
            <a:endParaRPr lang="en-US" dirty="0">
              <a:latin typeface="Lato"/>
            </a:endParaRPr>
          </a:p>
        </p:txBody>
      </p:sp>
      <p:sp>
        <p:nvSpPr>
          <p:cNvPr id="2" name="Rectangle 1"/>
          <p:cNvSpPr/>
          <p:nvPr/>
        </p:nvSpPr>
        <p:spPr>
          <a:xfrm>
            <a:off x="670740" y="4568471"/>
            <a:ext cx="8208911" cy="1569660"/>
          </a:xfrm>
          <a:prstGeom prst="rect">
            <a:avLst/>
          </a:prstGeom>
        </p:spPr>
        <p:txBody>
          <a:bodyPr wrap="square">
            <a:spAutoFit/>
          </a:bodyPr>
          <a:lstStyle/>
          <a:p>
            <a:r>
              <a:rPr lang="en-GB" sz="2400" dirty="0" smtClean="0">
                <a:latin typeface="Lato"/>
                <a:sym typeface="Wingdings"/>
              </a:rPr>
              <a:t>- this </a:t>
            </a:r>
            <a:r>
              <a:rPr lang="en-GB" sz="2400" dirty="0">
                <a:latin typeface="Lato"/>
                <a:sym typeface="Wingdings"/>
              </a:rPr>
              <a:t>variance is often much larger than </a:t>
            </a:r>
            <a:r>
              <a:rPr lang="en-GB" sz="2400" dirty="0" smtClean="0">
                <a:latin typeface="Lato"/>
                <a:sym typeface="Wingdings"/>
              </a:rPr>
              <a:t>experiment- induced </a:t>
            </a:r>
            <a:r>
              <a:rPr lang="en-GB" sz="2400" dirty="0">
                <a:latin typeface="Lato"/>
                <a:sym typeface="Wingdings"/>
              </a:rPr>
              <a:t>variance</a:t>
            </a:r>
            <a:endParaRPr lang="en-GB" sz="2400" dirty="0" smtClean="0">
              <a:latin typeface="Lato"/>
            </a:endParaRPr>
          </a:p>
          <a:p>
            <a:r>
              <a:rPr lang="en-GB" sz="2400" dirty="0" smtClean="0">
                <a:latin typeface="Lato"/>
              </a:rPr>
              <a:t>	</a:t>
            </a:r>
            <a:r>
              <a:rPr lang="en-GB" sz="2400" dirty="0" smtClean="0">
                <a:latin typeface="Lato"/>
                <a:sym typeface="Wingdings"/>
              </a:rPr>
              <a:t> </a:t>
            </a:r>
            <a:r>
              <a:rPr lang="en-GB" sz="2400" dirty="0" smtClean="0">
                <a:latin typeface="Lato"/>
              </a:rPr>
              <a:t>False activations</a:t>
            </a:r>
          </a:p>
          <a:p>
            <a:r>
              <a:rPr lang="en-GB" sz="2400" dirty="0" smtClean="0">
                <a:latin typeface="Lato"/>
              </a:rPr>
              <a:t>           - lowers the signal-to-noise ratio</a:t>
            </a:r>
            <a:endParaRPr lang="en-GB" sz="2400" dirty="0">
              <a:latin typeface="Lato"/>
            </a:endParaRPr>
          </a:p>
        </p:txBody>
      </p:sp>
    </p:spTree>
    <p:extLst>
      <p:ext uri="{BB962C8B-B14F-4D97-AF65-F5344CB8AC3E}">
        <p14:creationId xmlns:p14="http://schemas.microsoft.com/office/powerpoint/2010/main" val="40198991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57175" y="274638"/>
            <a:ext cx="8099425" cy="728662"/>
          </a:xfrm>
        </p:spPr>
        <p:txBody>
          <a:bodyPr/>
          <a:lstStyle/>
          <a:p>
            <a:r>
              <a:rPr lang="en-US" sz="4000" dirty="0" smtClean="0">
                <a:latin typeface="Calibri" pitchFamily="34" charset="0"/>
                <a:ea typeface="Calibri" pitchFamily="34" charset="0"/>
                <a:cs typeface="Calibri" pitchFamily="34" charset="0"/>
              </a:rPr>
              <a:t>Motion Prevention in fMRI</a:t>
            </a:r>
          </a:p>
        </p:txBody>
      </p:sp>
      <p:pic>
        <p:nvPicPr>
          <p:cNvPr id="23555" name="Picture 3" descr="Bite_Bar_Use"/>
          <p:cNvPicPr>
            <a:picLocks noChangeAspect="1" noChangeArrowheads="1"/>
          </p:cNvPicPr>
          <p:nvPr/>
        </p:nvPicPr>
        <p:blipFill>
          <a:blip r:embed="rId3"/>
          <a:srcRect t="4250"/>
          <a:stretch>
            <a:fillRect/>
          </a:stretch>
        </p:blipFill>
        <p:spPr bwMode="auto">
          <a:xfrm>
            <a:off x="1174749" y="1309689"/>
            <a:ext cx="2439355" cy="1652984"/>
          </a:xfrm>
          <a:prstGeom prst="rect">
            <a:avLst/>
          </a:prstGeom>
          <a:noFill/>
          <a:ln w="9525">
            <a:noFill/>
            <a:miter lim="800000"/>
            <a:headEnd/>
            <a:tailEnd/>
          </a:ln>
        </p:spPr>
      </p:pic>
      <p:sp>
        <p:nvSpPr>
          <p:cNvPr id="23557" name="Text Box 5"/>
          <p:cNvSpPr txBox="1">
            <a:spLocks noChangeArrowheads="1"/>
          </p:cNvSpPr>
          <p:nvPr/>
        </p:nvSpPr>
        <p:spPr bwMode="auto">
          <a:xfrm>
            <a:off x="3967163" y="5991225"/>
            <a:ext cx="1525587" cy="336550"/>
          </a:xfrm>
          <a:prstGeom prst="rect">
            <a:avLst/>
          </a:prstGeom>
          <a:noFill/>
          <a:ln w="9525">
            <a:noFill/>
            <a:miter lim="800000"/>
            <a:headEnd/>
            <a:tailEnd/>
          </a:ln>
        </p:spPr>
        <p:txBody>
          <a:bodyPr>
            <a:spAutoFit/>
          </a:bodyPr>
          <a:lstStyle/>
          <a:p>
            <a:pPr algn="ctr">
              <a:spcBef>
                <a:spcPct val="50000"/>
              </a:spcBef>
            </a:pPr>
            <a:endParaRPr lang="en-US" sz="1600"/>
          </a:p>
        </p:txBody>
      </p:sp>
      <p:sp>
        <p:nvSpPr>
          <p:cNvPr id="12" name="Rectangle 6"/>
          <p:cNvSpPr>
            <a:spLocks noChangeArrowheads="1"/>
          </p:cNvSpPr>
          <p:nvPr/>
        </p:nvSpPr>
        <p:spPr bwMode="auto">
          <a:xfrm>
            <a:off x="520700" y="3258784"/>
            <a:ext cx="7975600" cy="2862322"/>
          </a:xfrm>
          <a:prstGeom prst="rect">
            <a:avLst/>
          </a:prstGeom>
          <a:noFill/>
          <a:ln w="9525">
            <a:noFill/>
            <a:miter lim="800000"/>
            <a:headEnd/>
            <a:tailEnd/>
          </a:ln>
        </p:spPr>
        <p:txBody>
          <a:bodyPr>
            <a:spAutoFit/>
          </a:bodyPr>
          <a:lstStyle/>
          <a:p>
            <a:pPr marL="914400" lvl="1" indent="-457200" eaLnBrk="0" hangingPunct="0">
              <a:spcBef>
                <a:spcPct val="50000"/>
              </a:spcBef>
              <a:buFontTx/>
              <a:buAutoNum type="arabicPeriod"/>
            </a:pPr>
            <a:r>
              <a:rPr lang="en-GB" sz="2400" dirty="0">
                <a:latin typeface="Lato"/>
                <a:ea typeface="Calibri" pitchFamily="34" charset="0"/>
                <a:cs typeface="Calibri" pitchFamily="34" charset="0"/>
              </a:rPr>
              <a:t>Constrain the volunteer’s </a:t>
            </a:r>
            <a:r>
              <a:rPr lang="en-GB" sz="2400" dirty="0" smtClean="0">
                <a:latin typeface="Lato"/>
                <a:ea typeface="Calibri" pitchFamily="34" charset="0"/>
                <a:cs typeface="Calibri" pitchFamily="34" charset="0"/>
              </a:rPr>
              <a:t>head (soft padding)</a:t>
            </a:r>
            <a:endParaRPr lang="en-GB" sz="2400" dirty="0">
              <a:latin typeface="Lato"/>
              <a:ea typeface="Calibri" pitchFamily="34" charset="0"/>
              <a:cs typeface="Calibri" pitchFamily="34" charset="0"/>
            </a:endParaRPr>
          </a:p>
          <a:p>
            <a:pPr marL="914400" lvl="1" indent="-457200" eaLnBrk="0" hangingPunct="0">
              <a:spcBef>
                <a:spcPct val="50000"/>
              </a:spcBef>
              <a:buFontTx/>
              <a:buAutoNum type="arabicPeriod"/>
            </a:pPr>
            <a:r>
              <a:rPr lang="en-GB" sz="2400" dirty="0">
                <a:latin typeface="Lato"/>
                <a:ea typeface="Calibri" pitchFamily="34" charset="0"/>
                <a:cs typeface="Calibri" pitchFamily="34" charset="0"/>
              </a:rPr>
              <a:t>Give explicit instructions to </a:t>
            </a:r>
            <a:r>
              <a:rPr lang="en-GB" sz="2400" dirty="0" smtClean="0">
                <a:latin typeface="Lato"/>
                <a:ea typeface="Calibri" pitchFamily="34" charset="0"/>
                <a:cs typeface="Calibri" pitchFamily="34" charset="0"/>
              </a:rPr>
              <a:t>lie as still as possible, </a:t>
            </a:r>
            <a:r>
              <a:rPr lang="en-GB" sz="2400" dirty="0">
                <a:latin typeface="Lato"/>
                <a:ea typeface="Calibri" pitchFamily="34" charset="0"/>
                <a:cs typeface="Calibri" pitchFamily="34" charset="0"/>
              </a:rPr>
              <a:t>not to talk between sessions, and swallow as little as possible</a:t>
            </a:r>
          </a:p>
          <a:p>
            <a:pPr marL="914400" lvl="1" indent="-457200" eaLnBrk="0" hangingPunct="0">
              <a:spcBef>
                <a:spcPct val="50000"/>
              </a:spcBef>
              <a:buFontTx/>
              <a:buAutoNum type="arabicPeriod"/>
            </a:pPr>
            <a:r>
              <a:rPr lang="en-GB" sz="2400" dirty="0" smtClean="0">
                <a:latin typeface="Lato"/>
                <a:ea typeface="Calibri" pitchFamily="34" charset="0"/>
                <a:cs typeface="Calibri" pitchFamily="34" charset="0"/>
              </a:rPr>
              <a:t>Try not to </a:t>
            </a:r>
            <a:r>
              <a:rPr lang="en-GB" sz="2400" dirty="0">
                <a:latin typeface="Lato"/>
                <a:ea typeface="Calibri" pitchFamily="34" charset="0"/>
                <a:cs typeface="Calibri" pitchFamily="34" charset="0"/>
              </a:rPr>
              <a:t>scan for too </a:t>
            </a:r>
            <a:r>
              <a:rPr lang="en-GB" sz="2400" dirty="0" smtClean="0">
                <a:latin typeface="Lato"/>
                <a:ea typeface="Calibri" pitchFamily="34" charset="0"/>
                <a:cs typeface="Calibri" pitchFamily="34" charset="0"/>
              </a:rPr>
              <a:t>long* </a:t>
            </a:r>
          </a:p>
          <a:p>
            <a:pPr marL="914400" lvl="1" indent="-457200" eaLnBrk="0" hangingPunct="0">
              <a:spcBef>
                <a:spcPct val="50000"/>
              </a:spcBef>
              <a:buFontTx/>
              <a:buAutoNum type="arabicPeriod"/>
            </a:pPr>
            <a:r>
              <a:rPr lang="en-GB" sz="2400" dirty="0" smtClean="0">
                <a:latin typeface="Lato"/>
                <a:ea typeface="Calibri" pitchFamily="34" charset="0"/>
                <a:cs typeface="Calibri" pitchFamily="34" charset="0"/>
              </a:rPr>
              <a:t>Make sure your subject is as comfortable</a:t>
            </a:r>
            <a:endParaRPr lang="en-GB" sz="2400" dirty="0">
              <a:latin typeface="Lato"/>
              <a:ea typeface="Calibri" pitchFamily="34" charset="0"/>
              <a:cs typeface="Calibri" pitchFamily="34" charset="0"/>
            </a:endParaRPr>
          </a:p>
        </p:txBody>
      </p:sp>
      <p:pic>
        <p:nvPicPr>
          <p:cNvPr id="307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4100" y="1309689"/>
            <a:ext cx="2514600"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9"/>
          <p:cNvSpPr>
            <a:spLocks noGrp="1"/>
          </p:cNvSpPr>
          <p:nvPr>
            <p:ph type="title"/>
          </p:nvPr>
        </p:nvSpPr>
        <p:spPr>
          <a:xfrm>
            <a:off x="457200" y="266700"/>
            <a:ext cx="7899400" cy="749300"/>
          </a:xfrm>
        </p:spPr>
        <p:txBody>
          <a:bodyPr/>
          <a:lstStyle/>
          <a:p>
            <a:r>
              <a:rPr lang="en-US" sz="4000" dirty="0" smtClean="0">
                <a:ea typeface="Calibri" pitchFamily="34" charset="0"/>
                <a:cs typeface="Calibri" pitchFamily="34" charset="0"/>
              </a:rPr>
              <a:t>Realignment</a:t>
            </a:r>
          </a:p>
        </p:txBody>
      </p:sp>
      <p:sp>
        <p:nvSpPr>
          <p:cNvPr id="6" name="TextBox 5"/>
          <p:cNvSpPr txBox="1"/>
          <p:nvPr/>
        </p:nvSpPr>
        <p:spPr>
          <a:xfrm>
            <a:off x="757238" y="1706563"/>
            <a:ext cx="7699375" cy="3924151"/>
          </a:xfrm>
          <a:prstGeom prst="rect">
            <a:avLst/>
          </a:prstGeom>
          <a:noFill/>
        </p:spPr>
        <p:txBody>
          <a:bodyPr>
            <a:spAutoFit/>
          </a:bodyPr>
          <a:lstStyle/>
          <a:p>
            <a:pPr fontAlgn="auto">
              <a:spcBef>
                <a:spcPts val="0"/>
              </a:spcBef>
              <a:spcAft>
                <a:spcPts val="0"/>
              </a:spcAft>
              <a:defRPr/>
            </a:pPr>
            <a:r>
              <a:rPr lang="en-US" sz="2400" dirty="0">
                <a:latin typeface="Lato"/>
                <a:cs typeface="Calibri"/>
              </a:rPr>
              <a:t>Realignment </a:t>
            </a:r>
            <a:r>
              <a:rPr lang="en-US" sz="2400" dirty="0" smtClean="0">
                <a:latin typeface="Lato"/>
                <a:cs typeface="Calibri"/>
              </a:rPr>
              <a:t>involves </a:t>
            </a:r>
            <a:r>
              <a:rPr lang="en-US" sz="2400" dirty="0">
                <a:latin typeface="Lato"/>
                <a:cs typeface="Calibri"/>
              </a:rPr>
              <a:t>two stages:</a:t>
            </a:r>
          </a:p>
          <a:p>
            <a:pPr fontAlgn="auto">
              <a:spcBef>
                <a:spcPts val="0"/>
              </a:spcBef>
              <a:spcAft>
                <a:spcPts val="0"/>
              </a:spcAft>
              <a:defRPr/>
            </a:pPr>
            <a:endParaRPr lang="en-US" sz="2400" dirty="0">
              <a:latin typeface="Lato"/>
              <a:cs typeface="Calibri"/>
            </a:endParaRPr>
          </a:p>
          <a:p>
            <a:pPr marL="457200" indent="-457200" fontAlgn="auto">
              <a:spcBef>
                <a:spcPts val="0"/>
              </a:spcBef>
              <a:spcAft>
                <a:spcPts val="0"/>
              </a:spcAft>
              <a:buFontTx/>
              <a:buAutoNum type="arabicPeriod"/>
              <a:defRPr/>
            </a:pPr>
            <a:r>
              <a:rPr lang="en-US" sz="2400" dirty="0">
                <a:latin typeface="Lato"/>
                <a:cs typeface="Calibri"/>
              </a:rPr>
              <a:t>Registration</a:t>
            </a:r>
          </a:p>
          <a:p>
            <a:pPr marL="914400" lvl="1" indent="-457200" fontAlgn="auto">
              <a:spcBef>
                <a:spcPts val="0"/>
              </a:spcBef>
              <a:spcAft>
                <a:spcPts val="0"/>
              </a:spcAft>
              <a:buFont typeface="Lucida Grande"/>
              <a:buChar char="−"/>
              <a:defRPr/>
            </a:pPr>
            <a:r>
              <a:rPr lang="en-US" sz="2100" u="sng" dirty="0">
                <a:latin typeface="Lato"/>
                <a:cs typeface="Calibri"/>
              </a:rPr>
              <a:t>Estimate </a:t>
            </a:r>
            <a:r>
              <a:rPr lang="en-US" sz="2100" dirty="0">
                <a:latin typeface="Lato"/>
                <a:cs typeface="Calibri"/>
              </a:rPr>
              <a:t>the 6 parameters that describe the rigid body transformation between each image and a reference image</a:t>
            </a:r>
            <a:r>
              <a:rPr lang="en-US" sz="2400" dirty="0">
                <a:latin typeface="Lato"/>
                <a:cs typeface="Calibri"/>
              </a:rPr>
              <a:t/>
            </a:r>
            <a:br>
              <a:rPr lang="en-US" sz="2400" dirty="0">
                <a:latin typeface="Lato"/>
                <a:cs typeface="Calibri"/>
              </a:rPr>
            </a:br>
            <a:endParaRPr lang="en-US" sz="2400" dirty="0">
              <a:latin typeface="Lato"/>
              <a:cs typeface="Calibri"/>
            </a:endParaRPr>
          </a:p>
          <a:p>
            <a:pPr marL="446088" indent="-446088" fontAlgn="auto">
              <a:spcBef>
                <a:spcPts val="0"/>
              </a:spcBef>
              <a:spcAft>
                <a:spcPts val="0"/>
              </a:spcAft>
              <a:defRPr/>
            </a:pPr>
            <a:r>
              <a:rPr lang="en-US" sz="2400" dirty="0">
                <a:latin typeface="Lato"/>
                <a:cs typeface="Calibri"/>
              </a:rPr>
              <a:t>2.	Transformation</a:t>
            </a:r>
          </a:p>
          <a:p>
            <a:pPr marL="890588" lvl="1" indent="-444500" fontAlgn="auto">
              <a:spcBef>
                <a:spcPts val="0"/>
              </a:spcBef>
              <a:spcAft>
                <a:spcPts val="0"/>
              </a:spcAft>
              <a:buFont typeface="Lucida Grande"/>
              <a:buChar char="−"/>
              <a:defRPr/>
            </a:pPr>
            <a:r>
              <a:rPr lang="en-US" sz="2100" u="sng" dirty="0">
                <a:latin typeface="Lato"/>
                <a:cs typeface="Calibri"/>
              </a:rPr>
              <a:t>Re-sample </a:t>
            </a:r>
            <a:r>
              <a:rPr lang="en-US" sz="2100" dirty="0">
                <a:latin typeface="Lato"/>
                <a:cs typeface="Calibri"/>
              </a:rPr>
              <a:t>each image according to the determined transformation parameters</a:t>
            </a:r>
          </a:p>
          <a:p>
            <a:pPr fontAlgn="auto">
              <a:spcBef>
                <a:spcPts val="0"/>
              </a:spcBef>
              <a:spcAft>
                <a:spcPts val="0"/>
              </a:spcAft>
              <a:defRPr/>
            </a:pPr>
            <a:endParaRPr lang="en-US" sz="2400" dirty="0">
              <a:solidFill>
                <a:srgbClr val="2F1F58"/>
              </a:solidFill>
              <a:latin typeface="Calibri"/>
              <a:cs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13765</TotalTime>
  <Words>4434</Words>
  <Application>Microsoft Office PowerPoint</Application>
  <PresentationFormat>On-screen Show (4:3)</PresentationFormat>
  <Paragraphs>342</Paragraphs>
  <Slides>26</Slides>
  <Notes>25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Office Theme</vt:lpstr>
      <vt:lpstr>Equation</vt:lpstr>
      <vt:lpstr>Paul Zeun</vt:lpstr>
      <vt:lpstr>What this talk covers</vt:lpstr>
      <vt:lpstr>Stages in fMRI analysis</vt:lpstr>
      <vt:lpstr>Preprocessing: Why is it needed?</vt:lpstr>
      <vt:lpstr>Violation of assumption 1:</vt:lpstr>
      <vt:lpstr>Violation of assumption 2:</vt:lpstr>
      <vt:lpstr>PowerPoint Presentation</vt:lpstr>
      <vt:lpstr>Motion Prevention in fMRI</vt:lpstr>
      <vt:lpstr>Realignment</vt:lpstr>
      <vt:lpstr>Realignment: Rigid body transformation</vt:lpstr>
      <vt:lpstr> Optimisation - cost function</vt:lpstr>
      <vt:lpstr>Realigning:  2. Interpolation</vt:lpstr>
      <vt:lpstr>Simple Interpolation</vt:lpstr>
      <vt:lpstr>B-spline Interpolation</vt:lpstr>
      <vt:lpstr>PowerPoint Presentation</vt:lpstr>
      <vt:lpstr>Realigning:  </vt:lpstr>
      <vt:lpstr>Summary so far</vt:lpstr>
      <vt:lpstr>Residual Errors in Realigned fMRI</vt:lpstr>
      <vt:lpstr>Registration</vt:lpstr>
      <vt:lpstr>Unwrap tackles non-linear distortion from magnetic field inhomogeneities (movement by inhomogeneity interaction)</vt:lpstr>
      <vt:lpstr>Movement parameters influencing field</vt:lpstr>
      <vt:lpstr>Field Maps</vt:lpstr>
      <vt:lpstr>PowerPoint Presentation</vt:lpstr>
      <vt:lpstr>Practicalities of unwarping </vt:lpstr>
      <vt:lpstr>Summary </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Idalmis Santiesteban</dc:creator>
  <cp:lastModifiedBy>Paul Zeun</cp:lastModifiedBy>
  <cp:revision>273</cp:revision>
  <cp:lastPrinted>2017-10-31T17:38:39Z</cp:lastPrinted>
  <dcterms:created xsi:type="dcterms:W3CDTF">2009-12-08T15:08:59Z</dcterms:created>
  <dcterms:modified xsi:type="dcterms:W3CDTF">2017-11-01T12:44:00Z</dcterms:modified>
</cp:coreProperties>
</file>