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5"/>
  </p:notesMasterIdLst>
  <p:sldIdLst>
    <p:sldId id="256" r:id="rId2"/>
    <p:sldId id="265" r:id="rId3"/>
    <p:sldId id="266" r:id="rId4"/>
    <p:sldId id="267" r:id="rId5"/>
    <p:sldId id="268" r:id="rId6"/>
    <p:sldId id="269" r:id="rId7"/>
    <p:sldId id="283" r:id="rId8"/>
    <p:sldId id="284" r:id="rId9"/>
    <p:sldId id="302" r:id="rId10"/>
    <p:sldId id="301" r:id="rId11"/>
    <p:sldId id="303" r:id="rId12"/>
    <p:sldId id="285" r:id="rId13"/>
    <p:sldId id="304" r:id="rId14"/>
    <p:sldId id="306" r:id="rId15"/>
    <p:sldId id="307" r:id="rId16"/>
    <p:sldId id="309" r:id="rId17"/>
    <p:sldId id="310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9" r:id="rId31"/>
    <p:sldId id="290" r:id="rId32"/>
    <p:sldId id="312" r:id="rId33"/>
    <p:sldId id="311" r:id="rId34"/>
    <p:sldId id="292" r:id="rId35"/>
    <p:sldId id="28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1" d="100"/>
          <a:sy n="111" d="100"/>
        </p:scale>
        <p:origin x="93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76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6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89B4E4-22E0-4786-8AE9-2CE9360CC5F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1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8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23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56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9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9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9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7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9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2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3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484313"/>
            <a:ext cx="2122488" cy="464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84313"/>
            <a:ext cx="6219825" cy="464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19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2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3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5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0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2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28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1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3264" r="3368"/>
          <a:stretch>
            <a:fillRect/>
          </a:stretch>
        </p:blipFill>
        <p:spPr bwMode="auto">
          <a:xfrm>
            <a:off x="0" y="-7938"/>
            <a:ext cx="91440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991" t="33264" r="33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84313"/>
            <a:ext cx="8494713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245225"/>
            <a:ext cx="84947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1368425"/>
          </a:xfrm>
          <a:ln/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: </a:t>
            </a:r>
            <a:r>
              <a:rPr lang="en-GB" dirty="0" err="1" smtClean="0"/>
              <a:t>Coregistration</a:t>
            </a:r>
            <a:r>
              <a:rPr lang="en-GB" dirty="0" smtClean="0"/>
              <a:t> and Spatial Normalisation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61551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Cassy </a:t>
            </a:r>
            <a:r>
              <a:rPr lang="en-GB" sz="2000" dirty="0" err="1" smtClean="0">
                <a:solidFill>
                  <a:srgbClr val="002060"/>
                </a:solidFill>
              </a:rPr>
              <a:t>Fiford</a:t>
            </a:r>
            <a:r>
              <a:rPr lang="en-GB" sz="2000" dirty="0" smtClean="0">
                <a:solidFill>
                  <a:srgbClr val="002060"/>
                </a:solidFill>
              </a:rPr>
              <a:t> and </a:t>
            </a:r>
            <a:r>
              <a:rPr lang="en-GB" sz="2000" dirty="0" err="1" smtClean="0">
                <a:solidFill>
                  <a:srgbClr val="002060"/>
                </a:solidFill>
              </a:rPr>
              <a:t>Demis</a:t>
            </a:r>
            <a:r>
              <a:rPr lang="en-GB" sz="2000" dirty="0" smtClean="0">
                <a:solidFill>
                  <a:srgbClr val="002060"/>
                </a:solidFill>
              </a:rPr>
              <a:t> Kia</a:t>
            </a:r>
          </a:p>
          <a:p>
            <a:pPr algn="ctr"/>
            <a:endParaRPr lang="en-GB" sz="800" dirty="0">
              <a:solidFill>
                <a:srgbClr val="002060"/>
              </a:solidFill>
            </a:endParaRPr>
          </a:p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Methods for Dummies 2014</a:t>
            </a:r>
          </a:p>
          <a:p>
            <a:pPr algn="ctr"/>
            <a:endParaRPr lang="en-GB" sz="1600" dirty="0" smtClean="0">
              <a:solidFill>
                <a:srgbClr val="002060"/>
              </a:solidFill>
            </a:endParaRPr>
          </a:p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With thanks to Gabriel Ziegler</a:t>
            </a:r>
          </a:p>
        </p:txBody>
      </p:sp>
      <p:pic>
        <p:nvPicPr>
          <p:cNvPr id="4101" name="Picture 5" descr="https://encrypted-tbn2.gstatic.com/images?q=tbn:ANd9GcRhzT21BKNiBYsi9kghum3__slB7Meg5anwn-pQcruGSClb_IXs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1" y="2780928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3542"/>
            <a:ext cx="8494713" cy="1366837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-514350">
              <a:spcBef>
                <a:spcPts val="700"/>
              </a:spcBef>
              <a:buFont typeface="+mj-lt"/>
              <a:buAutoNum type="romanLcPeriod"/>
            </a:pPr>
            <a:r>
              <a:rPr lang="en-GB" altLang="en-US" sz="2400" dirty="0"/>
              <a:t>Registration </a:t>
            </a:r>
            <a:endParaRPr lang="en-GB" altLang="en-US" sz="2400" dirty="0" smtClean="0"/>
          </a:p>
          <a:p>
            <a:pPr marL="1371600" lvl="3" indent="-5143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Fitting </a:t>
            </a:r>
            <a:r>
              <a:rPr lang="en-GB" altLang="en-US" dirty="0"/>
              <a:t>source </a:t>
            </a:r>
            <a:r>
              <a:rPr lang="en-GB" altLang="en-US" dirty="0" smtClean="0"/>
              <a:t>image (functional) </a:t>
            </a:r>
            <a:r>
              <a:rPr lang="en-GB" altLang="en-US" dirty="0"/>
              <a:t>with reference </a:t>
            </a:r>
            <a:r>
              <a:rPr lang="en-GB" altLang="en-US" dirty="0" smtClean="0"/>
              <a:t>image (structural)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47221" r="49792" b="23891"/>
          <a:stretch>
            <a:fillRect/>
          </a:stretch>
        </p:blipFill>
        <p:spPr bwMode="auto">
          <a:xfrm>
            <a:off x="755576" y="3451180"/>
            <a:ext cx="3237301" cy="27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47221" r="27292" b="23891"/>
          <a:stretch>
            <a:fillRect/>
          </a:stretch>
        </p:blipFill>
        <p:spPr bwMode="auto">
          <a:xfrm>
            <a:off x="4932040" y="3429338"/>
            <a:ext cx="3252810" cy="27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75" y="153542"/>
            <a:ext cx="8494713" cy="13668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 eaLnBrk="1" hangingPunct="1">
              <a:buFont typeface="+mj-lt"/>
              <a:buAutoNum type="roman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Interpolation</a:t>
            </a:r>
          </a:p>
          <a:p>
            <a:pPr marL="1314450" lvl="2" indent="-5143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Estimates </a:t>
            </a:r>
            <a:r>
              <a:rPr lang="en-GB" altLang="en-US" dirty="0"/>
              <a:t>the intensity of surrounding voxels in functional image </a:t>
            </a:r>
            <a:r>
              <a:rPr lang="en-GB" altLang="en-US" dirty="0">
                <a:sym typeface="Wingdings" charset="2"/>
              </a:rPr>
              <a:t> correspond with structural voxels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4" name="Picture 2" descr="http://upload.wikimedia.org/wikipedia/commons/thumb/e/e7/Necker_cube.svg/220px-Necker_cub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2" y="3140968"/>
            <a:ext cx="30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e/e7/Necker_cube.svg/220px-Necker_cub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70968"/>
            <a:ext cx="160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9512" y="1268115"/>
            <a:ext cx="8488363" cy="7207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Interpolation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35298"/>
            <a:ext cx="8488363" cy="4618038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GB" dirty="0" smtClean="0"/>
              <a:t>Methods include:</a:t>
            </a:r>
          </a:p>
          <a:p>
            <a:pPr marL="571500" indent="-571500" eaLnBrk="1" hangingPunct="1">
              <a:buFont typeface="+mj-lt"/>
              <a:buAutoNum type="romanLcPeriod"/>
              <a:defRPr/>
            </a:pPr>
            <a:r>
              <a:rPr lang="en-GB" sz="2400" dirty="0" smtClean="0"/>
              <a:t>Nearest neighbour</a:t>
            </a:r>
          </a:p>
          <a:p>
            <a:pPr marL="571500" indent="-571500" eaLnBrk="1" hangingPunct="1">
              <a:buFont typeface="+mj-lt"/>
              <a:buAutoNum type="romanLcPeriod"/>
              <a:defRPr/>
            </a:pPr>
            <a:r>
              <a:rPr lang="en-GB" sz="2400" dirty="0" smtClean="0"/>
              <a:t>Linear interpolation</a:t>
            </a:r>
          </a:p>
          <a:p>
            <a:pPr marL="571500" indent="-571500" eaLnBrk="1" hangingPunct="1">
              <a:buFont typeface="+mj-lt"/>
              <a:buAutoNum type="romanLcPeriod"/>
              <a:defRPr/>
            </a:pPr>
            <a:r>
              <a:rPr lang="en-GB" sz="2400" dirty="0" smtClean="0"/>
              <a:t>B-spline interpolation (higher order)</a:t>
            </a:r>
          </a:p>
          <a:p>
            <a:pPr marL="9715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Same as nearest neighbour and linear in degrees of 0 and 1</a:t>
            </a:r>
          </a:p>
        </p:txBody>
      </p:sp>
      <p:pic>
        <p:nvPicPr>
          <p:cNvPr id="10244" name="Picture 8" descr="bspline2rep"/>
          <p:cNvPicPr>
            <a:picLocks noChangeAspect="1" noChangeArrowheads="1"/>
          </p:cNvPicPr>
          <p:nvPr/>
        </p:nvPicPr>
        <p:blipFill>
          <a:blip r:embed="rId2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7990"/>
            <a:ext cx="42735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splin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29842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Plotting intensities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7991" y="2861320"/>
            <a:ext cx="2333625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08920"/>
            <a:ext cx="2638425" cy="1809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545841" y="3687449"/>
            <a:ext cx="18722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4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7991" y="2092310"/>
            <a:ext cx="23336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991" y="4507979"/>
            <a:ext cx="24574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43" y="4365104"/>
            <a:ext cx="2609850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162145"/>
            <a:ext cx="2638425" cy="1809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563888" y="2990820"/>
            <a:ext cx="18722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563888" y="5265216"/>
            <a:ext cx="20162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85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Forming a joint histogram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2674796"/>
            <a:ext cx="2333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674796"/>
            <a:ext cx="2457450" cy="16573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3707904" y="3503471"/>
            <a:ext cx="122413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355976" y="2924944"/>
            <a:ext cx="0" cy="108012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16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Forming a joint histogram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0224" y="2239253"/>
            <a:ext cx="2333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884" y="2131797"/>
            <a:ext cx="24574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69" y="4283740"/>
            <a:ext cx="2390775" cy="16192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3743908" y="3077701"/>
            <a:ext cx="122413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381492" y="2537641"/>
            <a:ext cx="0" cy="108012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691680" y="5013176"/>
            <a:ext cx="12241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0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71800"/>
            <a:ext cx="239077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947987"/>
            <a:ext cx="24669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797152"/>
            <a:ext cx="239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Registered joint histogram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328" y="4797152"/>
            <a:ext cx="239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Misregistered</a:t>
            </a:r>
            <a:r>
              <a:rPr lang="en-GB" b="1" dirty="0" smtClean="0">
                <a:solidFill>
                  <a:schemeClr val="tx1"/>
                </a:solidFill>
              </a:rPr>
              <a:t> joint histogram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Normalisation: Motivation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576953" y="2293427"/>
            <a:ext cx="2379423" cy="2537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2" t="17306" r="65286" b="70223"/>
          <a:stretch/>
        </p:blipFill>
        <p:spPr bwMode="auto">
          <a:xfrm>
            <a:off x="1040449" y="2319168"/>
            <a:ext cx="2305006" cy="25542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84462" r="64965" b="2595"/>
          <a:stretch/>
        </p:blipFill>
        <p:spPr bwMode="auto">
          <a:xfrm rot="257852">
            <a:off x="5685765" y="2408859"/>
            <a:ext cx="2152789" cy="23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552617" y="2348880"/>
            <a:ext cx="0" cy="25542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0449" y="4581128"/>
            <a:ext cx="230500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6953" y="4570128"/>
            <a:ext cx="237942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89121" y="2293427"/>
            <a:ext cx="0" cy="25379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>
          <a:xfrm>
            <a:off x="2480609" y="4509120"/>
            <a:ext cx="144016" cy="14401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90527" y="5373216"/>
            <a:ext cx="7597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Motivation: A shared space is required to enable us to compare subjects.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Aim: Voxel to voxel correspondence between the brains of subjects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9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68760"/>
            <a:ext cx="8494713" cy="1366837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Why normalise?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91680" y="1923134"/>
            <a:ext cx="5349894" cy="4618037"/>
            <a:chOff x="1020" y="799"/>
            <a:chExt cx="3765" cy="352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20" y="799"/>
              <a:ext cx="3765" cy="352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0" hangingPunct="0"/>
              <a:endParaRPr lang="en-US"/>
            </a:p>
          </p:txBody>
        </p:sp>
        <p:pic>
          <p:nvPicPr>
            <p:cNvPr id="6" name="Picture 5" descr="s3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871"/>
              <a:ext cx="1168" cy="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1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993"/>
              <a:ext cx="1099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2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" y="3201"/>
              <a:ext cx="1125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s2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2094"/>
              <a:ext cx="1121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s26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2071"/>
              <a:ext cx="1136" cy="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26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2164"/>
              <a:ext cx="1073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s3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946"/>
              <a:ext cx="1173" cy="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2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3231"/>
              <a:ext cx="1151" cy="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s26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3252"/>
              <a:ext cx="1075" cy="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40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1368425"/>
          </a:xfrm>
          <a:ln/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Preprocessing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Recap</a:t>
            </a:r>
            <a:b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Coregistration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Spatial Normalisation</a:t>
            </a:r>
            <a:b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Smoothing</a:t>
            </a:r>
            <a:b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SPM help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14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normalise </a:t>
            </a:r>
            <a:r>
              <a:rPr lang="en-GB" dirty="0" err="1" smtClean="0"/>
              <a:t>cont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8013" cy="38524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Increases statistical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roup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Generalisability</a:t>
            </a: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Allows cross study comparisons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www.way-of-tao.com/media/other%20images/colorful_p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2492"/>
            <a:ext cx="3127289" cy="2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highschoolformals.com.au/wp-content/uploads/2010/07/pear-shap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8629"/>
          <a:stretch/>
        </p:blipFill>
        <p:spPr bwMode="auto">
          <a:xfrm>
            <a:off x="5796136" y="4183275"/>
            <a:ext cx="2090718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995936" y="5157192"/>
            <a:ext cx="158417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047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Normalisation </a:t>
            </a:r>
            <a:b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Native Space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Standard Space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Brett_mnital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9"/>
          <a:stretch>
            <a:fillRect/>
          </a:stretch>
        </p:blipFill>
        <p:spPr bwMode="auto">
          <a:xfrm>
            <a:off x="755576" y="2392546"/>
            <a:ext cx="3297238" cy="2917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ing.mrc-cbu.cam.ac.uk/images/mnitalc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5"/>
          <a:stretch>
            <a:fillRect/>
          </a:stretch>
        </p:blipFill>
        <p:spPr bwMode="auto">
          <a:xfrm>
            <a:off x="4370314" y="2411596"/>
            <a:ext cx="35972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1922" y="550794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Talairach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50794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Montreal Neurological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Insitute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(MNI) Space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514" y="616530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SPM uses MNI space!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348313"/>
            <a:ext cx="80648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Normalisation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: Procedure</a:t>
            </a:r>
          </a:p>
          <a:p>
            <a:pPr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Affine registration 12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Translations across axes (3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Rotations around axes (3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Scaling or Zooming (3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Shearing or Skewing (3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defRPr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47221" r="49792" b="23891"/>
          <a:stretch>
            <a:fillRect/>
          </a:stretch>
        </p:blipFill>
        <p:spPr bwMode="auto">
          <a:xfrm>
            <a:off x="5940152" y="1700808"/>
            <a:ext cx="2717800" cy="226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520" y="4086716"/>
            <a:ext cx="83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 good start…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444" y="4983524"/>
            <a:ext cx="6070600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94649"/>
            <a:ext cx="18684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139293" y="5716155"/>
            <a:ext cx="803275" cy="0"/>
          </a:xfrm>
          <a:prstGeom prst="line">
            <a:avLst/>
          </a:prstGeom>
          <a:noFill/>
          <a:ln w="57150">
            <a:solidFill>
              <a:srgbClr val="3E8DAB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94713" cy="1366837"/>
          </a:xfrm>
        </p:spPr>
        <p:txBody>
          <a:bodyPr/>
          <a:lstStyle/>
          <a:p>
            <a:r>
              <a:rPr lang="en-GB" dirty="0" smtClean="0"/>
              <a:t>Normalisation- Warping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10625"/>
            <a:ext cx="8229600" cy="14023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Applies non linear deformations/ displacements from original location to template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Very Flexible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1000s of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dof</a:t>
            </a:r>
            <a:endParaRPr lang="en-GB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 descr="6aff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15" y="3213001"/>
            <a:ext cx="32464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6b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42" y="3212976"/>
            <a:ext cx="32829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4177" y="6085036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Affine Registration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98940" y="6085036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Non-linear Registration</a:t>
            </a:r>
          </a:p>
        </p:txBody>
      </p:sp>
    </p:spTree>
    <p:extLst>
      <p:ext uri="{BB962C8B-B14F-4D97-AF65-F5344CB8AC3E}">
        <p14:creationId xmlns:p14="http://schemas.microsoft.com/office/powerpoint/2010/main" val="25612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Normalisation- </a:t>
            </a:r>
            <a:r>
              <a:rPr lang="en-GB" dirty="0" err="1" smtClean="0"/>
              <a:t>Overfitting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90" y="2252663"/>
            <a:ext cx="8745599" cy="17520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Flexibility of warping can lead to unrealistic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Regularisation applies constraints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064" y="4004692"/>
            <a:ext cx="17287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Non-linear registration</a:t>
            </a:r>
          </a:p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using regularisation.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32364" y="4004692"/>
            <a:ext cx="22320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Non-linear registration</a:t>
            </a:r>
          </a:p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without regularisation.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608512" cy="3003550"/>
          </a:xfrm>
          <a:prstGeom prst="rect">
            <a:avLst/>
          </a:prstGeom>
          <a:noFill/>
          <a:ln w="9525">
            <a:solidFill>
              <a:srgbClr val="3E8D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716016" y="4725144"/>
            <a:ext cx="576064" cy="101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7704" y="4665092"/>
            <a:ext cx="3599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20272" y="479715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Normalisation- Compromise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228013" cy="2256085"/>
          </a:xfrm>
        </p:spPr>
        <p:txBody>
          <a:bodyPr/>
          <a:lstStyle/>
          <a:p>
            <a:r>
              <a:rPr lang="en-GB" sz="2000" dirty="0" smtClean="0"/>
              <a:t>We need to look at measures of similarity: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Mean squared difference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Squared difference between parameter and expected outcome</a:t>
            </a:r>
          </a:p>
          <a:p>
            <a:pPr marL="0" indent="0"/>
            <a:endParaRPr lang="en-GB" sz="2000" dirty="0" smtClean="0"/>
          </a:p>
          <a:p>
            <a:r>
              <a:rPr lang="en-GB" sz="2000" dirty="0" smtClean="0"/>
              <a:t>The ‘best’ parameters may be unrealistic</a:t>
            </a:r>
          </a:p>
          <a:p>
            <a:endParaRPr lang="en-GB" sz="2000" dirty="0" smtClean="0"/>
          </a:p>
          <a:p>
            <a:r>
              <a:rPr lang="en-GB" sz="2000" dirty="0" smtClean="0"/>
              <a:t>Important to use regularisation, to ensure a realistic outcome is found.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203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i-magnetom-7t-mediaviewer_04-00177006~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2303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8494713" cy="1366837"/>
          </a:xfrm>
        </p:spPr>
        <p:txBody>
          <a:bodyPr/>
          <a:lstStyle/>
          <a:p>
            <a:r>
              <a:rPr lang="en-GB" dirty="0" smtClean="0"/>
              <a:t>Unified Segmentation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92896"/>
            <a:ext cx="8228013" cy="4524375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MRI imperfections increase the difficulty of normalisation.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Noise artefacts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Intensity inhomogeneity, bias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Differences in sequences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Partial Volume</a:t>
            </a:r>
          </a:p>
        </p:txBody>
      </p:sp>
    </p:spTree>
    <p:extLst>
      <p:ext uri="{BB962C8B-B14F-4D97-AF65-F5344CB8AC3E}">
        <p14:creationId xmlns:p14="http://schemas.microsoft.com/office/powerpoint/2010/main" val="7620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Unified Segmentation- TPMs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2276143"/>
            <a:ext cx="8229600" cy="18981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Segmenting subject images before normalising facilitates the normalisation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Tissue Probability Maps- Standard space structural estimates of the location of GM and WM.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Based on multiple previous segmentations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16" y="4725144"/>
            <a:ext cx="4643438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2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bm.neuro.uni-jena.de/imas/intensity-gau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4381"/>
            <a:ext cx="58197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9399" y="1772816"/>
            <a:ext cx="29098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78099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7837" y="1567998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Tissue Probability Maps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38668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Gaussian Mixture Models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8052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Take each voxel and look at both it’s intensity and prior spatial knowledge, to make normalisation an easier problem to solve.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276872"/>
            <a:ext cx="8228013" cy="27601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Normalising segmented tissue maps to a template a much easier issue to solve than just matching image to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Helps resolve MRI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Bias correction included to combat intensity inhomogeneity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Unified Segmentation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9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720551"/>
          </a:xfrm>
          <a:ln/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Recap: Realignment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492896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Motion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Within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Aligning to a template</a:t>
            </a: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47221" r="49792" b="23891"/>
          <a:stretch>
            <a:fillRect/>
          </a:stretch>
        </p:blipFill>
        <p:spPr bwMode="auto">
          <a:xfrm>
            <a:off x="827584" y="4293096"/>
            <a:ext cx="2286000" cy="190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47221" r="27292" b="23891"/>
          <a:stretch>
            <a:fillRect/>
          </a:stretch>
        </p:blipFill>
        <p:spPr bwMode="auto">
          <a:xfrm>
            <a:off x="4803667" y="4229124"/>
            <a:ext cx="2419350" cy="200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12904" y="2276187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0016098">
            <a:off x="6141492" y="2530187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016098">
            <a:off x="6212929" y="2674650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0016098">
            <a:off x="6284367" y="2796887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prstClr val="white"/>
                </a:solidFill>
                <a:latin typeface="Calibri"/>
                <a:ea typeface="ＭＳ Ｐゴシック" charset="0"/>
              </a:rPr>
              <a:t>fMRI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9142210">
            <a:off x="4276733" y="2531775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0016098">
            <a:off x="4429133" y="2569875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01492">
            <a:off x="4581533" y="2683651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0016098">
            <a:off x="4581533" y="2870383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prstClr val="white"/>
                </a:solidFill>
                <a:latin typeface="Calibri"/>
                <a:ea typeface="ＭＳ Ｐゴシック" charset="0"/>
              </a:rPr>
              <a:t>fMRI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508104" y="2911187"/>
            <a:ext cx="4796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2656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412776"/>
            <a:ext cx="8489950" cy="12969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Smoothing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9354" y="2204864"/>
            <a:ext cx="8964613" cy="4192587"/>
          </a:xfrm>
        </p:spPr>
        <p:txBody>
          <a:bodyPr/>
          <a:lstStyle/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 smtClean="0"/>
              <a:t>Blurs over residual anatomical differences and registration errors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b="1" dirty="0" smtClean="0"/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 smtClean="0"/>
              <a:t>Why?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smtClean="0"/>
              <a:t>Suppresses noise</a:t>
            </a:r>
          </a:p>
          <a:p>
            <a:pPr marL="1200150" lvl="2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smtClean="0"/>
              <a:t>signal reinforced and noise averaged out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smtClean="0"/>
              <a:t>Superior </a:t>
            </a:r>
            <a:r>
              <a:rPr lang="en-GB" altLang="en-US" dirty="0" smtClean="0"/>
              <a:t>special overlap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smtClean="0"/>
              <a:t>Data becomes more normally distributed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smtClean="0"/>
              <a:t>Increases sensitivity to effects of similar scale to kernel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6849"/>
            <a:ext cx="2197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74" y="2709764"/>
            <a:ext cx="678007" cy="133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2751" y="331718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VS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805233"/>
            <a:ext cx="255980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4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9116" y="1377429"/>
            <a:ext cx="8494713" cy="136683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2" y="2060848"/>
            <a:ext cx="8488363" cy="4618038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 smtClean="0"/>
              <a:t>How?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Weighted averaging of neighbouring voxels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dirty="0" smtClean="0">
                <a:sym typeface="Wingdings" panose="05000000000000000000" pitchFamily="2" charset="2"/>
              </a:rPr>
              <a:t> </a:t>
            </a:r>
            <a:r>
              <a:rPr lang="en-GB" altLang="en-US" sz="2000" dirty="0" smtClean="0"/>
              <a:t>Each voxel replaced by the weighted average of itself and its neighbours</a:t>
            </a: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GB" dirty="0" smtClean="0"/>
          </a:p>
        </p:txBody>
      </p:sp>
      <p:pic>
        <p:nvPicPr>
          <p:cNvPr id="4" name="Picture 7" descr="smth_example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716338"/>
            <a:ext cx="39512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nv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3728"/>
          <a:stretch>
            <a:fillRect/>
          </a:stretch>
        </p:blipFill>
        <p:spPr bwMode="auto">
          <a:xfrm>
            <a:off x="5138496" y="5229188"/>
            <a:ext cx="284659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aussian Ker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80" y="3541867"/>
            <a:ext cx="2748615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Smoothing: 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564904"/>
            <a:ext cx="8228013" cy="39244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Reduction of spatial resolution of the </a:t>
            </a:r>
            <a:r>
              <a:rPr lang="en-US" sz="2400" dirty="0" smtClean="0"/>
              <a:t>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Edge Artifacts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Merging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Extinction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Mislocalization</a:t>
            </a:r>
            <a:r>
              <a:rPr lang="en-US" sz="2400" dirty="0" smtClean="0"/>
              <a:t> </a:t>
            </a:r>
            <a:r>
              <a:rPr lang="en-US" sz="2400" dirty="0"/>
              <a:t>of activation peaks</a:t>
            </a:r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4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8013" cy="36364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Multiple data adjustments are made during fMRI analysis, and these alter the raw data considerably</a:t>
            </a:r>
          </a:p>
          <a:p>
            <a:pPr marL="0" indent="0"/>
            <a:endParaRPr lang="en-GB" dirty="0" smtClean="0"/>
          </a:p>
          <a:p>
            <a:pPr marL="400050" lvl="1" indent="0"/>
            <a:r>
              <a:rPr lang="en-GB" dirty="0" smtClean="0">
                <a:sym typeface="Wingdings" panose="05000000000000000000" pitchFamily="2" charset="2"/>
              </a:rPr>
              <a:t>		 </a:t>
            </a:r>
            <a:r>
              <a:rPr lang="en-GB" dirty="0" smtClean="0"/>
              <a:t>Therefore, large sample sizes and appropriate 					statistical analyses are required for reliable and 				robust inferences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5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1340768"/>
            <a:ext cx="8494713" cy="136683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76872"/>
            <a:ext cx="8488363" cy="447402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err="1" smtClean="0"/>
              <a:t>Coregistration</a:t>
            </a:r>
            <a:r>
              <a:rPr lang="en-GB" sz="2400" dirty="0" smtClean="0"/>
              <a:t> links functional data with a structural image</a:t>
            </a:r>
          </a:p>
          <a:p>
            <a:pPr marL="400050" lvl="1" indent="0" eaLnBrk="1" hangingPunct="1">
              <a:buFont typeface="Times New Roman" panose="02020603050405020304" pitchFamily="18" charset="0"/>
              <a:buNone/>
              <a:defRPr/>
            </a:pPr>
            <a:r>
              <a:rPr lang="en-GB" dirty="0" smtClean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	</a:t>
            </a:r>
            <a:r>
              <a:rPr lang="en-GB" b="1" dirty="0" err="1" smtClean="0"/>
              <a:t>Intrasubject</a:t>
            </a:r>
            <a:endParaRPr lang="en-GB" b="1" dirty="0" smtClean="0"/>
          </a:p>
          <a:p>
            <a:pPr marL="400050" lvl="1" indent="0" eaLnBrk="1" hangingPunct="1">
              <a:buFont typeface="Times New Roman" panose="02020603050405020304" pitchFamily="18" charset="0"/>
              <a:buNone/>
              <a:defRPr/>
            </a:pPr>
            <a:endParaRPr lang="en-GB" b="1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Normalisation links images from one subject to standardised space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GB" sz="2400" dirty="0" smtClean="0">
                <a:sym typeface="Wingdings" panose="05000000000000000000" pitchFamily="2" charset="2"/>
              </a:rPr>
              <a:t>	</a:t>
            </a:r>
            <a:r>
              <a:rPr lang="en-GB" sz="2400" dirty="0" smtClean="0">
                <a:sym typeface="Wingdings" panose="05000000000000000000" pitchFamily="2" charset="2"/>
              </a:rPr>
              <a:t>	</a:t>
            </a:r>
            <a:r>
              <a:rPr lang="en-GB" sz="2400" b="1" dirty="0" err="1" smtClean="0">
                <a:sym typeface="Wingdings" panose="05000000000000000000" pitchFamily="2" charset="2"/>
              </a:rPr>
              <a:t>Intersubject</a:t>
            </a:r>
            <a:endParaRPr lang="en-GB" sz="2400" b="1" dirty="0" smtClean="0">
              <a:sym typeface="Wingdings" panose="05000000000000000000" pitchFamily="2" charset="2"/>
            </a:endParaRP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GB" sz="2400" b="1" dirty="0" smtClean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ym typeface="Wingdings" panose="05000000000000000000" pitchFamily="2" charset="2"/>
              </a:rPr>
              <a:t>Smoothing blurs over any residual errors and anatomical </a:t>
            </a:r>
            <a:r>
              <a:rPr lang="en-GB" sz="2400" dirty="0" smtClean="0">
                <a:sym typeface="Wingdings" panose="05000000000000000000" pitchFamily="2" charset="2"/>
              </a:rPr>
              <a:t>differences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876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8013" cy="22560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/>
              <a:t>spm</a:t>
            </a:r>
            <a:r>
              <a:rPr lang="en-GB" sz="2400" dirty="0" smtClean="0"/>
              <a:t> </a:t>
            </a:r>
            <a:r>
              <a:rPr lang="en-GB" sz="2400" dirty="0" err="1" smtClean="0"/>
              <a:t>fmri</a:t>
            </a:r>
            <a:r>
              <a:rPr lang="en-GB" sz="2400" dirty="0" smtClean="0"/>
              <a:t> (to open)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Ensure you have the correct version! (SPM 12) newest update October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If in doubt start by pressing ‘Batch’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All these tools can be found under </a:t>
            </a:r>
            <a:r>
              <a:rPr lang="en-GB" sz="2400" dirty="0" err="1" smtClean="0"/>
              <a:t>Batch</a:t>
            </a:r>
            <a:r>
              <a:rPr lang="en-GB" sz="2400" dirty="0" err="1" smtClean="0">
                <a:sym typeface="Wingdings" panose="05000000000000000000" pitchFamily="2" charset="2"/>
              </a:rPr>
              <a:t>SPMSpatial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Any images you input make sure are in the correct order (e.g. all prefixed by unique subject identifier, as SPM can’t order your data for you)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Save your batch files so you can retrace your steps</a:t>
            </a: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Ensure you have good file structure; SPM spews out tons of files….</a:t>
            </a:r>
          </a:p>
        </p:txBody>
      </p:sp>
    </p:spTree>
    <p:extLst>
      <p:ext uri="{BB962C8B-B14F-4D97-AF65-F5344CB8AC3E}">
        <p14:creationId xmlns:p14="http://schemas.microsoft.com/office/powerpoint/2010/main" val="1906876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5254" r="10628" b="23923"/>
          <a:stretch/>
        </p:blipFill>
        <p:spPr bwMode="auto">
          <a:xfrm>
            <a:off x="2051720" y="1484784"/>
            <a:ext cx="5448325" cy="37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44696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Reference image- (mean functional DEP image) that is assumed to remain stationary while source is moved to match it.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Source- structural MRI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-----------------------------Unless stated use defaults--------------------------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8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SPM- </a:t>
            </a:r>
            <a:r>
              <a:rPr lang="en-GB" dirty="0" err="1" smtClean="0"/>
              <a:t>Coregistration</a:t>
            </a:r>
            <a:r>
              <a:rPr lang="en-GB" dirty="0" smtClean="0"/>
              <a:t> Output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974779"/>
            <a:ext cx="3096344" cy="390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8772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Very important to check your images- it automatically loads these up for you!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6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SPM- Segment 1</a:t>
            </a:r>
            <a:endParaRPr lang="en-GB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336704" cy="37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170" y="1340768"/>
            <a:ext cx="2267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Data- use your structural image.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If using multiple inputs (e.g. T1 and PD weighted image) then ensure all are entered in in the same order.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Tissue 1=GM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Tissue 2=WM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Tissue 3=CSF</a:t>
            </a: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Save Bias Corrected.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TBC next slide</a:t>
            </a:r>
          </a:p>
        </p:txBody>
      </p:sp>
    </p:spTree>
    <p:extLst>
      <p:ext uri="{BB962C8B-B14F-4D97-AF65-F5344CB8AC3E}">
        <p14:creationId xmlns:p14="http://schemas.microsoft.com/office/powerpoint/2010/main" val="4143016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SPM- Segment 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3359476"/>
            <a:ext cx="2267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Scroll down</a:t>
            </a: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Data- Forward deformation fields needed for MNI normalisation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5685"/>
            <a:ext cx="4464496" cy="48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1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720551"/>
          </a:xfrm>
          <a:ln/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Recap: Unwarping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492896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Adjusts for changes in field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Non linear</a:t>
            </a:r>
          </a:p>
        </p:txBody>
      </p:sp>
      <p:pic>
        <p:nvPicPr>
          <p:cNvPr id="23554" name="Picture 2" descr="http://bbsimg.ngfiles.com/1/6765000/ngbbs43545998090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 bwMode="auto">
          <a:xfrm>
            <a:off x="5724128" y="2276872"/>
            <a:ext cx="2686050" cy="34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29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3359476"/>
            <a:ext cx="2267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Use these forward deformations during the normalisation process.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Images to write= co-registered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functionals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3519"/>
            <a:ext cx="475831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52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" y="1340768"/>
            <a:ext cx="8494713" cy="1366837"/>
          </a:xfrm>
        </p:spPr>
        <p:txBody>
          <a:bodyPr/>
          <a:lstStyle/>
          <a:p>
            <a:r>
              <a:rPr lang="en-GB" dirty="0" smtClean="0"/>
              <a:t>SPM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83296" y="1727229"/>
            <a:ext cx="226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Smooth your normalised images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Choose your kernel width here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r="11742" b="3322"/>
          <a:stretch/>
        </p:blipFill>
        <p:spPr bwMode="auto">
          <a:xfrm>
            <a:off x="1224186" y="1484783"/>
            <a:ext cx="4787974" cy="529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796136" y="2348880"/>
            <a:ext cx="792088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9510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" y="1340768"/>
            <a:ext cx="8494713" cy="1366837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References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TPM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Ged’s Lecture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SPM Homepage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Mfd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Resources 2013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84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" y="1340768"/>
            <a:ext cx="8494713" cy="1366837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 Gabriel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6" descr="http://www.highschoolformals.com.au/wp-content/uploads/2010/07/pear-shap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8629"/>
          <a:stretch/>
        </p:blipFill>
        <p:spPr bwMode="auto">
          <a:xfrm>
            <a:off x="3419872" y="2924944"/>
            <a:ext cx="2090718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340768"/>
            <a:ext cx="8496300" cy="720551"/>
          </a:xfrm>
          <a:ln/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Final Steps: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Coregistration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780928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Matching modalities in individual subjects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9137" y="3739005"/>
            <a:ext cx="8496300" cy="72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kern="0" dirty="0" smtClean="0"/>
              <a:t>Normalisation</a:t>
            </a:r>
          </a:p>
          <a:p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46938" y="4306118"/>
            <a:ext cx="635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Matching images to a template (e.g. MNI) across subjects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93721" y="5192399"/>
            <a:ext cx="8496300" cy="72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kern="0" dirty="0" smtClean="0"/>
              <a:t>Smoothing</a:t>
            </a:r>
          </a:p>
          <a:p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733256"/>
            <a:ext cx="580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Adjusts for residual differences and alignment errors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4128" y="2303016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016098">
            <a:off x="5810655" y="2514615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9739" y="2286268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903763">
            <a:off x="7895603" y="2565985"/>
            <a:ext cx="865187" cy="592138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 smtClean="0">
                <a:solidFill>
                  <a:prstClr val="white"/>
                </a:solidFill>
                <a:latin typeface="Calibri"/>
                <a:ea typeface="ＭＳ Ｐゴシック" charset="0"/>
              </a:rPr>
              <a:t>strMRI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016098">
            <a:off x="5905827" y="2641947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prstClr val="white"/>
                </a:solidFill>
                <a:latin typeface="Calibri"/>
                <a:ea typeface="ＭＳ Ｐゴシック" charset="0"/>
              </a:rPr>
              <a:t>fMRI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2369" y="3951489"/>
            <a:ext cx="1296987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20272" y="4306118"/>
            <a:ext cx="647700" cy="576263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MNI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6732240" y="5502423"/>
            <a:ext cx="1356750" cy="1200329"/>
          </a:xfrm>
          <a:prstGeom prst="rect">
            <a:avLst/>
          </a:prstGeom>
          <a:solidFill>
            <a:srgbClr val="C0504D"/>
          </a:solidFill>
          <a:effectLst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fMRI</a:t>
            </a:r>
          </a:p>
          <a:p>
            <a:pPr algn="ctr" eaLnBrk="1" hangingPunct="1">
              <a:defRPr/>
            </a:pPr>
            <a:endParaRPr lang="en-GB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endParaRPr lang="en-GB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11" idx="1"/>
            <a:endCxn id="9" idx="3"/>
          </p:cNvCxnSpPr>
          <p:nvPr/>
        </p:nvCxnSpPr>
        <p:spPr bwMode="auto">
          <a:xfrm flipH="1">
            <a:off x="7019528" y="2921268"/>
            <a:ext cx="620211" cy="167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380312" y="3554583"/>
            <a:ext cx="0" cy="3784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80312" y="5210767"/>
            <a:ext cx="0" cy="3784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3110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340768"/>
            <a:ext cx="8496300" cy="720551"/>
          </a:xfrm>
          <a:ln/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Final Steps: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Coregistration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780928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Matching modalities in individual subjects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9137" y="3739005"/>
            <a:ext cx="8496300" cy="72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kern="0" dirty="0" smtClean="0"/>
              <a:t>Normalisation</a:t>
            </a:r>
          </a:p>
          <a:p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46938" y="4306118"/>
            <a:ext cx="635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Matching images to a template (e.g. MNI) across subjects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93721" y="5192399"/>
            <a:ext cx="8496300" cy="72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kern="0" dirty="0" smtClean="0"/>
              <a:t>Smoothing</a:t>
            </a:r>
          </a:p>
          <a:p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733256"/>
            <a:ext cx="580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Adjusts for residual differences and alignment errors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4128" y="2303016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016098">
            <a:off x="5810655" y="2514615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9739" y="2286268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903763">
            <a:off x="7895603" y="2565985"/>
            <a:ext cx="865187" cy="592138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 smtClean="0">
                <a:solidFill>
                  <a:prstClr val="white"/>
                </a:solidFill>
                <a:latin typeface="Calibri"/>
                <a:ea typeface="ＭＳ Ｐゴシック" charset="0"/>
              </a:rPr>
              <a:t>strMRI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016098">
            <a:off x="5905827" y="2641947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prstClr val="white"/>
                </a:solidFill>
                <a:latin typeface="Calibri"/>
                <a:ea typeface="ＭＳ Ｐゴシック" charset="0"/>
              </a:rPr>
              <a:t>fMRI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2369" y="3951489"/>
            <a:ext cx="1296987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20272" y="4306118"/>
            <a:ext cx="647700" cy="576263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MNI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6752973" y="5502423"/>
            <a:ext cx="1356750" cy="1200329"/>
          </a:xfrm>
          <a:prstGeom prst="rect">
            <a:avLst/>
          </a:prstGeom>
          <a:solidFill>
            <a:srgbClr val="C0504D"/>
          </a:solidFill>
          <a:effectLst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fMRI</a:t>
            </a:r>
          </a:p>
          <a:p>
            <a:pPr algn="ctr" eaLnBrk="1" hangingPunct="1">
              <a:defRPr/>
            </a:pPr>
            <a:endParaRPr lang="en-GB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endParaRPr lang="en-GB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11" idx="1"/>
            <a:endCxn id="9" idx="3"/>
          </p:cNvCxnSpPr>
          <p:nvPr/>
        </p:nvCxnSpPr>
        <p:spPr bwMode="auto">
          <a:xfrm flipH="1">
            <a:off x="7019528" y="2921268"/>
            <a:ext cx="620211" cy="167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380312" y="3554583"/>
            <a:ext cx="0" cy="3784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80312" y="5210767"/>
            <a:ext cx="0" cy="3784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3600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263" y="1190805"/>
            <a:ext cx="8489950" cy="13906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err="1" smtClean="0"/>
              <a:t>Coregistration</a:t>
            </a:r>
            <a:endParaRPr lang="en-GB" alt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1378"/>
            <a:ext cx="8489950" cy="4679950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 dirty="0" smtClean="0"/>
              <a:t>Intermodal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/>
              <a:t>Link anatomical information of functional images (few seconds) with a structural image (few minutes)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 dirty="0" err="1" smtClean="0"/>
              <a:t>Intrasubject</a:t>
            </a:r>
            <a:endParaRPr lang="en-GB" altLang="en-US" sz="2400" b="1" dirty="0" smtClean="0"/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 dirty="0" smtClean="0"/>
              <a:t>Why?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/>
              <a:t>Superior anatomical localisation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/>
              <a:t>More precise spatial normalisation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5832475" y="5119389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889250" y="5170189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663575" y="46386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730250" y="4813324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814388" y="5029349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885825" y="5173364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2768600" y="4432002"/>
            <a:ext cx="15446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Mean functional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Image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(source)</a:t>
            </a:r>
          </a:p>
        </p:txBody>
      </p:sp>
      <p:sp>
        <p:nvSpPr>
          <p:cNvPr id="6155" name="TextBox 2"/>
          <p:cNvSpPr txBox="1">
            <a:spLocks noChangeArrowheads="1"/>
          </p:cNvSpPr>
          <p:nvPr/>
        </p:nvSpPr>
        <p:spPr bwMode="auto">
          <a:xfrm>
            <a:off x="5932488" y="4381202"/>
            <a:ext cx="1149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Anatomical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Image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(reference)</a:t>
            </a:r>
          </a:p>
        </p:txBody>
      </p:sp>
      <p:cxnSp>
        <p:nvCxnSpPr>
          <p:cNvPr id="6156" name="Straight Arrow Connector 15"/>
          <p:cNvCxnSpPr>
            <a:cxnSpLocks noChangeShapeType="1"/>
          </p:cNvCxnSpPr>
          <p:nvPr/>
        </p:nvCxnSpPr>
        <p:spPr bwMode="auto">
          <a:xfrm>
            <a:off x="2339975" y="5661248"/>
            <a:ext cx="4333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Straight Arrow Connector 17"/>
          <p:cNvCxnSpPr>
            <a:cxnSpLocks noChangeShapeType="1"/>
          </p:cNvCxnSpPr>
          <p:nvPr/>
        </p:nvCxnSpPr>
        <p:spPr bwMode="auto">
          <a:xfrm>
            <a:off x="4318000" y="5706764"/>
            <a:ext cx="1406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4427538" y="5352752"/>
            <a:ext cx="952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Coregister</a:t>
            </a:r>
          </a:p>
        </p:txBody>
      </p:sp>
    </p:spTree>
    <p:extLst>
      <p:ext uri="{BB962C8B-B14F-4D97-AF65-F5344CB8AC3E}">
        <p14:creationId xmlns:p14="http://schemas.microsoft.com/office/powerpoint/2010/main" val="403877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268760"/>
            <a:ext cx="8489950" cy="1296988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Coregistration</a:t>
            </a:r>
            <a:endParaRPr lang="en-GB" altLang="en-US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1922289"/>
            <a:ext cx="8489950" cy="4891087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Cannot rely on simply using intensity difference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Identifying individual landmarks too labour </a:t>
            </a:r>
            <a:r>
              <a:rPr lang="en-GB" altLang="en-US" dirty="0" smtClean="0"/>
              <a:t>intensive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187624" y="3717032"/>
            <a:ext cx="2444160" cy="2700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5148064" y="3717032"/>
            <a:ext cx="246509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11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494713" cy="1366837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0808"/>
            <a:ext cx="8228013" cy="4884415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Seek to measure shared information</a:t>
            </a:r>
          </a:p>
          <a:p>
            <a:pPr marL="741363" lvl="1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Quantify how well one image predicts the other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Two-step process</a:t>
            </a:r>
          </a:p>
          <a:p>
            <a:pPr marL="914400" lvl="1" indent="-514350" eaLnBrk="1" hangingPunct="1">
              <a:buFont typeface="+mj-lt"/>
              <a:buAutoNum type="roman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Registration (Fitting source image with reference image)</a:t>
            </a:r>
          </a:p>
          <a:p>
            <a:pPr marL="914400" lvl="1" indent="-514350" eaLnBrk="1" hangingPunct="1">
              <a:buFont typeface="+mj-lt"/>
              <a:buAutoNum type="roman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Interpolation</a:t>
            </a:r>
          </a:p>
          <a:p>
            <a:pPr marL="1141413" lvl="2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Estimates the intensity of surrounding voxels in functional image </a:t>
            </a:r>
            <a:r>
              <a:rPr lang="en-GB" altLang="en-US" dirty="0">
                <a:sym typeface="Wingdings" charset="2"/>
              </a:rPr>
              <a:t> correspond with structural voxels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928</Words>
  <Application>Microsoft Office PowerPoint</Application>
  <PresentationFormat>On-screen Show (4:3)</PresentationFormat>
  <Paragraphs>221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Microsoft YaHei</vt:lpstr>
      <vt:lpstr>ＭＳ Ｐゴシック</vt:lpstr>
      <vt:lpstr>Arial</vt:lpstr>
      <vt:lpstr>Calibri</vt:lpstr>
      <vt:lpstr>Comic Sans MS</vt:lpstr>
      <vt:lpstr>Times New Roman</vt:lpstr>
      <vt:lpstr>Wingdings</vt:lpstr>
      <vt:lpstr>Office Theme</vt:lpstr>
      <vt:lpstr>Preprocessing: Coregistration and Spatial Normalisation</vt:lpstr>
      <vt:lpstr>1. Preprocessing Recap 2. Coregistration 3. Spatial Normalisation 4. Smoothing 5. SPM help</vt:lpstr>
      <vt:lpstr>Preprocessing Recap: Realignment </vt:lpstr>
      <vt:lpstr>Preprocessing Recap: Unwarping </vt:lpstr>
      <vt:lpstr>Preprocessing Final Steps:  Coregistration </vt:lpstr>
      <vt:lpstr>Preprocessing Final Steps:  Coregistration </vt:lpstr>
      <vt:lpstr>Coregistration</vt:lpstr>
      <vt:lpstr>Coregistration</vt:lpstr>
      <vt:lpstr>PowerPoint Presentation</vt:lpstr>
      <vt:lpstr>PowerPoint Presentation</vt:lpstr>
      <vt:lpstr>PowerPoint Presentation</vt:lpstr>
      <vt:lpstr>Interpolation</vt:lpstr>
      <vt:lpstr>Plotting intensities</vt:lpstr>
      <vt:lpstr>PowerPoint Presentation</vt:lpstr>
      <vt:lpstr>Forming a joint histogram</vt:lpstr>
      <vt:lpstr>Forming a joint histogram</vt:lpstr>
      <vt:lpstr>PowerPoint Presentation</vt:lpstr>
      <vt:lpstr>Normalisation: Motivation</vt:lpstr>
      <vt:lpstr>Why normalise?</vt:lpstr>
      <vt:lpstr>Why normalise cont…</vt:lpstr>
      <vt:lpstr>Normalisation  Native Space  Standard Space</vt:lpstr>
      <vt:lpstr>PowerPoint Presentation</vt:lpstr>
      <vt:lpstr>Normalisation- Warping</vt:lpstr>
      <vt:lpstr>Normalisation- Overfitting</vt:lpstr>
      <vt:lpstr>Normalisation- Compromise</vt:lpstr>
      <vt:lpstr>Unified Segmentation</vt:lpstr>
      <vt:lpstr>Unified Segmentation- TPMs </vt:lpstr>
      <vt:lpstr>PowerPoint Presentation</vt:lpstr>
      <vt:lpstr>Unified Segmentation</vt:lpstr>
      <vt:lpstr>Smoothing</vt:lpstr>
      <vt:lpstr>Smoothing</vt:lpstr>
      <vt:lpstr>Smoothing: disadvantages</vt:lpstr>
      <vt:lpstr>Keep in mind</vt:lpstr>
      <vt:lpstr>Summary</vt:lpstr>
      <vt:lpstr>SPM </vt:lpstr>
      <vt:lpstr>SPM</vt:lpstr>
      <vt:lpstr>SPM- Coregistration Output</vt:lpstr>
      <vt:lpstr>SPM- Segment 1</vt:lpstr>
      <vt:lpstr>SPM- Segment 2</vt:lpstr>
      <vt:lpstr>SPM</vt:lpstr>
      <vt:lpstr>SPM</vt:lpstr>
      <vt:lpstr> References  TPM  Ged’s Lecture  SPM Homepage  Mfd Resources 2013  </vt:lpstr>
      <vt:lpstr> THANK YOU Gabriel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Demis Kia</dc:creator>
  <cp:lastModifiedBy>Demis Kia</cp:lastModifiedBy>
  <cp:revision>43</cp:revision>
  <cp:lastPrinted>1601-01-01T00:00:00Z</cp:lastPrinted>
  <dcterms:created xsi:type="dcterms:W3CDTF">2005-07-13T12:26:50Z</dcterms:created>
  <dcterms:modified xsi:type="dcterms:W3CDTF">2014-11-12T11:58:46Z</dcterms:modified>
</cp:coreProperties>
</file>