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720" r:id="rId1"/>
  </p:sldMasterIdLst>
  <p:notesMasterIdLst>
    <p:notesMasterId r:id="rId53"/>
  </p:notesMasterIdLst>
  <p:handoutMasterIdLst>
    <p:handoutMasterId r:id="rId54"/>
  </p:handoutMasterIdLst>
  <p:sldIdLst>
    <p:sldId id="256" r:id="rId2"/>
    <p:sldId id="257" r:id="rId3"/>
    <p:sldId id="260" r:id="rId4"/>
    <p:sldId id="261" r:id="rId5"/>
    <p:sldId id="336" r:id="rId6"/>
    <p:sldId id="335" r:id="rId7"/>
    <p:sldId id="298" r:id="rId8"/>
    <p:sldId id="264" r:id="rId9"/>
    <p:sldId id="265" r:id="rId10"/>
    <p:sldId id="359" r:id="rId11"/>
    <p:sldId id="343" r:id="rId12"/>
    <p:sldId id="361" r:id="rId13"/>
    <p:sldId id="347" r:id="rId14"/>
    <p:sldId id="344" r:id="rId15"/>
    <p:sldId id="270" r:id="rId16"/>
    <p:sldId id="341" r:id="rId17"/>
    <p:sldId id="272" r:id="rId18"/>
    <p:sldId id="273" r:id="rId19"/>
    <p:sldId id="274" r:id="rId20"/>
    <p:sldId id="342" r:id="rId21"/>
    <p:sldId id="304" r:id="rId22"/>
    <p:sldId id="314" r:id="rId23"/>
    <p:sldId id="348" r:id="rId24"/>
    <p:sldId id="349" r:id="rId25"/>
    <p:sldId id="350" r:id="rId26"/>
    <p:sldId id="356" r:id="rId27"/>
    <p:sldId id="315" r:id="rId28"/>
    <p:sldId id="316" r:id="rId29"/>
    <p:sldId id="317" r:id="rId30"/>
    <p:sldId id="351" r:id="rId31"/>
    <p:sldId id="320" r:id="rId32"/>
    <p:sldId id="322" r:id="rId33"/>
    <p:sldId id="325" r:id="rId34"/>
    <p:sldId id="354" r:id="rId35"/>
    <p:sldId id="355" r:id="rId36"/>
    <p:sldId id="327" r:id="rId37"/>
    <p:sldId id="328" r:id="rId38"/>
    <p:sldId id="330" r:id="rId39"/>
    <p:sldId id="353" r:id="rId40"/>
    <p:sldId id="295" r:id="rId41"/>
    <p:sldId id="321" r:id="rId42"/>
    <p:sldId id="310" r:id="rId43"/>
    <p:sldId id="259" r:id="rId44"/>
    <p:sldId id="307" r:id="rId45"/>
    <p:sldId id="299" r:id="rId46"/>
    <p:sldId id="345" r:id="rId47"/>
    <p:sldId id="346" r:id="rId48"/>
    <p:sldId id="301" r:id="rId49"/>
    <p:sldId id="302" r:id="rId50"/>
    <p:sldId id="303" r:id="rId51"/>
    <p:sldId id="305" r:id="rId52"/>
  </p:sldIdLst>
  <p:sldSz cx="13004800" cy="9753600"/>
  <p:notesSz cx="6794500" cy="99314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49" autoAdjust="0"/>
  </p:normalViewPr>
  <p:slideViewPr>
    <p:cSldViewPr>
      <p:cViewPr>
        <p:scale>
          <a:sx n="50" d="100"/>
          <a:sy n="50" d="100"/>
        </p:scale>
        <p:origin x="-2048" y="-18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329D6F68-0BA5-0243-A66C-59217E66F3C8}" type="datetimeFigureOut">
              <a:rPr lang="en-GB"/>
              <a:pPr/>
              <a:t>08/01/2018</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2EDE6FA-251B-154F-A6F1-40A7FEE98FFB}" type="slidenum">
              <a:rPr lang="en-GB"/>
              <a:pPr/>
              <a:t>‹#›</a:t>
            </a:fld>
            <a:endParaRPr lang="en-GB"/>
          </a:p>
        </p:txBody>
      </p:sp>
    </p:spTree>
    <p:extLst>
      <p:ext uri="{BB962C8B-B14F-4D97-AF65-F5344CB8AC3E}">
        <p14:creationId xmlns:p14="http://schemas.microsoft.com/office/powerpoint/2010/main" val="224963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Rot="1" noChangeAspect="1"/>
          </p:cNvSpPr>
          <p:nvPr>
            <p:ph type="sldImg" idx="2"/>
          </p:nvPr>
        </p:nvSpPr>
        <p:spPr bwMode="auto">
          <a:xfrm>
            <a:off x="914400" y="744538"/>
            <a:ext cx="4965700" cy="372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122" name="Rectangle 2"/>
          <p:cNvSpPr>
            <a:spLocks noGrp="1"/>
          </p:cNvSpPr>
          <p:nvPr>
            <p:ph type="body" sz="quarter" idx="3"/>
          </p:nvPr>
        </p:nvSpPr>
        <p:spPr bwMode="auto">
          <a:xfrm>
            <a:off x="906463" y="4718050"/>
            <a:ext cx="4981575"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sym typeface="Avenir Roman" charset="0"/>
              </a:rPr>
              <a:t>Click to edit Master text styles</a:t>
            </a:r>
          </a:p>
          <a:p>
            <a:pPr lvl="1"/>
            <a:r>
              <a:rPr lang="en-US" altLang="en-US" noProof="0" smtClean="0">
                <a:sym typeface="Avenir Roman" charset="0"/>
              </a:rPr>
              <a:t>Second level</a:t>
            </a:r>
          </a:p>
          <a:p>
            <a:pPr lvl="2"/>
            <a:r>
              <a:rPr lang="en-US" altLang="en-US" noProof="0" smtClean="0">
                <a:sym typeface="Avenir Roman" charset="0"/>
              </a:rPr>
              <a:t>Third level</a:t>
            </a:r>
          </a:p>
          <a:p>
            <a:pPr lvl="3"/>
            <a:r>
              <a:rPr lang="en-US" altLang="en-US" noProof="0" smtClean="0">
                <a:sym typeface="Avenir Roman" charset="0"/>
              </a:rPr>
              <a:t>Fourth level</a:t>
            </a:r>
          </a:p>
          <a:p>
            <a:pPr lvl="4"/>
            <a:r>
              <a:rPr lang="en-US" altLang="en-US" noProof="0" smtClean="0">
                <a:sym typeface="Avenir Roman" charset="0"/>
              </a:rPr>
              <a:t>Fifth level</a:t>
            </a:r>
          </a:p>
        </p:txBody>
      </p:sp>
    </p:spTree>
    <p:extLst>
      <p:ext uri="{BB962C8B-B14F-4D97-AF65-F5344CB8AC3E}">
        <p14:creationId xmlns:p14="http://schemas.microsoft.com/office/powerpoint/2010/main" val="497359068"/>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a:solidFill>
                  <a:srgbClr val="FF0000"/>
                </a:solidFill>
              </a:rPr>
              <a:t>It is important to design fMRI experiments that are sensitive to (efficient for) a specific hypothesis (</a:t>
            </a:r>
            <a:r>
              <a:rPr lang="en-GB" dirty="0" err="1">
                <a:solidFill>
                  <a:srgbClr val="FF0000"/>
                </a:solidFill>
              </a:rPr>
              <a:t>i.e</a:t>
            </a:r>
            <a:r>
              <a:rPr lang="en-GB" dirty="0">
                <a:solidFill>
                  <a:srgbClr val="FF0000"/>
                </a:solidFill>
              </a:rPr>
              <a:t>, have an appropriate statistical planned comparison or "contrast"). </a:t>
            </a:r>
          </a:p>
          <a:p>
            <a:r>
              <a:rPr lang="en-GB" dirty="0">
                <a:solidFill>
                  <a:srgbClr val="FF0000"/>
                </a:solidFill>
              </a:rPr>
              <a:t>The properties of the BOLD signal measured by fMRI—particularly its temporally rubbish nature—can make the design of efficient experiments a bit intractable to intuition.  </a:t>
            </a:r>
          </a:p>
          <a:p>
            <a:endParaRPr lang="en-GB" dirty="0"/>
          </a:p>
          <a:p>
            <a:endParaRPr lang="en-GB" dirty="0">
              <a:solidFill>
                <a:srgbClr val="FF0000"/>
              </a:solidFill>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Imagine</a:t>
            </a:r>
            <a:r>
              <a:rPr kumimoji="1" lang="en-GB" altLang="zh-TW" baseline="0" dirty="0" smtClean="0"/>
              <a:t> an experiment where we have some perceptual stimuli that are moving. Subjects are either asked to selectively attend to t</a:t>
            </a:r>
            <a:r>
              <a:rPr kumimoji="1" lang="en-US" altLang="zh-TW" baseline="0" dirty="0" smtClean="0"/>
              <a:t>he</a:t>
            </a:r>
            <a:r>
              <a:rPr kumimoji="1" lang="en-GB" altLang="zh-TW" baseline="0" dirty="0" smtClean="0"/>
              <a:t> motion of the stimuli or to divide their attention between other aspects of the stimuli e.g. colour, shape etc. so we would have a subtraction contrast of selective attention </a:t>
            </a:r>
            <a:r>
              <a:rPr kumimoji="1" lang="en-US" altLang="zh-TW" baseline="0" dirty="0" smtClean="0"/>
              <a:t>–</a:t>
            </a:r>
            <a:r>
              <a:rPr kumimoji="1" lang="en-GB" altLang="zh-TW" baseline="0" dirty="0" smtClean="0"/>
              <a:t> no selective attention. </a:t>
            </a:r>
            <a:r>
              <a:rPr kumimoji="1" lang="en-US" altLang="zh-TW" baseline="0" dirty="0" smtClean="0"/>
              <a:t>A</a:t>
            </a:r>
            <a:r>
              <a:rPr kumimoji="1" lang="en-GB" altLang="zh-TW" baseline="0" dirty="0" err="1" smtClean="0"/>
              <a:t>nd</a:t>
            </a:r>
            <a:r>
              <a:rPr kumimoji="1" lang="en-GB" altLang="zh-TW" baseline="0" dirty="0" smtClean="0"/>
              <a:t> we find V5 activation in in the presence of selective attention. </a:t>
            </a:r>
            <a:r>
              <a:rPr kumimoji="1" lang="en-US" altLang="zh-TW" baseline="0" dirty="0" smtClean="0"/>
              <a:t>S</a:t>
            </a:r>
            <a:r>
              <a:rPr kumimoji="1" lang="en-GB" altLang="zh-TW" baseline="0" dirty="0" smtClean="0"/>
              <a:t>o we conclude from that that V5 must have a role in selective attention to motion. So what this means is that if </a:t>
            </a:r>
            <a:r>
              <a:rPr kumimoji="1" lang="en-US" altLang="zh-TW" baseline="0" dirty="0" smtClean="0"/>
              <a:t>I</a:t>
            </a:r>
            <a:r>
              <a:rPr kumimoji="1" lang="en-GB" altLang="zh-TW" baseline="0" dirty="0" smtClean="0"/>
              <a:t> am being asked to look out for motion in the environment, that will activate V5 area. HOWEVER this is an erroneous conclusion because this effect is actually dependent on the presence of the motion itself, so it actually is representing an interaction. The fact that I am being asked to look out for motion in the environment only activates my v5 area BECAUSE there is motion in the environment. However, because we did not explciity test this we have no way of knowing. So this highlights the difficulty in interpretation that arises from these kinds of analyses. Having said that, there are advantages such as the fact that it is very simple to analyse and therefore leads to reproducible data </a:t>
            </a:r>
            <a:endParaRPr kumimoji="1" lang="en-GB" altLang="zh-TW"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GB" altLang="zh-TW"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baseline="0" dirty="0" smtClean="0"/>
              <a:t>Image taken from: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GB" altLang="zh-TW" dirty="0" smtClean="0"/>
              <a:t>Effects</a:t>
            </a:r>
            <a:r>
              <a:rPr kumimoji="1" lang="en-GB" altLang="zh-TW" baseline="0" dirty="0" smtClean="0"/>
              <a:t> of task and </a:t>
            </a:r>
            <a:r>
              <a:rPr kumimoji="1" lang="en-GB" altLang="zh-TW" baseline="0" dirty="0" err="1" smtClean="0"/>
              <a:t>attentional</a:t>
            </a:r>
            <a:r>
              <a:rPr kumimoji="1" lang="en-GB" altLang="zh-TW" baseline="0" dirty="0" smtClean="0"/>
              <a:t> selection on responses in human visual cortex (</a:t>
            </a:r>
            <a:r>
              <a:rPr kumimoji="1" lang="en-GB" altLang="zh-TW" baseline="0" dirty="0" err="1" smtClean="0"/>
              <a:t>Runeson</a:t>
            </a:r>
            <a:r>
              <a:rPr kumimoji="1" lang="en-GB" altLang="zh-TW" baseline="0" dirty="0" smtClean="0"/>
              <a:t> et al., 2013)</a:t>
            </a:r>
            <a:endParaRPr kumimoji="1" lang="zh-TW" altLang="en-US" dirty="0"/>
          </a:p>
        </p:txBody>
      </p:sp>
      <p:sp>
        <p:nvSpPr>
          <p:cNvPr id="4" name="投影片編號版面配置區 3"/>
          <p:cNvSpPr>
            <a:spLocks noGrp="1"/>
          </p:cNvSpPr>
          <p:nvPr>
            <p:ph type="sldNum" sz="quarter" idx="10"/>
          </p:nvPr>
        </p:nvSpPr>
        <p:spPr>
          <a:xfrm>
            <a:off x="3848645" y="9433106"/>
            <a:ext cx="2944283" cy="496570"/>
          </a:xfrm>
          <a:prstGeom prst="rect">
            <a:avLst/>
          </a:prstGeom>
        </p:spPr>
        <p:txBody>
          <a:bodyPr/>
          <a:lstStyle/>
          <a:p>
            <a:fld id="{C50AA36A-B3DA-AC4F-A90A-AC2234AE1E66}" type="slidenum">
              <a:rPr kumimoji="1" lang="zh-TW" altLang="en-US" smtClean="0"/>
              <a:t>10</a:t>
            </a:fld>
            <a:endParaRPr kumimoji="1" lang="zh-TW" altLang="en-US"/>
          </a:p>
        </p:txBody>
      </p:sp>
    </p:spTree>
    <p:extLst>
      <p:ext uri="{BB962C8B-B14F-4D97-AF65-F5344CB8AC3E}">
        <p14:creationId xmlns:p14="http://schemas.microsoft.com/office/powerpoint/2010/main" val="314169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影像版面配置區 1"/>
          <p:cNvSpPr>
            <a:spLocks noGrp="1" noRot="1" noChangeAspect="1" noTextEdit="1"/>
          </p:cNvSpPr>
          <p:nvPr>
            <p:ph type="sldImg"/>
          </p:nvPr>
        </p:nvSpPr>
        <p:spPr/>
      </p:sp>
      <p:sp>
        <p:nvSpPr>
          <p:cNvPr id="29699" name="備忘稿版面配置區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r>
              <a:rPr kumimoji="1" lang="en-GB" altLang="zh-TW" dirty="0" smtClean="0"/>
              <a:t>A factorial</a:t>
            </a:r>
            <a:r>
              <a:rPr kumimoji="1" lang="en-GB" altLang="zh-TW" baseline="0" dirty="0" smtClean="0"/>
              <a:t> design is where two or more variables and the levels of each variable are matched </a:t>
            </a:r>
            <a:r>
              <a:rPr kumimoji="1" lang="en-US" altLang="zh-TW" baseline="0" dirty="0" smtClean="0"/>
              <a:t>–</a:t>
            </a:r>
            <a:r>
              <a:rPr kumimoji="1" lang="en-GB" altLang="zh-TW" baseline="0" dirty="0" smtClean="0"/>
              <a:t> this allows us to test for interactions explicitly. What we end up with are 2 factors with 2 levels each to make 4 conditions in total. So we end up with</a:t>
            </a:r>
            <a:r>
              <a:rPr kumimoji="1" lang="en-US" altLang="zh-TW" baseline="0" dirty="0" smtClean="0"/>
              <a:t> </a:t>
            </a:r>
            <a:r>
              <a:rPr kumimoji="1" lang="en-GB" altLang="zh-TW" baseline="0" dirty="0" smtClean="0"/>
              <a:t>a task where cognitive components are intermingled in one moment and separated in another. </a:t>
            </a:r>
            <a:endParaRPr kumimoji="1" lang="zh-TW" altLang="en-US" dirty="0"/>
          </a:p>
        </p:txBody>
      </p:sp>
      <p:sp>
        <p:nvSpPr>
          <p:cNvPr id="29700" name="投影片編號版面配置區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5618BEC6-6DE9-AF46-AE69-1818F8AD1B10}" type="slidenum">
              <a:rPr kumimoji="1" lang="zh-TW" altLang="en-US">
                <a:ea typeface="PMingLiU" charset="0"/>
                <a:cs typeface="PMingLiU" charset="0"/>
              </a:rPr>
              <a:pPr eaLnBrk="1" hangingPunct="1"/>
              <a:t>11</a:t>
            </a:fld>
            <a:endParaRPr kumimoji="1" lang="zh-TW" altLang="en-US">
              <a:ea typeface="PMingLiU" charset="0"/>
              <a:cs typeface="PMingLiU"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dirty="0" smtClean="0"/>
              <a:t>So if</a:t>
            </a:r>
            <a:r>
              <a:rPr kumimoji="1" lang="en-GB" altLang="zh-TW" baseline="0" dirty="0" smtClean="0"/>
              <a:t> we revisit the earlier example, with subtraction we </a:t>
            </a:r>
            <a:r>
              <a:rPr kumimoji="1" lang="en-GB" altLang="zh-TW" baseline="0" dirty="0" err="1" smtClean="0"/>
              <a:t>erronously</a:t>
            </a:r>
            <a:r>
              <a:rPr kumimoji="1" lang="en-GB" altLang="zh-TW" baseline="0" dirty="0" smtClean="0"/>
              <a:t> concluded that v5 is always activated when being asked to attend to motion. </a:t>
            </a:r>
          </a:p>
          <a:p>
            <a:r>
              <a:rPr kumimoji="1" lang="en-GB" altLang="zh-TW" baseline="0" dirty="0" smtClean="0"/>
              <a:t>With a factorial design, we have some extra conditions to allow us to explicitly test whether this effect depends on motion or not. </a:t>
            </a:r>
          </a:p>
          <a:p>
            <a:r>
              <a:rPr kumimoji="1" lang="en-GB" altLang="zh-TW" baseline="0" dirty="0" smtClean="0"/>
              <a:t>The results indicate v5 activates to motion, an interaction between motion and attention BUT no main effect of attention. Now we can actually see that being asked to selectively attend to motion only activates v5 area if visual motion is actually present </a:t>
            </a:r>
          </a:p>
          <a:p>
            <a:endParaRPr kumimoji="1" lang="en-GB" altLang="zh-TW" baseline="0" dirty="0" smtClean="0"/>
          </a:p>
        </p:txBody>
      </p:sp>
      <p:sp>
        <p:nvSpPr>
          <p:cNvPr id="4" name="投影片編號版面配置區 3"/>
          <p:cNvSpPr>
            <a:spLocks noGrp="1"/>
          </p:cNvSpPr>
          <p:nvPr>
            <p:ph type="sldNum" sz="quarter" idx="10"/>
          </p:nvPr>
        </p:nvSpPr>
        <p:spPr>
          <a:xfrm>
            <a:off x="3848645" y="9433106"/>
            <a:ext cx="2944283" cy="496570"/>
          </a:xfrm>
          <a:prstGeom prst="rect">
            <a:avLst/>
          </a:prstGeom>
        </p:spPr>
        <p:txBody>
          <a:bodyPr/>
          <a:lstStyle/>
          <a:p>
            <a:fld id="{C50AA36A-B3DA-AC4F-A90A-AC2234AE1E66}" type="slidenum">
              <a:rPr kumimoji="1" lang="zh-TW" altLang="en-US" smtClean="0"/>
              <a:t>12</a:t>
            </a:fld>
            <a:endParaRPr kumimoji="1" lang="zh-TW" altLang="en-US"/>
          </a:p>
        </p:txBody>
      </p:sp>
    </p:spTree>
    <p:extLst>
      <p:ext uri="{BB962C8B-B14F-4D97-AF65-F5344CB8AC3E}">
        <p14:creationId xmlns:p14="http://schemas.microsoft.com/office/powerpoint/2010/main" val="314169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GB" altLang="zh-TW" baseline="0" dirty="0" smtClean="0"/>
              <a:t>Until now we have only discussed categorical analyses. Sometimes we might want to look at an effect of interest in a continuous fashion. Parametric designs allow us to vary a parameter of interest along a continuum and relate that to increase in BOLD signal. A nice thing to do is incrementally increase difficulty of task and relate this to BOLD signal which provides convincing evidence of the brain regions importance in that task. </a:t>
            </a:r>
            <a:endParaRPr kumimoji="1" lang="en-GB" altLang="zh-TW" baseline="0" dirty="0" smtClean="0"/>
          </a:p>
        </p:txBody>
      </p:sp>
      <p:sp>
        <p:nvSpPr>
          <p:cNvPr id="4" name="投影片編號版面配置區 3"/>
          <p:cNvSpPr>
            <a:spLocks noGrp="1"/>
          </p:cNvSpPr>
          <p:nvPr>
            <p:ph type="sldNum" sz="quarter" idx="10"/>
          </p:nvPr>
        </p:nvSpPr>
        <p:spPr>
          <a:xfrm>
            <a:off x="3848645" y="9433106"/>
            <a:ext cx="2944283" cy="496570"/>
          </a:xfrm>
          <a:prstGeom prst="rect">
            <a:avLst/>
          </a:prstGeom>
        </p:spPr>
        <p:txBody>
          <a:bodyPr/>
          <a:lstStyle/>
          <a:p>
            <a:fld id="{C50AA36A-B3DA-AC4F-A90A-AC2234AE1E66}" type="slidenum">
              <a:rPr kumimoji="1" lang="zh-TW" altLang="en-US" smtClean="0"/>
              <a:t>13</a:t>
            </a:fld>
            <a:endParaRPr kumimoji="1" lang="zh-TW" altLang="en-US"/>
          </a:p>
        </p:txBody>
      </p:sp>
    </p:spTree>
    <p:extLst>
      <p:ext uri="{BB962C8B-B14F-4D97-AF65-F5344CB8AC3E}">
        <p14:creationId xmlns:p14="http://schemas.microsoft.com/office/powerpoint/2010/main" val="55752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smtClean="0"/>
              <a:t>We have talked about study design in relation to comparison strategies.</a:t>
            </a:r>
            <a:r>
              <a:rPr lang="en-GB" baseline="0" dirty="0" smtClean="0"/>
              <a:t> Now </a:t>
            </a:r>
            <a:r>
              <a:rPr lang="en-US" baseline="0" dirty="0" smtClean="0"/>
              <a:t>I</a:t>
            </a:r>
            <a:r>
              <a:rPr lang="en-GB" baseline="0" dirty="0" smtClean="0"/>
              <a:t> will discuss stimulus presentation strategies and here we need to be aware of the physiology of the BOLD signal. </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影像版面配置區 1"/>
          <p:cNvSpPr>
            <a:spLocks noGrp="1" noRot="1" noChangeAspect="1" noTextEdit="1"/>
          </p:cNvSpPr>
          <p:nvPr>
            <p:ph type="sldImg"/>
          </p:nvPr>
        </p:nvSpPr>
        <p:spPr/>
      </p:sp>
      <p:sp>
        <p:nvSpPr>
          <p:cNvPr id="45059" name="備忘稿版面配置區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r>
              <a:rPr kumimoji="1" lang="en-GB" altLang="zh-TW" dirty="0"/>
              <a:t>Easy to analyse. </a:t>
            </a:r>
            <a:r>
              <a:rPr lang="en-GB" dirty="0"/>
              <a:t>Typically 20-60 seconds. Optimal is 20 seconds. The idea is to ignore the details of the temporal characteristics and set up a ‘steady state’ of neuronal and hemodynamic change. Tom’s: 24s.</a:t>
            </a:r>
          </a:p>
          <a:p>
            <a:pPr eaLnBrk="1"/>
            <a:r>
              <a:rPr lang="en-GB" dirty="0"/>
              <a:t>Typically about 30 seconds with three or four complete cycles of the two contrasting tasks</a:t>
            </a:r>
          </a:p>
          <a:p>
            <a:pPr eaLnBrk="1"/>
            <a:r>
              <a:rPr lang="en-GB" dirty="0"/>
              <a:t>This signal increase (the positive BOLD </a:t>
            </a:r>
            <a:r>
              <a:rPr lang="en-GB" dirty="0" err="1"/>
              <a:t>eVect</a:t>
            </a:r>
            <a:r>
              <a:rPr lang="en-GB" dirty="0"/>
              <a:t>) is proportional to the underlining neural activity (</a:t>
            </a:r>
            <a:r>
              <a:rPr lang="en-GB" dirty="0" err="1"/>
              <a:t>Logothetis</a:t>
            </a:r>
            <a:r>
              <a:rPr lang="en-GB" dirty="0"/>
              <a:t> &amp; </a:t>
            </a:r>
            <a:r>
              <a:rPr lang="en-GB" dirty="0" err="1"/>
              <a:t>PfeuVer</a:t>
            </a:r>
            <a:r>
              <a:rPr lang="en-GB" dirty="0"/>
              <a:t>, 2004) and eventually reaches a plateau if the stimulus is maintained for a sufficient time</a:t>
            </a:r>
          </a:p>
          <a:p>
            <a:pPr eaLnBrk="1"/>
            <a:r>
              <a:rPr lang="en-GB" dirty="0"/>
              <a:t>The alternation of two conditions is known as an ‘AB block’ design, in which a ‘cycle’ corresponds to two epochs of each condition. This design dominated the </a:t>
            </a:r>
            <a:r>
              <a:rPr lang="en-GB" dirty="0" err="1"/>
              <a:t>Wrst</a:t>
            </a:r>
            <a:r>
              <a:rPr lang="en-GB" dirty="0"/>
              <a:t> years of fMRI experimentation, adopting a subtraction comparison strategy</a:t>
            </a:r>
          </a:p>
          <a:p>
            <a:endParaRPr kumimoji="1" lang="zh-TW" altLang="en-US" dirty="0"/>
          </a:p>
        </p:txBody>
      </p:sp>
      <p:sp>
        <p:nvSpPr>
          <p:cNvPr id="45060" name="投影片編號版面配置區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368E54E0-186A-4B47-B266-A2D21A600EF9}" type="slidenum">
              <a:rPr kumimoji="1" lang="zh-TW" altLang="en-US">
                <a:ea typeface="PMingLiU" charset="0"/>
                <a:cs typeface="PMingLiU" charset="0"/>
              </a:rPr>
              <a:pPr eaLnBrk="1" hangingPunct="1"/>
              <a:t>16</a:t>
            </a:fld>
            <a:endParaRPr kumimoji="1" lang="zh-TW" altLang="en-US">
              <a:ea typeface="PMingLiU" charset="0"/>
              <a:cs typeface="PMingLiU"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r>
              <a:rPr lang="en-GB"/>
              <a:t>Largely linear response characteristics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r>
              <a:rPr lang="en-GB"/>
              <a:t>Makes use of temporal response pattern in the hemodynamics, e.g. brain regions correlated to the task can have different HRF</a:t>
            </a:r>
          </a:p>
          <a:p>
            <a:pPr eaLnBrk="1"/>
            <a:endParaRPr lang="en-GB"/>
          </a:p>
          <a:p>
            <a:pPr eaLnBrk="1"/>
            <a:r>
              <a:rPr lang="en-GB"/>
              <a:t>Rapid erfMRI with interstimulus intervals varied between 4 and 6 seconds considered optimal</a:t>
            </a:r>
          </a:p>
          <a:p>
            <a:pPr eaLnBrk="1"/>
            <a:endParaRPr lang="en-GB"/>
          </a:p>
          <a:p>
            <a:pPr eaLnBrk="1"/>
            <a:r>
              <a:rPr lang="en-GB"/>
              <a:t>er fMRI – event related fMRI</a:t>
            </a:r>
          </a:p>
          <a:p>
            <a:pPr eaLnBrk="1"/>
            <a:endParaRPr lang="en-GB"/>
          </a:p>
          <a:p>
            <a:pPr eaLnBrk="1"/>
            <a:r>
              <a:rPr lang="en-GB"/>
              <a:t>Can vary ISI</a:t>
            </a:r>
          </a:p>
          <a:p>
            <a:pPr eaLnBrk="1"/>
            <a:endParaRPr lang="en-GB"/>
          </a:p>
          <a:p>
            <a:pPr eaLnBrk="1"/>
            <a:r>
              <a:rPr lang="en-GB"/>
              <a:t>Ability to detect transient variations in hemodynamic responses, allowing the temporal characterization of BOLD signal changes: the HRF introduced above</a:t>
            </a:r>
          </a:p>
          <a:p>
            <a:pPr eaLnBrk="1"/>
            <a:endParaRPr lang="en-GB"/>
          </a:p>
          <a:p>
            <a:pPr eaLnBrk="1"/>
            <a:r>
              <a:rPr lang="en-GB"/>
              <a:t>ITI: inter-trial interval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dirty="0"/>
              <a:t>CONS: If conditions have large </a:t>
            </a:r>
            <a:r>
              <a:rPr lang="en-US" u="sng" dirty="0"/>
              <a:t>switching costs</a:t>
            </a:r>
            <a:r>
              <a:rPr lang="en-US" dirty="0"/>
              <a:t> then may be unsuitable</a:t>
            </a:r>
          </a:p>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影像版面配置區 1"/>
          <p:cNvSpPr>
            <a:spLocks noGrp="1" noRot="1" noChangeAspect="1" noTextEdit="1"/>
          </p:cNvSpPr>
          <p:nvPr>
            <p:ph type="sldImg"/>
          </p:nvPr>
        </p:nvSpPr>
        <p:spPr/>
      </p:sp>
      <p:sp>
        <p:nvSpPr>
          <p:cNvPr id="55299" name="備忘稿版面配置區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r>
              <a:rPr lang="en-GB" sz="2400" kern="1200" dirty="0" smtClean="0">
                <a:solidFill>
                  <a:srgbClr val="000000"/>
                </a:solidFill>
                <a:effectLst/>
                <a:latin typeface="Avenir Roman" charset="0"/>
                <a:ea typeface="ＭＳ Ｐゴシック" charset="0"/>
                <a:cs typeface="Avenir Roman" charset="0"/>
                <a:sym typeface="Avenir Roman" charset="0"/>
              </a:rPr>
              <a:t>Combination of blocked and event related design. have stimuli in blocks, with more than one event type per block. allows you to look at IVs on two different time scales. for example, within each task block a subject presses buttons in response to infrequent target circles ignoring non-targets. Might want to look at the effect of attention, which is a more state related process but also the effect of the task on top of that, so pressing the button. So a mixed design allows you to dissociate between these things, but it is quite difficult to analyse and Misattribution of the BOLD signal across components can greatly affect one's results and conclusions. VERY</a:t>
            </a:r>
            <a:r>
              <a:rPr lang="en-GB" sz="2400" kern="1200" baseline="0" dirty="0" smtClean="0">
                <a:solidFill>
                  <a:srgbClr val="000000"/>
                </a:solidFill>
                <a:effectLst/>
                <a:latin typeface="Avenir Roman" charset="0"/>
                <a:ea typeface="ＭＳ Ｐゴシック" charset="0"/>
                <a:cs typeface="Avenir Roman" charset="0"/>
                <a:sym typeface="Avenir Roman" charset="0"/>
              </a:rPr>
              <a:t> sensitive to errors in HRF </a:t>
            </a:r>
            <a:r>
              <a:rPr lang="en-GB" sz="2400" kern="1200" baseline="0" dirty="0" err="1" smtClean="0">
                <a:solidFill>
                  <a:srgbClr val="000000"/>
                </a:solidFill>
                <a:effectLst/>
                <a:latin typeface="Avenir Roman" charset="0"/>
                <a:ea typeface="ＭＳ Ｐゴシック" charset="0"/>
                <a:cs typeface="Avenir Roman" charset="0"/>
                <a:sym typeface="Avenir Roman" charset="0"/>
              </a:rPr>
              <a:t>modeling</a:t>
            </a:r>
            <a:r>
              <a:rPr lang="en-GB" sz="2400" kern="1200" baseline="0" dirty="0" smtClean="0">
                <a:solidFill>
                  <a:srgbClr val="000000"/>
                </a:solidFill>
                <a:effectLst/>
                <a:latin typeface="Avenir Roman" charset="0"/>
                <a:ea typeface="ＭＳ Ｐゴシック" charset="0"/>
                <a:cs typeface="Avenir Roman" charset="0"/>
                <a:sym typeface="Avenir Roman" charset="0"/>
              </a:rPr>
              <a:t>. </a:t>
            </a:r>
            <a:endParaRPr lang="en-GB" sz="2400" kern="1200" dirty="0" smtClean="0">
              <a:solidFill>
                <a:srgbClr val="000000"/>
              </a:solidFill>
              <a:effectLst/>
              <a:latin typeface="Avenir Roman" charset="0"/>
              <a:ea typeface="ＭＳ Ｐゴシック" charset="0"/>
              <a:cs typeface="Avenir Roman" charset="0"/>
              <a:sym typeface="Avenir Roman" charset="0"/>
            </a:endParaRPr>
          </a:p>
          <a:p>
            <a:endParaRPr kumimoji="1" lang="zh-TW" altLang="en-US" dirty="0"/>
          </a:p>
        </p:txBody>
      </p:sp>
      <p:sp>
        <p:nvSpPr>
          <p:cNvPr id="55300" name="投影片編號版面配置區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D3CBEDD2-E9D5-F546-B73C-982564D317ED}" type="slidenum">
              <a:rPr kumimoji="1" lang="zh-TW" altLang="en-US">
                <a:ea typeface="PMingLiU" charset="0"/>
                <a:cs typeface="PMingLiU" charset="0"/>
              </a:rPr>
              <a:pPr eaLnBrk="1" hangingPunct="1"/>
              <a:t>20</a:t>
            </a:fld>
            <a:endParaRPr kumimoji="1" lang="zh-TW" altLang="en-US">
              <a:ea typeface="PMingLiU" charset="0"/>
              <a:cs typeface="PMingLiU"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r>
              <a:rPr lang="en-GB"/>
              <a:t>From Amaro et al (in bibliography)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r>
              <a:rPr lang="en-GB" dirty="0" smtClean="0">
                <a:solidFill>
                  <a:srgbClr val="FF0000"/>
                </a:solidFill>
              </a:rPr>
              <a:t>It is important to design fMRI experiments that are sensitive to (efficient for) a specific hypothesis (</a:t>
            </a:r>
            <a:r>
              <a:rPr lang="en-GB" dirty="0" err="1" smtClean="0">
                <a:solidFill>
                  <a:srgbClr val="FF0000"/>
                </a:solidFill>
              </a:rPr>
              <a:t>i.e</a:t>
            </a:r>
            <a:r>
              <a:rPr lang="en-GB" dirty="0" smtClean="0">
                <a:solidFill>
                  <a:srgbClr val="FF0000"/>
                </a:solidFill>
              </a:rPr>
              <a:t>, have an appropriate statistical planned comparison or "contrast"). </a:t>
            </a:r>
          </a:p>
          <a:p>
            <a:r>
              <a:rPr lang="en-GB" dirty="0" smtClean="0">
                <a:solidFill>
                  <a:srgbClr val="FF0000"/>
                </a:solidFill>
              </a:rPr>
              <a:t>The properties of the BOLD signal measured by fMRI—particularly its temporally rubbish nature—can make the design of efficient experiments a bit intractable to intuition.  </a:t>
            </a:r>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some general advice from </a:t>
            </a:r>
            <a:r>
              <a:rPr lang="en-GB" dirty="0" err="1" smtClean="0"/>
              <a:t>Rik</a:t>
            </a:r>
            <a:r>
              <a:rPr lang="en-GB" dirty="0" smtClean="0"/>
              <a:t> Henson, who put together a really</a:t>
            </a:r>
            <a:r>
              <a:rPr lang="en-GB" baseline="0" dirty="0" smtClean="0"/>
              <a:t> comprehensive guide on study efficiency. </a:t>
            </a:r>
            <a:r>
              <a:rPr lang="en-GB" dirty="0" smtClean="0"/>
              <a:t>The </a:t>
            </a:r>
            <a:r>
              <a:rPr lang="en-GB" dirty="0" smtClean="0"/>
              <a:t>greater</a:t>
            </a:r>
            <a:r>
              <a:rPr lang="en-GB" baseline="0" dirty="0" smtClean="0"/>
              <a:t> the between subject variance in comparison to within subject variance, the more important sample size becomes. But depends on question, for example if you are interested in individual differences the within subject variability is more important</a:t>
            </a:r>
            <a:endParaRPr lang="en-GB" dirty="0" smtClean="0"/>
          </a:p>
          <a:p>
            <a:r>
              <a:rPr lang="en-GB" dirty="0" smtClean="0"/>
              <a:t>Of course not scanning longer than</a:t>
            </a:r>
            <a:r>
              <a:rPr lang="en-GB" baseline="0" dirty="0" smtClean="0"/>
              <a:t> the subject can show satisfactory </a:t>
            </a:r>
            <a:r>
              <a:rPr lang="en-GB" baseline="0" dirty="0" err="1" smtClean="0"/>
              <a:t>behavior</a:t>
            </a:r>
            <a:endParaRPr lang="en-GB" dirty="0" smtClean="0"/>
          </a:p>
          <a:p>
            <a:endParaRPr lang="en-GB" dirty="0"/>
          </a:p>
        </p:txBody>
      </p:sp>
      <p:sp>
        <p:nvSpPr>
          <p:cNvPr id="4" name="Slide Number Placeholder 3"/>
          <p:cNvSpPr>
            <a:spLocks noGrp="1"/>
          </p:cNvSpPr>
          <p:nvPr>
            <p:ph type="sldNum" sz="quarter" idx="10"/>
          </p:nvPr>
        </p:nvSpPr>
        <p:spPr>
          <a:xfrm>
            <a:off x="3848645" y="9433106"/>
            <a:ext cx="2944283" cy="496570"/>
          </a:xfrm>
          <a:prstGeom prst="rect">
            <a:avLst/>
          </a:prstGeom>
        </p:spPr>
        <p:txBody>
          <a:bodyPr/>
          <a:lstStyle/>
          <a:p>
            <a:fld id="{C50AA36A-B3DA-AC4F-A90A-AC2234AE1E66}" type="slidenum">
              <a:rPr kumimoji="1" lang="zh-TW" altLang="en-US" smtClean="0"/>
              <a:t>23</a:t>
            </a:fld>
            <a:endParaRPr kumimoji="1" lang="zh-TW" altLang="en-US"/>
          </a:p>
        </p:txBody>
      </p:sp>
    </p:spTree>
    <p:extLst>
      <p:ext uri="{BB962C8B-B14F-4D97-AF65-F5344CB8AC3E}">
        <p14:creationId xmlns:p14="http://schemas.microsoft.com/office/powerpoint/2010/main" val="587315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smtClean="0">
                <a:solidFill>
                  <a:srgbClr val="000000"/>
                </a:solidFill>
                <a:effectLst/>
                <a:latin typeface="Avenir Roman" charset="0"/>
                <a:ea typeface="ＭＳ Ｐゴシック" charset="0"/>
                <a:cs typeface="Avenir Roman" charset="0"/>
                <a:sym typeface="Avenir Roman" charset="0"/>
              </a:rPr>
              <a:t>Because you have designed your task in such a way that you cannot dissociate the BOLD signal </a:t>
            </a:r>
            <a:endParaRPr lang="en-US" dirty="0"/>
          </a:p>
        </p:txBody>
      </p:sp>
    </p:spTree>
    <p:extLst>
      <p:ext uri="{BB962C8B-B14F-4D97-AF65-F5344CB8AC3E}">
        <p14:creationId xmlns:p14="http://schemas.microsoft.com/office/powerpoint/2010/main" val="405564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So</a:t>
            </a:r>
            <a:r>
              <a:rPr lang="en-GB" baseline="0" dirty="0" smtClean="0"/>
              <a:t> what do we mean when we talk about efficiency? </a:t>
            </a:r>
            <a:r>
              <a:rPr lang="en-US" sz="2400" kern="0" dirty="0" smtClean="0">
                <a:solidFill>
                  <a:sysClr val="windowText" lastClr="000000"/>
                </a:solidFill>
              </a:rPr>
              <a:t>Efficiency(e) is the ability to estimate </a:t>
            </a:r>
            <a:r>
              <a:rPr lang="en-GB" sz="2400" b="1" kern="0" dirty="0" smtClean="0">
                <a:solidFill>
                  <a:sysClr val="windowText" lastClr="000000"/>
                </a:solidFill>
              </a:rPr>
              <a:t>β</a:t>
            </a:r>
            <a:r>
              <a:rPr lang="en-US" sz="2400" kern="0" dirty="0" smtClean="0">
                <a:solidFill>
                  <a:sysClr val="windowText" lastClr="000000"/>
                </a:solidFill>
              </a:rPr>
              <a:t>, given the design matrix (X) for a particular contrast (c) and the given noise variance (</a:t>
            </a:r>
            <a:r>
              <a:rPr lang="el-GR" kern="0" dirty="0" smtClean="0"/>
              <a:t>σ</a:t>
            </a:r>
            <a:r>
              <a:rPr lang="en-GB" kern="0" baseline="30000" dirty="0" smtClean="0"/>
              <a:t>2</a:t>
            </a:r>
            <a:r>
              <a:rPr lang="en-GB" kern="0" dirty="0" smtClean="0"/>
              <a:t>)</a:t>
            </a:r>
            <a:r>
              <a:rPr lang="en-US" sz="2400" kern="0" dirty="0" smtClean="0"/>
              <a:t>.</a:t>
            </a:r>
            <a:r>
              <a:rPr lang="en-US" sz="2400" kern="0" baseline="0" dirty="0" smtClean="0"/>
              <a:t> </a:t>
            </a:r>
          </a:p>
          <a:p>
            <a:pPr marL="731509" indent="-731509">
              <a:spcBef>
                <a:spcPts val="0"/>
              </a:spcBef>
              <a:buClrTx/>
              <a:buSzTx/>
              <a:buFontTx/>
              <a:buAutoNum type="arabicPeriod"/>
              <a:defRPr/>
            </a:pPr>
            <a:r>
              <a:rPr lang="en-GB" sz="2400" kern="0" dirty="0" smtClean="0">
                <a:solidFill>
                  <a:sysClr val="windowText" lastClr="000000"/>
                </a:solidFill>
              </a:rPr>
              <a:t>The efficiency for each contrast is different </a:t>
            </a:r>
            <a:r>
              <a:rPr lang="en-US" sz="2400" kern="0" dirty="0" smtClean="0">
                <a:solidFill>
                  <a:sysClr val="windowText" lastClr="000000"/>
                </a:solidFill>
              </a:rPr>
              <a:t>–</a:t>
            </a:r>
            <a:r>
              <a:rPr lang="en-GB" sz="2400" kern="0" dirty="0" smtClean="0">
                <a:solidFill>
                  <a:sysClr val="windowText" lastClr="000000"/>
                </a:solidFill>
              </a:rPr>
              <a:t> need to optimise depending on most important one</a:t>
            </a:r>
          </a:p>
          <a:p>
            <a:pPr marL="731509" indent="-731509">
              <a:spcBef>
                <a:spcPts val="0"/>
              </a:spcBef>
              <a:buClrTx/>
              <a:buSzTx/>
              <a:buFontTx/>
              <a:buAutoNum type="arabicPeriod"/>
              <a:defRPr/>
            </a:pPr>
            <a:r>
              <a:rPr lang="en-GB" sz="2400" kern="0" dirty="0" smtClean="0">
                <a:solidFill>
                  <a:sysClr val="windowText" lastClr="000000"/>
                </a:solidFill>
              </a:rPr>
              <a:t>We can calculate the efficiency just based on the contrast and design matrix before we have seen any data!</a:t>
            </a:r>
          </a:p>
          <a:p>
            <a:pPr marL="731509" lvl="0" indent="-731509">
              <a:spcBef>
                <a:spcPts val="0"/>
              </a:spcBef>
              <a:buClrTx/>
              <a:buSzTx/>
              <a:buFontTx/>
              <a:buAutoNum type="arabicPeriod"/>
              <a:defRPr/>
            </a:pPr>
            <a:r>
              <a:rPr lang="en-GB" sz="2400" dirty="0" smtClean="0"/>
              <a:t>We can directly influence our efficiency by spacing and sequencing our events</a:t>
            </a:r>
          </a:p>
          <a:p>
            <a:pPr marL="731509" lvl="0" indent="-731509">
              <a:spcBef>
                <a:spcPts val="0"/>
              </a:spcBef>
              <a:buClrTx/>
              <a:buSzTx/>
              <a:buFontTx/>
              <a:buAutoNum type="arabicPeriod"/>
              <a:defRPr/>
            </a:pPr>
            <a:endParaRPr lang="en-GB" sz="2400" dirty="0" smtClean="0"/>
          </a:p>
          <a:p>
            <a:pPr marL="731509" marR="0" lvl="0" indent="-731509" algn="l" defTabSz="457200" rtl="0" eaLnBrk="0" fontAlgn="base" latinLnBrk="0" hangingPunct="0">
              <a:lnSpc>
                <a:spcPct val="125000"/>
              </a:lnSpc>
              <a:spcBef>
                <a:spcPts val="0"/>
              </a:spcBef>
              <a:spcAft>
                <a:spcPct val="0"/>
              </a:spcAft>
              <a:buClrTx/>
              <a:buSzTx/>
              <a:buFontTx/>
              <a:buAutoNum type="arabicPeriod"/>
              <a:tabLst/>
              <a:defRPr/>
            </a:pPr>
            <a:r>
              <a:rPr lang="el-GR" b="1" dirty="0" smtClean="0">
                <a:latin typeface="Arial Rounded MT Bold" charset="0"/>
                <a:ea typeface="Arial" charset="0"/>
                <a:cs typeface="Arial" charset="0"/>
              </a:rPr>
              <a:t>β</a:t>
            </a:r>
            <a:r>
              <a:rPr lang="en-GB" dirty="0" smtClean="0">
                <a:latin typeface="Arial Rounded MT Bold" charset="0"/>
                <a:ea typeface="Arial" charset="0"/>
                <a:cs typeface="Arial" charset="0"/>
              </a:rPr>
              <a:t> = relative contribution that each </a:t>
            </a:r>
            <a:r>
              <a:rPr lang="en-GB" dirty="0" err="1" smtClean="0">
                <a:latin typeface="Arial Rounded MT Bold" charset="0"/>
                <a:ea typeface="Arial" charset="0"/>
                <a:cs typeface="Arial" charset="0"/>
              </a:rPr>
              <a:t>regressor</a:t>
            </a:r>
            <a:r>
              <a:rPr lang="en-GB" dirty="0" smtClean="0">
                <a:latin typeface="Arial Rounded MT Bold" charset="0"/>
                <a:ea typeface="Arial" charset="0"/>
                <a:cs typeface="Arial" charset="0"/>
              </a:rPr>
              <a:t> has, the larger the </a:t>
            </a:r>
            <a:r>
              <a:rPr lang="en-GB" b="1" dirty="0" smtClean="0">
                <a:latin typeface="Arial Rounded MT Bold" charset="0"/>
              </a:rPr>
              <a:t> </a:t>
            </a:r>
            <a:r>
              <a:rPr lang="el-GR" b="1" dirty="0" smtClean="0">
                <a:latin typeface="Arial Rounded MT Bold" charset="0"/>
              </a:rPr>
              <a:t>β</a:t>
            </a:r>
            <a:r>
              <a:rPr lang="en-GB" dirty="0" smtClean="0">
                <a:latin typeface="Arial Rounded MT Bold" charset="0"/>
              </a:rPr>
              <a:t> value = the greater the contribution</a:t>
            </a:r>
          </a:p>
          <a:p>
            <a:pPr marL="731509" lvl="0" indent="-731509">
              <a:spcBef>
                <a:spcPts val="0"/>
              </a:spcBef>
              <a:buClrTx/>
              <a:buSzTx/>
              <a:buFontTx/>
              <a:buAutoNum type="arabicPeriod"/>
              <a:defRPr/>
            </a:pPr>
            <a:endParaRPr lang="en-GB" sz="24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a:xfrm>
            <a:off x="3848645" y="9433106"/>
            <a:ext cx="2944283" cy="496570"/>
          </a:xfrm>
          <a:prstGeom prst="rect">
            <a:avLst/>
          </a:prstGeom>
        </p:spPr>
        <p:txBody>
          <a:bodyPr/>
          <a:lstStyle/>
          <a:p>
            <a:fld id="{C50AA36A-B3DA-AC4F-A90A-AC2234AE1E66}" type="slidenum">
              <a:rPr kumimoji="1" lang="zh-TW" altLang="en-US" smtClean="0"/>
              <a:t>25</a:t>
            </a:fld>
            <a:endParaRPr kumimoji="1" lang="zh-TW" altLang="en-US"/>
          </a:p>
        </p:txBody>
      </p:sp>
    </p:spTree>
    <p:extLst>
      <p:ext uri="{BB962C8B-B14F-4D97-AF65-F5344CB8AC3E}">
        <p14:creationId xmlns:p14="http://schemas.microsoft.com/office/powerpoint/2010/main" val="3390948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GB" sz="2400" kern="1200" dirty="0" smtClean="0">
                <a:solidFill>
                  <a:srgbClr val="000000"/>
                </a:solidFill>
                <a:effectLst/>
                <a:latin typeface="Avenir Roman" charset="0"/>
                <a:ea typeface="ＭＳ Ｐゴシック" charset="0"/>
                <a:cs typeface="Avenir Roman" charset="0"/>
                <a:sym typeface="Avenir Roman" charset="0"/>
              </a:rPr>
              <a:t>The next few slides will discuss statistical efficiency from the perspective of stimulus timing. </a:t>
            </a:r>
          </a:p>
          <a:p>
            <a:endParaRPr lang="en-US" dirty="0"/>
          </a:p>
        </p:txBody>
      </p:sp>
    </p:spTree>
    <p:extLst>
      <p:ext uri="{BB962C8B-B14F-4D97-AF65-F5344CB8AC3E}">
        <p14:creationId xmlns:p14="http://schemas.microsoft.com/office/powerpoint/2010/main" val="2291984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dirty="0" smtClean="0"/>
              <a:t>The relation between a burst of neuronal activity and the BOLD signal is captured by</a:t>
            </a:r>
            <a:r>
              <a:rPr lang="en-US" baseline="0" dirty="0" smtClean="0"/>
              <a:t> </a:t>
            </a:r>
            <a:r>
              <a:rPr lang="en-US" dirty="0" smtClean="0"/>
              <a:t> </a:t>
            </a:r>
            <a:r>
              <a:rPr lang="en-US" dirty="0" err="1" smtClean="0"/>
              <a:t>Haemodynamtic</a:t>
            </a:r>
            <a:r>
              <a:rPr lang="en-US" dirty="0" smtClean="0"/>
              <a:t> Response Function (HRF)the max BOLD signal peaks after 6 seconds, returns to baseline, and then undershoots between 10-25 s, and goes back to 0 after 25-30 sec; it’s a very slow response. </a:t>
            </a:r>
          </a:p>
          <a:p>
            <a:r>
              <a:rPr lang="en-GB" sz="2400" kern="1200" dirty="0" smtClean="0">
                <a:solidFill>
                  <a:srgbClr val="000000"/>
                </a:solidFill>
                <a:effectLst/>
                <a:latin typeface="Avenir Roman" charset="0"/>
                <a:ea typeface="ＭＳ Ｐゴシック" charset="0"/>
                <a:cs typeface="Avenir Roman" charset="0"/>
                <a:sym typeface="Avenir Roman" charset="0"/>
              </a:rPr>
              <a:t>So we have some difficulties. Firstly that the BOLD response is sluggish </a:t>
            </a:r>
          </a:p>
          <a:p>
            <a:pPr marL="0" marR="0" indent="0" algn="l" defTabSz="457200" rtl="0" eaLnBrk="0" fontAlgn="base" latinLnBrk="0" hangingPunct="0">
              <a:lnSpc>
                <a:spcPct val="125000"/>
              </a:lnSpc>
              <a:spcBef>
                <a:spcPct val="0"/>
              </a:spcBef>
              <a:spcAft>
                <a:spcPct val="0"/>
              </a:spcAft>
              <a:buClrTx/>
              <a:buSzTx/>
              <a:buFontTx/>
              <a:buNone/>
              <a:tabLst/>
              <a:defRPr/>
            </a:pPr>
            <a:r>
              <a:rPr lang="en-GB" dirty="0" smtClean="0"/>
              <a:t>Because the </a:t>
            </a:r>
            <a:r>
              <a:rPr lang="en-US" dirty="0" smtClean="0"/>
              <a:t>BOLD is delayed and spread out relative to the underlying neuronal activity and that means that the </a:t>
            </a:r>
            <a:r>
              <a:rPr lang="en-US" dirty="0" err="1" smtClean="0"/>
              <a:t>regressors</a:t>
            </a:r>
            <a:r>
              <a:rPr lang="en-US" dirty="0" smtClean="0"/>
              <a:t> you want to put in design matrix must be delayed and spread out as well or they won’t fit the data.  </a:t>
            </a:r>
            <a:endParaRPr lang="en-GB" sz="2400" kern="1200" dirty="0" smtClean="0">
              <a:solidFill>
                <a:srgbClr val="000000"/>
              </a:solidFill>
              <a:effectLst/>
              <a:latin typeface="Avenir Roman" charset="0"/>
              <a:ea typeface="ＭＳ Ｐゴシック" charset="0"/>
              <a:cs typeface="Avenir Roman" charset="0"/>
              <a:sym typeface="Avenir Roman" charset="0"/>
            </a:endParaRPr>
          </a:p>
          <a:p>
            <a:r>
              <a:rPr lang="en-GB" sz="2400" kern="1200" dirty="0" smtClean="0">
                <a:solidFill>
                  <a:srgbClr val="000000"/>
                </a:solidFill>
                <a:effectLst/>
                <a:latin typeface="Avenir Roman" charset="0"/>
                <a:ea typeface="ＭＳ Ｐゴシック" charset="0"/>
                <a:cs typeface="Avenir Roman" charset="0"/>
                <a:sym typeface="Avenir Roman" charset="0"/>
              </a:rPr>
              <a:t>and secondly, due to noise artefacts, we get low frequency drifts in fMRI signal, need to be filtered out  by high-pass filter</a:t>
            </a:r>
          </a:p>
          <a:p>
            <a:r>
              <a:rPr lang="en-GB" sz="2400" kern="1200" dirty="0" smtClean="0">
                <a:solidFill>
                  <a:srgbClr val="000000"/>
                </a:solidFill>
                <a:effectLst/>
                <a:latin typeface="Avenir Roman" charset="0"/>
                <a:ea typeface="ＭＳ Ｐゴシック" charset="0"/>
                <a:cs typeface="Avenir Roman" charset="0"/>
                <a:sym typeface="Avenir Roman" charset="0"/>
              </a:rPr>
              <a:t>HRF ACTS AS FILTER </a:t>
            </a:r>
            <a:endParaRPr lang="en-GB" sz="2400" kern="1200" dirty="0">
              <a:solidFill>
                <a:srgbClr val="000000"/>
              </a:solidFill>
              <a:effectLst/>
              <a:latin typeface="Avenir Roman" charset="0"/>
              <a:ea typeface="ＭＳ Ｐゴシック" charset="0"/>
              <a:cs typeface="Avenir Roman" charset="0"/>
              <a:sym typeface="Avenir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6963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eaLnBrk="1">
              <a:lnSpc>
                <a:spcPct val="100000"/>
              </a:lnSpc>
            </a:pPr>
            <a:r>
              <a:rPr lang="en-GB" dirty="0" smtClean="0">
                <a:latin typeface="Calibri" charset="0"/>
                <a:cs typeface="Calibri" charset="0"/>
                <a:sym typeface="Calibri" charset="0"/>
              </a:rPr>
              <a:t>So</a:t>
            </a:r>
            <a:r>
              <a:rPr lang="en-GB" baseline="0" dirty="0" smtClean="0">
                <a:latin typeface="Calibri" charset="0"/>
                <a:cs typeface="Calibri" charset="0"/>
                <a:sym typeface="Calibri" charset="0"/>
              </a:rPr>
              <a:t> keeping in mind our HRF, how should we present our stimuli in order to maximise efficiency? Manipulate the stimulus onset asynchrony - </a:t>
            </a:r>
            <a:r>
              <a:rPr lang="en-GB" dirty="0" smtClean="0">
                <a:latin typeface="Calibri" charset="0"/>
                <a:cs typeface="Calibri" charset="0"/>
                <a:sym typeface="Calibri" charset="0"/>
              </a:rPr>
              <a:t>the </a:t>
            </a:r>
            <a:r>
              <a:rPr lang="en-GB" dirty="0">
                <a:latin typeface="Calibri" charset="0"/>
                <a:cs typeface="Calibri" charset="0"/>
                <a:sym typeface="Calibri" charset="0"/>
              </a:rPr>
              <a:t>time between the onsets of </a:t>
            </a:r>
            <a:r>
              <a:rPr lang="en-GB" dirty="0" smtClean="0"/>
              <a:t>stimuli. </a:t>
            </a:r>
            <a:endParaRPr lang="en-GB" dirty="0"/>
          </a:p>
          <a:p>
            <a:pPr defTabSz="914400"/>
            <a:r>
              <a:rPr lang="en-GB" dirty="0" smtClean="0"/>
              <a:t>To be best able to detect the signal in the presence of background noise, we want to maximize the variability of that signal. Maximising efficiency is maximising the signal variance. </a:t>
            </a:r>
          </a:p>
          <a:p>
            <a:pPr defTabSz="914400"/>
            <a:r>
              <a:rPr lang="en-GB" dirty="0" smtClean="0"/>
              <a:t>A </a:t>
            </a:r>
            <a:r>
              <a:rPr lang="en-GB" dirty="0"/>
              <a:t>signal that varies little will be difﬁcult to </a:t>
            </a:r>
            <a:r>
              <a:rPr lang="en-GB" dirty="0" smtClean="0"/>
              <a:t>detect</a:t>
            </a:r>
            <a:r>
              <a:rPr lang="en-GB" baseline="0" dirty="0" smtClean="0"/>
              <a:t> BECAUSE THERE WONT BE ANY CONTRAST BETWEEN HIGH AND LOW ACTIVITY. </a:t>
            </a:r>
            <a:r>
              <a:rPr lang="en-US" baseline="0" dirty="0" smtClean="0"/>
              <a:t>L</a:t>
            </a:r>
            <a:r>
              <a:rPr lang="en-GB" baseline="0" dirty="0" err="1" smtClean="0"/>
              <a:t>arger</a:t>
            </a:r>
            <a:r>
              <a:rPr lang="en-GB" baseline="0" dirty="0" smtClean="0"/>
              <a:t> signal variance has larger signal amplitude.</a:t>
            </a:r>
            <a:endParaRPr lang="en-GB" dirty="0"/>
          </a:p>
          <a:p>
            <a:pPr defTabSz="914400"/>
            <a:r>
              <a:rPr lang="en-GB" dirty="0"/>
              <a:t>This example (with a ﬁxed SOA of 16 s) is not particularly </a:t>
            </a:r>
            <a:r>
              <a:rPr lang="en-US" dirty="0" smtClean="0"/>
              <a:t>efﬁcient,</a:t>
            </a:r>
            <a:r>
              <a:rPr lang="en-US" baseline="0" dirty="0" smtClean="0"/>
              <a:t> </a:t>
            </a:r>
            <a:r>
              <a:rPr lang="en-GB" baseline="0" dirty="0" smtClean="0"/>
              <a:t>although there is some variability in the signal, we might get a more efficient design faster</a:t>
            </a:r>
          </a:p>
          <a:p>
            <a:pPr marL="0" marR="0" indent="0" algn="l" defTabSz="914400" rtl="0" eaLnBrk="0" fontAlgn="base" latinLnBrk="0" hangingPunct="0">
              <a:lnSpc>
                <a:spcPct val="125000"/>
              </a:lnSpc>
              <a:spcBef>
                <a:spcPct val="0"/>
              </a:spcBef>
              <a:spcAft>
                <a:spcPct val="0"/>
              </a:spcAft>
              <a:buClrTx/>
              <a:buSzTx/>
              <a:buFontTx/>
              <a:buNone/>
              <a:tabLst/>
              <a:defRPr/>
            </a:pPr>
            <a:r>
              <a:rPr lang="en-US" dirty="0" smtClean="0"/>
              <a:t>To obtain predicted fMRI time series:</a:t>
            </a:r>
            <a:r>
              <a:rPr lang="en-US" baseline="0" dirty="0" smtClean="0"/>
              <a:t> </a:t>
            </a:r>
            <a:r>
              <a:rPr lang="en-US" dirty="0" smtClean="0">
                <a:solidFill>
                  <a:srgbClr val="FF0000"/>
                </a:solidFill>
              </a:rPr>
              <a:t>Convolve </a:t>
            </a:r>
            <a:r>
              <a:rPr lang="en-US" dirty="0" smtClean="0"/>
              <a:t>stimulus function with a </a:t>
            </a:r>
            <a:r>
              <a:rPr lang="en-US" dirty="0" err="1" smtClean="0"/>
              <a:t>haemodynamic</a:t>
            </a:r>
            <a:r>
              <a:rPr lang="en-US" dirty="0" smtClean="0"/>
              <a:t> response</a:t>
            </a:r>
            <a:endParaRPr lang="en-GB" baseline="0" dirty="0" smtClean="0"/>
          </a:p>
          <a:p>
            <a:pPr defTabSz="914400"/>
            <a:endParaRPr lang="en-GB" baseline="0" dirty="0" smtClean="0">
              <a:latin typeface="Calibri" charset="0"/>
              <a:cs typeface="Calibri" charset="0"/>
              <a:sym typeface="Calibri" charset="0"/>
            </a:endParaRPr>
          </a:p>
          <a:p>
            <a:pPr marL="0" marR="0" indent="0" algn="l" defTabSz="914400" rtl="0" eaLnBrk="0" fontAlgn="base" latinLnBrk="0" hangingPunct="0">
              <a:lnSpc>
                <a:spcPct val="125000"/>
              </a:lnSpc>
              <a:spcBef>
                <a:spcPct val="0"/>
              </a:spcBef>
              <a:spcAft>
                <a:spcPct val="0"/>
              </a:spcAft>
              <a:buClrTx/>
              <a:buSzTx/>
              <a:buFontTx/>
              <a:buNone/>
              <a:tabLst/>
              <a:defRPr/>
            </a:pPr>
            <a:r>
              <a:rPr lang="en-GB" dirty="0" smtClean="0"/>
              <a:t>Maximizing the efﬁciency of a design is equivalent to maximizing the ‘energy’ of the predicted fMRI time-series, i.e. the sum of squared signal values at each scan (equal to the variance of the signal, after mean correction).</a:t>
            </a:r>
          </a:p>
          <a:p>
            <a:pPr defTabSz="914400"/>
            <a:endParaRPr lang="en-GB" dirty="0">
              <a:latin typeface="Calibri" charset="0"/>
              <a:cs typeface="Calibri" charset="0"/>
              <a:sym typeface="Calibri" charset="0"/>
            </a:endParaRPr>
          </a:p>
          <a:p>
            <a:pPr defTabSz="914400" eaLnBrk="1">
              <a:lnSpc>
                <a:spcPct val="100000"/>
              </a:lnSpc>
            </a:pPr>
            <a:endParaRPr lang="en-US" dirty="0">
              <a:latin typeface="Calibri" charset="0"/>
              <a:sym typeface="Calibri" charset="0"/>
            </a:endParaRPr>
          </a:p>
          <a:p>
            <a:pPr defTabSz="914400" eaLnBrk="1">
              <a:lnSpc>
                <a:spcPct val="100000"/>
              </a:lnSpc>
            </a:pPr>
            <a:endParaRPr lang="en-US" dirty="0">
              <a:latin typeface="Calibri" charset="0"/>
              <a:sym typeface="Calibri" charset="0"/>
            </a:endParaRPr>
          </a:p>
          <a:p>
            <a:pPr defTabSz="914400"/>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a:t>So, what if we present the stimuli much faster, say every 4 s?  </a:t>
            </a:r>
          </a:p>
          <a:p>
            <a:r>
              <a:rPr lang="en-GB" dirty="0"/>
              <a:t>Because the responses to successive events now overlap considerably, we see an initial build up (transient) followed by small oscillations around a ‘raised baseline’. </a:t>
            </a:r>
          </a:p>
          <a:p>
            <a:r>
              <a:rPr lang="en-GB" dirty="0"/>
              <a:t>Although the overall signal is high, its variance is </a:t>
            </a:r>
            <a:r>
              <a:rPr lang="en-GB" dirty="0" smtClean="0"/>
              <a:t>low.</a:t>
            </a:r>
            <a:r>
              <a:rPr lang="en-GB" baseline="0" dirty="0" smtClean="0"/>
              <a:t> If variance is low there wont be enough signal to use as a comparison </a:t>
            </a:r>
            <a:r>
              <a:rPr lang="en-US" baseline="0" dirty="0" smtClean="0"/>
              <a:t>–</a:t>
            </a:r>
            <a:r>
              <a:rPr lang="en-GB" baseline="0" dirty="0" smtClean="0"/>
              <a:t> wont have the contrast between high and low activity </a:t>
            </a:r>
            <a:r>
              <a:rPr lang="en-US" baseline="0" dirty="0" smtClean="0"/>
              <a:t>–</a:t>
            </a:r>
            <a:r>
              <a:rPr lang="en-GB" baseline="0" dirty="0" smtClean="0"/>
              <a:t> NO BASELINE TO COMPARE IT TO</a:t>
            </a:r>
          </a:p>
          <a:p>
            <a:r>
              <a:rPr lang="en-GB" dirty="0" smtClean="0"/>
              <a:t> So </a:t>
            </a:r>
            <a:r>
              <a:rPr lang="en-GB" dirty="0"/>
              <a:t>this is an even less </a:t>
            </a:r>
            <a:r>
              <a:rPr lang="en-US" dirty="0"/>
              <a:t>efﬁcient design.</a:t>
            </a:r>
          </a:p>
          <a:p>
            <a:pPr eaLnBrk="1">
              <a:lnSpc>
                <a:spcPct val="100000"/>
              </a:lnSpc>
            </a:pPr>
            <a:r>
              <a:rPr lang="en-US" sz="1200" dirty="0" smtClean="0">
                <a:latin typeface="Calibri" charset="0"/>
                <a:cs typeface="Calibri" charset="0"/>
                <a:sym typeface="Calibri" charset="0"/>
              </a:rPr>
              <a:t>HAD</a:t>
            </a:r>
            <a:r>
              <a:rPr lang="en-US" sz="1200" baseline="0" dirty="0" smtClean="0">
                <a:latin typeface="Calibri" charset="0"/>
                <a:cs typeface="Calibri" charset="0"/>
                <a:sym typeface="Calibri" charset="0"/>
              </a:rPr>
              <a:t> HIGH FREUENCIES REMOVED BY HRF</a:t>
            </a:r>
            <a:endParaRPr lang="en-US" sz="1200" dirty="0" smtClean="0">
              <a:latin typeface="Calibri" charset="0"/>
              <a:cs typeface="Calibri" charset="0"/>
              <a:sym typeface="Calibri" charset="0"/>
            </a:endParaRPr>
          </a:p>
          <a:p>
            <a:pPr eaLnBrk="1">
              <a:lnSpc>
                <a:spcPct val="100000"/>
              </a:lnSpc>
            </a:pPr>
            <a:endParaRPr lang="en-US" sz="1200" dirty="0" smtClean="0">
              <a:latin typeface="Calibri" charset="0"/>
              <a:cs typeface="Calibri" charset="0"/>
              <a:sym typeface="Calibri" charset="0"/>
            </a:endParaRPr>
          </a:p>
          <a:p>
            <a:pPr marL="0" marR="0" indent="0" algn="l" defTabSz="457200" rtl="0" eaLnBrk="1" fontAlgn="base" latinLnBrk="0" hangingPunct="0">
              <a:lnSpc>
                <a:spcPct val="100000"/>
              </a:lnSpc>
              <a:spcBef>
                <a:spcPct val="0"/>
              </a:spcBef>
              <a:spcAft>
                <a:spcPct val="0"/>
              </a:spcAft>
              <a:buClrTx/>
              <a:buSzTx/>
              <a:buFontTx/>
              <a:buNone/>
              <a:tabLst/>
              <a:defRPr/>
            </a:pPr>
            <a:r>
              <a:rPr lang="en-GB" sz="1200" dirty="0" smtClean="0"/>
              <a:t>and the majority of stimulus energy will be lost after </a:t>
            </a:r>
            <a:r>
              <a:rPr lang="en-GB" sz="1200" dirty="0" err="1" smtClean="0"/>
              <a:t>highpass</a:t>
            </a:r>
            <a:r>
              <a:rPr lang="en-GB" sz="1200" dirty="0" smtClean="0"/>
              <a:t> ﬁltering (particularly after removal of the mean, i.e. lowest frequency). </a:t>
            </a:r>
          </a:p>
          <a:p>
            <a:pPr eaLnBrk="1">
              <a:lnSpc>
                <a:spcPct val="100000"/>
              </a:lnSpc>
            </a:pPr>
            <a:endParaRPr lang="en-US" sz="1200" dirty="0">
              <a:latin typeface="Calibri" charset="0"/>
              <a:cs typeface="Calibri" charset="0"/>
              <a:sym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kern="1200" dirty="0" smtClean="0">
                <a:solidFill>
                  <a:srgbClr val="000000"/>
                </a:solidFill>
                <a:effectLst/>
                <a:latin typeface="Avenir Roman" charset="0"/>
                <a:ea typeface="ＭＳ Ｐゴシック" charset="0"/>
                <a:cs typeface="Avenir Roman" charset="0"/>
                <a:sym typeface="Avenir Roman" charset="0"/>
              </a:rPr>
              <a:t>We don</a:t>
            </a:r>
            <a:r>
              <a:rPr lang="fr-FR" sz="2400" kern="1200" dirty="0" smtClean="0">
                <a:solidFill>
                  <a:srgbClr val="000000"/>
                </a:solidFill>
                <a:effectLst/>
                <a:latin typeface="Avenir Roman" charset="0"/>
                <a:ea typeface="ＭＳ Ｐゴシック" charset="0"/>
                <a:cs typeface="Avenir Roman" charset="0"/>
                <a:sym typeface="Avenir Roman" charset="0"/>
              </a:rPr>
              <a:t>;</a:t>
            </a:r>
            <a:r>
              <a:rPr lang="fr-FR" sz="2400" kern="1200" dirty="0" err="1" smtClean="0">
                <a:solidFill>
                  <a:srgbClr val="000000"/>
                </a:solidFill>
                <a:effectLst/>
                <a:latin typeface="Avenir Roman" charset="0"/>
                <a:ea typeface="ＭＳ Ｐゴシック" charset="0"/>
                <a:cs typeface="Avenir Roman" charset="0"/>
                <a:sym typeface="Avenir Roman" charset="0"/>
              </a:rPr>
              <a:t>t</a:t>
            </a:r>
            <a:r>
              <a:rPr lang="fr-FR" sz="2400" kern="1200" baseline="0" dirty="0" smtClean="0">
                <a:solidFill>
                  <a:srgbClr val="000000"/>
                </a:solidFill>
                <a:effectLst/>
                <a:latin typeface="Avenir Roman" charset="0"/>
                <a:ea typeface="ＭＳ Ｐゴシック" charset="0"/>
                <a:cs typeface="Avenir Roman" charset="0"/>
                <a:sym typeface="Avenir Roman" charset="0"/>
              </a:rPr>
              <a:t> have to use a </a:t>
            </a:r>
            <a:r>
              <a:rPr lang="fr-FR" sz="2400" kern="1200" baseline="0" dirty="0" err="1" smtClean="0">
                <a:solidFill>
                  <a:srgbClr val="000000"/>
                </a:solidFill>
                <a:effectLst/>
                <a:latin typeface="Avenir Roman" charset="0"/>
                <a:ea typeface="ＭＳ Ｐゴシック" charset="0"/>
                <a:cs typeface="Avenir Roman" charset="0"/>
                <a:sym typeface="Avenir Roman" charset="0"/>
              </a:rPr>
              <a:t>fixed</a:t>
            </a:r>
            <a:r>
              <a:rPr lang="fr-FR" sz="2400" kern="1200" baseline="0" dirty="0" smtClean="0">
                <a:solidFill>
                  <a:srgbClr val="000000"/>
                </a:solidFill>
                <a:effectLst/>
                <a:latin typeface="Avenir Roman" charset="0"/>
                <a:ea typeface="ＭＳ Ｐゴシック" charset="0"/>
                <a:cs typeface="Avenir Roman" charset="0"/>
                <a:sym typeface="Avenir Roman" charset="0"/>
              </a:rPr>
              <a:t> SOA. </a:t>
            </a:r>
            <a:r>
              <a:rPr lang="fr-FR" sz="2400" kern="1200" baseline="0" dirty="0" err="1" smtClean="0">
                <a:solidFill>
                  <a:srgbClr val="000000"/>
                </a:solidFill>
                <a:effectLst/>
                <a:latin typeface="Avenir Roman" charset="0"/>
                <a:ea typeface="ＭＳ Ｐゴシック" charset="0"/>
                <a:cs typeface="Avenir Roman" charset="0"/>
                <a:sym typeface="Avenir Roman" charset="0"/>
              </a:rPr>
              <a:t>Here</a:t>
            </a:r>
            <a:r>
              <a:rPr lang="fr-FR" sz="2400" kern="1200" baseline="0" dirty="0" smtClean="0">
                <a:solidFill>
                  <a:srgbClr val="000000"/>
                </a:solidFill>
                <a:effectLst/>
                <a:latin typeface="Avenir Roman" charset="0"/>
                <a:ea typeface="ＭＳ Ｐゴシック" charset="0"/>
                <a:cs typeface="Avenir Roman" charset="0"/>
                <a:sym typeface="Avenir Roman" charset="0"/>
              </a:rPr>
              <a:t> </a:t>
            </a:r>
            <a:r>
              <a:rPr lang="en-GB" sz="2400" kern="1200" dirty="0" smtClean="0">
                <a:solidFill>
                  <a:srgbClr val="000000"/>
                </a:solidFill>
                <a:effectLst/>
                <a:latin typeface="Avenir Roman" charset="0"/>
                <a:ea typeface="ＭＳ Ｐゴシック" charset="0"/>
                <a:cs typeface="Avenir Roman" charset="0"/>
                <a:sym typeface="Avenir Roman" charset="0"/>
              </a:rPr>
              <a:t>we are using a random SOA with a minimum of 4 seconds apart – introduced jitter/null events.  </a:t>
            </a:r>
            <a:r>
              <a:rPr lang="en-GB" sz="1200" b="0" i="0" kern="1200" dirty="0" smtClean="0">
                <a:solidFill>
                  <a:schemeClr val="tx1"/>
                </a:solidFill>
                <a:effectLst/>
                <a:latin typeface="+mn-lt"/>
                <a:ea typeface="+mn-ea"/>
                <a:cs typeface="+mn-cs"/>
              </a:rPr>
              <a:t>Though </a:t>
            </a:r>
            <a:r>
              <a:rPr lang="en-GB" sz="1200" b="0" i="0" kern="1200" dirty="0" smtClean="0">
                <a:solidFill>
                  <a:schemeClr val="tx1"/>
                </a:solidFill>
                <a:effectLst/>
                <a:latin typeface="+mn-lt"/>
                <a:ea typeface="+mn-ea"/>
                <a:cs typeface="+mn-cs"/>
              </a:rPr>
              <a:t>we only use half as many stimuli as in Fig 3, this is a more efficient design. This is because there is a much larger variability in the signal (and we know </a:t>
            </a:r>
            <a:r>
              <a:rPr lang="en-GB" sz="1200" b="0" i="1" kern="1200" dirty="0" smtClean="0">
                <a:solidFill>
                  <a:schemeClr val="tx1"/>
                </a:solidFill>
                <a:effectLst/>
                <a:latin typeface="+mn-lt"/>
                <a:ea typeface="+mn-ea"/>
                <a:cs typeface="+mn-cs"/>
              </a:rPr>
              <a:t>how</a:t>
            </a:r>
            <a:r>
              <a:rPr lang="en-GB" sz="1200" b="0" i="0" kern="1200" dirty="0" smtClean="0">
                <a:solidFill>
                  <a:schemeClr val="tx1"/>
                </a:solidFill>
                <a:effectLst/>
                <a:latin typeface="+mn-lt"/>
                <a:ea typeface="+mn-ea"/>
                <a:cs typeface="+mn-cs"/>
              </a:rPr>
              <a:t> this signal varies, even though we generated the event sequence randomly, because we know the specific sequence that resulted)</a:t>
            </a:r>
            <a:r>
              <a:rPr lang="en-GB" sz="1200" b="0" i="0" kern="1200" dirty="0" smtClean="0">
                <a:solidFill>
                  <a:schemeClr val="tx1"/>
                </a:solidFill>
                <a:effectLst/>
                <a:latin typeface="+mn-lt"/>
                <a:ea typeface="+mn-ea"/>
                <a:cs typeface="+mn-cs"/>
              </a:rPr>
              <a:t>. SAMPLING FROM WHOLE RANGE OF FREQUENCIES </a:t>
            </a:r>
            <a:endParaRPr lang="en-GB" dirty="0" smtClean="0"/>
          </a:p>
          <a:p>
            <a:endParaRPr lang="en-GB" dirty="0" smtClean="0"/>
          </a:p>
          <a:p>
            <a:pPr marL="0" marR="0" indent="0" algn="l" defTabSz="457200" rtl="0" eaLnBrk="0" fontAlgn="base" latinLnBrk="0" hangingPunct="0">
              <a:lnSpc>
                <a:spcPct val="125000"/>
              </a:lnSpc>
              <a:spcBef>
                <a:spcPct val="0"/>
              </a:spcBef>
              <a:spcAft>
                <a:spcPct val="0"/>
              </a:spcAft>
              <a:buClrTx/>
              <a:buSzTx/>
              <a:buFontTx/>
              <a:buNone/>
              <a:tabLst/>
              <a:defRPr/>
            </a:pPr>
            <a:r>
              <a:rPr lang="en-GB" sz="2400" kern="1200" dirty="0" smtClean="0">
                <a:solidFill>
                  <a:srgbClr val="000000"/>
                </a:solidFill>
                <a:effectLst/>
                <a:latin typeface="Avenir Roman" charset="0"/>
                <a:ea typeface="ＭＳ Ｐゴシック" charset="0"/>
                <a:cs typeface="Avenir Roman" charset="0"/>
                <a:sym typeface="Avenir Roman" charset="0"/>
              </a:rPr>
              <a:t>CAN ALSO VARY SOA IN SYSTEMATIC FASHION. HAVE RUNS OF EVENTS FOLLWOED BY RUNS OF NO EVENTS in 20 second blocked epochs. this corresponds to blocked design. this is most efficient design. losing very little signal.</a:t>
            </a:r>
          </a:p>
          <a:p>
            <a:endParaRPr lang="en-GB" dirty="0" smtClean="0"/>
          </a:p>
          <a:p>
            <a:r>
              <a:rPr lang="en-GB" dirty="0" smtClean="0"/>
              <a:t>THIS IS</a:t>
            </a:r>
            <a:r>
              <a:rPr lang="en-GB" baseline="0" dirty="0" smtClean="0"/>
              <a:t> BEST PRACTICE FOR THE EVENT AND BLOCK DESIGN</a:t>
            </a:r>
            <a:endParaRPr lang="en-GB" dirty="0"/>
          </a:p>
        </p:txBody>
      </p:sp>
      <p:sp>
        <p:nvSpPr>
          <p:cNvPr id="4" name="Slide Number Placeholder 3"/>
          <p:cNvSpPr>
            <a:spLocks noGrp="1"/>
          </p:cNvSpPr>
          <p:nvPr>
            <p:ph type="sldNum" sz="quarter" idx="10"/>
          </p:nvPr>
        </p:nvSpPr>
        <p:spPr>
          <a:xfrm>
            <a:off x="3848645" y="9433106"/>
            <a:ext cx="2944283" cy="496570"/>
          </a:xfrm>
          <a:prstGeom prst="rect">
            <a:avLst/>
          </a:prstGeom>
        </p:spPr>
        <p:txBody>
          <a:bodyPr/>
          <a:lstStyle/>
          <a:p>
            <a:fld id="{C50AA36A-B3DA-AC4F-A90A-AC2234AE1E66}" type="slidenum">
              <a:rPr kumimoji="1" lang="zh-TW" altLang="en-US" smtClean="0"/>
              <a:t>30</a:t>
            </a:fld>
            <a:endParaRPr kumimoji="1" lang="zh-TW" altLang="en-US"/>
          </a:p>
        </p:txBody>
      </p:sp>
    </p:spTree>
    <p:extLst>
      <p:ext uri="{BB962C8B-B14F-4D97-AF65-F5344CB8AC3E}">
        <p14:creationId xmlns:p14="http://schemas.microsoft.com/office/powerpoint/2010/main" val="84140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a:t>I’d like to start off with a quote by </a:t>
            </a:r>
            <a:r>
              <a:rPr lang="en-GB" dirty="0" err="1"/>
              <a:t>Amaro</a:t>
            </a:r>
            <a:r>
              <a:rPr lang="en-GB" dirty="0"/>
              <a:t> and Barker, which I think sums up nicely what we are trying to achieve when we design a study in order to investigate a hypothesis. </a:t>
            </a:r>
            <a:r>
              <a:rPr lang="en-US" i="1" dirty="0" smtClean="0"/>
              <a:t>)</a:t>
            </a:r>
            <a:endParaRPr lang="en-GB" dirty="0"/>
          </a:p>
          <a:p>
            <a:r>
              <a:rPr lang="en-US" i="1" dirty="0"/>
              <a:t>So in other words, in order to understand what the brain does, we have to manipulate the participants</a:t>
            </a:r>
            <a:r>
              <a:rPr lang="ja-JP" altLang="en-US" i="1" dirty="0"/>
              <a:t>’</a:t>
            </a:r>
            <a:r>
              <a:rPr lang="en-US" i="1" dirty="0"/>
              <a:t> experience and </a:t>
            </a:r>
            <a:r>
              <a:rPr lang="en-US" i="1" dirty="0" err="1"/>
              <a:t>behaviour</a:t>
            </a:r>
            <a:r>
              <a:rPr lang="en-US" i="1" dirty="0"/>
              <a:t> in some way that is likely to produce a functionally specific neurovascular response and make inference about that response.</a:t>
            </a:r>
            <a:endParaRPr lang="en-GB" dirty="0"/>
          </a:p>
          <a:p>
            <a:r>
              <a:rPr lang="en-US" i="1" dirty="0"/>
              <a:t> It is kind of like how throwing a stone into a lake and observing the ripples allows us to understand more about the properties of the lake and of water itself.</a:t>
            </a:r>
            <a:endParaRPr lang="en-GB" dirty="0"/>
          </a:p>
          <a:p>
            <a:r>
              <a:rPr lang="en-GB" dirty="0"/>
              <a:t>A key question we need to ask when considering how we design our study is can we actually test what we want to test with the design we are using. Does this design allow us to make the inference we want to make. </a:t>
            </a:r>
          </a:p>
          <a:p>
            <a:endParaRPr lang="en-GB" dirty="0"/>
          </a:p>
          <a:p>
            <a:endParaRPr lang="en-GB" dirty="0"/>
          </a:p>
          <a:p>
            <a:r>
              <a:rPr lang="en-GB" dirty="0"/>
              <a:t>In addition, the behaviour needs to be measurable within a realistic time period (most subjects can only handle about an hour).</a:t>
            </a:r>
          </a:p>
          <a:p>
            <a:r>
              <a:rPr lang="en-GB" dirty="0"/>
              <a:t>Theoretically, longer scans are better, of course, because the power of statistical inference depends primarily on the number of degrees of freedom (</a:t>
            </a:r>
            <a:r>
              <a:rPr lang="en-GB" dirty="0" err="1"/>
              <a:t>df</a:t>
            </a:r>
            <a:r>
              <a:rPr lang="en-GB" dirty="0"/>
              <a:t>).</a:t>
            </a:r>
          </a:p>
          <a:p>
            <a:r>
              <a:rPr lang="en-GB" dirty="0"/>
              <a:t>The </a:t>
            </a:r>
            <a:r>
              <a:rPr lang="en-GB" dirty="0" err="1"/>
              <a:t>df's</a:t>
            </a:r>
            <a:r>
              <a:rPr lang="en-GB" dirty="0"/>
              <a:t> depend on the number of scans (volumes). </a:t>
            </a:r>
          </a:p>
          <a:p>
            <a:r>
              <a:rPr lang="en-GB" dirty="0"/>
              <a:t>Hypothetically, reducing the TR (inter-scan interval) will also increase power.  However, the "effective" </a:t>
            </a:r>
            <a:r>
              <a:rPr lang="en-GB" dirty="0" err="1"/>
              <a:t>df's</a:t>
            </a:r>
            <a:r>
              <a:rPr lang="en-GB" dirty="0"/>
              <a:t> depend on the temporal autocorrelation of the sampled data </a:t>
            </a:r>
          </a:p>
          <a:p>
            <a:r>
              <a:rPr lang="en-GB" dirty="0"/>
              <a:t>(in other words, 100 scans rarely == 100 independent observations).  There is, therefore, a limit to the power increase afforded by shorter TRs.</a:t>
            </a:r>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p:sp>
      <p:sp>
        <p:nvSpPr>
          <p:cNvPr id="7782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sz="2400" kern="1200" dirty="0" smtClean="0">
                <a:solidFill>
                  <a:srgbClr val="000000"/>
                </a:solidFill>
                <a:effectLst/>
                <a:latin typeface="Avenir Roman" charset="0"/>
                <a:ea typeface="ＭＳ Ｐゴシック" charset="0"/>
                <a:cs typeface="Avenir Roman" charset="0"/>
                <a:sym typeface="Avenir Roman" charset="0"/>
              </a:rPr>
              <a:t>S</a:t>
            </a:r>
            <a:r>
              <a:rPr lang="en-US" sz="2400" kern="1200" dirty="0" err="1" smtClean="0">
                <a:solidFill>
                  <a:srgbClr val="000000"/>
                </a:solidFill>
                <a:effectLst/>
                <a:latin typeface="Avenir Roman" charset="0"/>
                <a:ea typeface="ＭＳ Ｐゴシック" charset="0"/>
                <a:cs typeface="Avenir Roman" charset="0"/>
                <a:sym typeface="Avenir Roman" charset="0"/>
              </a:rPr>
              <a:t>i</a:t>
            </a:r>
            <a:r>
              <a:rPr lang="en-GB" sz="2400" kern="1200" dirty="0" err="1" smtClean="0">
                <a:solidFill>
                  <a:srgbClr val="000000"/>
                </a:solidFill>
                <a:effectLst/>
                <a:latin typeface="Avenir Roman" charset="0"/>
                <a:ea typeface="ＭＳ Ｐゴシック" charset="0"/>
                <a:cs typeface="Avenir Roman" charset="0"/>
                <a:sym typeface="Avenir Roman" charset="0"/>
              </a:rPr>
              <a:t>nce</a:t>
            </a:r>
            <a:r>
              <a:rPr lang="en-GB" sz="2400" kern="1200" dirty="0" smtClean="0">
                <a:solidFill>
                  <a:srgbClr val="000000"/>
                </a:solidFill>
                <a:effectLst/>
                <a:latin typeface="Avenir Roman" charset="0"/>
                <a:ea typeface="ＭＳ Ｐゴシック" charset="0"/>
                <a:cs typeface="Avenir Roman" charset="0"/>
                <a:sym typeface="Avenir Roman" charset="0"/>
              </a:rPr>
              <a:t> the HRF is very slow, The HRF ITSELF</a:t>
            </a:r>
            <a:r>
              <a:rPr lang="en-GB" sz="2400" kern="1200" baseline="0" dirty="0" smtClean="0">
                <a:solidFill>
                  <a:srgbClr val="000000"/>
                </a:solidFill>
                <a:effectLst/>
                <a:latin typeface="Avenir Roman" charset="0"/>
                <a:ea typeface="ＭＳ Ｐゴシック" charset="0"/>
                <a:cs typeface="Avenir Roman" charset="0"/>
                <a:sym typeface="Avenir Roman" charset="0"/>
              </a:rPr>
              <a:t> </a:t>
            </a:r>
            <a:r>
              <a:rPr lang="en-GB" sz="2400" kern="1200" dirty="0" smtClean="0">
                <a:solidFill>
                  <a:srgbClr val="000000"/>
                </a:solidFill>
                <a:effectLst/>
                <a:latin typeface="Avenir Roman" charset="0"/>
                <a:ea typeface="ＭＳ Ｐゴシック" charset="0"/>
                <a:cs typeface="Avenir Roman" charset="0"/>
                <a:sym typeface="Avenir Roman" charset="0"/>
              </a:rPr>
              <a:t>ACTS AS FILTER Too high frequencies are filtered out, this is called a low pass filter. T</a:t>
            </a:r>
            <a:r>
              <a:rPr lang="en-US" sz="2400" kern="1200" dirty="0" smtClean="0">
                <a:solidFill>
                  <a:srgbClr val="000000"/>
                </a:solidFill>
                <a:effectLst/>
                <a:latin typeface="Avenir Roman" charset="0"/>
                <a:ea typeface="ＭＳ Ｐゴシック" charset="0"/>
                <a:cs typeface="Avenir Roman" charset="0"/>
                <a:sym typeface="Avenir Roman" charset="0"/>
              </a:rPr>
              <a:t>h</a:t>
            </a:r>
            <a:r>
              <a:rPr lang="en-GB" sz="2400" kern="1200" dirty="0" smtClean="0">
                <a:solidFill>
                  <a:srgbClr val="000000"/>
                </a:solidFill>
                <a:effectLst/>
                <a:latin typeface="Avenir Roman" charset="0"/>
                <a:ea typeface="ＭＳ Ｐゴシック" charset="0"/>
                <a:cs typeface="Avenir Roman" charset="0"/>
                <a:sym typeface="Avenir Roman" charset="0"/>
              </a:rPr>
              <a:t>is is why a lot of</a:t>
            </a:r>
            <a:r>
              <a:rPr lang="en-GB" sz="2400" kern="1200" baseline="0" dirty="0" smtClean="0">
                <a:solidFill>
                  <a:srgbClr val="000000"/>
                </a:solidFill>
                <a:effectLst/>
                <a:latin typeface="Avenir Roman" charset="0"/>
                <a:ea typeface="ＭＳ Ｐゴシック" charset="0"/>
                <a:cs typeface="Avenir Roman" charset="0"/>
                <a:sym typeface="Avenir Roman" charset="0"/>
              </a:rPr>
              <a:t> information was lost in the SOA = 4 design. </a:t>
            </a:r>
            <a:endParaRPr lang="en-GB" sz="2400" kern="1200" dirty="0" smtClean="0">
              <a:solidFill>
                <a:srgbClr val="000000"/>
              </a:solidFill>
              <a:effectLst/>
              <a:latin typeface="Avenir Roman" charset="0"/>
              <a:ea typeface="ＭＳ Ｐゴシック" charset="0"/>
              <a:cs typeface="Avenir Roman" charset="0"/>
              <a:sym typeface="Avenir Roman" charset="0"/>
            </a:endParaRPr>
          </a:p>
          <a:p>
            <a:endParaRPr lang="en-GB" sz="2400" kern="1200" dirty="0" smtClean="0">
              <a:solidFill>
                <a:srgbClr val="000000"/>
              </a:solidFill>
              <a:effectLst/>
              <a:latin typeface="Avenir Roman" charset="0"/>
              <a:ea typeface="ＭＳ Ｐゴシック" charset="0"/>
              <a:cs typeface="Avenir Roman" charset="0"/>
              <a:sym typeface="Avenir Roman" charset="0"/>
            </a:endParaRPr>
          </a:p>
          <a:p>
            <a:pPr marL="0" marR="0" indent="0" algn="l" defTabSz="457200" rtl="0" eaLnBrk="0" fontAlgn="base" latinLnBrk="0" hangingPunct="0">
              <a:lnSpc>
                <a:spcPct val="125000"/>
              </a:lnSpc>
              <a:spcBef>
                <a:spcPct val="0"/>
              </a:spcBef>
              <a:spcAft>
                <a:spcPct val="0"/>
              </a:spcAft>
              <a:buClrTx/>
              <a:buSzTx/>
              <a:buFontTx/>
              <a:buNone/>
              <a:tabLst/>
              <a:defRPr/>
            </a:pPr>
            <a:r>
              <a:rPr lang="en-US" sz="2400" kern="1200" dirty="0" smtClean="0">
                <a:solidFill>
                  <a:srgbClr val="000000"/>
                </a:solidFill>
                <a:effectLst/>
                <a:latin typeface="Avenir Roman" charset="0"/>
                <a:ea typeface="ＭＳ Ｐゴシック" charset="0"/>
                <a:cs typeface="Avenir Roman" charset="0"/>
                <a:sym typeface="Avenir Roman" charset="0"/>
              </a:rPr>
              <a:t>FT WAY OF </a:t>
            </a:r>
            <a:r>
              <a:rPr lang="en-US" baseline="0" dirty="0" smtClean="0"/>
              <a:t>representing a signal in frequency space. </a:t>
            </a:r>
            <a:r>
              <a:rPr lang="en-US" sz="2400" kern="1200" dirty="0" smtClean="0">
                <a:solidFill>
                  <a:srgbClr val="000000"/>
                </a:solidFill>
                <a:effectLst/>
                <a:latin typeface="Avenir Roman" charset="0"/>
                <a:ea typeface="ＭＳ Ｐゴシック" charset="0"/>
                <a:cs typeface="Avenir Roman" charset="0"/>
                <a:sym typeface="Avenir Roman" charset="0"/>
              </a:rPr>
              <a:t>FT converts time function into sum of sine waves of different frequencies and</a:t>
            </a:r>
            <a:r>
              <a:rPr lang="en-GB" sz="2400" kern="1200" dirty="0" smtClean="0">
                <a:solidFill>
                  <a:srgbClr val="000000"/>
                </a:solidFill>
                <a:effectLst/>
                <a:latin typeface="Avenir Roman" charset="0"/>
                <a:ea typeface="ＭＳ Ｐゴシック" charset="0"/>
                <a:cs typeface="Avenir Roman" charset="0"/>
                <a:sym typeface="Avenir Roman" charset="0"/>
              </a:rPr>
              <a:t> allows us to see which frequencies will pass the HRF filter. You can see here that there is some signal drop off at the higher frequencies due to the slow BOLD Response.  </a:t>
            </a:r>
          </a:p>
          <a:p>
            <a:endParaRPr lang="en-GB" dirty="0"/>
          </a:p>
          <a:p>
            <a:r>
              <a:rPr lang="en-GB" dirty="0"/>
              <a:t>The FT does not affect the data or conclusions, so why bother?  It offers a slightly different perspective. </a:t>
            </a:r>
          </a:p>
          <a:p>
            <a:r>
              <a:rPr lang="en-GB" dirty="0"/>
              <a:t>Foremost, a  convolution in time is equivalent to a multiplication in  frequency space. </a:t>
            </a:r>
          </a:p>
          <a:p>
            <a:r>
              <a:rPr lang="en-GB" dirty="0"/>
              <a:t>In this way, we can regard the stimulus  function (the neural activity) as our original data and the HRF (IR) as a  ‘ﬁlter’. </a:t>
            </a:r>
          </a:p>
          <a:p>
            <a:r>
              <a:rPr lang="en-GB" dirty="0"/>
              <a:t>One can see immediately from the shape of the FT of the HRF that this ﬁlter will ‘pass’ low frequencies, but attenuate higher frequencies (this is  why it is sometimes called a ‘low-pass ﬁlter’ or ‘temporal smoothing kernel’). This property is why, for ex.,  much high-frequency information was lost with the ﬁxed SOA of 4 s. </a:t>
            </a:r>
          </a:p>
          <a:p>
            <a:r>
              <a:rPr lang="en-GB" dirty="0"/>
              <a:t>In the present epoch example,  the result of multiplying the amplitude spectrum of the stimulus function (neural data) by that of the ﬁlter is that some of the higher-frequency harmonics are attenuated, but the  amplitude of the fundamental frequency is not (or not much). In other  words, the majority of the signal is ‘passed’ by the HRF </a:t>
            </a:r>
            <a:r>
              <a:rPr lang="en-US" dirty="0"/>
              <a:t>ﬁlter.</a:t>
            </a:r>
          </a:p>
          <a:p>
            <a:pPr eaLnBrk="1">
              <a:lnSpc>
                <a:spcPct val="100000"/>
              </a:lnSpc>
            </a:pPr>
            <a:endParaRPr lang="en-US" dirty="0">
              <a:latin typeface="Calibri" charset="0"/>
              <a:cs typeface="Calibri" charset="0"/>
              <a:sym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baseline="0" dirty="0" smtClean="0">
                <a:solidFill>
                  <a:srgbClr val="000000"/>
                </a:solidFill>
                <a:effectLst/>
                <a:latin typeface="Avenir Roman" charset="0"/>
                <a:ea typeface="ＭＳ Ｐゴシック" charset="0"/>
                <a:cs typeface="Avenir Roman" charset="0"/>
                <a:sym typeface="Avenir Roman" charset="0"/>
              </a:rPr>
              <a:t>FT allows us to find out what would be the most efficient design of all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rgbClr val="000000"/>
                </a:solidFill>
                <a:effectLst/>
                <a:latin typeface="Avenir Roman" charset="0"/>
                <a:ea typeface="ＭＳ Ｐゴシック" charset="0"/>
                <a:cs typeface="Avenir Roman" charset="0"/>
                <a:sym typeface="Avenir Roman" charset="0"/>
              </a:rPr>
              <a:t>In</a:t>
            </a:r>
            <a:r>
              <a:rPr lang="en-US" sz="2400" kern="1200" baseline="0" dirty="0" smtClean="0">
                <a:solidFill>
                  <a:srgbClr val="000000"/>
                </a:solidFill>
                <a:effectLst/>
                <a:latin typeface="Avenir Roman" charset="0"/>
                <a:ea typeface="ＭＳ Ｐゴシック" charset="0"/>
                <a:cs typeface="Avenir Roman" charset="0"/>
                <a:sym typeface="Avenir Roman" charset="0"/>
              </a:rPr>
              <a:t> an ideal world, </a:t>
            </a:r>
            <a:r>
              <a:rPr lang="en-GB" sz="2400" kern="1200" baseline="0" dirty="0" smtClean="0">
                <a:solidFill>
                  <a:srgbClr val="000000"/>
                </a:solidFill>
                <a:effectLst/>
                <a:latin typeface="Avenir Roman" charset="0"/>
                <a:ea typeface="ＭＳ Ｐゴシック" charset="0"/>
                <a:cs typeface="Avenir Roman" charset="0"/>
                <a:sym typeface="Avenir Roman" charset="0"/>
              </a:rPr>
              <a:t>w</a:t>
            </a:r>
            <a:r>
              <a:rPr lang="en-GB" sz="2400" kern="1200" dirty="0" smtClean="0">
                <a:solidFill>
                  <a:srgbClr val="000000"/>
                </a:solidFill>
                <a:effectLst/>
                <a:latin typeface="Avenir Roman" charset="0"/>
                <a:ea typeface="ＭＳ Ｐゴシック" charset="0"/>
                <a:cs typeface="Avenir Roman" charset="0"/>
                <a:sym typeface="Avenir Roman" charset="0"/>
              </a:rPr>
              <a:t>hat we want is that the majority of the signal is ‘passed’ by the HRF and not filtered out. To achieve this, the stimulus frequency should be best aligned with the dominant frequency of the HRF (.03 Hz) or about 32 seconds. The frequency of change of the stimulus should correspond to the dominant frequency of change of the HRF. </a:t>
            </a:r>
            <a:r>
              <a:rPr lang="en-US" sz="2400" kern="1200" dirty="0" smtClean="0">
                <a:solidFill>
                  <a:srgbClr val="000000"/>
                </a:solidFill>
                <a:effectLst/>
                <a:latin typeface="Avenir Roman" charset="0"/>
                <a:ea typeface="ＭＳ Ｐゴシック" charset="0"/>
                <a:cs typeface="Avenir Roman" charset="0"/>
                <a:sym typeface="Avenir Roman" charset="0"/>
              </a:rPr>
              <a:t>C</a:t>
            </a:r>
            <a:r>
              <a:rPr lang="en-GB" sz="2400" kern="1200" dirty="0" smtClean="0">
                <a:solidFill>
                  <a:srgbClr val="000000"/>
                </a:solidFill>
                <a:effectLst/>
                <a:latin typeface="Avenir Roman" charset="0"/>
                <a:ea typeface="ＭＳ Ｐゴシック" charset="0"/>
                <a:cs typeface="Avenir Roman" charset="0"/>
                <a:sym typeface="Avenir Roman" charset="0"/>
              </a:rPr>
              <a:t>an see the predicted data is almost the same as the signal you wanted to induce.</a:t>
            </a:r>
            <a:r>
              <a:rPr lang="en-GB" sz="2400" kern="1200" baseline="0" dirty="0" smtClean="0">
                <a:solidFill>
                  <a:srgbClr val="000000"/>
                </a:solidFill>
                <a:effectLst/>
                <a:latin typeface="Avenir Roman" charset="0"/>
                <a:ea typeface="ＭＳ Ｐゴシック" charset="0"/>
                <a:cs typeface="Avenir Roman" charset="0"/>
                <a:sym typeface="Avenir Roman" charset="0"/>
              </a:rPr>
              <a:t> </a:t>
            </a:r>
            <a:endParaRPr lang="en-GB" sz="2400" kern="1200" dirty="0" smtClean="0">
              <a:solidFill>
                <a:srgbClr val="000000"/>
              </a:solidFill>
              <a:effectLst/>
              <a:latin typeface="Avenir Roman" charset="0"/>
              <a:ea typeface="ＭＳ Ｐゴシック" charset="0"/>
              <a:cs typeface="Avenir Roman" charset="0"/>
              <a:sym typeface="Avenir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kern="1200" dirty="0" smtClean="0">
              <a:solidFill>
                <a:srgbClr val="000000"/>
              </a:solidFill>
              <a:effectLst/>
              <a:latin typeface="Avenir Roman" charset="0"/>
              <a:ea typeface="ＭＳ Ｐゴシック" charset="0"/>
              <a:cs typeface="Avenir Roman" charset="0"/>
              <a:sym typeface="Avenir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A </a:t>
            </a:r>
            <a:r>
              <a:rPr lang="en-GB" dirty="0" err="1" smtClean="0"/>
              <a:t>sinusidoial</a:t>
            </a:r>
            <a:r>
              <a:rPr lang="en-GB" baseline="0" dirty="0" smtClean="0"/>
              <a:t> function of .3 Hz is perfect for retaining most of the signal (about 32 seconds). Placing all the energy at one frequency. </a:t>
            </a:r>
            <a:r>
              <a:rPr lang="en-US" baseline="0" dirty="0" smtClean="0"/>
              <a:t>T</a:t>
            </a:r>
            <a:r>
              <a:rPr lang="en-GB" baseline="0" dirty="0" smtClean="0"/>
              <a:t>his is not possible for most designs </a:t>
            </a:r>
            <a:r>
              <a:rPr lang="en-GB" baseline="0" dirty="0" err="1" smtClean="0"/>
              <a:t>bec</a:t>
            </a:r>
            <a:r>
              <a:rPr lang="en-US" baseline="0" dirty="0" smtClean="0"/>
              <a:t>a</a:t>
            </a:r>
            <a:r>
              <a:rPr lang="en-GB" baseline="0" dirty="0" smtClean="0"/>
              <a:t>use you have discrete events rather than modulated changes. </a:t>
            </a:r>
            <a:endParaRPr lang="en-GB" dirty="0" smtClean="0"/>
          </a:p>
          <a:p>
            <a:pPr defTabSz="914400" eaLnBrk="1">
              <a:lnSpc>
                <a:spcPct val="100000"/>
              </a:lnSpc>
              <a:spcBef>
                <a:spcPts val="700"/>
              </a:spcBef>
            </a:pPr>
            <a:endParaRPr lang="en-US" dirty="0">
              <a:latin typeface="Calibri" charset="0"/>
              <a:sym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p:sp>
      <p:sp>
        <p:nvSpPr>
          <p:cNvPr id="8601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smtClean="0"/>
              <a:t>THIS IS THE SAME</a:t>
            </a:r>
            <a:r>
              <a:rPr lang="en-GB" baseline="0" dirty="0" smtClean="0"/>
              <a:t> AS SHOWN EARLIER, JUST WITH FOURIER TRANSFORM VIEW. </a:t>
            </a:r>
            <a:r>
              <a:rPr lang="en-GB" dirty="0" smtClean="0"/>
              <a:t>Finally</a:t>
            </a:r>
            <a:r>
              <a:rPr lang="en-GB" dirty="0"/>
              <a:t>, we can return to consider what happens in a stochastic design like that we saw previously. </a:t>
            </a:r>
          </a:p>
          <a:p>
            <a:r>
              <a:rPr lang="en-GB" dirty="0"/>
              <a:t>The effect of the randomized SOA is to ‘spread’ the signal energy  across a range of frequencies.  </a:t>
            </a:r>
          </a:p>
          <a:p>
            <a:r>
              <a:rPr lang="en-GB" dirty="0"/>
              <a:t>Some of the high- and low-frequency components are lost to the effective HRF (IR </a:t>
            </a:r>
            <a:r>
              <a:rPr lang="en-GB" dirty="0" err="1"/>
              <a:t>bandpass</a:t>
            </a:r>
            <a:r>
              <a:rPr lang="en-GB" dirty="0"/>
              <a:t>) ﬁlter, but much is passed, making it </a:t>
            </a:r>
            <a:r>
              <a:rPr lang="en-US" dirty="0" smtClean="0"/>
              <a:t>a </a:t>
            </a:r>
            <a:r>
              <a:rPr lang="en-US" dirty="0"/>
              <a:t>reasonably efﬁcient design.</a:t>
            </a:r>
          </a:p>
          <a:p>
            <a:r>
              <a:rPr lang="en-GB" dirty="0"/>
              <a:t>(for the fixed SOA=4s version, much more signal will live at high frequencies </a:t>
            </a:r>
            <a:r>
              <a:rPr lang="en-GB" dirty="0" err="1"/>
              <a:t>viz</a:t>
            </a:r>
            <a:r>
              <a:rPr lang="en-GB" dirty="0"/>
              <a:t>  multiples of 0.25Hz and so will be lost).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GB" dirty="0" smtClean="0"/>
              <a:t>We can now also turn to the question of </a:t>
            </a:r>
            <a:r>
              <a:rPr lang="en-GB" dirty="0" err="1" smtClean="0"/>
              <a:t>highpass</a:t>
            </a:r>
            <a:r>
              <a:rPr lang="en-GB" dirty="0" smtClean="0"/>
              <a:t> ﬁltering. </a:t>
            </a:r>
            <a:r>
              <a:rPr lang="en-US" sz="2400" kern="1200" dirty="0" smtClean="0">
                <a:solidFill>
                  <a:srgbClr val="000000"/>
                </a:solidFill>
                <a:effectLst/>
                <a:latin typeface="Avenir Roman" charset="0"/>
                <a:ea typeface="ＭＳ Ｐゴシック" charset="0"/>
                <a:cs typeface="Avenir Roman" charset="0"/>
                <a:sym typeface="Avenir Roman" charset="0"/>
              </a:rPr>
              <a:t>A high pass temporal filter is to remove any bias resulting from low frequency noise like </a:t>
            </a:r>
            <a:r>
              <a:rPr lang="en-US" sz="2400" b="1" kern="1200" dirty="0" smtClean="0">
                <a:solidFill>
                  <a:srgbClr val="000000"/>
                </a:solidFill>
                <a:effectLst/>
                <a:latin typeface="Avenir Roman" charset="0"/>
                <a:ea typeface="ＭＳ Ｐゴシック" charset="0"/>
                <a:cs typeface="Avenir Roman" charset="0"/>
                <a:sym typeface="Avenir Roman" charset="0"/>
              </a:rPr>
              <a:t>scanner drift or gradual changes in ambient temperature. </a:t>
            </a:r>
            <a:r>
              <a:rPr lang="en-US" sz="2400" kern="1200" dirty="0" smtClean="0">
                <a:solidFill>
                  <a:srgbClr val="000000"/>
                </a:solidFill>
                <a:effectLst/>
                <a:latin typeface="Avenir Roman" charset="0"/>
                <a:ea typeface="ＭＳ Ｐゴシック" charset="0"/>
                <a:cs typeface="Avenir Roman" charset="0"/>
                <a:sym typeface="Avenir Roman" charset="0"/>
              </a:rPr>
              <a:t>Low frequency changes in MR signal are collectively known as drift. Scanner drift is defined as slow changes in voxel intensity over time. high pass filter cuts off frequencies below a certain threshold. High</a:t>
            </a:r>
            <a:r>
              <a:rPr lang="en-US" sz="2400" kern="1200" baseline="0" dirty="0" smtClean="0">
                <a:solidFill>
                  <a:srgbClr val="000000"/>
                </a:solidFill>
                <a:effectLst/>
                <a:latin typeface="Avenir Roman" charset="0"/>
                <a:ea typeface="ＭＳ Ｐゴシック" charset="0"/>
                <a:cs typeface="Avenir Roman" charset="0"/>
                <a:sym typeface="Avenir Roman" charset="0"/>
              </a:rPr>
              <a:t> pass filters are a reason why you should design blocks that are too long, as the filter would remove most of the signal at the low frequencies. </a:t>
            </a:r>
          </a:p>
          <a:p>
            <a:pPr marL="0" marR="0" indent="0" algn="l" defTabSz="457200" rtl="0" eaLnBrk="0" fontAlgn="base" latinLnBrk="0" hangingPunct="0">
              <a:lnSpc>
                <a:spcPct val="125000"/>
              </a:lnSpc>
              <a:spcBef>
                <a:spcPct val="0"/>
              </a:spcBef>
              <a:spcAft>
                <a:spcPct val="0"/>
              </a:spcAft>
              <a:buClrTx/>
              <a:buSzTx/>
              <a:buFontTx/>
              <a:buNone/>
              <a:tabLst/>
              <a:defRPr/>
            </a:pPr>
            <a:r>
              <a:rPr lang="en-GB" sz="2400" dirty="0" smtClean="0"/>
              <a:t>Don’t design blocks of too much length (not longer than 50 sec), because high pass filtering would remove most of the signal</a:t>
            </a:r>
          </a:p>
          <a:p>
            <a:pPr marL="0" marR="0" indent="0" algn="l" defTabSz="457200" rtl="0" eaLnBrk="0" fontAlgn="base" latinLnBrk="0" hangingPunct="0">
              <a:lnSpc>
                <a:spcPct val="125000"/>
              </a:lnSpc>
              <a:spcBef>
                <a:spcPct val="0"/>
              </a:spcBef>
              <a:spcAft>
                <a:spcPct val="0"/>
              </a:spcAft>
              <a:buClrTx/>
              <a:buSzTx/>
              <a:buFontTx/>
              <a:buNone/>
              <a:tabLst/>
              <a:defRPr/>
            </a:pPr>
            <a:r>
              <a:rPr lang="en-US" sz="2400" kern="1200" baseline="0" dirty="0" smtClean="0">
                <a:solidFill>
                  <a:srgbClr val="000000"/>
                </a:solidFill>
                <a:effectLst/>
                <a:latin typeface="Avenir Roman" charset="0"/>
                <a:ea typeface="ＭＳ Ｐゴシック" charset="0"/>
                <a:cs typeface="Avenir Roman" charset="0"/>
                <a:sym typeface="Avenir Roman" charset="0"/>
              </a:rPr>
              <a:t>HRF put constraints on it being too short, this constrains it from being too long. </a:t>
            </a:r>
          </a:p>
          <a:p>
            <a:pPr marL="0" marR="0" indent="0" algn="l" defTabSz="457200" rtl="0" eaLnBrk="0" fontAlgn="base" latinLnBrk="0" hangingPunct="0">
              <a:lnSpc>
                <a:spcPct val="125000"/>
              </a:lnSpc>
              <a:spcBef>
                <a:spcPct val="0"/>
              </a:spcBef>
              <a:spcAft>
                <a:spcPct val="0"/>
              </a:spcAft>
              <a:buClrTx/>
              <a:buSzTx/>
              <a:buFontTx/>
              <a:buNone/>
              <a:tabLst/>
              <a:defRPr/>
            </a:pPr>
            <a:endParaRPr lang="en-GB" dirty="0" smtClean="0"/>
          </a:p>
        </p:txBody>
      </p:sp>
    </p:spTree>
    <p:extLst>
      <p:ext uri="{BB962C8B-B14F-4D97-AF65-F5344CB8AC3E}">
        <p14:creationId xmlns:p14="http://schemas.microsoft.com/office/powerpoint/2010/main" val="223381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smtClean="0"/>
              <a:t>A </a:t>
            </a:r>
            <a:r>
              <a:rPr lang="en-GB" dirty="0"/>
              <a:t>fully randomized  design with two event-types (A and B, let’s say happy and sad </a:t>
            </a:r>
            <a:r>
              <a:rPr lang="en-GB" dirty="0" smtClean="0"/>
              <a:t>faces).</a:t>
            </a:r>
          </a:p>
          <a:p>
            <a:r>
              <a:rPr lang="en-US" dirty="0" smtClean="0">
                <a:latin typeface="Calibri" charset="0"/>
                <a:cs typeface="Calibri" charset="0"/>
                <a:sym typeface="Calibri" charset="0"/>
              </a:rPr>
              <a:t>We may want to ask </a:t>
            </a:r>
          </a:p>
          <a:p>
            <a:pPr>
              <a:buFontTx/>
              <a:buAutoNum type="arabicParenR"/>
            </a:pPr>
            <a:r>
              <a:rPr lang="en-US" dirty="0" smtClean="0">
                <a:latin typeface="Calibri" charset="0"/>
                <a:cs typeface="Calibri" charset="0"/>
                <a:sym typeface="Calibri" charset="0"/>
              </a:rPr>
              <a:t>where in the brain is there a response to faces vs. Baseline (regardless of expression) --&gt; common effect (the +1+1 contrast), and </a:t>
            </a:r>
          </a:p>
          <a:p>
            <a:pPr>
              <a:buFontTx/>
              <a:buAutoNum type="arabicParenR"/>
            </a:pPr>
            <a:r>
              <a:rPr lang="en-US" dirty="0" smtClean="0">
                <a:latin typeface="Calibri" charset="0"/>
                <a:cs typeface="Calibri" charset="0"/>
                <a:sym typeface="Calibri" charset="0"/>
              </a:rPr>
              <a:t>where, within those regions responsive to faces (i.e., using a mask or functionally defined ROIs from the first contrast),  is there a difference between happy and sad faces --&gt; differential effect (the +1-1 contrast).</a:t>
            </a:r>
          </a:p>
          <a:p>
            <a:r>
              <a:rPr lang="en-US" dirty="0" smtClean="0">
                <a:latin typeface="Calibri" charset="0"/>
                <a:cs typeface="Calibri" charset="0"/>
                <a:sym typeface="Calibri" charset="0"/>
              </a:rPr>
              <a:t>For this </a:t>
            </a:r>
            <a:r>
              <a:rPr lang="en-US" dirty="0" err="1" smtClean="0">
                <a:latin typeface="Calibri" charset="0"/>
                <a:cs typeface="Calibri" charset="0"/>
                <a:sym typeface="Calibri" charset="0"/>
              </a:rPr>
              <a:t>randomised</a:t>
            </a:r>
            <a:r>
              <a:rPr lang="en-US" dirty="0" smtClean="0">
                <a:latin typeface="Calibri" charset="0"/>
                <a:cs typeface="Calibri" charset="0"/>
                <a:sym typeface="Calibri" charset="0"/>
              </a:rPr>
              <a:t> design, the efficiency for both the differential and the common effect is shown in this figure. The SOA clearly differs for the two contrasts. </a:t>
            </a:r>
            <a:endParaRPr lang="en-GB" dirty="0" smtClean="0"/>
          </a:p>
          <a:p>
            <a:endParaRPr lang="en-GB" dirty="0" smtClean="0"/>
          </a:p>
          <a:p>
            <a:r>
              <a:rPr lang="en-GB" sz="2400" kern="1200" dirty="0" smtClean="0">
                <a:solidFill>
                  <a:srgbClr val="000000"/>
                </a:solidFill>
                <a:effectLst/>
                <a:latin typeface="Avenir Roman" charset="0"/>
                <a:ea typeface="ＭＳ Ｐゴシック" charset="0"/>
                <a:cs typeface="Avenir Roman" charset="0"/>
                <a:sym typeface="Avenir Roman" charset="0"/>
              </a:rPr>
              <a:t>As I mentioned earlier, efficiency depends on the contrast of interest. Short SOA’s are optimal for the differential effect (A-B). But they are really bad for the main effect (A+B). We have a trade off. </a:t>
            </a:r>
          </a:p>
          <a:p>
            <a:r>
              <a:rPr lang="en-GB" sz="2400" kern="1200" dirty="0" smtClean="0">
                <a:solidFill>
                  <a:srgbClr val="000000"/>
                </a:solidFill>
                <a:effectLst/>
                <a:latin typeface="Avenir Roman" charset="0"/>
                <a:ea typeface="ＭＳ Ｐゴシック" charset="0"/>
                <a:cs typeface="Avenir Roman" charset="0"/>
                <a:sym typeface="Avenir Roman" charset="0"/>
              </a:rPr>
              <a:t>WHY – BECAUSE WITH A SHORT SOA, THE SIGNAL NEVER RETURNS TO BASELINE, THEREFORE THERE WILL BE NO CONTRAST BETWEEN HIGH AND LOW ACTIVITY DUE TO LOW VARIABILITY. WE CAN STILL COMPARE BETWEEN CONDITIONS THOUGH, AND BECAUSE WE HAVE HIGH SIGNAL HERE, THIS IS OPTIMAL. </a:t>
            </a:r>
          </a:p>
          <a:p>
            <a:endParaRPr lang="en-GB" dirty="0"/>
          </a:p>
          <a:p>
            <a:endParaRPr lang="en-US" dirty="0">
              <a:latin typeface="Calibri" charset="0"/>
              <a:cs typeface="Calibri" charset="0"/>
              <a:sym typeface="Calibri" charset="0"/>
            </a:endParaRPr>
          </a:p>
          <a:p>
            <a:endParaRPr lang="en-US" dirty="0">
              <a:latin typeface="Calibri" charset="0"/>
              <a:cs typeface="Calibri" charset="0"/>
              <a:sym typeface="Calibri" charset="0"/>
            </a:endParaRPr>
          </a:p>
          <a:p>
            <a:endParaRPr lang="en-US" dirty="0">
              <a:latin typeface="Calibri" charset="0"/>
              <a:cs typeface="Calibri" charset="0"/>
              <a:sym typeface="Calibri" charset="0"/>
            </a:endParaRPr>
          </a:p>
          <a:p>
            <a:endParaRPr lang="en-US" dirty="0">
              <a:latin typeface="Calibri" charset="0"/>
              <a:cs typeface="Calibri" charset="0"/>
              <a:sym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GB" sz="2400" kern="1200" dirty="0" smtClean="0">
                <a:solidFill>
                  <a:srgbClr val="000000"/>
                </a:solidFill>
                <a:effectLst/>
                <a:latin typeface="Avenir Roman" charset="0"/>
                <a:ea typeface="ＭＳ Ｐゴシック" charset="0"/>
                <a:cs typeface="Avenir Roman" charset="0"/>
                <a:sym typeface="Avenir Roman" charset="0"/>
              </a:rPr>
              <a:t>Null events are a convenient way of creating a stochastic design by randomising the SOA between the components of interest. They are essentially like a fixation cross. Here you can see that this reduces the trade off between the two contrasts. Slightly impairs differential effect but at least can look at main effect now. </a:t>
            </a:r>
            <a:endParaRPr lang="en-GB" dirty="0" smtClean="0"/>
          </a:p>
          <a:p>
            <a:endParaRPr lang="en-GB" dirty="0" smtClean="0"/>
          </a:p>
          <a:p>
            <a:r>
              <a:rPr lang="en-GB" dirty="0" smtClean="0"/>
              <a:t>A </a:t>
            </a:r>
            <a:r>
              <a:rPr lang="en-GB" dirty="0"/>
              <a:t>further design concept concerns ‘null events’. These  are not real events, in that they do not differ from the  baseline and hence are not detectable by subjects (so are not generally modelled in the design matrix). </a:t>
            </a:r>
          </a:p>
          <a:p>
            <a:r>
              <a:rPr lang="en-GB" dirty="0"/>
              <a:t>They were  introduced by Dale and Buckner (1997) as ‘ﬁxation trials’,  to allow ‘selective averaging’. </a:t>
            </a:r>
          </a:p>
          <a:p>
            <a:r>
              <a:rPr lang="en-GB" dirty="0"/>
              <a:t>In fact, they are simply a convenient means of creating a  stochastic design by shufﬂing a certain proportion of null  events among the events of interest (producing an exponential distribution of SOAs). </a:t>
            </a:r>
          </a:p>
          <a:p>
            <a:r>
              <a:rPr lang="en-GB" dirty="0"/>
              <a:t>In other words, n</a:t>
            </a:r>
            <a:r>
              <a:rPr lang="en-US" dirty="0" err="1">
                <a:latin typeface="Calibri" charset="0"/>
                <a:cs typeface="Calibri" charset="0"/>
                <a:sym typeface="Calibri" charset="0"/>
              </a:rPr>
              <a:t>ull</a:t>
            </a:r>
            <a:r>
              <a:rPr lang="en-US" dirty="0">
                <a:latin typeface="Calibri" charset="0"/>
                <a:cs typeface="Calibri" charset="0"/>
                <a:sym typeface="Calibri" charset="0"/>
              </a:rPr>
              <a:t> events provide a convenient way of </a:t>
            </a:r>
            <a:r>
              <a:rPr lang="en-US" dirty="0" err="1">
                <a:latin typeface="Calibri" charset="0"/>
                <a:cs typeface="Calibri" charset="0"/>
                <a:sym typeface="Calibri" charset="0"/>
              </a:rPr>
              <a:t>randomising</a:t>
            </a:r>
            <a:r>
              <a:rPr lang="en-US" dirty="0">
                <a:latin typeface="Calibri" charset="0"/>
                <a:cs typeface="Calibri" charset="0"/>
                <a:sym typeface="Calibri" charset="0"/>
              </a:rPr>
              <a:t> the SOA between the events of interest.</a:t>
            </a:r>
            <a:endParaRPr lang="en-GB" dirty="0"/>
          </a:p>
          <a:p>
            <a:r>
              <a:rPr lang="en-GB" dirty="0"/>
              <a:t>From the perspective of multiple event-type designs, the reason for null events is to buy efﬁciency for both the main effect and differential  effect at short SOAs (at a slight cost to the efﬁciency for the differential effect).</a:t>
            </a:r>
          </a:p>
          <a:p>
            <a:pPr eaLnBrk="1">
              <a:lnSpc>
                <a:spcPct val="100000"/>
              </a:lnSpc>
            </a:pPr>
            <a:endParaRPr lang="en-US" dirty="0">
              <a:latin typeface="Calibri" charset="0"/>
              <a:cs typeface="Calibri" charset="0"/>
              <a:sym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p:sp>
      <p:sp>
        <p:nvSpPr>
          <p:cNvPr id="9625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a:t>The conception of efﬁciency in terms of correlations can help with the design of experiments where there is  necessarily some degree of correlation among </a:t>
            </a:r>
            <a:r>
              <a:rPr lang="en-GB" dirty="0" err="1"/>
              <a:t>regressors</a:t>
            </a:r>
            <a:r>
              <a:rPr lang="en-GB" dirty="0" smtClean="0"/>
              <a:t>.</a:t>
            </a:r>
          </a:p>
          <a:p>
            <a:r>
              <a:rPr lang="en-GB" dirty="0" smtClean="0"/>
              <a:t>WHERE</a:t>
            </a:r>
            <a:r>
              <a:rPr lang="en-GB" baseline="0" dirty="0" smtClean="0"/>
              <a:t> YOU CAN’T RANDOMISE THE ORDER</a:t>
            </a:r>
            <a:endParaRPr lang="en-GB" dirty="0"/>
          </a:p>
          <a:p>
            <a:r>
              <a:rPr lang="en-GB" dirty="0"/>
              <a:t>Two main experimental situations where this arises are</a:t>
            </a:r>
            <a:r>
              <a:rPr lang="en-GB" dirty="0" smtClean="0"/>
              <a:t>:</a:t>
            </a:r>
            <a:endParaRPr lang="en-GB" dirty="0"/>
          </a:p>
          <a:p>
            <a:r>
              <a:rPr lang="en-GB" dirty="0"/>
              <a:t>1--when trials consist of two events, one of which must  </a:t>
            </a:r>
            <a:r>
              <a:rPr lang="en-US" dirty="0"/>
              <a:t>follow the other:  </a:t>
            </a:r>
            <a:r>
              <a:rPr lang="en-US" dirty="0">
                <a:latin typeface="Calibri" charset="0"/>
                <a:cs typeface="Calibri" charset="0"/>
                <a:sym typeface="Calibri" charset="0"/>
              </a:rPr>
              <a:t>as in a working memory design (a trial consists of stimulus, short retention interval and a response). </a:t>
            </a:r>
            <a:endParaRPr lang="en-US" dirty="0"/>
          </a:p>
          <a:p>
            <a:r>
              <a:rPr lang="en-GB" dirty="0"/>
              <a:t>2--blocks of events in which one wishes to distinguish  ‘item-’ from ‘state-’ effects (i.e. transient from sustained responses)</a:t>
            </a:r>
            <a:r>
              <a:rPr lang="en-GB" dirty="0" smtClean="0"/>
              <a:t>.</a:t>
            </a:r>
            <a:endParaRPr lang="en-US" dirty="0">
              <a:latin typeface="Calibri" charset="0"/>
              <a:cs typeface="Calibri" charset="0"/>
              <a:sym typeface="Calibri" charset="0"/>
            </a:endParaRPr>
          </a:p>
          <a:p>
            <a:r>
              <a:rPr lang="en-US" dirty="0">
                <a:latin typeface="Calibri" charset="0"/>
                <a:cs typeface="Calibri" charset="0"/>
                <a:sym typeface="Calibri" charset="0"/>
              </a:rPr>
              <a:t>With short SOAs between each event type (e.g. 4 s), the </a:t>
            </a:r>
            <a:r>
              <a:rPr lang="en-US" dirty="0" err="1">
                <a:latin typeface="Calibri" charset="0"/>
                <a:cs typeface="Calibri" charset="0"/>
                <a:sym typeface="Calibri" charset="0"/>
              </a:rPr>
              <a:t>regressors</a:t>
            </a:r>
            <a:r>
              <a:rPr lang="en-US" dirty="0">
                <a:latin typeface="Calibri" charset="0"/>
                <a:cs typeface="Calibri" charset="0"/>
                <a:sym typeface="Calibri" charset="0"/>
              </a:rPr>
              <a:t> for the stimulus and response will be negatively correlated as shown in A. </a:t>
            </a:r>
          </a:p>
          <a:p>
            <a:r>
              <a:rPr lang="en-US" dirty="0">
                <a:latin typeface="Calibri" charset="0"/>
                <a:cs typeface="Calibri" charset="0"/>
                <a:sym typeface="Calibri" charset="0"/>
              </a:rPr>
              <a:t>Solutions could be: </a:t>
            </a:r>
          </a:p>
          <a:p>
            <a:r>
              <a:rPr lang="en-US" b="1" dirty="0">
                <a:latin typeface="Calibri" charset="0"/>
                <a:cs typeface="Calibri" charset="0"/>
                <a:sym typeface="Calibri" charset="0"/>
              </a:rPr>
              <a:t>B -- Randomly vary (jitter) the time between successive stimuli and responses (assuming this is possible and that this variation is large, 1-8 s). </a:t>
            </a:r>
            <a:r>
              <a:rPr lang="en-US" b="1" dirty="0" smtClean="0">
                <a:latin typeface="Calibri" charset="0"/>
                <a:cs typeface="Calibri" charset="0"/>
                <a:sym typeface="Calibri" charset="0"/>
              </a:rPr>
              <a:t>So that the response doesn’t always occur at the same point after the stimulus </a:t>
            </a:r>
            <a:endParaRPr lang="en-US" b="1" dirty="0">
              <a:latin typeface="Calibri" charset="0"/>
              <a:cs typeface="Calibri" charset="0"/>
              <a:sym typeface="Calibri" charset="0"/>
            </a:endParaRPr>
          </a:p>
          <a:p>
            <a:r>
              <a:rPr lang="en-US" dirty="0">
                <a:latin typeface="Calibri" charset="0"/>
                <a:cs typeface="Calibri" charset="0"/>
                <a:sym typeface="Calibri" charset="0"/>
              </a:rPr>
              <a:t>C -- Keep stimulus-response interval fixed at 4s, but only cue a response on a random half of trials. </a:t>
            </a:r>
          </a:p>
          <a:p>
            <a:endParaRPr lang="en-US" dirty="0">
              <a:latin typeface="Calibri" charset="0"/>
              <a:cs typeface="Calibri" charset="0"/>
              <a:sym typeface="Calibri" charset="0"/>
            </a:endParaRPr>
          </a:p>
          <a:p>
            <a:r>
              <a:rPr lang="en-US" dirty="0">
                <a:latin typeface="Calibri" charset="0"/>
                <a:cs typeface="Calibri" charset="0"/>
                <a:sym typeface="Calibri" charset="0"/>
              </a:rPr>
              <a:t>Effect of both: Reduced correlation between the </a:t>
            </a:r>
            <a:r>
              <a:rPr lang="en-US" dirty="0" err="1">
                <a:latin typeface="Calibri" charset="0"/>
                <a:cs typeface="Calibri" charset="0"/>
                <a:sym typeface="Calibri" charset="0"/>
              </a:rPr>
              <a:t>regressors</a:t>
            </a:r>
            <a:r>
              <a:rPr lang="en-US" dirty="0">
                <a:latin typeface="Calibri" charset="0"/>
                <a:cs typeface="Calibri" charset="0"/>
                <a:sym typeface="Calibri" charset="0"/>
              </a:rPr>
              <a:t>, increases efficiency for separating the brain’s activity to stimuli and to responses.</a:t>
            </a:r>
            <a:endParaRPr lang="en-US" dirty="0"/>
          </a:p>
          <a:p>
            <a:endParaRPr lang="en-GB" dirty="0"/>
          </a:p>
          <a:p>
            <a:endParaRPr lang="en-GB" dirty="0"/>
          </a:p>
          <a:p>
            <a:endParaRPr lang="en-GB" dirty="0"/>
          </a:p>
          <a:p>
            <a:r>
              <a:rPr lang="en-GB" dirty="0"/>
              <a:t>The second case of experiment is not shown here but the separation of transient and sustained effects requires modelling blocks of trials in terms of both individual events within blocks and sustained epochs throughout the blocks.   In an example with high correlations between event and epoch </a:t>
            </a:r>
            <a:r>
              <a:rPr lang="en-GB" dirty="0" err="1"/>
              <a:t>dregressors</a:t>
            </a:r>
            <a:r>
              <a:rPr lang="en-GB" dirty="0"/>
              <a:t>, the efficiency for detecting sustained and transient effects is low.</a:t>
            </a:r>
          </a:p>
          <a:p>
            <a:r>
              <a:rPr lang="en-GB" dirty="0"/>
              <a:t>However, using the same total number of events per  block, but with a pseudo-randomized design in which the events are randomly spread over the block with a minimal SOA of 2 s, the correlation is reduced and efﬁciency increased. </a:t>
            </a:r>
          </a:p>
          <a:p>
            <a:r>
              <a:rPr lang="en-GB" dirty="0"/>
              <a:t>(A perverse consequence of having to introduce some long SOAs between events within blocks in such ‘mixed designs’ is that subjects may be less able to maintain a speciﬁc </a:t>
            </a:r>
            <a:r>
              <a:rPr lang="en-US" dirty="0"/>
              <a:t>cognitive ‘state’.)</a:t>
            </a:r>
          </a:p>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1044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eaLnBrk="1"/>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p:sp>
      <p:sp>
        <p:nvSpPr>
          <p:cNvPr id="10649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p:sp>
      <p:sp>
        <p:nvSpPr>
          <p:cNvPr id="10854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endParaRPr lang="en-GB"/>
          </a:p>
          <a:p>
            <a:pPr eaLnBrk="1"/>
            <a:endParaRPr lang="en-GB"/>
          </a:p>
          <a:p>
            <a:pPr eaLnBrk="1"/>
            <a:endParaRPr lang="en-GB"/>
          </a:p>
          <a:p>
            <a:pPr eaLnBrk="1"/>
            <a:r>
              <a:rPr lang="en-GB"/>
              <a:t>Example of a blocked design with visual stimulation. Reprinted in the Calamante paper from Kwong et al. [1992] Dynamic magnetic resonan::e imaging of human brain activity during primary sensory stimulation . Proc Nat! Acad Sci USA 89:5675-5679</a:t>
            </a:r>
          </a:p>
          <a:p>
            <a:pPr eaLnBrk="1"/>
            <a:endParaRPr lang="en-GB"/>
          </a:p>
          <a:p>
            <a:pPr eaLnBrk="1"/>
            <a:r>
              <a:rPr lang="en-GB"/>
              <a:t>An example problem for this subtraction method is what if lights off or on didn’t only differ by this property, what if subjects psychologically associated lights off with a particular thing/memory</a:t>
            </a:r>
          </a:p>
          <a:p>
            <a:pPr eaLnBrk="1"/>
            <a:endParaRPr lang="en-GB"/>
          </a:p>
          <a:p>
            <a:pPr eaLnBrk="1"/>
            <a:r>
              <a:rPr lang="en-GB"/>
              <a:t>A baseline image acquired during darkness (upper left) was subtracted from subsequent images. Eight of these subtraction images are displayed and were chosen when the image intensities reached a steady-state level , during </a:t>
            </a:r>
            <a:r>
              <a:rPr lang="pt-BR"/>
              <a:t>darkness (OFF), and during 8Hz </a:t>
            </a:r>
            <a:r>
              <a:rPr lang="en-GB"/>
              <a:t>photic stimulation (ON).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a:t>We can manipulate many different things in order to understand whatever process we are interested in, we can manipulate the type of stimulus we use – visual, auditory, tactile. We can also manipulate the properties of that stimulus, either in a physical way, for example, the frequency of a tone or in a cognitive way, for example, whether a stimulus is associated with reward or not. </a:t>
            </a:r>
            <a:endParaRPr lang="en-GB" dirty="0" smtClean="0"/>
          </a:p>
          <a:p>
            <a:endParaRPr lang="en-GB" dirty="0" smtClean="0"/>
          </a:p>
          <a:p>
            <a:pPr marL="0" marR="0" indent="0" algn="l" defTabSz="457200" rtl="0" eaLnBrk="0" fontAlgn="base" latinLnBrk="0" hangingPunct="0">
              <a:lnSpc>
                <a:spcPct val="125000"/>
              </a:lnSpc>
              <a:spcBef>
                <a:spcPct val="0"/>
              </a:spcBef>
              <a:spcAft>
                <a:spcPct val="0"/>
              </a:spcAft>
              <a:buClrTx/>
              <a:buSzTx/>
              <a:buFontTx/>
              <a:buNone/>
              <a:tabLst/>
              <a:defRPr/>
            </a:pPr>
            <a:r>
              <a:rPr lang="en-GB" dirty="0" smtClean="0"/>
              <a:t>We </a:t>
            </a:r>
            <a:r>
              <a:rPr lang="en-GB" dirty="0"/>
              <a:t>can also manipulate the timing between stimuli</a:t>
            </a:r>
            <a:r>
              <a:rPr lang="en-GB" dirty="0" smtClean="0"/>
              <a:t>,</a:t>
            </a:r>
            <a:r>
              <a:rPr lang="en-GB" baseline="0" dirty="0" smtClean="0"/>
              <a:t> which as we will see is an </a:t>
            </a:r>
            <a:r>
              <a:rPr lang="en-GB" baseline="0" dirty="0" err="1" smtClean="0"/>
              <a:t>aboslutely</a:t>
            </a:r>
            <a:r>
              <a:rPr lang="en-GB" baseline="0" dirty="0" smtClean="0"/>
              <a:t> essential part of designing an </a:t>
            </a:r>
            <a:r>
              <a:rPr lang="en-GB" baseline="0" dirty="0" err="1" smtClean="0"/>
              <a:t>fmri</a:t>
            </a:r>
            <a:r>
              <a:rPr lang="en-GB" baseline="0" dirty="0" smtClean="0"/>
              <a:t> </a:t>
            </a:r>
            <a:r>
              <a:rPr lang="en-GB" baseline="0" dirty="0" err="1" smtClean="0"/>
              <a:t>experiement</a:t>
            </a:r>
            <a:r>
              <a:rPr lang="en-GB" baseline="0" dirty="0" smtClean="0"/>
              <a:t> effectively. Because stimulus timing is heavily constrained by t</a:t>
            </a:r>
            <a:r>
              <a:rPr lang="en-US" baseline="0" dirty="0" smtClean="0"/>
              <a:t>he</a:t>
            </a:r>
            <a:r>
              <a:rPr lang="en-GB" baseline="0" dirty="0" smtClean="0"/>
              <a:t> physics of the BOLD response and this aspect of the design is especially important so I am going to talk a lot about stimulus timing later on in t</a:t>
            </a:r>
            <a:r>
              <a:rPr lang="en-US" baseline="0" dirty="0" smtClean="0"/>
              <a:t>he</a:t>
            </a:r>
            <a:r>
              <a:rPr lang="en-GB" baseline="0" dirty="0" smtClean="0"/>
              <a:t> talk. </a:t>
            </a:r>
            <a:r>
              <a:rPr lang="en-US" baseline="0" dirty="0" smtClean="0"/>
              <a:t>I</a:t>
            </a:r>
            <a:r>
              <a:rPr lang="en-GB" baseline="0" dirty="0" smtClean="0"/>
              <a:t>f the timing of the stimuli are not correctly presented, this can lead to errors in inference.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p:sp>
      <p:sp>
        <p:nvSpPr>
          <p:cNvPr id="8195" name="Notes Placeholder 2"/>
          <p:cNvSpPr>
            <a:spLocks noGrp="1"/>
          </p:cNvSpPr>
          <p:nvPr>
            <p:ph type="body" idx="1"/>
          </p:nvPr>
        </p:nvSpPr>
        <p:spPr>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GB">
                <a:solidFill>
                  <a:srgbClr val="FF0000"/>
                </a:solidFill>
              </a:rPr>
              <a:t>It is important to design fMRI experiments that are sensitive to (efficient for) a specific hypothesis (i.e, have an appropriate statistical planned comparison or "contrast"). </a:t>
            </a:r>
          </a:p>
          <a:p>
            <a:r>
              <a:rPr lang="en-GB">
                <a:solidFill>
                  <a:srgbClr val="FF0000"/>
                </a:solidFill>
              </a:rPr>
              <a:t>One thing we do need to consider though, is that the properties of the BOLD signal measured by fMRI—particularly its temporally rubbish nature—can make the design of efficient experiments a bit intractable to intuition and </a:t>
            </a:r>
            <a:r>
              <a:rPr lang="en-US"/>
              <a:t>with fMRI, we</a:t>
            </a:r>
            <a:r>
              <a:rPr lang="ja-JP" altLang="en-US"/>
              <a:t>’</a:t>
            </a:r>
            <a:r>
              <a:rPr lang="en-US"/>
              <a:t>re not just measuring neuronal activity.</a:t>
            </a:r>
            <a:endParaRPr lang="en-GB"/>
          </a:p>
          <a:p>
            <a:r>
              <a:rPr lang="en-US"/>
              <a:t>We also pick up neuronal activation NOT under experimental control (e.g. what subject is thinking about, unconscious processing, processing relating to environment, e.g. ambient light).  So any study needs be carefully designed in order to account for these effects.</a:t>
            </a:r>
            <a:endParaRPr lang="en-GB"/>
          </a:p>
          <a:p>
            <a:endParaRPr lang="en-US"/>
          </a:p>
          <a:p>
            <a:r>
              <a:rPr lang="en-US"/>
              <a:t>Non-task related neuronal  activation (ends up in error term E, an effect not in the design matrix):</a:t>
            </a:r>
          </a:p>
          <a:p>
            <a:pPr>
              <a:buFontTx/>
              <a:buChar char="•"/>
            </a:pPr>
            <a:r>
              <a:rPr lang="en-US"/>
              <a:t>Arterial pulsations:  signal due to heart beat, changes in amount of oxygenated:deoxygebated blood, affects BOLD signal. As blood moves up and down due to ppulsation, changes in amt blood ratio.  If you beat at about 18bpm to 120, signal will be0.8 Hz or 1.2 Hz, that </a:t>
            </a:r>
            <a:r>
              <a:rPr lang="ja-JP" altLang="en-US"/>
              <a:t>‘</a:t>
            </a:r>
            <a:r>
              <a:rPr lang="en-US"/>
              <a:t>s also going into the error.</a:t>
            </a:r>
          </a:p>
          <a:p>
            <a:pPr>
              <a:buFontTx/>
              <a:buChar char="•"/>
            </a:pPr>
            <a:r>
              <a:rPr lang="en-US"/>
              <a:t>Effective breathing:  when you breathe you change the amount of oxygen in the blood, changes periodically, so fMRI picks up the effect of breathing</a:t>
            </a:r>
          </a:p>
          <a:p>
            <a:pPr>
              <a:buFontTx/>
              <a:buChar char="•"/>
            </a:pPr>
            <a:r>
              <a:rPr lang="en-US"/>
              <a:t>Vasomotor oscillators (automatic lower freq oscillations, how blood supply coupled to neuronal activity, signal due to heart beat is an example</a:t>
            </a:r>
          </a:p>
          <a:p>
            <a:pPr>
              <a:buFontTx/>
              <a:buChar char="•"/>
            </a:pPr>
            <a:r>
              <a:rPr lang="en-US"/>
              <a:t>These sources make errors temporally autocorrelated.</a:t>
            </a:r>
            <a:endParaRPr lang="en-GB" sz="3600"/>
          </a:p>
          <a:p>
            <a:pPr eaLnBrk="1"/>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1573213" y="1092200"/>
            <a:ext cx="4552950" cy="37465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endParaRPr lang="en-GB"/>
          </a:p>
        </p:txBody>
      </p:sp>
      <p:sp>
        <p:nvSpPr>
          <p:cNvPr id="112643" name="Text Box 2"/>
          <p:cNvSpPr>
            <a:spLocks noGrp="1" noChangeArrowheads="1"/>
          </p:cNvSpPr>
          <p:nvPr>
            <p:ph type="body"/>
          </p:nvPr>
        </p:nvSpPr>
        <p:spPr>
          <a:xfrm>
            <a:off x="1174750" y="5200650"/>
            <a:ext cx="5356225" cy="4154488"/>
          </a:xfrm>
          <a:noFill/>
          <a:extLst>
            <a:ext uri="{91240B29-F687-4f45-9708-019B960494DF}">
              <a14:hiddenLine xmlns:a14="http://schemas.microsoft.com/office/drawing/2010/main" w="9525"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buSzPct val="45000"/>
              <a:buFont typeface="Wingdings" charset="0"/>
              <a:buNone/>
              <a:tabLst>
                <a:tab pos="723900" algn="l"/>
                <a:tab pos="1447800" algn="l"/>
                <a:tab pos="2171700" algn="l"/>
                <a:tab pos="2895600" algn="l"/>
                <a:tab pos="3619500" algn="l"/>
                <a:tab pos="4343400" algn="l"/>
                <a:tab pos="5067300" algn="l"/>
              </a:tabLst>
            </a:pPr>
            <a:r>
              <a:rPr lang="en-GB">
                <a:latin typeface="Arial" charset="0"/>
                <a:cs typeface="msgothic" charset="0"/>
              </a:rPr>
              <a:t>Maturational changes in the temporal characteristics and amplitude of the identified functional brain activity (</a:t>
            </a:r>
            <a:r>
              <a:rPr lang="en-GB" i="1">
                <a:latin typeface="Arial" charset="0"/>
                <a:cs typeface="msgothic" charset="0"/>
              </a:rPr>
              <a:t>a</a:t>
            </a:r>
            <a:r>
              <a:rPr lang="en-GB">
                <a:latin typeface="Arial" charset="0"/>
                <a:cs typeface="msgothic" charset="0"/>
              </a:rPr>
              <a:t>). The lag time to the positive peak of the identified response decreases systematically with increasing PMA (data shown with robust regression line with prediction error bands). (</a:t>
            </a:r>
            <a:r>
              <a:rPr lang="en-GB" i="1">
                <a:latin typeface="Arial" charset="0"/>
                <a:cs typeface="msgothic" charset="0"/>
              </a:rPr>
              <a:t>b</a:t>
            </a:r>
            <a:r>
              <a:rPr lang="en-GB">
                <a:latin typeface="Arial" charset="0"/>
                <a:cs typeface="msgothic" charset="0"/>
              </a:rPr>
              <a:t>) The amplitude of BOLD signal change within the identified clusters of activity are significantly higher at the conclusion of the third trimester (35–36 weeks PMA) in comparison to younger infants and those at term equivalent age (line represents data median; box represents data lower and upper quartile; *</a:t>
            </a:r>
            <a:r>
              <a:rPr lang="en-GB" i="1">
                <a:latin typeface="Arial" charset="0"/>
                <a:cs typeface="msgothic" charset="0"/>
              </a:rPr>
              <a:t>P</a:t>
            </a:r>
            <a:r>
              <a:rPr lang="en-GB">
                <a:latin typeface="Arial" charset="0"/>
                <a:cs typeface="msgothic" charset="0"/>
              </a:rPr>
              <a:t> &lt; 0.05 Mann–Whitney </a:t>
            </a:r>
            <a:r>
              <a:rPr lang="en-GB" i="1">
                <a:latin typeface="Arial" charset="0"/>
                <a:cs typeface="msgothic" charset="0"/>
              </a:rPr>
              <a:t>U</a:t>
            </a:r>
            <a:r>
              <a:rPr lang="en-GB">
                <a:latin typeface="Arial" charset="0"/>
                <a:cs typeface="msgothic" charset="0"/>
              </a:rPr>
              <a:t>-test with Holm–Bonferroni correction).</a:t>
            </a:r>
          </a:p>
          <a:p>
            <a:pPr marL="85725" indent="-85725" eaLnBrk="1">
              <a:lnSpc>
                <a:spcPct val="93000"/>
              </a:lnSpc>
              <a:buSzPct val="45000"/>
              <a:buFont typeface="Wingdings" charset="0"/>
              <a:buNone/>
              <a:tabLst>
                <a:tab pos="723900" algn="l"/>
                <a:tab pos="1447800" algn="l"/>
                <a:tab pos="2171700" algn="l"/>
                <a:tab pos="2895600" algn="l"/>
                <a:tab pos="3619500" algn="l"/>
                <a:tab pos="4343400" algn="l"/>
                <a:tab pos="5067300" algn="l"/>
              </a:tabLst>
            </a:pPr>
            <a:endParaRPr lang="en-GB">
              <a:latin typeface="Arial" charset="0"/>
              <a:cs typeface="msgothic" charset="0"/>
            </a:endParaRPr>
          </a:p>
          <a:p>
            <a:pPr marL="85725" indent="-85725" eaLnBrk="1">
              <a:lnSpc>
                <a:spcPct val="93000"/>
              </a:lnSpc>
              <a:buSzPct val="45000"/>
              <a:buFont typeface="Wingdings" charset="0"/>
              <a:buNone/>
              <a:tabLst>
                <a:tab pos="723900" algn="l"/>
                <a:tab pos="1447800" algn="l"/>
                <a:tab pos="2171700" algn="l"/>
                <a:tab pos="2895600" algn="l"/>
                <a:tab pos="3619500" algn="l"/>
                <a:tab pos="4343400" algn="l"/>
                <a:tab pos="5067300" algn="l"/>
              </a:tabLst>
            </a:pPr>
            <a:endParaRPr lang="en-GB">
              <a:latin typeface="Arial" charset="0"/>
              <a:cs typeface="msgothic" charset="0"/>
            </a:endParaRPr>
          </a:p>
          <a:p>
            <a:pPr marL="85725" indent="-85725" eaLnBrk="1">
              <a:lnSpc>
                <a:spcPct val="93000"/>
              </a:lnSpc>
              <a:buSzPct val="45000"/>
              <a:buFont typeface="Wingdings" charset="0"/>
              <a:buNone/>
              <a:tabLst>
                <a:tab pos="723900" algn="l"/>
                <a:tab pos="1447800" algn="l"/>
                <a:tab pos="2171700" algn="l"/>
                <a:tab pos="2895600" algn="l"/>
                <a:tab pos="3619500" algn="l"/>
                <a:tab pos="4343400" algn="l"/>
                <a:tab pos="5067300" algn="l"/>
              </a:tabLst>
            </a:pPr>
            <a:r>
              <a:rPr lang="en-GB">
                <a:latin typeface="Arial" charset="0"/>
                <a:cs typeface="msgothic" charset="0"/>
              </a:rPr>
              <a:t>Also, </a:t>
            </a:r>
            <a:r>
              <a:rPr lang="en-GB">
                <a:cs typeface="msgothic" charset="0"/>
              </a:rPr>
              <a:t>p</a:t>
            </a:r>
            <a:r>
              <a:rPr lang="en-GB"/>
              <a:t>sychiatric populations frequently found to have a marked increase in variance in fMRI results (Dougherty et al Neuroimaging for Clinical Practice)</a:t>
            </a:r>
          </a:p>
          <a:p>
            <a:pPr marL="85725" indent="-85725" eaLnBrk="1">
              <a:lnSpc>
                <a:spcPct val="93000"/>
              </a:lnSpc>
              <a:buSzPct val="45000"/>
              <a:buFont typeface="Wingdings" charset="0"/>
              <a:buNone/>
              <a:tabLst>
                <a:tab pos="723900" algn="l"/>
                <a:tab pos="1447800" algn="l"/>
                <a:tab pos="2171700" algn="l"/>
                <a:tab pos="2895600" algn="l"/>
                <a:tab pos="3619500" algn="l"/>
                <a:tab pos="4343400" algn="l"/>
                <a:tab pos="5067300" algn="l"/>
              </a:tabLst>
            </a:pPr>
            <a:endParaRPr lang="en-GB">
              <a:latin typeface="Arial" charset="0"/>
              <a:cs typeface="ms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p:sp>
      <p:sp>
        <p:nvSpPr>
          <p:cNvPr id="11469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影像版面配置區 1"/>
          <p:cNvSpPr>
            <a:spLocks noGrp="1" noRot="1" noChangeAspect="1" noTextEdit="1"/>
          </p:cNvSpPr>
          <p:nvPr>
            <p:ph type="sldImg"/>
          </p:nvPr>
        </p:nvSpPr>
        <p:spPr/>
      </p:sp>
      <p:sp>
        <p:nvSpPr>
          <p:cNvPr id="31747" name="備忘稿版面配置區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kumimoji="1" lang="en-GB" altLang="zh-TW"/>
              <a:t>Conclude IT is involved in object recognition, but not in phonological retrieval</a:t>
            </a:r>
          </a:p>
          <a:p>
            <a:endParaRPr kumimoji="1" lang="en-GB" altLang="zh-TW"/>
          </a:p>
          <a:p>
            <a:r>
              <a:rPr kumimoji="1" lang="en-GB" altLang="zh-TW"/>
              <a:t>Started off with 3 conditions, say yes when see abstract image (have object recognition) , say yes when see object, see object and name object (here have object recognition AND phonological retrieval) </a:t>
            </a:r>
          </a:p>
          <a:p>
            <a:endParaRPr kumimoji="1" lang="en-GB" altLang="zh-TW"/>
          </a:p>
          <a:p>
            <a:r>
              <a:rPr kumimoji="1" lang="en-GB" altLang="zh-TW"/>
              <a:t>See differences between 1 and 2, so area sensitive to object recognition. See no difference between 2 and 3 so assume area not sensitive to phonological retrieval. </a:t>
            </a:r>
          </a:p>
          <a:p>
            <a:endParaRPr kumimoji="1" lang="en-GB" altLang="zh-TW"/>
          </a:p>
          <a:p>
            <a:r>
              <a:rPr kumimoji="1" lang="en-GB" altLang="zh-TW"/>
              <a:t>However, this ignores potential interactions between objects recognition and phonological retrieval. </a:t>
            </a:r>
            <a:endParaRPr kumimoji="1" lang="zh-TW" altLang="en-US"/>
          </a:p>
        </p:txBody>
      </p:sp>
      <p:sp>
        <p:nvSpPr>
          <p:cNvPr id="31748" name="投影片編號版面配置區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C8BDC9BB-9E22-9B44-BDA6-914B6530D07A}" type="slidenum">
              <a:rPr kumimoji="1" lang="zh-TW" altLang="en-US">
                <a:ea typeface="PMingLiU" charset="0"/>
                <a:cs typeface="PMingLiU" charset="0"/>
              </a:rPr>
              <a:pPr eaLnBrk="1" hangingPunct="1"/>
              <a:t>46</a:t>
            </a:fld>
            <a:endParaRPr kumimoji="1" lang="zh-TW" altLang="en-US">
              <a:ea typeface="PMingLiU" charset="0"/>
              <a:cs typeface="PMingLiU"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影像版面配置區 1"/>
          <p:cNvSpPr>
            <a:spLocks noGrp="1" noRot="1" noChangeAspect="1" noTextEdit="1"/>
          </p:cNvSpPr>
          <p:nvPr>
            <p:ph type="sldImg"/>
          </p:nvPr>
        </p:nvSpPr>
        <p:spPr/>
      </p:sp>
      <p:sp>
        <p:nvSpPr>
          <p:cNvPr id="33795" name="備忘稿版面配置區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kumimoji="1" lang="en-GB" altLang="zh-TW"/>
              <a:t>Check interaction by comparing: Activation due to object recognition in the absence of phonological retrieval (B-A) 	</a:t>
            </a:r>
          </a:p>
          <a:p>
            <a:r>
              <a:rPr kumimoji="1" lang="en-GB" altLang="zh-TW"/>
              <a:t>					</a:t>
            </a:r>
          </a:p>
          <a:p>
            <a:r>
              <a:rPr kumimoji="1" lang="en-GB" altLang="zh-TW"/>
              <a:t>				VERSUS</a:t>
            </a:r>
          </a:p>
          <a:p>
            <a:r>
              <a:rPr kumimoji="1" lang="en-GB" altLang="zh-TW"/>
              <a:t>						</a:t>
            </a:r>
          </a:p>
          <a:p>
            <a:r>
              <a:rPr kumimoji="1" lang="en-GB" altLang="zh-TW"/>
              <a:t>				Activation due to object recognition  in the presence of phonological retrieval (D-C)</a:t>
            </a:r>
          </a:p>
          <a:p>
            <a:endParaRPr kumimoji="1" lang="en-GB" altLang="zh-TW"/>
          </a:p>
          <a:p>
            <a:r>
              <a:rPr kumimoji="1" lang="en-GB" altLang="zh-TW"/>
              <a:t>(Pure insertion requires them to be the same) </a:t>
            </a:r>
          </a:p>
          <a:p>
            <a:endParaRPr kumimoji="1" lang="en-GB" altLang="zh-TW"/>
          </a:p>
          <a:p>
            <a:r>
              <a:rPr kumimoji="1" lang="en-GB" altLang="zh-TW"/>
              <a:t>Conclusion: In the absence of object recognition, phonological retrieval deactivates IT</a:t>
            </a:r>
          </a:p>
          <a:p>
            <a:endParaRPr kumimoji="1" lang="en-GB" altLang="zh-TW"/>
          </a:p>
          <a:p>
            <a:r>
              <a:rPr kumimoji="1" lang="en-GB" altLang="zh-TW"/>
              <a:t>(C-A) vs. (D-B)?</a:t>
            </a:r>
            <a:endParaRPr kumimoji="1" lang="zh-TW" altLang="en-US"/>
          </a:p>
        </p:txBody>
      </p:sp>
      <p:sp>
        <p:nvSpPr>
          <p:cNvPr id="33796" name="投影片編號版面配置區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6FDCD51E-7E47-4A48-AF18-E72E47237DF9}" type="slidenum">
              <a:rPr kumimoji="1" lang="zh-TW" altLang="en-US">
                <a:ea typeface="PMingLiU" charset="0"/>
                <a:cs typeface="PMingLiU" charset="0"/>
              </a:rPr>
              <a:pPr eaLnBrk="1" hangingPunct="1"/>
              <a:t>47</a:t>
            </a:fld>
            <a:endParaRPr kumimoji="1" lang="zh-TW" altLang="en-US">
              <a:ea typeface="PMingLiU" charset="0"/>
              <a:cs typeface="PMingLiU"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p:sp>
      <p:sp>
        <p:nvSpPr>
          <p:cNvPr id="1167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r>
              <a:rPr lang="en-GB"/>
              <a:t>Endogenous contrast agent – deoxyhemoglobin which is strongly paramagnetic and distorts the magnetic field locally. The combination of increased oxygenated haemoglobin and increased blood flow results in a decrease in the instantaneous concentration of deoxyhemoglobin on the venous side of the capillaries. Deoxygenated blood has a shorter T2 and hence lower MR signal than fully oxygenated blood. When neuronal activity occurs, although it deoxygenates red blood cells, you also get a big delivery of oxygenated blood to you actually see a reduction in deoxyhemoglobin and T2 increases as does MR signal.</a:t>
            </a:r>
          </a:p>
          <a:p>
            <a:pPr eaLnBrk="1"/>
            <a:endParaRPr lang="en-GB"/>
          </a:p>
          <a:p>
            <a:pPr eaLnBrk="1"/>
            <a:r>
              <a:rPr lang="en-GB"/>
              <a:t>Areas with high concentration of oxyhemoglobin give a higher signal (a brighter image) than areas with low concentration</a:t>
            </a:r>
          </a:p>
          <a:p>
            <a:pPr eaLnBrk="1"/>
            <a:endParaRPr lang="en-GB"/>
          </a:p>
          <a:p>
            <a:pPr eaLnBrk="1"/>
            <a:r>
              <a:rPr lang="en-GB"/>
              <a:t>In fMRI we detect blood oxygenation changes in the draining veins, i.e. downstream from the actual activation site.</a:t>
            </a:r>
          </a:p>
          <a:p>
            <a:pPr eaLnBrk="1"/>
            <a:endParaRPr lang="en-GB"/>
          </a:p>
          <a:p>
            <a:pPr eaLnBrk="1"/>
            <a:r>
              <a:rPr lang="en-GB"/>
              <a:t>Higher field strength, thinner slices and more timepoints will give more power to detect change, e.g. on an individual rather than group analysis</a:t>
            </a:r>
          </a:p>
          <a:p>
            <a:pPr eaLnBrk="1"/>
            <a:endParaRPr lang="en-GB"/>
          </a:p>
          <a:p>
            <a:pPr eaLnBrk="1"/>
            <a:r>
              <a:rPr lang="en-GB"/>
              <a:t>Need a resting baseline to compare tasks to because otherwise, if task 1 and task 2 different for example, how do you know whether it’s because 1 activates or the other inhibits brain regions?</a:t>
            </a:r>
          </a:p>
          <a:p>
            <a:pPr eaLnBrk="1"/>
            <a:endParaRPr lang="en-GB"/>
          </a:p>
          <a:p>
            <a:pPr eaLnBrk="1"/>
            <a:r>
              <a:rPr lang="en-GB"/>
              <a:t>Hard to be sure the participant is carrying out the task properly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p:sp>
      <p:sp>
        <p:nvSpPr>
          <p:cNvPr id="11878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p:sp>
      <p:sp>
        <p:nvSpPr>
          <p:cNvPr id="12083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Rot="1" noChangeAspect="1" noChangeArrowheads="1" noTextEdit="1"/>
          </p:cNvSpPr>
          <p:nvPr>
            <p:ph type="sldImg"/>
          </p:nvPr>
        </p:nvSpPr>
        <p:spPr/>
      </p:sp>
      <p:sp>
        <p:nvSpPr>
          <p:cNvPr id="122883"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219075" indent="-219075" defTabSz="914400" eaLnBrk="1">
              <a:lnSpc>
                <a:spcPct val="100000"/>
              </a:lnSpc>
              <a:buFontTx/>
              <a:buAutoNum type="arabicPeriod"/>
            </a:pPr>
            <a:r>
              <a:rPr lang="en-US" sz="1200">
                <a:latin typeface="Calibri" charset="0"/>
                <a:cs typeface="Calibri" charset="0"/>
                <a:sym typeface="Calibri" charset="0"/>
              </a:rPr>
              <a:t>Longer is better because the power of a statistical inference depends primarily on the number of degrees of freedom (df), and the dfs depend on the number of scans (volumes). Usually, participants can function satisfactorily and comfortably for 40-60 min in scanner environment. ITIs should be kept as short as possible (even within blocks of trials). The only situation where you might want longer ITIs (or blocks of rest) is if you want to measure the baseline.</a:t>
            </a:r>
          </a:p>
          <a:p>
            <a:pPr marL="219075" indent="-219075" defTabSz="914400" eaLnBrk="1">
              <a:lnSpc>
                <a:spcPct val="100000"/>
              </a:lnSpc>
              <a:buFontTx/>
              <a:buAutoNum type="arabicPeriod"/>
            </a:pPr>
            <a:r>
              <a:rPr lang="en-US" sz="1200">
                <a:latin typeface="Calibri" charset="0"/>
                <a:cs typeface="Calibri" charset="0"/>
                <a:sym typeface="Calibri" charset="0"/>
              </a:rPr>
              <a:t> If you are interested in group results (i.e., extrapolating from a random sample of subjects to a population), then the statistical power normally depends more heavily on the number of subjects than the number of scans per subject. You are likely to have more power with 100 volumes on 20 subjects than with 400 volumes on 5 subjects, particularly given that inter-subject variability tends to exceed inter-scan variability. </a:t>
            </a:r>
          </a:p>
          <a:p>
            <a:pPr marL="219075" indent="-219075" defTabSz="914400" eaLnBrk="1">
              <a:lnSpc>
                <a:spcPct val="100000"/>
              </a:lnSpc>
              <a:buFontTx/>
              <a:buAutoNum type="arabicPeriod"/>
            </a:pPr>
            <a:r>
              <a:rPr lang="en-US" sz="1200">
                <a:latin typeface="Calibri" charset="0"/>
                <a:cs typeface="Calibri" charset="0"/>
                <a:sym typeface="Calibri" charset="0"/>
              </a:rPr>
              <a:t> Problem with fMRI is that there is a lot of low-frequency noise. Any signal (induced by your experiment) that is low-frequency may be difficult to distinguish from low-frequency noise. Analysis packages high-pass filter fMRI data and since contrasts between trials that are far apart in time correspond to low-frequency effects, they can be filtered out. In SPM typical high-pass cut-off is 0.01 Hz. In the context of blocked designs the implication is not to use blocks that are too long. It also means that one should avoid using many conditions of which the important contrasts only involve a subset.</a:t>
            </a:r>
          </a:p>
          <a:p>
            <a:pPr marL="219075" indent="-219075" defTabSz="914400" eaLnBrk="1">
              <a:lnSpc>
                <a:spcPct val="100000"/>
              </a:lnSpc>
              <a:buFontTx/>
              <a:buAutoNum type="arabicPeriod"/>
            </a:pPr>
            <a:r>
              <a:rPr lang="en-US" sz="1200">
                <a:latin typeface="Calibri" charset="0"/>
                <a:cs typeface="Calibri" charset="0"/>
                <a:sym typeface="Calibri" charset="0"/>
              </a:rPr>
              <a:t> In order to be sensitive to differences between trials close together in time (e.g., less than 20 sec), one either uses a fixed ITI but varies the order of different trial-types (conditions) OR constraints their order but varies the ITI. Thus, a design in which two trials alternate every 4 sec is very inefficient for detecting the difference between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560131" name="Rectangle 3"/>
          <p:cNvSpPr>
            <a:spLocks noGrp="1" noChangeArrowheads="1"/>
          </p:cNvSpPr>
          <p:nvPr>
            <p:ph type="body" idx="1"/>
          </p:nvPr>
        </p:nvSpPr>
        <p:spPr/>
        <p:txBody>
          <a:bodyPr/>
          <a:lstStyle/>
          <a:p>
            <a:pPr>
              <a:defRPr/>
            </a:pPr>
            <a:r>
              <a:rPr lang="en-GB" dirty="0" smtClean="0">
                <a:cs typeface="+mn-cs"/>
              </a:rPr>
              <a:t>Your study design plays an</a:t>
            </a:r>
            <a:r>
              <a:rPr lang="en-GB" baseline="0" dirty="0" smtClean="0">
                <a:cs typeface="+mn-cs"/>
              </a:rPr>
              <a:t> essential role in the processing hierarchy. </a:t>
            </a:r>
            <a:r>
              <a:rPr lang="en-GB" dirty="0" smtClean="0">
                <a:cs typeface="+mn-cs"/>
              </a:rPr>
              <a:t>Your </a:t>
            </a:r>
            <a:r>
              <a:rPr lang="en-GB" dirty="0" smtClean="0">
                <a:cs typeface="+mn-cs"/>
              </a:rPr>
              <a:t>design determines what the design matrix looks like, what parameters you can estimate, what contrasts you can compute and what questions you can answer at the level of inference. </a:t>
            </a:r>
          </a:p>
          <a:p>
            <a:pPr>
              <a:defRPr/>
            </a:pPr>
            <a:endParaRPr lang="en-GB" dirty="0" smtClean="0">
              <a:cs typeface="+mn-cs"/>
            </a:endParaRPr>
          </a:p>
          <a:p>
            <a:pPr>
              <a:defRPr/>
            </a:pPr>
            <a:r>
              <a:rPr lang="en-US" altLang="en-US" dirty="0" smtClean="0">
                <a:ea typeface="Avenir Roman" charset="0"/>
              </a:rPr>
              <a:t>A good study design gives you results that are straightforward and easy to interpret </a:t>
            </a:r>
          </a:p>
          <a:p>
            <a:pPr>
              <a:defRPr/>
            </a:pPr>
            <a:endParaRPr lang="en-GB"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a:t>An important thing to consider with any experimental design is that the BOLD signal does not provide an absolute measure of neural activity, you need to compare activity across conditions using contrasts. The sensitivity of your design depends on maximising the relative change between conditions. So we are always making a relative comparison. </a:t>
            </a:r>
          </a:p>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en-GB" dirty="0"/>
              <a:t>There are different ways of making that relative comparison, which you need to consider when designing your experiment. </a:t>
            </a:r>
          </a:p>
          <a:p>
            <a:endParaRPr lang="en-GB" dirty="0"/>
          </a:p>
          <a:p>
            <a:r>
              <a:rPr lang="en-GB" dirty="0"/>
              <a:t>Choices for experimental paradigm:</a:t>
            </a:r>
          </a:p>
          <a:p>
            <a:r>
              <a:rPr lang="en-GB" dirty="0"/>
              <a:t>– Subtraction / hierarchical</a:t>
            </a:r>
          </a:p>
          <a:p>
            <a:r>
              <a:rPr lang="en-GB" dirty="0"/>
              <a:t>– Factorial</a:t>
            </a:r>
          </a:p>
          <a:p>
            <a:r>
              <a:rPr lang="en-GB" dirty="0"/>
              <a:t>– Parametric</a:t>
            </a:r>
          </a:p>
          <a:p>
            <a:r>
              <a:rPr lang="en-GB" dirty="0"/>
              <a:t>– Conjunction</a:t>
            </a:r>
          </a:p>
          <a:p>
            <a:r>
              <a:rPr lang="en-GB" dirty="0"/>
              <a:t>– Adaptation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indent="0" algn="l" defTabSz="457200" rtl="0" eaLnBrk="1" fontAlgn="base" latinLnBrk="0" hangingPunct="1">
              <a:lnSpc>
                <a:spcPct val="90000"/>
              </a:lnSpc>
              <a:spcBef>
                <a:spcPct val="0"/>
              </a:spcBef>
              <a:spcAft>
                <a:spcPct val="0"/>
              </a:spcAft>
              <a:buClrTx/>
              <a:buSzTx/>
              <a:buFontTx/>
              <a:buNone/>
              <a:tabLst/>
              <a:defRPr/>
            </a:pPr>
            <a:r>
              <a:rPr lang="en-GB" dirty="0"/>
              <a:t>Most simple design. </a:t>
            </a:r>
            <a:r>
              <a:rPr lang="en-US" dirty="0" smtClean="0">
                <a:latin typeface="Calibri" charset="0"/>
              </a:rPr>
              <a:t>Compares neural signal from task that activates process of interest and a second task that controls for all but the process of interest </a:t>
            </a:r>
            <a:endParaRPr lang="en-GB" dirty="0"/>
          </a:p>
          <a:p>
            <a:pPr marL="0" marR="0" indent="0" algn="l" defTabSz="457200" rtl="0" eaLnBrk="1" fontAlgn="base" latinLnBrk="0" hangingPunct="1">
              <a:lnSpc>
                <a:spcPct val="90000"/>
              </a:lnSpc>
              <a:spcBef>
                <a:spcPct val="0"/>
              </a:spcBef>
              <a:spcAft>
                <a:spcPct val="0"/>
              </a:spcAft>
              <a:buClrTx/>
              <a:buSzTx/>
              <a:buFontTx/>
              <a:buNone/>
              <a:tabLst/>
              <a:defRPr/>
            </a:pPr>
            <a:r>
              <a:rPr lang="en-GB" dirty="0"/>
              <a:t>For example, here we have an image taken from our task with process p and we subtract an image taken from a control task without process p, with the aim of isolating and being able to identify the neuronal structures that just </a:t>
            </a:r>
            <a:r>
              <a:rPr lang="en-GB" dirty="0" err="1"/>
              <a:t>underly</a:t>
            </a:r>
            <a:r>
              <a:rPr lang="en-GB" dirty="0"/>
              <a:t> process </a:t>
            </a:r>
            <a:r>
              <a:rPr lang="en-GB" dirty="0" smtClean="0"/>
              <a:t>p. </a:t>
            </a:r>
            <a:r>
              <a:rPr lang="en-US" dirty="0" smtClean="0">
                <a:latin typeface="Calibri" charset="0"/>
              </a:rPr>
              <a:t>Any BOLD signal difference between images (above set statistical limits) is assumed to represent all brain regions involved in that task.</a:t>
            </a:r>
            <a:r>
              <a:rPr lang="en-US" baseline="0" dirty="0" smtClean="0">
                <a:latin typeface="Calibri" charset="0"/>
              </a:rPr>
              <a:t> </a:t>
            </a:r>
            <a:endParaRPr lang="en-GB" dirty="0"/>
          </a:p>
          <a:p>
            <a:pPr eaLnBrk="1" hangingPunct="1">
              <a:lnSpc>
                <a:spcPct val="90000"/>
              </a:lnSpc>
            </a:pPr>
            <a:endParaRPr lang="en-GB" dirty="0"/>
          </a:p>
          <a:p>
            <a:pPr eaLnBrk="1" hangingPunct="1">
              <a:lnSpc>
                <a:spcPct val="90000"/>
              </a:lnSpc>
            </a:pPr>
            <a:endParaRPr lang="en-GB" dirty="0"/>
          </a:p>
          <a:p>
            <a:pPr eaLnBrk="1" hangingPunct="1">
              <a:lnSpc>
                <a:spcPct val="90000"/>
              </a:lnSpc>
            </a:pPr>
            <a:r>
              <a:rPr lang="en-GB" dirty="0"/>
              <a:t>More on pure insertion:  </a:t>
            </a:r>
            <a:r>
              <a:rPr lang="en-US" dirty="0">
                <a:ea typeface="MS PGothic" charset="0"/>
                <a:cs typeface="MS PGothic" charset="0"/>
              </a:rPr>
              <a:t>Insertion of a single cognitive process does not affect any other processes.  Interactions between two cognitive processes would invalidate subtraction analysis  Violation of Pure Insertion would mean results </a:t>
            </a:r>
            <a:r>
              <a:rPr lang="en-US" dirty="0" err="1">
                <a:ea typeface="MS PGothic" charset="0"/>
                <a:cs typeface="MS PGothic" charset="0"/>
              </a:rPr>
              <a:t>uninterpretable</a:t>
            </a:r>
            <a:r>
              <a:rPr lang="en-US" dirty="0">
                <a:ea typeface="MS PGothic" charset="0"/>
                <a:cs typeface="MS PGothic" charset="0"/>
              </a:rPr>
              <a:t>.  </a:t>
            </a:r>
          </a:p>
          <a:p>
            <a:pPr eaLnBrk="1" hangingPunct="1">
              <a:lnSpc>
                <a:spcPct val="90000"/>
              </a:lnSpc>
            </a:pPr>
            <a:r>
              <a:rPr lang="en-US" dirty="0">
                <a:ea typeface="MS PGothic" charset="0"/>
                <a:cs typeface="MS PGothic" charset="0"/>
              </a:rPr>
              <a:t>Example of failure of PI:  </a:t>
            </a:r>
            <a:r>
              <a:rPr lang="en-US" dirty="0">
                <a:solidFill>
                  <a:schemeClr val="tx1"/>
                </a:solidFill>
              </a:rPr>
              <a:t>Jennings, et al., 1997</a:t>
            </a:r>
            <a:r>
              <a:rPr lang="en-US" dirty="0"/>
              <a:t>, </a:t>
            </a:r>
            <a:r>
              <a:rPr lang="en-US" dirty="0">
                <a:ea typeface="MS PGothic" charset="0"/>
                <a:cs typeface="MS PGothic" charset="0"/>
              </a:rPr>
              <a:t>Comparison of semantic and letter judgment tasks using three different modalities: mouse, vocal, and covert (silent/mental).  Interaction between modality and task in left inferior prefrontal cortex</a:t>
            </a:r>
          </a:p>
          <a:p>
            <a:pPr eaLnBrk="1" hangingPunct="1">
              <a:lnSpc>
                <a:spcPct val="90000"/>
              </a:lnSpc>
            </a:pPr>
            <a:r>
              <a:rPr lang="en-US" dirty="0">
                <a:ea typeface="MS PGothic" charset="0"/>
                <a:cs typeface="MS PGothic" charset="0"/>
              </a:rPr>
              <a:t>Cannot distinguish whether change due to modality or task.</a:t>
            </a:r>
          </a:p>
          <a:p>
            <a:pPr eaLnBrk="1" hangingPunct="1">
              <a:lnSpc>
                <a:spcPct val="90000"/>
              </a:lnSpc>
            </a:pPr>
            <a:r>
              <a:rPr lang="en-US" sz="2800" dirty="0">
                <a:ea typeface="MS PGothic" charset="0"/>
                <a:cs typeface="MS PGothic" charset="0"/>
              </a:rPr>
              <a:t>Subtraction analysis assumes pure insertion holds - baseline/control task does not engage any other processes</a:t>
            </a:r>
          </a:p>
          <a:p>
            <a:pPr eaLnBrk="1" hangingPunct="1">
              <a:lnSpc>
                <a:spcPct val="90000"/>
              </a:lnSpc>
            </a:pPr>
            <a:r>
              <a:rPr lang="en-US" sz="2800" dirty="0">
                <a:ea typeface="MS PGothic" charset="0"/>
                <a:cs typeface="MS PGothic" charset="0"/>
              </a:rPr>
              <a:t>Example</a:t>
            </a:r>
          </a:p>
          <a:p>
            <a:pPr eaLnBrk="1" hangingPunct="1">
              <a:lnSpc>
                <a:spcPct val="90000"/>
              </a:lnSpc>
            </a:pPr>
            <a:r>
              <a:rPr lang="en-US" dirty="0">
                <a:ea typeface="MS PGothic" charset="0"/>
                <a:cs typeface="MS PGothic" charset="0"/>
              </a:rPr>
              <a:t>Subtraction of word naming from verb generation</a:t>
            </a:r>
          </a:p>
          <a:p>
            <a:pPr eaLnBrk="1" hangingPunct="1">
              <a:lnSpc>
                <a:spcPct val="90000"/>
              </a:lnSpc>
            </a:pPr>
            <a:r>
              <a:rPr lang="en-US" dirty="0">
                <a:ea typeface="MS PGothic" charset="0"/>
                <a:cs typeface="MS PGothic" charset="0"/>
              </a:rPr>
              <a:t>Word naming does not require semantic processes</a:t>
            </a:r>
          </a:p>
          <a:p>
            <a:pPr eaLnBrk="1" hangingPunct="1">
              <a:lnSpc>
                <a:spcPct val="90000"/>
              </a:lnSpc>
            </a:pPr>
            <a:r>
              <a:rPr lang="en-US" dirty="0">
                <a:ea typeface="MS PGothic" charset="0"/>
                <a:cs typeface="MS PGothic" charset="0"/>
              </a:rPr>
              <a:t>What if this control condition automatically engages these processes anyway</a:t>
            </a:r>
          </a:p>
          <a:p>
            <a:pPr eaLnBrk="1" hangingPunct="1">
              <a:lnSpc>
                <a:spcPct val="90000"/>
              </a:lnSpc>
            </a:pPr>
            <a:endParaRPr lang="en-US" dirty="0">
              <a:ea typeface="MS PGothic" charset="0"/>
              <a:cs typeface="MS PGothic" charset="0"/>
            </a:endParaRPr>
          </a:p>
          <a:p>
            <a:pPr eaLnBrk="1" hangingPunct="1">
              <a:lnSpc>
                <a:spcPct val="90000"/>
              </a:lnSpc>
            </a:pPr>
            <a:endParaRPr lang="en-US" dirty="0">
              <a:ea typeface="MS PGothic" charset="0"/>
              <a:cs typeface="MS PGothic" charset="0"/>
            </a:endParaRPr>
          </a:p>
          <a:p>
            <a:pPr lvl="1" eaLnBrk="1" hangingPunct="1">
              <a:lnSpc>
                <a:spcPct val="90000"/>
              </a:lnSpc>
            </a:pPr>
            <a:endParaRPr lang="en-US" dirty="0">
              <a:ea typeface="MS PGothic" charset="0"/>
              <a:cs typeface="MS PGothic" charset="0"/>
            </a:endParaRPr>
          </a:p>
          <a:p>
            <a:pPr lvl="1" eaLnBrk="1" hangingPunct="1">
              <a:lnSpc>
                <a:spcPct val="90000"/>
              </a:lnSpc>
            </a:pPr>
            <a:endParaRPr lang="en-US" dirty="0">
              <a:ea typeface="MS PGothic" charset="0"/>
              <a:cs typeface="MS PGothic" charset="0"/>
            </a:endParaRPr>
          </a:p>
          <a:p>
            <a:pPr eaLnBrk="1" hangingPunct="1">
              <a:lnSpc>
                <a:spcPct val="90000"/>
              </a:lnSpc>
            </a:pP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altLang="ja-JP" dirty="0" smtClean="0">
                <a:solidFill>
                  <a:srgbClr val="FF0000"/>
                </a:solidFill>
                <a:latin typeface="Arial Italic" charset="0"/>
                <a:sym typeface="Arial Italic" charset="0"/>
              </a:rPr>
              <a:t>However,</a:t>
            </a:r>
            <a:r>
              <a:rPr lang="en-US" altLang="ja-JP" baseline="0" dirty="0" smtClean="0">
                <a:solidFill>
                  <a:srgbClr val="FF0000"/>
                </a:solidFill>
                <a:latin typeface="Arial Italic" charset="0"/>
                <a:sym typeface="Arial Italic" charset="0"/>
              </a:rPr>
              <a:t> there is a problem in that is is very difficult to find a good control task and y</a:t>
            </a:r>
            <a:r>
              <a:rPr lang="en-US" altLang="ja-JP" dirty="0" smtClean="0">
                <a:solidFill>
                  <a:srgbClr val="FF0000"/>
                </a:solidFill>
                <a:latin typeface="Arial Italic" charset="0"/>
                <a:sym typeface="Arial Italic" charset="0"/>
              </a:rPr>
              <a:t>our experimental condition is only as good as what your control condition is.</a:t>
            </a:r>
            <a:endParaRPr lang="en-US" dirty="0" smtClean="0">
              <a:solidFill>
                <a:srgbClr val="FF0000"/>
              </a:solidFill>
              <a:latin typeface="Arial Italic" charset="0"/>
              <a:sym typeface="Arial Italic" charset="0"/>
            </a:endParaRPr>
          </a:p>
          <a:p>
            <a:endParaRPr lang="en-US" b="1" dirty="0" smtClean="0"/>
          </a:p>
          <a:p>
            <a:r>
              <a:rPr lang="en-US" b="1" dirty="0" smtClean="0"/>
              <a:t>There </a:t>
            </a:r>
            <a:r>
              <a:rPr lang="en-US" b="1" dirty="0"/>
              <a:t>is a problem in that it relies on the assumption of ‘pure insertion’ </a:t>
            </a:r>
            <a:r>
              <a:rPr lang="en-US" dirty="0"/>
              <a:t>–  assumes that adding more cognitive </a:t>
            </a:r>
            <a:r>
              <a:rPr lang="en-GB" dirty="0"/>
              <a:t>components does not affect other </a:t>
            </a:r>
            <a:r>
              <a:rPr lang="en-GB" dirty="0" smtClean="0"/>
              <a:t>processes.</a:t>
            </a:r>
            <a:r>
              <a:rPr lang="en-GB" baseline="0" dirty="0" smtClean="0"/>
              <a:t> </a:t>
            </a:r>
            <a:r>
              <a:rPr lang="en-GB" dirty="0" smtClean="0"/>
              <a:t>Asserts </a:t>
            </a:r>
            <a:r>
              <a:rPr lang="en-GB" dirty="0"/>
              <a:t>there are no interactions among the cognitive components of a </a:t>
            </a:r>
            <a:r>
              <a:rPr lang="en-GB" dirty="0" smtClean="0"/>
              <a:t>task. So in this diagram</a:t>
            </a:r>
            <a:r>
              <a:rPr lang="en-GB" baseline="0" dirty="0" smtClean="0"/>
              <a:t> we assume that adding this green component P here in our experimental condition, doesn't</a:t>
            </a:r>
            <a:r>
              <a:rPr lang="fr-FR" baseline="0" dirty="0" smtClean="0"/>
              <a:t>’</a:t>
            </a:r>
            <a:r>
              <a:rPr lang="en-GB" baseline="0" dirty="0" smtClean="0"/>
              <a:t>t affect all these other purple components. </a:t>
            </a:r>
            <a:endParaRPr lang="en-GB" dirty="0"/>
          </a:p>
          <a:p>
            <a:endParaRPr lang="en-GB"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9102725"/>
            <a:ext cx="13001625" cy="650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9009063"/>
            <a:ext cx="13001625" cy="90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87463" y="6176963"/>
            <a:ext cx="1053465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70432" y="1079398"/>
            <a:ext cx="10728960" cy="5071872"/>
          </a:xfrm>
        </p:spPr>
        <p:txBody>
          <a:bodyPr/>
          <a:lstStyle>
            <a:lvl1pPr algn="l">
              <a:lnSpc>
                <a:spcPct val="85000"/>
              </a:lnSpc>
              <a:defRPr sz="11378" spc="-7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73387" y="6336883"/>
            <a:ext cx="10728960" cy="1625600"/>
          </a:xfrm>
        </p:spPr>
        <p:txBody>
          <a:bodyPr lIns="91440" rIns="91440"/>
          <a:lstStyle>
            <a:lvl1pPr marL="0" indent="0" algn="l">
              <a:buNone/>
              <a:defRPr sz="3413" cap="all" spc="284" baseline="0">
                <a:solidFill>
                  <a:schemeClr val="tx2"/>
                </a:solidFill>
                <a:latin typeface="+mj-lt"/>
              </a:defRPr>
            </a:lvl1pPr>
            <a:lvl2pPr marL="650230" indent="0" algn="ctr">
              <a:buNone/>
              <a:defRPr sz="3413"/>
            </a:lvl2pPr>
            <a:lvl3pPr marL="1300460" indent="0" algn="ctr">
              <a:buNone/>
              <a:defRPr sz="3413"/>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FD96FC82-F4CF-E34C-8AC3-6784B7AB04AC}" type="datetimeFigureOut">
              <a:rPr lang="en-US"/>
              <a:pPr/>
              <a:t>08/01/2018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22B24D7-5942-A646-B9E8-AB9A007B4437}" type="slidenum">
              <a:rPr lang="en-US"/>
              <a:pPr/>
              <a:t>‹#›</a:t>
            </a:fld>
            <a:endParaRPr lang="en-US"/>
          </a:p>
        </p:txBody>
      </p:sp>
    </p:spTree>
    <p:extLst>
      <p:ext uri="{BB962C8B-B14F-4D97-AF65-F5344CB8AC3E}">
        <p14:creationId xmlns:p14="http://schemas.microsoft.com/office/powerpoint/2010/main" val="94716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E2CBCA5-D89C-FD42-B121-F2F661EF4DFE}" type="datetimeFigureOut">
              <a:rPr lang="en-US"/>
              <a:pPr/>
              <a:t>08/01/2018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552E24-A5EA-6D4B-A0FD-B021E475B866}" type="slidenum">
              <a:rPr lang="en-US"/>
              <a:pPr/>
              <a:t>‹#›</a:t>
            </a:fld>
            <a:endParaRPr lang="en-US"/>
          </a:p>
        </p:txBody>
      </p:sp>
    </p:spTree>
    <p:extLst>
      <p:ext uri="{BB962C8B-B14F-4D97-AF65-F5344CB8AC3E}">
        <p14:creationId xmlns:p14="http://schemas.microsoft.com/office/powerpoint/2010/main" val="426698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9102725"/>
            <a:ext cx="13001625" cy="650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9009063"/>
            <a:ext cx="13001625" cy="90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306561" y="589909"/>
            <a:ext cx="2804160" cy="81883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081" y="589908"/>
            <a:ext cx="8249920" cy="8188331"/>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1B3C657E-3CBB-7941-A83C-F222AB00A9BD}" type="datetimeFigureOut">
              <a:rPr lang="en-US"/>
              <a:pPr/>
              <a:t>08/01/2018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A080048D-8981-8949-99D9-6EA9CF820257}" type="slidenum">
              <a:rPr lang="en-US"/>
              <a:pPr/>
              <a:t>‹#›</a:t>
            </a:fld>
            <a:endParaRPr lang="en-US"/>
          </a:p>
        </p:txBody>
      </p:sp>
    </p:spTree>
    <p:extLst>
      <p:ext uri="{BB962C8B-B14F-4D97-AF65-F5344CB8AC3E}">
        <p14:creationId xmlns:p14="http://schemas.microsoft.com/office/powerpoint/2010/main" val="14339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182231F-9463-F944-83C9-00785775829A}" type="datetimeFigureOut">
              <a:rPr lang="en-US"/>
              <a:pPr/>
              <a:t>08/01/2018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6676ED-A610-3647-B9CC-FB460C6DCF87}" type="slidenum">
              <a:rPr lang="en-US"/>
              <a:pPr/>
              <a:t>‹#›</a:t>
            </a:fld>
            <a:endParaRPr lang="en-US"/>
          </a:p>
        </p:txBody>
      </p:sp>
    </p:spTree>
    <p:extLst>
      <p:ext uri="{BB962C8B-B14F-4D97-AF65-F5344CB8AC3E}">
        <p14:creationId xmlns:p14="http://schemas.microsoft.com/office/powerpoint/2010/main" val="393080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9102725"/>
            <a:ext cx="13001625" cy="650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9009063"/>
            <a:ext cx="13001625" cy="90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87463" y="6176963"/>
            <a:ext cx="1053465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70432" y="1079398"/>
            <a:ext cx="10728960" cy="5071872"/>
          </a:xfrm>
        </p:spPr>
        <p:txBody>
          <a:bodyPr anchorCtr="0"/>
          <a:lstStyle>
            <a:lvl1pPr>
              <a:lnSpc>
                <a:spcPct val="85000"/>
              </a:lnSpc>
              <a:defRPr sz="1137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0432" y="6333338"/>
            <a:ext cx="10728960" cy="1625600"/>
          </a:xfrm>
        </p:spPr>
        <p:txBody>
          <a:bodyPr lIns="91440" rIns="91440" anchor="t" anchorCtr="0"/>
          <a:lstStyle>
            <a:lvl1pPr marL="0" indent="0">
              <a:buNone/>
              <a:defRPr sz="3413" cap="all" spc="284" baseline="0">
                <a:solidFill>
                  <a:schemeClr val="tx2"/>
                </a:solidFill>
                <a:latin typeface="+mj-lt"/>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fld id="{1FDF3962-6449-3440-87EC-CE9273FEB900}" type="datetimeFigureOut">
              <a:rPr lang="en-US"/>
              <a:pPr/>
              <a:t>08/01/2018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C10C7DD-BBD0-D243-A082-8D62D1793ED2}" type="slidenum">
              <a:rPr lang="en-US"/>
              <a:pPr/>
              <a:t>‹#›</a:t>
            </a:fld>
            <a:endParaRPr lang="en-US"/>
          </a:p>
        </p:txBody>
      </p:sp>
    </p:spTree>
    <p:extLst>
      <p:ext uri="{BB962C8B-B14F-4D97-AF65-F5344CB8AC3E}">
        <p14:creationId xmlns:p14="http://schemas.microsoft.com/office/powerpoint/2010/main" val="177382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70432" y="407615"/>
            <a:ext cx="10728960" cy="20632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0432" y="2625044"/>
            <a:ext cx="5266944" cy="57221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32448" y="2625047"/>
            <a:ext cx="5266944" cy="57221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48172CF9-8F4C-3F44-A2AA-E755A2309263}" type="datetimeFigureOut">
              <a:rPr lang="en-US"/>
              <a:pPr/>
              <a:t>08/01/2018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EFAB6F-420F-0840-95DF-F5E49F145C43}" type="slidenum">
              <a:rPr lang="en-US"/>
              <a:pPr/>
              <a:t>‹#›</a:t>
            </a:fld>
            <a:endParaRPr lang="en-US"/>
          </a:p>
        </p:txBody>
      </p:sp>
    </p:spTree>
    <p:extLst>
      <p:ext uri="{BB962C8B-B14F-4D97-AF65-F5344CB8AC3E}">
        <p14:creationId xmlns:p14="http://schemas.microsoft.com/office/powerpoint/2010/main" val="421373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70432" y="407615"/>
            <a:ext cx="10728960" cy="206329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70432" y="2625496"/>
            <a:ext cx="5266944" cy="1047157"/>
          </a:xfrm>
        </p:spPr>
        <p:txBody>
          <a:bodyPr lIns="91440" rIns="91440" anchor="ct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4" name="Content Placeholder 3"/>
          <p:cNvSpPr>
            <a:spLocks noGrp="1"/>
          </p:cNvSpPr>
          <p:nvPr>
            <p:ph sz="half" idx="2"/>
          </p:nvPr>
        </p:nvSpPr>
        <p:spPr>
          <a:xfrm>
            <a:off x="1170432" y="3672653"/>
            <a:ext cx="5266944" cy="4674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2448" y="2625496"/>
            <a:ext cx="5266944" cy="1047157"/>
          </a:xfrm>
        </p:spPr>
        <p:txBody>
          <a:bodyPr lIns="91440" rIns="91440" anchor="ct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Edit Master text styles</a:t>
            </a:r>
          </a:p>
        </p:txBody>
      </p:sp>
      <p:sp>
        <p:nvSpPr>
          <p:cNvPr id="6" name="Content Placeholder 5"/>
          <p:cNvSpPr>
            <a:spLocks noGrp="1"/>
          </p:cNvSpPr>
          <p:nvPr>
            <p:ph sz="quarter" idx="4"/>
          </p:nvPr>
        </p:nvSpPr>
        <p:spPr>
          <a:xfrm>
            <a:off x="6632448" y="3672653"/>
            <a:ext cx="5266944" cy="4674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706F6828-0C54-7342-BCCF-C81970943152}" type="datetimeFigureOut">
              <a:rPr lang="en-US"/>
              <a:pPr/>
              <a:t>08/01/2018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E17E1D4-5DF4-084F-8E4A-4A2274846908}" type="slidenum">
              <a:rPr lang="en-US"/>
              <a:pPr/>
              <a:t>‹#›</a:t>
            </a:fld>
            <a:endParaRPr lang="en-US"/>
          </a:p>
        </p:txBody>
      </p:sp>
    </p:spTree>
    <p:extLst>
      <p:ext uri="{BB962C8B-B14F-4D97-AF65-F5344CB8AC3E}">
        <p14:creationId xmlns:p14="http://schemas.microsoft.com/office/powerpoint/2010/main" val="220546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BB03F266-DF4B-7740-9D38-A22E5868F416}" type="datetimeFigureOut">
              <a:rPr lang="en-US"/>
              <a:pPr/>
              <a:t>08/01/2018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D1B73A8-7C2B-9D4E-AFEE-61701841A720}" type="slidenum">
              <a:rPr lang="en-US"/>
              <a:pPr/>
              <a:t>‹#›</a:t>
            </a:fld>
            <a:endParaRPr lang="en-US"/>
          </a:p>
        </p:txBody>
      </p:sp>
    </p:spTree>
    <p:extLst>
      <p:ext uri="{BB962C8B-B14F-4D97-AF65-F5344CB8AC3E}">
        <p14:creationId xmlns:p14="http://schemas.microsoft.com/office/powerpoint/2010/main" val="148197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9102725"/>
            <a:ext cx="13001625" cy="650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9009063"/>
            <a:ext cx="13001625" cy="90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E5C9B733-2574-8C47-847F-E25B8A0C4FBD}" type="datetimeFigureOut">
              <a:rPr lang="en-US"/>
              <a:pPr/>
              <a:t>08/01/2018</a:t>
            </a:fld>
            <a:endParaRPr lang="en-US"/>
          </a:p>
        </p:txBody>
      </p:sp>
      <p:sp>
        <p:nvSpPr>
          <p:cNvPr id="5" name="Footer Placeholder 7"/>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fld id="{53F1083F-482A-E442-8165-1E9FCF4FF6D2}" type="slidenum">
              <a:rPr lang="en-US"/>
              <a:pPr/>
              <a:t>‹#›</a:t>
            </a:fld>
            <a:endParaRPr lang="en-US"/>
          </a:p>
        </p:txBody>
      </p:sp>
    </p:spTree>
    <p:extLst>
      <p:ext uri="{BB962C8B-B14F-4D97-AF65-F5344CB8AC3E}">
        <p14:creationId xmlns:p14="http://schemas.microsoft.com/office/powerpoint/2010/main" val="386392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321175"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310063" y="0"/>
            <a:ext cx="68262"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7680" y="845311"/>
            <a:ext cx="3413760" cy="3251200"/>
          </a:xfrm>
        </p:spPr>
        <p:txBody>
          <a:bodyPr/>
          <a:lstStyle>
            <a:lvl1pPr>
              <a:defRPr sz="512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921227" y="1040384"/>
            <a:ext cx="7124470" cy="7477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87680" y="4161536"/>
            <a:ext cx="3413760" cy="4805865"/>
          </a:xfrm>
        </p:spPr>
        <p:txBody>
          <a:bodyPr lIns="91440" rIns="91440"/>
          <a:lstStyle>
            <a:lvl1pPr marL="0" indent="0">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7" name="Date Placeholder 4"/>
          <p:cNvSpPr>
            <a:spLocks noGrp="1"/>
          </p:cNvSpPr>
          <p:nvPr>
            <p:ph type="dt" sz="half" idx="10"/>
          </p:nvPr>
        </p:nvSpPr>
        <p:spPr>
          <a:xfrm>
            <a:off x="496888" y="9186863"/>
            <a:ext cx="2792412" cy="519112"/>
          </a:xfrm>
        </p:spPr>
        <p:txBody>
          <a:bodyPr/>
          <a:lstStyle>
            <a:lvl1pPr>
              <a:defRPr/>
            </a:lvl1pPr>
          </a:lstStyle>
          <a:p>
            <a:fld id="{9A0866E4-467F-244D-9B29-3ADE3B0AA243}" type="datetimeFigureOut">
              <a:rPr lang="en-US"/>
              <a:pPr/>
              <a:t>08/01/2018</a:t>
            </a:fld>
            <a:endParaRPr lang="en-US"/>
          </a:p>
        </p:txBody>
      </p:sp>
      <p:sp>
        <p:nvSpPr>
          <p:cNvPr id="8" name="Footer Placeholder 5"/>
          <p:cNvSpPr>
            <a:spLocks noGrp="1"/>
          </p:cNvSpPr>
          <p:nvPr>
            <p:ph type="ftr" sz="quarter" idx="11"/>
          </p:nvPr>
        </p:nvSpPr>
        <p:spPr>
          <a:xfrm>
            <a:off x="5121275" y="9186863"/>
            <a:ext cx="4957763" cy="519112"/>
          </a:xfrm>
        </p:spPr>
        <p:txBody>
          <a:bodyPr/>
          <a:lstStyle>
            <a:lvl1pPr algn="l">
              <a:defRPr dirty="0">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DA536491-164D-A64A-9F37-1F9842FA3D27}" type="slidenum">
              <a:rPr lang="en-US"/>
              <a:pPr/>
              <a:t>‹#›</a:t>
            </a:fld>
            <a:endParaRPr lang="en-US"/>
          </a:p>
        </p:txBody>
      </p:sp>
    </p:spTree>
    <p:extLst>
      <p:ext uri="{BB962C8B-B14F-4D97-AF65-F5344CB8AC3E}">
        <p14:creationId xmlns:p14="http://schemas.microsoft.com/office/powerpoint/2010/main" val="87011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7043738"/>
            <a:ext cx="13001625" cy="2709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989763"/>
            <a:ext cx="13001625"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70432" y="7217664"/>
            <a:ext cx="10793984" cy="1170432"/>
          </a:xfrm>
        </p:spPr>
        <p:txBody>
          <a:bodyPr tIns="0" bIns="0">
            <a:noAutofit/>
          </a:bodyPr>
          <a:lstStyle>
            <a:lvl1pPr>
              <a:defRPr sz="512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 y="0"/>
            <a:ext cx="13004784" cy="6990330"/>
          </a:xfrm>
          <a:blipFill>
            <a:blip r:embed="rId2"/>
            <a:stretch>
              <a:fillRect/>
            </a:stretch>
          </a:blipFill>
        </p:spPr>
        <p:txBody>
          <a:bodyPr lIns="457200" tIns="457200" anchor="t"/>
          <a:lstStyle>
            <a:lvl1pPr marL="0" indent="0">
              <a:buNone/>
              <a:defRPr sz="4551">
                <a:solidFill>
                  <a:schemeClr val="bg1"/>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0431" y="8401101"/>
            <a:ext cx="10793984" cy="845312"/>
          </a:xfrm>
        </p:spPr>
        <p:txBody>
          <a:bodyPr lIns="91440" tIns="0" rIns="91440" bIns="0"/>
          <a:lstStyle>
            <a:lvl1pPr marL="0" indent="0">
              <a:spcBef>
                <a:spcPts val="0"/>
              </a:spcBef>
              <a:spcAft>
                <a:spcPts val="853"/>
              </a:spcAft>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Edit Master text styles</a:t>
            </a:r>
          </a:p>
        </p:txBody>
      </p:sp>
      <p:sp>
        <p:nvSpPr>
          <p:cNvPr id="7" name="Date Placeholder 4"/>
          <p:cNvSpPr>
            <a:spLocks noGrp="1"/>
          </p:cNvSpPr>
          <p:nvPr>
            <p:ph type="dt" sz="half" idx="10"/>
          </p:nvPr>
        </p:nvSpPr>
        <p:spPr/>
        <p:txBody>
          <a:bodyPr/>
          <a:lstStyle>
            <a:lvl1pPr>
              <a:defRPr/>
            </a:lvl1pPr>
          </a:lstStyle>
          <a:p>
            <a:fld id="{9518D5E4-AC00-C94D-A1CC-5C5F00638E23}" type="datetimeFigureOut">
              <a:rPr lang="en-US"/>
              <a:pPr/>
              <a:t>08/01/2018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91AB89C0-13F3-0A48-9F94-30579AE159D2}" type="slidenum">
              <a:rPr lang="en-US"/>
              <a:pPr/>
              <a:t>‹#›</a:t>
            </a:fld>
            <a:endParaRPr lang="en-US"/>
          </a:p>
        </p:txBody>
      </p:sp>
    </p:spTree>
    <p:extLst>
      <p:ext uri="{BB962C8B-B14F-4D97-AF65-F5344CB8AC3E}">
        <p14:creationId xmlns:p14="http://schemas.microsoft.com/office/powerpoint/2010/main" val="35856383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102725"/>
            <a:ext cx="13004800" cy="650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009063"/>
            <a:ext cx="13004800" cy="93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69988" y="407988"/>
            <a:ext cx="10729912" cy="20621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9988" y="2625725"/>
            <a:ext cx="10729912" cy="572135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69988" y="9186863"/>
            <a:ext cx="2636837" cy="519112"/>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fld id="{D2CA5E21-CEA3-7C48-9F34-034D994595E5}" type="datetimeFigureOut">
              <a:rPr lang="en-US"/>
              <a:pPr/>
              <a:t>08/01/2018</a:t>
            </a:fld>
            <a:endParaRPr lang="en-US"/>
          </a:p>
        </p:txBody>
      </p:sp>
      <p:sp>
        <p:nvSpPr>
          <p:cNvPr id="5" name="Footer Placeholder 4"/>
          <p:cNvSpPr>
            <a:spLocks noGrp="1"/>
          </p:cNvSpPr>
          <p:nvPr>
            <p:ph type="ftr" sz="quarter" idx="3"/>
          </p:nvPr>
        </p:nvSpPr>
        <p:spPr>
          <a:xfrm>
            <a:off x="3932238" y="9186863"/>
            <a:ext cx="5143500" cy="519112"/>
          </a:xfrm>
          <a:prstGeom prst="rect">
            <a:avLst/>
          </a:prstGeom>
        </p:spPr>
        <p:txBody>
          <a:bodyPr vert="horz" lIns="91440" tIns="45720" rIns="91440" bIns="45720" rtlCol="0" anchor="ctr"/>
          <a:lstStyle>
            <a:lvl1pPr algn="ctr" eaLnBrk="1" fontAlgn="auto" hangingPunct="1">
              <a:spcBef>
                <a:spcPts val="0"/>
              </a:spcBef>
              <a:spcAft>
                <a:spcPts val="0"/>
              </a:spcAft>
              <a:defRPr sz="1280" cap="all" baseline="0" dirty="0">
                <a:solidFill>
                  <a:srgbClr val="FFFFFF"/>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10560050" y="9186863"/>
            <a:ext cx="1400175" cy="5191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FFFFFF"/>
                </a:solidFill>
              </a:defRPr>
            </a:lvl1pPr>
          </a:lstStyle>
          <a:p>
            <a:fld id="{1FF50D9A-C48B-B843-86E4-06645E001F7D}" type="slidenum">
              <a:rPr lang="en-US"/>
              <a:pPr/>
              <a:t>‹#›</a:t>
            </a:fld>
            <a:endParaRPr lang="en-US"/>
          </a:p>
        </p:txBody>
      </p:sp>
      <p:cxnSp>
        <p:nvCxnSpPr>
          <p:cNvPr id="10" name="Straight Connector 9"/>
          <p:cNvCxnSpPr/>
          <p:nvPr/>
        </p:nvCxnSpPr>
        <p:spPr>
          <a:xfrm>
            <a:off x="1273175" y="2471738"/>
            <a:ext cx="1063148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3" r:id="rId1"/>
    <p:sldLayoutId id="2147483738" r:id="rId2"/>
    <p:sldLayoutId id="2147483744" r:id="rId3"/>
    <p:sldLayoutId id="2147483739" r:id="rId4"/>
    <p:sldLayoutId id="2147483740" r:id="rId5"/>
    <p:sldLayoutId id="2147483741" r:id="rId6"/>
    <p:sldLayoutId id="2147483745" r:id="rId7"/>
    <p:sldLayoutId id="2147483746" r:id="rId8"/>
    <p:sldLayoutId id="2147483747" r:id="rId9"/>
    <p:sldLayoutId id="2147483742" r:id="rId10"/>
    <p:sldLayoutId id="2147483748" r:id="rId11"/>
  </p:sldLayoutIdLst>
  <p:txStyles>
    <p:titleStyle>
      <a:lvl1pPr algn="l" defTabSz="1300163" rtl="0" fontAlgn="base">
        <a:lnSpc>
          <a:spcPct val="85000"/>
        </a:lnSpc>
        <a:spcBef>
          <a:spcPct val="0"/>
        </a:spcBef>
        <a:spcAft>
          <a:spcPct val="0"/>
        </a:spcAft>
        <a:defRPr sz="6800" kern="1200" spc="-71">
          <a:solidFill>
            <a:srgbClr val="404040"/>
          </a:solidFill>
          <a:latin typeface="+mj-lt"/>
          <a:ea typeface="ＭＳ Ｐゴシック" charset="0"/>
          <a:cs typeface="+mj-cs"/>
        </a:defRPr>
      </a:lvl1pPr>
      <a:lvl2pPr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2pPr>
      <a:lvl3pPr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3pPr>
      <a:lvl4pPr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4pPr>
      <a:lvl5pPr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5pPr>
      <a:lvl6pPr marL="457200"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6pPr>
      <a:lvl7pPr marL="914400"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7pPr>
      <a:lvl8pPr marL="1371600"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8pPr>
      <a:lvl9pPr marL="1828800" algn="l" defTabSz="1300163" rtl="0" fontAlgn="base">
        <a:lnSpc>
          <a:spcPct val="85000"/>
        </a:lnSpc>
        <a:spcBef>
          <a:spcPct val="0"/>
        </a:spcBef>
        <a:spcAft>
          <a:spcPct val="0"/>
        </a:spcAft>
        <a:defRPr sz="6800">
          <a:solidFill>
            <a:srgbClr val="404040"/>
          </a:solidFill>
          <a:latin typeface="Calibri Light" charset="0"/>
          <a:ea typeface="ＭＳ Ｐゴシック" charset="0"/>
        </a:defRPr>
      </a:lvl9pPr>
    </p:titleStyle>
    <p:bodyStyle>
      <a:lvl1pPr marL="128588" indent="-128588" algn="l" defTabSz="1300163" rtl="0" fontAlgn="base">
        <a:lnSpc>
          <a:spcPct val="90000"/>
        </a:lnSpc>
        <a:spcBef>
          <a:spcPts val="1713"/>
        </a:spcBef>
        <a:spcAft>
          <a:spcPts val="288"/>
        </a:spcAft>
        <a:buClr>
          <a:schemeClr val="accent1"/>
        </a:buClr>
        <a:buSzPct val="100000"/>
        <a:buFont typeface="Calibri" charset="0"/>
        <a:buChar char=" "/>
        <a:defRPr sz="2800" kern="1200">
          <a:solidFill>
            <a:srgbClr val="404040"/>
          </a:solidFill>
          <a:latin typeface="+mn-lt"/>
          <a:ea typeface="ＭＳ Ｐゴシック" charset="0"/>
          <a:cs typeface="+mn-cs"/>
        </a:defRPr>
      </a:lvl1pPr>
      <a:lvl2pPr marL="546100" indent="-258763" algn="l" defTabSz="1300163" rtl="0" fontAlgn="base">
        <a:lnSpc>
          <a:spcPct val="90000"/>
        </a:lnSpc>
        <a:spcBef>
          <a:spcPts val="288"/>
        </a:spcBef>
        <a:spcAft>
          <a:spcPts val="575"/>
        </a:spcAft>
        <a:buClr>
          <a:schemeClr val="accent1"/>
        </a:buClr>
        <a:buFont typeface="Calibri" charset="0"/>
        <a:buChar char="◦"/>
        <a:defRPr sz="2500" kern="1200">
          <a:solidFill>
            <a:srgbClr val="404040"/>
          </a:solidFill>
          <a:latin typeface="+mn-lt"/>
          <a:ea typeface="ＭＳ Ｐゴシック" charset="0"/>
          <a:cs typeface="+mn-cs"/>
        </a:defRPr>
      </a:lvl2pPr>
      <a:lvl3pPr marL="804863" indent="-258763" algn="l" defTabSz="1300163" rtl="0" fontAlgn="base">
        <a:lnSpc>
          <a:spcPct val="90000"/>
        </a:lnSpc>
        <a:spcBef>
          <a:spcPts val="288"/>
        </a:spcBef>
        <a:spcAft>
          <a:spcPts val="575"/>
        </a:spcAft>
        <a:buClr>
          <a:schemeClr val="accent1"/>
        </a:buClr>
        <a:buFont typeface="Calibri" charset="0"/>
        <a:buChar char="◦"/>
        <a:defRPr sz="1900" kern="1200">
          <a:solidFill>
            <a:srgbClr val="404040"/>
          </a:solidFill>
          <a:latin typeface="+mn-lt"/>
          <a:ea typeface="ＭＳ Ｐゴシック" charset="0"/>
          <a:cs typeface="+mn-cs"/>
        </a:defRPr>
      </a:lvl3pPr>
      <a:lvl4pPr marL="1065213" indent="-258763" algn="l" defTabSz="1300163" rtl="0" fontAlgn="base">
        <a:lnSpc>
          <a:spcPct val="90000"/>
        </a:lnSpc>
        <a:spcBef>
          <a:spcPts val="288"/>
        </a:spcBef>
        <a:spcAft>
          <a:spcPts val="575"/>
        </a:spcAft>
        <a:buClr>
          <a:schemeClr val="accent1"/>
        </a:buClr>
        <a:buFont typeface="Calibri" charset="0"/>
        <a:buChar char="◦"/>
        <a:defRPr sz="1900" kern="1200">
          <a:solidFill>
            <a:srgbClr val="404040"/>
          </a:solidFill>
          <a:latin typeface="+mn-lt"/>
          <a:ea typeface="ＭＳ Ｐゴシック" charset="0"/>
          <a:cs typeface="+mn-cs"/>
        </a:defRPr>
      </a:lvl4pPr>
      <a:lvl5pPr marL="1325563" indent="-258763" algn="l" defTabSz="1300163" rtl="0" fontAlgn="base">
        <a:lnSpc>
          <a:spcPct val="90000"/>
        </a:lnSpc>
        <a:spcBef>
          <a:spcPts val="288"/>
        </a:spcBef>
        <a:spcAft>
          <a:spcPts val="575"/>
        </a:spcAft>
        <a:buClr>
          <a:schemeClr val="accent1"/>
        </a:buClr>
        <a:buFont typeface="Calibri" charset="0"/>
        <a:buChar char="◦"/>
        <a:defRPr sz="1900" kern="1200">
          <a:solidFill>
            <a:srgbClr val="404040"/>
          </a:solidFill>
          <a:latin typeface="+mn-lt"/>
          <a:ea typeface="ＭＳ Ｐゴシック" charset="0"/>
          <a:cs typeface="+mn-cs"/>
        </a:defRPr>
      </a:lvl5pPr>
      <a:lvl6pPr marL="156442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6pPr>
      <a:lvl7pPr marL="184886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7pPr>
      <a:lvl8pPr marL="213330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8pPr>
      <a:lvl9pPr marL="241774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wmf"/><Relationship Id="rId7" Type="http://schemas.openxmlformats.org/officeDocument/2006/relationships/image" Target="../media/image7.wmf"/><Relationship Id="rId8"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8000" y="4140200"/>
            <a:ext cx="7200900" cy="2411413"/>
          </a:xfrm>
        </p:spPr>
        <p:txBody>
          <a:bodyPr>
            <a:normAutofit fontScale="90000"/>
          </a:bodyPr>
          <a:lstStyle/>
          <a:p>
            <a:pPr defTabSz="1300460" fontAlgn="auto">
              <a:spcAft>
                <a:spcPts val="0"/>
              </a:spcAft>
              <a:defRPr/>
            </a:pPr>
            <a:r>
              <a:rPr lang="en-US" altLang="en-US" sz="6827" dirty="0" smtClean="0">
                <a:solidFill>
                  <a:schemeClr val="tx1">
                    <a:lumMod val="75000"/>
                    <a:lumOff val="25000"/>
                  </a:schemeClr>
                </a:solidFill>
                <a:ea typeface="+mj-ea"/>
              </a:rPr>
              <a:t>fMRI Study Design &amp; Efficiency</a:t>
            </a:r>
          </a:p>
        </p:txBody>
      </p:sp>
      <p:sp>
        <p:nvSpPr>
          <p:cNvPr id="5123" name="Rectangle 2"/>
          <p:cNvSpPr>
            <a:spLocks noGrp="1" noChangeArrowheads="1"/>
          </p:cNvSpPr>
          <p:nvPr>
            <p:ph idx="1"/>
          </p:nvPr>
        </p:nvSpPr>
        <p:spPr>
          <a:xfrm>
            <a:off x="8302625" y="5092700"/>
            <a:ext cx="4240213" cy="2411413"/>
          </a:xfrm>
        </p:spPr>
        <p:txBody>
          <a:bodyPr/>
          <a:lstStyle/>
          <a:p>
            <a:pPr marL="130046" indent="-130046" defTabSz="1300460" fontAlgn="auto">
              <a:spcBef>
                <a:spcPct val="0"/>
              </a:spcBef>
              <a:spcAft>
                <a:spcPts val="284"/>
              </a:spcAft>
              <a:buFont typeface="Calibri" panose="020F0502020204030204" pitchFamily="34" charset="0"/>
              <a:buChar char=" "/>
              <a:defRPr/>
            </a:pPr>
            <a:r>
              <a:rPr lang="en-US" altLang="en-US" sz="2400" dirty="0" smtClean="0">
                <a:solidFill>
                  <a:schemeClr val="tx1">
                    <a:lumMod val="75000"/>
                    <a:lumOff val="25000"/>
                  </a:schemeClr>
                </a:solidFill>
                <a:ea typeface="+mn-ea"/>
              </a:rPr>
              <a:t>Alexandra Hopkins</a:t>
            </a:r>
            <a:endParaRPr lang="en-US" altLang="en-US" sz="2844" dirty="0" smtClean="0">
              <a:solidFill>
                <a:schemeClr val="tx1">
                  <a:lumMod val="75000"/>
                  <a:lumOff val="25000"/>
                </a:schemeClr>
              </a:solidFill>
              <a:ea typeface="+mn-ea"/>
            </a:endParaRPr>
          </a:p>
        </p:txBody>
      </p:sp>
      <p:pic>
        <p:nvPicPr>
          <p:cNvPr id="10244" name="Picture 4"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175"/>
            <a:ext cx="4802188"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GB" altLang="zh-TW" dirty="0" smtClean="0"/>
              <a:t>Problem with Subtraction</a:t>
            </a:r>
            <a:endParaRPr kumimoji="1" lang="zh-TW" altLang="en-US" dirty="0"/>
          </a:p>
        </p:txBody>
      </p:sp>
      <p:sp>
        <p:nvSpPr>
          <p:cNvPr id="3" name="內容版面配置區 2"/>
          <p:cNvSpPr>
            <a:spLocks noGrp="1"/>
          </p:cNvSpPr>
          <p:nvPr>
            <p:ph idx="1"/>
          </p:nvPr>
        </p:nvSpPr>
        <p:spPr>
          <a:xfrm>
            <a:off x="650240" y="2572545"/>
            <a:ext cx="11704320" cy="6984776"/>
          </a:xfrm>
        </p:spPr>
        <p:txBody>
          <a:bodyPr>
            <a:normAutofit/>
          </a:bodyPr>
          <a:lstStyle/>
          <a:p>
            <a:r>
              <a:rPr kumimoji="1" lang="en-GB" altLang="zh-TW" dirty="0" smtClean="0"/>
              <a:t>Example (taken from </a:t>
            </a:r>
            <a:r>
              <a:rPr kumimoji="1" lang="en-GB" altLang="zh-TW" dirty="0" err="1" smtClean="0"/>
              <a:t>Friston</a:t>
            </a:r>
            <a:r>
              <a:rPr kumimoji="1" lang="en-GB" altLang="zh-TW" dirty="0" smtClean="0"/>
              <a:t> et al., 1996</a:t>
            </a:r>
            <a:r>
              <a:rPr kumimoji="1" lang="en-GB" altLang="zh-TW" dirty="0" smtClean="0"/>
              <a:t>)</a:t>
            </a:r>
            <a:endParaRPr kumimoji="1" lang="en-GB" altLang="zh-TW" dirty="0"/>
          </a:p>
          <a:p>
            <a:r>
              <a:rPr kumimoji="1" lang="en-GB" altLang="zh-TW" dirty="0" smtClean="0"/>
              <a:t>Imagine an experiment</a:t>
            </a:r>
            <a:r>
              <a:rPr kumimoji="1" lang="mr-IN" altLang="zh-TW" dirty="0" smtClean="0"/>
              <a:t>…</a:t>
            </a:r>
            <a:endParaRPr kumimoji="1" lang="en-GB" altLang="zh-TW" dirty="0" smtClean="0"/>
          </a:p>
          <a:p>
            <a:r>
              <a:rPr kumimoji="1" lang="en-GB" altLang="zh-TW" dirty="0" smtClean="0"/>
              <a:t>-&gt; </a:t>
            </a:r>
            <a:r>
              <a:rPr kumimoji="1" lang="en-GB" altLang="zh-TW" dirty="0" smtClean="0"/>
              <a:t>Visual </a:t>
            </a:r>
            <a:r>
              <a:rPr kumimoji="1" lang="en-GB" altLang="zh-TW" dirty="0" smtClean="0"/>
              <a:t>stimuli that are in motion</a:t>
            </a:r>
          </a:p>
          <a:p>
            <a:r>
              <a:rPr kumimoji="1" lang="en-US" altLang="zh-TW" dirty="0" smtClean="0">
                <a:sym typeface="Wingdings"/>
              </a:rPr>
              <a:t> </a:t>
            </a:r>
            <a:r>
              <a:rPr kumimoji="1" lang="en-GB" altLang="zh-TW" dirty="0">
                <a:sym typeface="Wingdings"/>
              </a:rPr>
              <a:t>S</a:t>
            </a:r>
            <a:r>
              <a:rPr kumimoji="1" lang="en-GB" altLang="zh-TW" dirty="0" smtClean="0"/>
              <a:t>electively attend to motion or not </a:t>
            </a:r>
            <a:endParaRPr kumimoji="1" lang="en-GB" altLang="zh-TW" dirty="0" smtClean="0"/>
          </a:p>
          <a:p>
            <a:r>
              <a:rPr kumimoji="1" lang="en-GB" altLang="zh-TW" dirty="0" smtClean="0"/>
              <a:t>[</a:t>
            </a:r>
            <a:r>
              <a:rPr kumimoji="1" lang="en-GB" altLang="zh-TW" dirty="0" smtClean="0"/>
              <a:t>Selective attention </a:t>
            </a:r>
            <a:r>
              <a:rPr kumimoji="1" lang="en-US" altLang="zh-TW" dirty="0" smtClean="0"/>
              <a:t>–</a:t>
            </a:r>
            <a:r>
              <a:rPr kumimoji="1" lang="en-GB" altLang="zh-TW" dirty="0" smtClean="0"/>
              <a:t> no selective attention]</a:t>
            </a:r>
            <a:endParaRPr kumimoji="1" lang="en-GB" altLang="zh-TW" dirty="0"/>
          </a:p>
          <a:p>
            <a:r>
              <a:rPr kumimoji="1" lang="en-US" altLang="zh-TW" dirty="0" smtClean="0">
                <a:sym typeface="Wingdings"/>
              </a:rPr>
              <a:t> </a:t>
            </a:r>
            <a:r>
              <a:rPr kumimoji="1" lang="en-GB" altLang="zh-TW" dirty="0" smtClean="0"/>
              <a:t>Found </a:t>
            </a:r>
            <a:r>
              <a:rPr kumimoji="1" lang="en-GB" altLang="zh-TW" dirty="0" smtClean="0"/>
              <a:t>V5 activation! </a:t>
            </a:r>
          </a:p>
          <a:p>
            <a:r>
              <a:rPr kumimoji="1" lang="en-GB" altLang="zh-TW" dirty="0" smtClean="0"/>
              <a:t>-&gt; </a:t>
            </a:r>
            <a:r>
              <a:rPr kumimoji="1" lang="en-GB" altLang="zh-TW" dirty="0" smtClean="0"/>
              <a:t>Conclude V5 is activated </a:t>
            </a:r>
            <a:r>
              <a:rPr kumimoji="1" lang="en-GB" altLang="zh-TW" dirty="0" smtClean="0"/>
              <a:t>when asked to attend to motion</a:t>
            </a:r>
            <a:endParaRPr kumimoji="1" lang="en-GB" altLang="zh-TW" dirty="0" smtClean="0"/>
          </a:p>
          <a:p>
            <a:r>
              <a:rPr kumimoji="1" lang="en-GB" altLang="zh-TW" dirty="0" smtClean="0"/>
              <a:t>Actually represents interaction! </a:t>
            </a:r>
          </a:p>
          <a:p>
            <a:r>
              <a:rPr kumimoji="1" lang="en-US" altLang="zh-TW" dirty="0" smtClean="0">
                <a:sym typeface="Wingdings"/>
              </a:rPr>
              <a:t> </a:t>
            </a:r>
            <a:r>
              <a:rPr kumimoji="1" lang="en-GB" altLang="zh-TW" dirty="0" smtClean="0"/>
              <a:t>V5 </a:t>
            </a:r>
            <a:r>
              <a:rPr kumimoji="1" lang="en-GB" altLang="zh-TW" dirty="0"/>
              <a:t>activation in response to motion; enhanced by selectively attending to motion.</a:t>
            </a:r>
          </a:p>
          <a:p>
            <a:pPr marL="0" indent="0">
              <a:buNone/>
            </a:pPr>
            <a:endParaRPr kumimoji="1" lang="en-GB" altLang="zh-TW" dirty="0"/>
          </a:p>
        </p:txBody>
      </p:sp>
      <p:pic>
        <p:nvPicPr>
          <p:cNvPr id="4" name="圖片 3" descr="selectiveMo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640" y="2428528"/>
            <a:ext cx="3586122" cy="3802428"/>
          </a:xfrm>
          <a:prstGeom prst="rect">
            <a:avLst/>
          </a:prstGeom>
        </p:spPr>
      </p:pic>
    </p:spTree>
    <p:extLst>
      <p:ext uri="{BB962C8B-B14F-4D97-AF65-F5344CB8AC3E}">
        <p14:creationId xmlns:p14="http://schemas.microsoft.com/office/powerpoint/2010/main" val="3902875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3" descr="factori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5829300"/>
            <a:ext cx="5416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pPr defTabSz="1300460" fontAlgn="auto">
              <a:spcAft>
                <a:spcPts val="0"/>
              </a:spcAft>
              <a:defRPr/>
            </a:pPr>
            <a:r>
              <a:rPr kumimoji="1" lang="en-GB" altLang="zh-TW" sz="6827" dirty="0" smtClean="0">
                <a:solidFill>
                  <a:schemeClr val="tx1">
                    <a:lumMod val="75000"/>
                    <a:lumOff val="25000"/>
                  </a:schemeClr>
                </a:solidFill>
                <a:ea typeface="+mj-ea"/>
              </a:rPr>
              <a:t>Factorial</a:t>
            </a:r>
            <a:endParaRPr kumimoji="1" lang="zh-TW" altLang="en-US" sz="6827" dirty="0">
              <a:solidFill>
                <a:schemeClr val="tx1">
                  <a:lumMod val="75000"/>
                  <a:lumOff val="25000"/>
                </a:schemeClr>
              </a:solidFill>
              <a:ea typeface="+mj-ea"/>
            </a:endParaRPr>
          </a:p>
        </p:txBody>
      </p:sp>
      <p:sp>
        <p:nvSpPr>
          <p:cNvPr id="3" name="內容版面配置區 2"/>
          <p:cNvSpPr>
            <a:spLocks noGrp="1"/>
          </p:cNvSpPr>
          <p:nvPr>
            <p:ph idx="1"/>
          </p:nvPr>
        </p:nvSpPr>
        <p:spPr>
          <a:xfrm>
            <a:off x="650875" y="2716213"/>
            <a:ext cx="11703050" cy="6711950"/>
          </a:xfrm>
        </p:spPr>
        <p:txBody>
          <a:bodyPr wrap="square" numCol="1" anchor="t" anchorCtr="0" compatLnSpc="1">
            <a:prstTxWarp prst="textNoShape">
              <a:avLst/>
            </a:prstTxWarp>
          </a:bodyPr>
          <a:lstStyle/>
          <a:p>
            <a:r>
              <a:rPr kumimoji="1" lang="en-GB" altLang="zh-TW" dirty="0">
                <a:latin typeface="Calibri" charset="0"/>
                <a:ea typeface="PMingLiU" charset="0"/>
                <a:cs typeface="PMingLiU" charset="0"/>
              </a:rPr>
              <a:t>Two or more variables (or factors) and the different levels of each variable are matched </a:t>
            </a:r>
          </a:p>
          <a:p>
            <a:r>
              <a:rPr kumimoji="1" lang="en-GB" altLang="zh-TW" dirty="0">
                <a:latin typeface="Calibri" charset="0"/>
                <a:ea typeface="PMingLiU" charset="0"/>
                <a:cs typeface="PMingLiU" charset="0"/>
              </a:rPr>
              <a:t>Test for interactions explicitly </a:t>
            </a:r>
          </a:p>
          <a:p>
            <a:endParaRPr kumimoji="1" lang="en-GB" altLang="zh-TW" dirty="0">
              <a:latin typeface="Calibri" charset="0"/>
              <a:ea typeface="PMingLiU" charset="0"/>
              <a:cs typeface="PMingLiU" charset="0"/>
            </a:endParaRPr>
          </a:p>
          <a:p>
            <a:r>
              <a:rPr lang="en-GB" altLang="zh-TW" i="1" dirty="0">
                <a:latin typeface="Calibri" charset="0"/>
                <a:ea typeface="PMingLiU" charset="0"/>
                <a:cs typeface="PMingLiU" charset="0"/>
              </a:rPr>
              <a:t>‘</a:t>
            </a:r>
            <a:r>
              <a:rPr lang="mr-IN" altLang="zh-TW" i="1" dirty="0">
                <a:latin typeface="Calibri" charset="0"/>
                <a:ea typeface="PMingLiU" charset="0"/>
                <a:cs typeface="Mangal" charset="0"/>
              </a:rPr>
              <a:t>…</a:t>
            </a:r>
            <a:r>
              <a:rPr lang="en-GB" altLang="zh-TW" i="1" dirty="0">
                <a:latin typeface="Calibri" charset="0"/>
                <a:ea typeface="PMingLiU" charset="0"/>
                <a:cs typeface="PMingLiU" charset="0"/>
              </a:rPr>
              <a:t>perform a task where the cognitive components are intermingled in one moment, and separated in </a:t>
            </a:r>
            <a:r>
              <a:rPr lang="en-GB" altLang="zh-TW" i="1" dirty="0" smtClean="0">
                <a:latin typeface="Calibri" charset="0"/>
                <a:ea typeface="PMingLiU" charset="0"/>
                <a:cs typeface="PMingLiU" charset="0"/>
              </a:rPr>
              <a:t>another’ </a:t>
            </a:r>
            <a:r>
              <a:rPr lang="en-GB" altLang="zh-TW" dirty="0">
                <a:latin typeface="Calibri" charset="0"/>
                <a:ea typeface="PMingLiU" charset="0"/>
                <a:cs typeface="PMingLiU" charset="0"/>
              </a:rPr>
              <a:t>(</a:t>
            </a:r>
            <a:r>
              <a:rPr lang="en-GB" altLang="zh-TW" dirty="0" err="1">
                <a:latin typeface="Calibri" charset="0"/>
                <a:ea typeface="PMingLiU" charset="0"/>
                <a:cs typeface="PMingLiU" charset="0"/>
              </a:rPr>
              <a:t>Amaro</a:t>
            </a:r>
            <a:r>
              <a:rPr lang="en-GB" altLang="zh-TW" dirty="0">
                <a:latin typeface="Calibri" charset="0"/>
                <a:ea typeface="PMingLiU" charset="0"/>
                <a:cs typeface="PMingLiU" charset="0"/>
              </a:rPr>
              <a:t> &amp; Barker, 2006)</a:t>
            </a:r>
          </a:p>
          <a:p>
            <a:endParaRPr lang="en-GB" altLang="zh-TW" dirty="0">
              <a:latin typeface="Calibri" charset="0"/>
              <a:ea typeface="PMingLiU" charset="0"/>
              <a:cs typeface="PMingLiU" charset="0"/>
            </a:endParaRPr>
          </a:p>
          <a:p>
            <a:r>
              <a:rPr lang="en-GB" altLang="zh-TW" dirty="0">
                <a:latin typeface="Calibri" charset="0"/>
                <a:ea typeface="PMingLiU" charset="0"/>
                <a:cs typeface="PMingLiU" charset="0"/>
              </a:rPr>
              <a:t>2 factors x 2 levels = 4 conditions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3808" y="484312"/>
            <a:ext cx="10729912" cy="2062162"/>
          </a:xfrm>
        </p:spPr>
        <p:txBody>
          <a:bodyPr/>
          <a:lstStyle/>
          <a:p>
            <a:r>
              <a:rPr kumimoji="1" lang="en-GB" altLang="zh-TW" dirty="0" smtClean="0"/>
              <a:t>Factorial approach </a:t>
            </a:r>
            <a:endParaRPr kumimoji="1" lang="zh-TW" altLang="en-US" dirty="0"/>
          </a:p>
        </p:txBody>
      </p:sp>
      <p:sp>
        <p:nvSpPr>
          <p:cNvPr id="3" name="內容版面配置區 2"/>
          <p:cNvSpPr>
            <a:spLocks noGrp="1"/>
          </p:cNvSpPr>
          <p:nvPr>
            <p:ph idx="1"/>
          </p:nvPr>
        </p:nvSpPr>
        <p:spPr>
          <a:xfrm>
            <a:off x="650240" y="2572544"/>
            <a:ext cx="5564128" cy="6624736"/>
          </a:xfrm>
        </p:spPr>
        <p:txBody>
          <a:bodyPr>
            <a:normAutofit/>
          </a:bodyPr>
          <a:lstStyle/>
          <a:p>
            <a:r>
              <a:rPr kumimoji="1" lang="en-GB" altLang="zh-TW" dirty="0" smtClean="0"/>
              <a:t>-&gt;With subtraction </a:t>
            </a:r>
            <a:r>
              <a:rPr kumimoji="1" lang="en-US" altLang="zh-TW" dirty="0" smtClean="0"/>
              <a:t>–</a:t>
            </a:r>
            <a:r>
              <a:rPr kumimoji="1" lang="en-GB" altLang="zh-TW" dirty="0" smtClean="0"/>
              <a:t> erroneously concluded that V5 </a:t>
            </a:r>
            <a:r>
              <a:rPr kumimoji="1" lang="en-GB" altLang="zh-TW" dirty="0" smtClean="0"/>
              <a:t>is activated when being asked to attend to motion </a:t>
            </a:r>
          </a:p>
          <a:p>
            <a:r>
              <a:rPr kumimoji="1" lang="en-GB" altLang="zh-TW" dirty="0" smtClean="0"/>
              <a:t>Extra conditions --&gt; task X stimuli interaction</a:t>
            </a:r>
            <a:endParaRPr kumimoji="1" lang="en-GB" altLang="zh-TW" dirty="0"/>
          </a:p>
          <a:p>
            <a:r>
              <a:rPr kumimoji="1" lang="en-US" altLang="zh-TW" dirty="0" smtClean="0">
                <a:sym typeface="Wingdings"/>
              </a:rPr>
              <a:t> v5 activate to motion and enhanced activation to motion with selective attention</a:t>
            </a:r>
          </a:p>
          <a:p>
            <a:pPr marL="0" indent="0">
              <a:buNone/>
            </a:pPr>
            <a:r>
              <a:rPr kumimoji="1" lang="en-US" altLang="zh-TW" dirty="0" smtClean="0">
                <a:sym typeface="Wingdings"/>
              </a:rPr>
              <a:t> N</a:t>
            </a:r>
            <a:r>
              <a:rPr kumimoji="1" lang="en-GB" altLang="zh-TW" dirty="0" smtClean="0">
                <a:sym typeface="Wingdings"/>
              </a:rPr>
              <a:t>o v5 activation to no motion with selective attention</a:t>
            </a:r>
            <a:endParaRPr kumimoji="1" lang="en-GB" altLang="zh-TW" dirty="0"/>
          </a:p>
          <a:p>
            <a:r>
              <a:rPr kumimoji="1" lang="en-US" altLang="zh-TW" dirty="0" smtClean="0"/>
              <a:t>N</a:t>
            </a:r>
            <a:r>
              <a:rPr kumimoji="1" lang="en-GB" altLang="zh-TW" dirty="0" err="1" smtClean="0"/>
              <a:t>ow</a:t>
            </a:r>
            <a:r>
              <a:rPr kumimoji="1" lang="en-GB" altLang="zh-TW" dirty="0" smtClean="0"/>
              <a:t> we can see that being asked to selectively attend to motion only activates V5 area if visual motion is actually present </a:t>
            </a:r>
          </a:p>
          <a:p>
            <a:pPr marL="0" indent="0">
              <a:buNone/>
            </a:pPr>
            <a:endParaRPr kumimoji="1" lang="en-GB" altLang="zh-TW" dirty="0"/>
          </a:p>
        </p:txBody>
      </p:sp>
      <p:pic>
        <p:nvPicPr>
          <p:cNvPr id="4" name="圖片 3" descr="selectiveMo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496" y="2572544"/>
            <a:ext cx="2664296" cy="2825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83440271"/>
              </p:ext>
            </p:extLst>
          </p:nvPr>
        </p:nvGraphicFramePr>
        <p:xfrm>
          <a:off x="6070352" y="5092824"/>
          <a:ext cx="6480724" cy="3980310"/>
        </p:xfrm>
        <a:graphic>
          <a:graphicData uri="http://schemas.openxmlformats.org/drawingml/2006/table">
            <a:tbl>
              <a:tblPr firstRow="1" bandRow="1">
                <a:tableStyleId>{2D5ABB26-0587-4C30-8999-92F81FD0307C}</a:tableStyleId>
              </a:tblPr>
              <a:tblGrid>
                <a:gridCol w="1188133"/>
                <a:gridCol w="1764197"/>
                <a:gridCol w="1764197"/>
                <a:gridCol w="1764197"/>
              </a:tblGrid>
              <a:tr h="584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US" b="1" dirty="0" smtClean="0"/>
                        <a:t>                 Task</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375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dirty="0" smtClean="0"/>
                        <a:t>Attend to motion</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dirty="0" smtClean="0"/>
                        <a:t>Do</a:t>
                      </a:r>
                      <a:r>
                        <a:rPr lang="en-US" baseline="0" dirty="0" smtClean="0"/>
                        <a:t> not attend to motion</a:t>
                      </a:r>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8554">
                <a:tc rowSpan="2">
                  <a:txBody>
                    <a:bodyPr/>
                    <a:lstStyle/>
                    <a:p>
                      <a:endParaRPr lang="en-US" dirty="0" smtClean="0"/>
                    </a:p>
                    <a:p>
                      <a:r>
                        <a:rPr lang="en-US" b="1" dirty="0" smtClean="0"/>
                        <a:t>Stimuli</a:t>
                      </a:r>
                      <a:endParaRPr lang="en-US" b="1"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Visual</a:t>
                      </a:r>
                      <a:r>
                        <a:rPr lang="en-US" baseline="0" dirty="0" smtClean="0"/>
                        <a:t> Motion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Interaction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Main</a:t>
                      </a:r>
                      <a:r>
                        <a:rPr lang="en-US" baseline="0" dirty="0" smtClean="0"/>
                        <a:t> effect motion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8554">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No Visual Motion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Main effect attention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Neither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2431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1800" y="268288"/>
            <a:ext cx="10729912" cy="2062162"/>
          </a:xfrm>
        </p:spPr>
        <p:txBody>
          <a:bodyPr/>
          <a:lstStyle/>
          <a:p>
            <a:r>
              <a:rPr kumimoji="1" lang="en-GB" altLang="zh-TW" dirty="0" smtClean="0"/>
              <a:t>Parametric</a:t>
            </a:r>
            <a:endParaRPr kumimoji="1" lang="zh-TW" altLang="en-US" dirty="0"/>
          </a:p>
        </p:txBody>
      </p:sp>
      <p:sp>
        <p:nvSpPr>
          <p:cNvPr id="3" name="內容版面配置區 2"/>
          <p:cNvSpPr>
            <a:spLocks noGrp="1"/>
          </p:cNvSpPr>
          <p:nvPr>
            <p:ph idx="1"/>
          </p:nvPr>
        </p:nvSpPr>
        <p:spPr>
          <a:xfrm>
            <a:off x="650240" y="2572544"/>
            <a:ext cx="12055297" cy="6552728"/>
          </a:xfrm>
        </p:spPr>
        <p:txBody>
          <a:bodyPr>
            <a:normAutofit/>
          </a:bodyPr>
          <a:lstStyle/>
          <a:p>
            <a:r>
              <a:rPr kumimoji="1" lang="en-US" altLang="zh-TW" dirty="0" smtClean="0">
                <a:latin typeface="Arial"/>
                <a:cs typeface="Arial"/>
              </a:rPr>
              <a:t>V</a:t>
            </a:r>
            <a:r>
              <a:rPr kumimoji="1" lang="en-GB" altLang="zh-TW" dirty="0" err="1" smtClean="0">
                <a:latin typeface="Arial"/>
                <a:cs typeface="Arial"/>
              </a:rPr>
              <a:t>ary</a:t>
            </a:r>
            <a:r>
              <a:rPr kumimoji="1" lang="en-GB" altLang="zh-TW" dirty="0" smtClean="0">
                <a:latin typeface="Arial"/>
                <a:cs typeface="Arial"/>
              </a:rPr>
              <a:t> parameter of interest along continuum and </a:t>
            </a:r>
            <a:r>
              <a:rPr kumimoji="1" lang="en-GB" altLang="zh-TW" dirty="0" smtClean="0">
                <a:latin typeface="Arial"/>
                <a:cs typeface="Arial"/>
              </a:rPr>
              <a:t>relate </a:t>
            </a:r>
            <a:r>
              <a:rPr kumimoji="1" lang="en-GB" altLang="zh-TW" dirty="0">
                <a:latin typeface="Arial"/>
                <a:cs typeface="Arial"/>
              </a:rPr>
              <a:t>to BOLD </a:t>
            </a:r>
            <a:r>
              <a:rPr kumimoji="1" lang="en-GB" altLang="zh-TW" dirty="0" smtClean="0">
                <a:latin typeface="Arial"/>
                <a:cs typeface="Arial"/>
              </a:rPr>
              <a:t>signal</a:t>
            </a:r>
            <a:endParaRPr kumimoji="1" lang="en-US" altLang="zh-TW" dirty="0" smtClean="0">
              <a:latin typeface="Arial"/>
              <a:cs typeface="Arial"/>
            </a:endParaRPr>
          </a:p>
          <a:p>
            <a:r>
              <a:rPr kumimoji="1" lang="en-US" altLang="zh-TW" dirty="0" smtClean="0">
                <a:latin typeface="Arial"/>
                <a:cs typeface="Arial"/>
              </a:rPr>
              <a:t>C</a:t>
            </a:r>
            <a:r>
              <a:rPr kumimoji="1" lang="en-GB" altLang="zh-TW" dirty="0" smtClean="0">
                <a:latin typeface="Arial"/>
                <a:cs typeface="Arial"/>
              </a:rPr>
              <a:t>an </a:t>
            </a:r>
            <a:r>
              <a:rPr kumimoji="1" lang="en-GB" altLang="zh-TW" dirty="0">
                <a:latin typeface="Arial"/>
                <a:cs typeface="Arial"/>
              </a:rPr>
              <a:t>incrementally increase difficulty of </a:t>
            </a:r>
            <a:r>
              <a:rPr kumimoji="1" lang="en-GB" altLang="zh-TW" dirty="0" smtClean="0">
                <a:latin typeface="Arial"/>
                <a:cs typeface="Arial"/>
              </a:rPr>
              <a:t>task</a:t>
            </a:r>
          </a:p>
          <a:p>
            <a:r>
              <a:rPr kumimoji="1" lang="en-US" altLang="zh-TW" dirty="0">
                <a:latin typeface="Arial"/>
                <a:cs typeface="Arial"/>
              </a:rPr>
              <a:t>Any changes in BOLD </a:t>
            </a:r>
            <a:r>
              <a:rPr kumimoji="1" lang="en-US" altLang="zh-TW" dirty="0" smtClean="0">
                <a:latin typeface="Arial"/>
                <a:cs typeface="Arial"/>
              </a:rPr>
              <a:t>between trials would imply a heavy association between active regions and parameter being manipulated</a:t>
            </a:r>
            <a:endParaRPr kumimoji="1" lang="en-US" altLang="zh-TW" dirty="0">
              <a:latin typeface="Arial"/>
              <a:cs typeface="Arial"/>
            </a:endParaRPr>
          </a:p>
          <a:p>
            <a:endParaRPr kumimoji="1" lang="en-GB" altLang="zh-TW" dirty="0" smtClean="0">
              <a:latin typeface="Arial"/>
              <a:cs typeface="Arial"/>
            </a:endParaRPr>
          </a:p>
          <a:p>
            <a:r>
              <a:rPr kumimoji="1" lang="en-GB" altLang="zh-TW" dirty="0" smtClean="0">
                <a:latin typeface="Arial"/>
                <a:cs typeface="Arial"/>
              </a:rPr>
              <a:t>e.g</a:t>
            </a:r>
            <a:r>
              <a:rPr kumimoji="1" lang="en-GB" altLang="zh-TW" dirty="0" smtClean="0">
                <a:latin typeface="Arial"/>
                <a:cs typeface="Arial"/>
              </a:rPr>
              <a:t>. Working memory task </a:t>
            </a:r>
            <a:r>
              <a:rPr kumimoji="1" lang="en-GB" altLang="zh-TW" dirty="0">
                <a:latin typeface="Arial"/>
                <a:cs typeface="Arial"/>
              </a:rPr>
              <a:t>(</a:t>
            </a:r>
            <a:r>
              <a:rPr kumimoji="1" lang="en-GB" altLang="zh-TW" dirty="0" err="1">
                <a:latin typeface="Arial"/>
                <a:cs typeface="Arial"/>
              </a:rPr>
              <a:t>Seidman</a:t>
            </a:r>
            <a:r>
              <a:rPr kumimoji="1" lang="en-GB" altLang="zh-TW" dirty="0">
                <a:latin typeface="Arial"/>
                <a:cs typeface="Arial"/>
              </a:rPr>
              <a:t> et al., 1998</a:t>
            </a:r>
            <a:r>
              <a:rPr kumimoji="1" lang="en-GB" altLang="zh-TW" dirty="0" smtClean="0">
                <a:latin typeface="Arial"/>
                <a:cs typeface="Arial"/>
              </a:rPr>
              <a:t>)</a:t>
            </a:r>
          </a:p>
          <a:p>
            <a:pPr lvl="1"/>
            <a:r>
              <a:rPr kumimoji="1" lang="en-GB" altLang="zh-TW" sz="2600" dirty="0">
                <a:latin typeface="Arial"/>
                <a:cs typeface="Arial"/>
              </a:rPr>
              <a:t>Baseline: respond to all letters </a:t>
            </a:r>
          </a:p>
          <a:p>
            <a:pPr lvl="1"/>
            <a:r>
              <a:rPr kumimoji="1" lang="en-GB" altLang="zh-TW" sz="2600" dirty="0">
                <a:latin typeface="Arial"/>
                <a:cs typeface="Arial"/>
              </a:rPr>
              <a:t>Task 1: respond if A preceded by Q (e.g. QA)</a:t>
            </a:r>
          </a:p>
          <a:p>
            <a:pPr lvl="1"/>
            <a:r>
              <a:rPr kumimoji="1" lang="en-GB" altLang="zh-TW" sz="2600" dirty="0">
                <a:latin typeface="Arial"/>
                <a:cs typeface="Arial"/>
              </a:rPr>
              <a:t>Task 2: respond if A preceded by Q, separated by three letters (e.g. </a:t>
            </a:r>
            <a:r>
              <a:rPr kumimoji="1" lang="en-GB" altLang="zh-TW" sz="2600" dirty="0" err="1">
                <a:latin typeface="Arial"/>
                <a:cs typeface="Arial"/>
              </a:rPr>
              <a:t>QrctA</a:t>
            </a:r>
            <a:r>
              <a:rPr kumimoji="1" lang="en-GB" altLang="zh-TW" sz="2600" dirty="0">
                <a:latin typeface="Arial"/>
                <a:cs typeface="Arial"/>
              </a:rPr>
              <a:t>)</a:t>
            </a:r>
          </a:p>
          <a:p>
            <a:endParaRPr kumimoji="1" lang="en-GB" altLang="zh-TW" dirty="0">
              <a:latin typeface="Arial"/>
              <a:cs typeface="Arial"/>
            </a:endParaRPr>
          </a:p>
          <a:p>
            <a:r>
              <a:rPr kumimoji="1" lang="en-GB" altLang="zh-TW" dirty="0" smtClean="0">
                <a:latin typeface="Arial"/>
                <a:cs typeface="Arial"/>
              </a:rPr>
              <a:t>However, other circuits may be recruited at higher cognitive </a:t>
            </a:r>
            <a:r>
              <a:rPr kumimoji="1" lang="en-GB" altLang="zh-TW" dirty="0" smtClean="0">
                <a:latin typeface="Arial"/>
                <a:cs typeface="Arial"/>
              </a:rPr>
              <a:t>demand, still assumes that parameter of interest is only thing changing</a:t>
            </a:r>
          </a:p>
          <a:p>
            <a:endParaRPr kumimoji="1" lang="en-GB" altLang="zh-TW" dirty="0" smtClean="0">
              <a:latin typeface="Arial"/>
              <a:cs typeface="Arial"/>
            </a:endParaRPr>
          </a:p>
          <a:p>
            <a:endParaRPr kumimoji="1" lang="zh-TW" altLang="en-US" dirty="0">
              <a:latin typeface="Arial"/>
              <a:cs typeface="Arial"/>
            </a:endParaRPr>
          </a:p>
        </p:txBody>
      </p:sp>
    </p:spTree>
    <p:extLst>
      <p:ext uri="{BB962C8B-B14F-4D97-AF65-F5344CB8AC3E}">
        <p14:creationId xmlns:p14="http://schemas.microsoft.com/office/powerpoint/2010/main" val="2081526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8238" y="0"/>
            <a:ext cx="10728325" cy="2063750"/>
          </a:xfrm>
        </p:spPr>
        <p:txBody>
          <a:bodyPr/>
          <a:lstStyle/>
          <a:p>
            <a:pPr defTabSz="1300460" fontAlgn="auto">
              <a:spcAft>
                <a:spcPts val="0"/>
              </a:spcAft>
              <a:defRPr/>
            </a:pPr>
            <a:r>
              <a:rPr kumimoji="1" lang="en-GB" altLang="zh-TW" sz="6827" dirty="0" smtClean="0">
                <a:solidFill>
                  <a:schemeClr val="tx1">
                    <a:lumMod val="75000"/>
                    <a:lumOff val="25000"/>
                  </a:schemeClr>
                </a:solidFill>
                <a:ea typeface="+mj-ea"/>
              </a:rPr>
              <a:t>Summary</a:t>
            </a:r>
            <a:endParaRPr kumimoji="1" lang="zh-TW" altLang="en-US" sz="6827" dirty="0">
              <a:solidFill>
                <a:schemeClr val="tx1">
                  <a:lumMod val="75000"/>
                  <a:lumOff val="25000"/>
                </a:schemeClr>
              </a:solidFill>
              <a:ea typeface="+mj-ea"/>
            </a:endParaRPr>
          </a:p>
        </p:txBody>
      </p:sp>
      <p:pic>
        <p:nvPicPr>
          <p:cNvPr id="38915" name="內容版面配置區 5" descr="Screen Shot 2017-01-13 at 3.20.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035" r="-8035" b="30204"/>
          <a:stretch/>
        </p:blipFill>
        <p:spPr bwMode="auto">
          <a:xfrm>
            <a:off x="153198" y="2716560"/>
            <a:ext cx="12851602" cy="5314999"/>
          </a:xfrm>
        </p:spPr>
      </p:pic>
      <p:sp>
        <p:nvSpPr>
          <p:cNvPr id="7" name="文字方塊 6"/>
          <p:cNvSpPr txBox="1"/>
          <p:nvPr/>
        </p:nvSpPr>
        <p:spPr>
          <a:xfrm>
            <a:off x="9305925" y="9169400"/>
            <a:ext cx="3597275" cy="485775"/>
          </a:xfrm>
          <a:prstGeom prst="rect">
            <a:avLst/>
          </a:prstGeom>
          <a:noFill/>
        </p:spPr>
        <p:txBody>
          <a:bodyPr>
            <a:spAutoFit/>
          </a:bodyPr>
          <a:lstStyle/>
          <a:p>
            <a:pPr eaLnBrk="1" fontAlgn="auto" hangingPunct="1">
              <a:spcBef>
                <a:spcPts val="0"/>
              </a:spcBef>
              <a:spcAft>
                <a:spcPts val="0"/>
              </a:spcAft>
              <a:defRPr/>
            </a:pPr>
            <a:r>
              <a:rPr kumimoji="1" lang="en-GB" altLang="zh-TW" sz="2560" dirty="0" err="1">
                <a:latin typeface="+mn-lt"/>
                <a:ea typeface="+mn-ea"/>
              </a:rPr>
              <a:t>Amaro</a:t>
            </a:r>
            <a:r>
              <a:rPr kumimoji="1" lang="en-GB" altLang="zh-TW" sz="2560" dirty="0">
                <a:latin typeface="+mn-lt"/>
                <a:ea typeface="+mn-ea"/>
              </a:rPr>
              <a:t> &amp; Barker (2006)</a:t>
            </a:r>
            <a:endParaRPr kumimoji="1" lang="zh-TW" altLang="en-US" sz="256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508000" y="800100"/>
            <a:ext cx="11987213" cy="1217613"/>
          </a:xfrm>
        </p:spPr>
        <p:txBody>
          <a:bodyPr>
            <a:normAutofit fontScale="90000"/>
          </a:bodyPr>
          <a:lstStyle/>
          <a:p>
            <a:pPr defTabSz="1300460" fontAlgn="auto">
              <a:spcAft>
                <a:spcPts val="0"/>
              </a:spcAft>
              <a:defRPr/>
            </a:pPr>
            <a:r>
              <a:rPr lang="en-US" altLang="en-US" sz="6827" dirty="0" smtClean="0">
                <a:solidFill>
                  <a:schemeClr val="tx1">
                    <a:lumMod val="75000"/>
                    <a:lumOff val="25000"/>
                  </a:schemeClr>
                </a:solidFill>
                <a:ea typeface="+mj-ea"/>
              </a:rPr>
              <a:t>Stimulus presentation </a:t>
            </a:r>
            <a:r>
              <a:rPr lang="en-US" altLang="en-US" sz="6827" dirty="0" smtClean="0">
                <a:solidFill>
                  <a:schemeClr val="tx1">
                    <a:lumMod val="75000"/>
                    <a:lumOff val="25000"/>
                  </a:schemeClr>
                </a:solidFill>
                <a:ea typeface="+mj-ea"/>
              </a:rPr>
              <a:t>strategies</a:t>
            </a:r>
          </a:p>
        </p:txBody>
      </p:sp>
      <p:sp>
        <p:nvSpPr>
          <p:cNvPr id="31747" name="Rectangle 2"/>
          <p:cNvSpPr>
            <a:spLocks noGrp="1" noChangeArrowheads="1"/>
          </p:cNvSpPr>
          <p:nvPr>
            <p:ph idx="1"/>
          </p:nvPr>
        </p:nvSpPr>
        <p:spPr>
          <a:xfrm>
            <a:off x="508000" y="2628900"/>
            <a:ext cx="11987213" cy="6096000"/>
          </a:xfrm>
        </p:spPr>
        <p:txBody>
          <a:bodyPr/>
          <a:lstStyle/>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Blocked</a:t>
            </a:r>
          </a:p>
          <a:p>
            <a:pPr marL="469900" indent="-469900" defTabSz="1300460" fontAlgn="auto">
              <a:spcBef>
                <a:spcPts val="1707"/>
              </a:spcBef>
              <a:spcAft>
                <a:spcPts val="284"/>
              </a:spcAft>
              <a:buClr>
                <a:srgbClr val="929292"/>
              </a:buClr>
              <a:buSzPct val="60000"/>
              <a:buFont typeface="Zapf Dingbats" charset="0"/>
              <a:buChar char="❖"/>
              <a:defRPr/>
            </a:pPr>
            <a:endParaRPr lang="en-US" altLang="en-US" sz="2844" dirty="0" smtClean="0">
              <a:solidFill>
                <a:schemeClr val="tx1">
                  <a:lumMod val="75000"/>
                  <a:lumOff val="25000"/>
                </a:schemeClr>
              </a:solidFill>
              <a:ea typeface="+mn-ea"/>
            </a:endParaRP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Event </a:t>
            </a:r>
            <a:r>
              <a:rPr lang="en-US" altLang="en-US" sz="2844" dirty="0" smtClean="0">
                <a:solidFill>
                  <a:schemeClr val="tx1">
                    <a:lumMod val="75000"/>
                    <a:lumOff val="25000"/>
                  </a:schemeClr>
                </a:solidFill>
                <a:ea typeface="+mn-ea"/>
              </a:rPr>
              <a:t>Related</a:t>
            </a:r>
          </a:p>
          <a:p>
            <a:pPr marL="469900" indent="-469900" defTabSz="1300460" fontAlgn="auto">
              <a:spcBef>
                <a:spcPts val="1707"/>
              </a:spcBef>
              <a:spcAft>
                <a:spcPts val="284"/>
              </a:spcAft>
              <a:buClr>
                <a:srgbClr val="929292"/>
              </a:buClr>
              <a:buSzPct val="60000"/>
              <a:buFont typeface="Zapf Dingbats" charset="0"/>
              <a:buChar char="❖"/>
              <a:defRPr/>
            </a:pPr>
            <a:endParaRPr lang="en-US" altLang="en-US" sz="2844" dirty="0" smtClean="0">
              <a:solidFill>
                <a:schemeClr val="tx1">
                  <a:lumMod val="75000"/>
                  <a:lumOff val="25000"/>
                </a:schemeClr>
              </a:solidFill>
              <a:ea typeface="+mn-ea"/>
            </a:endParaRP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Mixed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defTabSz="1300460" fontAlgn="auto">
              <a:spcAft>
                <a:spcPts val="0"/>
              </a:spcAft>
              <a:defRPr/>
            </a:pPr>
            <a:r>
              <a:rPr kumimoji="1" lang="en-GB" altLang="zh-TW" sz="6827" dirty="0" smtClean="0">
                <a:solidFill>
                  <a:schemeClr val="tx1">
                    <a:lumMod val="75000"/>
                    <a:lumOff val="25000"/>
                  </a:schemeClr>
                </a:solidFill>
                <a:ea typeface="+mj-ea"/>
              </a:rPr>
              <a:t>Block design</a:t>
            </a:r>
            <a:endParaRPr kumimoji="1" lang="zh-TW" altLang="en-US" sz="6827" dirty="0">
              <a:solidFill>
                <a:schemeClr val="tx1">
                  <a:lumMod val="75000"/>
                  <a:lumOff val="25000"/>
                </a:schemeClr>
              </a:solidFill>
              <a:ea typeface="+mj-ea"/>
            </a:endParaRPr>
          </a:p>
        </p:txBody>
      </p:sp>
      <p:sp>
        <p:nvSpPr>
          <p:cNvPr id="3" name="內容版面配置區 2"/>
          <p:cNvSpPr>
            <a:spLocks noGrp="1"/>
          </p:cNvSpPr>
          <p:nvPr>
            <p:ph idx="1"/>
          </p:nvPr>
        </p:nvSpPr>
        <p:spPr>
          <a:xfrm>
            <a:off x="650875" y="2276475"/>
            <a:ext cx="11703050" cy="7280275"/>
          </a:xfrm>
        </p:spPr>
        <p:txBody>
          <a:bodyPr wrap="square" numCol="1" anchor="t" anchorCtr="0" compatLnSpc="1">
            <a:prstTxWarp prst="textNoShape">
              <a:avLst/>
            </a:prstTxWarp>
          </a:bodyPr>
          <a:lstStyle/>
          <a:p>
            <a:endParaRPr kumimoji="1" lang="en-GB" altLang="zh-TW" dirty="0">
              <a:latin typeface="Calibri" charset="0"/>
              <a:ea typeface="PMingLiU" charset="0"/>
              <a:cs typeface="PMingLiU" charset="0"/>
            </a:endParaRPr>
          </a:p>
          <a:p>
            <a:r>
              <a:rPr kumimoji="1" lang="en-GB" altLang="zh-TW" dirty="0">
                <a:latin typeface="Calibri" charset="0"/>
                <a:ea typeface="PMingLiU" charset="0"/>
                <a:cs typeface="PMingLiU" charset="0"/>
              </a:rPr>
              <a:t>Alternating between task conditions</a:t>
            </a:r>
          </a:p>
          <a:p>
            <a:r>
              <a:rPr kumimoji="1" lang="en-GB" altLang="zh-TW" dirty="0">
                <a:latin typeface="Calibri" charset="0"/>
                <a:ea typeface="PMingLiU" charset="0"/>
                <a:cs typeface="PMingLiU" charset="0"/>
              </a:rPr>
              <a:t>e.g. [ </a:t>
            </a:r>
            <a:r>
              <a:rPr kumimoji="1" lang="en-GB" altLang="zh-TW" dirty="0">
                <a:solidFill>
                  <a:srgbClr val="FF0000"/>
                </a:solidFill>
                <a:latin typeface="Calibri" charset="0"/>
                <a:ea typeface="PMingLiU" charset="0"/>
                <a:cs typeface="PMingLiU" charset="0"/>
              </a:rPr>
              <a:t>Task A </a:t>
            </a:r>
            <a:r>
              <a:rPr kumimoji="1" lang="en-GB" altLang="zh-TW" dirty="0">
                <a:latin typeface="Calibri" charset="0"/>
                <a:ea typeface="PMingLiU" charset="0"/>
                <a:cs typeface="PMingLiU" charset="0"/>
              </a:rPr>
              <a:t>rest </a:t>
            </a:r>
            <a:r>
              <a:rPr kumimoji="1" lang="en-GB" altLang="zh-TW" dirty="0">
                <a:solidFill>
                  <a:srgbClr val="0000FF"/>
                </a:solidFill>
                <a:latin typeface="Calibri" charset="0"/>
                <a:ea typeface="PMingLiU" charset="0"/>
                <a:cs typeface="PMingLiU" charset="0"/>
              </a:rPr>
              <a:t>Task B </a:t>
            </a:r>
            <a:r>
              <a:rPr kumimoji="1" lang="en-GB" altLang="zh-TW" dirty="0">
                <a:solidFill>
                  <a:srgbClr val="292934"/>
                </a:solidFill>
                <a:latin typeface="Calibri" charset="0"/>
                <a:ea typeface="PMingLiU" charset="0"/>
                <a:cs typeface="PMingLiU" charset="0"/>
              </a:rPr>
              <a:t>rest </a:t>
            </a:r>
            <a:r>
              <a:rPr kumimoji="1" lang="en-GB" altLang="zh-TW" dirty="0">
                <a:solidFill>
                  <a:srgbClr val="FF0000"/>
                </a:solidFill>
                <a:latin typeface="Calibri" charset="0"/>
                <a:ea typeface="PMingLiU" charset="0"/>
                <a:cs typeface="PMingLiU" charset="0"/>
              </a:rPr>
              <a:t>Task A</a:t>
            </a:r>
            <a:r>
              <a:rPr kumimoji="1" lang="en-GB" altLang="zh-TW" dirty="0">
                <a:latin typeface="Calibri" charset="0"/>
                <a:ea typeface="PMingLiU" charset="0"/>
                <a:cs typeface="PMingLiU" charset="0"/>
              </a:rPr>
              <a:t> </a:t>
            </a:r>
            <a:r>
              <a:rPr kumimoji="1" lang="en-GB" altLang="zh-TW" dirty="0">
                <a:solidFill>
                  <a:srgbClr val="292934"/>
                </a:solidFill>
                <a:latin typeface="Calibri" charset="0"/>
                <a:ea typeface="PMingLiU" charset="0"/>
                <a:cs typeface="PMingLiU" charset="0"/>
              </a:rPr>
              <a:t>rest</a:t>
            </a:r>
            <a:r>
              <a:rPr kumimoji="1" lang="en-GB" altLang="zh-TW" dirty="0">
                <a:solidFill>
                  <a:srgbClr val="808DA0"/>
                </a:solidFill>
                <a:latin typeface="Calibri" charset="0"/>
                <a:ea typeface="PMingLiU" charset="0"/>
                <a:cs typeface="PMingLiU" charset="0"/>
              </a:rPr>
              <a:t> </a:t>
            </a:r>
            <a:r>
              <a:rPr kumimoji="1" lang="en-GB" altLang="zh-TW" dirty="0">
                <a:solidFill>
                  <a:srgbClr val="0000FF"/>
                </a:solidFill>
                <a:latin typeface="Calibri" charset="0"/>
                <a:ea typeface="PMingLiU" charset="0"/>
                <a:cs typeface="PMingLiU" charset="0"/>
              </a:rPr>
              <a:t>Task B </a:t>
            </a:r>
            <a:r>
              <a:rPr kumimoji="1" lang="en-GB" altLang="zh-TW" dirty="0">
                <a:latin typeface="Calibri" charset="0"/>
                <a:ea typeface="PMingLiU" charset="0"/>
                <a:cs typeface="PMingLiU" charset="0"/>
              </a:rPr>
              <a:t>rest ]</a:t>
            </a:r>
          </a:p>
          <a:p>
            <a:pPr lvl="1"/>
            <a:endParaRPr kumimoji="1" lang="en-GB" altLang="zh-TW" dirty="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endParaRPr kumimoji="1" lang="en-GB" altLang="zh-TW" dirty="0" smtClean="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r>
              <a:rPr kumimoji="1" lang="en-GB" altLang="zh-TW" dirty="0" smtClean="0">
                <a:latin typeface="Calibri" charset="0"/>
                <a:ea typeface="PMingLiU" charset="0"/>
                <a:cs typeface="PMingLiU" charset="0"/>
              </a:rPr>
              <a:t>Typically </a:t>
            </a:r>
            <a:r>
              <a:rPr kumimoji="1" lang="en-GB" altLang="zh-TW" dirty="0">
                <a:latin typeface="Calibri" charset="0"/>
                <a:ea typeface="PMingLiU" charset="0"/>
                <a:cs typeface="PMingLiU" charset="0"/>
              </a:rPr>
              <a:t>20-60 seconds, optimally around 20 </a:t>
            </a:r>
            <a:r>
              <a:rPr kumimoji="1" lang="en-GB" altLang="zh-TW" dirty="0" smtClean="0">
                <a:latin typeface="Calibri" charset="0"/>
                <a:ea typeface="PMingLiU" charset="0"/>
                <a:cs typeface="PMingLiU" charset="0"/>
              </a:rPr>
              <a:t>seconds</a:t>
            </a:r>
          </a:p>
          <a:p>
            <a:pPr lvl="1"/>
            <a:r>
              <a:rPr kumimoji="1" lang="en-US" altLang="zh-TW" dirty="0" smtClean="0">
                <a:latin typeface="Calibri" charset="0"/>
                <a:ea typeface="PMingLiU" charset="0"/>
                <a:cs typeface="PMingLiU" charset="0"/>
              </a:rPr>
              <a:t>I</a:t>
            </a:r>
            <a:r>
              <a:rPr kumimoji="1" lang="en-GB" altLang="zh-TW" dirty="0" err="1" smtClean="0">
                <a:latin typeface="Calibri" charset="0"/>
                <a:ea typeface="PMingLiU" charset="0"/>
                <a:cs typeface="PMingLiU" charset="0"/>
              </a:rPr>
              <a:t>gnore</a:t>
            </a:r>
            <a:r>
              <a:rPr kumimoji="1" lang="en-GB" altLang="zh-TW" dirty="0" smtClean="0">
                <a:latin typeface="Calibri" charset="0"/>
                <a:ea typeface="PMingLiU" charset="0"/>
                <a:cs typeface="PMingLiU" charset="0"/>
              </a:rPr>
              <a:t> details of HRF and set up steady state of neuronal change </a:t>
            </a:r>
            <a:endParaRPr kumimoji="1" lang="en-GB" altLang="zh-TW" dirty="0">
              <a:latin typeface="Calibri" charset="0"/>
              <a:ea typeface="PMingLiU" charset="0"/>
              <a:cs typeface="PMingLiU" charset="0"/>
            </a:endParaRPr>
          </a:p>
          <a:p>
            <a:pPr lvl="1">
              <a:buFont typeface="Calibri" charset="0"/>
              <a:buNone/>
            </a:pPr>
            <a:r>
              <a:rPr kumimoji="1" lang="en-GB" altLang="zh-TW" dirty="0">
                <a:latin typeface="Calibri" charset="0"/>
                <a:ea typeface="PMingLiU" charset="0"/>
                <a:cs typeface="PMingLiU" charset="0"/>
              </a:rPr>
              <a:t>					      </a:t>
            </a:r>
          </a:p>
          <a:p>
            <a:pPr lvl="1">
              <a:buFont typeface="Calibri" charset="0"/>
              <a:buNone/>
            </a:pPr>
            <a:r>
              <a:rPr kumimoji="1" lang="en-GB" altLang="zh-TW" dirty="0" smtClean="0">
                <a:latin typeface="Calibri" charset="0"/>
                <a:ea typeface="PMingLiU" charset="0"/>
                <a:cs typeface="PMingLiU" charset="0"/>
              </a:rPr>
              <a:t> </a:t>
            </a:r>
            <a:r>
              <a:rPr kumimoji="1" lang="en-GB" altLang="zh-TW" dirty="0">
                <a:latin typeface="Calibri" charset="0"/>
                <a:ea typeface="PMingLiU" charset="0"/>
                <a:cs typeface="PMingLiU" charset="0"/>
              </a:rPr>
              <a:t>Based on </a:t>
            </a:r>
            <a:r>
              <a:rPr kumimoji="1" lang="en-GB" altLang="zh-TW" dirty="0" err="1">
                <a:latin typeface="Calibri" charset="0"/>
                <a:ea typeface="PMingLiU" charset="0"/>
                <a:cs typeface="PMingLiU" charset="0"/>
              </a:rPr>
              <a:t>Huettel</a:t>
            </a:r>
            <a:r>
              <a:rPr kumimoji="1" lang="en-GB" altLang="zh-TW" dirty="0">
                <a:latin typeface="Calibri" charset="0"/>
                <a:ea typeface="PMingLiU" charset="0"/>
                <a:cs typeface="PMingLiU" charset="0"/>
              </a:rPr>
              <a:t> (Chapter 9)</a:t>
            </a:r>
            <a:endParaRPr kumimoji="1" lang="zh-TW" altLang="en-US" dirty="0">
              <a:latin typeface="Calibri" charset="0"/>
              <a:ea typeface="PMingLiU" charset="0"/>
              <a:cs typeface="PMingLiU" charset="0"/>
            </a:endParaRPr>
          </a:p>
          <a:p>
            <a:pPr lvl="1">
              <a:buFont typeface="Calibri" charset="0"/>
              <a:buNone/>
            </a:pPr>
            <a:endParaRPr kumimoji="1" lang="en-GB" altLang="zh-TW" dirty="0">
              <a:latin typeface="Calibri" charset="0"/>
              <a:ea typeface="PMingLiU" charset="0"/>
              <a:cs typeface="PMingLiU" charset="0"/>
            </a:endParaRPr>
          </a:p>
        </p:txBody>
      </p:sp>
      <p:pic>
        <p:nvPicPr>
          <p:cNvPr id="44036" name="圖片 6" descr="blo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0392" y="772344"/>
            <a:ext cx="62103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p:cNvPicPr>
            <a:picLocks noChangeAspect="1"/>
          </p:cNvPicPr>
          <p:nvPr/>
        </p:nvPicPr>
        <p:blipFill>
          <a:blip r:embed="rId4">
            <a:extLst>
              <a:ext uri="{28A0092B-C50C-407E-A947-70E740481C1C}">
                <a14:useLocalDpi xmlns:a14="http://schemas.microsoft.com/office/drawing/2010/main" val="0"/>
              </a:ext>
            </a:extLst>
          </a:blip>
          <a:srcRect l="24406" t="43700" r="23619" b="36771"/>
          <a:stretch>
            <a:fillRect/>
          </a:stretch>
        </p:blipFill>
        <p:spPr bwMode="auto">
          <a:xfrm>
            <a:off x="1101800" y="4300736"/>
            <a:ext cx="1101883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idx="1"/>
          </p:nvPr>
        </p:nvSpPr>
        <p:spPr>
          <a:xfrm>
            <a:off x="597744" y="2356520"/>
            <a:ext cx="5544616" cy="6192688"/>
          </a:xfrm>
        </p:spPr>
        <p:txBody>
          <a:bodyPr>
            <a:normAutofit/>
          </a:bodyPr>
          <a:lstStyle/>
          <a:p>
            <a:pPr marL="450850" indent="-450850" defTabSz="560388" fontAlgn="auto">
              <a:spcBef>
                <a:spcPts val="2300"/>
              </a:spcBef>
              <a:spcAft>
                <a:spcPts val="284"/>
              </a:spcAft>
              <a:buClr>
                <a:srgbClr val="929292"/>
              </a:buClr>
              <a:buSzPct val="60000"/>
              <a:buFont typeface="Zapf Dingbats" charset="0"/>
              <a:buChar char="❖"/>
              <a:defRPr/>
            </a:pPr>
            <a:r>
              <a:rPr lang="en-US" altLang="en-US" sz="3400" dirty="0" smtClean="0">
                <a:solidFill>
                  <a:schemeClr val="tx1">
                    <a:lumMod val="75000"/>
                    <a:lumOff val="25000"/>
                  </a:schemeClr>
                </a:solidFill>
                <a:latin typeface="Arial"/>
                <a:ea typeface="+mn-ea"/>
                <a:cs typeface="Arial"/>
              </a:rPr>
              <a:t>PROS:</a:t>
            </a:r>
          </a:p>
          <a:p>
            <a:pPr marL="450850" indent="-450850" defTabSz="560388" fontAlgn="auto">
              <a:spcBef>
                <a:spcPts val="2300"/>
              </a:spcBef>
              <a:spcAft>
                <a:spcPts val="284"/>
              </a:spcAft>
              <a:buClr>
                <a:srgbClr val="929292"/>
              </a:buClr>
              <a:buSzPct val="60000"/>
              <a:buFont typeface="Zapf Dingbats" charset="0"/>
              <a:buChar char="❖"/>
              <a:defRPr/>
            </a:pPr>
            <a:r>
              <a:rPr lang="en-US" altLang="en-US" sz="3400" dirty="0" smtClean="0">
                <a:solidFill>
                  <a:schemeClr val="tx1">
                    <a:lumMod val="75000"/>
                    <a:lumOff val="25000"/>
                  </a:schemeClr>
                </a:solidFill>
                <a:latin typeface="Arial"/>
                <a:ea typeface="+mn-ea"/>
                <a:cs typeface="Arial"/>
              </a:rPr>
              <a:t>Simple and </a:t>
            </a:r>
            <a:r>
              <a:rPr lang="en-US" altLang="en-US" sz="3400" dirty="0" smtClean="0">
                <a:solidFill>
                  <a:schemeClr val="tx1">
                    <a:lumMod val="75000"/>
                    <a:lumOff val="25000"/>
                  </a:schemeClr>
                </a:solidFill>
                <a:latin typeface="Arial"/>
                <a:ea typeface="+mn-ea"/>
                <a:cs typeface="Arial"/>
              </a:rPr>
              <a:t>easy to </a:t>
            </a:r>
            <a:r>
              <a:rPr lang="en-US" altLang="en-US" sz="3400" dirty="0" err="1" smtClean="0">
                <a:solidFill>
                  <a:schemeClr val="tx1">
                    <a:lumMod val="75000"/>
                    <a:lumOff val="25000"/>
                  </a:schemeClr>
                </a:solidFill>
                <a:latin typeface="Arial"/>
                <a:ea typeface="+mn-ea"/>
                <a:cs typeface="Arial"/>
              </a:rPr>
              <a:t>analyse</a:t>
            </a:r>
            <a:endParaRPr lang="en-US" altLang="en-US" sz="3400" dirty="0" smtClean="0">
              <a:solidFill>
                <a:schemeClr val="tx1">
                  <a:lumMod val="75000"/>
                  <a:lumOff val="25000"/>
                </a:schemeClr>
              </a:solidFill>
              <a:latin typeface="Arial"/>
              <a:ea typeface="+mn-ea"/>
              <a:cs typeface="Arial"/>
            </a:endParaRPr>
          </a:p>
          <a:p>
            <a:pPr marL="450850" indent="-450850" defTabSz="560388" fontAlgn="auto">
              <a:spcBef>
                <a:spcPts val="2300"/>
              </a:spcBef>
              <a:spcAft>
                <a:spcPts val="284"/>
              </a:spcAft>
              <a:buClr>
                <a:srgbClr val="929292"/>
              </a:buClr>
              <a:buSzPct val="60000"/>
              <a:buFont typeface="Zapf Dingbats" charset="0"/>
              <a:buChar char="❖"/>
              <a:defRPr/>
            </a:pPr>
            <a:r>
              <a:rPr lang="en-GB" altLang="en-US" sz="3400" dirty="0" smtClean="0">
                <a:solidFill>
                  <a:schemeClr val="tx1">
                    <a:lumMod val="75000"/>
                    <a:lumOff val="25000"/>
                  </a:schemeClr>
                </a:solidFill>
                <a:latin typeface="Arial"/>
                <a:ea typeface="+mn-ea"/>
                <a:cs typeface="Arial"/>
              </a:rPr>
              <a:t>Strong </a:t>
            </a:r>
            <a:r>
              <a:rPr lang="en-GB" altLang="en-US" sz="3400" dirty="0">
                <a:solidFill>
                  <a:schemeClr val="tx1">
                    <a:lumMod val="75000"/>
                    <a:lumOff val="25000"/>
                  </a:schemeClr>
                </a:solidFill>
                <a:latin typeface="Arial"/>
                <a:ea typeface="+mn-ea"/>
                <a:cs typeface="Arial"/>
              </a:rPr>
              <a:t>detection/statistical power</a:t>
            </a:r>
          </a:p>
          <a:p>
            <a:pPr marL="450850" indent="-450850" defTabSz="560388" fontAlgn="auto">
              <a:spcBef>
                <a:spcPts val="2300"/>
              </a:spcBef>
              <a:spcAft>
                <a:spcPts val="284"/>
              </a:spcAft>
              <a:buClr>
                <a:srgbClr val="929292"/>
              </a:buClr>
              <a:buSzPct val="60000"/>
              <a:buFont typeface="Zapf Dingbats" charset="0"/>
              <a:buChar char="❖"/>
              <a:defRPr/>
            </a:pPr>
            <a:r>
              <a:rPr lang="fr-FR" altLang="en-US" sz="3400" dirty="0" smtClean="0">
                <a:solidFill>
                  <a:schemeClr val="tx1"/>
                </a:solidFill>
                <a:latin typeface="Arial"/>
                <a:cs typeface="Arial"/>
              </a:rPr>
              <a:t>Don’</a:t>
            </a:r>
            <a:r>
              <a:rPr lang="en-US" altLang="en-US" sz="3400" dirty="0" smtClean="0">
                <a:solidFill>
                  <a:schemeClr val="tx1"/>
                </a:solidFill>
                <a:latin typeface="Arial"/>
                <a:cs typeface="Arial"/>
              </a:rPr>
              <a:t>t need to have accurate estimation of HRF</a:t>
            </a:r>
          </a:p>
          <a:p>
            <a:pPr marL="450850" indent="-450850" defTabSz="560388" fontAlgn="auto">
              <a:spcBef>
                <a:spcPts val="2300"/>
              </a:spcBef>
              <a:spcAft>
                <a:spcPts val="284"/>
              </a:spcAft>
              <a:buClr>
                <a:srgbClr val="929292"/>
              </a:buClr>
              <a:buSzPct val="60000"/>
              <a:buFont typeface="Zapf Dingbats" charset="0"/>
              <a:buChar char="❖"/>
              <a:defRPr/>
            </a:pPr>
            <a:endParaRPr lang="en-US" altLang="en-US" sz="3400" dirty="0" smtClean="0">
              <a:solidFill>
                <a:schemeClr val="tx1">
                  <a:lumMod val="75000"/>
                  <a:lumOff val="25000"/>
                </a:schemeClr>
              </a:solidFill>
              <a:latin typeface="Arial"/>
              <a:ea typeface="+mn-ea"/>
              <a:cs typeface="Arial"/>
            </a:endParaRPr>
          </a:p>
        </p:txBody>
      </p:sp>
      <p:sp>
        <p:nvSpPr>
          <p:cNvPr id="46083" name="AutoShape 2"/>
          <p:cNvSpPr>
            <a:spLocks/>
          </p:cNvSpPr>
          <p:nvPr/>
        </p:nvSpPr>
        <p:spPr bwMode="auto">
          <a:xfrm>
            <a:off x="7415213" y="844352"/>
            <a:ext cx="4848225" cy="864096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69888" indent="-369888" defTabSz="460375" eaLnBrk="1" hangingPunct="1">
              <a:spcBef>
                <a:spcPts val="1800"/>
              </a:spcBef>
              <a:buClr>
                <a:srgbClr val="929292"/>
              </a:buClr>
              <a:buSzPct val="60000"/>
              <a:buFont typeface="Zapf Dingbats" charset="0"/>
              <a:buChar char="❖"/>
            </a:pPr>
            <a:r>
              <a:rPr lang="en-US" sz="3400" dirty="0">
                <a:solidFill>
                  <a:srgbClr val="414141"/>
                </a:solidFill>
                <a:latin typeface="Arial"/>
                <a:cs typeface="Arial"/>
                <a:sym typeface="Palatino" charset="0"/>
              </a:rPr>
              <a:t>CONS:</a:t>
            </a:r>
          </a:p>
          <a:p>
            <a:pPr marL="369888" indent="-369888" defTabSz="460375" eaLnBrk="1" hangingPunct="1">
              <a:spcBef>
                <a:spcPts val="1800"/>
              </a:spcBef>
              <a:buClr>
                <a:srgbClr val="929292"/>
              </a:buClr>
              <a:buSzPct val="60000"/>
              <a:buFont typeface="Zapf Dingbats" charset="0"/>
              <a:buChar char="❖"/>
            </a:pPr>
            <a:r>
              <a:rPr lang="en-US" sz="3400" dirty="0" smtClean="0">
                <a:solidFill>
                  <a:srgbClr val="414141"/>
                </a:solidFill>
                <a:latin typeface="Arial"/>
                <a:cs typeface="Arial"/>
                <a:sym typeface="Palatino" charset="0"/>
              </a:rPr>
              <a:t>Not </a:t>
            </a:r>
            <a:r>
              <a:rPr lang="en-US" sz="3400" dirty="0">
                <a:solidFill>
                  <a:srgbClr val="414141"/>
                </a:solidFill>
                <a:latin typeface="Arial"/>
                <a:cs typeface="Arial"/>
                <a:sym typeface="Palatino" charset="0"/>
              </a:rPr>
              <a:t>all hypotheses can be probed in this manner, e.g. the ‘oddball’ </a:t>
            </a:r>
            <a:r>
              <a:rPr lang="en-US" sz="3400" dirty="0" smtClean="0">
                <a:solidFill>
                  <a:srgbClr val="414141"/>
                </a:solidFill>
                <a:latin typeface="Arial"/>
                <a:cs typeface="Arial"/>
                <a:sym typeface="Palatino" charset="0"/>
              </a:rPr>
              <a:t>paradigm</a:t>
            </a:r>
          </a:p>
          <a:p>
            <a:pPr marL="369888" indent="-369888" defTabSz="460375" eaLnBrk="1" hangingPunct="1">
              <a:spcBef>
                <a:spcPts val="1800"/>
              </a:spcBef>
              <a:buClr>
                <a:srgbClr val="929292"/>
              </a:buClr>
              <a:buSzPct val="60000"/>
              <a:buFont typeface="Zapf Dingbats" charset="0"/>
              <a:buChar char="❖"/>
            </a:pPr>
            <a:r>
              <a:rPr lang="en-US" sz="3400" dirty="0" smtClean="0">
                <a:solidFill>
                  <a:srgbClr val="414141"/>
                </a:solidFill>
                <a:latin typeface="Arial"/>
                <a:cs typeface="Arial"/>
                <a:sym typeface="Palatino" charset="0"/>
              </a:rPr>
              <a:t>Habituation</a:t>
            </a:r>
            <a:r>
              <a:rPr lang="en-US" sz="3400" dirty="0">
                <a:solidFill>
                  <a:srgbClr val="414141"/>
                </a:solidFill>
                <a:latin typeface="Arial"/>
                <a:cs typeface="Arial"/>
                <a:sym typeface="Palatino" charset="0"/>
              </a:rPr>
              <a:t>/expectancy </a:t>
            </a:r>
            <a:r>
              <a:rPr lang="en-US" sz="3400" dirty="0" smtClean="0">
                <a:solidFill>
                  <a:srgbClr val="414141"/>
                </a:solidFill>
                <a:latin typeface="Arial"/>
                <a:cs typeface="Arial"/>
                <a:sym typeface="Palatino" charset="0"/>
              </a:rPr>
              <a:t>effects</a:t>
            </a:r>
          </a:p>
          <a:p>
            <a:pPr marL="369888" indent="-369888" defTabSz="460375" eaLnBrk="1" hangingPunct="1">
              <a:spcBef>
                <a:spcPts val="1800"/>
              </a:spcBef>
              <a:buClr>
                <a:srgbClr val="929292"/>
              </a:buClr>
              <a:buSzPct val="60000"/>
              <a:buFont typeface="Zapf Dingbats" charset="0"/>
              <a:buChar char="❖"/>
            </a:pPr>
            <a:r>
              <a:rPr lang="en-US" sz="3400" dirty="0" smtClean="0">
                <a:solidFill>
                  <a:srgbClr val="414141"/>
                </a:solidFill>
                <a:latin typeface="Arial"/>
                <a:cs typeface="Arial"/>
                <a:sym typeface="Palatino" charset="0"/>
              </a:rPr>
              <a:t>Might be cumulative effects on mood</a:t>
            </a:r>
            <a:endParaRPr lang="en-US" sz="3400" dirty="0" smtClean="0">
              <a:solidFill>
                <a:srgbClr val="414141"/>
              </a:solidFill>
              <a:latin typeface="Arial"/>
              <a:cs typeface="Arial"/>
              <a:sym typeface="Palatin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0" y="484312"/>
            <a:ext cx="8658696" cy="1217613"/>
          </a:xfrm>
        </p:spPr>
        <p:txBody>
          <a:bodyPr/>
          <a:lstStyle/>
          <a:p>
            <a:pPr defTabSz="1300460" fontAlgn="auto">
              <a:spcAft>
                <a:spcPts val="0"/>
              </a:spcAft>
              <a:defRPr/>
            </a:pPr>
            <a:r>
              <a:rPr lang="en-US" altLang="en-US" sz="6827" dirty="0" smtClean="0">
                <a:solidFill>
                  <a:schemeClr val="tx1">
                    <a:lumMod val="75000"/>
                    <a:lumOff val="25000"/>
                  </a:schemeClr>
                </a:solidFill>
                <a:ea typeface="+mj-ea"/>
              </a:rPr>
              <a:t>Event Related Design</a:t>
            </a:r>
          </a:p>
        </p:txBody>
      </p:sp>
      <p:sp>
        <p:nvSpPr>
          <p:cNvPr id="48131" name="Rectangle 2"/>
          <p:cNvSpPr>
            <a:spLocks noGrp="1" noChangeArrowheads="1"/>
          </p:cNvSpPr>
          <p:nvPr>
            <p:ph idx="1"/>
          </p:nvPr>
        </p:nvSpPr>
        <p:spPr bwMode="auto">
          <a:xfrm>
            <a:off x="957784" y="2932584"/>
            <a:ext cx="10541000" cy="4818062"/>
          </a:xfrm>
        </p:spPr>
        <p:txBody>
          <a:bodyPr wrap="square" numCol="1" anchor="t" anchorCtr="0" compatLnSpc="1">
            <a:prstTxWarp prst="textNoShape">
              <a:avLst/>
            </a:prstTxWarp>
          </a:bodyPr>
          <a:lstStyle/>
          <a:p>
            <a:pPr marL="338138" indent="-338138" defTabSz="419100">
              <a:spcBef>
                <a:spcPts val="1700"/>
              </a:spcBef>
              <a:buClr>
                <a:srgbClr val="929292"/>
              </a:buClr>
              <a:buSzPct val="60000"/>
              <a:buFont typeface="Zapf Dingbats" charset="0"/>
              <a:buChar char="❖"/>
            </a:pPr>
            <a:r>
              <a:rPr kumimoji="1" lang="en-GB" altLang="zh-TW" dirty="0">
                <a:latin typeface="Calibri" charset="0"/>
                <a:ea typeface="PMingLiU" charset="0"/>
                <a:cs typeface="PMingLiU" charset="0"/>
              </a:rPr>
              <a:t>Evoke process of interest transiently by brief presentation of individual stimuli</a:t>
            </a:r>
            <a:endParaRPr lang="en-US" dirty="0">
              <a:solidFill>
                <a:srgbClr val="000000"/>
              </a:solidFill>
              <a:latin typeface="Calibri" charset="0"/>
            </a:endParaRPr>
          </a:p>
          <a:p>
            <a:pPr marL="338138" indent="-338138" defTabSz="419100">
              <a:spcBef>
                <a:spcPts val="1700"/>
              </a:spcBef>
              <a:buClr>
                <a:srgbClr val="929292"/>
              </a:buClr>
              <a:buSzPct val="60000"/>
              <a:buFont typeface="Zapf Dingbats" charset="0"/>
              <a:buChar char="❖"/>
            </a:pPr>
            <a:r>
              <a:rPr lang="en-US" dirty="0">
                <a:solidFill>
                  <a:srgbClr val="000000"/>
                </a:solidFill>
                <a:latin typeface="Calibri" charset="0"/>
              </a:rPr>
              <a:t>Trials presented in a </a:t>
            </a:r>
            <a:r>
              <a:rPr lang="en-US" dirty="0" err="1">
                <a:solidFill>
                  <a:srgbClr val="000000"/>
                </a:solidFill>
                <a:latin typeface="Calibri" charset="0"/>
              </a:rPr>
              <a:t>randomised</a:t>
            </a:r>
            <a:r>
              <a:rPr lang="en-US" dirty="0">
                <a:solidFill>
                  <a:srgbClr val="000000"/>
                </a:solidFill>
                <a:latin typeface="Calibri" charset="0"/>
              </a:rPr>
              <a:t> order, rather then being blocked together by condition </a:t>
            </a:r>
          </a:p>
          <a:p>
            <a:pPr marL="338138" indent="-338138" defTabSz="419100">
              <a:spcBef>
                <a:spcPts val="1700"/>
              </a:spcBef>
              <a:buClr>
                <a:srgbClr val="929292"/>
              </a:buClr>
              <a:buSzPct val="60000"/>
              <a:buFont typeface="Zapf Dingbats" charset="0"/>
              <a:buChar char="❖"/>
            </a:pPr>
            <a:r>
              <a:rPr lang="en-US" dirty="0" smtClean="0">
                <a:solidFill>
                  <a:srgbClr val="000000"/>
                </a:solidFill>
                <a:latin typeface="Calibri" charset="0"/>
              </a:rPr>
              <a:t>Takes into account HRF shape and timing </a:t>
            </a:r>
            <a:endParaRPr lang="en-US" sz="4000" dirty="0">
              <a:latin typeface="Calibri" charset="0"/>
            </a:endParaRP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l="24406" t="60339" r="23225" b="21651"/>
          <a:stretch>
            <a:fillRect/>
          </a:stretch>
        </p:blipFill>
        <p:spPr bwMode="auto">
          <a:xfrm>
            <a:off x="597744" y="6172944"/>
            <a:ext cx="12025336" cy="24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3" descr="ev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8624" y="628328"/>
            <a:ext cx="4479528" cy="1430776"/>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idx="1"/>
          </p:nvPr>
        </p:nvSpPr>
        <p:spPr>
          <a:xfrm>
            <a:off x="652462" y="2628900"/>
            <a:ext cx="5345881" cy="6352356"/>
          </a:xfrm>
        </p:spPr>
        <p:txBody>
          <a:bodyPr>
            <a:normAutofit fontScale="92500" lnSpcReduction="10000"/>
          </a:bodyPr>
          <a:lstStyle/>
          <a:p>
            <a:pPr marL="369888" indent="-369888" defTabSz="460375" fontAlgn="auto">
              <a:spcBef>
                <a:spcPts val="1800"/>
              </a:spcBef>
              <a:spcAft>
                <a:spcPts val="284"/>
              </a:spcAft>
              <a:buClr>
                <a:srgbClr val="929292"/>
              </a:buClr>
              <a:buSzPct val="60000"/>
              <a:buFont typeface="Zapf Dingbats" charset="0"/>
              <a:buChar char="❖"/>
              <a:defRPr/>
            </a:pPr>
            <a:r>
              <a:rPr lang="en-US" altLang="en-US" sz="3400" dirty="0" smtClean="0">
                <a:solidFill>
                  <a:schemeClr val="tx1">
                    <a:lumMod val="75000"/>
                    <a:lumOff val="25000"/>
                  </a:schemeClr>
                </a:solidFill>
                <a:latin typeface="Arial"/>
                <a:ea typeface="+mn-ea"/>
                <a:cs typeface="Arial"/>
              </a:rPr>
              <a:t>PROS:</a:t>
            </a:r>
          </a:p>
          <a:p>
            <a:pPr marL="369888" indent="-369888" defTabSz="460375" fontAlgn="auto">
              <a:spcBef>
                <a:spcPts val="1800"/>
              </a:spcBef>
              <a:spcAft>
                <a:spcPts val="284"/>
              </a:spcAft>
              <a:buClr>
                <a:srgbClr val="929292"/>
              </a:buClr>
              <a:buSzPct val="60000"/>
              <a:buFont typeface="Zapf Dingbats" charset="0"/>
              <a:buChar char="❖"/>
              <a:defRPr/>
            </a:pPr>
            <a:r>
              <a:rPr lang="en-US" altLang="en-US" sz="3400" dirty="0">
                <a:solidFill>
                  <a:schemeClr val="tx1">
                    <a:lumMod val="75000"/>
                    <a:lumOff val="25000"/>
                  </a:schemeClr>
                </a:solidFill>
                <a:latin typeface="Arial"/>
                <a:cs typeface="Arial"/>
              </a:rPr>
              <a:t>Can randomize trials </a:t>
            </a:r>
            <a:r>
              <a:rPr lang="en-US" altLang="en-US" sz="3400" dirty="0" smtClean="0">
                <a:solidFill>
                  <a:schemeClr val="tx1">
                    <a:lumMod val="75000"/>
                    <a:lumOff val="25000"/>
                  </a:schemeClr>
                </a:solidFill>
                <a:latin typeface="Arial"/>
                <a:cs typeface="Arial"/>
              </a:rPr>
              <a:t> - </a:t>
            </a:r>
            <a:r>
              <a:rPr lang="en-US" altLang="en-US" sz="3400" dirty="0" smtClean="0">
                <a:solidFill>
                  <a:schemeClr val="tx1">
                    <a:lumMod val="75000"/>
                    <a:lumOff val="25000"/>
                  </a:schemeClr>
                </a:solidFill>
                <a:latin typeface="Arial"/>
                <a:ea typeface="+mn-ea"/>
                <a:cs typeface="Arial"/>
              </a:rPr>
              <a:t>Avoids </a:t>
            </a:r>
            <a:r>
              <a:rPr lang="en-US" altLang="en-US" sz="3400" dirty="0" smtClean="0">
                <a:solidFill>
                  <a:schemeClr val="tx1">
                    <a:lumMod val="75000"/>
                    <a:lumOff val="25000"/>
                  </a:schemeClr>
                </a:solidFill>
                <a:latin typeface="Arial"/>
                <a:ea typeface="+mn-ea"/>
                <a:cs typeface="Arial"/>
              </a:rPr>
              <a:t>expectation and </a:t>
            </a:r>
            <a:r>
              <a:rPr lang="en-US" altLang="en-US" sz="3400" u="sng" dirty="0" smtClean="0">
                <a:solidFill>
                  <a:schemeClr val="tx1">
                    <a:lumMod val="75000"/>
                    <a:lumOff val="25000"/>
                  </a:schemeClr>
                </a:solidFill>
                <a:latin typeface="Arial"/>
                <a:ea typeface="+mn-ea"/>
                <a:cs typeface="Arial"/>
              </a:rPr>
              <a:t>habituation</a:t>
            </a:r>
          </a:p>
          <a:p>
            <a:pPr marL="369888" indent="-369888" defTabSz="460375" fontAlgn="auto">
              <a:spcBef>
                <a:spcPts val="1800"/>
              </a:spcBef>
              <a:spcAft>
                <a:spcPts val="284"/>
              </a:spcAft>
              <a:buClr>
                <a:srgbClr val="929292"/>
              </a:buClr>
              <a:buSzPct val="60000"/>
              <a:buFont typeface="Zapf Dingbats" charset="0"/>
              <a:buChar char="❖"/>
              <a:defRPr/>
            </a:pPr>
            <a:r>
              <a:rPr lang="en-US" altLang="en-US" sz="3400" dirty="0">
                <a:solidFill>
                  <a:schemeClr val="tx1">
                    <a:lumMod val="75000"/>
                    <a:lumOff val="25000"/>
                  </a:schemeClr>
                </a:solidFill>
                <a:latin typeface="Arial"/>
                <a:cs typeface="Arial"/>
              </a:rPr>
              <a:t>Allows post-</a:t>
            </a:r>
            <a:r>
              <a:rPr lang="en-US" altLang="en-US" sz="3400" dirty="0" smtClean="0">
                <a:solidFill>
                  <a:schemeClr val="tx1">
                    <a:lumMod val="75000"/>
                    <a:lumOff val="25000"/>
                  </a:schemeClr>
                </a:solidFill>
                <a:latin typeface="Arial"/>
                <a:cs typeface="Arial"/>
              </a:rPr>
              <a:t>hoc  </a:t>
            </a:r>
            <a:r>
              <a:rPr lang="en-US" altLang="en-US" sz="3400" dirty="0">
                <a:solidFill>
                  <a:schemeClr val="tx1">
                    <a:lumMod val="75000"/>
                    <a:lumOff val="25000"/>
                  </a:schemeClr>
                </a:solidFill>
                <a:latin typeface="Arial"/>
                <a:cs typeface="Arial"/>
              </a:rPr>
              <a:t>classification </a:t>
            </a:r>
            <a:r>
              <a:rPr lang="en-US" altLang="en-US" sz="3400" dirty="0" smtClean="0">
                <a:solidFill>
                  <a:schemeClr val="tx1">
                    <a:lumMod val="75000"/>
                    <a:lumOff val="25000"/>
                  </a:schemeClr>
                </a:solidFill>
                <a:latin typeface="Arial"/>
                <a:cs typeface="Arial"/>
              </a:rPr>
              <a:t>- to </a:t>
            </a:r>
            <a:r>
              <a:rPr lang="en-US" altLang="en-US" sz="3400" dirty="0">
                <a:solidFill>
                  <a:schemeClr val="tx1">
                    <a:lumMod val="75000"/>
                    <a:lumOff val="25000"/>
                  </a:schemeClr>
                </a:solidFill>
                <a:latin typeface="Arial"/>
                <a:cs typeface="Arial"/>
              </a:rPr>
              <a:t>differentiate trials not defined at the time of </a:t>
            </a:r>
            <a:r>
              <a:rPr lang="en-US" altLang="en-US" sz="3400" dirty="0" smtClean="0">
                <a:solidFill>
                  <a:schemeClr val="tx1">
                    <a:lumMod val="75000"/>
                    <a:lumOff val="25000"/>
                  </a:schemeClr>
                </a:solidFill>
                <a:latin typeface="Arial"/>
                <a:cs typeface="Arial"/>
              </a:rPr>
              <a:t>scanning e.g. encoding strength to memory performance</a:t>
            </a:r>
            <a:endParaRPr lang="en-US" altLang="en-US" sz="3400" dirty="0" smtClean="0">
              <a:solidFill>
                <a:schemeClr val="tx1">
                  <a:lumMod val="75000"/>
                  <a:lumOff val="25000"/>
                </a:schemeClr>
              </a:solidFill>
              <a:latin typeface="Arial"/>
              <a:ea typeface="+mn-ea"/>
              <a:cs typeface="Arial"/>
            </a:endParaRPr>
          </a:p>
          <a:p>
            <a:pPr marL="369888" indent="-369888" defTabSz="460375" fontAlgn="auto">
              <a:spcBef>
                <a:spcPts val="1800"/>
              </a:spcBef>
              <a:spcAft>
                <a:spcPts val="284"/>
              </a:spcAft>
              <a:buClr>
                <a:srgbClr val="929292"/>
              </a:buClr>
              <a:buSzPct val="60000"/>
              <a:buFont typeface="Zapf Dingbats" charset="0"/>
              <a:buChar char="❖"/>
              <a:defRPr/>
            </a:pPr>
            <a:r>
              <a:rPr lang="en-US" altLang="en-US" sz="3400" dirty="0" smtClean="0">
                <a:solidFill>
                  <a:schemeClr val="tx1">
                    <a:lumMod val="75000"/>
                    <a:lumOff val="25000"/>
                  </a:schemeClr>
                </a:solidFill>
                <a:latin typeface="Arial"/>
                <a:ea typeface="+mn-ea"/>
                <a:cs typeface="Arial"/>
              </a:rPr>
              <a:t>Some tasks cant be blocked e.g. oddball</a:t>
            </a:r>
            <a:endParaRPr lang="en-US" altLang="en-US" sz="3400" dirty="0" smtClean="0">
              <a:solidFill>
                <a:schemeClr val="tx1">
                  <a:lumMod val="75000"/>
                  <a:lumOff val="25000"/>
                </a:schemeClr>
              </a:solidFill>
              <a:latin typeface="Arial"/>
              <a:ea typeface="+mn-ea"/>
              <a:cs typeface="Arial"/>
            </a:endParaRPr>
          </a:p>
        </p:txBody>
      </p:sp>
      <p:sp>
        <p:nvSpPr>
          <p:cNvPr id="39939" name="AutoShape 2"/>
          <p:cNvSpPr>
            <a:spLocks/>
          </p:cNvSpPr>
          <p:nvPr/>
        </p:nvSpPr>
        <p:spPr bwMode="auto">
          <a:xfrm>
            <a:off x="6790432" y="4300736"/>
            <a:ext cx="5194300" cy="45970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417513" indent="-417513" defTabSz="519113">
              <a:defRPr sz="2400">
                <a:solidFill>
                  <a:srgbClr val="414141"/>
                </a:solidFill>
                <a:latin typeface="Palatino" charset="0"/>
                <a:ea typeface="Palatino" charset="0"/>
                <a:cs typeface="Palatino" charset="0"/>
                <a:sym typeface="Palatino" charset="0"/>
              </a:defRPr>
            </a:lvl1pPr>
            <a:lvl2pPr marL="742950" indent="-285750" defTabSz="519113">
              <a:defRPr sz="2400">
                <a:solidFill>
                  <a:srgbClr val="414141"/>
                </a:solidFill>
                <a:latin typeface="Palatino" charset="0"/>
                <a:ea typeface="Palatino" charset="0"/>
                <a:cs typeface="Palatino" charset="0"/>
                <a:sym typeface="Palatino" charset="0"/>
              </a:defRPr>
            </a:lvl2pPr>
            <a:lvl3pPr marL="1143000" indent="-228600" defTabSz="519113">
              <a:defRPr sz="2400">
                <a:solidFill>
                  <a:srgbClr val="414141"/>
                </a:solidFill>
                <a:latin typeface="Palatino" charset="0"/>
                <a:ea typeface="Palatino" charset="0"/>
                <a:cs typeface="Palatino" charset="0"/>
                <a:sym typeface="Palatino" charset="0"/>
              </a:defRPr>
            </a:lvl3pPr>
            <a:lvl4pPr marL="1600200" indent="-228600" defTabSz="519113">
              <a:defRPr sz="2400">
                <a:solidFill>
                  <a:srgbClr val="414141"/>
                </a:solidFill>
                <a:latin typeface="Palatino" charset="0"/>
                <a:ea typeface="Palatino" charset="0"/>
                <a:cs typeface="Palatino" charset="0"/>
                <a:sym typeface="Palatino" charset="0"/>
              </a:defRPr>
            </a:lvl4pPr>
            <a:lvl5pPr marL="2057400" indent="-228600" defTabSz="519113">
              <a:defRPr sz="2400">
                <a:solidFill>
                  <a:srgbClr val="414141"/>
                </a:solidFill>
                <a:latin typeface="Palatino" charset="0"/>
                <a:ea typeface="Palatino" charset="0"/>
                <a:cs typeface="Palatino" charset="0"/>
                <a:sym typeface="Palatino" charset="0"/>
              </a:defRPr>
            </a:lvl5pPr>
            <a:lvl6pPr marL="2514600" indent="-228600" defTabSz="519113"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2971800" indent="-228600" defTabSz="519113"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3429000" indent="-228600" defTabSz="519113"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3886200" indent="-228600" defTabSz="519113"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eaLnBrk="1" fontAlgn="auto" hangingPunct="1">
              <a:spcBef>
                <a:spcPts val="2100"/>
              </a:spcBef>
              <a:spcAft>
                <a:spcPts val="0"/>
              </a:spcAft>
              <a:buClr>
                <a:srgbClr val="929292"/>
              </a:buClr>
              <a:buSzPct val="60000"/>
              <a:buFont typeface="Zapf Dingbats" charset="0"/>
              <a:buChar char="❖"/>
              <a:defRPr/>
            </a:pPr>
            <a:r>
              <a:rPr lang="en-US" altLang="en-US" sz="3400" dirty="0">
                <a:latin typeface="Arial"/>
                <a:cs typeface="Arial"/>
              </a:rPr>
              <a:t>CONS:</a:t>
            </a:r>
          </a:p>
          <a:p>
            <a:pPr eaLnBrk="1" fontAlgn="auto" hangingPunct="1">
              <a:spcBef>
                <a:spcPts val="2100"/>
              </a:spcBef>
              <a:spcAft>
                <a:spcPts val="0"/>
              </a:spcAft>
              <a:buClr>
                <a:srgbClr val="929292"/>
              </a:buClr>
              <a:buSzPct val="60000"/>
              <a:buFont typeface="Zapf Dingbats" charset="0"/>
              <a:buChar char="❖"/>
              <a:defRPr/>
            </a:pPr>
            <a:r>
              <a:rPr lang="en-US" altLang="en-US" sz="3400" dirty="0">
                <a:latin typeface="Arial"/>
                <a:cs typeface="Arial"/>
              </a:rPr>
              <a:t>More complex design and analysis (especially timing </a:t>
            </a:r>
            <a:r>
              <a:rPr lang="en-US" altLang="en-US" sz="3400" dirty="0" smtClean="0">
                <a:latin typeface="Arial"/>
                <a:cs typeface="Arial"/>
              </a:rPr>
              <a:t>issues</a:t>
            </a:r>
            <a:r>
              <a:rPr lang="en-US" altLang="en-US" sz="3400" dirty="0">
                <a:latin typeface="Arial"/>
                <a:cs typeface="Arial"/>
              </a:rPr>
              <a:t>)</a:t>
            </a:r>
          </a:p>
          <a:p>
            <a:pPr eaLnBrk="1" fontAlgn="auto" hangingPunct="1">
              <a:spcBef>
                <a:spcPts val="2100"/>
              </a:spcBef>
              <a:spcAft>
                <a:spcPts val="0"/>
              </a:spcAft>
              <a:buClr>
                <a:srgbClr val="929292"/>
              </a:buClr>
              <a:buSzPct val="60000"/>
              <a:buFont typeface="Zapf Dingbats" charset="0"/>
              <a:buChar char="❖"/>
              <a:defRPr/>
            </a:pPr>
            <a:r>
              <a:rPr lang="en-US" altLang="en-US" sz="3400" dirty="0" smtClean="0">
                <a:latin typeface="Arial"/>
                <a:cs typeface="Arial"/>
              </a:rPr>
              <a:t>Reduced </a:t>
            </a:r>
            <a:r>
              <a:rPr lang="en-US" altLang="en-US" sz="3400" dirty="0">
                <a:latin typeface="Arial"/>
                <a:cs typeface="Arial"/>
              </a:rPr>
              <a:t>statistical </a:t>
            </a:r>
            <a:r>
              <a:rPr lang="en-US" altLang="en-US" sz="3400" dirty="0" smtClean="0">
                <a:latin typeface="Arial"/>
                <a:cs typeface="Arial"/>
              </a:rPr>
              <a:t>power</a:t>
            </a:r>
          </a:p>
          <a:p>
            <a:pPr lvl="1" eaLnBrk="1" fontAlgn="auto" hangingPunct="1">
              <a:spcBef>
                <a:spcPts val="2100"/>
              </a:spcBef>
              <a:spcAft>
                <a:spcPts val="0"/>
              </a:spcAft>
              <a:buClr>
                <a:srgbClr val="929292"/>
              </a:buClr>
              <a:buSzPct val="60000"/>
              <a:buFont typeface="Zapf Dingbats" charset="0"/>
              <a:buChar char="❖"/>
              <a:defRPr/>
            </a:pPr>
            <a:r>
              <a:rPr lang="en-US" altLang="en-US" sz="3400" dirty="0" smtClean="0">
                <a:latin typeface="Arial"/>
                <a:cs typeface="Arial"/>
              </a:rPr>
              <a:t>Smaller evoked changes in BOLD </a:t>
            </a:r>
            <a:r>
              <a:rPr lang="en-US" altLang="en-US" sz="3400" dirty="0" smtClean="0">
                <a:latin typeface="Arial"/>
                <a:cs typeface="Arial"/>
              </a:rPr>
              <a:t>signal</a:t>
            </a:r>
          </a:p>
          <a:p>
            <a:pPr marL="457200" lvl="1" indent="0" eaLnBrk="1" fontAlgn="auto" hangingPunct="1">
              <a:spcBef>
                <a:spcPts val="2100"/>
              </a:spcBef>
              <a:spcAft>
                <a:spcPts val="0"/>
              </a:spcAft>
              <a:buClr>
                <a:srgbClr val="929292"/>
              </a:buClr>
              <a:buSzPct val="60000"/>
              <a:defRPr/>
            </a:pPr>
            <a:r>
              <a:rPr lang="en-US" altLang="en-US" sz="3400" dirty="0" smtClean="0">
                <a:latin typeface="Arial"/>
                <a:cs typeface="Arial"/>
              </a:rPr>
              <a:t>Larger </a:t>
            </a:r>
            <a:r>
              <a:rPr lang="en-US" altLang="en-US" sz="3400" dirty="0">
                <a:latin typeface="Arial"/>
                <a:cs typeface="Arial"/>
              </a:rPr>
              <a:t>switching cost between </a:t>
            </a:r>
            <a:r>
              <a:rPr lang="en-US" altLang="en-US" sz="3400" dirty="0" smtClean="0">
                <a:latin typeface="Arial"/>
                <a:cs typeface="Arial"/>
              </a:rPr>
              <a:t>conditions?</a:t>
            </a:r>
            <a:endParaRPr lang="en-US" altLang="en-US" sz="3400" dirty="0">
              <a:latin typeface="Arial"/>
              <a:cs typeface="Arial"/>
            </a:endParaRPr>
          </a:p>
          <a:p>
            <a:pPr lvl="1" eaLnBrk="1" fontAlgn="auto" hangingPunct="1">
              <a:spcBef>
                <a:spcPts val="2100"/>
              </a:spcBef>
              <a:spcAft>
                <a:spcPts val="0"/>
              </a:spcAft>
              <a:buClr>
                <a:srgbClr val="929292"/>
              </a:buClr>
              <a:buSzPct val="60000"/>
              <a:buFont typeface="Zapf Dingbats" charset="0"/>
              <a:buChar char="❖"/>
              <a:defRPr/>
            </a:pPr>
            <a:endParaRPr lang="en-US" altLang="en-US" sz="3400" dirty="0">
              <a:latin typeface="Arial"/>
              <a:cs typeface="Arial"/>
            </a:endParaRPr>
          </a:p>
          <a:p>
            <a:pPr marL="457200" lvl="1" indent="0" eaLnBrk="1" fontAlgn="auto" hangingPunct="1">
              <a:spcBef>
                <a:spcPts val="2100"/>
              </a:spcBef>
              <a:spcAft>
                <a:spcPts val="0"/>
              </a:spcAft>
              <a:buClr>
                <a:srgbClr val="929292"/>
              </a:buClr>
              <a:buSzPct val="60000"/>
              <a:defRPr/>
            </a:pPr>
            <a:endParaRPr lang="en-US" altLang="en-US" sz="3400" dirty="0" smtClean="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8000" y="3670300"/>
            <a:ext cx="11987213" cy="2411413"/>
          </a:xfrm>
        </p:spPr>
        <p:txBody>
          <a:bodyPr/>
          <a:lstStyle/>
          <a:p>
            <a:pPr defTabSz="1300460" fontAlgn="auto">
              <a:spcAft>
                <a:spcPts val="0"/>
              </a:spcAft>
              <a:defRPr/>
            </a:pPr>
            <a:r>
              <a:rPr lang="en-US" altLang="en-US" sz="6827" smtClean="0">
                <a:solidFill>
                  <a:schemeClr val="tx1">
                    <a:lumMod val="75000"/>
                    <a:lumOff val="25000"/>
                  </a:schemeClr>
                </a:solidFill>
                <a:ea typeface="+mj-ea"/>
              </a:rPr>
              <a:t>Part I - Study Design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4388" y="-25400"/>
            <a:ext cx="10728325" cy="2062163"/>
          </a:xfrm>
        </p:spPr>
        <p:txBody>
          <a:bodyPr/>
          <a:lstStyle/>
          <a:p>
            <a:pPr defTabSz="1300460" fontAlgn="auto">
              <a:spcAft>
                <a:spcPts val="0"/>
              </a:spcAft>
              <a:defRPr/>
            </a:pPr>
            <a:r>
              <a:rPr kumimoji="1" lang="en-GB" altLang="zh-TW" sz="6827" dirty="0" smtClean="0">
                <a:solidFill>
                  <a:schemeClr val="tx1">
                    <a:lumMod val="75000"/>
                    <a:lumOff val="25000"/>
                  </a:schemeClr>
                </a:solidFill>
                <a:ea typeface="+mj-ea"/>
              </a:rPr>
              <a:t>Mixed designs</a:t>
            </a:r>
            <a:endParaRPr kumimoji="1" lang="zh-TW" altLang="en-US" sz="6827" dirty="0">
              <a:solidFill>
                <a:schemeClr val="tx1">
                  <a:lumMod val="75000"/>
                  <a:lumOff val="25000"/>
                </a:schemeClr>
              </a:solidFill>
              <a:ea typeface="+mj-ea"/>
            </a:endParaRPr>
          </a:p>
        </p:txBody>
      </p:sp>
      <p:sp>
        <p:nvSpPr>
          <p:cNvPr id="3" name="內容版面配置區 2"/>
          <p:cNvSpPr>
            <a:spLocks noGrp="1"/>
          </p:cNvSpPr>
          <p:nvPr>
            <p:ph idx="1"/>
          </p:nvPr>
        </p:nvSpPr>
        <p:spPr>
          <a:xfrm>
            <a:off x="650875" y="2573338"/>
            <a:ext cx="11703050" cy="7180262"/>
          </a:xfrm>
        </p:spPr>
        <p:txBody>
          <a:bodyPr wrap="square" numCol="1" anchor="t" anchorCtr="0" compatLnSpc="1">
            <a:prstTxWarp prst="textNoShape">
              <a:avLst/>
            </a:prstTxWarp>
          </a:bodyPr>
          <a:lstStyle/>
          <a:p>
            <a:r>
              <a:rPr kumimoji="1" lang="en-GB" altLang="zh-TW" sz="3100" dirty="0">
                <a:latin typeface="Calibri" charset="0"/>
                <a:ea typeface="PMingLiU" charset="0"/>
                <a:cs typeface="PMingLiU" charset="0"/>
              </a:rPr>
              <a:t>Combination of blocked and event-related designs</a:t>
            </a:r>
          </a:p>
          <a:p>
            <a:r>
              <a:rPr kumimoji="1" lang="en-GB" altLang="zh-TW" sz="3100" dirty="0">
                <a:latin typeface="Calibri" charset="0"/>
                <a:ea typeface="PMingLiU" charset="0"/>
                <a:cs typeface="PMingLiU" charset="0"/>
              </a:rPr>
              <a:t>Stimulus present in regular blocks; &gt;1 types of events per block</a:t>
            </a:r>
          </a:p>
          <a:p>
            <a:r>
              <a:rPr kumimoji="1" lang="en-GB" altLang="zh-TW" sz="3100" dirty="0">
                <a:latin typeface="Calibri" charset="0"/>
                <a:ea typeface="PMingLiU" charset="0"/>
                <a:cs typeface="PMingLiU" charset="0"/>
              </a:rPr>
              <a:t>Analysis of IVs on different time scale </a:t>
            </a:r>
          </a:p>
          <a:p>
            <a:pPr lvl="1"/>
            <a:r>
              <a:rPr kumimoji="1" lang="en-GB" altLang="zh-TW" dirty="0">
                <a:latin typeface="Calibri" charset="0"/>
                <a:ea typeface="PMingLiU" charset="0"/>
                <a:cs typeface="PMingLiU" charset="0"/>
              </a:rPr>
              <a:t>Block -&gt; state-related processes (e.g. attention) </a:t>
            </a:r>
          </a:p>
          <a:p>
            <a:pPr lvl="1"/>
            <a:r>
              <a:rPr kumimoji="1" lang="en-GB" altLang="zh-TW" dirty="0">
                <a:latin typeface="Calibri" charset="0"/>
                <a:ea typeface="PMingLiU" charset="0"/>
                <a:cs typeface="PMingLiU" charset="0"/>
              </a:rPr>
              <a:t>Event -&gt; item-related processes (e.g. button press)</a:t>
            </a:r>
          </a:p>
          <a:p>
            <a:pPr lvl="1"/>
            <a:endParaRPr kumimoji="1" lang="en-GB" altLang="zh-TW" dirty="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endParaRPr kumimoji="1" lang="en-GB" altLang="zh-TW" dirty="0">
              <a:latin typeface="Calibri" charset="0"/>
              <a:ea typeface="PMingLiU" charset="0"/>
              <a:cs typeface="PMingLiU" charset="0"/>
            </a:endParaRPr>
          </a:p>
          <a:p>
            <a:pPr lvl="1">
              <a:buFont typeface="Calibri" charset="0"/>
              <a:buNone/>
            </a:pPr>
            <a:endParaRPr kumimoji="1" lang="en-GB" altLang="zh-TW" dirty="0">
              <a:latin typeface="Calibri" charset="0"/>
              <a:ea typeface="PMingLiU" charset="0"/>
              <a:cs typeface="PMingLiU" charset="0"/>
            </a:endParaRPr>
          </a:p>
          <a:p>
            <a:pPr lvl="1">
              <a:buFont typeface="Calibri" charset="0"/>
              <a:buNone/>
            </a:pPr>
            <a:endParaRPr kumimoji="1" lang="en-GB" altLang="zh-TW" dirty="0">
              <a:latin typeface="Calibri" charset="0"/>
              <a:ea typeface="PMingLiU" charset="0"/>
              <a:cs typeface="PMingLiU" charset="0"/>
            </a:endParaRPr>
          </a:p>
          <a:p>
            <a:pPr lvl="1">
              <a:buFont typeface="Calibri" charset="0"/>
              <a:buNone/>
            </a:pPr>
            <a:endParaRPr kumimoji="1" lang="en-GB" altLang="zh-TW" dirty="0">
              <a:latin typeface="Calibri" charset="0"/>
              <a:ea typeface="PMingLiU" charset="0"/>
              <a:cs typeface="PMingLiU" charset="0"/>
            </a:endParaRPr>
          </a:p>
          <a:p>
            <a:endParaRPr kumimoji="1" lang="en-GB" altLang="zh-TW" dirty="0">
              <a:latin typeface="Calibri" charset="0"/>
              <a:ea typeface="PMingLiU" charset="0"/>
              <a:cs typeface="PMingLiU" charset="0"/>
            </a:endParaRPr>
          </a:p>
          <a:p>
            <a:pPr marL="287337" lvl="1" indent="0">
              <a:buNone/>
            </a:pPr>
            <a:r>
              <a:rPr kumimoji="1" lang="en-GB" altLang="zh-TW" b="1" dirty="0" smtClean="0">
                <a:latin typeface="Calibri" charset="0"/>
                <a:ea typeface="PMingLiU" charset="0"/>
                <a:cs typeface="PMingLiU" charset="0"/>
              </a:rPr>
              <a:t>Difficult analysis! </a:t>
            </a:r>
            <a:r>
              <a:rPr kumimoji="1" lang="en-US" altLang="zh-TW" b="1" dirty="0" smtClean="0">
                <a:latin typeface="Calibri" charset="0"/>
                <a:ea typeface="PMingLiU" charset="0"/>
                <a:cs typeface="PMingLiU" charset="0"/>
              </a:rPr>
              <a:t>–</a:t>
            </a:r>
            <a:r>
              <a:rPr kumimoji="1" lang="en-GB" altLang="zh-TW" b="1" dirty="0" smtClean="0">
                <a:latin typeface="Calibri" charset="0"/>
                <a:ea typeface="PMingLiU" charset="0"/>
                <a:cs typeface="PMingLiU" charset="0"/>
              </a:rPr>
              <a:t> very sensitive to errors in HRF </a:t>
            </a:r>
            <a:r>
              <a:rPr kumimoji="1" lang="en-GB" altLang="zh-TW" b="1" dirty="0" err="1" smtClean="0">
                <a:latin typeface="Calibri" charset="0"/>
                <a:ea typeface="PMingLiU" charset="0"/>
                <a:cs typeface="PMingLiU" charset="0"/>
              </a:rPr>
              <a:t>modeling</a:t>
            </a:r>
            <a:r>
              <a:rPr kumimoji="1" lang="en-GB" altLang="zh-TW" b="1" dirty="0" smtClean="0">
                <a:latin typeface="Calibri" charset="0"/>
                <a:ea typeface="PMingLiU" charset="0"/>
                <a:cs typeface="PMingLiU" charset="0"/>
              </a:rPr>
              <a:t> </a:t>
            </a:r>
            <a:endParaRPr kumimoji="1" lang="en-GB" altLang="zh-TW" b="1" dirty="0">
              <a:latin typeface="Calibri" charset="0"/>
              <a:ea typeface="PMingLiU" charset="0"/>
              <a:cs typeface="PMingLiU" charset="0"/>
            </a:endParaRPr>
          </a:p>
        </p:txBody>
      </p:sp>
      <p:pic>
        <p:nvPicPr>
          <p:cNvPr id="54276" name="圖片 6" descr="Screen Shot 2017-01-15 at 5.01.4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5581650"/>
            <a:ext cx="556418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7967663" y="5581650"/>
            <a:ext cx="4460875" cy="2455863"/>
          </a:xfrm>
          <a:prstGeom prst="rect">
            <a:avLst/>
          </a:prstGeom>
          <a:noFill/>
        </p:spPr>
        <p:txBody>
          <a:bodyPr>
            <a:spAutoFit/>
          </a:bodyPr>
          <a:lstStyle/>
          <a:p>
            <a:pPr eaLnBrk="1" fontAlgn="auto" hangingPunct="1">
              <a:spcBef>
                <a:spcPts val="0"/>
              </a:spcBef>
              <a:spcAft>
                <a:spcPts val="0"/>
              </a:spcAft>
              <a:defRPr/>
            </a:pPr>
            <a:r>
              <a:rPr kumimoji="1" lang="en-GB" altLang="zh-TW" sz="2560" i="1" dirty="0">
                <a:latin typeface="+mn-lt"/>
                <a:ea typeface="+mn-ea"/>
              </a:rPr>
              <a:t>Example of a mixed design:</a:t>
            </a:r>
          </a:p>
          <a:p>
            <a:pPr eaLnBrk="1" fontAlgn="auto" hangingPunct="1">
              <a:spcBef>
                <a:spcPts val="0"/>
              </a:spcBef>
              <a:spcAft>
                <a:spcPts val="0"/>
              </a:spcAft>
              <a:defRPr/>
            </a:pPr>
            <a:endParaRPr kumimoji="1" lang="en-GB" altLang="zh-TW" sz="2560" i="1" dirty="0">
              <a:latin typeface="+mn-lt"/>
              <a:ea typeface="+mn-ea"/>
            </a:endParaRPr>
          </a:p>
          <a:p>
            <a:pPr eaLnBrk="1" fontAlgn="auto" hangingPunct="1">
              <a:spcBef>
                <a:spcPts val="0"/>
              </a:spcBef>
              <a:spcAft>
                <a:spcPts val="0"/>
              </a:spcAft>
              <a:defRPr/>
            </a:pPr>
            <a:r>
              <a:rPr kumimoji="1" lang="en-GB" altLang="zh-TW" sz="2560" i="1" dirty="0">
                <a:latin typeface="+mn-lt"/>
                <a:ea typeface="+mn-ea"/>
              </a:rPr>
              <a:t>Within task block, subject pressed button in response to infrequent target circles, ignoring non-target square.</a:t>
            </a:r>
            <a:endParaRPr kumimoji="1" lang="zh-TW" altLang="en-US" sz="2560" i="1"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p:cNvPicPr>
          <p:nvPr/>
        </p:nvPicPr>
        <p:blipFill>
          <a:blip r:embed="rId3">
            <a:extLst>
              <a:ext uri="{28A0092B-C50C-407E-A947-70E740481C1C}">
                <a14:useLocalDpi xmlns:a14="http://schemas.microsoft.com/office/drawing/2010/main" val="0"/>
              </a:ext>
            </a:extLst>
          </a:blip>
          <a:srcRect l="39485" t="18500" r="7385" b="14563"/>
          <a:stretch>
            <a:fillRect/>
          </a:stretch>
        </p:blipFill>
        <p:spPr bwMode="auto">
          <a:xfrm>
            <a:off x="33338" y="23813"/>
            <a:ext cx="12971462" cy="918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bwMode="auto">
          <a:xfrm>
            <a:off x="508000" y="3670300"/>
            <a:ext cx="11987213" cy="2411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300460" fontAlgn="auto">
              <a:spcAft>
                <a:spcPts val="0"/>
              </a:spcAft>
              <a:defRPr/>
            </a:pPr>
            <a:r>
              <a:rPr lang="en-GB" altLang="en-US" sz="6827" smtClean="0">
                <a:solidFill>
                  <a:schemeClr val="tx1">
                    <a:lumMod val="75000"/>
                    <a:lumOff val="25000"/>
                  </a:schemeClr>
                </a:solidFill>
                <a:ea typeface="+mj-ea"/>
              </a:rPr>
              <a:t>Part II: Efficiency and optimisation of fMRI designs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a:t>
            </a:r>
            <a:r>
              <a:rPr lang="en-GB" dirty="0" smtClean="0"/>
              <a:t>advice </a:t>
            </a:r>
            <a:endParaRPr lang="en-GB" dirty="0"/>
          </a:p>
        </p:txBody>
      </p:sp>
      <p:sp>
        <p:nvSpPr>
          <p:cNvPr id="3" name="Content Placeholder 2"/>
          <p:cNvSpPr>
            <a:spLocks noGrp="1"/>
          </p:cNvSpPr>
          <p:nvPr>
            <p:ph idx="1"/>
          </p:nvPr>
        </p:nvSpPr>
        <p:spPr/>
        <p:txBody>
          <a:bodyPr>
            <a:normAutofit/>
          </a:bodyPr>
          <a:lstStyle/>
          <a:p>
            <a:r>
              <a:rPr lang="en-GB" dirty="0"/>
              <a:t>For group-level inference larger sample sizes are better </a:t>
            </a:r>
            <a:endParaRPr lang="en-GB" dirty="0" smtClean="0"/>
          </a:p>
          <a:p>
            <a:pPr lvl="1"/>
            <a:r>
              <a:rPr lang="en-US" dirty="0" smtClean="0"/>
              <a:t>P</a:t>
            </a:r>
            <a:r>
              <a:rPr lang="en-GB" dirty="0" err="1" smtClean="0"/>
              <a:t>ower</a:t>
            </a:r>
            <a:r>
              <a:rPr lang="en-GB" dirty="0" smtClean="0"/>
              <a:t> depends more heavily on number of subjects than number of scans per subject</a:t>
            </a:r>
            <a:endParaRPr lang="en-GB" dirty="0"/>
          </a:p>
          <a:p>
            <a:r>
              <a:rPr lang="en-GB" dirty="0"/>
              <a:t>Run each scan as long as possible (40-60 </a:t>
            </a:r>
            <a:r>
              <a:rPr lang="en-GB" dirty="0" smtClean="0"/>
              <a:t>min</a:t>
            </a:r>
            <a:r>
              <a:rPr lang="en-GB" dirty="0" smtClean="0"/>
              <a:t>) </a:t>
            </a:r>
            <a:r>
              <a:rPr lang="en-US" dirty="0" smtClean="0"/>
              <a:t>–</a:t>
            </a:r>
            <a:r>
              <a:rPr lang="en-GB" dirty="0" smtClean="0"/>
              <a:t> increase power due to higher number of scans</a:t>
            </a:r>
            <a:endParaRPr lang="en-GB" dirty="0"/>
          </a:p>
          <a:p>
            <a:r>
              <a:rPr lang="en-GB" dirty="0"/>
              <a:t>Keep subject as busy as </a:t>
            </a:r>
            <a:r>
              <a:rPr lang="en-GB" dirty="0" smtClean="0"/>
              <a:t>possible </a:t>
            </a:r>
            <a:endParaRPr lang="en-GB" dirty="0"/>
          </a:p>
          <a:p>
            <a:r>
              <a:rPr lang="en-GB" dirty="0"/>
              <a:t>Fewer conditions/contrasts are </a:t>
            </a:r>
            <a:r>
              <a:rPr lang="en-GB" dirty="0" smtClean="0"/>
              <a:t>better </a:t>
            </a:r>
            <a:r>
              <a:rPr lang="en-US" dirty="0" smtClean="0"/>
              <a:t>–</a:t>
            </a:r>
            <a:r>
              <a:rPr lang="en-GB" dirty="0" smtClean="0"/>
              <a:t> easier and more power</a:t>
            </a:r>
            <a:endParaRPr lang="en-GB" dirty="0"/>
          </a:p>
          <a:p>
            <a:endParaRPr lang="en-GB" dirty="0"/>
          </a:p>
        </p:txBody>
      </p:sp>
    </p:spTree>
    <p:extLst>
      <p:ext uri="{BB962C8B-B14F-4D97-AF65-F5344CB8AC3E}">
        <p14:creationId xmlns:p14="http://schemas.microsoft.com/office/powerpoint/2010/main" val="390154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considerations </a:t>
            </a:r>
          </a:p>
        </p:txBody>
      </p:sp>
      <p:sp>
        <p:nvSpPr>
          <p:cNvPr id="3" name="Content Placeholder 2"/>
          <p:cNvSpPr>
            <a:spLocks noGrp="1"/>
          </p:cNvSpPr>
          <p:nvPr>
            <p:ph idx="1"/>
          </p:nvPr>
        </p:nvSpPr>
        <p:spPr/>
        <p:txBody>
          <a:bodyPr/>
          <a:lstStyle/>
          <a:p>
            <a:pPr marL="0" indent="0">
              <a:buNone/>
            </a:pPr>
            <a:r>
              <a:rPr lang="en-GB" dirty="0"/>
              <a:t>A good fMRI experiment needs 2 things:</a:t>
            </a:r>
          </a:p>
          <a:p>
            <a:pPr marL="731509" indent="-731509">
              <a:buAutoNum type="arabicPeriod"/>
            </a:pPr>
            <a:r>
              <a:rPr lang="en-GB" dirty="0"/>
              <a:t>Induce subject to do or experience the psychological state that you want to study (psychological)</a:t>
            </a:r>
          </a:p>
          <a:p>
            <a:pPr marL="731509" indent="-731509">
              <a:buAutoNum type="arabicPeriod"/>
            </a:pPr>
            <a:r>
              <a:rPr lang="en-GB" b="1" dirty="0"/>
              <a:t>Effectively detect brain signals related to those psychological states (statistical)</a:t>
            </a:r>
          </a:p>
          <a:p>
            <a:pPr marL="731509" indent="-731509">
              <a:buAutoNum type="arabicPeriod"/>
            </a:pPr>
            <a:endParaRPr lang="en-GB" b="1" dirty="0"/>
          </a:p>
          <a:p>
            <a:pPr>
              <a:buFont typeface="Wingdings" panose="05000000000000000000" pitchFamily="2" charset="2"/>
              <a:buChar char="Ø"/>
            </a:pPr>
            <a:r>
              <a:rPr lang="en-GB" dirty="0"/>
              <a:t>You can have a great psychological experiment with huge neuronal response, but be completely unable to </a:t>
            </a:r>
            <a:r>
              <a:rPr lang="en-GB" dirty="0" smtClean="0"/>
              <a:t>identify this </a:t>
            </a:r>
            <a:r>
              <a:rPr lang="en-GB" dirty="0"/>
              <a:t>in fMRI-signal</a:t>
            </a:r>
          </a:p>
          <a:p>
            <a:endParaRPr lang="en-GB" dirty="0"/>
          </a:p>
        </p:txBody>
      </p:sp>
    </p:spTree>
    <p:extLst>
      <p:ext uri="{BB962C8B-B14F-4D97-AF65-F5344CB8AC3E}">
        <p14:creationId xmlns:p14="http://schemas.microsoft.com/office/powerpoint/2010/main" val="324774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GLM</a:t>
            </a:r>
          </a:p>
        </p:txBody>
      </p:sp>
      <p:sp>
        <p:nvSpPr>
          <p:cNvPr id="3" name="Content Placeholder 2"/>
          <p:cNvSpPr>
            <a:spLocks noGrp="1"/>
          </p:cNvSpPr>
          <p:nvPr>
            <p:ph idx="1"/>
          </p:nvPr>
        </p:nvSpPr>
        <p:spPr>
          <a:xfrm>
            <a:off x="1169988" y="2625724"/>
            <a:ext cx="10729912" cy="6499547"/>
          </a:xfrm>
        </p:spPr>
        <p:txBody>
          <a:bodyPr>
            <a:normAutofit fontScale="85000" lnSpcReduction="10000"/>
          </a:bodyPr>
          <a:lstStyle/>
          <a:p>
            <a:pPr marL="0" indent="0">
              <a:spcBef>
                <a:spcPts val="0"/>
              </a:spcBef>
              <a:buClrTx/>
              <a:buSzTx/>
              <a:buNone/>
              <a:defRPr/>
            </a:pPr>
            <a:r>
              <a:rPr lang="en-GB" sz="3700" b="1" kern="0" dirty="0">
                <a:solidFill>
                  <a:sysClr val="windowText" lastClr="000000"/>
                </a:solidFill>
              </a:rPr>
              <a:t>General Linear Model:  </a:t>
            </a:r>
          </a:p>
          <a:p>
            <a:pPr marL="0" indent="0">
              <a:spcBef>
                <a:spcPts val="0"/>
              </a:spcBef>
              <a:buClrTx/>
              <a:buSzTx/>
              <a:buNone/>
              <a:defRPr/>
            </a:pPr>
            <a:r>
              <a:rPr lang="en-GB" sz="3700" b="1" kern="0" dirty="0">
                <a:solidFill>
                  <a:sysClr val="windowText" lastClr="000000"/>
                </a:solidFill>
              </a:rPr>
              <a:t>                    Y        =          X              .	       β 	    +         </a:t>
            </a:r>
            <a:r>
              <a:rPr lang="el-GR" sz="3700" b="1" kern="0" dirty="0">
                <a:solidFill>
                  <a:sysClr val="windowText" lastClr="000000"/>
                </a:solidFill>
              </a:rPr>
              <a:t>ε</a:t>
            </a:r>
            <a:endParaRPr lang="en-GB" sz="3700" b="1" kern="0" dirty="0">
              <a:solidFill>
                <a:sysClr val="windowText" lastClr="000000"/>
              </a:solidFill>
            </a:endParaRPr>
          </a:p>
          <a:p>
            <a:pPr marL="0" indent="0">
              <a:spcBef>
                <a:spcPts val="0"/>
              </a:spcBef>
              <a:buClrTx/>
              <a:buSzTx/>
              <a:buNone/>
              <a:defRPr/>
            </a:pPr>
            <a:r>
              <a:rPr lang="en-GB" sz="3700" b="1" kern="0" dirty="0">
                <a:solidFill>
                  <a:sysClr val="windowText" lastClr="000000"/>
                </a:solidFill>
              </a:rPr>
              <a:t>                Data       Design Matrix    Parameters   error</a:t>
            </a:r>
          </a:p>
          <a:p>
            <a:pPr marL="0" indent="0">
              <a:spcBef>
                <a:spcPts val="0"/>
              </a:spcBef>
              <a:buClrTx/>
              <a:buSzTx/>
              <a:buNone/>
              <a:defRPr/>
            </a:pPr>
            <a:endParaRPr lang="en-US" sz="3700" kern="0" dirty="0">
              <a:solidFill>
                <a:sysClr val="windowText" lastClr="000000"/>
              </a:solidFill>
            </a:endParaRPr>
          </a:p>
          <a:p>
            <a:pPr marL="0" indent="0">
              <a:lnSpc>
                <a:spcPct val="100000"/>
              </a:lnSpc>
              <a:spcBef>
                <a:spcPts val="0"/>
              </a:spcBef>
              <a:buNone/>
              <a:defRPr/>
            </a:pPr>
            <a:r>
              <a:rPr lang="en-US" sz="3700" kern="0" dirty="0">
                <a:solidFill>
                  <a:sysClr val="windowText" lastClr="000000"/>
                </a:solidFill>
              </a:rPr>
              <a:t>Efficiency(e) is the ability to estimate </a:t>
            </a:r>
            <a:r>
              <a:rPr lang="en-GB" sz="3700" b="1" kern="0" dirty="0">
                <a:solidFill>
                  <a:sysClr val="windowText" lastClr="000000"/>
                </a:solidFill>
              </a:rPr>
              <a:t>β</a:t>
            </a:r>
            <a:r>
              <a:rPr lang="en-US" sz="3700" kern="0" dirty="0">
                <a:solidFill>
                  <a:sysClr val="windowText" lastClr="000000"/>
                </a:solidFill>
              </a:rPr>
              <a:t>, given the design matrix (X) for a particular contrast (c) and the given noise variance (</a:t>
            </a:r>
            <a:r>
              <a:rPr lang="el-GR" kern="0" dirty="0"/>
              <a:t>σ</a:t>
            </a:r>
            <a:r>
              <a:rPr lang="en-GB" kern="0" baseline="30000" dirty="0"/>
              <a:t>2</a:t>
            </a:r>
            <a:r>
              <a:rPr lang="en-GB" kern="0" dirty="0"/>
              <a:t>)</a:t>
            </a:r>
            <a:endParaRPr lang="en-US" sz="3700" kern="0" dirty="0"/>
          </a:p>
          <a:p>
            <a:pPr marL="0" indent="0">
              <a:spcBef>
                <a:spcPts val="0"/>
              </a:spcBef>
              <a:buClrTx/>
              <a:buSzTx/>
              <a:buNone/>
              <a:defRPr/>
            </a:pPr>
            <a:endParaRPr lang="en-US" sz="3700" kern="0" dirty="0">
              <a:solidFill>
                <a:sysClr val="windowText" lastClr="000000"/>
              </a:solidFill>
            </a:endParaRPr>
          </a:p>
          <a:p>
            <a:pPr marL="487672" lvl="1" indent="-487672" algn="ctr">
              <a:spcBef>
                <a:spcPts val="0"/>
              </a:spcBef>
              <a:buClrTx/>
              <a:buNone/>
              <a:defRPr/>
            </a:pPr>
            <a:r>
              <a:rPr lang="en-GB" sz="4800" b="1" kern="0" dirty="0">
                <a:solidFill>
                  <a:srgbClr val="860908"/>
                </a:solidFill>
              </a:rPr>
              <a:t>e (c, X) = inverse (</a:t>
            </a:r>
            <a:r>
              <a:rPr lang="el-GR" sz="4800" b="1" kern="0" dirty="0">
                <a:solidFill>
                  <a:srgbClr val="860908"/>
                </a:solidFill>
              </a:rPr>
              <a:t>σ</a:t>
            </a:r>
            <a:r>
              <a:rPr lang="en-GB" sz="4800" b="1" kern="0" baseline="30000" dirty="0">
                <a:solidFill>
                  <a:srgbClr val="860908"/>
                </a:solidFill>
              </a:rPr>
              <a:t>2</a:t>
            </a:r>
            <a:r>
              <a:rPr lang="en-GB" sz="4800" b="1" kern="0" dirty="0">
                <a:solidFill>
                  <a:srgbClr val="860908"/>
                </a:solidFill>
              </a:rPr>
              <a:t> </a:t>
            </a:r>
            <a:r>
              <a:rPr lang="en-GB" sz="4800" b="1" kern="0" dirty="0" err="1">
                <a:solidFill>
                  <a:srgbClr val="860908"/>
                </a:solidFill>
              </a:rPr>
              <a:t>c</a:t>
            </a:r>
            <a:r>
              <a:rPr lang="en-GB" sz="4800" b="1" kern="0" baseline="30000" dirty="0" err="1">
                <a:solidFill>
                  <a:srgbClr val="860908"/>
                </a:solidFill>
              </a:rPr>
              <a:t>T</a:t>
            </a:r>
            <a:r>
              <a:rPr lang="en-GB" sz="4800" b="1" kern="0" dirty="0">
                <a:solidFill>
                  <a:srgbClr val="860908"/>
                </a:solidFill>
              </a:rPr>
              <a:t> Inverse(X</a:t>
            </a:r>
            <a:r>
              <a:rPr lang="en-GB" sz="4800" b="1" kern="0" baseline="30000" dirty="0">
                <a:solidFill>
                  <a:srgbClr val="860908"/>
                </a:solidFill>
              </a:rPr>
              <a:t>T</a:t>
            </a:r>
            <a:r>
              <a:rPr lang="en-GB" sz="4800" b="1" kern="0" dirty="0">
                <a:solidFill>
                  <a:srgbClr val="860908"/>
                </a:solidFill>
              </a:rPr>
              <a:t>X) c)</a:t>
            </a:r>
          </a:p>
          <a:p>
            <a:pPr marL="0" indent="0">
              <a:spcBef>
                <a:spcPts val="0"/>
              </a:spcBef>
              <a:buClrTx/>
              <a:buSzTx/>
              <a:buNone/>
              <a:defRPr/>
            </a:pPr>
            <a:endParaRPr lang="en-GB" sz="3700" kern="0" baseline="30000" dirty="0">
              <a:solidFill>
                <a:sysClr val="windowText" lastClr="000000"/>
              </a:solidFill>
            </a:endParaRPr>
          </a:p>
          <a:p>
            <a:pPr marL="731509" indent="-731509">
              <a:spcBef>
                <a:spcPts val="0"/>
              </a:spcBef>
              <a:buClrTx/>
              <a:buSzTx/>
              <a:buFontTx/>
              <a:buAutoNum type="arabicPeriod"/>
              <a:defRPr/>
            </a:pPr>
            <a:r>
              <a:rPr lang="en-GB" sz="3700" kern="0" dirty="0">
                <a:solidFill>
                  <a:sysClr val="windowText" lastClr="000000"/>
                </a:solidFill>
              </a:rPr>
              <a:t>The efficiency for each contrast is different</a:t>
            </a:r>
          </a:p>
          <a:p>
            <a:pPr marL="731509" indent="-731509">
              <a:spcBef>
                <a:spcPts val="0"/>
              </a:spcBef>
              <a:buClrTx/>
              <a:buSzTx/>
              <a:buFontTx/>
              <a:buAutoNum type="arabicPeriod"/>
              <a:defRPr/>
            </a:pPr>
            <a:r>
              <a:rPr lang="en-GB" sz="3700" kern="0" dirty="0">
                <a:solidFill>
                  <a:sysClr val="windowText" lastClr="000000"/>
                </a:solidFill>
              </a:rPr>
              <a:t>We can calculate the efficiency just based on the contrast and design matrix before we have seen any data</a:t>
            </a:r>
            <a:r>
              <a:rPr lang="en-GB" sz="3700" kern="0" dirty="0" smtClean="0">
                <a:solidFill>
                  <a:sysClr val="windowText" lastClr="000000"/>
                </a:solidFill>
              </a:rPr>
              <a:t>!</a:t>
            </a:r>
          </a:p>
          <a:p>
            <a:pPr marL="731509" lvl="0" indent="-731509">
              <a:spcBef>
                <a:spcPts val="0"/>
              </a:spcBef>
              <a:buClrTx/>
              <a:buSzTx/>
              <a:buFontTx/>
              <a:buAutoNum type="arabicPeriod"/>
              <a:defRPr/>
            </a:pPr>
            <a:r>
              <a:rPr lang="en-GB" sz="4000" dirty="0"/>
              <a:t>We can directly influence our efficiency by </a:t>
            </a:r>
            <a:r>
              <a:rPr lang="en-GB" sz="4000" dirty="0" smtClean="0"/>
              <a:t>manipulating the timing and sequence of stimuli </a:t>
            </a:r>
            <a:endParaRPr lang="en-GB" sz="4000" dirty="0"/>
          </a:p>
          <a:p>
            <a:pPr marL="731509" indent="-731509">
              <a:spcBef>
                <a:spcPts val="0"/>
              </a:spcBef>
              <a:buClrTx/>
              <a:buSzTx/>
              <a:buFontTx/>
              <a:buAutoNum type="arabicPeriod"/>
              <a:defRPr/>
            </a:pPr>
            <a:endParaRPr lang="en-GB" sz="3700" kern="0" dirty="0">
              <a:solidFill>
                <a:sysClr val="windowText" lastClr="000000"/>
              </a:solidFill>
            </a:endParaRPr>
          </a:p>
          <a:p>
            <a:endParaRPr lang="en-GB" dirty="0"/>
          </a:p>
        </p:txBody>
      </p:sp>
    </p:spTree>
    <p:extLst>
      <p:ext uri="{BB962C8B-B14F-4D97-AF65-F5344CB8AC3E}">
        <p14:creationId xmlns:p14="http://schemas.microsoft.com/office/powerpoint/2010/main" val="2897111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Stimulus timing</a:t>
            </a:r>
            <a:endParaRPr lang="en-GB" dirty="0"/>
          </a:p>
        </p:txBody>
      </p:sp>
      <p:sp>
        <p:nvSpPr>
          <p:cNvPr id="3" name="Text Placeholder 2"/>
          <p:cNvSpPr>
            <a:spLocks noGrp="1"/>
          </p:cNvSpPr>
          <p:nvPr>
            <p:ph type="body" idx="1"/>
          </p:nvPr>
        </p:nvSpPr>
        <p:spPr/>
        <p:txBody>
          <a:bodyPr/>
          <a:lstStyle/>
          <a:p>
            <a:r>
              <a:rPr lang="en-GB" dirty="0"/>
              <a:t>Simplest case: one condition against baseline</a:t>
            </a:r>
            <a:endParaRPr lang="en-GB" dirty="0"/>
          </a:p>
        </p:txBody>
      </p:sp>
    </p:spTree>
    <p:extLst>
      <p:ext uri="{BB962C8B-B14F-4D97-AF65-F5344CB8AC3E}">
        <p14:creationId xmlns:p14="http://schemas.microsoft.com/office/powerpoint/2010/main" val="8105988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txBox="1">
            <a:spLocks/>
          </p:cNvSpPr>
          <p:nvPr/>
        </p:nvSpPr>
        <p:spPr bwMode="auto">
          <a:xfrm>
            <a:off x="508000" y="800100"/>
            <a:ext cx="1198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7000" dirty="0">
                <a:solidFill>
                  <a:srgbClr val="D93E2B"/>
                </a:solidFill>
                <a:latin typeface="Bodoni SvtyTwo ITC TT-Book" charset="0"/>
                <a:cs typeface="Bodoni SvtyTwo ITC TT-Book" charset="0"/>
                <a:sym typeface="Bodoni SvtyTwo ITC TT-Book" charset="0"/>
              </a:rPr>
              <a:t>BOLD </a:t>
            </a:r>
            <a:r>
              <a:rPr lang="en-GB" sz="7000" dirty="0" smtClean="0">
                <a:solidFill>
                  <a:srgbClr val="D93E2B"/>
                </a:solidFill>
                <a:latin typeface="Bodoni SvtyTwo ITC TT-Book" charset="0"/>
                <a:cs typeface="Bodoni SvtyTwo ITC TT-Book" charset="0"/>
                <a:sym typeface="Bodoni SvtyTwo ITC TT-Book" charset="0"/>
              </a:rPr>
              <a:t>response</a:t>
            </a:r>
            <a:endParaRPr lang="en-GB" sz="7000" dirty="0">
              <a:solidFill>
                <a:srgbClr val="D93E2B"/>
              </a:solidFill>
              <a:latin typeface="Bodoni SvtyTwo ITC TT-Book" charset="0"/>
              <a:cs typeface="Bodoni SvtyTwo ITC TT-Book" charset="0"/>
              <a:sym typeface="Bodoni SvtyTwo ITC TT-Book" charset="0"/>
            </a:endParaRPr>
          </a:p>
        </p:txBody>
      </p:sp>
      <p:sp>
        <p:nvSpPr>
          <p:cNvPr id="64515" name="AutoShape 4"/>
          <p:cNvSpPr>
            <a:spLocks/>
          </p:cNvSpPr>
          <p:nvPr/>
        </p:nvSpPr>
        <p:spPr bwMode="auto">
          <a:xfrm>
            <a:off x="493713" y="2301875"/>
            <a:ext cx="5614987" cy="29495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eaLnBrk="1" hangingPunct="1">
              <a:spcBef>
                <a:spcPts val="1200"/>
              </a:spcBef>
              <a:buSzPct val="100000"/>
            </a:pPr>
            <a:r>
              <a:rPr lang="en-US" sz="2800" dirty="0"/>
              <a:t>The relation between a burst of neuronal activity and the BOLD signal is captured </a:t>
            </a:r>
            <a:r>
              <a:rPr lang="en-US" sz="2800" dirty="0" smtClean="0"/>
              <a:t>by </a:t>
            </a:r>
            <a:r>
              <a:rPr lang="en-US" sz="2800" dirty="0" err="1" smtClean="0"/>
              <a:t>Haemodynamic</a:t>
            </a:r>
            <a:r>
              <a:rPr lang="en-US" sz="2800" dirty="0" smtClean="0"/>
              <a:t> </a:t>
            </a:r>
            <a:r>
              <a:rPr lang="en-US" sz="2800" dirty="0"/>
              <a:t>Response Function (HRF)</a:t>
            </a:r>
            <a:endParaRPr lang="en-US" sz="2800" dirty="0" smtClean="0">
              <a:solidFill>
                <a:srgbClr val="000000"/>
              </a:solidFill>
              <a:latin typeface="Corbel" charset="0"/>
              <a:cs typeface="Corbel" charset="0"/>
              <a:sym typeface="Corbel" charset="0"/>
            </a:endParaRPr>
          </a:p>
          <a:p>
            <a:pPr marL="300038" indent="-300038" eaLnBrk="1" hangingPunct="1">
              <a:spcBef>
                <a:spcPts val="1200"/>
              </a:spcBef>
              <a:buSzPct val="100000"/>
              <a:buFont typeface="Arial" charset="0"/>
              <a:buChar char="•"/>
            </a:pPr>
            <a:endParaRPr lang="en-US" sz="2800" dirty="0">
              <a:solidFill>
                <a:srgbClr val="000000"/>
              </a:solidFill>
              <a:latin typeface="Corbel" charset="0"/>
              <a:cs typeface="Corbel" charset="0"/>
              <a:sym typeface="Corbel" charset="0"/>
            </a:endParaRPr>
          </a:p>
          <a:p>
            <a:r>
              <a:rPr lang="en-GB" sz="2800" b="1" dirty="0" smtClean="0"/>
              <a:t>2 difficulties </a:t>
            </a:r>
            <a:r>
              <a:rPr lang="en-GB" sz="2800" b="1" dirty="0" smtClean="0"/>
              <a:t>for design timing:</a:t>
            </a:r>
          </a:p>
          <a:p>
            <a:endParaRPr lang="en-GB" sz="2800" b="1" dirty="0" smtClean="0"/>
          </a:p>
          <a:p>
            <a:pPr marL="285750" indent="-285750">
              <a:buFont typeface="Arial" panose="020B0604020202020204" pitchFamily="34" charset="0"/>
              <a:buChar char="•"/>
            </a:pPr>
            <a:r>
              <a:rPr lang="en-GB" sz="2800" dirty="0" smtClean="0"/>
              <a:t>BOLD response is very </a:t>
            </a:r>
            <a:r>
              <a:rPr lang="en-GB" sz="2800" dirty="0" smtClean="0"/>
              <a:t>sluggish </a:t>
            </a:r>
            <a:endParaRPr lang="en-US" sz="2800" dirty="0">
              <a:sym typeface="Wingdings"/>
            </a:endParaRP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Low frequency drifts in fMRI signal, need to be filtered out  by high-pass filter</a:t>
            </a:r>
            <a:endParaRPr lang="en-GB" sz="2800" dirty="0"/>
          </a:p>
        </p:txBody>
      </p:sp>
      <p:sp>
        <p:nvSpPr>
          <p:cNvPr id="5" name="AutoShape 3"/>
          <p:cNvSpPr>
            <a:spLocks/>
          </p:cNvSpPr>
          <p:nvPr/>
        </p:nvSpPr>
        <p:spPr bwMode="auto">
          <a:xfrm>
            <a:off x="7583488" y="7280275"/>
            <a:ext cx="5227637"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a:solidFill>
                  <a:srgbClr val="E0EBF2"/>
                </a:solidFill>
                <a:latin typeface="Palatino" charset="0"/>
                <a:cs typeface="Palatino" charset="0"/>
                <a:sym typeface="Palatino" charset="0"/>
              </a:rPr>
              <a:t>Rik Henson’s SPM guide:</a:t>
            </a:r>
          </a:p>
          <a:p>
            <a:pPr algn="r" eaLnBrk="1" hangingPunct="1"/>
            <a:r>
              <a:rPr lang="nb-NO" sz="1000" b="1">
                <a:solidFill>
                  <a:srgbClr val="E0EBF2"/>
                </a:solidFill>
                <a:latin typeface="Palatino" charset="0"/>
                <a:cs typeface="Palatino" charset="0"/>
                <a:sym typeface="Palatino" charset="0"/>
              </a:rPr>
              <a:t>	http://imaging.mrc-cbu.cam.ac.uk/imaging/DesignEfficiency</a:t>
            </a:r>
          </a:p>
          <a:p>
            <a:pPr algn="r" eaLnBrk="1" hangingPunct="1"/>
            <a:endParaRPr lang="en-US" sz="2400">
              <a:solidFill>
                <a:srgbClr val="414141"/>
              </a:solidFill>
              <a:latin typeface="Palatino" charset="0"/>
              <a:cs typeface="Palatino" charset="0"/>
              <a:sym typeface="Palatino" charset="0"/>
            </a:endParaRPr>
          </a:p>
        </p:txBody>
      </p:sp>
      <p:pic>
        <p:nvPicPr>
          <p:cNvPr id="64517" name="Picture 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7225" y="2684463"/>
            <a:ext cx="5803900"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4518" name="AutoShape 6"/>
          <p:cNvSpPr>
            <a:spLocks/>
          </p:cNvSpPr>
          <p:nvPr/>
        </p:nvSpPr>
        <p:spPr bwMode="auto">
          <a:xfrm>
            <a:off x="9629775" y="3262313"/>
            <a:ext cx="600075" cy="4095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algn="ctr" eaLnBrk="1" hangingPunct="1"/>
            <a:r>
              <a:rPr lang="en-US">
                <a:solidFill>
                  <a:srgbClr val="000000"/>
                </a:solidFill>
                <a:latin typeface="Corbel" charset="0"/>
                <a:cs typeface="Corbel" charset="0"/>
                <a:sym typeface="Corbel" charset="0"/>
              </a:rPr>
              <a:t>Peak</a:t>
            </a:r>
            <a:endParaRPr lang="en-US" sz="2400">
              <a:solidFill>
                <a:srgbClr val="414141"/>
              </a:solidFill>
              <a:latin typeface="Palatino" charset="0"/>
              <a:cs typeface="Palatino" charset="0"/>
              <a:sym typeface="Palatino" charset="0"/>
            </a:endParaRPr>
          </a:p>
        </p:txBody>
      </p:sp>
      <p:sp>
        <p:nvSpPr>
          <p:cNvPr id="64519" name="Line 7"/>
          <p:cNvSpPr>
            <a:spLocks noChangeShapeType="1"/>
          </p:cNvSpPr>
          <p:nvPr/>
        </p:nvSpPr>
        <p:spPr bwMode="auto">
          <a:xfrm flipH="1" flipV="1">
            <a:off x="8651875" y="3262313"/>
            <a:ext cx="887413" cy="2032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endParaRPr lang="en-US"/>
          </a:p>
        </p:txBody>
      </p:sp>
      <p:sp>
        <p:nvSpPr>
          <p:cNvPr id="64520" name="AutoShape 8"/>
          <p:cNvSpPr>
            <a:spLocks/>
          </p:cNvSpPr>
          <p:nvPr/>
        </p:nvSpPr>
        <p:spPr bwMode="auto">
          <a:xfrm>
            <a:off x="10050463" y="4745038"/>
            <a:ext cx="1266825" cy="4095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algn="ctr" eaLnBrk="1" hangingPunct="1"/>
            <a:r>
              <a:rPr lang="en-US">
                <a:solidFill>
                  <a:srgbClr val="000000"/>
                </a:solidFill>
                <a:latin typeface="Corbel" charset="0"/>
                <a:cs typeface="Corbel" charset="0"/>
                <a:sym typeface="Corbel" charset="0"/>
              </a:rPr>
              <a:t>Undershoot</a:t>
            </a:r>
            <a:endParaRPr lang="en-US" sz="2400">
              <a:solidFill>
                <a:srgbClr val="414141"/>
              </a:solidFill>
              <a:latin typeface="Palatino" charset="0"/>
              <a:cs typeface="Palatino" charset="0"/>
              <a:sym typeface="Palatino" charset="0"/>
            </a:endParaRPr>
          </a:p>
        </p:txBody>
      </p:sp>
      <p:sp>
        <p:nvSpPr>
          <p:cNvPr id="64521" name="Line 9"/>
          <p:cNvSpPr>
            <a:spLocks noChangeShapeType="1"/>
          </p:cNvSpPr>
          <p:nvPr/>
        </p:nvSpPr>
        <p:spPr bwMode="auto">
          <a:xfrm flipH="1">
            <a:off x="9929813" y="5106988"/>
            <a:ext cx="360362" cy="10001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endParaRPr lang="en-US"/>
          </a:p>
        </p:txBody>
      </p:sp>
      <p:sp>
        <p:nvSpPr>
          <p:cNvPr id="64522" name="AutoShape 10"/>
          <p:cNvSpPr>
            <a:spLocks/>
          </p:cNvSpPr>
          <p:nvPr/>
        </p:nvSpPr>
        <p:spPr bwMode="auto">
          <a:xfrm>
            <a:off x="9409113" y="2044700"/>
            <a:ext cx="904875" cy="650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eaLnBrk="1" hangingPunct="1"/>
            <a:r>
              <a:rPr lang="en-US" sz="3400">
                <a:solidFill>
                  <a:srgbClr val="000000"/>
                </a:solidFill>
                <a:latin typeface="Corbel" charset="0"/>
                <a:cs typeface="Corbel" charset="0"/>
                <a:sym typeface="Corbel" charset="0"/>
              </a:rPr>
              <a:t>HRF</a:t>
            </a:r>
            <a:endParaRPr lang="en-US" sz="2400">
              <a:solidFill>
                <a:srgbClr val="414141"/>
              </a:solidFill>
              <a:latin typeface="Palatino" charset="0"/>
              <a:cs typeface="Palatino" charset="0"/>
              <a:sym typeface="Palatino" charset="0"/>
            </a:endParaRPr>
          </a:p>
        </p:txBody>
      </p:sp>
      <p:sp>
        <p:nvSpPr>
          <p:cNvPr id="14" name="AutoShape 3"/>
          <p:cNvSpPr>
            <a:spLocks/>
          </p:cNvSpPr>
          <p:nvPr/>
        </p:nvSpPr>
        <p:spPr bwMode="auto">
          <a:xfrm>
            <a:off x="7199313" y="9431338"/>
            <a:ext cx="5226050"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lvl1pPr defTabSz="457200">
              <a:defRPr sz="2400">
                <a:solidFill>
                  <a:srgbClr val="414141"/>
                </a:solidFill>
                <a:latin typeface="Palatino" charset="0"/>
                <a:ea typeface="Palatino" charset="0"/>
                <a:cs typeface="Palatino" charset="0"/>
                <a:sym typeface="Palatino" charset="0"/>
              </a:defRPr>
            </a:lvl1pPr>
            <a:lvl2pPr marL="742950" indent="-285750" defTabSz="457200">
              <a:defRPr sz="2400">
                <a:solidFill>
                  <a:srgbClr val="414141"/>
                </a:solidFill>
                <a:latin typeface="Palatino" charset="0"/>
                <a:ea typeface="Palatino" charset="0"/>
                <a:cs typeface="Palatino" charset="0"/>
                <a:sym typeface="Palatino" charset="0"/>
              </a:defRPr>
            </a:lvl2pPr>
            <a:lvl3pPr marL="1143000" indent="-228600" defTabSz="457200">
              <a:defRPr sz="2400">
                <a:solidFill>
                  <a:srgbClr val="414141"/>
                </a:solidFill>
                <a:latin typeface="Palatino" charset="0"/>
                <a:ea typeface="Palatino" charset="0"/>
                <a:cs typeface="Palatino" charset="0"/>
                <a:sym typeface="Palatino" charset="0"/>
              </a:defRPr>
            </a:lvl3pPr>
            <a:lvl4pPr marL="1600200" indent="-228600" defTabSz="457200">
              <a:defRPr sz="2400">
                <a:solidFill>
                  <a:srgbClr val="414141"/>
                </a:solidFill>
                <a:latin typeface="Palatino" charset="0"/>
                <a:ea typeface="Palatino" charset="0"/>
                <a:cs typeface="Palatino" charset="0"/>
                <a:sym typeface="Palatino" charset="0"/>
              </a:defRPr>
            </a:lvl4pPr>
            <a:lvl5pPr marL="2057400" indent="-228600" defTabSz="457200">
              <a:defRPr sz="2400">
                <a:solidFill>
                  <a:srgbClr val="414141"/>
                </a:solidFill>
                <a:latin typeface="Palatino" charset="0"/>
                <a:ea typeface="Palatino" charset="0"/>
                <a:cs typeface="Palatino" charset="0"/>
                <a:sym typeface="Palatino" charset="0"/>
              </a:defRPr>
            </a:lvl5pPr>
            <a:lvl6pPr marL="25146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29718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34290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3886200" indent="-228600" defTabSz="457200" eaLnBrk="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eaLnBrk="1" fontAlgn="auto" hangingPunct="1">
              <a:spcBef>
                <a:spcPts val="0"/>
              </a:spcBef>
              <a:spcAft>
                <a:spcPts val="0"/>
              </a:spcAft>
              <a:defRPr/>
            </a:pPr>
            <a:r>
              <a:rPr lang="en-GB" altLang="en-US" sz="1000" b="1" dirty="0">
                <a:solidFill>
                  <a:schemeClr val="bg2">
                    <a:lumMod val="60000"/>
                    <a:lumOff val="40000"/>
                  </a:schemeClr>
                </a:solidFill>
                <a:latin typeface="Arial" panose="020B0604020202020204" pitchFamily="34" charset="0"/>
              </a:rPr>
              <a:t>Alessandro G. </a:t>
            </a:r>
            <a:r>
              <a:rPr lang="en-GB" altLang="en-US" sz="1000" b="1" dirty="0" err="1">
                <a:solidFill>
                  <a:schemeClr val="bg2">
                    <a:lumMod val="60000"/>
                    <a:lumOff val="40000"/>
                  </a:schemeClr>
                </a:solidFill>
                <a:latin typeface="Arial" panose="020B0604020202020204" pitchFamily="34" charset="0"/>
              </a:rPr>
              <a:t>Allievi</a:t>
            </a:r>
            <a:r>
              <a:rPr lang="en-GB" altLang="en-US" sz="1000" b="1" dirty="0">
                <a:solidFill>
                  <a:schemeClr val="bg2">
                    <a:lumMod val="60000"/>
                    <a:lumOff val="40000"/>
                  </a:schemeClr>
                </a:solidFill>
                <a:latin typeface="Arial" panose="020B0604020202020204" pitchFamily="34" charset="0"/>
              </a:rPr>
              <a:t> et al. </a:t>
            </a:r>
            <a:r>
              <a:rPr lang="en-GB" altLang="en-US" sz="1000" b="1" dirty="0" err="1">
                <a:solidFill>
                  <a:schemeClr val="bg2">
                    <a:lumMod val="60000"/>
                    <a:lumOff val="40000"/>
                  </a:schemeClr>
                </a:solidFill>
                <a:latin typeface="Arial" panose="020B0604020202020204" pitchFamily="34" charset="0"/>
              </a:rPr>
              <a:t>Cereb</a:t>
            </a:r>
            <a:r>
              <a:rPr lang="en-GB" altLang="en-US" sz="1000" b="1" dirty="0">
                <a:solidFill>
                  <a:schemeClr val="bg2">
                    <a:lumMod val="60000"/>
                    <a:lumOff val="40000"/>
                  </a:schemeClr>
                </a:solidFill>
                <a:latin typeface="Arial" panose="020B0604020202020204" pitchFamily="34" charset="0"/>
              </a:rPr>
              <a:t>. Cortex </a:t>
            </a:r>
            <a:r>
              <a:rPr lang="en-GB" altLang="en-US" sz="1000" b="1" dirty="0" smtClean="0">
                <a:solidFill>
                  <a:schemeClr val="bg2">
                    <a:lumMod val="60000"/>
                    <a:lumOff val="40000"/>
                  </a:schemeClr>
                </a:solidFill>
                <a:latin typeface="Arial" panose="020B0604020202020204" pitchFamily="34" charset="0"/>
              </a:rPr>
              <a:t>2015</a:t>
            </a:r>
            <a:endParaRPr lang="en-GB" altLang="en-US" sz="1000" b="1" dirty="0">
              <a:solidFill>
                <a:schemeClr val="bg2">
                  <a:lumMod val="60000"/>
                  <a:lumOff val="40000"/>
                </a:schemeClr>
              </a:solidFill>
              <a:latin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txBox="1">
            <a:spLocks/>
          </p:cNvSpPr>
          <p:nvPr/>
        </p:nvSpPr>
        <p:spPr bwMode="auto">
          <a:xfrm>
            <a:off x="525736" y="196280"/>
            <a:ext cx="1198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7000" dirty="0">
                <a:solidFill>
                  <a:srgbClr val="D93E2B"/>
                </a:solidFill>
                <a:latin typeface="Bodoni SvtyTwo ITC TT-Book" charset="0"/>
                <a:cs typeface="Bodoni SvtyTwo ITC TT-Book" charset="0"/>
                <a:sym typeface="Bodoni SvtyTwo ITC TT-Book" charset="0"/>
              </a:rPr>
              <a:t>Fixed </a:t>
            </a:r>
            <a:r>
              <a:rPr lang="en-GB" sz="7000" dirty="0" smtClean="0">
                <a:solidFill>
                  <a:srgbClr val="D93E2B"/>
                </a:solidFill>
                <a:latin typeface="Bodoni SvtyTwo ITC TT-Book" charset="0"/>
                <a:cs typeface="Bodoni SvtyTwo ITC TT-Book" charset="0"/>
                <a:sym typeface="Bodoni SvtyTwo ITC TT-Book" charset="0"/>
              </a:rPr>
              <a:t>stimulus onset </a:t>
            </a:r>
            <a:r>
              <a:rPr lang="en-GB" sz="7000" dirty="0" err="1" smtClean="0">
                <a:solidFill>
                  <a:srgbClr val="D93E2B"/>
                </a:solidFill>
                <a:latin typeface="Bodoni SvtyTwo ITC TT-Book" charset="0"/>
                <a:cs typeface="Bodoni SvtyTwo ITC TT-Book" charset="0"/>
                <a:sym typeface="Bodoni SvtyTwo ITC TT-Book" charset="0"/>
              </a:rPr>
              <a:t>asychrony</a:t>
            </a:r>
            <a:r>
              <a:rPr lang="en-GB" sz="7000" dirty="0" smtClean="0">
                <a:solidFill>
                  <a:srgbClr val="D93E2B"/>
                </a:solidFill>
                <a:latin typeface="Bodoni SvtyTwo ITC TT-Book" charset="0"/>
                <a:cs typeface="Bodoni SvtyTwo ITC TT-Book" charset="0"/>
                <a:sym typeface="Bodoni SvtyTwo ITC TT-Book" charset="0"/>
              </a:rPr>
              <a:t> (SOA)= </a:t>
            </a:r>
            <a:r>
              <a:rPr lang="en-GB" sz="7000" dirty="0">
                <a:solidFill>
                  <a:srgbClr val="D93E2B"/>
                </a:solidFill>
                <a:latin typeface="Bodoni SvtyTwo ITC TT-Book" charset="0"/>
                <a:cs typeface="Bodoni SvtyTwo ITC TT-Book" charset="0"/>
                <a:sym typeface="Bodoni SvtyTwo ITC TT-Book" charset="0"/>
              </a:rPr>
              <a:t>16s</a:t>
            </a:r>
          </a:p>
        </p:txBody>
      </p:sp>
      <p:pic>
        <p:nvPicPr>
          <p:cNvPr id="68611" name="Picture 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409825"/>
            <a:ext cx="11660188" cy="294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Rectangle 5"/>
          <p:cNvSpPr txBox="1">
            <a:spLocks/>
          </p:cNvSpPr>
          <p:nvPr/>
        </p:nvSpPr>
        <p:spPr bwMode="auto">
          <a:xfrm>
            <a:off x="561975" y="5716588"/>
            <a:ext cx="11703050" cy="208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lvl1pPr marL="300038" indent="-300038">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spcBef>
                <a:spcPts val="1200"/>
              </a:spcBef>
              <a:buClr>
                <a:srgbClr val="000000"/>
              </a:buClr>
              <a:buFontTx/>
              <a:buChar char="•"/>
            </a:pPr>
            <a:r>
              <a:rPr lang="en-US" sz="2800" dirty="0">
                <a:solidFill>
                  <a:srgbClr val="000000"/>
                </a:solidFill>
                <a:latin typeface="Corbel" charset="0"/>
                <a:cs typeface="Corbel" charset="0"/>
                <a:sym typeface="Corbel" charset="0"/>
              </a:rPr>
              <a:t>Detection of signal in background noise works best if variability of </a:t>
            </a:r>
            <a:r>
              <a:rPr lang="en-US" sz="2800" dirty="0" smtClean="0">
                <a:solidFill>
                  <a:srgbClr val="000000"/>
                </a:solidFill>
                <a:latin typeface="Corbel" charset="0"/>
                <a:cs typeface="Corbel" charset="0"/>
                <a:sym typeface="Corbel" charset="0"/>
              </a:rPr>
              <a:t>neural </a:t>
            </a:r>
            <a:r>
              <a:rPr lang="en-US" sz="2800" dirty="0">
                <a:solidFill>
                  <a:srgbClr val="000000"/>
                </a:solidFill>
                <a:latin typeface="Corbel" charset="0"/>
                <a:cs typeface="Corbel" charset="0"/>
                <a:sym typeface="Corbel" charset="0"/>
              </a:rPr>
              <a:t>signal is </a:t>
            </a:r>
            <a:r>
              <a:rPr lang="en-US" sz="2800" dirty="0" err="1">
                <a:solidFill>
                  <a:srgbClr val="000000"/>
                </a:solidFill>
                <a:latin typeface="Corbel" charset="0"/>
                <a:cs typeface="Corbel" charset="0"/>
                <a:sym typeface="Corbel" charset="0"/>
              </a:rPr>
              <a:t>maximised</a:t>
            </a:r>
            <a:endParaRPr lang="en-US" sz="2800" dirty="0">
              <a:solidFill>
                <a:srgbClr val="000000"/>
              </a:solidFill>
              <a:latin typeface="Corbel" charset="0"/>
              <a:cs typeface="Corbel" charset="0"/>
              <a:sym typeface="Corbel" charset="0"/>
            </a:endParaRPr>
          </a:p>
          <a:p>
            <a:pPr eaLnBrk="1" hangingPunct="1">
              <a:spcBef>
                <a:spcPts val="1200"/>
              </a:spcBef>
              <a:buClr>
                <a:srgbClr val="000000"/>
              </a:buClr>
              <a:buFontTx/>
              <a:buChar char="•"/>
            </a:pPr>
            <a:r>
              <a:rPr lang="en-US" sz="2800" dirty="0">
                <a:solidFill>
                  <a:srgbClr val="000000"/>
                </a:solidFill>
                <a:latin typeface="Corbel" charset="0"/>
                <a:cs typeface="Corbel" charset="0"/>
                <a:sym typeface="Corbel" charset="0"/>
              </a:rPr>
              <a:t>Signal that varies little will be difficult to detect </a:t>
            </a:r>
            <a:r>
              <a:rPr lang="en-US" sz="2800" dirty="0">
                <a:solidFill>
                  <a:srgbClr val="000000"/>
                </a:solidFill>
                <a:latin typeface="Wingdings" charset="0"/>
                <a:cs typeface="Wingdings" charset="0"/>
                <a:sym typeface="Wingdings" charset="0"/>
              </a:rPr>
              <a:t></a:t>
            </a:r>
            <a:r>
              <a:rPr lang="en-US" sz="2800" dirty="0">
                <a:solidFill>
                  <a:srgbClr val="000000"/>
                </a:solidFill>
                <a:latin typeface="Corbel" charset="0"/>
                <a:cs typeface="Corbel" charset="0"/>
                <a:sym typeface="Corbel" charset="0"/>
              </a:rPr>
              <a:t> not particularly efficient </a:t>
            </a:r>
            <a:r>
              <a:rPr lang="en-US" sz="2800" dirty="0" smtClean="0">
                <a:solidFill>
                  <a:srgbClr val="000000"/>
                </a:solidFill>
                <a:latin typeface="Corbel" charset="0"/>
                <a:cs typeface="Corbel" charset="0"/>
                <a:sym typeface="Corbel" charset="0"/>
              </a:rPr>
              <a:t>design</a:t>
            </a:r>
          </a:p>
        </p:txBody>
      </p:sp>
      <p:sp>
        <p:nvSpPr>
          <p:cNvPr id="6" name="AutoShape 3"/>
          <p:cNvSpPr>
            <a:spLocks/>
          </p:cNvSpPr>
          <p:nvPr/>
        </p:nvSpPr>
        <p:spPr bwMode="auto">
          <a:xfrm>
            <a:off x="7438504" y="9197280"/>
            <a:ext cx="5226050"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dirty="0">
                <a:solidFill>
                  <a:srgbClr val="E0EBF2"/>
                </a:solidFill>
                <a:latin typeface="Palatino" charset="0"/>
                <a:cs typeface="Palatino" charset="0"/>
                <a:sym typeface="Palatino" charset="0"/>
              </a:rPr>
              <a:t>Rik </a:t>
            </a:r>
            <a:r>
              <a:rPr lang="nb-NO" sz="1000" b="1" dirty="0" err="1">
                <a:solidFill>
                  <a:srgbClr val="E0EBF2"/>
                </a:solidFill>
                <a:latin typeface="Palatino" charset="0"/>
                <a:cs typeface="Palatino" charset="0"/>
                <a:sym typeface="Palatino" charset="0"/>
              </a:rPr>
              <a:t>Henson’s</a:t>
            </a:r>
            <a:r>
              <a:rPr lang="nb-NO" sz="1000" b="1" dirty="0">
                <a:solidFill>
                  <a:srgbClr val="E0EBF2"/>
                </a:solidFill>
                <a:latin typeface="Palatino" charset="0"/>
                <a:cs typeface="Palatino" charset="0"/>
                <a:sym typeface="Palatino" charset="0"/>
              </a:rPr>
              <a:t> SPM guide:</a:t>
            </a:r>
          </a:p>
          <a:p>
            <a:pPr algn="r" eaLnBrk="1" hangingPunct="1"/>
            <a:r>
              <a:rPr lang="nb-NO" sz="1000" b="1" dirty="0">
                <a:solidFill>
                  <a:srgbClr val="E0EBF2"/>
                </a:solidFill>
                <a:latin typeface="Palatino" charset="0"/>
                <a:cs typeface="Palatino" charset="0"/>
                <a:sym typeface="Palatino" charset="0"/>
              </a:rPr>
              <a:t>	http://</a:t>
            </a:r>
            <a:r>
              <a:rPr lang="nb-NO" sz="1000" b="1" dirty="0" err="1">
                <a:solidFill>
                  <a:srgbClr val="E0EBF2"/>
                </a:solidFill>
                <a:latin typeface="Palatino" charset="0"/>
                <a:cs typeface="Palatino" charset="0"/>
                <a:sym typeface="Palatino" charset="0"/>
              </a:rPr>
              <a:t>imaging.mrc-cbu.cam.ac.uk</a:t>
            </a:r>
            <a:r>
              <a:rPr lang="nb-NO" sz="1000" b="1" dirty="0">
                <a:solidFill>
                  <a:srgbClr val="E0EBF2"/>
                </a:solidFill>
                <a:latin typeface="Palatino" charset="0"/>
                <a:cs typeface="Palatino" charset="0"/>
                <a:sym typeface="Palatino" charset="0"/>
              </a:rPr>
              <a:t>/</a:t>
            </a:r>
            <a:r>
              <a:rPr lang="nb-NO" sz="1000" b="1" dirty="0" err="1">
                <a:solidFill>
                  <a:srgbClr val="E0EBF2"/>
                </a:solidFill>
                <a:latin typeface="Palatino" charset="0"/>
                <a:cs typeface="Palatino" charset="0"/>
                <a:sym typeface="Palatino" charset="0"/>
              </a:rPr>
              <a:t>imaging</a:t>
            </a:r>
            <a:r>
              <a:rPr lang="nb-NO" sz="1000" b="1" dirty="0">
                <a:solidFill>
                  <a:srgbClr val="E0EBF2"/>
                </a:solidFill>
                <a:latin typeface="Palatino" charset="0"/>
                <a:cs typeface="Palatino" charset="0"/>
                <a:sym typeface="Palatino" charset="0"/>
              </a:rPr>
              <a:t>/</a:t>
            </a:r>
            <a:r>
              <a:rPr lang="nb-NO" sz="1000" b="1" dirty="0" err="1">
                <a:solidFill>
                  <a:srgbClr val="E0EBF2"/>
                </a:solidFill>
                <a:latin typeface="Palatino" charset="0"/>
                <a:cs typeface="Palatino" charset="0"/>
                <a:sym typeface="Palatino" charset="0"/>
              </a:rPr>
              <a:t>DesignEfficiency</a:t>
            </a:r>
            <a:endParaRPr lang="nb-NO" sz="1000" b="1" dirty="0">
              <a:solidFill>
                <a:srgbClr val="E0EBF2"/>
              </a:solidFill>
              <a:latin typeface="Palatino" charset="0"/>
              <a:cs typeface="Palatino" charset="0"/>
              <a:sym typeface="Palatino" charset="0"/>
            </a:endParaRPr>
          </a:p>
          <a:p>
            <a:pPr algn="r" eaLnBrk="1" hangingPunct="1"/>
            <a:endParaRPr lang="en-US" sz="2400" dirty="0">
              <a:solidFill>
                <a:srgbClr val="414141"/>
              </a:solidFill>
              <a:latin typeface="Palatino" charset="0"/>
              <a:cs typeface="Palatino" charset="0"/>
              <a:sym typeface="Palatino"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txBox="1">
            <a:spLocks/>
          </p:cNvSpPr>
          <p:nvPr/>
        </p:nvSpPr>
        <p:spPr bwMode="auto">
          <a:xfrm>
            <a:off x="508000" y="800100"/>
            <a:ext cx="1198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7000">
                <a:solidFill>
                  <a:srgbClr val="D93E2B"/>
                </a:solidFill>
                <a:latin typeface="Bodoni SvtyTwo ITC TT-Book" charset="0"/>
                <a:cs typeface="Bodoni SvtyTwo ITC TT-Book" charset="0"/>
                <a:sym typeface="Bodoni SvtyTwo ITC TT-Book" charset="0"/>
              </a:rPr>
              <a:t>Fixed SOA = 4s</a:t>
            </a:r>
          </a:p>
        </p:txBody>
      </p:sp>
      <p:sp>
        <p:nvSpPr>
          <p:cNvPr id="3" name="Rectangle 4"/>
          <p:cNvSpPr txBox="1">
            <a:spLocks/>
          </p:cNvSpPr>
          <p:nvPr/>
        </p:nvSpPr>
        <p:spPr bwMode="auto">
          <a:xfrm>
            <a:off x="561975" y="5716588"/>
            <a:ext cx="11703050" cy="164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lvl1pPr marL="300038" indent="-300038">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spcBef>
                <a:spcPts val="1200"/>
              </a:spcBef>
              <a:buClr>
                <a:srgbClr val="000000"/>
              </a:buClr>
              <a:buFontTx/>
              <a:buChar char="•"/>
            </a:pPr>
            <a:endParaRPr lang="en-US" sz="2800" dirty="0" smtClean="0">
              <a:solidFill>
                <a:srgbClr val="000000"/>
              </a:solidFill>
              <a:latin typeface="Corbel" charset="0"/>
              <a:cs typeface="Corbel" charset="0"/>
              <a:sym typeface="Corbel" charset="0"/>
            </a:endParaRPr>
          </a:p>
          <a:p>
            <a:pPr eaLnBrk="1" hangingPunct="1">
              <a:spcBef>
                <a:spcPts val="1200"/>
              </a:spcBef>
              <a:buClr>
                <a:srgbClr val="000000"/>
              </a:buClr>
              <a:buFontTx/>
              <a:buChar char="•"/>
            </a:pPr>
            <a:r>
              <a:rPr lang="en-GB" sz="2800" dirty="0"/>
              <a:t>Because the responses </a:t>
            </a:r>
            <a:r>
              <a:rPr lang="en-GB" sz="2800" dirty="0" smtClean="0"/>
              <a:t>to events </a:t>
            </a:r>
            <a:r>
              <a:rPr lang="en-GB" sz="2800" dirty="0"/>
              <a:t>now overlap considerably, we see an initial build </a:t>
            </a:r>
            <a:r>
              <a:rPr lang="en-GB" sz="2800" dirty="0" smtClean="0"/>
              <a:t>up followed </a:t>
            </a:r>
            <a:r>
              <a:rPr lang="en-GB" sz="2800" dirty="0"/>
              <a:t>by small oscillations around a ‘raised baseline’. </a:t>
            </a:r>
            <a:endParaRPr lang="en-US" sz="2800" dirty="0">
              <a:solidFill>
                <a:srgbClr val="000000"/>
              </a:solidFill>
              <a:latin typeface="Corbel" charset="0"/>
              <a:cs typeface="Corbel" charset="0"/>
              <a:sym typeface="Corbel" charset="0"/>
            </a:endParaRPr>
          </a:p>
          <a:p>
            <a:pPr eaLnBrk="1" hangingPunct="1">
              <a:spcBef>
                <a:spcPts val="1200"/>
              </a:spcBef>
              <a:buClr>
                <a:srgbClr val="000000"/>
              </a:buClr>
              <a:buFontTx/>
              <a:buChar char="•"/>
            </a:pPr>
            <a:r>
              <a:rPr lang="en-US" sz="2800" dirty="0" smtClean="0">
                <a:solidFill>
                  <a:srgbClr val="000000"/>
                </a:solidFill>
                <a:latin typeface="Corbel" charset="0"/>
                <a:cs typeface="Corbel" charset="0"/>
                <a:sym typeface="Corbel" charset="0"/>
              </a:rPr>
              <a:t>Overall </a:t>
            </a:r>
            <a:r>
              <a:rPr lang="en-US" sz="2800" dirty="0">
                <a:solidFill>
                  <a:srgbClr val="000000"/>
                </a:solidFill>
                <a:latin typeface="Corbel" charset="0"/>
                <a:cs typeface="Corbel" charset="0"/>
                <a:sym typeface="Corbel" charset="0"/>
              </a:rPr>
              <a:t>signal is high, but variance is </a:t>
            </a:r>
            <a:r>
              <a:rPr lang="en-US" sz="2800" dirty="0" smtClean="0">
                <a:solidFill>
                  <a:srgbClr val="000000"/>
                </a:solidFill>
                <a:latin typeface="Corbel" charset="0"/>
                <a:cs typeface="Corbel" charset="0"/>
                <a:sym typeface="Corbel" charset="0"/>
              </a:rPr>
              <a:t>low </a:t>
            </a:r>
            <a:r>
              <a:rPr lang="en-US" sz="2800" dirty="0" smtClean="0">
                <a:solidFill>
                  <a:srgbClr val="000000"/>
                </a:solidFill>
                <a:latin typeface="Corbel" charset="0"/>
                <a:cs typeface="Corbel" charset="0"/>
                <a:sym typeface="Wingdings"/>
              </a:rPr>
              <a:t> </a:t>
            </a:r>
            <a:r>
              <a:rPr lang="en-US" sz="2800" dirty="0" smtClean="0">
                <a:solidFill>
                  <a:srgbClr val="000000"/>
                </a:solidFill>
                <a:latin typeface="Corbel" charset="0"/>
                <a:cs typeface="Corbel" charset="0"/>
                <a:sym typeface="Corbel" charset="0"/>
              </a:rPr>
              <a:t>less </a:t>
            </a:r>
            <a:r>
              <a:rPr lang="en-US" sz="2800" dirty="0">
                <a:solidFill>
                  <a:srgbClr val="000000"/>
                </a:solidFill>
                <a:latin typeface="Corbel" charset="0"/>
                <a:cs typeface="Corbel" charset="0"/>
                <a:sym typeface="Corbel" charset="0"/>
              </a:rPr>
              <a:t>efficient design</a:t>
            </a:r>
            <a:endParaRPr lang="en-US" sz="3600" dirty="0">
              <a:solidFill>
                <a:srgbClr val="414141"/>
              </a:solidFill>
              <a:latin typeface="Palatino" charset="0"/>
              <a:cs typeface="Palatino" charset="0"/>
              <a:sym typeface="Palatino" charset="0"/>
            </a:endParaRPr>
          </a:p>
        </p:txBody>
      </p:sp>
      <p:pic>
        <p:nvPicPr>
          <p:cNvPr id="70660" name="Picture 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425700"/>
            <a:ext cx="11636375" cy="292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3"/>
          <p:cNvSpPr>
            <a:spLocks/>
          </p:cNvSpPr>
          <p:nvPr/>
        </p:nvSpPr>
        <p:spPr bwMode="auto">
          <a:xfrm>
            <a:off x="7064375" y="5624513"/>
            <a:ext cx="5226050"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a:solidFill>
                  <a:srgbClr val="E0EBF2"/>
                </a:solidFill>
                <a:latin typeface="Palatino" charset="0"/>
                <a:cs typeface="Palatino" charset="0"/>
                <a:sym typeface="Palatino" charset="0"/>
              </a:rPr>
              <a:t>Rik Henson’s SPM guide:</a:t>
            </a:r>
          </a:p>
          <a:p>
            <a:pPr algn="r" eaLnBrk="1" hangingPunct="1"/>
            <a:r>
              <a:rPr lang="nb-NO" sz="1000" b="1">
                <a:solidFill>
                  <a:srgbClr val="E0EBF2"/>
                </a:solidFill>
                <a:latin typeface="Palatino" charset="0"/>
                <a:cs typeface="Palatino" charset="0"/>
                <a:sym typeface="Palatino" charset="0"/>
              </a:rPr>
              <a:t>	http://imaging.mrc-cbu.cam.ac.uk/imaging/DesignEfficiency</a:t>
            </a:r>
          </a:p>
          <a:p>
            <a:pPr algn="r" eaLnBrk="1" hangingPunct="1"/>
            <a:endParaRPr lang="en-US" sz="2400">
              <a:solidFill>
                <a:srgbClr val="414141"/>
              </a:solidFill>
              <a:latin typeface="Palatino" charset="0"/>
              <a:cs typeface="Palatino" charset="0"/>
              <a:sym typeface="Palatino"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08000" y="800100"/>
            <a:ext cx="11987213" cy="1217613"/>
          </a:xfrm>
        </p:spPr>
        <p:txBody>
          <a:bodyPr/>
          <a:lstStyle/>
          <a:p>
            <a:pPr defTabSz="1300460" fontAlgn="auto">
              <a:spcAft>
                <a:spcPts val="0"/>
              </a:spcAft>
              <a:defRPr/>
            </a:pPr>
            <a:r>
              <a:rPr lang="en-US" altLang="en-US" sz="6827" smtClean="0">
                <a:solidFill>
                  <a:schemeClr val="tx1">
                    <a:lumMod val="75000"/>
                    <a:lumOff val="25000"/>
                  </a:schemeClr>
                </a:solidFill>
                <a:ea typeface="+mj-ea"/>
              </a:rPr>
              <a:t>Study Design</a:t>
            </a:r>
          </a:p>
        </p:txBody>
      </p:sp>
      <p:sp>
        <p:nvSpPr>
          <p:cNvPr id="14339" name="Rectangle 2"/>
          <p:cNvSpPr>
            <a:spLocks noGrp="1" noChangeArrowheads="1"/>
          </p:cNvSpPr>
          <p:nvPr>
            <p:ph idx="1"/>
          </p:nvPr>
        </p:nvSpPr>
        <p:spPr bwMode="auto">
          <a:xfrm>
            <a:off x="508000" y="2628900"/>
            <a:ext cx="11987213" cy="6096000"/>
          </a:xfrm>
        </p:spPr>
        <p:txBody>
          <a:bodyPr wrap="square" numCol="1" anchor="t" anchorCtr="0" compatLnSpc="1">
            <a:prstTxWarp prst="textNoShape">
              <a:avLst/>
            </a:prstTxWarp>
          </a:bodyPr>
          <a:lstStyle/>
          <a:p>
            <a:pPr marL="450850" indent="-450850" defTabSz="560388">
              <a:spcBef>
                <a:spcPts val="2300"/>
              </a:spcBef>
              <a:buClr>
                <a:srgbClr val="929292"/>
              </a:buClr>
              <a:buSzPct val="60000"/>
              <a:buFont typeface="Zapf Dingbats" charset="0"/>
              <a:buChar char="❖"/>
            </a:pPr>
            <a:r>
              <a:rPr lang="en-US" sz="3400" dirty="0">
                <a:solidFill>
                  <a:srgbClr val="000000"/>
                </a:solidFill>
                <a:latin typeface="Calibri" charset="0"/>
              </a:rPr>
              <a:t>“</a:t>
            </a:r>
            <a:r>
              <a:rPr lang="en-GB" sz="3400" dirty="0">
                <a:solidFill>
                  <a:srgbClr val="000000"/>
                </a:solidFill>
                <a:latin typeface="Calibri" charset="0"/>
              </a:rPr>
              <a:t>The strategy in an fMRI (and indeed any) experiment is </a:t>
            </a:r>
            <a:r>
              <a:rPr lang="en-US" sz="3400" dirty="0">
                <a:solidFill>
                  <a:srgbClr val="000000"/>
                </a:solidFill>
                <a:latin typeface="Calibri" charset="0"/>
              </a:rPr>
              <a:t>based on an intervention in a system (brain) and observation of the modulation of the system response (BOLD effect) resulting from this ‘provocation’ (cognitive task, or in this context, </a:t>
            </a:r>
            <a:r>
              <a:rPr lang="en-US" sz="3400" i="1" dirty="0">
                <a:solidFill>
                  <a:srgbClr val="000000"/>
                </a:solidFill>
                <a:latin typeface="Calibri" charset="0"/>
              </a:rPr>
              <a:t>paradigm)” - </a:t>
            </a:r>
            <a:r>
              <a:rPr lang="en-US" sz="2000" i="1" dirty="0" err="1">
                <a:solidFill>
                  <a:srgbClr val="000000"/>
                </a:solidFill>
                <a:latin typeface="Calibri" charset="0"/>
              </a:rPr>
              <a:t>Amaro</a:t>
            </a:r>
            <a:r>
              <a:rPr lang="en-US" sz="2000" i="1" dirty="0">
                <a:solidFill>
                  <a:srgbClr val="000000"/>
                </a:solidFill>
                <a:latin typeface="Calibri" charset="0"/>
              </a:rPr>
              <a:t> &amp; Barker 2006 (Brain &amp; Cognition)</a:t>
            </a:r>
          </a:p>
          <a:p>
            <a:pPr marL="450850" indent="-450850" defTabSz="560388">
              <a:spcBef>
                <a:spcPts val="2300"/>
              </a:spcBef>
              <a:buClr>
                <a:srgbClr val="929292"/>
              </a:buClr>
              <a:buSzPct val="60000"/>
              <a:buFont typeface="Zapf Dingbats" charset="0"/>
              <a:buChar char="❖"/>
            </a:pPr>
            <a:r>
              <a:rPr lang="en-US" sz="3400" i="1" dirty="0">
                <a:solidFill>
                  <a:srgbClr val="000000"/>
                </a:solidFill>
                <a:latin typeface="Calibri" charset="0"/>
              </a:rPr>
              <a:t>i.e. </a:t>
            </a:r>
            <a:r>
              <a:rPr lang="en-US" sz="3400" dirty="0" smtClean="0">
                <a:solidFill>
                  <a:srgbClr val="000000"/>
                </a:solidFill>
                <a:latin typeface="Calibri" charset="0"/>
              </a:rPr>
              <a:t>have to </a:t>
            </a:r>
            <a:r>
              <a:rPr lang="en-US" sz="3400" dirty="0">
                <a:solidFill>
                  <a:srgbClr val="000000"/>
                </a:solidFill>
                <a:latin typeface="Calibri" charset="0"/>
              </a:rPr>
              <a:t>manipulate the participants’ experience and </a:t>
            </a:r>
            <a:r>
              <a:rPr lang="en-US" sz="3400" dirty="0" err="1">
                <a:solidFill>
                  <a:srgbClr val="000000"/>
                </a:solidFill>
                <a:latin typeface="Calibri" charset="0"/>
              </a:rPr>
              <a:t>behaviour</a:t>
            </a:r>
            <a:r>
              <a:rPr lang="en-US" sz="3400" dirty="0">
                <a:solidFill>
                  <a:srgbClr val="000000"/>
                </a:solidFill>
                <a:latin typeface="Calibri" charset="0"/>
              </a:rPr>
              <a:t> in some way that is likely to produce a functionally specific </a:t>
            </a:r>
            <a:r>
              <a:rPr lang="en-US" sz="3400" dirty="0" smtClean="0">
                <a:solidFill>
                  <a:srgbClr val="000000"/>
                </a:solidFill>
                <a:latin typeface="Calibri" charset="0"/>
              </a:rPr>
              <a:t>neural response and </a:t>
            </a:r>
            <a:r>
              <a:rPr lang="en-US" sz="3400" dirty="0">
                <a:solidFill>
                  <a:srgbClr val="000000"/>
                </a:solidFill>
                <a:latin typeface="Calibri" charset="0"/>
              </a:rPr>
              <a:t>make inference about that </a:t>
            </a:r>
            <a:r>
              <a:rPr lang="en-US" sz="3400" dirty="0" smtClean="0">
                <a:solidFill>
                  <a:srgbClr val="000000"/>
                </a:solidFill>
                <a:latin typeface="Calibri" charset="0"/>
              </a:rPr>
              <a:t>response</a:t>
            </a:r>
            <a:endParaRPr lang="en-US" sz="3400" dirty="0">
              <a:solidFill>
                <a:srgbClr val="000000"/>
              </a:solidFill>
              <a:latin typeface="Calibri" charset="0"/>
            </a:endParaRPr>
          </a:p>
          <a:p>
            <a:pPr marL="450850" indent="-450850" defTabSz="560388">
              <a:spcBef>
                <a:spcPts val="2300"/>
              </a:spcBef>
              <a:buClr>
                <a:srgbClr val="929292"/>
              </a:buClr>
              <a:buSzPct val="60000"/>
              <a:buFont typeface="Zapf Dingbats" charset="0"/>
              <a:buChar char="❖"/>
            </a:pPr>
            <a:r>
              <a:rPr lang="en-US" sz="3400" dirty="0" smtClean="0">
                <a:solidFill>
                  <a:srgbClr val="000000"/>
                </a:solidFill>
                <a:latin typeface="Calibri" charset="0"/>
              </a:rPr>
              <a:t> Does our design allow us to test our hypothesis?</a:t>
            </a:r>
            <a:endParaRPr lang="en-US" sz="3400" dirty="0">
              <a:solidFill>
                <a:srgbClr val="000000"/>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Stochastic and blocked event presentation  -&gt;very efficient</a:t>
            </a:r>
          </a:p>
        </p:txBody>
      </p:sp>
      <p:grpSp>
        <p:nvGrpSpPr>
          <p:cNvPr id="12" name="Group 11"/>
          <p:cNvGrpSpPr/>
          <p:nvPr/>
        </p:nvGrpSpPr>
        <p:grpSpPr>
          <a:xfrm>
            <a:off x="350564" y="2700998"/>
            <a:ext cx="11859224" cy="3015390"/>
            <a:chOff x="246490" y="1899139"/>
            <a:chExt cx="8338517" cy="2120196"/>
          </a:xfrm>
        </p:grpSpPr>
        <p:pic>
          <p:nvPicPr>
            <p:cNvPr id="5" name="Picture 4"/>
            <p:cNvPicPr>
              <a:picLocks noChangeAspect="1"/>
            </p:cNvPicPr>
            <p:nvPr/>
          </p:nvPicPr>
          <p:blipFill>
            <a:blip r:embed="rId3"/>
            <a:stretch>
              <a:fillRect/>
            </a:stretch>
          </p:blipFill>
          <p:spPr>
            <a:xfrm>
              <a:off x="246490" y="2195370"/>
              <a:ext cx="8338517" cy="1823965"/>
            </a:xfrm>
            <a:prstGeom prst="rect">
              <a:avLst/>
            </a:prstGeom>
          </p:spPr>
        </p:pic>
        <p:sp>
          <p:nvSpPr>
            <p:cNvPr id="6" name="TextBox 5"/>
            <p:cNvSpPr txBox="1"/>
            <p:nvPr/>
          </p:nvSpPr>
          <p:spPr>
            <a:xfrm>
              <a:off x="246490" y="1899139"/>
              <a:ext cx="8182234" cy="259687"/>
            </a:xfrm>
            <a:prstGeom prst="rect">
              <a:avLst/>
            </a:prstGeom>
            <a:noFill/>
          </p:spPr>
          <p:txBody>
            <a:bodyPr wrap="square" rtlCol="0">
              <a:spAutoFit/>
            </a:bodyPr>
            <a:lstStyle/>
            <a:p>
              <a:r>
                <a:rPr lang="en-US" b="1" u="sng" dirty="0" smtClean="0"/>
                <a:t>Random SOA minimum 4s e.g. event-related: larger variability in signa</a:t>
              </a:r>
              <a:r>
                <a:rPr lang="en-US" b="1" u="sng" dirty="0"/>
                <a:t>l</a:t>
              </a:r>
            </a:p>
          </p:txBody>
        </p:sp>
        <p:sp>
          <p:nvSpPr>
            <p:cNvPr id="9" name="TextBox 8"/>
            <p:cNvSpPr txBox="1"/>
            <p:nvPr/>
          </p:nvSpPr>
          <p:spPr>
            <a:xfrm>
              <a:off x="4094610" y="2221656"/>
              <a:ext cx="588708" cy="281327"/>
            </a:xfrm>
            <a:prstGeom prst="rect">
              <a:avLst/>
            </a:prstGeom>
            <a:solidFill>
              <a:schemeClr val="bg1"/>
            </a:solidFill>
            <a:ln>
              <a:solidFill>
                <a:schemeClr val="bg1"/>
              </a:solidFill>
            </a:ln>
          </p:spPr>
          <p:txBody>
            <a:bodyPr wrap="square" rtlCol="0">
              <a:spAutoFit/>
            </a:bodyPr>
            <a:lstStyle/>
            <a:p>
              <a:r>
                <a:rPr lang="en-GB" sz="2000" dirty="0"/>
                <a:t>HRF</a:t>
              </a:r>
            </a:p>
          </p:txBody>
        </p:sp>
      </p:grpSp>
      <p:grpSp>
        <p:nvGrpSpPr>
          <p:cNvPr id="13" name="Group 12"/>
          <p:cNvGrpSpPr/>
          <p:nvPr/>
        </p:nvGrpSpPr>
        <p:grpSpPr>
          <a:xfrm>
            <a:off x="350565" y="5727621"/>
            <a:ext cx="12167970" cy="3231751"/>
            <a:chOff x="246491" y="4027233"/>
            <a:chExt cx="8555604" cy="2272325"/>
          </a:xfrm>
        </p:grpSpPr>
        <p:pic>
          <p:nvPicPr>
            <p:cNvPr id="7" name="Picture 6"/>
            <p:cNvPicPr>
              <a:picLocks noChangeAspect="1"/>
            </p:cNvPicPr>
            <p:nvPr/>
          </p:nvPicPr>
          <p:blipFill>
            <a:blip r:embed="rId4"/>
            <a:stretch>
              <a:fillRect/>
            </a:stretch>
          </p:blipFill>
          <p:spPr>
            <a:xfrm>
              <a:off x="246491" y="4428108"/>
              <a:ext cx="8555604" cy="1871450"/>
            </a:xfrm>
            <a:prstGeom prst="rect">
              <a:avLst/>
            </a:prstGeom>
          </p:spPr>
        </p:pic>
        <p:sp>
          <p:nvSpPr>
            <p:cNvPr id="8" name="TextBox 7"/>
            <p:cNvSpPr txBox="1"/>
            <p:nvPr/>
          </p:nvSpPr>
          <p:spPr>
            <a:xfrm>
              <a:off x="246491" y="4027233"/>
              <a:ext cx="6438964" cy="259687"/>
            </a:xfrm>
            <a:prstGeom prst="rect">
              <a:avLst/>
            </a:prstGeom>
            <a:noFill/>
          </p:spPr>
          <p:txBody>
            <a:bodyPr wrap="square" rtlCol="0">
              <a:spAutoFit/>
            </a:bodyPr>
            <a:lstStyle/>
            <a:p>
              <a:r>
                <a:rPr lang="en-US" b="1" u="sng" dirty="0" smtClean="0"/>
                <a:t>Blocked, SOA 4s: larger variability in signa</a:t>
              </a:r>
              <a:r>
                <a:rPr lang="en-US" b="1" u="sng" dirty="0"/>
                <a:t>l</a:t>
              </a:r>
            </a:p>
          </p:txBody>
        </p:sp>
        <p:sp>
          <p:nvSpPr>
            <p:cNvPr id="10" name="TextBox 9"/>
            <p:cNvSpPr txBox="1"/>
            <p:nvPr/>
          </p:nvSpPr>
          <p:spPr>
            <a:xfrm>
              <a:off x="4121394" y="4395447"/>
              <a:ext cx="588708" cy="281327"/>
            </a:xfrm>
            <a:prstGeom prst="rect">
              <a:avLst/>
            </a:prstGeom>
            <a:solidFill>
              <a:schemeClr val="bg1"/>
            </a:solidFill>
            <a:ln>
              <a:solidFill>
                <a:schemeClr val="bg1"/>
              </a:solidFill>
            </a:ln>
          </p:spPr>
          <p:txBody>
            <a:bodyPr wrap="square" rtlCol="0">
              <a:spAutoFit/>
            </a:bodyPr>
            <a:lstStyle/>
            <a:p>
              <a:r>
                <a:rPr lang="en-GB" sz="2000" dirty="0"/>
                <a:t>HRF</a:t>
              </a:r>
            </a:p>
          </p:txBody>
        </p:sp>
      </p:grpSp>
    </p:spTree>
    <p:extLst>
      <p:ext uri="{BB962C8B-B14F-4D97-AF65-F5344CB8AC3E}">
        <p14:creationId xmlns:p14="http://schemas.microsoft.com/office/powerpoint/2010/main" val="1786514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txBox="1">
            <a:spLocks/>
          </p:cNvSpPr>
          <p:nvPr/>
        </p:nvSpPr>
        <p:spPr bwMode="auto">
          <a:xfrm>
            <a:off x="147638" y="800100"/>
            <a:ext cx="126920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7000">
                <a:solidFill>
                  <a:srgbClr val="D93E2B"/>
                </a:solidFill>
                <a:latin typeface="Bodoni SvtyTwo ITC TT-Book" charset="0"/>
                <a:cs typeface="Bodoni SvtyTwo ITC TT-Book" charset="0"/>
                <a:sym typeface="Bodoni SvtyTwo ITC TT-Book" charset="0"/>
              </a:rPr>
              <a:t>Fourier transform</a:t>
            </a:r>
          </a:p>
        </p:txBody>
      </p:sp>
      <p:sp>
        <p:nvSpPr>
          <p:cNvPr id="76803" name="AutoShape 3"/>
          <p:cNvSpPr>
            <a:spLocks/>
          </p:cNvSpPr>
          <p:nvPr/>
        </p:nvSpPr>
        <p:spPr bwMode="auto">
          <a:xfrm>
            <a:off x="9318625" y="8007350"/>
            <a:ext cx="3035300"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endParaRPr lang="en-US"/>
          </a:p>
        </p:txBody>
      </p:sp>
      <p:pic>
        <p:nvPicPr>
          <p:cNvPr id="5" name="Picture 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2436813"/>
            <a:ext cx="8896350" cy="494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Rectangle 5"/>
          <p:cNvSpPr txBox="1">
            <a:spLocks/>
          </p:cNvSpPr>
          <p:nvPr/>
        </p:nvSpPr>
        <p:spPr bwMode="auto">
          <a:xfrm>
            <a:off x="237704" y="2140496"/>
            <a:ext cx="3160713" cy="556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lvl1pPr marL="200025" indent="-200025">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spcBef>
                <a:spcPts val="400"/>
              </a:spcBef>
              <a:buClr>
                <a:srgbClr val="000000"/>
              </a:buClr>
              <a:buFontTx/>
              <a:buChar char="•"/>
            </a:pPr>
            <a:r>
              <a:rPr lang="en-US" sz="2800" dirty="0" smtClean="0">
                <a:solidFill>
                  <a:srgbClr val="000000"/>
                </a:solidFill>
                <a:latin typeface="Corbel" charset="0"/>
                <a:cs typeface="Corbel" charset="0"/>
                <a:sym typeface="Corbel" charset="0"/>
              </a:rPr>
              <a:t>HRF acts as low pass filter and removes high frequencies</a:t>
            </a:r>
            <a:endParaRPr lang="en-US" sz="2800" dirty="0">
              <a:solidFill>
                <a:srgbClr val="000000"/>
              </a:solidFill>
              <a:latin typeface="Corbel" charset="0"/>
              <a:cs typeface="Corbel" charset="0"/>
              <a:sym typeface="Corbel" charset="0"/>
            </a:endParaRPr>
          </a:p>
          <a:p>
            <a:pPr eaLnBrk="1" hangingPunct="1">
              <a:spcBef>
                <a:spcPts val="700"/>
              </a:spcBef>
            </a:pPr>
            <a:endParaRPr lang="en-US" sz="2800" dirty="0">
              <a:solidFill>
                <a:srgbClr val="000000"/>
              </a:solidFill>
              <a:latin typeface="Corbel" charset="0"/>
              <a:cs typeface="Corbel" charset="0"/>
              <a:sym typeface="Corbel" charset="0"/>
            </a:endParaRPr>
          </a:p>
          <a:p>
            <a:pPr eaLnBrk="1" hangingPunct="1">
              <a:spcBef>
                <a:spcPts val="400"/>
              </a:spcBef>
              <a:buClr>
                <a:srgbClr val="000000"/>
              </a:buClr>
              <a:buFontTx/>
              <a:buChar char="•"/>
            </a:pPr>
            <a:r>
              <a:rPr lang="en-US" sz="2800" dirty="0" smtClean="0">
                <a:solidFill>
                  <a:srgbClr val="000000"/>
                </a:solidFill>
                <a:latin typeface="Corbel" charset="0"/>
                <a:cs typeface="Corbel" charset="0"/>
                <a:sym typeface="Corbel" charset="0"/>
              </a:rPr>
              <a:t>FT converts time function into sum of sine waves of different frequencies – represent signal in frequency space</a:t>
            </a:r>
          </a:p>
          <a:p>
            <a:pPr eaLnBrk="1" hangingPunct="1">
              <a:spcBef>
                <a:spcPts val="400"/>
              </a:spcBef>
              <a:buClr>
                <a:srgbClr val="000000"/>
              </a:buClr>
              <a:buFontTx/>
              <a:buChar char="•"/>
            </a:pPr>
            <a:endParaRPr lang="en-US" sz="2800" dirty="0" smtClean="0">
              <a:solidFill>
                <a:srgbClr val="000000"/>
              </a:solidFill>
              <a:latin typeface="Corbel" charset="0"/>
              <a:cs typeface="Corbel" charset="0"/>
              <a:sym typeface="Corbel" charset="0"/>
            </a:endParaRPr>
          </a:p>
          <a:p>
            <a:pPr eaLnBrk="1" hangingPunct="1">
              <a:spcBef>
                <a:spcPts val="400"/>
              </a:spcBef>
              <a:buClr>
                <a:srgbClr val="000000"/>
              </a:buClr>
              <a:buFontTx/>
              <a:buChar char="•"/>
            </a:pPr>
            <a:r>
              <a:rPr lang="en-US" sz="2800" dirty="0" smtClean="0">
                <a:solidFill>
                  <a:srgbClr val="000000"/>
                </a:solidFill>
                <a:latin typeface="Corbel" charset="0"/>
                <a:cs typeface="Corbel" charset="0"/>
                <a:sym typeface="Corbel" charset="0"/>
              </a:rPr>
              <a:t>FT </a:t>
            </a:r>
            <a:r>
              <a:rPr lang="en-US" sz="2800" dirty="0">
                <a:solidFill>
                  <a:srgbClr val="000000"/>
                </a:solidFill>
                <a:latin typeface="Corbel" charset="0"/>
                <a:cs typeface="Corbel" charset="0"/>
                <a:sym typeface="Corbel" charset="0"/>
              </a:rPr>
              <a:t>helps to see which components will pass </a:t>
            </a:r>
            <a:r>
              <a:rPr lang="en-US" sz="2800" dirty="0" smtClean="0">
                <a:solidFill>
                  <a:srgbClr val="000000"/>
                </a:solidFill>
                <a:latin typeface="Corbel" charset="0"/>
                <a:cs typeface="Corbel" charset="0"/>
                <a:sym typeface="Corbel" charset="0"/>
              </a:rPr>
              <a:t>the HRF filter </a:t>
            </a:r>
            <a:endParaRPr lang="en-US" sz="3600" dirty="0">
              <a:solidFill>
                <a:srgbClr val="414141"/>
              </a:solidFill>
              <a:latin typeface="Palatino" charset="0"/>
              <a:cs typeface="Palatino" charset="0"/>
              <a:sym typeface="Palatino" charset="0"/>
            </a:endParaRPr>
          </a:p>
        </p:txBody>
      </p:sp>
      <p:sp>
        <p:nvSpPr>
          <p:cNvPr id="7" name="AutoShape 3"/>
          <p:cNvSpPr>
            <a:spLocks/>
          </p:cNvSpPr>
          <p:nvPr/>
        </p:nvSpPr>
        <p:spPr bwMode="auto">
          <a:xfrm>
            <a:off x="7340600" y="7645400"/>
            <a:ext cx="5226050"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a:solidFill>
                  <a:srgbClr val="E0EBF2"/>
                </a:solidFill>
                <a:latin typeface="Palatino" charset="0"/>
                <a:cs typeface="Palatino" charset="0"/>
                <a:sym typeface="Palatino" charset="0"/>
              </a:rPr>
              <a:t>Rik Henson’s SPM guide:</a:t>
            </a:r>
          </a:p>
          <a:p>
            <a:pPr algn="r" eaLnBrk="1" hangingPunct="1"/>
            <a:r>
              <a:rPr lang="nb-NO" sz="1000" b="1">
                <a:solidFill>
                  <a:srgbClr val="E0EBF2"/>
                </a:solidFill>
                <a:latin typeface="Palatino" charset="0"/>
                <a:cs typeface="Palatino" charset="0"/>
                <a:sym typeface="Palatino" charset="0"/>
              </a:rPr>
              <a:t>	http://imaging.mrc-cbu.cam.ac.uk/imaging/DesignEfficiency</a:t>
            </a:r>
          </a:p>
          <a:p>
            <a:pPr algn="r" eaLnBrk="1" hangingPunct="1"/>
            <a:endParaRPr lang="en-US" sz="2400">
              <a:solidFill>
                <a:srgbClr val="414141"/>
              </a:solidFill>
              <a:latin typeface="Palatino" charset="0"/>
              <a:cs typeface="Palatino" charset="0"/>
              <a:sym typeface="Palatino"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txBox="1">
            <a:spLocks/>
          </p:cNvSpPr>
          <p:nvPr/>
        </p:nvSpPr>
        <p:spPr bwMode="auto">
          <a:xfrm>
            <a:off x="147638" y="561975"/>
            <a:ext cx="126920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6000" dirty="0">
                <a:solidFill>
                  <a:srgbClr val="D93E2B"/>
                </a:solidFill>
                <a:latin typeface="Bodoni SvtyTwo ITC TT-Book" charset="0"/>
                <a:cs typeface="Bodoni SvtyTwo ITC TT-Book" charset="0"/>
                <a:sym typeface="Bodoni SvtyTwo ITC TT-Book" charset="0"/>
              </a:rPr>
              <a:t>Most efficient </a:t>
            </a:r>
            <a:r>
              <a:rPr lang="en-GB" sz="6000" dirty="0" smtClean="0">
                <a:solidFill>
                  <a:srgbClr val="D93E2B"/>
                </a:solidFill>
                <a:latin typeface="Bodoni SvtyTwo ITC TT-Book" charset="0"/>
                <a:cs typeface="Bodoni SvtyTwo ITC TT-Book" charset="0"/>
                <a:sym typeface="Bodoni SvtyTwo ITC TT-Book" charset="0"/>
              </a:rPr>
              <a:t>design</a:t>
            </a:r>
            <a:endParaRPr lang="en-GB" sz="6000" dirty="0">
              <a:solidFill>
                <a:srgbClr val="D93E2B"/>
              </a:solidFill>
              <a:latin typeface="Bodoni SvtyTwo ITC TT-Book" charset="0"/>
              <a:cs typeface="Bodoni SvtyTwo ITC TT-Book" charset="0"/>
              <a:sym typeface="Bodoni SvtyTwo ITC TT-Book" charset="0"/>
            </a:endParaRPr>
          </a:p>
        </p:txBody>
      </p:sp>
      <p:pic>
        <p:nvPicPr>
          <p:cNvPr id="78852" name="Picture 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2436813"/>
            <a:ext cx="8832850" cy="495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8853" name="Line 6"/>
          <p:cNvSpPr>
            <a:spLocks noChangeShapeType="1"/>
          </p:cNvSpPr>
          <p:nvPr/>
        </p:nvSpPr>
        <p:spPr bwMode="auto">
          <a:xfrm flipV="1">
            <a:off x="7138988" y="7204075"/>
            <a:ext cx="295275" cy="3841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endParaRPr lang="en-US"/>
          </a:p>
        </p:txBody>
      </p:sp>
      <p:sp>
        <p:nvSpPr>
          <p:cNvPr id="78854" name="AutoShape 7"/>
          <p:cNvSpPr>
            <a:spLocks/>
          </p:cNvSpPr>
          <p:nvPr/>
        </p:nvSpPr>
        <p:spPr bwMode="auto">
          <a:xfrm>
            <a:off x="5749925" y="7788275"/>
            <a:ext cx="4132263" cy="688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eaLnBrk="1" hangingPunct="1"/>
            <a:r>
              <a:rPr lang="en-US" dirty="0">
                <a:solidFill>
                  <a:srgbClr val="000000"/>
                </a:solidFill>
                <a:latin typeface="Corbel" charset="0"/>
                <a:cs typeface="Corbel" charset="0"/>
                <a:sym typeface="Corbel" charset="0"/>
              </a:rPr>
              <a:t>Peak of the amplitude spectrum of the </a:t>
            </a:r>
            <a:r>
              <a:rPr lang="en-US" dirty="0" smtClean="0">
                <a:solidFill>
                  <a:srgbClr val="000000"/>
                </a:solidFill>
                <a:latin typeface="Corbel" charset="0"/>
                <a:cs typeface="Corbel" charset="0"/>
                <a:sym typeface="Corbel" charset="0"/>
              </a:rPr>
              <a:t>HRF</a:t>
            </a:r>
            <a:r>
              <a:rPr lang="en-US" dirty="0" smtClean="0">
                <a:solidFill>
                  <a:srgbClr val="000000"/>
                </a:solidFill>
                <a:latin typeface="Corbel" charset="0"/>
                <a:cs typeface="Corbel" charset="0"/>
                <a:sym typeface="Corbel" charset="0"/>
              </a:rPr>
              <a:t> </a:t>
            </a:r>
            <a:r>
              <a:rPr lang="en-US" dirty="0">
                <a:solidFill>
                  <a:srgbClr val="000000"/>
                </a:solidFill>
                <a:latin typeface="Corbel" charset="0"/>
                <a:cs typeface="Corbel" charset="0"/>
                <a:sym typeface="Corbel" charset="0"/>
              </a:rPr>
              <a:t>filter (0.03 Hz</a:t>
            </a:r>
            <a:r>
              <a:rPr lang="en-US" dirty="0" smtClean="0">
                <a:solidFill>
                  <a:srgbClr val="000000"/>
                </a:solidFill>
                <a:latin typeface="Corbel" charset="0"/>
                <a:cs typeface="Corbel" charset="0"/>
                <a:sym typeface="Corbel" charset="0"/>
              </a:rPr>
              <a:t>)/30 seconds</a:t>
            </a:r>
            <a:endParaRPr lang="en-US" sz="2400" dirty="0">
              <a:solidFill>
                <a:srgbClr val="414141"/>
              </a:solidFill>
              <a:latin typeface="Palatino" charset="0"/>
              <a:cs typeface="Palatino" charset="0"/>
              <a:sym typeface="Palatino" charset="0"/>
            </a:endParaRPr>
          </a:p>
        </p:txBody>
      </p:sp>
      <p:sp>
        <p:nvSpPr>
          <p:cNvPr id="8" name="AutoShape 3"/>
          <p:cNvSpPr>
            <a:spLocks/>
          </p:cNvSpPr>
          <p:nvPr/>
        </p:nvSpPr>
        <p:spPr bwMode="auto">
          <a:xfrm>
            <a:off x="7415213" y="7548563"/>
            <a:ext cx="5226050"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dirty="0">
                <a:solidFill>
                  <a:srgbClr val="E0EBF2"/>
                </a:solidFill>
                <a:latin typeface="Palatino" charset="0"/>
                <a:cs typeface="Palatino" charset="0"/>
                <a:sym typeface="Palatino" charset="0"/>
              </a:rPr>
              <a:t>Rik </a:t>
            </a:r>
            <a:r>
              <a:rPr lang="nb-NO" sz="1000" b="1" dirty="0" err="1">
                <a:solidFill>
                  <a:srgbClr val="E0EBF2"/>
                </a:solidFill>
                <a:latin typeface="Palatino" charset="0"/>
                <a:cs typeface="Palatino" charset="0"/>
                <a:sym typeface="Palatino" charset="0"/>
              </a:rPr>
              <a:t>Henson’s</a:t>
            </a:r>
            <a:r>
              <a:rPr lang="nb-NO" sz="1000" b="1" dirty="0">
                <a:solidFill>
                  <a:srgbClr val="E0EBF2"/>
                </a:solidFill>
                <a:latin typeface="Palatino" charset="0"/>
                <a:cs typeface="Palatino" charset="0"/>
                <a:sym typeface="Palatino" charset="0"/>
              </a:rPr>
              <a:t> SPM guide:</a:t>
            </a:r>
          </a:p>
          <a:p>
            <a:pPr algn="r" eaLnBrk="1" hangingPunct="1"/>
            <a:r>
              <a:rPr lang="nb-NO" sz="1000" b="1" dirty="0">
                <a:solidFill>
                  <a:srgbClr val="E0EBF2"/>
                </a:solidFill>
                <a:latin typeface="Palatino" charset="0"/>
                <a:cs typeface="Palatino" charset="0"/>
                <a:sym typeface="Palatino" charset="0"/>
              </a:rPr>
              <a:t>	http://</a:t>
            </a:r>
            <a:r>
              <a:rPr lang="nb-NO" sz="1000" b="1" dirty="0" err="1">
                <a:solidFill>
                  <a:srgbClr val="E0EBF2"/>
                </a:solidFill>
                <a:latin typeface="Palatino" charset="0"/>
                <a:cs typeface="Palatino" charset="0"/>
                <a:sym typeface="Palatino" charset="0"/>
              </a:rPr>
              <a:t>imaging.mrc-cbu.cam.ac.uk</a:t>
            </a:r>
            <a:r>
              <a:rPr lang="nb-NO" sz="1000" b="1" dirty="0">
                <a:solidFill>
                  <a:srgbClr val="E0EBF2"/>
                </a:solidFill>
                <a:latin typeface="Palatino" charset="0"/>
                <a:cs typeface="Palatino" charset="0"/>
                <a:sym typeface="Palatino" charset="0"/>
              </a:rPr>
              <a:t>/</a:t>
            </a:r>
            <a:r>
              <a:rPr lang="nb-NO" sz="1000" b="1" dirty="0" err="1">
                <a:solidFill>
                  <a:srgbClr val="E0EBF2"/>
                </a:solidFill>
                <a:latin typeface="Palatino" charset="0"/>
                <a:cs typeface="Palatino" charset="0"/>
                <a:sym typeface="Palatino" charset="0"/>
              </a:rPr>
              <a:t>imaging</a:t>
            </a:r>
            <a:r>
              <a:rPr lang="nb-NO" sz="1000" b="1" dirty="0">
                <a:solidFill>
                  <a:srgbClr val="E0EBF2"/>
                </a:solidFill>
                <a:latin typeface="Palatino" charset="0"/>
                <a:cs typeface="Palatino" charset="0"/>
                <a:sym typeface="Palatino" charset="0"/>
              </a:rPr>
              <a:t>/</a:t>
            </a:r>
            <a:r>
              <a:rPr lang="nb-NO" sz="1000" b="1" dirty="0" err="1">
                <a:solidFill>
                  <a:srgbClr val="E0EBF2"/>
                </a:solidFill>
                <a:latin typeface="Palatino" charset="0"/>
                <a:cs typeface="Palatino" charset="0"/>
                <a:sym typeface="Palatino" charset="0"/>
              </a:rPr>
              <a:t>DesignEfficiency</a:t>
            </a:r>
            <a:endParaRPr lang="nb-NO" sz="1000" b="1" dirty="0">
              <a:solidFill>
                <a:srgbClr val="E0EBF2"/>
              </a:solidFill>
              <a:latin typeface="Palatino" charset="0"/>
              <a:cs typeface="Palatino" charset="0"/>
              <a:sym typeface="Palatino" charset="0"/>
            </a:endParaRPr>
          </a:p>
          <a:p>
            <a:pPr algn="r" eaLnBrk="1" hangingPunct="1"/>
            <a:endParaRPr lang="en-US" sz="2400" dirty="0">
              <a:solidFill>
                <a:srgbClr val="414141"/>
              </a:solidFill>
              <a:latin typeface="Palatino" charset="0"/>
              <a:cs typeface="Palatino" charset="0"/>
              <a:sym typeface="Palatino" charset="0"/>
            </a:endParaRPr>
          </a:p>
        </p:txBody>
      </p:sp>
      <p:sp>
        <p:nvSpPr>
          <p:cNvPr id="9" name="TextBox 8"/>
          <p:cNvSpPr txBox="1"/>
          <p:nvPr/>
        </p:nvSpPr>
        <p:spPr>
          <a:xfrm>
            <a:off x="5160" y="2932584"/>
            <a:ext cx="3528392" cy="6093977"/>
          </a:xfrm>
          <a:prstGeom prst="rect">
            <a:avLst/>
          </a:prstGeom>
          <a:noFill/>
        </p:spPr>
        <p:txBody>
          <a:bodyPr wrap="square" rtlCol="0">
            <a:spAutoFit/>
          </a:bodyPr>
          <a:lstStyle/>
          <a:p>
            <a:r>
              <a:rPr lang="en-GB" sz="2600" dirty="0" smtClean="0"/>
              <a:t>Want majority of signal to be let through by HRF</a:t>
            </a:r>
          </a:p>
          <a:p>
            <a:endParaRPr lang="en-GB" sz="2600" dirty="0"/>
          </a:p>
          <a:p>
            <a:r>
              <a:rPr lang="en-GB" sz="2600" dirty="0" smtClean="0"/>
              <a:t>The </a:t>
            </a:r>
            <a:r>
              <a:rPr lang="en-GB" sz="2600" dirty="0" smtClean="0"/>
              <a:t>most efficient design has a stimulus frequency that matches the maximum frequency amplitude of the </a:t>
            </a:r>
            <a:r>
              <a:rPr lang="en-GB" sz="2600" dirty="0" smtClean="0"/>
              <a:t>HRF</a:t>
            </a:r>
          </a:p>
          <a:p>
            <a:endParaRPr lang="en-GB" sz="2600" dirty="0"/>
          </a:p>
          <a:p>
            <a:r>
              <a:rPr lang="en-GB" sz="2600" dirty="0" smtClean="0"/>
              <a:t>Modulate neural activity in sinusoidal fashion e.g. </a:t>
            </a:r>
            <a:r>
              <a:rPr lang="en-GB" sz="2600" dirty="0" err="1" smtClean="0"/>
              <a:t>sinusoidally</a:t>
            </a:r>
            <a:r>
              <a:rPr lang="en-GB" sz="2600" dirty="0" smtClean="0"/>
              <a:t> vary luminance of visual stimuli</a:t>
            </a:r>
            <a:endParaRPr lang="en-GB" sz="2600" dirty="0" smtClean="0"/>
          </a:p>
          <a:p>
            <a:r>
              <a:rPr lang="en-GB" sz="2600" dirty="0" smtClean="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txBox="1">
            <a:spLocks/>
          </p:cNvSpPr>
          <p:nvPr/>
        </p:nvSpPr>
        <p:spPr bwMode="auto">
          <a:xfrm>
            <a:off x="147638" y="800100"/>
            <a:ext cx="126920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7000" dirty="0" smtClean="0">
                <a:solidFill>
                  <a:srgbClr val="D93E2B"/>
                </a:solidFill>
                <a:latin typeface="Bodoni SvtyTwo ITC TT-Book" charset="0"/>
                <a:cs typeface="Bodoni SvtyTwo ITC TT-Book" charset="0"/>
                <a:sym typeface="Bodoni SvtyTwo ITC TT-Book" charset="0"/>
              </a:rPr>
              <a:t>Revisiting s</a:t>
            </a:r>
            <a:r>
              <a:rPr lang="en-GB" sz="7000" dirty="0" smtClean="0">
                <a:solidFill>
                  <a:srgbClr val="D93E2B"/>
                </a:solidFill>
                <a:latin typeface="Bodoni SvtyTwo ITC TT-Book" charset="0"/>
                <a:cs typeface="Bodoni SvtyTwo ITC TT-Book" charset="0"/>
                <a:sym typeface="Bodoni SvtyTwo ITC TT-Book" charset="0"/>
              </a:rPr>
              <a:t>tochastic design, SOA = min 4</a:t>
            </a:r>
            <a:endParaRPr lang="en-GB" sz="7000" dirty="0">
              <a:solidFill>
                <a:srgbClr val="D93E2B"/>
              </a:solidFill>
              <a:latin typeface="Bodoni SvtyTwo ITC TT-Book" charset="0"/>
              <a:cs typeface="Bodoni SvtyTwo ITC TT-Book" charset="0"/>
              <a:sym typeface="Bodoni SvtyTwo ITC TT-Book" charset="0"/>
            </a:endParaRPr>
          </a:p>
        </p:txBody>
      </p:sp>
      <p:sp>
        <p:nvSpPr>
          <p:cNvPr id="84995" name="Rectangle 4"/>
          <p:cNvSpPr txBox="1">
            <a:spLocks/>
          </p:cNvSpPr>
          <p:nvPr/>
        </p:nvSpPr>
        <p:spPr bwMode="auto">
          <a:xfrm>
            <a:off x="237704" y="2716560"/>
            <a:ext cx="3386137" cy="556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lvl1pPr marL="300038" indent="-300038">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spcBef>
                <a:spcPts val="1200"/>
              </a:spcBef>
              <a:buFontTx/>
              <a:buChar char="•"/>
            </a:pPr>
            <a:r>
              <a:rPr lang="en-US" sz="2800" dirty="0" err="1" smtClean="0">
                <a:solidFill>
                  <a:srgbClr val="000000"/>
                </a:solidFill>
                <a:latin typeface="Corbel" charset="0"/>
                <a:cs typeface="Corbel" charset="0"/>
                <a:sym typeface="Corbel" charset="0"/>
              </a:rPr>
              <a:t>Randomise</a:t>
            </a:r>
            <a:r>
              <a:rPr lang="en-US" sz="2800" dirty="0" smtClean="0">
                <a:solidFill>
                  <a:srgbClr val="000000"/>
                </a:solidFill>
                <a:latin typeface="Corbel" charset="0"/>
                <a:cs typeface="Corbel" charset="0"/>
                <a:sym typeface="Corbel" charset="0"/>
              </a:rPr>
              <a:t> onset </a:t>
            </a:r>
          </a:p>
          <a:p>
            <a:pPr eaLnBrk="1" hangingPunct="1">
              <a:spcBef>
                <a:spcPts val="1200"/>
              </a:spcBef>
              <a:buFontTx/>
              <a:buChar char="•"/>
            </a:pPr>
            <a:r>
              <a:rPr lang="en-US" sz="2800" dirty="0" smtClean="0">
                <a:solidFill>
                  <a:srgbClr val="000000"/>
                </a:solidFill>
                <a:latin typeface="Corbel" charset="0"/>
                <a:cs typeface="Corbel" charset="0"/>
                <a:sym typeface="Corbel" charset="0"/>
              </a:rPr>
              <a:t>Signal </a:t>
            </a:r>
            <a:r>
              <a:rPr lang="en-US" sz="2800" dirty="0">
                <a:solidFill>
                  <a:srgbClr val="000000"/>
                </a:solidFill>
                <a:latin typeface="Corbel" charset="0"/>
                <a:cs typeface="Corbel" charset="0"/>
                <a:sym typeface="Corbel" charset="0"/>
              </a:rPr>
              <a:t>is spread across a range of frequencies</a:t>
            </a:r>
          </a:p>
          <a:p>
            <a:pPr eaLnBrk="1" hangingPunct="1">
              <a:spcBef>
                <a:spcPts val="1200"/>
              </a:spcBef>
              <a:buFontTx/>
              <a:buChar char="•"/>
            </a:pPr>
            <a:r>
              <a:rPr lang="en-US" sz="2800" dirty="0">
                <a:solidFill>
                  <a:srgbClr val="000000"/>
                </a:solidFill>
                <a:latin typeface="Corbel" charset="0"/>
                <a:cs typeface="Corbel" charset="0"/>
                <a:sym typeface="Corbel" charset="0"/>
              </a:rPr>
              <a:t>Some signal is lost due to filtering, but a lot of it is passed </a:t>
            </a:r>
          </a:p>
          <a:p>
            <a:pPr eaLnBrk="1" hangingPunct="1">
              <a:spcBef>
                <a:spcPts val="1200"/>
              </a:spcBef>
              <a:buFontTx/>
              <a:buChar char="•"/>
            </a:pPr>
            <a:r>
              <a:rPr lang="en-US" sz="2800" dirty="0" smtClean="0">
                <a:solidFill>
                  <a:srgbClr val="000000"/>
                </a:solidFill>
                <a:latin typeface="Corbel" charset="0"/>
                <a:cs typeface="Corbel" charset="0"/>
                <a:sym typeface="Corbel" charset="0"/>
              </a:rPr>
              <a:t>Best practice for event related designs </a:t>
            </a:r>
            <a:endParaRPr lang="en-US" sz="3600" dirty="0">
              <a:solidFill>
                <a:srgbClr val="414141"/>
              </a:solidFill>
              <a:latin typeface="Palatino" charset="0"/>
              <a:cs typeface="Palatino" charset="0"/>
              <a:sym typeface="Palatino" charset="0"/>
            </a:endParaRPr>
          </a:p>
        </p:txBody>
      </p:sp>
      <p:pic>
        <p:nvPicPr>
          <p:cNvPr id="84996" name="Picture 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2120" y="3292624"/>
            <a:ext cx="8766175" cy="487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3"/>
          <p:cNvSpPr>
            <a:spLocks/>
          </p:cNvSpPr>
          <p:nvPr/>
        </p:nvSpPr>
        <p:spPr bwMode="auto">
          <a:xfrm>
            <a:off x="7510512" y="9382125"/>
            <a:ext cx="5226050"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dirty="0">
                <a:solidFill>
                  <a:srgbClr val="E0EBF2"/>
                </a:solidFill>
                <a:latin typeface="Palatino" charset="0"/>
                <a:cs typeface="Palatino" charset="0"/>
                <a:sym typeface="Palatino" charset="0"/>
              </a:rPr>
              <a:t>Rik </a:t>
            </a:r>
            <a:r>
              <a:rPr lang="nb-NO" sz="1000" b="1" dirty="0" err="1">
                <a:solidFill>
                  <a:srgbClr val="E0EBF2"/>
                </a:solidFill>
                <a:latin typeface="Palatino" charset="0"/>
                <a:cs typeface="Palatino" charset="0"/>
                <a:sym typeface="Palatino" charset="0"/>
              </a:rPr>
              <a:t>Henson’s</a:t>
            </a:r>
            <a:r>
              <a:rPr lang="nb-NO" sz="1000" b="1" dirty="0">
                <a:solidFill>
                  <a:srgbClr val="E0EBF2"/>
                </a:solidFill>
                <a:latin typeface="Palatino" charset="0"/>
                <a:cs typeface="Palatino" charset="0"/>
                <a:sym typeface="Palatino" charset="0"/>
              </a:rPr>
              <a:t> SPM guide:</a:t>
            </a:r>
          </a:p>
          <a:p>
            <a:pPr algn="r" eaLnBrk="1" hangingPunct="1"/>
            <a:r>
              <a:rPr lang="nb-NO" sz="1000" b="1" dirty="0">
                <a:solidFill>
                  <a:srgbClr val="E0EBF2"/>
                </a:solidFill>
                <a:latin typeface="Palatino" charset="0"/>
                <a:cs typeface="Palatino" charset="0"/>
                <a:sym typeface="Palatino" charset="0"/>
              </a:rPr>
              <a:t>	http://</a:t>
            </a:r>
            <a:r>
              <a:rPr lang="nb-NO" sz="1000" b="1" dirty="0" err="1">
                <a:solidFill>
                  <a:srgbClr val="E0EBF2"/>
                </a:solidFill>
                <a:latin typeface="Palatino" charset="0"/>
                <a:cs typeface="Palatino" charset="0"/>
                <a:sym typeface="Palatino" charset="0"/>
              </a:rPr>
              <a:t>imaging.mrc-cbu.cam.ac.uk</a:t>
            </a:r>
            <a:r>
              <a:rPr lang="nb-NO" sz="1000" b="1" dirty="0">
                <a:solidFill>
                  <a:srgbClr val="E0EBF2"/>
                </a:solidFill>
                <a:latin typeface="Palatino" charset="0"/>
                <a:cs typeface="Palatino" charset="0"/>
                <a:sym typeface="Palatino" charset="0"/>
              </a:rPr>
              <a:t>/</a:t>
            </a:r>
            <a:r>
              <a:rPr lang="nb-NO" sz="1000" b="1" dirty="0" err="1">
                <a:solidFill>
                  <a:srgbClr val="E0EBF2"/>
                </a:solidFill>
                <a:latin typeface="Palatino" charset="0"/>
                <a:cs typeface="Palatino" charset="0"/>
                <a:sym typeface="Palatino" charset="0"/>
              </a:rPr>
              <a:t>imaging</a:t>
            </a:r>
            <a:r>
              <a:rPr lang="nb-NO" sz="1000" b="1" dirty="0">
                <a:solidFill>
                  <a:srgbClr val="E0EBF2"/>
                </a:solidFill>
                <a:latin typeface="Palatino" charset="0"/>
                <a:cs typeface="Palatino" charset="0"/>
                <a:sym typeface="Palatino" charset="0"/>
              </a:rPr>
              <a:t>/</a:t>
            </a:r>
            <a:r>
              <a:rPr lang="nb-NO" sz="1000" b="1" dirty="0" err="1">
                <a:solidFill>
                  <a:srgbClr val="E0EBF2"/>
                </a:solidFill>
                <a:latin typeface="Palatino" charset="0"/>
                <a:cs typeface="Palatino" charset="0"/>
                <a:sym typeface="Palatino" charset="0"/>
              </a:rPr>
              <a:t>DesignEfficiency</a:t>
            </a:r>
            <a:endParaRPr lang="nb-NO" sz="1000" b="1" dirty="0">
              <a:solidFill>
                <a:srgbClr val="E0EBF2"/>
              </a:solidFill>
              <a:latin typeface="Palatino" charset="0"/>
              <a:cs typeface="Palatino" charset="0"/>
              <a:sym typeface="Palatino" charset="0"/>
            </a:endParaRPr>
          </a:p>
          <a:p>
            <a:pPr algn="r" eaLnBrk="1" hangingPunct="1"/>
            <a:endParaRPr lang="en-US" sz="2400" dirty="0">
              <a:solidFill>
                <a:srgbClr val="414141"/>
              </a:solidFill>
              <a:latin typeface="Palatino" charset="0"/>
              <a:cs typeface="Palatino" charset="0"/>
              <a:sym typeface="Palatino"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808" y="0"/>
            <a:ext cx="10729912" cy="2062162"/>
          </a:xfrm>
        </p:spPr>
        <p:txBody>
          <a:bodyPr/>
          <a:lstStyle/>
          <a:p>
            <a:r>
              <a:rPr lang="en-GB" dirty="0" smtClean="0"/>
              <a:t>High-pass filtering</a:t>
            </a:r>
            <a:endParaRPr lang="en-GB" dirty="0"/>
          </a:p>
        </p:txBody>
      </p:sp>
      <p:pic>
        <p:nvPicPr>
          <p:cNvPr id="4" name="Picture 3"/>
          <p:cNvPicPr>
            <a:picLocks noChangeAspect="1"/>
          </p:cNvPicPr>
          <p:nvPr/>
        </p:nvPicPr>
        <p:blipFill>
          <a:blip r:embed="rId3"/>
          <a:stretch>
            <a:fillRect/>
          </a:stretch>
        </p:blipFill>
        <p:spPr>
          <a:xfrm>
            <a:off x="168963" y="2828821"/>
            <a:ext cx="7995790" cy="4796917"/>
          </a:xfrm>
          <a:prstGeom prst="rect">
            <a:avLst/>
          </a:prstGeom>
        </p:spPr>
      </p:pic>
      <p:cxnSp>
        <p:nvCxnSpPr>
          <p:cNvPr id="5" name="Straight Arrow Connector 4"/>
          <p:cNvCxnSpPr/>
          <p:nvPr/>
        </p:nvCxnSpPr>
        <p:spPr>
          <a:xfrm flipH="1" flipV="1">
            <a:off x="3457970" y="7342576"/>
            <a:ext cx="89688" cy="81242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63739" y="8245810"/>
            <a:ext cx="2878841" cy="408315"/>
          </a:xfrm>
          <a:prstGeom prst="rect">
            <a:avLst/>
          </a:prstGeom>
          <a:noFill/>
        </p:spPr>
        <p:txBody>
          <a:bodyPr wrap="square" lIns="130046" tIns="65023" rIns="130046" bIns="65023" rtlCol="0">
            <a:spAutoFit/>
          </a:bodyPr>
          <a:lstStyle/>
          <a:p>
            <a:r>
              <a:rPr lang="en-GB" dirty="0" smtClean="0"/>
              <a:t>High-pass filter</a:t>
            </a:r>
            <a:endParaRPr lang="en-GB" dirty="0"/>
          </a:p>
        </p:txBody>
      </p:sp>
      <p:sp>
        <p:nvSpPr>
          <p:cNvPr id="7" name="TextBox 6"/>
          <p:cNvSpPr txBox="1"/>
          <p:nvPr/>
        </p:nvSpPr>
        <p:spPr>
          <a:xfrm>
            <a:off x="8332457" y="2828822"/>
            <a:ext cx="4378320" cy="4732576"/>
          </a:xfrm>
          <a:prstGeom prst="rect">
            <a:avLst/>
          </a:prstGeom>
          <a:noFill/>
        </p:spPr>
        <p:txBody>
          <a:bodyPr wrap="square" lIns="130046" tIns="65023" rIns="130046" bIns="65023" rtlCol="0">
            <a:spAutoFit/>
          </a:bodyPr>
          <a:lstStyle/>
          <a:p>
            <a:r>
              <a:rPr lang="en-GB" sz="2300" b="1" dirty="0"/>
              <a:t>Low frequency noise in fMRI </a:t>
            </a:r>
            <a:r>
              <a:rPr lang="en-GB" sz="2300" dirty="0"/>
              <a:t>(e.g. scanner drifts)</a:t>
            </a:r>
          </a:p>
          <a:p>
            <a:pPr marL="406394" indent="-406394">
              <a:buFont typeface="Wingdings" panose="05000000000000000000" pitchFamily="2" charset="2"/>
              <a:buChar char="Ø"/>
            </a:pPr>
            <a:r>
              <a:rPr lang="en-GB" sz="2300" dirty="0"/>
              <a:t>High-pass filter cut-off in SPM  0.01Hz</a:t>
            </a:r>
          </a:p>
          <a:p>
            <a:endParaRPr lang="en-GB" sz="2300" dirty="0"/>
          </a:p>
          <a:p>
            <a:pPr marL="406394" indent="-406394">
              <a:buFont typeface="Arial" panose="020B0604020202020204" pitchFamily="34" charset="0"/>
              <a:buChar char="•"/>
            </a:pPr>
            <a:r>
              <a:rPr lang="en-GB" sz="2300" dirty="0"/>
              <a:t>Don’t design blocks of too much length (not longer than 50 sec), because high pass filtering would remove most of the signal</a:t>
            </a:r>
          </a:p>
          <a:p>
            <a:endParaRPr lang="en-GB" sz="2300" dirty="0"/>
          </a:p>
          <a:p>
            <a:pPr marL="406394" indent="-406394">
              <a:buFont typeface="Arial" panose="020B0604020202020204" pitchFamily="34" charset="0"/>
              <a:buChar char="•"/>
            </a:pPr>
            <a:r>
              <a:rPr lang="en-GB" sz="2300" dirty="0"/>
              <a:t>Don’t contrast conditions too separate in time</a:t>
            </a:r>
            <a:endParaRPr lang="en-GB" sz="2300" dirty="0"/>
          </a:p>
        </p:txBody>
      </p:sp>
      <p:sp>
        <p:nvSpPr>
          <p:cNvPr id="8" name="Rectangle 7"/>
          <p:cNvSpPr/>
          <p:nvPr/>
        </p:nvSpPr>
        <p:spPr>
          <a:xfrm>
            <a:off x="79160" y="2623578"/>
            <a:ext cx="8085594" cy="3256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GB"/>
          </a:p>
        </p:txBody>
      </p:sp>
      <p:pic>
        <p:nvPicPr>
          <p:cNvPr id="9" name="Picture 5"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720" y="2068488"/>
            <a:ext cx="6326828" cy="3504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55047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or more conditions</a:t>
            </a:r>
            <a:endParaRPr lang="en-GB" dirty="0"/>
          </a:p>
        </p:txBody>
      </p:sp>
      <p:sp>
        <p:nvSpPr>
          <p:cNvPr id="3" name="Text Placeholder 2"/>
          <p:cNvSpPr>
            <a:spLocks noGrp="1"/>
          </p:cNvSpPr>
          <p:nvPr>
            <p:ph type="body" idx="1"/>
          </p:nvPr>
        </p:nvSpPr>
        <p:spPr/>
        <p:txBody>
          <a:bodyPr/>
          <a:lstStyle/>
          <a:p>
            <a:r>
              <a:rPr lang="en-GB" dirty="0"/>
              <a:t>Things get more complicated….</a:t>
            </a:r>
          </a:p>
          <a:p>
            <a:endParaRPr lang="en-GB" dirty="0"/>
          </a:p>
        </p:txBody>
      </p:sp>
    </p:spTree>
    <p:extLst>
      <p:ext uri="{BB962C8B-B14F-4D97-AF65-F5344CB8AC3E}">
        <p14:creationId xmlns:p14="http://schemas.microsoft.com/office/powerpoint/2010/main" val="2462978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txBox="1">
            <a:spLocks/>
          </p:cNvSpPr>
          <p:nvPr/>
        </p:nvSpPr>
        <p:spPr bwMode="auto">
          <a:xfrm>
            <a:off x="-842416" y="412304"/>
            <a:ext cx="13466167" cy="12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6000" dirty="0" smtClean="0">
                <a:solidFill>
                  <a:srgbClr val="D93E2B"/>
                </a:solidFill>
                <a:latin typeface="Bodoni SvtyTwo ITC TT-Book" charset="0"/>
                <a:cs typeface="Bodoni SvtyTwo ITC TT-Book" charset="0"/>
                <a:sym typeface="Bodoni SvtyTwo ITC TT-Book" charset="0"/>
              </a:rPr>
              <a:t>Different efficiency for different contrasts</a:t>
            </a:r>
            <a:endParaRPr lang="en-GB" sz="6000" dirty="0">
              <a:solidFill>
                <a:srgbClr val="D93E2B"/>
              </a:solidFill>
              <a:latin typeface="Bodoni SvtyTwo ITC TT-Book" charset="0"/>
              <a:cs typeface="Bodoni SvtyTwo ITC TT-Book" charset="0"/>
              <a:sym typeface="Bodoni SvtyTwo ITC TT-Book" charset="0"/>
            </a:endParaRPr>
          </a:p>
        </p:txBody>
      </p:sp>
      <p:sp>
        <p:nvSpPr>
          <p:cNvPr id="89091" name="AutoShape 4"/>
          <p:cNvSpPr>
            <a:spLocks/>
          </p:cNvSpPr>
          <p:nvPr/>
        </p:nvSpPr>
        <p:spPr bwMode="auto">
          <a:xfrm>
            <a:off x="493713" y="2301875"/>
            <a:ext cx="5032375" cy="4003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eaLnBrk="1" hangingPunct="1">
              <a:spcBef>
                <a:spcPts val="700"/>
              </a:spcBef>
            </a:pPr>
            <a:r>
              <a:rPr lang="en-US" sz="2800" dirty="0" err="1" smtClean="0">
                <a:solidFill>
                  <a:srgbClr val="000000"/>
                </a:solidFill>
                <a:latin typeface="Corbel" charset="0"/>
                <a:cs typeface="Corbel" charset="0"/>
                <a:sym typeface="Corbel" charset="0"/>
              </a:rPr>
              <a:t>Randomised</a:t>
            </a:r>
            <a:r>
              <a:rPr lang="en-US" sz="2800" dirty="0">
                <a:solidFill>
                  <a:srgbClr val="000000"/>
                </a:solidFill>
                <a:latin typeface="Corbel" charset="0"/>
                <a:cs typeface="Corbel" charset="0"/>
                <a:sym typeface="Corbel" charset="0"/>
              </a:rPr>
              <a:t> </a:t>
            </a:r>
            <a:r>
              <a:rPr lang="en-US" sz="2800" dirty="0" smtClean="0">
                <a:solidFill>
                  <a:srgbClr val="000000"/>
                </a:solidFill>
                <a:latin typeface="Corbel" charset="0"/>
                <a:cs typeface="Corbel" charset="0"/>
                <a:sym typeface="Corbel" charset="0"/>
              </a:rPr>
              <a:t>design 2 events:</a:t>
            </a:r>
          </a:p>
          <a:p>
            <a:pPr eaLnBrk="1" hangingPunct="1">
              <a:spcBef>
                <a:spcPts val="700"/>
              </a:spcBef>
            </a:pPr>
            <a:r>
              <a:rPr lang="en-US" sz="2800" dirty="0" smtClean="0">
                <a:solidFill>
                  <a:srgbClr val="000000"/>
                </a:solidFill>
                <a:latin typeface="Corbel" charset="0"/>
                <a:cs typeface="Corbel" charset="0"/>
                <a:sym typeface="Corbel" charset="0"/>
              </a:rPr>
              <a:t>Common effect </a:t>
            </a:r>
            <a:r>
              <a:rPr lang="en-US" sz="2800" dirty="0" smtClean="0">
                <a:solidFill>
                  <a:srgbClr val="000000"/>
                </a:solidFill>
                <a:latin typeface="Corbel" charset="0"/>
                <a:cs typeface="Corbel" charset="0"/>
                <a:sym typeface="Wingdings"/>
              </a:rPr>
              <a:t>e.g. faces </a:t>
            </a:r>
            <a:r>
              <a:rPr lang="en-US" sz="2800" dirty="0" err="1" smtClean="0">
                <a:solidFill>
                  <a:srgbClr val="000000"/>
                </a:solidFill>
                <a:latin typeface="Corbel" charset="0"/>
                <a:cs typeface="Corbel" charset="0"/>
                <a:sym typeface="Wingdings"/>
              </a:rPr>
              <a:t>vs</a:t>
            </a:r>
            <a:r>
              <a:rPr lang="en-US" sz="2800" dirty="0" smtClean="0">
                <a:solidFill>
                  <a:srgbClr val="000000"/>
                </a:solidFill>
                <a:latin typeface="Corbel" charset="0"/>
                <a:cs typeface="Corbel" charset="0"/>
                <a:sym typeface="Wingdings"/>
              </a:rPr>
              <a:t> baseline</a:t>
            </a:r>
          </a:p>
          <a:p>
            <a:pPr eaLnBrk="1" hangingPunct="1">
              <a:spcBef>
                <a:spcPts val="700"/>
              </a:spcBef>
            </a:pPr>
            <a:r>
              <a:rPr lang="en-US" sz="2800" dirty="0" smtClean="0">
                <a:solidFill>
                  <a:srgbClr val="000000"/>
                </a:solidFill>
                <a:latin typeface="Corbel" charset="0"/>
                <a:cs typeface="Corbel" charset="0"/>
                <a:sym typeface="Wingdings"/>
              </a:rPr>
              <a:t>Differential effect e.g. sad </a:t>
            </a:r>
            <a:r>
              <a:rPr lang="en-US" sz="2800" dirty="0" err="1" smtClean="0">
                <a:solidFill>
                  <a:srgbClr val="000000"/>
                </a:solidFill>
                <a:latin typeface="Corbel" charset="0"/>
                <a:cs typeface="Corbel" charset="0"/>
                <a:sym typeface="Wingdings"/>
              </a:rPr>
              <a:t>vs</a:t>
            </a:r>
            <a:r>
              <a:rPr lang="en-US" sz="2800" dirty="0" smtClean="0">
                <a:solidFill>
                  <a:srgbClr val="000000"/>
                </a:solidFill>
                <a:latin typeface="Corbel" charset="0"/>
                <a:cs typeface="Corbel" charset="0"/>
                <a:sym typeface="Wingdings"/>
              </a:rPr>
              <a:t> happy faces</a:t>
            </a:r>
            <a:endParaRPr lang="en-US" sz="2800" dirty="0">
              <a:solidFill>
                <a:srgbClr val="000000"/>
              </a:solidFill>
              <a:latin typeface="Corbel" charset="0"/>
              <a:cs typeface="Corbel" charset="0"/>
              <a:sym typeface="Corbel" charset="0"/>
            </a:endParaRPr>
          </a:p>
          <a:p>
            <a:pPr eaLnBrk="1" hangingPunct="1">
              <a:spcBef>
                <a:spcPts val="400"/>
              </a:spcBef>
              <a:buSzPct val="100000"/>
              <a:buFont typeface="Arial" charset="0"/>
              <a:buChar char="•"/>
            </a:pPr>
            <a:endParaRPr lang="en-US" sz="2800" dirty="0" smtClean="0">
              <a:solidFill>
                <a:srgbClr val="000000"/>
              </a:solidFill>
              <a:latin typeface="Corbel" charset="0"/>
              <a:cs typeface="Corbel" charset="0"/>
              <a:sym typeface="Corbel" charset="0"/>
            </a:endParaRPr>
          </a:p>
          <a:p>
            <a:pPr eaLnBrk="1" hangingPunct="1">
              <a:spcBef>
                <a:spcPts val="400"/>
              </a:spcBef>
              <a:buSzPct val="100000"/>
              <a:buFont typeface="Arial" charset="0"/>
              <a:buChar char="•"/>
            </a:pPr>
            <a:r>
              <a:rPr lang="en-US" sz="2800" dirty="0" smtClean="0">
                <a:solidFill>
                  <a:srgbClr val="000000"/>
                </a:solidFill>
                <a:latin typeface="Corbel" charset="0"/>
                <a:cs typeface="Corbel" charset="0"/>
                <a:sym typeface="Corbel" charset="0"/>
              </a:rPr>
              <a:t>Optimal </a:t>
            </a:r>
            <a:r>
              <a:rPr lang="en-US" sz="2800" dirty="0" smtClean="0">
                <a:solidFill>
                  <a:srgbClr val="000000"/>
                </a:solidFill>
                <a:latin typeface="Corbel" charset="0"/>
                <a:cs typeface="Corbel" charset="0"/>
                <a:sym typeface="Corbel" charset="0"/>
              </a:rPr>
              <a:t>SOA for main effect (</a:t>
            </a:r>
            <a:r>
              <a:rPr lang="en-US" sz="2800" dirty="0">
                <a:solidFill>
                  <a:srgbClr val="000000"/>
                </a:solidFill>
                <a:latin typeface="Corbel" charset="0"/>
                <a:cs typeface="Corbel" charset="0"/>
                <a:sym typeface="Corbel" charset="0"/>
              </a:rPr>
              <a:t>A+B</a:t>
            </a:r>
            <a:r>
              <a:rPr lang="en-US" sz="2800" dirty="0" smtClean="0">
                <a:solidFill>
                  <a:srgbClr val="000000"/>
                </a:solidFill>
                <a:latin typeface="Corbel" charset="0"/>
                <a:cs typeface="Corbel" charset="0"/>
                <a:sym typeface="Corbel" charset="0"/>
              </a:rPr>
              <a:t>): </a:t>
            </a:r>
            <a:r>
              <a:rPr lang="en-US" sz="2800" dirty="0" smtClean="0">
                <a:solidFill>
                  <a:srgbClr val="000000"/>
                </a:solidFill>
                <a:latin typeface="Corbel" charset="0"/>
                <a:cs typeface="Corbel" charset="0"/>
                <a:sym typeface="Corbel" charset="0"/>
              </a:rPr>
              <a:t>long SOA </a:t>
            </a:r>
            <a:endParaRPr lang="en-US" sz="2800" dirty="0">
              <a:solidFill>
                <a:srgbClr val="000000"/>
              </a:solidFill>
              <a:latin typeface="Corbel" charset="0"/>
              <a:cs typeface="Corbel" charset="0"/>
              <a:sym typeface="Corbel" charset="0"/>
            </a:endParaRPr>
          </a:p>
          <a:p>
            <a:pPr eaLnBrk="1" hangingPunct="1">
              <a:spcBef>
                <a:spcPts val="700"/>
              </a:spcBef>
            </a:pPr>
            <a:endParaRPr lang="en-US" sz="2800" dirty="0">
              <a:solidFill>
                <a:srgbClr val="000000"/>
              </a:solidFill>
              <a:latin typeface="Corbel" charset="0"/>
              <a:cs typeface="Corbel" charset="0"/>
              <a:sym typeface="Corbel" charset="0"/>
            </a:endParaRPr>
          </a:p>
          <a:p>
            <a:pPr eaLnBrk="1" hangingPunct="1">
              <a:spcBef>
                <a:spcPts val="400"/>
              </a:spcBef>
              <a:buSzPct val="100000"/>
              <a:buFont typeface="Arial" charset="0"/>
              <a:buChar char="•"/>
            </a:pPr>
            <a:r>
              <a:rPr lang="en-US" sz="2800" dirty="0">
                <a:solidFill>
                  <a:srgbClr val="000000"/>
                </a:solidFill>
                <a:latin typeface="Corbel" charset="0"/>
                <a:cs typeface="Corbel" charset="0"/>
                <a:sym typeface="Corbel" charset="0"/>
              </a:rPr>
              <a:t>Optimal SOA for differential effect (A-B): </a:t>
            </a:r>
            <a:r>
              <a:rPr lang="en-US" sz="2800" dirty="0" smtClean="0">
                <a:solidFill>
                  <a:srgbClr val="000000"/>
                </a:solidFill>
                <a:latin typeface="Corbel" charset="0"/>
                <a:cs typeface="Corbel" charset="0"/>
                <a:sym typeface="Corbel" charset="0"/>
              </a:rPr>
              <a:t>short SOA</a:t>
            </a:r>
            <a:endParaRPr lang="en-US" sz="2800" dirty="0" smtClean="0">
              <a:solidFill>
                <a:srgbClr val="000000"/>
              </a:solidFill>
              <a:latin typeface="Corbel" charset="0"/>
              <a:cs typeface="Corbel" charset="0"/>
              <a:sym typeface="Corbel" charset="0"/>
            </a:endParaRPr>
          </a:p>
          <a:p>
            <a:pPr eaLnBrk="1" hangingPunct="1">
              <a:spcBef>
                <a:spcPts val="400"/>
              </a:spcBef>
              <a:buSzPct val="100000"/>
              <a:buFont typeface="Arial" charset="0"/>
              <a:buChar char="•"/>
            </a:pPr>
            <a:endParaRPr lang="en-US" sz="2800" dirty="0">
              <a:solidFill>
                <a:srgbClr val="000000"/>
              </a:solidFill>
              <a:latin typeface="Corbel" charset="0"/>
              <a:cs typeface="Corbel" charset="0"/>
              <a:sym typeface="Corbel" charset="0"/>
            </a:endParaRPr>
          </a:p>
          <a:p>
            <a:pPr eaLnBrk="1" hangingPunct="1">
              <a:spcBef>
                <a:spcPts val="400"/>
              </a:spcBef>
              <a:buSzPct val="100000"/>
              <a:buFont typeface="Arial" charset="0"/>
              <a:buChar char="•"/>
            </a:pPr>
            <a:r>
              <a:rPr lang="en-US" sz="2800" dirty="0" smtClean="0">
                <a:solidFill>
                  <a:srgbClr val="000000"/>
                </a:solidFill>
                <a:latin typeface="Corbel" charset="0"/>
                <a:cs typeface="Corbel" charset="0"/>
                <a:sym typeface="Corbel" charset="0"/>
              </a:rPr>
              <a:t>Trade off!</a:t>
            </a:r>
            <a:endParaRPr lang="en-US" sz="2400" dirty="0">
              <a:solidFill>
                <a:srgbClr val="414141"/>
              </a:solidFill>
              <a:latin typeface="Palatino" charset="0"/>
              <a:cs typeface="Palatino" charset="0"/>
              <a:sym typeface="Palatino" charset="0"/>
            </a:endParaRPr>
          </a:p>
        </p:txBody>
      </p:sp>
      <p:pic>
        <p:nvPicPr>
          <p:cNvPr id="89092" name="Picture 5" descr="http://imaging.mrc-cbu.cam.ac.uk/images/eff_ran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0393" y="2397125"/>
            <a:ext cx="5769546" cy="6166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3"/>
          <p:cNvSpPr>
            <a:spLocks/>
          </p:cNvSpPr>
          <p:nvPr/>
        </p:nvSpPr>
        <p:spPr bwMode="auto">
          <a:xfrm>
            <a:off x="7027863" y="8058150"/>
            <a:ext cx="5227637"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a:solidFill>
                  <a:srgbClr val="E0EBF2"/>
                </a:solidFill>
                <a:latin typeface="Palatino" charset="0"/>
                <a:cs typeface="Palatino" charset="0"/>
                <a:sym typeface="Palatino" charset="0"/>
              </a:rPr>
              <a:t>Rik Henson’s SPM guide:</a:t>
            </a:r>
          </a:p>
          <a:p>
            <a:pPr algn="r" eaLnBrk="1" hangingPunct="1"/>
            <a:r>
              <a:rPr lang="nb-NO" sz="1000" b="1">
                <a:solidFill>
                  <a:srgbClr val="E0EBF2"/>
                </a:solidFill>
                <a:latin typeface="Palatino" charset="0"/>
                <a:cs typeface="Palatino" charset="0"/>
                <a:sym typeface="Palatino" charset="0"/>
              </a:rPr>
              <a:t>	http://imaging.mrc-cbu.cam.ac.uk/imaging/DesignEfficiency</a:t>
            </a:r>
          </a:p>
          <a:p>
            <a:pPr algn="r" eaLnBrk="1" hangingPunct="1"/>
            <a:endParaRPr lang="en-US" sz="2400">
              <a:solidFill>
                <a:srgbClr val="414141"/>
              </a:solidFill>
              <a:latin typeface="Palatino" charset="0"/>
              <a:cs typeface="Palatino" charset="0"/>
              <a:sym typeface="Palatino"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txBox="1">
            <a:spLocks/>
          </p:cNvSpPr>
          <p:nvPr/>
        </p:nvSpPr>
        <p:spPr bwMode="auto">
          <a:xfrm>
            <a:off x="-627063" y="920750"/>
            <a:ext cx="14330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6000" dirty="0">
                <a:solidFill>
                  <a:srgbClr val="D93E2B"/>
                </a:solidFill>
                <a:latin typeface="Arial" charset="0"/>
                <a:ea typeface="Bodoni SvtyTwo ITC TT-Book" charset="0"/>
                <a:cs typeface="Arial" charset="0"/>
                <a:sym typeface="Bodoni SvtyTwo ITC TT-Book" charset="0"/>
              </a:rPr>
              <a:t>Timing: Null events</a:t>
            </a:r>
          </a:p>
        </p:txBody>
      </p:sp>
      <p:sp>
        <p:nvSpPr>
          <p:cNvPr id="91139" name="AutoShape 4"/>
          <p:cNvSpPr>
            <a:spLocks/>
          </p:cNvSpPr>
          <p:nvPr/>
        </p:nvSpPr>
        <p:spPr bwMode="auto">
          <a:xfrm>
            <a:off x="493713" y="2301875"/>
            <a:ext cx="6008687" cy="4003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eaLnBrk="1" hangingPunct="1">
              <a:spcBef>
                <a:spcPts val="400"/>
              </a:spcBef>
            </a:pPr>
            <a:r>
              <a:rPr lang="en-US" sz="2800" dirty="0" smtClean="0">
                <a:solidFill>
                  <a:srgbClr val="000000"/>
                </a:solidFill>
                <a:latin typeface="Arial" charset="0"/>
                <a:ea typeface="Corbel" charset="0"/>
                <a:cs typeface="Arial" charset="0"/>
                <a:sym typeface="Corbel" charset="0"/>
              </a:rPr>
              <a:t>Convenient way </a:t>
            </a:r>
            <a:r>
              <a:rPr lang="en-US" sz="2800" dirty="0">
                <a:solidFill>
                  <a:srgbClr val="000000"/>
                </a:solidFill>
                <a:latin typeface="Arial" charset="0"/>
                <a:ea typeface="Corbel" charset="0"/>
                <a:cs typeface="Arial" charset="0"/>
                <a:sym typeface="Corbel" charset="0"/>
              </a:rPr>
              <a:t>of creating a stochastic design by </a:t>
            </a:r>
            <a:r>
              <a:rPr lang="en-US" sz="2800" dirty="0" err="1">
                <a:solidFill>
                  <a:srgbClr val="000000"/>
                </a:solidFill>
                <a:latin typeface="Arial" charset="0"/>
                <a:ea typeface="Corbel" charset="0"/>
                <a:cs typeface="Arial" charset="0"/>
                <a:sym typeface="Corbel" charset="0"/>
              </a:rPr>
              <a:t>randomising</a:t>
            </a:r>
            <a:r>
              <a:rPr lang="en-US" sz="2800" dirty="0">
                <a:solidFill>
                  <a:srgbClr val="000000"/>
                </a:solidFill>
                <a:latin typeface="Arial" charset="0"/>
                <a:ea typeface="Corbel" charset="0"/>
                <a:cs typeface="Arial" charset="0"/>
                <a:sym typeface="Corbel" charset="0"/>
              </a:rPr>
              <a:t> the SOA between the components of interest</a:t>
            </a:r>
            <a:endParaRPr lang="en-US" sz="2800" dirty="0" smtClean="0">
              <a:solidFill>
                <a:srgbClr val="000000"/>
              </a:solidFill>
              <a:latin typeface="Arial" charset="0"/>
              <a:ea typeface="Corbel" charset="0"/>
              <a:cs typeface="Arial" charset="0"/>
              <a:sym typeface="Corbel" charset="0"/>
            </a:endParaRPr>
          </a:p>
          <a:p>
            <a:pPr eaLnBrk="1" hangingPunct="1">
              <a:spcBef>
                <a:spcPts val="400"/>
              </a:spcBef>
            </a:pPr>
            <a:endParaRPr lang="en-US" sz="2800" dirty="0">
              <a:solidFill>
                <a:srgbClr val="000000"/>
              </a:solidFill>
              <a:latin typeface="Arial" charset="0"/>
              <a:ea typeface="Corbel" charset="0"/>
              <a:cs typeface="Arial" charset="0"/>
              <a:sym typeface="Corbel" charset="0"/>
            </a:endParaRPr>
          </a:p>
          <a:p>
            <a:pPr eaLnBrk="1" hangingPunct="1">
              <a:spcBef>
                <a:spcPts val="400"/>
              </a:spcBef>
            </a:pPr>
            <a:r>
              <a:rPr lang="en-US" sz="2800" dirty="0" smtClean="0">
                <a:solidFill>
                  <a:srgbClr val="000000"/>
                </a:solidFill>
                <a:latin typeface="Arial" charset="0"/>
                <a:ea typeface="Corbel" charset="0"/>
                <a:cs typeface="Arial" charset="0"/>
                <a:sym typeface="Corbel" charset="0"/>
              </a:rPr>
              <a:t>Null events not different from baseline</a:t>
            </a:r>
          </a:p>
          <a:p>
            <a:pPr eaLnBrk="1" hangingPunct="1">
              <a:spcBef>
                <a:spcPts val="400"/>
              </a:spcBef>
            </a:pPr>
            <a:endParaRPr lang="en-US" sz="2800" dirty="0">
              <a:solidFill>
                <a:srgbClr val="000000"/>
              </a:solidFill>
              <a:latin typeface="Arial" charset="0"/>
              <a:ea typeface="Corbel" charset="0"/>
              <a:cs typeface="Arial" charset="0"/>
              <a:sym typeface="Corbel" charset="0"/>
            </a:endParaRPr>
          </a:p>
          <a:p>
            <a:pPr eaLnBrk="1" hangingPunct="1">
              <a:spcBef>
                <a:spcPts val="400"/>
              </a:spcBef>
              <a:buClr>
                <a:srgbClr val="000000"/>
              </a:buClr>
              <a:buSzPct val="100000"/>
            </a:pPr>
            <a:r>
              <a:rPr lang="en-US" sz="2800" dirty="0">
                <a:solidFill>
                  <a:srgbClr val="000000"/>
                </a:solidFill>
                <a:latin typeface="Arial" charset="0"/>
                <a:ea typeface="Corbel" charset="0"/>
                <a:cs typeface="Arial" charset="0"/>
                <a:sym typeface="Corbel" charset="0"/>
              </a:rPr>
              <a:t>Efficient for main AND differential effects at short </a:t>
            </a:r>
            <a:r>
              <a:rPr lang="en-US" sz="2800" dirty="0" smtClean="0">
                <a:solidFill>
                  <a:srgbClr val="000000"/>
                </a:solidFill>
                <a:latin typeface="Arial" charset="0"/>
                <a:ea typeface="Corbel" charset="0"/>
                <a:cs typeface="Arial" charset="0"/>
                <a:sym typeface="Corbel" charset="0"/>
              </a:rPr>
              <a:t>SOAs – reduces trade off between contrasts </a:t>
            </a:r>
            <a:endParaRPr lang="en-US" sz="2800" dirty="0">
              <a:solidFill>
                <a:srgbClr val="000000"/>
              </a:solidFill>
              <a:latin typeface="Arial" charset="0"/>
              <a:ea typeface="Corbel" charset="0"/>
              <a:cs typeface="Arial" charset="0"/>
              <a:sym typeface="Corbel" charset="0"/>
            </a:endParaRPr>
          </a:p>
          <a:p>
            <a:pPr eaLnBrk="1" hangingPunct="1">
              <a:spcBef>
                <a:spcPts val="700"/>
              </a:spcBef>
            </a:pPr>
            <a:endParaRPr lang="en-US" sz="2800" dirty="0">
              <a:solidFill>
                <a:srgbClr val="000000"/>
              </a:solidFill>
              <a:latin typeface="Arial" charset="0"/>
              <a:ea typeface="Corbel" charset="0"/>
              <a:cs typeface="Arial" charset="0"/>
              <a:sym typeface="Corbel" charset="0"/>
            </a:endParaRPr>
          </a:p>
        </p:txBody>
      </p:sp>
      <p:sp>
        <p:nvSpPr>
          <p:cNvPr id="5" name="AutoShape 3"/>
          <p:cNvSpPr>
            <a:spLocks/>
          </p:cNvSpPr>
          <p:nvPr/>
        </p:nvSpPr>
        <p:spPr bwMode="auto">
          <a:xfrm>
            <a:off x="6878638" y="8066088"/>
            <a:ext cx="5226050" cy="371475"/>
          </a:xfrm>
          <a:custGeom>
            <a:avLst/>
            <a:gdLst>
              <a:gd name="T0" fmla="*/ 213264956 w 21600"/>
              <a:gd name="T1" fmla="*/ 3194307 h 21600"/>
              <a:gd name="T2" fmla="*/ 213264956 w 21600"/>
              <a:gd name="T3" fmla="*/ 3194307 h 21600"/>
              <a:gd name="T4" fmla="*/ 213264956 w 21600"/>
              <a:gd name="T5" fmla="*/ 3194307 h 21600"/>
              <a:gd name="T6" fmla="*/ 213264956 w 21600"/>
              <a:gd name="T7" fmla="*/ 31943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pPr algn="r" eaLnBrk="1" hangingPunct="1"/>
            <a:r>
              <a:rPr lang="nb-NO" sz="1000" b="1">
                <a:solidFill>
                  <a:srgbClr val="E0EBF2"/>
                </a:solidFill>
                <a:latin typeface="Arial" charset="0"/>
                <a:ea typeface="Palatino" charset="0"/>
                <a:cs typeface="Arial" charset="0"/>
                <a:sym typeface="Palatino" charset="0"/>
              </a:rPr>
              <a:t>Rik Henson’s SPM guide:</a:t>
            </a:r>
          </a:p>
          <a:p>
            <a:pPr algn="r" eaLnBrk="1" hangingPunct="1"/>
            <a:r>
              <a:rPr lang="nb-NO" sz="1000" b="1">
                <a:solidFill>
                  <a:srgbClr val="E0EBF2"/>
                </a:solidFill>
                <a:latin typeface="Arial" charset="0"/>
                <a:ea typeface="Palatino" charset="0"/>
                <a:cs typeface="Arial" charset="0"/>
                <a:sym typeface="Palatino" charset="0"/>
              </a:rPr>
              <a:t>	http://imaging.mrc-cbu.cam.ac.uk/imaging/DesignEfficiency</a:t>
            </a:r>
          </a:p>
          <a:p>
            <a:pPr algn="r" eaLnBrk="1" hangingPunct="1"/>
            <a:endParaRPr lang="en-US" sz="2400">
              <a:solidFill>
                <a:srgbClr val="414141"/>
              </a:solidFill>
              <a:latin typeface="Arial" charset="0"/>
              <a:ea typeface="Palatino" charset="0"/>
              <a:cs typeface="Arial" charset="0"/>
              <a:sym typeface="Palatino" charset="0"/>
            </a:endParaRPr>
          </a:p>
        </p:txBody>
      </p:sp>
      <p:grpSp>
        <p:nvGrpSpPr>
          <p:cNvPr id="2" name="Group 1"/>
          <p:cNvGrpSpPr/>
          <p:nvPr/>
        </p:nvGrpSpPr>
        <p:grpSpPr>
          <a:xfrm>
            <a:off x="6142360" y="2644552"/>
            <a:ext cx="6053137" cy="5405139"/>
            <a:chOff x="6951663" y="2640013"/>
            <a:chExt cx="4437062" cy="4041775"/>
          </a:xfrm>
        </p:grpSpPr>
        <p:pic>
          <p:nvPicPr>
            <p:cNvPr id="91141" name="Picture 12"/>
            <p:cNvPicPr>
              <a:picLocks noChangeAspect="1"/>
            </p:cNvPicPr>
            <p:nvPr/>
          </p:nvPicPr>
          <p:blipFill>
            <a:blip r:embed="rId3">
              <a:extLst>
                <a:ext uri="{28A0092B-C50C-407E-A947-70E740481C1C}">
                  <a14:useLocalDpi xmlns:a14="http://schemas.microsoft.com/office/drawing/2010/main" val="0"/>
                </a:ext>
              </a:extLst>
            </a:blip>
            <a:srcRect l="482" t="15488" r="-482" b="1335"/>
            <a:stretch>
              <a:fillRect/>
            </a:stretch>
          </p:blipFill>
          <p:spPr bwMode="auto">
            <a:xfrm>
              <a:off x="7366000" y="2838450"/>
              <a:ext cx="385286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Line 7"/>
            <p:cNvSpPr>
              <a:spLocks noChangeShapeType="1"/>
            </p:cNvSpPr>
            <p:nvPr/>
          </p:nvSpPr>
          <p:spPr bwMode="auto">
            <a:xfrm flipH="1">
              <a:off x="8145463" y="3071813"/>
              <a:ext cx="246062" cy="80645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43" name="Line 9"/>
            <p:cNvSpPr>
              <a:spLocks noChangeShapeType="1"/>
            </p:cNvSpPr>
            <p:nvPr/>
          </p:nvSpPr>
          <p:spPr bwMode="auto">
            <a:xfrm flipH="1">
              <a:off x="9732963" y="4638675"/>
              <a:ext cx="936625"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44" name="Text Box 8"/>
            <p:cNvSpPr txBox="1">
              <a:spLocks noChangeArrowheads="1"/>
            </p:cNvSpPr>
            <p:nvPr/>
          </p:nvSpPr>
          <p:spPr bwMode="auto">
            <a:xfrm>
              <a:off x="10607675" y="4349750"/>
              <a:ext cx="78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GB">
                  <a:solidFill>
                    <a:srgbClr val="FF0000"/>
                  </a:solidFill>
                </a:rPr>
                <a:t>(A+B)</a:t>
              </a:r>
            </a:p>
          </p:txBody>
        </p:sp>
        <p:sp>
          <p:nvSpPr>
            <p:cNvPr id="91145" name="Text Box 6"/>
            <p:cNvSpPr txBox="1">
              <a:spLocks noChangeArrowheads="1"/>
            </p:cNvSpPr>
            <p:nvPr/>
          </p:nvSpPr>
          <p:spPr bwMode="auto">
            <a:xfrm>
              <a:off x="8027988" y="2640013"/>
              <a:ext cx="72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GB">
                  <a:solidFill>
                    <a:srgbClr val="FF0000"/>
                  </a:solidFill>
                </a:rPr>
                <a:t>(A-B)</a:t>
              </a:r>
            </a:p>
          </p:txBody>
        </p:sp>
        <p:sp>
          <p:nvSpPr>
            <p:cNvPr id="91146" name="TextBox 17"/>
            <p:cNvSpPr txBox="1">
              <a:spLocks noChangeArrowheads="1"/>
            </p:cNvSpPr>
            <p:nvPr/>
          </p:nvSpPr>
          <p:spPr bwMode="auto">
            <a:xfrm>
              <a:off x="8751888" y="6221413"/>
              <a:ext cx="1601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a:t>SOA (s)</a:t>
              </a:r>
            </a:p>
          </p:txBody>
        </p:sp>
        <p:sp>
          <p:nvSpPr>
            <p:cNvPr id="91147" name="TextBox 18"/>
            <p:cNvSpPr txBox="1">
              <a:spLocks noChangeArrowheads="1"/>
            </p:cNvSpPr>
            <p:nvPr/>
          </p:nvSpPr>
          <p:spPr bwMode="auto">
            <a:xfrm rot="16200000">
              <a:off x="6328570" y="3771106"/>
              <a:ext cx="1706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a:t>Efficiency</a:t>
              </a: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txBox="1">
            <a:spLocks/>
          </p:cNvSpPr>
          <p:nvPr/>
        </p:nvSpPr>
        <p:spPr bwMode="auto">
          <a:xfrm>
            <a:off x="-627063" y="920750"/>
            <a:ext cx="14330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spcBef>
                <a:spcPts val="1600"/>
              </a:spcBef>
            </a:pPr>
            <a:r>
              <a:rPr lang="en-GB" sz="6000">
                <a:solidFill>
                  <a:srgbClr val="D93E2B"/>
                </a:solidFill>
                <a:latin typeface="Bodoni SvtyTwo ITC TT-Book" charset="0"/>
                <a:cs typeface="Bodoni SvtyTwo ITC TT-Book" charset="0"/>
                <a:sym typeface="Bodoni SvtyTwo ITC TT-Book" charset="0"/>
              </a:rPr>
              <a:t>Correlation between regressors</a:t>
            </a:r>
          </a:p>
        </p:txBody>
      </p:sp>
      <p:pic>
        <p:nvPicPr>
          <p:cNvPr id="95236" name="Picture 5" descr="http://imaging.mrc-cbu.cam.ac.uk/images/cor_s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712" y="3220616"/>
            <a:ext cx="9459913" cy="500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1029792" y="2860576"/>
            <a:ext cx="1556072" cy="400110"/>
          </a:xfrm>
          <a:prstGeom prst="rect">
            <a:avLst/>
          </a:prstGeom>
          <a:noFill/>
        </p:spPr>
        <p:txBody>
          <a:bodyPr wrap="square" rtlCol="0">
            <a:spAutoFit/>
          </a:bodyPr>
          <a:lstStyle/>
          <a:p>
            <a:r>
              <a:rPr lang="en-GB" sz="2000" kern="1200" dirty="0" smtClean="0"/>
              <a:t>Fixed SOA</a:t>
            </a:r>
            <a:endParaRPr lang="en-GB" sz="2000" kern="1200" dirty="0"/>
          </a:p>
        </p:txBody>
      </p:sp>
      <p:sp>
        <p:nvSpPr>
          <p:cNvPr id="7" name="TextBox 6"/>
          <p:cNvSpPr txBox="1"/>
          <p:nvPr/>
        </p:nvSpPr>
        <p:spPr>
          <a:xfrm>
            <a:off x="4486176" y="2860576"/>
            <a:ext cx="1556072" cy="400110"/>
          </a:xfrm>
          <a:prstGeom prst="rect">
            <a:avLst/>
          </a:prstGeom>
          <a:noFill/>
        </p:spPr>
        <p:txBody>
          <a:bodyPr wrap="square" rtlCol="0">
            <a:spAutoFit/>
          </a:bodyPr>
          <a:lstStyle/>
          <a:p>
            <a:r>
              <a:rPr lang="en-GB" sz="2000" kern="1200" dirty="0" smtClean="0"/>
              <a:t>Jittered SOA</a:t>
            </a:r>
            <a:endParaRPr lang="en-GB" sz="2000" kern="1200" dirty="0"/>
          </a:p>
        </p:txBody>
      </p:sp>
      <p:sp>
        <p:nvSpPr>
          <p:cNvPr id="8" name="TextBox 7"/>
          <p:cNvSpPr txBox="1"/>
          <p:nvPr/>
        </p:nvSpPr>
        <p:spPr>
          <a:xfrm>
            <a:off x="7150472" y="2860576"/>
            <a:ext cx="2808312" cy="400110"/>
          </a:xfrm>
          <a:prstGeom prst="rect">
            <a:avLst/>
          </a:prstGeom>
          <a:noFill/>
        </p:spPr>
        <p:txBody>
          <a:bodyPr wrap="square" rtlCol="0">
            <a:spAutoFit/>
          </a:bodyPr>
          <a:lstStyle/>
          <a:p>
            <a:r>
              <a:rPr lang="en-GB" sz="2000" kern="1200" dirty="0" smtClean="0"/>
              <a:t>Fixed with half of trials</a:t>
            </a:r>
            <a:endParaRPr lang="en-GB" sz="2000" kern="1200" dirty="0"/>
          </a:p>
        </p:txBody>
      </p:sp>
      <p:sp>
        <p:nvSpPr>
          <p:cNvPr id="9" name="TextBox 8"/>
          <p:cNvSpPr txBox="1"/>
          <p:nvPr/>
        </p:nvSpPr>
        <p:spPr>
          <a:xfrm>
            <a:off x="9742760" y="2644552"/>
            <a:ext cx="3024336" cy="674030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High correlation between </a:t>
            </a:r>
            <a:r>
              <a:rPr lang="en-GB" sz="2400" dirty="0" err="1" smtClean="0"/>
              <a:t>regressors</a:t>
            </a:r>
            <a:r>
              <a:rPr lang="en-GB" sz="2400" dirty="0" smtClean="0"/>
              <a:t> can reduce </a:t>
            </a:r>
            <a:r>
              <a:rPr lang="en-GB" sz="2400" dirty="0" smtClean="0"/>
              <a:t>efficiency to </a:t>
            </a:r>
            <a:r>
              <a:rPr lang="en-GB" sz="2400" dirty="0" err="1" smtClean="0"/>
              <a:t>sep</a:t>
            </a:r>
            <a:r>
              <a:rPr lang="en-US" sz="2400" dirty="0" smtClean="0"/>
              <a:t>a</a:t>
            </a:r>
            <a:r>
              <a:rPr lang="en-GB" sz="2400" dirty="0" smtClean="0"/>
              <a:t>rate brain activity </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If 2 events (e.g. stimulus and </a:t>
            </a:r>
            <a:r>
              <a:rPr lang="en-GB" sz="2400" dirty="0" smtClean="0"/>
              <a:t>response in working memory paradigm) </a:t>
            </a:r>
            <a:r>
              <a:rPr lang="en-GB" sz="2400" dirty="0" smtClean="0"/>
              <a:t>are highly correlated, you can’t determine which of both caused the BOLD signal</a:t>
            </a:r>
          </a:p>
          <a:p>
            <a:pPr marL="285750" indent="-285750">
              <a:buFont typeface="Arial" panose="020B0604020202020204" pitchFamily="34" charset="0"/>
              <a:buChar char="•"/>
            </a:pPr>
            <a:endParaRPr lang="en-GB" sz="2400"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a:t>Optimal design for one contrast might not be optimal for another</a:t>
            </a:r>
          </a:p>
          <a:p>
            <a:r>
              <a:rPr lang="en-GB" dirty="0"/>
              <a:t>Block design (short block length </a:t>
            </a:r>
            <a:r>
              <a:rPr lang="en-GB" dirty="0" smtClean="0"/>
              <a:t>~</a:t>
            </a:r>
            <a:r>
              <a:rPr lang="en-GB" dirty="0" smtClean="0"/>
              <a:t>20</a:t>
            </a:r>
            <a:r>
              <a:rPr lang="en-GB" dirty="0" smtClean="0"/>
              <a:t>sec</a:t>
            </a:r>
            <a:r>
              <a:rPr lang="en-GB" dirty="0"/>
              <a:t>) are most efficient</a:t>
            </a:r>
          </a:p>
          <a:p>
            <a:r>
              <a:rPr lang="en-GB" dirty="0"/>
              <a:t>Block designs are often psychological not possible: stochastic designs with jittered SOA or null-events are also very efficient</a:t>
            </a:r>
          </a:p>
          <a:p>
            <a:r>
              <a:rPr lang="en-GB" dirty="0"/>
              <a:t>Don’t have too long blocks/ contrast too separate in time, since it will be filtered out by high-pass </a:t>
            </a:r>
            <a:r>
              <a:rPr lang="en-GB" dirty="0" smtClean="0"/>
              <a:t>filter</a:t>
            </a:r>
          </a:p>
          <a:p>
            <a:r>
              <a:rPr lang="en-US" dirty="0" smtClean="0"/>
              <a:t>Estimate efficiency before experiment!</a:t>
            </a:r>
            <a:endParaRPr lang="en-GB" dirty="0"/>
          </a:p>
          <a:p>
            <a:endParaRPr lang="en-GB" dirty="0"/>
          </a:p>
        </p:txBody>
      </p:sp>
    </p:spTree>
    <p:extLst>
      <p:ext uri="{BB962C8B-B14F-4D97-AF65-F5344CB8AC3E}">
        <p14:creationId xmlns:p14="http://schemas.microsoft.com/office/powerpoint/2010/main" val="3656024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08000" y="800100"/>
            <a:ext cx="11987213" cy="1217613"/>
          </a:xfrm>
        </p:spPr>
        <p:txBody>
          <a:bodyPr/>
          <a:lstStyle/>
          <a:p>
            <a:pPr defTabSz="1300460" fontAlgn="auto">
              <a:spcAft>
                <a:spcPts val="0"/>
              </a:spcAft>
              <a:defRPr/>
            </a:pPr>
            <a:r>
              <a:rPr lang="en-US" altLang="en-US" sz="6827" smtClean="0">
                <a:solidFill>
                  <a:schemeClr val="tx1">
                    <a:lumMod val="75000"/>
                    <a:lumOff val="25000"/>
                  </a:schemeClr>
                </a:solidFill>
                <a:ea typeface="+mj-ea"/>
              </a:rPr>
              <a:t>What can we manipulate?</a:t>
            </a:r>
          </a:p>
        </p:txBody>
      </p:sp>
      <p:sp>
        <p:nvSpPr>
          <p:cNvPr id="15363" name="Rectangle 2"/>
          <p:cNvSpPr>
            <a:spLocks noGrp="1" noChangeArrowheads="1"/>
          </p:cNvSpPr>
          <p:nvPr>
            <p:ph idx="1"/>
          </p:nvPr>
        </p:nvSpPr>
        <p:spPr>
          <a:xfrm>
            <a:off x="508000" y="2628900"/>
            <a:ext cx="11987213" cy="6096000"/>
          </a:xfrm>
        </p:spPr>
        <p:txBody>
          <a:bodyPr/>
          <a:lstStyle/>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Stimulus type, e.g. visual/auditory/tactile</a:t>
            </a:r>
          </a:p>
          <a:p>
            <a:pPr marL="469900" indent="-469900" defTabSz="1300460" fontAlgn="auto">
              <a:spcBef>
                <a:spcPts val="1707"/>
              </a:spcBef>
              <a:spcAft>
                <a:spcPts val="284"/>
              </a:spcAft>
              <a:buClr>
                <a:srgbClr val="929292"/>
              </a:buClr>
              <a:buSzPct val="60000"/>
              <a:buFont typeface="Zapf Dingbats" charset="0"/>
              <a:buChar char="❖"/>
              <a:defRPr/>
            </a:pPr>
            <a:endParaRPr lang="en-US" altLang="en-US" sz="2844" dirty="0" smtClean="0">
              <a:solidFill>
                <a:schemeClr val="tx1">
                  <a:lumMod val="75000"/>
                  <a:lumOff val="25000"/>
                </a:schemeClr>
              </a:solidFill>
              <a:ea typeface="+mn-ea"/>
            </a:endParaRP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Stimulus properties</a:t>
            </a:r>
          </a:p>
          <a:p>
            <a:pPr marL="886047" lvl="1" indent="-469900" defTabSz="1300460" fontAlgn="auto">
              <a:spcBef>
                <a:spcPts val="284"/>
              </a:spcBef>
              <a:spcAft>
                <a:spcPts val="569"/>
              </a:spcAft>
              <a:buClr>
                <a:srgbClr val="929292"/>
              </a:buClr>
              <a:buSzPct val="60000"/>
              <a:buFont typeface="Zapf Dingbats" charset="0"/>
              <a:buChar char="❖"/>
              <a:defRPr/>
            </a:pPr>
            <a:r>
              <a:rPr lang="en-US" altLang="en-US" sz="2560" dirty="0" smtClean="0">
                <a:solidFill>
                  <a:schemeClr val="tx1">
                    <a:lumMod val="75000"/>
                    <a:lumOff val="25000"/>
                  </a:schemeClr>
                </a:solidFill>
                <a:ea typeface="+mn-ea"/>
              </a:rPr>
              <a:t>Physical properties e.g. the frequency of a tone </a:t>
            </a:r>
          </a:p>
          <a:p>
            <a:pPr marL="886047" lvl="1" indent="-469900" defTabSz="1300460" fontAlgn="auto">
              <a:spcBef>
                <a:spcPts val="284"/>
              </a:spcBef>
              <a:spcAft>
                <a:spcPts val="569"/>
              </a:spcAft>
              <a:buClr>
                <a:srgbClr val="929292"/>
              </a:buClr>
              <a:buSzPct val="60000"/>
              <a:buFont typeface="Zapf Dingbats" charset="0"/>
              <a:buChar char="❖"/>
              <a:defRPr/>
            </a:pPr>
            <a:r>
              <a:rPr lang="en-US" altLang="en-US" sz="2560" dirty="0" smtClean="0">
                <a:solidFill>
                  <a:schemeClr val="tx1">
                    <a:lumMod val="75000"/>
                    <a:lumOff val="25000"/>
                  </a:schemeClr>
                </a:solidFill>
                <a:ea typeface="+mn-ea"/>
              </a:rPr>
              <a:t>Cognitive properties e.g. whether a stimulus is associated with reward or not</a:t>
            </a:r>
          </a:p>
          <a:p>
            <a:pPr marL="416147" lvl="1" indent="0" defTabSz="1300460" fontAlgn="auto">
              <a:spcBef>
                <a:spcPts val="284"/>
              </a:spcBef>
              <a:spcAft>
                <a:spcPts val="569"/>
              </a:spcAft>
              <a:buClr>
                <a:srgbClr val="929292"/>
              </a:buClr>
              <a:buSzPct val="60000"/>
              <a:buFont typeface="Calibri" pitchFamily="34" charset="0"/>
              <a:buNone/>
              <a:defRPr/>
            </a:pPr>
            <a:endParaRPr lang="en-US" altLang="en-US" sz="2560" dirty="0" smtClean="0">
              <a:solidFill>
                <a:schemeClr val="tx1">
                  <a:lumMod val="75000"/>
                  <a:lumOff val="25000"/>
                </a:schemeClr>
              </a:solidFill>
              <a:ea typeface="+mn-ea"/>
            </a:endParaRP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b="1" dirty="0" smtClean="0">
                <a:solidFill>
                  <a:schemeClr val="tx1">
                    <a:lumMod val="75000"/>
                    <a:lumOff val="25000"/>
                  </a:schemeClr>
                </a:solidFill>
                <a:ea typeface="+mn-ea"/>
              </a:rPr>
              <a:t>Stimulus timing, e.g. inter-stimulus interval</a:t>
            </a:r>
          </a:p>
          <a:p>
            <a:pPr marL="469900" indent="-469900" defTabSz="1300460" fontAlgn="auto">
              <a:spcBef>
                <a:spcPts val="1707"/>
              </a:spcBef>
              <a:spcAft>
                <a:spcPts val="284"/>
              </a:spcAft>
              <a:buClr>
                <a:srgbClr val="929292"/>
              </a:buClr>
              <a:buSzPct val="60000"/>
              <a:buFont typeface="Zapf Dingbats" charset="0"/>
              <a:buChar char="❖"/>
              <a:defRPr/>
            </a:pPr>
            <a:endParaRPr lang="en-US" altLang="en-US" sz="2844" dirty="0" smtClean="0">
              <a:solidFill>
                <a:schemeClr val="tx1">
                  <a:lumMod val="75000"/>
                  <a:lumOff val="25000"/>
                </a:schemeClr>
              </a:solidFill>
              <a:ea typeface="+mn-e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426" name="AutoShape 1"/>
          <p:cNvSpPr>
            <a:spLocks/>
          </p:cNvSpPr>
          <p:nvPr/>
        </p:nvSpPr>
        <p:spPr bwMode="auto">
          <a:xfrm>
            <a:off x="0" y="2173288"/>
            <a:ext cx="13004800" cy="63611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D9D9D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endParaRPr lang="en-US"/>
          </a:p>
        </p:txBody>
      </p:sp>
      <p:sp>
        <p:nvSpPr>
          <p:cNvPr id="91139"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ctr" anchorCtr="0" compatLnSpc="1">
            <a:prstTxWarp prst="textNoShape">
              <a:avLst/>
            </a:prstTxWarp>
          </a:bodyPr>
          <a:lstStyle/>
          <a:p>
            <a:pPr defTabSz="457200" fontAlgn="auto">
              <a:lnSpc>
                <a:spcPct val="120000"/>
              </a:lnSpc>
              <a:spcAft>
                <a:spcPts val="0"/>
              </a:spcAft>
              <a:defRPr/>
            </a:pPr>
            <a:r>
              <a:rPr lang="en-US" altLang="en-US" sz="3800" b="1" smtClean="0">
                <a:solidFill>
                  <a:srgbClr val="000000"/>
                </a:solidFill>
                <a:latin typeface="Corbel" panose="020B0503020204020204" pitchFamily="34" charset="0"/>
                <a:ea typeface="Corbel" panose="020B0503020204020204" pitchFamily="34" charset="0"/>
                <a:cs typeface="Corbel" panose="020B0503020204020204" pitchFamily="34" charset="0"/>
                <a:sym typeface="Corbel" panose="020B0503020204020204" pitchFamily="34" charset="0"/>
              </a:rPr>
              <a:t>References</a:t>
            </a:r>
            <a:endParaRPr lang="en-US" altLang="en-US" sz="6827" smtClean="0">
              <a:solidFill>
                <a:schemeClr val="tx1">
                  <a:lumMod val="75000"/>
                  <a:lumOff val="25000"/>
                </a:schemeClr>
              </a:solidFill>
              <a:ea typeface="+mj-ea"/>
            </a:endParaRPr>
          </a:p>
        </p:txBody>
      </p:sp>
      <p:sp>
        <p:nvSpPr>
          <p:cNvPr id="103428" name="AutoShape 3"/>
          <p:cNvSpPr>
            <a:spLocks/>
          </p:cNvSpPr>
          <p:nvPr/>
        </p:nvSpPr>
        <p:spPr bwMode="auto">
          <a:xfrm>
            <a:off x="9318625" y="8007350"/>
            <a:ext cx="3035300"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r" eaLnBrk="1" hangingPunct="1"/>
            <a:r>
              <a:rPr lang="en-US" sz="1600">
                <a:solidFill>
                  <a:srgbClr val="898989"/>
                </a:solidFill>
                <a:latin typeface="Corbel" charset="0"/>
                <a:cs typeface="Corbel" charset="0"/>
                <a:sym typeface="Corbel" charset="0"/>
              </a:rPr>
              <a:t>19</a:t>
            </a:r>
            <a:endParaRPr lang="en-US" sz="2400">
              <a:solidFill>
                <a:srgbClr val="414141"/>
              </a:solidFill>
              <a:latin typeface="Palatino" charset="0"/>
              <a:cs typeface="Palatino" charset="0"/>
              <a:sym typeface="Palatino" charset="0"/>
            </a:endParaRPr>
          </a:p>
        </p:txBody>
      </p:sp>
      <p:sp>
        <p:nvSpPr>
          <p:cNvPr id="103429" name="AutoShape 4"/>
          <p:cNvSpPr>
            <a:spLocks/>
          </p:cNvSpPr>
          <p:nvPr/>
        </p:nvSpPr>
        <p:spPr bwMode="auto">
          <a:xfrm>
            <a:off x="493713" y="2301875"/>
            <a:ext cx="12076112" cy="4686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marL="180975" indent="-180975" eaLnBrk="1" hangingPunct="1">
              <a:spcBef>
                <a:spcPts val="500"/>
              </a:spcBef>
              <a:buClr>
                <a:srgbClr val="000000"/>
              </a:buClr>
              <a:buSzPct val="100000"/>
              <a:buFont typeface="Arial" charset="0"/>
              <a:buChar char="•"/>
            </a:pPr>
            <a:r>
              <a:rPr lang="en-US" sz="2800" dirty="0" err="1">
                <a:solidFill>
                  <a:srgbClr val="000000"/>
                </a:solidFill>
                <a:latin typeface="Corbel" charset="0"/>
                <a:cs typeface="Corbel" charset="0"/>
                <a:sym typeface="Corbel" charset="0"/>
              </a:rPr>
              <a:t>Rik</a:t>
            </a:r>
            <a:r>
              <a:rPr lang="en-US" sz="2800" dirty="0">
                <a:solidFill>
                  <a:srgbClr val="000000"/>
                </a:solidFill>
                <a:latin typeface="Corbel" charset="0"/>
                <a:cs typeface="Corbel" charset="0"/>
                <a:sym typeface="Corbel" charset="0"/>
              </a:rPr>
              <a:t> Henson’s SPM guide:</a:t>
            </a:r>
          </a:p>
          <a:p>
            <a:pPr marL="180975" indent="-180975" eaLnBrk="1" hangingPunct="1">
              <a:spcBef>
                <a:spcPts val="500"/>
              </a:spcBef>
            </a:pPr>
            <a:r>
              <a:rPr lang="en-US" sz="2800" dirty="0">
                <a:solidFill>
                  <a:srgbClr val="000000"/>
                </a:solidFill>
                <a:latin typeface="Corbel" charset="0"/>
                <a:cs typeface="Corbel" charset="0"/>
                <a:sym typeface="Corbel" charset="0"/>
              </a:rPr>
              <a:t>	</a:t>
            </a:r>
            <a:r>
              <a:rPr lang="en-US" sz="2800" u="sng" dirty="0">
                <a:solidFill>
                  <a:srgbClr val="073779"/>
                </a:solidFill>
                <a:latin typeface="Corbel" charset="0"/>
                <a:cs typeface="Corbel" charset="0"/>
                <a:sym typeface="Corbel" charset="0"/>
              </a:rPr>
              <a:t>http://</a:t>
            </a:r>
            <a:r>
              <a:rPr lang="en-US" sz="2800" u="sng" dirty="0" err="1">
                <a:solidFill>
                  <a:srgbClr val="073779"/>
                </a:solidFill>
                <a:latin typeface="Corbel" charset="0"/>
                <a:cs typeface="Corbel" charset="0"/>
                <a:sym typeface="Corbel" charset="0"/>
              </a:rPr>
              <a:t>imaging.mrc-cbu.cam.ac.uk</a:t>
            </a:r>
            <a:r>
              <a:rPr lang="en-US" sz="2800" u="sng" dirty="0">
                <a:solidFill>
                  <a:srgbClr val="073779"/>
                </a:solidFill>
                <a:latin typeface="Corbel" charset="0"/>
                <a:cs typeface="Corbel" charset="0"/>
                <a:sym typeface="Corbel" charset="0"/>
              </a:rPr>
              <a:t>/imaging/</a:t>
            </a:r>
            <a:r>
              <a:rPr lang="en-US" sz="2800" u="sng" dirty="0" err="1">
                <a:solidFill>
                  <a:srgbClr val="073779"/>
                </a:solidFill>
                <a:latin typeface="Corbel" charset="0"/>
                <a:cs typeface="Corbel" charset="0"/>
                <a:sym typeface="Corbel" charset="0"/>
              </a:rPr>
              <a:t>DesignEfficiency</a:t>
            </a:r>
            <a:endParaRPr lang="en-US" sz="3600" u="sng" dirty="0">
              <a:solidFill>
                <a:srgbClr val="073779"/>
              </a:solidFill>
              <a:latin typeface="Corbel" charset="0"/>
              <a:cs typeface="Corbel" charset="0"/>
              <a:sym typeface="Corbel" charset="0"/>
            </a:endParaRPr>
          </a:p>
          <a:p>
            <a:pPr marL="180975" indent="-180975" eaLnBrk="1" hangingPunct="1">
              <a:spcBef>
                <a:spcPts val="500"/>
              </a:spcBef>
              <a:buClr>
                <a:srgbClr val="000000"/>
              </a:buClr>
              <a:buSzPct val="100000"/>
              <a:buFont typeface="Arial" charset="0"/>
              <a:buChar char="•"/>
            </a:pPr>
            <a:r>
              <a:rPr lang="en-US" sz="2800" dirty="0" err="1">
                <a:solidFill>
                  <a:srgbClr val="000000"/>
                </a:solidFill>
                <a:latin typeface="Corbel" charset="0"/>
                <a:cs typeface="Corbel" charset="0"/>
                <a:sym typeface="Corbel" charset="0"/>
              </a:rPr>
              <a:t>Amaro</a:t>
            </a:r>
            <a:r>
              <a:rPr lang="en-US" sz="2800" dirty="0">
                <a:solidFill>
                  <a:srgbClr val="000000"/>
                </a:solidFill>
                <a:latin typeface="Corbel" charset="0"/>
                <a:cs typeface="Corbel" charset="0"/>
                <a:sym typeface="Corbel" charset="0"/>
              </a:rPr>
              <a:t> Jr., E., &amp; Barker, G. J. (2006). Study design in fMRI: Basic principles. </a:t>
            </a:r>
            <a:r>
              <a:rPr lang="en-US" sz="2800" i="1" dirty="0">
                <a:solidFill>
                  <a:srgbClr val="000000"/>
                </a:solidFill>
                <a:latin typeface="Corbel" charset="0"/>
                <a:cs typeface="Corbel" charset="0"/>
                <a:sym typeface="Corbel" charset="0"/>
              </a:rPr>
              <a:t>Brain and Cognition, 60</a:t>
            </a:r>
            <a:r>
              <a:rPr lang="en-US" sz="2800" dirty="0">
                <a:solidFill>
                  <a:srgbClr val="000000"/>
                </a:solidFill>
                <a:latin typeface="Corbel" charset="0"/>
                <a:cs typeface="Corbel" charset="0"/>
                <a:sym typeface="Corbel" charset="0"/>
              </a:rPr>
              <a:t>, 220-232. </a:t>
            </a:r>
            <a:r>
              <a:rPr lang="en-US" sz="2800" dirty="0" err="1">
                <a:solidFill>
                  <a:srgbClr val="000000"/>
                </a:solidFill>
                <a:latin typeface="Corbel" charset="0"/>
                <a:cs typeface="Corbel" charset="0"/>
                <a:sym typeface="Corbel" charset="0"/>
              </a:rPr>
              <a:t>doi</a:t>
            </a:r>
            <a:r>
              <a:rPr lang="en-US" sz="2800" dirty="0">
                <a:solidFill>
                  <a:srgbClr val="000000"/>
                </a:solidFill>
                <a:latin typeface="Corbel" charset="0"/>
                <a:cs typeface="Corbel" charset="0"/>
                <a:sym typeface="Corbel" charset="0"/>
              </a:rPr>
              <a:t>: 10.1016/j.bandc.2005.11.009</a:t>
            </a:r>
          </a:p>
          <a:p>
            <a:pPr marL="180975" indent="-180975" eaLnBrk="1" hangingPunct="1">
              <a:spcBef>
                <a:spcPts val="500"/>
              </a:spcBef>
              <a:buClr>
                <a:srgbClr val="000000"/>
              </a:buClr>
              <a:buSzPct val="100000"/>
              <a:buFont typeface="Arial" charset="0"/>
              <a:buChar char="•"/>
            </a:pPr>
            <a:r>
              <a:rPr lang="en-US" sz="2800" dirty="0" err="1">
                <a:solidFill>
                  <a:srgbClr val="000000"/>
                </a:solidFill>
                <a:latin typeface="Corbel" charset="0"/>
                <a:cs typeface="Corbel" charset="0"/>
                <a:sym typeface="Corbel" charset="0"/>
              </a:rPr>
              <a:t>Calamante</a:t>
            </a:r>
            <a:r>
              <a:rPr lang="en-US" sz="2800" dirty="0">
                <a:solidFill>
                  <a:srgbClr val="000000"/>
                </a:solidFill>
                <a:latin typeface="Corbel" charset="0"/>
                <a:cs typeface="Corbel" charset="0"/>
                <a:sym typeface="Corbel" charset="0"/>
              </a:rPr>
              <a:t> F. et al. (1999) Measuring cerebral blood flow using magnetic resonance techniques. </a:t>
            </a:r>
            <a:r>
              <a:rPr lang="en-US" sz="2800" i="1" dirty="0">
                <a:solidFill>
                  <a:srgbClr val="000000"/>
                </a:solidFill>
                <a:latin typeface="Corbel" charset="0"/>
                <a:cs typeface="Corbel" charset="0"/>
                <a:sym typeface="Corbel" charset="0"/>
              </a:rPr>
              <a:t>J </a:t>
            </a:r>
            <a:r>
              <a:rPr lang="en-US" sz="2800" i="1" dirty="0" err="1">
                <a:solidFill>
                  <a:srgbClr val="000000"/>
                </a:solidFill>
                <a:latin typeface="Corbel" charset="0"/>
                <a:cs typeface="Corbel" charset="0"/>
                <a:sym typeface="Corbel" charset="0"/>
              </a:rPr>
              <a:t>Cereb</a:t>
            </a:r>
            <a:r>
              <a:rPr lang="en-US" sz="2800" i="1" dirty="0">
                <a:solidFill>
                  <a:srgbClr val="000000"/>
                </a:solidFill>
                <a:latin typeface="Corbel" charset="0"/>
                <a:cs typeface="Corbel" charset="0"/>
                <a:sym typeface="Corbel" charset="0"/>
              </a:rPr>
              <a:t> Blood Flow </a:t>
            </a:r>
            <a:r>
              <a:rPr lang="en-US" sz="2800" i="1" dirty="0" err="1">
                <a:solidFill>
                  <a:srgbClr val="000000"/>
                </a:solidFill>
                <a:latin typeface="Corbel" charset="0"/>
                <a:cs typeface="Corbel" charset="0"/>
                <a:sym typeface="Corbel" charset="0"/>
              </a:rPr>
              <a:t>Metab</a:t>
            </a:r>
            <a:r>
              <a:rPr lang="en-US" sz="2800" i="1" dirty="0">
                <a:solidFill>
                  <a:srgbClr val="000000"/>
                </a:solidFill>
                <a:latin typeface="Corbel" charset="0"/>
                <a:cs typeface="Corbel" charset="0"/>
                <a:sym typeface="Corbel" charset="0"/>
              </a:rPr>
              <a:t> 19, </a:t>
            </a:r>
            <a:r>
              <a:rPr lang="en-US" sz="2800" dirty="0">
                <a:solidFill>
                  <a:srgbClr val="000000"/>
                </a:solidFill>
                <a:latin typeface="Corbel" charset="0"/>
                <a:cs typeface="Corbel" charset="0"/>
                <a:sym typeface="Corbel" charset="0"/>
              </a:rPr>
              <a:t>701-35.</a:t>
            </a:r>
          </a:p>
          <a:p>
            <a:pPr marL="180975" indent="-180975" eaLnBrk="1" hangingPunct="1">
              <a:spcBef>
                <a:spcPts val="500"/>
              </a:spcBef>
              <a:buClr>
                <a:srgbClr val="000000"/>
              </a:buClr>
              <a:buSzPct val="100000"/>
              <a:buFont typeface="Arial" charset="0"/>
              <a:buChar char="•"/>
            </a:pPr>
            <a:r>
              <a:rPr lang="en-US" sz="2800" dirty="0">
                <a:solidFill>
                  <a:srgbClr val="000000"/>
                </a:solidFill>
                <a:latin typeface="Corbel" charset="0"/>
                <a:cs typeface="Corbel" charset="0"/>
                <a:sym typeface="Corbel" charset="0"/>
              </a:rPr>
              <a:t>Dougherty D., Rauch S., Rosenbaum JF. (2004). Essentials of Neuroimaging for Clinical Practice</a:t>
            </a:r>
          </a:p>
          <a:p>
            <a:pPr marL="180975" indent="-180975" eaLnBrk="1" hangingPunct="1">
              <a:spcBef>
                <a:spcPts val="500"/>
              </a:spcBef>
              <a:buClr>
                <a:srgbClr val="000000"/>
              </a:buClr>
              <a:buSzPct val="100000"/>
              <a:buFont typeface="Arial" charset="0"/>
              <a:buChar char="•"/>
            </a:pPr>
            <a:r>
              <a:rPr lang="en-US" sz="2800" dirty="0" err="1">
                <a:solidFill>
                  <a:srgbClr val="000000"/>
                </a:solidFill>
                <a:latin typeface="Corbel" charset="0"/>
                <a:cs typeface="Corbel" charset="0"/>
                <a:sym typeface="Corbel" charset="0"/>
              </a:rPr>
              <a:t>Huettel</a:t>
            </a:r>
            <a:r>
              <a:rPr lang="en-US" sz="2800" dirty="0">
                <a:solidFill>
                  <a:srgbClr val="000000"/>
                </a:solidFill>
                <a:latin typeface="Corbel" charset="0"/>
                <a:cs typeface="Corbel" charset="0"/>
                <a:sym typeface="Corbel" charset="0"/>
              </a:rPr>
              <a:t> S., Song A., McCarthy G. (2009). Functional Magnetic Resonance Imaging </a:t>
            </a:r>
            <a:r>
              <a:rPr lang="en-US" sz="2800" dirty="0" err="1">
                <a:solidFill>
                  <a:srgbClr val="000000"/>
                </a:solidFill>
                <a:latin typeface="Corbel" charset="0"/>
                <a:cs typeface="Corbel" charset="0"/>
                <a:sym typeface="Corbel" charset="0"/>
              </a:rPr>
              <a:t>McRobbie</a:t>
            </a:r>
            <a:r>
              <a:rPr lang="en-US" sz="2800" dirty="0">
                <a:solidFill>
                  <a:srgbClr val="000000"/>
                </a:solidFill>
                <a:latin typeface="Corbel" charset="0"/>
                <a:cs typeface="Corbel" charset="0"/>
                <a:sym typeface="Corbel" charset="0"/>
              </a:rPr>
              <a:t> D. et al. (2008). MRI From Picture to Proton</a:t>
            </a:r>
          </a:p>
          <a:p>
            <a:pPr marL="180975" indent="-180975" eaLnBrk="1" hangingPunct="1">
              <a:spcBef>
                <a:spcPts val="500"/>
              </a:spcBef>
              <a:buClr>
                <a:srgbClr val="000000"/>
              </a:buClr>
              <a:buSzPct val="100000"/>
              <a:buFont typeface="Arial" charset="0"/>
              <a:buChar char="•"/>
            </a:pPr>
            <a:r>
              <a:rPr lang="en-US" sz="2800" dirty="0">
                <a:solidFill>
                  <a:srgbClr val="000000"/>
                </a:solidFill>
                <a:latin typeface="Corbel" charset="0"/>
                <a:cs typeface="Corbel" charset="0"/>
                <a:sym typeface="Corbel" charset="0"/>
              </a:rPr>
              <a:t>Previous </a:t>
            </a:r>
            <a:r>
              <a:rPr lang="en-US" sz="2800" dirty="0" err="1">
                <a:solidFill>
                  <a:srgbClr val="000000"/>
                </a:solidFill>
                <a:latin typeface="Corbel" charset="0"/>
                <a:cs typeface="Corbel" charset="0"/>
                <a:sym typeface="Corbel" charset="0"/>
              </a:rPr>
              <a:t>MfD</a:t>
            </a:r>
            <a:r>
              <a:rPr lang="en-US" sz="2800" dirty="0">
                <a:solidFill>
                  <a:srgbClr val="000000"/>
                </a:solidFill>
                <a:latin typeface="Corbel" charset="0"/>
                <a:cs typeface="Corbel" charset="0"/>
                <a:sym typeface="Corbel" charset="0"/>
              </a:rPr>
              <a:t> slides</a:t>
            </a:r>
          </a:p>
          <a:p>
            <a:pPr marL="180975" indent="-180975" eaLnBrk="1" hangingPunct="1">
              <a:spcBef>
                <a:spcPts val="700"/>
              </a:spcBef>
            </a:pPr>
            <a:endParaRPr lang="en-US" sz="3400" dirty="0">
              <a:solidFill>
                <a:srgbClr val="000000"/>
              </a:solidFill>
              <a:latin typeface="Corbel" charset="0"/>
              <a:cs typeface="Corbel" charset="0"/>
              <a:sym typeface="Corbel" charset="0"/>
            </a:endParaRPr>
          </a:p>
          <a:p>
            <a:pPr marL="180975" indent="-180975" algn="ctr" eaLnBrk="1" hangingPunct="1">
              <a:spcBef>
                <a:spcPts val="500"/>
              </a:spcBef>
            </a:pPr>
            <a:r>
              <a:rPr lang="en-US" sz="3400" dirty="0">
                <a:solidFill>
                  <a:srgbClr val="000000"/>
                </a:solidFill>
                <a:latin typeface="Corbel" charset="0"/>
                <a:cs typeface="Corbel" charset="0"/>
                <a:sym typeface="Corbel" charset="0"/>
              </a:rPr>
              <a:t>Thanks to our expert </a:t>
            </a:r>
            <a:r>
              <a:rPr lang="en-US" sz="3400" dirty="0" smtClean="0">
                <a:solidFill>
                  <a:srgbClr val="000000"/>
                </a:solidFill>
                <a:latin typeface="Corbel" charset="0"/>
                <a:cs typeface="Corbel" charset="0"/>
                <a:sym typeface="Corbel" charset="0"/>
              </a:rPr>
              <a:t>Tobias Hauser</a:t>
            </a:r>
            <a:endParaRPr lang="en-US" sz="2400" dirty="0">
              <a:solidFill>
                <a:srgbClr val="414141"/>
              </a:solidFill>
              <a:latin typeface="Palatino" charset="0"/>
              <a:cs typeface="Palatino" charset="0"/>
              <a:sym typeface="Palatin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defTabSz="1300460" fontAlgn="auto">
              <a:spcAft>
                <a:spcPts val="0"/>
              </a:spcAft>
              <a:defRPr/>
            </a:pPr>
            <a:r>
              <a:rPr lang="en-GB" altLang="en-US" sz="6827" smtClean="0">
                <a:solidFill>
                  <a:schemeClr val="tx1">
                    <a:lumMod val="75000"/>
                    <a:lumOff val="25000"/>
                  </a:schemeClr>
                </a:solidFill>
                <a:ea typeface="+mj-ea"/>
              </a:rPr>
              <a:t>MISC SLIDES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p:cNvPicPr>
          <p:nvPr/>
        </p:nvPicPr>
        <p:blipFill>
          <a:blip r:embed="rId3">
            <a:extLst>
              <a:ext uri="{28A0092B-C50C-407E-A947-70E740481C1C}">
                <a14:useLocalDpi xmlns:a14="http://schemas.microsoft.com/office/drawing/2010/main" val="0"/>
              </a:ext>
            </a:extLst>
          </a:blip>
          <a:srcRect l="40054" t="39230" r="12982" b="17471"/>
          <a:stretch>
            <a:fillRect/>
          </a:stretch>
        </p:blipFill>
        <p:spPr bwMode="auto">
          <a:xfrm>
            <a:off x="885825" y="339725"/>
            <a:ext cx="11247438"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677988" y="6172200"/>
            <a:ext cx="10728325" cy="2828925"/>
          </a:xfrm>
          <a:prstGeom prst="rect">
            <a:avLst/>
          </a:prstGeom>
        </p:spPr>
        <p:txBody>
          <a:bodyPr/>
          <a:lstStyle>
            <a:lvl1pPr marL="469900" indent="-469900">
              <a:defRPr sz="2800">
                <a:solidFill>
                  <a:srgbClr val="404040"/>
                </a:solidFill>
                <a:latin typeface="Calibri" charset="0"/>
                <a:ea typeface="ＭＳ Ｐゴシック" charset="0"/>
              </a:defRPr>
            </a:lvl1pPr>
            <a:lvl2pPr>
              <a:defRPr sz="2500">
                <a:solidFill>
                  <a:srgbClr val="404040"/>
                </a:solidFill>
                <a:latin typeface="Calibri" charset="0"/>
                <a:ea typeface="ＭＳ Ｐゴシック" charset="0"/>
              </a:defRPr>
            </a:lvl2pPr>
            <a:lvl3pPr>
              <a:defRPr sz="1900">
                <a:solidFill>
                  <a:srgbClr val="404040"/>
                </a:solidFill>
                <a:latin typeface="Calibri" charset="0"/>
                <a:ea typeface="ＭＳ Ｐゴシック" charset="0"/>
              </a:defRPr>
            </a:lvl3pPr>
            <a:lvl4pPr>
              <a:defRPr sz="1900">
                <a:solidFill>
                  <a:srgbClr val="404040"/>
                </a:solidFill>
                <a:latin typeface="Calibri" charset="0"/>
                <a:ea typeface="ＭＳ Ｐゴシック" charset="0"/>
              </a:defRPr>
            </a:lvl4pPr>
            <a:lvl5pPr>
              <a:defRPr sz="1900">
                <a:solidFill>
                  <a:srgbClr val="404040"/>
                </a:solidFill>
                <a:latin typeface="Calibri" charset="0"/>
                <a:ea typeface="ＭＳ Ｐゴシック" charset="0"/>
              </a:defRPr>
            </a:lvl5pPr>
            <a:lvl6pPr marL="1782763" indent="-258763" defTabSz="1300163" fontAlgn="base">
              <a:spcBef>
                <a:spcPts val="288"/>
              </a:spcBef>
              <a:spcAft>
                <a:spcPts val="575"/>
              </a:spcAft>
              <a:buFont typeface="Calibri" charset="0"/>
              <a:defRPr sz="1900">
                <a:solidFill>
                  <a:srgbClr val="404040"/>
                </a:solidFill>
                <a:latin typeface="Calibri" charset="0"/>
                <a:ea typeface="ＭＳ Ｐゴシック" charset="0"/>
              </a:defRPr>
            </a:lvl6pPr>
            <a:lvl7pPr marL="2239963" indent="-258763" defTabSz="1300163" fontAlgn="base">
              <a:spcBef>
                <a:spcPts val="288"/>
              </a:spcBef>
              <a:spcAft>
                <a:spcPts val="575"/>
              </a:spcAft>
              <a:buFont typeface="Calibri" charset="0"/>
              <a:defRPr sz="1900">
                <a:solidFill>
                  <a:srgbClr val="404040"/>
                </a:solidFill>
                <a:latin typeface="Calibri" charset="0"/>
                <a:ea typeface="ＭＳ Ｐゴシック" charset="0"/>
              </a:defRPr>
            </a:lvl7pPr>
            <a:lvl8pPr marL="2697163" indent="-258763" defTabSz="1300163" fontAlgn="base">
              <a:spcBef>
                <a:spcPts val="288"/>
              </a:spcBef>
              <a:spcAft>
                <a:spcPts val="575"/>
              </a:spcAft>
              <a:buFont typeface="Calibri" charset="0"/>
              <a:defRPr sz="1900">
                <a:solidFill>
                  <a:srgbClr val="404040"/>
                </a:solidFill>
                <a:latin typeface="Calibri" charset="0"/>
                <a:ea typeface="ＭＳ Ｐゴシック" charset="0"/>
              </a:defRPr>
            </a:lvl8pPr>
            <a:lvl9pPr marL="3154363" indent="-258763" defTabSz="1300163" fontAlgn="base">
              <a:spcBef>
                <a:spcPts val="288"/>
              </a:spcBef>
              <a:spcAft>
                <a:spcPts val="575"/>
              </a:spcAft>
              <a:buFont typeface="Calibri" charset="0"/>
              <a:defRPr sz="1900">
                <a:solidFill>
                  <a:srgbClr val="404040"/>
                </a:solidFill>
                <a:latin typeface="Calibri" charset="0"/>
                <a:ea typeface="ＭＳ Ｐゴシック" charset="0"/>
              </a:defRPr>
            </a:lvl9pPr>
          </a:lstStyle>
          <a:p>
            <a:pPr defTabSz="1300163" eaLnBrk="1" hangingPunct="1">
              <a:lnSpc>
                <a:spcPct val="90000"/>
              </a:lnSpc>
              <a:spcBef>
                <a:spcPts val="1713"/>
              </a:spcBef>
              <a:spcAft>
                <a:spcPts val="288"/>
              </a:spcAft>
              <a:buClr>
                <a:srgbClr val="929292"/>
              </a:buClr>
              <a:buSzPct val="60000"/>
              <a:buFont typeface="Zapf Dingbats" charset="0"/>
              <a:buChar char="❖"/>
            </a:pPr>
            <a:endParaRPr lang="en-US"/>
          </a:p>
          <a:p>
            <a:pPr defTabSz="1300163" eaLnBrk="1" hangingPunct="1">
              <a:lnSpc>
                <a:spcPct val="90000"/>
              </a:lnSpc>
              <a:spcBef>
                <a:spcPts val="1713"/>
              </a:spcBef>
              <a:spcAft>
                <a:spcPts val="288"/>
              </a:spcAft>
              <a:buClr>
                <a:srgbClr val="929292"/>
              </a:buClr>
              <a:buSzPct val="60000"/>
              <a:buFont typeface="Zapf Dingbats" charset="0"/>
              <a:buChar char="❖"/>
            </a:pPr>
            <a:endParaRPr lang="en-US"/>
          </a:p>
          <a:p>
            <a:pPr defTabSz="1300163" eaLnBrk="1" hangingPunct="1">
              <a:lnSpc>
                <a:spcPct val="90000"/>
              </a:lnSpc>
              <a:spcBef>
                <a:spcPts val="1713"/>
              </a:spcBef>
              <a:spcAft>
                <a:spcPts val="288"/>
              </a:spcAft>
              <a:buClr>
                <a:srgbClr val="929292"/>
              </a:buClr>
              <a:buSzPct val="60000"/>
              <a:buFont typeface="Zapf Dingbats" charset="0"/>
              <a:buChar char="❖"/>
            </a:pPr>
            <a:r>
              <a:rPr lang="en-US"/>
              <a:t>Modelling the BOLD response is simple (comparatively)</a:t>
            </a:r>
          </a:p>
          <a:p>
            <a:pPr defTabSz="1300163" eaLnBrk="1" hangingPunct="1">
              <a:lnSpc>
                <a:spcPct val="90000"/>
              </a:lnSpc>
              <a:spcBef>
                <a:spcPts val="1713"/>
              </a:spcBef>
              <a:spcAft>
                <a:spcPts val="288"/>
              </a:spcAft>
              <a:buClr>
                <a:srgbClr val="929292"/>
              </a:buClr>
              <a:buSzPct val="60000"/>
              <a:buFont typeface="Zapf Dingbats" charset="0"/>
              <a:buChar char="❖"/>
            </a:pPr>
            <a:r>
              <a:rPr lang="en-US"/>
              <a:t>Leads to reproducible and ‘statistically confident’ data</a:t>
            </a:r>
          </a:p>
          <a:p>
            <a:pPr defTabSz="1300163" eaLnBrk="1" hangingPunct="1">
              <a:lnSpc>
                <a:spcPct val="90000"/>
              </a:lnSpc>
              <a:spcBef>
                <a:spcPts val="1713"/>
              </a:spcBef>
              <a:spcAft>
                <a:spcPts val="288"/>
              </a:spcAft>
              <a:buClr>
                <a:schemeClr val="accent1"/>
              </a:buClr>
              <a:buSzPct val="100000"/>
              <a:buFont typeface="Calibri" charset="0"/>
              <a:buChar char=" "/>
            </a:pPr>
            <a:endParaRPr lang="en-GB"/>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062038" y="0"/>
            <a:ext cx="10729912" cy="2063750"/>
          </a:xfrm>
        </p:spPr>
        <p:txBody>
          <a:bodyPr wrap="square" numCol="1" anchorCtr="0" compatLnSpc="1">
            <a:prstTxWarp prst="textNoShape">
              <a:avLst/>
            </a:prstTxWarp>
          </a:bodyPr>
          <a:lstStyle/>
          <a:p>
            <a:pPr defTabSz="396875">
              <a:spcBef>
                <a:spcPts val="1000"/>
              </a:spcBef>
            </a:pPr>
            <a:r>
              <a:rPr lang="en-US" sz="4700">
                <a:latin typeface="Calibri Light" charset="0"/>
              </a:rPr>
              <a:t>Don’t forget BOLD is a signal based in physiology…</a:t>
            </a:r>
            <a:endParaRPr lang="en-US">
              <a:latin typeface="Calibri Light" charset="0"/>
            </a:endParaRPr>
          </a:p>
        </p:txBody>
      </p:sp>
      <p:pic>
        <p:nvPicPr>
          <p:cNvPr id="109571" name="Picture 3" descr="Screen Shot 2014-01-25 at 17.52.1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2284413"/>
            <a:ext cx="8942388" cy="630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63550" y="542925"/>
            <a:ext cx="120777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altLang="en-US" sz="3600" dirty="0" smtClean="0">
                <a:solidFill>
                  <a:schemeClr val="tx1"/>
                </a:solidFill>
                <a:latin typeface="+mj-lt"/>
              </a:rPr>
              <a:t>Maturational changes in the temporal characteristics and amplitude of the identified functional brain activity (a). </a:t>
            </a:r>
          </a:p>
        </p:txBody>
      </p:sp>
      <p:pic>
        <p:nvPicPr>
          <p:cNvPr id="1116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700" y="8936038"/>
            <a:ext cx="3603625" cy="719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16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2489200"/>
            <a:ext cx="11099800" cy="4767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954088" y="8493125"/>
            <a:ext cx="55721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eaLnBrk="1" fontAlgn="auto" hangingPunct="1">
              <a:spcBef>
                <a:spcPts val="0"/>
              </a:spcBef>
              <a:spcAft>
                <a:spcPts val="0"/>
              </a:spcAft>
              <a:defRPr/>
            </a:pPr>
            <a:r>
              <a:rPr lang="en-GB" altLang="en-US" sz="1548" b="1" smtClean="0">
                <a:latin typeface="Arial" panose="020B0604020202020204" pitchFamily="34" charset="0"/>
              </a:rPr>
              <a:t>Alessandro G. Allievi et al. Cereb. Cortex 2015;cercor.bhv203</a:t>
            </a:r>
          </a:p>
        </p:txBody>
      </p:sp>
      <p:sp>
        <p:nvSpPr>
          <p:cNvPr id="3077" name="Text Box 5"/>
          <p:cNvSpPr txBox="1">
            <a:spLocks noChangeArrowheads="1"/>
          </p:cNvSpPr>
          <p:nvPr/>
        </p:nvSpPr>
        <p:spPr bwMode="auto">
          <a:xfrm>
            <a:off x="139700" y="9174163"/>
            <a:ext cx="7011988" cy="493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5pPr>
            <a:lvl6pPr marL="25146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6pPr>
            <a:lvl7pPr marL="29718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7pPr>
            <a:lvl8pPr marL="34290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8pPr>
            <a:lvl9pPr marL="3886200" indent="-228600" fontAlgn="base">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charset="0"/>
                <a:ea typeface="ＭＳ Ｐゴシック" charset="0"/>
              </a:defRPr>
            </a:lvl9pPr>
          </a:lstStyle>
          <a:p>
            <a:pPr eaLnBrk="1" hangingPunct="1"/>
            <a:r>
              <a:rPr lang="en-GB" sz="1200">
                <a:solidFill>
                  <a:srgbClr val="000000"/>
                </a:solidFill>
                <a:latin typeface="Arial" charset="0"/>
                <a:cs typeface="msgothic" charset="0"/>
              </a:rPr>
              <a:t>© The Author 2015. Published by Oxford University Press.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p:nvPr>
        </p:nvSpPr>
        <p:spPr>
          <a:xfrm>
            <a:off x="508000" y="800100"/>
            <a:ext cx="11987213" cy="1217613"/>
          </a:xfrm>
        </p:spPr>
        <p:txBody>
          <a:bodyPr/>
          <a:lstStyle/>
          <a:p>
            <a:pPr defTabSz="1300460" fontAlgn="auto">
              <a:spcAft>
                <a:spcPts val="0"/>
              </a:spcAft>
              <a:defRPr/>
            </a:pPr>
            <a:r>
              <a:rPr lang="en-US" altLang="en-US" sz="6827" smtClean="0">
                <a:solidFill>
                  <a:schemeClr val="tx1">
                    <a:lumMod val="75000"/>
                    <a:lumOff val="25000"/>
                  </a:schemeClr>
                </a:solidFill>
                <a:ea typeface="+mj-ea"/>
              </a:rPr>
              <a:t>Categorical</a:t>
            </a:r>
          </a:p>
        </p:txBody>
      </p:sp>
      <p:sp>
        <p:nvSpPr>
          <p:cNvPr id="95235" name="Rectangle 2"/>
          <p:cNvSpPr>
            <a:spLocks noGrp="1" noChangeArrowheads="1"/>
          </p:cNvSpPr>
          <p:nvPr>
            <p:ph idx="1"/>
          </p:nvPr>
        </p:nvSpPr>
        <p:spPr>
          <a:xfrm>
            <a:off x="508000" y="-784225"/>
            <a:ext cx="11987213" cy="9507538"/>
          </a:xfrm>
        </p:spPr>
        <p:txBody>
          <a:bodyPr/>
          <a:lstStyle/>
          <a:p>
            <a:pPr marL="469900" indent="-469900" defTabSz="1300460" fontAlgn="auto">
              <a:spcBef>
                <a:spcPts val="1707"/>
              </a:spcBef>
              <a:spcAft>
                <a:spcPts val="284"/>
              </a:spcAft>
              <a:buClr>
                <a:srgbClr val="929292"/>
              </a:buClr>
              <a:buSzPct val="60000"/>
              <a:buFont typeface="Zapf Dingbats" charset="0"/>
              <a:buChar char="❖"/>
              <a:defRPr/>
            </a:pPr>
            <a:r>
              <a:rPr lang="en-US" altLang="en-US" sz="2844" smtClean="0">
                <a:solidFill>
                  <a:schemeClr val="tx1">
                    <a:lumMod val="75000"/>
                    <a:lumOff val="25000"/>
                  </a:schemeClr>
                </a:solidFill>
                <a:ea typeface="+mn-ea"/>
              </a:rPr>
              <a:t>Comparing the activity between stimulus types</a:t>
            </a: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smtClean="0">
                <a:solidFill>
                  <a:schemeClr val="tx1">
                    <a:lumMod val="75000"/>
                    <a:lumOff val="25000"/>
                  </a:schemeClr>
                </a:solidFill>
                <a:ea typeface="+mn-ea"/>
              </a:rPr>
              <a:t>e.g: being presented with different nouns and deciding whether each is animate or inanimate </a:t>
            </a:r>
          </a:p>
        </p:txBody>
      </p:sp>
      <p:grpSp>
        <p:nvGrpSpPr>
          <p:cNvPr id="113668" name="Group 3"/>
          <p:cNvGrpSpPr>
            <a:grpSpLocks/>
          </p:cNvGrpSpPr>
          <p:nvPr/>
        </p:nvGrpSpPr>
        <p:grpSpPr bwMode="auto">
          <a:xfrm>
            <a:off x="3046413" y="5524500"/>
            <a:ext cx="2278062" cy="1163638"/>
            <a:chOff x="0" y="0"/>
            <a:chExt cx="1066800" cy="533400"/>
          </a:xfrm>
        </p:grpSpPr>
        <p:sp>
          <p:nvSpPr>
            <p:cNvPr id="113675" name="AutoShape 4"/>
            <p:cNvSpPr>
              <a:spLocks/>
            </p:cNvSpPr>
            <p:nvPr/>
          </p:nvSpPr>
          <p:spPr bwMode="auto">
            <a:xfrm>
              <a:off x="0" y="0"/>
              <a:ext cx="1066800" cy="533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860908"/>
            </a:solidFill>
            <a:ln w="9525"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p>
              <a:endParaRPr lang="en-US"/>
            </a:p>
          </p:txBody>
        </p:sp>
        <p:sp>
          <p:nvSpPr>
            <p:cNvPr id="113676" name="AutoShape 5"/>
            <p:cNvSpPr>
              <a:spLocks/>
            </p:cNvSpPr>
            <p:nvPr/>
          </p:nvSpPr>
          <p:spPr bwMode="auto">
            <a:xfrm>
              <a:off x="292913" y="95443"/>
              <a:ext cx="480974" cy="342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eaLnBrk="1" hangingPunct="1"/>
              <a:r>
                <a:rPr lang="en-US" sz="4000">
                  <a:solidFill>
                    <a:srgbClr val="0070C0"/>
                  </a:solidFill>
                  <a:latin typeface="Goudy Old Style" charset="0"/>
                  <a:cs typeface="Goudy Old Style" charset="0"/>
                  <a:sym typeface="Goudy Old Style" charset="0"/>
                </a:rPr>
                <a:t>goat</a:t>
              </a:r>
              <a:endParaRPr lang="en-US" sz="4800">
                <a:solidFill>
                  <a:srgbClr val="414141"/>
                </a:solidFill>
                <a:latin typeface="Palatino" charset="0"/>
                <a:cs typeface="Palatino" charset="0"/>
                <a:sym typeface="Palatino" charset="0"/>
              </a:endParaRPr>
            </a:p>
          </p:txBody>
        </p:sp>
      </p:grpSp>
      <p:grpSp>
        <p:nvGrpSpPr>
          <p:cNvPr id="113669" name="Group 6"/>
          <p:cNvGrpSpPr>
            <a:grpSpLocks/>
          </p:cNvGrpSpPr>
          <p:nvPr/>
        </p:nvGrpSpPr>
        <p:grpSpPr bwMode="auto">
          <a:xfrm>
            <a:off x="7377113" y="5524500"/>
            <a:ext cx="2293937" cy="1163638"/>
            <a:chOff x="0" y="0"/>
            <a:chExt cx="1066800" cy="533400"/>
          </a:xfrm>
        </p:grpSpPr>
        <p:sp>
          <p:nvSpPr>
            <p:cNvPr id="113673" name="AutoShape 7"/>
            <p:cNvSpPr>
              <a:spLocks/>
            </p:cNvSpPr>
            <p:nvPr/>
          </p:nvSpPr>
          <p:spPr bwMode="auto">
            <a:xfrm>
              <a:off x="0" y="0"/>
              <a:ext cx="1066800" cy="533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860908"/>
            </a:solidFill>
            <a:ln w="9525"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p>
              <a:endParaRPr lang="en-US"/>
            </a:p>
          </p:txBody>
        </p:sp>
        <p:sp>
          <p:nvSpPr>
            <p:cNvPr id="113674" name="AutoShape 8"/>
            <p:cNvSpPr>
              <a:spLocks/>
            </p:cNvSpPr>
            <p:nvPr/>
          </p:nvSpPr>
          <p:spPr bwMode="auto">
            <a:xfrm>
              <a:off x="184529" y="95443"/>
              <a:ext cx="697742" cy="3425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eaLnBrk="1" hangingPunct="1"/>
              <a:r>
                <a:rPr lang="en-US" sz="4000">
                  <a:solidFill>
                    <a:srgbClr val="FFFF00"/>
                  </a:solidFill>
                  <a:latin typeface="Goudy Old Style" charset="0"/>
                  <a:cs typeface="Goudy Old Style" charset="0"/>
                  <a:sym typeface="Goudy Old Style" charset="0"/>
                </a:rPr>
                <a:t>bucket</a:t>
              </a:r>
              <a:endParaRPr lang="en-US" sz="4800">
                <a:solidFill>
                  <a:srgbClr val="414141"/>
                </a:solidFill>
                <a:latin typeface="Palatino" charset="0"/>
                <a:cs typeface="Palatino" charset="0"/>
                <a:sym typeface="Palatino" charset="0"/>
              </a:endParaRPr>
            </a:p>
          </p:txBody>
        </p:sp>
      </p:grpSp>
      <p:sp>
        <p:nvSpPr>
          <p:cNvPr id="113670" name="Line 10"/>
          <p:cNvSpPr>
            <a:spLocks noChangeShapeType="1"/>
          </p:cNvSpPr>
          <p:nvPr/>
        </p:nvSpPr>
        <p:spPr bwMode="auto">
          <a:xfrm flipV="1">
            <a:off x="6789738" y="6729413"/>
            <a:ext cx="1122362" cy="1322387"/>
          </a:xfrm>
          <a:prstGeom prst="line">
            <a:avLst/>
          </a:prstGeom>
          <a:noFill/>
          <a:ln w="25400">
            <a:solidFill>
              <a:srgbClr val="41414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a:p>
        </p:txBody>
      </p:sp>
      <p:sp>
        <p:nvSpPr>
          <p:cNvPr id="113671" name="Line 11"/>
          <p:cNvSpPr>
            <a:spLocks noChangeShapeType="1"/>
          </p:cNvSpPr>
          <p:nvPr/>
        </p:nvSpPr>
        <p:spPr bwMode="auto">
          <a:xfrm flipH="1" flipV="1">
            <a:off x="4676775" y="6731000"/>
            <a:ext cx="1055688" cy="1208088"/>
          </a:xfrm>
          <a:prstGeom prst="line">
            <a:avLst/>
          </a:prstGeom>
          <a:noFill/>
          <a:ln w="25400">
            <a:solidFill>
              <a:srgbClr val="41414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a:p>
        </p:txBody>
      </p:sp>
      <p:sp>
        <p:nvSpPr>
          <p:cNvPr id="113672" name="AutoShape 12"/>
          <p:cNvSpPr>
            <a:spLocks/>
          </p:cNvSpPr>
          <p:nvPr/>
        </p:nvSpPr>
        <p:spPr bwMode="auto">
          <a:xfrm>
            <a:off x="5205413" y="8053388"/>
            <a:ext cx="2051050" cy="555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eaLnBrk="1" hangingPunct="1"/>
            <a:r>
              <a:rPr lang="en-US" sz="3200">
                <a:solidFill>
                  <a:srgbClr val="414141"/>
                </a:solidFill>
                <a:latin typeface="Palatino" charset="0"/>
                <a:cs typeface="Palatino" charset="0"/>
                <a:sym typeface="Palatino" charset="0"/>
              </a:rPr>
              <a:t>Stimulus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8238" y="-528638"/>
            <a:ext cx="10728325" cy="2062163"/>
          </a:xfrm>
        </p:spPr>
        <p:txBody>
          <a:bodyPr/>
          <a:lstStyle/>
          <a:p>
            <a:pPr defTabSz="1300460" fontAlgn="auto">
              <a:spcAft>
                <a:spcPts val="0"/>
              </a:spcAft>
              <a:defRPr/>
            </a:pPr>
            <a:r>
              <a:rPr kumimoji="1" lang="en-GB" altLang="zh-TW" sz="6827" dirty="0" smtClean="0">
                <a:solidFill>
                  <a:schemeClr val="tx1">
                    <a:lumMod val="75000"/>
                    <a:lumOff val="25000"/>
                  </a:schemeClr>
                </a:solidFill>
                <a:ea typeface="+mj-ea"/>
              </a:rPr>
              <a:t>Subtraction approach</a:t>
            </a:r>
            <a:endParaRPr kumimoji="1" lang="zh-TW" altLang="en-US" sz="6827" dirty="0">
              <a:solidFill>
                <a:schemeClr val="tx1">
                  <a:lumMod val="75000"/>
                  <a:lumOff val="25000"/>
                </a:schemeClr>
              </a:solidFill>
              <a:ea typeface="+mj-ea"/>
            </a:endParaRPr>
          </a:p>
        </p:txBody>
      </p:sp>
      <p:sp>
        <p:nvSpPr>
          <p:cNvPr id="3" name="內容版面配置區 2"/>
          <p:cNvSpPr>
            <a:spLocks noGrp="1"/>
          </p:cNvSpPr>
          <p:nvPr>
            <p:ph idx="1"/>
          </p:nvPr>
        </p:nvSpPr>
        <p:spPr>
          <a:xfrm>
            <a:off x="650875" y="1716088"/>
            <a:ext cx="11703050" cy="7478712"/>
          </a:xfrm>
        </p:spPr>
        <p:txBody>
          <a:bodyPr wrap="square" numCol="1" anchor="t" anchorCtr="0" compatLnSpc="1">
            <a:prstTxWarp prst="textNoShape">
              <a:avLst/>
            </a:prstTxWarp>
          </a:bodyPr>
          <a:lstStyle/>
          <a:p>
            <a:pPr marL="0" indent="0" algn="ctr">
              <a:lnSpc>
                <a:spcPct val="70000"/>
              </a:lnSpc>
              <a:buFont typeface="Calibri" charset="0"/>
              <a:buNone/>
            </a:pPr>
            <a:r>
              <a:rPr kumimoji="1" lang="en-GB" altLang="zh-TW" sz="2400" i="1" dirty="0">
                <a:latin typeface="Calibri" charset="0"/>
                <a:ea typeface="PMingLiU" charset="0"/>
                <a:cs typeface="PMingLiU" charset="0"/>
              </a:rPr>
              <a:t>‘Is the </a:t>
            </a:r>
            <a:r>
              <a:rPr kumimoji="1" lang="en-GB" altLang="zh-TW" sz="2400" i="1" dirty="0" err="1">
                <a:latin typeface="Calibri" charset="0"/>
                <a:ea typeface="PMingLiU" charset="0"/>
                <a:cs typeface="PMingLiU" charset="0"/>
              </a:rPr>
              <a:t>inferotemporal</a:t>
            </a:r>
            <a:r>
              <a:rPr kumimoji="1" lang="en-GB" altLang="zh-TW" sz="2400" i="1" dirty="0">
                <a:latin typeface="Calibri" charset="0"/>
                <a:ea typeface="PMingLiU" charset="0"/>
                <a:cs typeface="PMingLiU" charset="0"/>
              </a:rPr>
              <a:t> region sensitive to both object recognition and phonological retrieval of object names? </a:t>
            </a:r>
            <a:r>
              <a:rPr kumimoji="1" lang="en-GB" altLang="zh-TW" sz="2400" dirty="0">
                <a:latin typeface="Calibri" charset="0"/>
                <a:ea typeface="PMingLiU" charset="0"/>
                <a:cs typeface="PMingLiU" charset="0"/>
              </a:rPr>
              <a:t>(</a:t>
            </a:r>
            <a:r>
              <a:rPr kumimoji="1" lang="en-GB" altLang="zh-TW" sz="2400" dirty="0" err="1">
                <a:latin typeface="Calibri" charset="0"/>
                <a:ea typeface="PMingLiU" charset="0"/>
                <a:cs typeface="PMingLiU" charset="0"/>
              </a:rPr>
              <a:t>Friston</a:t>
            </a:r>
            <a:r>
              <a:rPr kumimoji="1" lang="en-GB" altLang="zh-TW" sz="2400" dirty="0">
                <a:latin typeface="Calibri" charset="0"/>
                <a:ea typeface="PMingLiU" charset="0"/>
                <a:cs typeface="PMingLiU" charset="0"/>
              </a:rPr>
              <a:t> et al., 1997)</a:t>
            </a:r>
            <a:endParaRPr kumimoji="1" lang="en-GB" altLang="zh-TW" sz="2200" dirty="0">
              <a:latin typeface="Calibri" charset="0"/>
              <a:ea typeface="PMingLiU" charset="0"/>
              <a:cs typeface="PMingLiU" charset="0"/>
            </a:endParaRPr>
          </a:p>
          <a:p>
            <a:pPr marL="0" indent="0">
              <a:lnSpc>
                <a:spcPct val="70000"/>
              </a:lnSpc>
              <a:buFont typeface="Calibri" charset="0"/>
              <a:buNone/>
            </a:pPr>
            <a:r>
              <a:rPr kumimoji="1" lang="en-GB" altLang="zh-TW" sz="1800" dirty="0">
                <a:latin typeface="Calibri" charset="0"/>
                <a:ea typeface="PMingLiU" charset="0"/>
                <a:cs typeface="PMingLiU" charset="0"/>
              </a:rPr>
              <a:t>					</a:t>
            </a:r>
          </a:p>
          <a:p>
            <a:pPr marL="0" indent="0">
              <a:lnSpc>
                <a:spcPct val="70000"/>
              </a:lnSpc>
              <a:buFont typeface="Calibri" charset="0"/>
              <a:buNone/>
            </a:pPr>
            <a:r>
              <a:rPr kumimoji="1" lang="en-GB" altLang="zh-TW" sz="1800" b="1" dirty="0">
                <a:latin typeface="Calibri" charset="0"/>
                <a:ea typeface="PMingLiU" charset="0"/>
                <a:cs typeface="PMingLiU" charset="0"/>
              </a:rPr>
              <a:t>[1] </a:t>
            </a:r>
            <a:r>
              <a:rPr kumimoji="1" lang="en-GB" altLang="zh-TW" sz="1800" dirty="0">
                <a:latin typeface="Calibri" charset="0"/>
                <a:ea typeface="PMingLiU" charset="0"/>
                <a:cs typeface="PMingLiU" charset="0"/>
              </a:rPr>
              <a:t>  Say ‘yes’ when you 		            </a:t>
            </a:r>
            <a:r>
              <a:rPr kumimoji="1" lang="en-GB" altLang="zh-TW" sz="1800" b="1" dirty="0">
                <a:latin typeface="Calibri" charset="0"/>
                <a:ea typeface="PMingLiU" charset="0"/>
                <a:cs typeface="PMingLiU" charset="0"/>
              </a:rPr>
              <a:t>Results:</a:t>
            </a:r>
          </a:p>
          <a:p>
            <a:pPr marL="0" indent="0">
              <a:lnSpc>
                <a:spcPct val="70000"/>
              </a:lnSpc>
              <a:buFont typeface="Calibri" charset="0"/>
              <a:buNone/>
            </a:pPr>
            <a:r>
              <a:rPr kumimoji="1" lang="en-GB" altLang="zh-TW" sz="1800" dirty="0">
                <a:latin typeface="Calibri" charset="0"/>
                <a:ea typeface="PMingLiU" charset="0"/>
                <a:cs typeface="PMingLiU" charset="0"/>
              </a:rPr>
              <a:t>      see an abstract image</a:t>
            </a:r>
          </a:p>
          <a:p>
            <a:pPr marL="0" indent="0">
              <a:lnSpc>
                <a:spcPct val="70000"/>
              </a:lnSpc>
              <a:buFont typeface="Calibri" charset="0"/>
              <a:buNone/>
            </a:pPr>
            <a:r>
              <a:rPr kumimoji="1" lang="en-GB" altLang="zh-TW" sz="1800" dirty="0">
                <a:solidFill>
                  <a:srgbClr val="008000"/>
                </a:solidFill>
                <a:latin typeface="Calibri" charset="0"/>
                <a:ea typeface="PMingLiU" charset="0"/>
                <a:cs typeface="PMingLiU" charset="0"/>
              </a:rPr>
              <a:t>     (visual analysis, speech)</a:t>
            </a:r>
          </a:p>
          <a:p>
            <a:pPr marL="0" indent="0">
              <a:lnSpc>
                <a:spcPct val="70000"/>
              </a:lnSpc>
              <a:buFont typeface="Calibri" charset="0"/>
              <a:buNone/>
            </a:pPr>
            <a:endParaRPr kumimoji="1" lang="en-GB" altLang="zh-TW" sz="1800" dirty="0">
              <a:latin typeface="Calibri" charset="0"/>
              <a:ea typeface="PMingLiU" charset="0"/>
              <a:cs typeface="PMingLiU" charset="0"/>
            </a:endParaRPr>
          </a:p>
          <a:p>
            <a:pPr marL="0" indent="0">
              <a:lnSpc>
                <a:spcPct val="70000"/>
              </a:lnSpc>
              <a:buFont typeface="Calibri" charset="0"/>
              <a:buNone/>
            </a:pPr>
            <a:r>
              <a:rPr kumimoji="1" lang="en-GB" altLang="zh-TW" sz="1800" b="1" dirty="0">
                <a:latin typeface="Calibri" charset="0"/>
                <a:ea typeface="PMingLiU" charset="0"/>
                <a:cs typeface="PMingLiU" charset="0"/>
              </a:rPr>
              <a:t>[2</a:t>
            </a:r>
            <a:r>
              <a:rPr kumimoji="1" lang="en-GB" altLang="zh-TW" sz="1800" dirty="0">
                <a:latin typeface="Calibri" charset="0"/>
                <a:ea typeface="PMingLiU" charset="0"/>
                <a:cs typeface="PMingLiU" charset="0"/>
              </a:rPr>
              <a:t>]  Say ‘yes’ when you see </a:t>
            </a:r>
          </a:p>
          <a:p>
            <a:pPr marL="0" indent="0">
              <a:lnSpc>
                <a:spcPct val="70000"/>
              </a:lnSpc>
              <a:buFont typeface="Calibri" charset="0"/>
              <a:buNone/>
            </a:pPr>
            <a:r>
              <a:rPr kumimoji="1" lang="en-GB" altLang="zh-TW" sz="1800" dirty="0">
                <a:latin typeface="Calibri" charset="0"/>
                <a:ea typeface="PMingLiU" charset="0"/>
                <a:cs typeface="PMingLiU" charset="0"/>
              </a:rPr>
              <a:t>     an object </a:t>
            </a:r>
            <a:r>
              <a:rPr kumimoji="1" lang="en-GB" altLang="zh-TW" sz="1800" dirty="0">
                <a:solidFill>
                  <a:srgbClr val="008000"/>
                </a:solidFill>
                <a:latin typeface="Calibri" charset="0"/>
                <a:ea typeface="PMingLiU" charset="0"/>
                <a:cs typeface="PMingLiU" charset="0"/>
              </a:rPr>
              <a:t>(visual analysis,</a:t>
            </a:r>
          </a:p>
          <a:p>
            <a:pPr marL="0" indent="0">
              <a:lnSpc>
                <a:spcPct val="70000"/>
              </a:lnSpc>
              <a:buFont typeface="Calibri" charset="0"/>
              <a:buNone/>
            </a:pPr>
            <a:r>
              <a:rPr kumimoji="1" lang="en-GB" altLang="zh-TW" sz="1800" dirty="0">
                <a:solidFill>
                  <a:srgbClr val="008000"/>
                </a:solidFill>
                <a:latin typeface="Calibri" charset="0"/>
                <a:ea typeface="PMingLiU" charset="0"/>
                <a:cs typeface="PMingLiU" charset="0"/>
              </a:rPr>
              <a:t>     speech, object recognition)</a:t>
            </a:r>
          </a:p>
          <a:p>
            <a:pPr marL="0" indent="0">
              <a:lnSpc>
                <a:spcPct val="70000"/>
              </a:lnSpc>
              <a:buFont typeface="Calibri" charset="0"/>
              <a:buNone/>
            </a:pPr>
            <a:endParaRPr kumimoji="1" lang="en-GB" altLang="zh-TW" sz="1800" dirty="0">
              <a:latin typeface="Calibri" charset="0"/>
              <a:ea typeface="PMingLiU" charset="0"/>
              <a:cs typeface="PMingLiU" charset="0"/>
            </a:endParaRPr>
          </a:p>
          <a:p>
            <a:pPr marL="0" indent="0">
              <a:lnSpc>
                <a:spcPct val="70000"/>
              </a:lnSpc>
              <a:buFont typeface="Calibri" charset="0"/>
              <a:buNone/>
            </a:pPr>
            <a:r>
              <a:rPr kumimoji="1" lang="en-GB" altLang="zh-TW" sz="1800" b="1" dirty="0">
                <a:latin typeface="Calibri" charset="0"/>
                <a:ea typeface="PMingLiU" charset="0"/>
                <a:cs typeface="PMingLiU" charset="0"/>
              </a:rPr>
              <a:t>[3]  </a:t>
            </a:r>
            <a:r>
              <a:rPr kumimoji="1" lang="en-GB" altLang="zh-TW" sz="1800" dirty="0">
                <a:latin typeface="Calibri" charset="0"/>
                <a:ea typeface="PMingLiU" charset="0"/>
                <a:cs typeface="PMingLiU" charset="0"/>
              </a:rPr>
              <a:t>Name the object </a:t>
            </a:r>
          </a:p>
          <a:p>
            <a:pPr marL="0" indent="0">
              <a:lnSpc>
                <a:spcPct val="70000"/>
              </a:lnSpc>
              <a:buFont typeface="Calibri" charset="0"/>
              <a:buNone/>
            </a:pPr>
            <a:r>
              <a:rPr kumimoji="1" lang="en-GB" altLang="zh-TW" sz="1800" dirty="0">
                <a:latin typeface="Calibri" charset="0"/>
                <a:ea typeface="PMingLiU" charset="0"/>
                <a:cs typeface="PMingLiU" charset="0"/>
              </a:rPr>
              <a:t>  </a:t>
            </a:r>
            <a:r>
              <a:rPr kumimoji="1" lang="en-GB" altLang="zh-TW" sz="1800" dirty="0">
                <a:solidFill>
                  <a:srgbClr val="008000"/>
                </a:solidFill>
                <a:latin typeface="Calibri" charset="0"/>
                <a:ea typeface="PMingLiU" charset="0"/>
                <a:cs typeface="PMingLiU" charset="0"/>
              </a:rPr>
              <a:t>   (visual analysis, speech,</a:t>
            </a:r>
          </a:p>
          <a:p>
            <a:pPr marL="0" indent="0">
              <a:lnSpc>
                <a:spcPct val="70000"/>
              </a:lnSpc>
              <a:buFont typeface="Calibri" charset="0"/>
              <a:buNone/>
            </a:pPr>
            <a:r>
              <a:rPr kumimoji="1" lang="en-GB" altLang="zh-TW" sz="1800" dirty="0">
                <a:solidFill>
                  <a:srgbClr val="008000"/>
                </a:solidFill>
                <a:latin typeface="Calibri" charset="0"/>
                <a:ea typeface="PMingLiU" charset="0"/>
                <a:cs typeface="PMingLiU" charset="0"/>
              </a:rPr>
              <a:t>     object recognition, phonological retrieval)</a:t>
            </a:r>
          </a:p>
          <a:p>
            <a:pPr marL="0" indent="0">
              <a:lnSpc>
                <a:spcPct val="70000"/>
              </a:lnSpc>
              <a:buFont typeface="Calibri" charset="0"/>
              <a:buNone/>
            </a:pPr>
            <a:endParaRPr kumimoji="1" lang="en-GB" altLang="zh-TW" sz="1800" dirty="0">
              <a:latin typeface="Calibri" charset="0"/>
              <a:ea typeface="PMingLiU" charset="0"/>
              <a:cs typeface="PMingLiU" charset="0"/>
            </a:endParaRPr>
          </a:p>
          <a:p>
            <a:pPr marL="0" indent="0">
              <a:lnSpc>
                <a:spcPct val="70000"/>
              </a:lnSpc>
              <a:buFont typeface="Calibri" charset="0"/>
              <a:buNone/>
            </a:pPr>
            <a:r>
              <a:rPr kumimoji="1" lang="en-GB" altLang="zh-TW" sz="1800" b="1" dirty="0">
                <a:latin typeface="Calibri" charset="0"/>
                <a:ea typeface="PMingLiU" charset="0"/>
                <a:cs typeface="PMingLiU" charset="0"/>
              </a:rPr>
              <a:t>Subtraction: </a:t>
            </a:r>
            <a:r>
              <a:rPr kumimoji="1" lang="en-GB" altLang="zh-TW" sz="1800" b="1" dirty="0">
                <a:solidFill>
                  <a:schemeClr val="tx2"/>
                </a:solidFill>
                <a:latin typeface="Calibri" charset="0"/>
                <a:ea typeface="PMingLiU" charset="0"/>
                <a:cs typeface="PMingLiU" charset="0"/>
              </a:rPr>
              <a:t>[2] </a:t>
            </a:r>
            <a:r>
              <a:rPr kumimoji="1" lang="mr-IN" altLang="zh-TW" sz="1800" b="1" dirty="0">
                <a:solidFill>
                  <a:schemeClr val="tx2"/>
                </a:solidFill>
                <a:latin typeface="Calibri" charset="0"/>
                <a:ea typeface="PMingLiU" charset="0"/>
                <a:cs typeface="Mangal" charset="0"/>
              </a:rPr>
              <a:t>–</a:t>
            </a:r>
            <a:r>
              <a:rPr kumimoji="1" lang="en-GB" altLang="zh-TW" sz="1800" b="1" dirty="0">
                <a:solidFill>
                  <a:schemeClr val="tx2"/>
                </a:solidFill>
                <a:latin typeface="Calibri" charset="0"/>
                <a:ea typeface="PMingLiU" charset="0"/>
                <a:cs typeface="PMingLiU" charset="0"/>
              </a:rPr>
              <a:t> [1] = object recognition </a:t>
            </a:r>
          </a:p>
          <a:p>
            <a:pPr marL="0" indent="0">
              <a:lnSpc>
                <a:spcPct val="70000"/>
              </a:lnSpc>
              <a:buFont typeface="Calibri" charset="0"/>
              <a:buNone/>
            </a:pPr>
            <a:r>
              <a:rPr kumimoji="1" lang="en-GB" altLang="zh-TW" sz="1800" b="1" dirty="0">
                <a:solidFill>
                  <a:schemeClr val="tx2"/>
                </a:solidFill>
                <a:latin typeface="Calibri" charset="0"/>
                <a:ea typeface="PMingLiU" charset="0"/>
                <a:cs typeface="PMingLiU" charset="0"/>
              </a:rPr>
              <a:t>	      [3] </a:t>
            </a:r>
            <a:r>
              <a:rPr kumimoji="1" lang="mr-IN" altLang="zh-TW" sz="1800" b="1" dirty="0">
                <a:solidFill>
                  <a:schemeClr val="tx2"/>
                </a:solidFill>
                <a:latin typeface="Calibri" charset="0"/>
                <a:cs typeface="Mangal" charset="0"/>
              </a:rPr>
              <a:t>–</a:t>
            </a:r>
            <a:r>
              <a:rPr kumimoji="1" lang="en-GB" altLang="zh-TW" sz="1800" b="1" dirty="0">
                <a:solidFill>
                  <a:schemeClr val="tx2"/>
                </a:solidFill>
                <a:latin typeface="Calibri" charset="0"/>
                <a:ea typeface="PMingLiU" charset="0"/>
                <a:cs typeface="PMingLiU" charset="0"/>
              </a:rPr>
              <a:t> [2] = phonological retrieval</a:t>
            </a:r>
          </a:p>
        </p:txBody>
      </p:sp>
      <p:pic>
        <p:nvPicPr>
          <p:cNvPr id="30724" name="圖片 5" descr="Screen Shot 2017-01-14 at 8.34.4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4208" y="4876800"/>
            <a:ext cx="1103312" cy="1084262"/>
          </a:xfrm>
          <a:prstGeom prst="rect">
            <a:avLst/>
          </a:prstGeom>
          <a:noFill/>
          <a:ln w="9525">
            <a:solidFill>
              <a:srgbClr val="93A299"/>
            </a:solidFill>
            <a:miter lim="800000"/>
            <a:headEnd/>
            <a:tailEnd/>
          </a:ln>
          <a:extLst>
            <a:ext uri="{909E8E84-426E-40dd-AFC4-6F175D3DCCD1}">
              <a14:hiddenFill xmlns:a14="http://schemas.microsoft.com/office/drawing/2010/main">
                <a:solidFill>
                  <a:srgbClr val="FFFFFF"/>
                </a:solidFill>
              </a14:hiddenFill>
            </a:ext>
          </a:extLst>
        </p:spPr>
      </p:pic>
      <p:pic>
        <p:nvPicPr>
          <p:cNvPr id="30725" name="圖片 6" descr="Screen Shot 2017-01-14 at 8.34.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4208" y="6677000"/>
            <a:ext cx="1103312" cy="1020763"/>
          </a:xfrm>
          <a:prstGeom prst="rect">
            <a:avLst/>
          </a:prstGeom>
          <a:noFill/>
          <a:ln w="9525">
            <a:solidFill>
              <a:srgbClr val="93A299"/>
            </a:solidFill>
            <a:miter lim="800000"/>
            <a:headEnd/>
            <a:tailEnd/>
          </a:ln>
          <a:extLst>
            <a:ext uri="{909E8E84-426E-40dd-AFC4-6F175D3DCCD1}">
              <a14:hiddenFill xmlns:a14="http://schemas.microsoft.com/office/drawing/2010/main">
                <a:solidFill>
                  <a:srgbClr val="FFFFFF"/>
                </a:solidFill>
              </a14:hiddenFill>
            </a:ext>
          </a:extLst>
        </p:spPr>
      </p:pic>
      <p:grpSp>
        <p:nvGrpSpPr>
          <p:cNvPr id="30726" name="群組 11"/>
          <p:cNvGrpSpPr>
            <a:grpSpLocks/>
          </p:cNvGrpSpPr>
          <p:nvPr/>
        </p:nvGrpSpPr>
        <p:grpSpPr bwMode="auto">
          <a:xfrm>
            <a:off x="8404225" y="3886200"/>
            <a:ext cx="3833813" cy="3675063"/>
            <a:chOff x="5420961" y="3266036"/>
            <a:chExt cx="2694992" cy="2584788"/>
          </a:xfrm>
        </p:grpSpPr>
        <p:pic>
          <p:nvPicPr>
            <p:cNvPr id="30729" name="圖片 7" descr="Screen Shot 2017-01-14 at 8.41.17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0961" y="3266036"/>
              <a:ext cx="2694992" cy="25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a:xfrm>
              <a:off x="5954380" y="5307069"/>
              <a:ext cx="480970" cy="341661"/>
            </a:xfrm>
            <a:prstGeom prst="rect">
              <a:avLst/>
            </a:prstGeom>
            <a:noFill/>
          </p:spPr>
          <p:txBody>
            <a:bodyPr>
              <a:spAutoFit/>
            </a:bodyPr>
            <a:lstStyle/>
            <a:p>
              <a:pPr eaLnBrk="1" fontAlgn="auto" hangingPunct="1">
                <a:spcBef>
                  <a:spcPts val="0"/>
                </a:spcBef>
                <a:spcAft>
                  <a:spcPts val="0"/>
                </a:spcAft>
                <a:defRPr/>
              </a:pPr>
              <a:r>
                <a:rPr kumimoji="1" lang="en-GB" altLang="zh-TW" sz="2560" dirty="0">
                  <a:latin typeface="+mn-lt"/>
                  <a:ea typeface="+mn-ea"/>
                </a:rPr>
                <a:t>[1]</a:t>
              </a:r>
              <a:endParaRPr kumimoji="1" lang="zh-TW" altLang="en-US" sz="2560" dirty="0">
                <a:latin typeface="+mn-lt"/>
                <a:ea typeface="+mn-ea"/>
              </a:endParaRPr>
            </a:p>
          </p:txBody>
        </p:sp>
        <p:sp>
          <p:nvSpPr>
            <p:cNvPr id="10" name="文字方塊 9"/>
            <p:cNvSpPr txBox="1"/>
            <p:nvPr/>
          </p:nvSpPr>
          <p:spPr>
            <a:xfrm>
              <a:off x="6596045" y="5307069"/>
              <a:ext cx="520027" cy="341661"/>
            </a:xfrm>
            <a:prstGeom prst="rect">
              <a:avLst/>
            </a:prstGeom>
            <a:noFill/>
          </p:spPr>
          <p:txBody>
            <a:bodyPr>
              <a:spAutoFit/>
            </a:bodyPr>
            <a:lstStyle/>
            <a:p>
              <a:pPr eaLnBrk="1" fontAlgn="auto" hangingPunct="1">
                <a:spcBef>
                  <a:spcPts val="0"/>
                </a:spcBef>
                <a:spcAft>
                  <a:spcPts val="0"/>
                </a:spcAft>
                <a:defRPr/>
              </a:pPr>
              <a:r>
                <a:rPr kumimoji="1" lang="en-GB" altLang="zh-TW" sz="2560" dirty="0">
                  <a:latin typeface="+mn-lt"/>
                  <a:ea typeface="+mn-ea"/>
                </a:rPr>
                <a:t>[2]</a:t>
              </a:r>
              <a:endParaRPr kumimoji="1" lang="zh-TW" altLang="en-US" sz="2560" dirty="0">
                <a:latin typeface="+mn-lt"/>
                <a:ea typeface="+mn-ea"/>
              </a:endParaRPr>
            </a:p>
          </p:txBody>
        </p:sp>
        <p:sp>
          <p:nvSpPr>
            <p:cNvPr id="11" name="文字方塊 10"/>
            <p:cNvSpPr txBox="1"/>
            <p:nvPr/>
          </p:nvSpPr>
          <p:spPr>
            <a:xfrm>
              <a:off x="7231013" y="5307069"/>
              <a:ext cx="520027" cy="341661"/>
            </a:xfrm>
            <a:prstGeom prst="rect">
              <a:avLst/>
            </a:prstGeom>
            <a:noFill/>
          </p:spPr>
          <p:txBody>
            <a:bodyPr>
              <a:spAutoFit/>
            </a:bodyPr>
            <a:lstStyle/>
            <a:p>
              <a:pPr eaLnBrk="1" fontAlgn="auto" hangingPunct="1">
                <a:spcBef>
                  <a:spcPts val="0"/>
                </a:spcBef>
                <a:spcAft>
                  <a:spcPts val="0"/>
                </a:spcAft>
                <a:defRPr/>
              </a:pPr>
              <a:r>
                <a:rPr kumimoji="1" lang="en-GB" altLang="zh-TW" sz="2560" dirty="0">
                  <a:latin typeface="+mn-lt"/>
                  <a:ea typeface="+mn-ea"/>
                </a:rPr>
                <a:t>[3]</a:t>
              </a:r>
              <a:endParaRPr kumimoji="1" lang="zh-TW" altLang="en-US" sz="2560" dirty="0">
                <a:latin typeface="+mn-lt"/>
                <a:ea typeface="+mn-ea"/>
              </a:endParaRPr>
            </a:p>
          </p:txBody>
        </p:sp>
      </p:grpSp>
      <p:sp>
        <p:nvSpPr>
          <p:cNvPr id="13" name="文字方塊 12"/>
          <p:cNvSpPr txBox="1"/>
          <p:nvPr/>
        </p:nvSpPr>
        <p:spPr>
          <a:xfrm>
            <a:off x="8662640" y="7613104"/>
            <a:ext cx="3830638" cy="1492250"/>
          </a:xfrm>
          <a:prstGeom prst="rect">
            <a:avLst/>
          </a:prstGeom>
          <a:noFill/>
        </p:spPr>
        <p:txBody>
          <a:bodyPr>
            <a:spAutoFit/>
          </a:bodyPr>
          <a:lstStyle/>
          <a:p>
            <a:pPr eaLnBrk="1" fontAlgn="auto" hangingPunct="1">
              <a:spcBef>
                <a:spcPts val="0"/>
              </a:spcBef>
              <a:spcAft>
                <a:spcPts val="0"/>
              </a:spcAft>
              <a:defRPr/>
            </a:pPr>
            <a:r>
              <a:rPr kumimoji="1" lang="en-GB" altLang="zh-TW" sz="2276" i="1" dirty="0">
                <a:latin typeface="+mn-lt"/>
                <a:ea typeface="+mn-ea"/>
              </a:rPr>
              <a:t>Assumes object recognition activates IT to the same degree independent of phonological retrieval</a:t>
            </a:r>
            <a:endParaRPr kumimoji="1" lang="zh-TW" altLang="en-US" sz="2276" i="1" dirty="0">
              <a:latin typeface="+mn-lt"/>
              <a:ea typeface="+mn-ea"/>
            </a:endParaRPr>
          </a:p>
        </p:txBody>
      </p:sp>
      <p:pic>
        <p:nvPicPr>
          <p:cNvPr id="30728" name="圖片 13" descr="Screen Shot 2017-01-14 at 8.34.12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74208" y="3364632"/>
            <a:ext cx="1103312" cy="1147763"/>
          </a:xfrm>
          <a:prstGeom prst="rect">
            <a:avLst/>
          </a:prstGeom>
          <a:noFill/>
          <a:ln w="9525">
            <a:solidFill>
              <a:srgbClr val="93A2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defTabSz="1300460" fontAlgn="auto">
              <a:spcAft>
                <a:spcPts val="0"/>
              </a:spcAft>
              <a:defRPr/>
            </a:pPr>
            <a:r>
              <a:rPr kumimoji="1" lang="en-GB" altLang="zh-TW" sz="6827" dirty="0" smtClean="0">
                <a:solidFill>
                  <a:schemeClr val="tx1">
                    <a:lumMod val="75000"/>
                    <a:lumOff val="25000"/>
                  </a:schemeClr>
                </a:solidFill>
                <a:ea typeface="+mj-ea"/>
              </a:rPr>
              <a:t>Factorial approach</a:t>
            </a:r>
            <a:endParaRPr kumimoji="1" lang="zh-TW" altLang="en-US" sz="6827" dirty="0">
              <a:solidFill>
                <a:schemeClr val="tx1">
                  <a:lumMod val="75000"/>
                  <a:lumOff val="25000"/>
                </a:schemeClr>
              </a:solidFill>
              <a:ea typeface="+mj-ea"/>
            </a:endParaRPr>
          </a:p>
        </p:txBody>
      </p:sp>
      <p:sp>
        <p:nvSpPr>
          <p:cNvPr id="3" name="內容版面配置區 2"/>
          <p:cNvSpPr>
            <a:spLocks noGrp="1"/>
          </p:cNvSpPr>
          <p:nvPr>
            <p:ph idx="1"/>
          </p:nvPr>
        </p:nvSpPr>
        <p:spPr>
          <a:xfrm>
            <a:off x="992188" y="2470150"/>
            <a:ext cx="11704637" cy="1822450"/>
          </a:xfrm>
        </p:spPr>
        <p:txBody>
          <a:bodyPr/>
          <a:lstStyle/>
          <a:p>
            <a:pPr marL="130046" indent="-130046" defTabSz="1300460" fontAlgn="auto">
              <a:spcBef>
                <a:spcPts val="1707"/>
              </a:spcBef>
              <a:spcAft>
                <a:spcPts val="284"/>
              </a:spcAft>
              <a:buFont typeface="Calibri" panose="020F0502020204030204" pitchFamily="34" charset="0"/>
              <a:buChar char=" "/>
              <a:defRPr/>
            </a:pPr>
            <a:r>
              <a:rPr kumimoji="1" lang="en-GB" altLang="zh-TW" sz="3129" dirty="0">
                <a:solidFill>
                  <a:schemeClr val="tx1">
                    <a:lumMod val="75000"/>
                    <a:lumOff val="25000"/>
                  </a:schemeClr>
                </a:solidFill>
                <a:ea typeface="+mn-ea"/>
              </a:rPr>
              <a:t>Vary object recognition &amp; phonological retrieval independently</a:t>
            </a:r>
          </a:p>
          <a:p>
            <a:pPr marL="546193" lvl="1" indent="-260092" defTabSz="1300460" fontAlgn="auto">
              <a:spcBef>
                <a:spcPts val="284"/>
              </a:spcBef>
              <a:spcAft>
                <a:spcPts val="569"/>
              </a:spcAft>
              <a:buFont typeface="Calibri" pitchFamily="34" charset="0"/>
              <a:buChar char="◦"/>
              <a:defRPr/>
            </a:pPr>
            <a:r>
              <a:rPr kumimoji="1" lang="en-GB" altLang="zh-TW" sz="2560" dirty="0">
                <a:solidFill>
                  <a:schemeClr val="tx1">
                    <a:lumMod val="75000"/>
                    <a:lumOff val="25000"/>
                  </a:schemeClr>
                </a:solidFill>
                <a:ea typeface="+mn-ea"/>
              </a:rPr>
              <a:t>Add condition</a:t>
            </a:r>
            <a:r>
              <a:rPr kumimoji="1" lang="en-GB" altLang="zh-TW" sz="2560" b="1" dirty="0">
                <a:solidFill>
                  <a:schemeClr val="tx1">
                    <a:lumMod val="75000"/>
                    <a:lumOff val="25000"/>
                  </a:schemeClr>
                </a:solidFill>
                <a:ea typeface="+mn-ea"/>
              </a:rPr>
              <a:t>: [4] Name the colour of the presented shape 			   </a:t>
            </a:r>
            <a:r>
              <a:rPr kumimoji="1" lang="en-GB" altLang="zh-TW" sz="2560" dirty="0">
                <a:solidFill>
                  <a:srgbClr val="008000"/>
                </a:solidFill>
                <a:ea typeface="+mn-ea"/>
              </a:rPr>
              <a:t>(visual analysis, speech, phonological retrieval</a:t>
            </a:r>
            <a:r>
              <a:rPr kumimoji="1" lang="en-GB" altLang="zh-TW" sz="2560" dirty="0" smtClean="0">
                <a:solidFill>
                  <a:srgbClr val="008000"/>
                </a:solidFill>
                <a:ea typeface="+mn-ea"/>
              </a:rPr>
              <a:t>)</a:t>
            </a:r>
            <a:endParaRPr kumimoji="1" lang="en-GB" altLang="zh-TW" sz="2560" dirty="0">
              <a:solidFill>
                <a:srgbClr val="008000"/>
              </a:solidFill>
              <a:ea typeface="+mn-ea"/>
            </a:endParaRPr>
          </a:p>
        </p:txBody>
      </p:sp>
      <p:pic>
        <p:nvPicPr>
          <p:cNvPr id="32772" name="圖片 3" descr="Screen Shot 2017-01-14 at 9.33.2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4337050"/>
            <a:ext cx="6111875"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p:cNvSpPr txBox="1"/>
          <p:nvPr/>
        </p:nvSpPr>
        <p:spPr>
          <a:xfrm>
            <a:off x="830263" y="8674100"/>
            <a:ext cx="5419725" cy="7937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fontAlgn="auto" hangingPunct="1">
              <a:spcBef>
                <a:spcPts val="0"/>
              </a:spcBef>
              <a:spcAft>
                <a:spcPts val="0"/>
              </a:spcAft>
              <a:defRPr/>
            </a:pPr>
            <a:r>
              <a:rPr kumimoji="1" lang="en-GB" altLang="zh-TW" sz="2276" b="1" i="1" dirty="0"/>
              <a:t>In the absence of object recognition, phonological retrieval deactivates IT</a:t>
            </a:r>
            <a:endParaRPr kumimoji="1" lang="zh-TW" altLang="en-US" sz="2276" b="1" i="1" dirty="0"/>
          </a:p>
        </p:txBody>
      </p:sp>
      <p:sp>
        <p:nvSpPr>
          <p:cNvPr id="13" name="文字方塊 12"/>
          <p:cNvSpPr txBox="1"/>
          <p:nvPr/>
        </p:nvSpPr>
        <p:spPr>
          <a:xfrm>
            <a:off x="8408988" y="495300"/>
            <a:ext cx="4595812" cy="487363"/>
          </a:xfrm>
          <a:prstGeom prst="rect">
            <a:avLst/>
          </a:prstGeom>
          <a:noFill/>
        </p:spPr>
        <p:txBody>
          <a:bodyPr>
            <a:spAutoFit/>
          </a:bodyPr>
          <a:lstStyle/>
          <a:p>
            <a:pPr eaLnBrk="1" fontAlgn="auto" hangingPunct="1">
              <a:spcBef>
                <a:spcPts val="0"/>
              </a:spcBef>
              <a:spcAft>
                <a:spcPts val="0"/>
              </a:spcAft>
              <a:defRPr/>
            </a:pPr>
            <a:r>
              <a:rPr kumimoji="1" lang="en-GB" altLang="zh-TW" sz="2560" i="1" dirty="0">
                <a:latin typeface="+mn-lt"/>
                <a:ea typeface="+mn-ea"/>
              </a:rPr>
              <a:t>Slides from 2016 SPM course</a:t>
            </a:r>
            <a:endParaRPr kumimoji="1" lang="zh-TW" altLang="en-US" sz="2560" i="1" dirty="0">
              <a:latin typeface="+mn-lt"/>
              <a:ea typeface="+mn-ea"/>
            </a:endParaRPr>
          </a:p>
        </p:txBody>
      </p:sp>
      <p:grpSp>
        <p:nvGrpSpPr>
          <p:cNvPr id="32775" name="Group 8"/>
          <p:cNvGrpSpPr>
            <a:grpSpLocks/>
          </p:cNvGrpSpPr>
          <p:nvPr/>
        </p:nvGrpSpPr>
        <p:grpSpPr bwMode="auto">
          <a:xfrm>
            <a:off x="7315200" y="4492625"/>
            <a:ext cx="2274888" cy="1316038"/>
            <a:chOff x="6570556" y="5288538"/>
            <a:chExt cx="2274010" cy="1316454"/>
          </a:xfrm>
        </p:grpSpPr>
        <p:sp>
          <p:nvSpPr>
            <p:cNvPr id="17" name="Line 30"/>
            <p:cNvSpPr>
              <a:spLocks noChangeShapeType="1"/>
            </p:cNvSpPr>
            <p:nvPr/>
          </p:nvSpPr>
          <p:spPr bwMode="auto">
            <a:xfrm>
              <a:off x="6852973" y="6182119"/>
              <a:ext cx="1809427" cy="0"/>
            </a:xfrm>
            <a:prstGeom prst="line">
              <a:avLst/>
            </a:prstGeom>
            <a:noFill/>
            <a:ln w="12700">
              <a:solidFill>
                <a:schemeClr val="tx1"/>
              </a:solidFill>
              <a:round/>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31"/>
            <p:cNvSpPr>
              <a:spLocks noChangeArrowheads="1"/>
            </p:cNvSpPr>
            <p:nvPr/>
          </p:nvSpPr>
          <p:spPr bwMode="auto">
            <a:xfrm>
              <a:off x="7510724" y="5596603"/>
              <a:ext cx="459692" cy="535766"/>
            </a:xfrm>
            <a:prstGeom prst="rect">
              <a:avLst/>
            </a:prstGeom>
            <a:solidFill>
              <a:schemeClr val="accent1"/>
            </a:solidFill>
            <a:ln w="12700">
              <a:solidFill>
                <a:schemeClr val="tx1"/>
              </a:solidFill>
              <a:miter lim="800000"/>
              <a:headEnd/>
              <a:tailEnd/>
            </a:ln>
            <a:effectLst>
              <a:outerShdw blurRad="63500" dist="38099" dir="2700000" algn="ctr" rotWithShape="0">
                <a:schemeClr val="bg2">
                  <a:alpha val="74997"/>
                </a:schemeClr>
              </a:outerShdw>
            </a:effectLst>
          </p:spPr>
          <p:txBody>
            <a:bodyPr wrap="none" anchor="ctr"/>
            <a:lstStyle/>
            <a:p>
              <a:pPr eaLnBrk="1" fontAlgn="auto" hangingPunct="1">
                <a:spcBef>
                  <a:spcPts val="0"/>
                </a:spcBef>
                <a:spcAft>
                  <a:spcPts val="0"/>
                </a:spcAft>
                <a:defRPr/>
              </a:pPr>
              <a:endParaRPr lang="en-US">
                <a:latin typeface="Arial" charset="0"/>
              </a:endParaRPr>
            </a:p>
          </p:txBody>
        </p:sp>
        <p:sp>
          <p:nvSpPr>
            <p:cNvPr id="20" name="Rectangle 36"/>
            <p:cNvSpPr>
              <a:spLocks noChangeArrowheads="1"/>
            </p:cNvSpPr>
            <p:nvPr/>
          </p:nvSpPr>
          <p:spPr bwMode="auto">
            <a:xfrm>
              <a:off x="6570556" y="6203167"/>
              <a:ext cx="2274010" cy="4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r>
                <a:rPr lang="ja-JP" altLang="en-US" sz="1600">
                  <a:solidFill>
                    <a:srgbClr val="0000FF"/>
                  </a:solidFill>
                  <a:ea typeface="MS PGothic" charset="0"/>
                  <a:cs typeface="MS PGothic" charset="0"/>
                </a:rPr>
                <a:t>‘</a:t>
              </a:r>
              <a:r>
                <a:rPr lang="en-US" altLang="ja-JP" sz="1600">
                  <a:solidFill>
                    <a:srgbClr val="0000FF"/>
                  </a:solidFill>
                  <a:latin typeface="Times New Roman" charset="0"/>
                  <a:ea typeface="MS PGothic" charset="0"/>
                  <a:cs typeface="MS PGothic" charset="0"/>
                </a:rPr>
                <a:t>Say yes</a:t>
              </a:r>
              <a:r>
                <a:rPr lang="ja-JP" altLang="en-US" sz="1600">
                  <a:solidFill>
                    <a:srgbClr val="0000FF"/>
                  </a:solidFill>
                  <a:ea typeface="MS PGothic" charset="0"/>
                  <a:cs typeface="MS PGothic" charset="0"/>
                </a:rPr>
                <a:t>’</a:t>
              </a:r>
              <a:r>
                <a:rPr lang="en-US" altLang="ja-JP" sz="1600">
                  <a:solidFill>
                    <a:srgbClr val="0000FF"/>
                  </a:solidFill>
                  <a:latin typeface="Times New Roman" charset="0"/>
                  <a:ea typeface="MS PGothic" charset="0"/>
                  <a:cs typeface="MS PGothic" charset="0"/>
                </a:rPr>
                <a:t> (Object vs Non-objects)</a:t>
              </a:r>
              <a:endParaRPr lang="en-US" sz="1600">
                <a:solidFill>
                  <a:srgbClr val="0000FF"/>
                </a:solidFill>
                <a:latin typeface="Times New Roman" charset="0"/>
                <a:ea typeface="MS PGothic" charset="0"/>
                <a:cs typeface="MS PGothic" charset="0"/>
              </a:endParaRPr>
            </a:p>
          </p:txBody>
        </p:sp>
        <p:sp>
          <p:nvSpPr>
            <p:cNvPr id="26" name="Line 103"/>
            <p:cNvSpPr>
              <a:spLocks noChangeShapeType="1"/>
            </p:cNvSpPr>
            <p:nvPr/>
          </p:nvSpPr>
          <p:spPr bwMode="auto">
            <a:xfrm>
              <a:off x="7733235" y="5288538"/>
              <a:ext cx="0" cy="4343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32776" name="Group 6"/>
          <p:cNvGrpSpPr>
            <a:grpSpLocks/>
          </p:cNvGrpSpPr>
          <p:nvPr/>
        </p:nvGrpSpPr>
        <p:grpSpPr bwMode="auto">
          <a:xfrm>
            <a:off x="6761163" y="5849938"/>
            <a:ext cx="4494212" cy="2144712"/>
            <a:chOff x="6623127" y="6682358"/>
            <a:chExt cx="4493650" cy="2146063"/>
          </a:xfrm>
        </p:grpSpPr>
        <p:sp>
          <p:nvSpPr>
            <p:cNvPr id="19" name="Rectangle 35"/>
            <p:cNvSpPr>
              <a:spLocks noChangeArrowheads="1"/>
            </p:cNvSpPr>
            <p:nvPr/>
          </p:nvSpPr>
          <p:spPr bwMode="auto">
            <a:xfrm>
              <a:off x="8202708" y="7137759"/>
              <a:ext cx="459692" cy="1163378"/>
            </a:xfrm>
            <a:prstGeom prst="rect">
              <a:avLst/>
            </a:prstGeom>
            <a:solidFill>
              <a:schemeClr val="hlink"/>
            </a:solidFill>
            <a:ln w="12700">
              <a:solidFill>
                <a:schemeClr val="tx1"/>
              </a:solidFill>
              <a:miter lim="800000"/>
              <a:headEnd/>
              <a:tailEnd/>
            </a:ln>
            <a:effectLst>
              <a:outerShdw blurRad="63500" dist="38099" dir="2700000" algn="ctr" rotWithShape="0">
                <a:schemeClr val="bg2">
                  <a:alpha val="74997"/>
                </a:schemeClr>
              </a:outerShdw>
            </a:effectLst>
          </p:spPr>
          <p:txBody>
            <a:bodyPr wrap="none" anchor="ctr"/>
            <a:lstStyle/>
            <a:p>
              <a:pPr eaLnBrk="1" fontAlgn="auto" hangingPunct="1">
                <a:spcBef>
                  <a:spcPts val="0"/>
                </a:spcBef>
                <a:spcAft>
                  <a:spcPts val="0"/>
                </a:spcAft>
                <a:defRPr/>
              </a:pPr>
              <a:endParaRPr lang="en-US">
                <a:latin typeface="Arial" charset="0"/>
              </a:endParaRPr>
            </a:p>
          </p:txBody>
        </p:sp>
        <p:sp>
          <p:nvSpPr>
            <p:cNvPr id="21" name="Rectangle 37"/>
            <p:cNvSpPr>
              <a:spLocks noChangeArrowheads="1"/>
            </p:cNvSpPr>
            <p:nvPr/>
          </p:nvSpPr>
          <p:spPr bwMode="auto">
            <a:xfrm>
              <a:off x="9064631" y="6682358"/>
              <a:ext cx="2052146"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algn="ctr" fontAlgn="auto">
                <a:spcBef>
                  <a:spcPts val="0"/>
                </a:spcBef>
                <a:spcAft>
                  <a:spcPts val="0"/>
                </a:spcAft>
                <a:defRPr/>
              </a:pPr>
              <a:r>
                <a:rPr lang="en-US" sz="2000" dirty="0">
                  <a:solidFill>
                    <a:srgbClr val="333333"/>
                  </a:solidFill>
                  <a:latin typeface="Times New Roman" charset="0"/>
                </a:rPr>
                <a:t>interaction effect</a:t>
              </a:r>
            </a:p>
            <a:p>
              <a:pPr algn="ctr" fontAlgn="auto">
                <a:spcBef>
                  <a:spcPts val="0"/>
                </a:spcBef>
                <a:spcAft>
                  <a:spcPts val="0"/>
                </a:spcAft>
                <a:defRPr/>
              </a:pPr>
              <a:r>
                <a:rPr lang="en-US" sz="2000" dirty="0">
                  <a:solidFill>
                    <a:srgbClr val="333333"/>
                  </a:solidFill>
                  <a:latin typeface="Times New Roman" charset="0"/>
                </a:rPr>
                <a:t> (Stimuli x Task)</a:t>
              </a:r>
            </a:p>
          </p:txBody>
        </p:sp>
        <p:sp>
          <p:nvSpPr>
            <p:cNvPr id="22" name="Line 38"/>
            <p:cNvSpPr>
              <a:spLocks noChangeShapeType="1"/>
            </p:cNvSpPr>
            <p:nvPr/>
          </p:nvSpPr>
          <p:spPr bwMode="auto">
            <a:xfrm flipV="1">
              <a:off x="8924034" y="7151153"/>
              <a:ext cx="166272" cy="198999"/>
            </a:xfrm>
            <a:prstGeom prst="line">
              <a:avLst/>
            </a:prstGeom>
            <a:noFill/>
            <a:ln w="12700">
              <a:solidFill>
                <a:schemeClr val="tx1"/>
              </a:solidFill>
              <a:round/>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 name="Line 43"/>
            <p:cNvSpPr>
              <a:spLocks noChangeShapeType="1"/>
            </p:cNvSpPr>
            <p:nvPr/>
          </p:nvSpPr>
          <p:spPr bwMode="auto">
            <a:xfrm>
              <a:off x="7538844" y="8331752"/>
              <a:ext cx="1809427" cy="0"/>
            </a:xfrm>
            <a:prstGeom prst="line">
              <a:avLst/>
            </a:prstGeom>
            <a:noFill/>
            <a:ln w="12700">
              <a:solidFill>
                <a:schemeClr val="tx1"/>
              </a:solidFill>
              <a:round/>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 name="Rectangle 100"/>
            <p:cNvSpPr>
              <a:spLocks noChangeArrowheads="1"/>
            </p:cNvSpPr>
            <p:nvPr/>
          </p:nvSpPr>
          <p:spPr bwMode="auto">
            <a:xfrm>
              <a:off x="6623127" y="8426596"/>
              <a:ext cx="3077248" cy="4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fontAlgn="auto">
                <a:spcBef>
                  <a:spcPts val="0"/>
                </a:spcBef>
                <a:spcAft>
                  <a:spcPts val="0"/>
                </a:spcAft>
                <a:defRPr/>
              </a:pPr>
              <a:r>
                <a:rPr lang="en-US" sz="1600" dirty="0">
                  <a:solidFill>
                    <a:srgbClr val="0000FF"/>
                  </a:solidFill>
                  <a:latin typeface="Times New Roman" charset="0"/>
                </a:rPr>
                <a:t>Phonological retrieval (Object vs Non-objects)</a:t>
              </a:r>
            </a:p>
          </p:txBody>
        </p:sp>
        <p:sp>
          <p:nvSpPr>
            <p:cNvPr id="25" name="Line 102"/>
            <p:cNvSpPr>
              <a:spLocks noChangeShapeType="1"/>
            </p:cNvSpPr>
            <p:nvPr/>
          </p:nvSpPr>
          <p:spPr bwMode="auto">
            <a:xfrm>
              <a:off x="8425219" y="6917712"/>
              <a:ext cx="0" cy="4343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7" name="Line 109"/>
            <p:cNvSpPr>
              <a:spLocks noChangeShapeType="1"/>
            </p:cNvSpPr>
            <p:nvPr/>
          </p:nvSpPr>
          <p:spPr bwMode="auto">
            <a:xfrm>
              <a:off x="7870165" y="7698400"/>
              <a:ext cx="1165124" cy="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28" name="AutoShape 110"/>
            <p:cNvSpPr>
              <a:spLocks/>
            </p:cNvSpPr>
            <p:nvPr/>
          </p:nvSpPr>
          <p:spPr bwMode="auto">
            <a:xfrm>
              <a:off x="8702746" y="7089923"/>
              <a:ext cx="166272" cy="608477"/>
            </a:xfrm>
            <a:prstGeom prst="rightBrace">
              <a:avLst>
                <a:gd name="adj1" fmla="val 19484"/>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fontAlgn="auto" hangingPunct="1">
                <a:spcBef>
                  <a:spcPts val="0"/>
                </a:spcBef>
                <a:spcAft>
                  <a:spcPts val="0"/>
                </a:spcAft>
                <a:defRPr/>
              </a:pPr>
              <a:endParaRPr lang="en-US">
                <a:latin typeface="Arial"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508000" y="800100"/>
            <a:ext cx="11987213" cy="1217613"/>
          </a:xfrm>
        </p:spPr>
        <p:txBody>
          <a:bodyPr wrap="square" numCol="1" anchorCtr="0" compatLnSpc="1">
            <a:prstTxWarp prst="textNoShape">
              <a:avLst/>
            </a:prstTxWarp>
            <a:normAutofit fontScale="90000"/>
          </a:bodyPr>
          <a:lstStyle/>
          <a:p>
            <a:pPr defTabSz="554038">
              <a:spcBef>
                <a:spcPts val="1500"/>
              </a:spcBef>
            </a:pPr>
            <a:r>
              <a:rPr lang="en-US" sz="5900">
                <a:latin typeface="Calibri Light" charset="0"/>
              </a:rPr>
              <a:t>Main considerations </a:t>
            </a:r>
            <a:r>
              <a:rPr lang="en-US" sz="5900" u="sng">
                <a:latin typeface="Calibri Light" charset="0"/>
              </a:rPr>
              <a:t>before</a:t>
            </a:r>
            <a:r>
              <a:rPr lang="en-US" sz="5900">
                <a:latin typeface="Calibri Light" charset="0"/>
              </a:rPr>
              <a:t> starting…</a:t>
            </a:r>
            <a:endParaRPr lang="en-US" sz="6100">
              <a:latin typeface="Calibri Light" charset="0"/>
            </a:endParaRPr>
          </a:p>
        </p:txBody>
      </p:sp>
      <p:sp>
        <p:nvSpPr>
          <p:cNvPr id="97283" name="Rectangle 2"/>
          <p:cNvSpPr>
            <a:spLocks noGrp="1" noChangeArrowheads="1"/>
          </p:cNvSpPr>
          <p:nvPr>
            <p:ph idx="1"/>
          </p:nvPr>
        </p:nvSpPr>
        <p:spPr>
          <a:xfrm>
            <a:off x="508000" y="2628900"/>
            <a:ext cx="11987213" cy="6096000"/>
          </a:xfrm>
        </p:spPr>
        <p:txBody>
          <a:bodyPr/>
          <a:lstStyle/>
          <a:p>
            <a:pPr marL="469900" indent="-469900" defTabSz="1300460" fontAlgn="auto">
              <a:spcBef>
                <a:spcPts val="1707"/>
              </a:spcBef>
              <a:spcAft>
                <a:spcPts val="284"/>
              </a:spcAft>
              <a:buClr>
                <a:srgbClr val="929292"/>
              </a:buClr>
              <a:buSzPct val="60000"/>
              <a:buFont typeface="Zapf Dingbats" charset="0"/>
              <a:buChar char="❖"/>
              <a:defRPr/>
            </a:pPr>
            <a:r>
              <a:rPr lang="en-US" altLang="en-US" sz="2844" smtClean="0">
                <a:solidFill>
                  <a:schemeClr val="tx1">
                    <a:lumMod val="75000"/>
                    <a:lumOff val="25000"/>
                  </a:schemeClr>
                </a:solidFill>
                <a:ea typeface="+mn-ea"/>
              </a:rPr>
              <a:t>METHOD OF ANALYSIS AND CONTRAST</a:t>
            </a: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smtClean="0">
                <a:solidFill>
                  <a:schemeClr val="tx1">
                    <a:lumMod val="75000"/>
                    <a:lumOff val="25000"/>
                  </a:schemeClr>
                </a:solidFill>
                <a:ea typeface="+mn-ea"/>
              </a:rPr>
              <a:t>The simpler the better</a:t>
            </a: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smtClean="0">
                <a:solidFill>
                  <a:schemeClr val="tx1">
                    <a:lumMod val="75000"/>
                    <a:lumOff val="25000"/>
                  </a:schemeClr>
                </a:solidFill>
                <a:ea typeface="+mn-ea"/>
              </a:rPr>
              <a:t>Test hypotheses generated from animal research and prior human work</a:t>
            </a: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smtClean="0">
                <a:solidFill>
                  <a:schemeClr val="tx1">
                    <a:lumMod val="75000"/>
                    <a:lumOff val="25000"/>
                  </a:schemeClr>
                </a:solidFill>
                <a:ea typeface="+mn-ea"/>
              </a:rPr>
              <a:t>Within-subject or between subjects (e.g. matched healthy controls)</a:t>
            </a: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smtClean="0">
                <a:solidFill>
                  <a:schemeClr val="tx1">
                    <a:lumMod val="75000"/>
                    <a:lumOff val="25000"/>
                  </a:schemeClr>
                </a:solidFill>
                <a:ea typeface="+mn-ea"/>
              </a:rPr>
              <a:t>Need a resting baseline to compare tasks to</a:t>
            </a:r>
          </a:p>
        </p:txBody>
      </p:sp>
    </p:spTree>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2"/>
          <p:cNvSpPr>
            <a:spLocks noGrp="1"/>
          </p:cNvSpPr>
          <p:nvPr>
            <p:ph type="title"/>
          </p:nvPr>
        </p:nvSpPr>
        <p:spPr/>
        <p:txBody>
          <a:bodyPr/>
          <a:lstStyle/>
          <a:p>
            <a:pPr defTabSz="1300460" fontAlgn="auto">
              <a:spcAft>
                <a:spcPts val="0"/>
              </a:spcAft>
              <a:defRPr/>
            </a:pPr>
            <a:r>
              <a:rPr lang="en-GB" altLang="en-US" sz="6827" smtClean="0">
                <a:solidFill>
                  <a:schemeClr val="tx1">
                    <a:lumMod val="75000"/>
                    <a:lumOff val="25000"/>
                  </a:schemeClr>
                </a:solidFill>
                <a:ea typeface="+mj-ea"/>
              </a:rPr>
              <a:t>Multimodal integration</a:t>
            </a:r>
          </a:p>
        </p:txBody>
      </p:sp>
      <p:sp>
        <p:nvSpPr>
          <p:cNvPr id="99331" name="Content Placeholder 3"/>
          <p:cNvSpPr>
            <a:spLocks noGrp="1"/>
          </p:cNvSpPr>
          <p:nvPr>
            <p:ph idx="1"/>
          </p:nvPr>
        </p:nvSpPr>
        <p:spPr/>
        <p:txBody>
          <a:bodyPr wrap="square" numCol="1" anchor="t" anchorCtr="0" compatLnSpc="1">
            <a:prstTxWarp prst="textNoShape">
              <a:avLst/>
            </a:prstTxWarp>
          </a:bodyPr>
          <a:lstStyle/>
          <a:p>
            <a:r>
              <a:rPr lang="en-GB">
                <a:latin typeface="Calibri" charset="0"/>
              </a:rPr>
              <a:t>Can potentially integrate results with MEG or EEG – tools with greater temporal resolution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49" name="AutoShape 45"/>
          <p:cNvSpPr>
            <a:spLocks noChangeArrowheads="1"/>
          </p:cNvSpPr>
          <p:nvPr/>
        </p:nvSpPr>
        <p:spPr bwMode="auto">
          <a:xfrm>
            <a:off x="5854329" y="1176338"/>
            <a:ext cx="1213222" cy="1180182"/>
          </a:xfrm>
          <a:prstGeom prst="downArrow">
            <a:avLst>
              <a:gd name="adj1" fmla="val 50000"/>
              <a:gd name="adj2" fmla="val 35604"/>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eaVert" wrap="none" anchor="ctr"/>
          <a:lstStyle/>
          <a:p>
            <a:pPr eaLnBrk="1" fontAlgn="auto" hangingPunct="1">
              <a:spcBef>
                <a:spcPts val="0"/>
              </a:spcBef>
              <a:spcAft>
                <a:spcPts val="0"/>
              </a:spcAft>
              <a:defRPr/>
            </a:pPr>
            <a:endParaRPr lang="en-US" sz="2363">
              <a:latin typeface="Arial" charset="0"/>
            </a:endParaRPr>
          </a:p>
        </p:txBody>
      </p:sp>
      <p:grpSp>
        <p:nvGrpSpPr>
          <p:cNvPr id="16387" name="Group 1"/>
          <p:cNvGrpSpPr>
            <a:grpSpLocks/>
          </p:cNvGrpSpPr>
          <p:nvPr/>
        </p:nvGrpSpPr>
        <p:grpSpPr bwMode="auto">
          <a:xfrm>
            <a:off x="885825" y="2644775"/>
            <a:ext cx="10585450" cy="6003925"/>
            <a:chOff x="0" y="1725637"/>
            <a:chExt cx="12550637" cy="7427742"/>
          </a:xfrm>
        </p:grpSpPr>
        <p:pic>
          <p:nvPicPr>
            <p:cNvPr id="55910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363" y="2363373"/>
              <a:ext cx="3841002" cy="317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559109" name="Picture 5"/>
            <p:cNvPicPr>
              <a:picLocks noChangeArrowheads="1"/>
            </p:cNvPicPr>
            <p:nvPr/>
          </p:nvPicPr>
          <p:blipFill>
            <a:blip r:embed="rId4">
              <a:extLst>
                <a:ext uri="{28A0092B-C50C-407E-A947-70E740481C1C}">
                  <a14:useLocalDpi xmlns:a14="http://schemas.microsoft.com/office/drawing/2010/main" val="0"/>
                </a:ext>
              </a:extLst>
            </a:blip>
            <a:srcRect l="69757" t="30959" r="7643" b="14474"/>
            <a:stretch>
              <a:fillRect/>
            </a:stretch>
          </p:blipFill>
          <p:spPr bwMode="auto">
            <a:xfrm>
              <a:off x="5950114" y="2619718"/>
              <a:ext cx="1010789" cy="146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11" name="Rectangle 7"/>
            <p:cNvSpPr>
              <a:spLocks noChangeArrowheads="1"/>
            </p:cNvSpPr>
            <p:nvPr/>
          </p:nvSpPr>
          <p:spPr bwMode="auto">
            <a:xfrm>
              <a:off x="1190024" y="6189785"/>
              <a:ext cx="2163298" cy="84614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fontAlgn="auto" hangingPunct="1">
                <a:spcBef>
                  <a:spcPts val="0"/>
                </a:spcBef>
                <a:spcAft>
                  <a:spcPts val="0"/>
                </a:spcAft>
                <a:defRPr/>
              </a:pPr>
              <a:endParaRPr lang="en-US" sz="2363">
                <a:latin typeface="Arial" charset="0"/>
              </a:endParaRPr>
            </a:p>
          </p:txBody>
        </p:sp>
        <p:sp>
          <p:nvSpPr>
            <p:cNvPr id="559112" name="Rectangle 8"/>
            <p:cNvSpPr>
              <a:spLocks noChangeArrowheads="1"/>
            </p:cNvSpPr>
            <p:nvPr/>
          </p:nvSpPr>
          <p:spPr bwMode="auto">
            <a:xfrm>
              <a:off x="266766" y="4730913"/>
              <a:ext cx="1614454"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Realignment</a:t>
              </a:r>
            </a:p>
          </p:txBody>
        </p:sp>
        <p:sp>
          <p:nvSpPr>
            <p:cNvPr id="559113" name="Rectangle 9"/>
            <p:cNvSpPr>
              <a:spLocks noChangeArrowheads="1"/>
            </p:cNvSpPr>
            <p:nvPr/>
          </p:nvSpPr>
          <p:spPr bwMode="auto">
            <a:xfrm>
              <a:off x="2755184" y="4730913"/>
              <a:ext cx="1424530"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Smoothing</a:t>
              </a:r>
            </a:p>
          </p:txBody>
        </p:sp>
        <p:sp>
          <p:nvSpPr>
            <p:cNvPr id="559114" name="Rectangle 10"/>
            <p:cNvSpPr>
              <a:spLocks noChangeArrowheads="1"/>
            </p:cNvSpPr>
            <p:nvPr/>
          </p:nvSpPr>
          <p:spPr bwMode="auto">
            <a:xfrm>
              <a:off x="1302565" y="6325252"/>
              <a:ext cx="1785911"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Normalisation</a:t>
              </a:r>
            </a:p>
          </p:txBody>
        </p:sp>
        <p:sp>
          <p:nvSpPr>
            <p:cNvPr id="559115" name="Rectangle 11"/>
            <p:cNvSpPr>
              <a:spLocks noChangeArrowheads="1"/>
            </p:cNvSpPr>
            <p:nvPr/>
          </p:nvSpPr>
          <p:spPr bwMode="auto">
            <a:xfrm>
              <a:off x="5018520" y="4747586"/>
              <a:ext cx="2541118"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General linear model</a:t>
              </a:r>
            </a:p>
          </p:txBody>
        </p:sp>
        <p:sp>
          <p:nvSpPr>
            <p:cNvPr id="559116" name="Rectangle 12"/>
            <p:cNvSpPr>
              <a:spLocks noChangeArrowheads="1"/>
            </p:cNvSpPr>
            <p:nvPr/>
          </p:nvSpPr>
          <p:spPr bwMode="auto">
            <a:xfrm>
              <a:off x="8434364" y="1725637"/>
              <a:ext cx="3804604"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Statistical parametric map (SPM)</a:t>
              </a:r>
            </a:p>
          </p:txBody>
        </p:sp>
        <p:sp>
          <p:nvSpPr>
            <p:cNvPr id="559117" name="Rectangle 13"/>
            <p:cNvSpPr>
              <a:spLocks noChangeArrowheads="1"/>
            </p:cNvSpPr>
            <p:nvPr/>
          </p:nvSpPr>
          <p:spPr bwMode="auto">
            <a:xfrm>
              <a:off x="0" y="2027833"/>
              <a:ext cx="2191727"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Image time-series</a:t>
              </a:r>
            </a:p>
          </p:txBody>
        </p:sp>
        <p:sp>
          <p:nvSpPr>
            <p:cNvPr id="559118" name="Rectangle 14"/>
            <p:cNvSpPr>
              <a:spLocks noChangeArrowheads="1"/>
            </p:cNvSpPr>
            <p:nvPr/>
          </p:nvSpPr>
          <p:spPr bwMode="auto">
            <a:xfrm>
              <a:off x="5135229" y="8501055"/>
              <a:ext cx="2501748"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Parameter estimates</a:t>
              </a:r>
            </a:p>
          </p:txBody>
        </p:sp>
        <p:pic>
          <p:nvPicPr>
            <p:cNvPr id="559119"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082" y="2592624"/>
              <a:ext cx="2044505" cy="139426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559120" name="Picture 16"/>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5374902" y="6158524"/>
              <a:ext cx="2204981" cy="2182055"/>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559121"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43" y="2592624"/>
              <a:ext cx="1740226" cy="147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22" name="Rectangle 18"/>
            <p:cNvSpPr>
              <a:spLocks noChangeArrowheads="1"/>
            </p:cNvSpPr>
            <p:nvPr/>
          </p:nvSpPr>
          <p:spPr bwMode="auto">
            <a:xfrm>
              <a:off x="5010183" y="4537092"/>
              <a:ext cx="2936501" cy="904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fontAlgn="auto" hangingPunct="1">
                <a:spcBef>
                  <a:spcPts val="0"/>
                </a:spcBef>
                <a:spcAft>
                  <a:spcPts val="0"/>
                </a:spcAft>
                <a:defRPr/>
              </a:pPr>
              <a:endParaRPr lang="en-US" sz="2363">
                <a:latin typeface="Arial" charset="0"/>
              </a:endParaRPr>
            </a:p>
          </p:txBody>
        </p:sp>
        <p:sp>
          <p:nvSpPr>
            <p:cNvPr id="559123" name="Rectangle 19"/>
            <p:cNvSpPr>
              <a:spLocks noChangeArrowheads="1"/>
            </p:cNvSpPr>
            <p:nvPr/>
          </p:nvSpPr>
          <p:spPr bwMode="auto">
            <a:xfrm>
              <a:off x="172981" y="4537092"/>
              <a:ext cx="1850683" cy="904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fontAlgn="auto" hangingPunct="1">
                <a:spcBef>
                  <a:spcPts val="0"/>
                </a:spcBef>
                <a:spcAft>
                  <a:spcPts val="0"/>
                </a:spcAft>
                <a:defRPr/>
              </a:pPr>
              <a:endParaRPr lang="en-US" sz="2363">
                <a:latin typeface="Arial" charset="0"/>
              </a:endParaRPr>
            </a:p>
          </p:txBody>
        </p:sp>
        <p:sp>
          <p:nvSpPr>
            <p:cNvPr id="559124" name="Rectangle 20"/>
            <p:cNvSpPr>
              <a:spLocks noChangeArrowheads="1"/>
            </p:cNvSpPr>
            <p:nvPr/>
          </p:nvSpPr>
          <p:spPr bwMode="auto">
            <a:xfrm>
              <a:off x="2530101" y="4537092"/>
              <a:ext cx="1979897" cy="91908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fontAlgn="auto" hangingPunct="1">
                <a:spcBef>
                  <a:spcPts val="0"/>
                </a:spcBef>
                <a:spcAft>
                  <a:spcPts val="0"/>
                </a:spcAft>
                <a:defRPr/>
              </a:pPr>
              <a:endParaRPr lang="en-US" sz="2363">
                <a:latin typeface="Arial" charset="0"/>
              </a:endParaRPr>
            </a:p>
          </p:txBody>
        </p:sp>
        <p:sp>
          <p:nvSpPr>
            <p:cNvPr id="559125" name="Rectangle 21"/>
            <p:cNvSpPr>
              <a:spLocks noChangeArrowheads="1"/>
            </p:cNvSpPr>
            <p:nvPr/>
          </p:nvSpPr>
          <p:spPr bwMode="auto">
            <a:xfrm>
              <a:off x="5460349" y="2023664"/>
              <a:ext cx="1741027"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Design matrix</a:t>
              </a:r>
            </a:p>
          </p:txBody>
        </p:sp>
        <p:pic>
          <p:nvPicPr>
            <p:cNvPr id="559126" name="Picture 2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013" y="7529863"/>
              <a:ext cx="1863188" cy="156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27" name="Rectangle 23"/>
            <p:cNvSpPr>
              <a:spLocks noChangeArrowheads="1"/>
            </p:cNvSpPr>
            <p:nvPr/>
          </p:nvSpPr>
          <p:spPr bwMode="auto">
            <a:xfrm>
              <a:off x="3409592" y="7905002"/>
              <a:ext cx="1247750"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Template</a:t>
              </a:r>
            </a:p>
          </p:txBody>
        </p:sp>
        <p:sp>
          <p:nvSpPr>
            <p:cNvPr id="559128" name="Rectangle 24"/>
            <p:cNvSpPr>
              <a:spLocks noChangeArrowheads="1"/>
            </p:cNvSpPr>
            <p:nvPr/>
          </p:nvSpPr>
          <p:spPr bwMode="auto">
            <a:xfrm>
              <a:off x="3044875" y="2040337"/>
              <a:ext cx="941962" cy="44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Kernel</a:t>
              </a:r>
            </a:p>
          </p:txBody>
        </p:sp>
        <p:sp>
          <p:nvSpPr>
            <p:cNvPr id="559129" name="Line 25"/>
            <p:cNvSpPr>
              <a:spLocks noChangeShapeType="1"/>
            </p:cNvSpPr>
            <p:nvPr/>
          </p:nvSpPr>
          <p:spPr bwMode="auto">
            <a:xfrm>
              <a:off x="1067061" y="4061917"/>
              <a:ext cx="0" cy="40639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0" name="Line 26"/>
            <p:cNvSpPr>
              <a:spLocks noChangeShapeType="1"/>
            </p:cNvSpPr>
            <p:nvPr/>
          </p:nvSpPr>
          <p:spPr bwMode="auto">
            <a:xfrm>
              <a:off x="2059094" y="4991427"/>
              <a:ext cx="423073" cy="416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1" name="Line 27"/>
            <p:cNvSpPr>
              <a:spLocks noChangeShapeType="1"/>
            </p:cNvSpPr>
            <p:nvPr/>
          </p:nvSpPr>
          <p:spPr bwMode="auto">
            <a:xfrm>
              <a:off x="7946684" y="4993510"/>
              <a:ext cx="6564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2" name="Line 28"/>
            <p:cNvSpPr>
              <a:spLocks noChangeShapeType="1"/>
            </p:cNvSpPr>
            <p:nvPr/>
          </p:nvSpPr>
          <p:spPr bwMode="auto">
            <a:xfrm>
              <a:off x="6477391" y="5481190"/>
              <a:ext cx="0" cy="68358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3" name="Line 29"/>
            <p:cNvSpPr>
              <a:spLocks noChangeShapeType="1"/>
            </p:cNvSpPr>
            <p:nvPr/>
          </p:nvSpPr>
          <p:spPr bwMode="auto">
            <a:xfrm>
              <a:off x="6473223" y="4101514"/>
              <a:ext cx="0" cy="40640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4" name="Line 30"/>
            <p:cNvSpPr>
              <a:spLocks noChangeShapeType="1"/>
            </p:cNvSpPr>
            <p:nvPr/>
          </p:nvSpPr>
          <p:spPr bwMode="auto">
            <a:xfrm>
              <a:off x="3515882" y="4036907"/>
              <a:ext cx="0" cy="40639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5" name="Line 31"/>
            <p:cNvSpPr>
              <a:spLocks noChangeShapeType="1"/>
            </p:cNvSpPr>
            <p:nvPr/>
          </p:nvSpPr>
          <p:spPr bwMode="auto">
            <a:xfrm flipV="1">
              <a:off x="2250831" y="7013006"/>
              <a:ext cx="0" cy="5147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6" name="Rectangle 32"/>
            <p:cNvSpPr>
              <a:spLocks noChangeArrowheads="1"/>
            </p:cNvSpPr>
            <p:nvPr/>
          </p:nvSpPr>
          <p:spPr bwMode="auto">
            <a:xfrm>
              <a:off x="8680288" y="5793805"/>
              <a:ext cx="1840262" cy="99203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fontAlgn="auto" hangingPunct="1">
                <a:spcBef>
                  <a:spcPts val="0"/>
                </a:spcBef>
                <a:spcAft>
                  <a:spcPts val="0"/>
                </a:spcAft>
                <a:defRPr/>
              </a:pPr>
              <a:endParaRPr lang="en-US" sz="2363">
                <a:latin typeface="Arial" charset="0"/>
              </a:endParaRPr>
            </a:p>
          </p:txBody>
        </p:sp>
        <p:sp>
          <p:nvSpPr>
            <p:cNvPr id="559137" name="Rectangle 33"/>
            <p:cNvSpPr>
              <a:spLocks noChangeArrowheads="1"/>
            </p:cNvSpPr>
            <p:nvPr/>
          </p:nvSpPr>
          <p:spPr bwMode="auto">
            <a:xfrm>
              <a:off x="11041405" y="5825068"/>
              <a:ext cx="1509232" cy="76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pPr algn="ctr"/>
              <a:r>
                <a:rPr lang="en-US" sz="2100">
                  <a:effectLst>
                    <a:outerShdw blurRad="38100" dist="38100" dir="2700000" algn="tl">
                      <a:srgbClr val="DDDDDD"/>
                    </a:outerShdw>
                  </a:effectLst>
                  <a:ea typeface="MS PGothic" charset="0"/>
                  <a:cs typeface="MS PGothic" charset="0"/>
                </a:rPr>
                <a:t>Gaussian </a:t>
              </a:r>
            </a:p>
            <a:p>
              <a:pPr algn="ctr"/>
              <a:r>
                <a:rPr lang="en-US" sz="2100">
                  <a:effectLst>
                    <a:outerShdw blurRad="38100" dist="38100" dir="2700000" algn="tl">
                      <a:srgbClr val="DDDDDD"/>
                    </a:outerShdw>
                  </a:effectLst>
                  <a:ea typeface="MS PGothic" charset="0"/>
                  <a:cs typeface="MS PGothic" charset="0"/>
                </a:rPr>
                <a:t>field theory</a:t>
              </a:r>
            </a:p>
          </p:txBody>
        </p:sp>
        <p:sp>
          <p:nvSpPr>
            <p:cNvPr id="559138" name="Line 34"/>
            <p:cNvSpPr>
              <a:spLocks noChangeShapeType="1"/>
            </p:cNvSpPr>
            <p:nvPr/>
          </p:nvSpPr>
          <p:spPr bwMode="auto">
            <a:xfrm>
              <a:off x="9636890" y="5349893"/>
              <a:ext cx="0" cy="41890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39" name="Rectangle 35"/>
            <p:cNvSpPr>
              <a:spLocks noChangeArrowheads="1"/>
            </p:cNvSpPr>
            <p:nvPr/>
          </p:nvSpPr>
          <p:spPr bwMode="auto">
            <a:xfrm>
              <a:off x="10795652" y="7817469"/>
              <a:ext cx="1156828" cy="4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300">
                  <a:effectLst>
                    <a:outerShdw blurRad="38100" dist="38100" dir="2700000" algn="tl">
                      <a:srgbClr val="DDDDDD"/>
                    </a:outerShdw>
                  </a:effectLst>
                  <a:ea typeface="MS PGothic" charset="0"/>
                  <a:cs typeface="MS PGothic" charset="0"/>
                </a:rPr>
                <a:t>p &lt;0.05</a:t>
              </a:r>
            </a:p>
          </p:txBody>
        </p:sp>
        <p:sp>
          <p:nvSpPr>
            <p:cNvPr id="559140" name="Rectangle 36"/>
            <p:cNvSpPr>
              <a:spLocks noChangeArrowheads="1"/>
            </p:cNvSpPr>
            <p:nvPr/>
          </p:nvSpPr>
          <p:spPr bwMode="auto">
            <a:xfrm>
              <a:off x="8924127" y="5902179"/>
              <a:ext cx="1285261" cy="76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118795" tIns="58355" rIns="118795" bIns="58355">
              <a:spAutoFit/>
            </a:bodyPr>
            <a:lstStyle/>
            <a:p>
              <a:r>
                <a:rPr lang="en-US" sz="2100">
                  <a:effectLst>
                    <a:outerShdw blurRad="38100" dist="38100" dir="2700000" algn="tl">
                      <a:srgbClr val="DDDDDD"/>
                    </a:outerShdw>
                  </a:effectLst>
                  <a:ea typeface="MS PGothic" charset="0"/>
                  <a:cs typeface="MS PGothic" charset="0"/>
                </a:rPr>
                <a:t>Statistical</a:t>
              </a:r>
            </a:p>
            <a:p>
              <a:r>
                <a:rPr lang="en-US" sz="2100">
                  <a:effectLst>
                    <a:outerShdw blurRad="38100" dist="38100" dir="2700000" algn="tl">
                      <a:srgbClr val="DDDDDD"/>
                    </a:outerShdw>
                  </a:effectLst>
                  <a:ea typeface="MS PGothic" charset="0"/>
                  <a:cs typeface="MS PGothic" charset="0"/>
                </a:rPr>
                <a:t>inference</a:t>
              </a:r>
            </a:p>
          </p:txBody>
        </p:sp>
        <p:sp>
          <p:nvSpPr>
            <p:cNvPr id="559141" name="Line 37"/>
            <p:cNvSpPr>
              <a:spLocks noChangeShapeType="1"/>
            </p:cNvSpPr>
            <p:nvPr/>
          </p:nvSpPr>
          <p:spPr bwMode="auto">
            <a:xfrm flipH="1">
              <a:off x="10497626" y="6254392"/>
              <a:ext cx="48768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pic>
          <p:nvPicPr>
            <p:cNvPr id="559143" name="Picture 39"/>
            <p:cNvPicPr>
              <a:picLocks noChangeArrowheads="1"/>
            </p:cNvPicPr>
            <p:nvPr/>
          </p:nvPicPr>
          <p:blipFill>
            <a:blip r:embed="rId3">
              <a:extLst>
                <a:ext uri="{28A0092B-C50C-407E-A947-70E740481C1C}">
                  <a14:useLocalDpi xmlns:a14="http://schemas.microsoft.com/office/drawing/2010/main" val="0"/>
                </a:ext>
              </a:extLst>
            </a:blip>
            <a:srcRect l="5832" t="58859" r="69249" b="6488"/>
            <a:stretch>
              <a:fillRect/>
            </a:stretch>
          </p:blipFill>
          <p:spPr bwMode="auto">
            <a:xfrm>
              <a:off x="8847016" y="7494433"/>
              <a:ext cx="1542236" cy="165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44" name="Line 40"/>
            <p:cNvSpPr>
              <a:spLocks noChangeShapeType="1"/>
            </p:cNvSpPr>
            <p:nvPr/>
          </p:nvSpPr>
          <p:spPr bwMode="auto">
            <a:xfrm>
              <a:off x="9647311" y="6794174"/>
              <a:ext cx="0" cy="68358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45" name="Line 41"/>
            <p:cNvSpPr>
              <a:spLocks noChangeShapeType="1"/>
            </p:cNvSpPr>
            <p:nvPr/>
          </p:nvSpPr>
          <p:spPr bwMode="auto">
            <a:xfrm>
              <a:off x="1644358" y="5493694"/>
              <a:ext cx="0" cy="68358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46" name="Line 42"/>
            <p:cNvSpPr>
              <a:spLocks noChangeShapeType="1"/>
            </p:cNvSpPr>
            <p:nvPr/>
          </p:nvSpPr>
          <p:spPr bwMode="auto">
            <a:xfrm>
              <a:off x="2844801" y="5493694"/>
              <a:ext cx="0" cy="68358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47" name="Line 43"/>
            <p:cNvSpPr>
              <a:spLocks noChangeShapeType="1"/>
            </p:cNvSpPr>
            <p:nvPr/>
          </p:nvSpPr>
          <p:spPr bwMode="auto">
            <a:xfrm>
              <a:off x="4545428" y="4993510"/>
              <a:ext cx="500185"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9142" name="Line 38"/>
            <p:cNvSpPr>
              <a:spLocks noChangeShapeType="1"/>
            </p:cNvSpPr>
            <p:nvPr/>
          </p:nvSpPr>
          <p:spPr bwMode="auto">
            <a:xfrm flipH="1">
              <a:off x="9591041" y="8171767"/>
              <a:ext cx="1231705" cy="493932"/>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16388" name="TextBox 2"/>
          <p:cNvSpPr txBox="1">
            <a:spLocks noChangeArrowheads="1"/>
          </p:cNvSpPr>
          <p:nvPr/>
        </p:nvSpPr>
        <p:spPr bwMode="auto">
          <a:xfrm>
            <a:off x="5326063" y="519113"/>
            <a:ext cx="25479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GB" sz="3000" b="1"/>
              <a:t>STUDY DESIGN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p:nvPr>
        </p:nvSpPr>
        <p:spPr>
          <a:xfrm>
            <a:off x="508000" y="800100"/>
            <a:ext cx="11987213" cy="1217613"/>
          </a:xfrm>
        </p:spPr>
        <p:txBody>
          <a:bodyPr/>
          <a:lstStyle/>
          <a:p>
            <a:pPr defTabSz="1300460" fontAlgn="auto">
              <a:spcAft>
                <a:spcPts val="0"/>
              </a:spcAft>
              <a:defRPr/>
            </a:pPr>
            <a:r>
              <a:rPr lang="en-US" altLang="en-US" sz="6827" smtClean="0">
                <a:solidFill>
                  <a:schemeClr val="tx1">
                    <a:lumMod val="75000"/>
                    <a:lumOff val="25000"/>
                  </a:schemeClr>
                </a:solidFill>
                <a:ea typeface="+mj-ea"/>
              </a:rPr>
              <a:t>An example</a:t>
            </a:r>
          </a:p>
        </p:txBody>
      </p:sp>
      <p:graphicFrame>
        <p:nvGraphicFramePr>
          <p:cNvPr id="17410" name="Group 2"/>
          <p:cNvGraphicFramePr>
            <a:graphicFrameLocks noGrp="1"/>
          </p:cNvGraphicFramePr>
          <p:nvPr/>
        </p:nvGraphicFramePr>
        <p:xfrm>
          <a:off x="6515100" y="2628900"/>
          <a:ext cx="5981700" cy="6096000"/>
        </p:xfrm>
        <a:graphic>
          <a:graphicData uri="http://schemas.openxmlformats.org/drawingml/2006/table">
            <a:tbl>
              <a:tblPr/>
              <a:tblGrid>
                <a:gridCol w="2990850">
                  <a:extLst>
                    <a:ext uri="{9D8B030D-6E8A-4147-A177-3AD203B41FA5}">
                      <a16:colId xmlns:a16="http://schemas.microsoft.com/office/drawing/2014/main" xmlns="" val="20000"/>
                    </a:ext>
                  </a:extLst>
                </a:gridCol>
                <a:gridCol w="2990850">
                  <a:extLst>
                    <a:ext uri="{9D8B030D-6E8A-4147-A177-3AD203B41FA5}">
                      <a16:colId xmlns:a16="http://schemas.microsoft.com/office/drawing/2014/main" xmlns="" val="20001"/>
                    </a:ext>
                  </a:extLst>
                </a:gridCol>
              </a:tblGrid>
              <a:tr h="3048000">
                <a:tc>
                  <a:txBody>
                    <a:bodyPr/>
                    <a:lstStyle>
                      <a:lvl1pPr algn="l" defTabSz="0">
                        <a:spcBef>
                          <a:spcPts val="2400"/>
                        </a:spcBef>
                        <a:defRPr sz="3200">
                          <a:solidFill>
                            <a:srgbClr val="414141"/>
                          </a:solidFill>
                          <a:latin typeface="Palatino" charset="0"/>
                          <a:ea typeface="Palatino" charset="0"/>
                          <a:cs typeface="Palatino" charset="0"/>
                          <a:sym typeface="Palatino" charset="0"/>
                        </a:defRPr>
                      </a:lvl1pPr>
                      <a:lvl2pPr algn="l" defTabSz="0">
                        <a:spcBef>
                          <a:spcPts val="2400"/>
                        </a:spcBef>
                        <a:defRPr sz="3200">
                          <a:solidFill>
                            <a:srgbClr val="414141"/>
                          </a:solidFill>
                          <a:latin typeface="Palatino" charset="0"/>
                          <a:ea typeface="Palatino" charset="0"/>
                          <a:cs typeface="Palatino" charset="0"/>
                          <a:sym typeface="Palatino" charset="0"/>
                        </a:defRPr>
                      </a:lvl2pPr>
                      <a:lvl3pPr algn="l" defTabSz="0">
                        <a:spcBef>
                          <a:spcPts val="2400"/>
                        </a:spcBef>
                        <a:defRPr sz="3200">
                          <a:solidFill>
                            <a:srgbClr val="414141"/>
                          </a:solidFill>
                          <a:latin typeface="Palatino" charset="0"/>
                          <a:ea typeface="Palatino" charset="0"/>
                          <a:cs typeface="Palatino" charset="0"/>
                          <a:sym typeface="Palatino" charset="0"/>
                        </a:defRPr>
                      </a:lvl3pPr>
                      <a:lvl4pPr algn="l" defTabSz="0">
                        <a:spcBef>
                          <a:spcPts val="2400"/>
                        </a:spcBef>
                        <a:defRPr sz="3200">
                          <a:solidFill>
                            <a:srgbClr val="414141"/>
                          </a:solidFill>
                          <a:latin typeface="Palatino" charset="0"/>
                          <a:ea typeface="Palatino" charset="0"/>
                          <a:cs typeface="Palatino" charset="0"/>
                          <a:sym typeface="Palatino" charset="0"/>
                        </a:defRPr>
                      </a:lvl4pPr>
                      <a:lvl5pPr algn="l" defTabSz="0">
                        <a:spcBef>
                          <a:spcPts val="2400"/>
                        </a:spcBef>
                        <a:defRPr sz="3200">
                          <a:solidFill>
                            <a:srgbClr val="414141"/>
                          </a:solidFill>
                          <a:latin typeface="Palatino" charset="0"/>
                          <a:ea typeface="Palatino" charset="0"/>
                          <a:cs typeface="Palatino" charset="0"/>
                          <a:sym typeface="Palatino" charset="0"/>
                        </a:defRPr>
                      </a:lvl5pPr>
                      <a:lvl6pPr marL="13716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6pPr>
                      <a:lvl7pPr marL="18288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7pPr>
                      <a:lvl8pPr marL="22860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8pPr>
                      <a:lvl9pPr marL="27432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414141"/>
                          </a:solidFill>
                          <a:effectLst/>
                          <a:latin typeface="Palatino" charset="0"/>
                          <a:ea typeface="Palatino" charset="0"/>
                          <a:cs typeface="Palatino" charset="0"/>
                          <a:sym typeface="Palatino" charset="0"/>
                        </a:rPr>
                        <a:t>Motion (Low)	
A</a:t>
                      </a:r>
                      <a:endParaRPr kumimoji="0" lang="en-US" altLang="en-US" sz="3000" b="0" i="0" u="none" strike="noStrike" cap="none" normalizeH="0" baseline="0" smtClean="0">
                        <a:ln>
                          <a:noFill/>
                        </a:ln>
                        <a:solidFill>
                          <a:srgbClr val="414141"/>
                        </a:solidFill>
                        <a:effectLst/>
                        <a:latin typeface="Palatino" charset="0"/>
                        <a:ea typeface="Palatino" charset="0"/>
                        <a:cs typeface="Palatino" charset="0"/>
                        <a:sym typeface="Palatino" charset="0"/>
                      </a:endParaRPr>
                    </a:p>
                  </a:txBody>
                  <a:tcPr marL="50800" marR="50800" marT="50800" marB="50800" anchor="ctr" horzOverflow="overflow">
                    <a:lnL cap="flat">
                      <a:noFill/>
                    </a:lnL>
                    <a:lnR w="25400" cap="flat" cmpd="sng" algn="ctr">
                      <a:solidFill>
                        <a:srgbClr val="C9C3BA"/>
                      </a:solidFill>
                      <a:prstDash val="sysDot"/>
                      <a:miter lim="0"/>
                      <a:headEnd type="none" w="med" len="med"/>
                      <a:tailEnd type="none" w="med" len="med"/>
                    </a:lnR>
                    <a:lnT cap="flat">
                      <a:noFill/>
                    </a:lnT>
                    <a:lnB w="25400" cap="flat" cmpd="sng" algn="ctr">
                      <a:solidFill>
                        <a:srgbClr val="C9C3BA"/>
                      </a:solidFill>
                      <a:prstDash val="sysDot"/>
                      <a:miter lim="0"/>
                      <a:headEnd type="none" w="med" len="med"/>
                      <a:tailEnd type="none" w="med" len="med"/>
                    </a:lnB>
                    <a:lnTlToBr>
                      <a:noFill/>
                    </a:lnTlToBr>
                    <a:lnBlToTr>
                      <a:noFill/>
                    </a:lnBlToTr>
                    <a:noFill/>
                  </a:tcPr>
                </a:tc>
                <a:tc>
                  <a:txBody>
                    <a:bodyPr/>
                    <a:lstStyle>
                      <a:lvl1pPr algn="l" defTabSz="0">
                        <a:spcBef>
                          <a:spcPts val="2400"/>
                        </a:spcBef>
                        <a:defRPr sz="3200">
                          <a:solidFill>
                            <a:srgbClr val="414141"/>
                          </a:solidFill>
                          <a:latin typeface="Palatino" charset="0"/>
                          <a:ea typeface="Palatino" charset="0"/>
                          <a:cs typeface="Palatino" charset="0"/>
                          <a:sym typeface="Palatino" charset="0"/>
                        </a:defRPr>
                      </a:lvl1pPr>
                      <a:lvl2pPr algn="l" defTabSz="0">
                        <a:spcBef>
                          <a:spcPts val="2400"/>
                        </a:spcBef>
                        <a:defRPr sz="3200">
                          <a:solidFill>
                            <a:srgbClr val="414141"/>
                          </a:solidFill>
                          <a:latin typeface="Palatino" charset="0"/>
                          <a:ea typeface="Palatino" charset="0"/>
                          <a:cs typeface="Palatino" charset="0"/>
                          <a:sym typeface="Palatino" charset="0"/>
                        </a:defRPr>
                      </a:lvl2pPr>
                      <a:lvl3pPr algn="l" defTabSz="0">
                        <a:spcBef>
                          <a:spcPts val="2400"/>
                        </a:spcBef>
                        <a:defRPr sz="3200">
                          <a:solidFill>
                            <a:srgbClr val="414141"/>
                          </a:solidFill>
                          <a:latin typeface="Palatino" charset="0"/>
                          <a:ea typeface="Palatino" charset="0"/>
                          <a:cs typeface="Palatino" charset="0"/>
                          <a:sym typeface="Palatino" charset="0"/>
                        </a:defRPr>
                      </a:lvl3pPr>
                      <a:lvl4pPr algn="l" defTabSz="0">
                        <a:spcBef>
                          <a:spcPts val="2400"/>
                        </a:spcBef>
                        <a:defRPr sz="3200">
                          <a:solidFill>
                            <a:srgbClr val="414141"/>
                          </a:solidFill>
                          <a:latin typeface="Palatino" charset="0"/>
                          <a:ea typeface="Palatino" charset="0"/>
                          <a:cs typeface="Palatino" charset="0"/>
                          <a:sym typeface="Palatino" charset="0"/>
                        </a:defRPr>
                      </a:lvl4pPr>
                      <a:lvl5pPr algn="l" defTabSz="0">
                        <a:spcBef>
                          <a:spcPts val="2400"/>
                        </a:spcBef>
                        <a:defRPr sz="3200">
                          <a:solidFill>
                            <a:srgbClr val="414141"/>
                          </a:solidFill>
                          <a:latin typeface="Palatino" charset="0"/>
                          <a:ea typeface="Palatino" charset="0"/>
                          <a:cs typeface="Palatino" charset="0"/>
                          <a:sym typeface="Palatino" charset="0"/>
                        </a:defRPr>
                      </a:lvl5pPr>
                      <a:lvl6pPr marL="13716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6pPr>
                      <a:lvl7pPr marL="18288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7pPr>
                      <a:lvl8pPr marL="22860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8pPr>
                      <a:lvl9pPr marL="27432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414141"/>
                          </a:solidFill>
                          <a:effectLst/>
                          <a:latin typeface="Palatino" charset="0"/>
                          <a:ea typeface="Palatino" charset="0"/>
                          <a:cs typeface="Palatino" charset="0"/>
                          <a:sym typeface="Palatino" charset="0"/>
                        </a:rPr>
                        <a:t>No motion (Low)
B</a:t>
                      </a:r>
                      <a:endParaRPr kumimoji="0" lang="en-US" altLang="en-US" sz="3000" b="0" i="0" u="none" strike="noStrike" cap="none" normalizeH="0" baseline="0" smtClean="0">
                        <a:ln>
                          <a:noFill/>
                        </a:ln>
                        <a:solidFill>
                          <a:srgbClr val="414141"/>
                        </a:solidFill>
                        <a:effectLst/>
                        <a:latin typeface="Palatino" charset="0"/>
                        <a:ea typeface="Palatino" charset="0"/>
                        <a:cs typeface="Palatino" charset="0"/>
                        <a:sym typeface="Palatino" charset="0"/>
                      </a:endParaRPr>
                    </a:p>
                  </a:txBody>
                  <a:tcPr marL="50800" marR="50800" marT="50800" marB="50800" anchor="ctr" horzOverflow="overflow">
                    <a:lnL w="25400" cap="flat" cmpd="sng" algn="ctr">
                      <a:solidFill>
                        <a:srgbClr val="C9C3BA"/>
                      </a:solidFill>
                      <a:prstDash val="sysDot"/>
                      <a:miter lim="0"/>
                      <a:headEnd type="none" w="med" len="med"/>
                      <a:tailEnd type="none" w="med" len="med"/>
                    </a:lnL>
                    <a:lnR cap="flat">
                      <a:noFill/>
                    </a:lnR>
                    <a:lnT cap="flat">
                      <a:noFill/>
                    </a:lnT>
                    <a:lnB w="25400" cap="flat" cmpd="sng" algn="ctr">
                      <a:solidFill>
                        <a:srgbClr val="C9C3BA"/>
                      </a:solidFill>
                      <a:prstDash val="sysDot"/>
                      <a:miter lim="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48000">
                <a:tc>
                  <a:txBody>
                    <a:bodyPr/>
                    <a:lstStyle>
                      <a:lvl1pPr algn="l" defTabSz="0">
                        <a:spcBef>
                          <a:spcPts val="2400"/>
                        </a:spcBef>
                        <a:defRPr sz="3200">
                          <a:solidFill>
                            <a:srgbClr val="414141"/>
                          </a:solidFill>
                          <a:latin typeface="Palatino" charset="0"/>
                          <a:ea typeface="Palatino" charset="0"/>
                          <a:cs typeface="Palatino" charset="0"/>
                          <a:sym typeface="Palatino" charset="0"/>
                        </a:defRPr>
                      </a:lvl1pPr>
                      <a:lvl2pPr algn="l" defTabSz="0">
                        <a:spcBef>
                          <a:spcPts val="2400"/>
                        </a:spcBef>
                        <a:defRPr sz="3200">
                          <a:solidFill>
                            <a:srgbClr val="414141"/>
                          </a:solidFill>
                          <a:latin typeface="Palatino" charset="0"/>
                          <a:ea typeface="Palatino" charset="0"/>
                          <a:cs typeface="Palatino" charset="0"/>
                          <a:sym typeface="Palatino" charset="0"/>
                        </a:defRPr>
                      </a:lvl2pPr>
                      <a:lvl3pPr algn="l" defTabSz="0">
                        <a:spcBef>
                          <a:spcPts val="2400"/>
                        </a:spcBef>
                        <a:defRPr sz="3200">
                          <a:solidFill>
                            <a:srgbClr val="414141"/>
                          </a:solidFill>
                          <a:latin typeface="Palatino" charset="0"/>
                          <a:ea typeface="Palatino" charset="0"/>
                          <a:cs typeface="Palatino" charset="0"/>
                          <a:sym typeface="Palatino" charset="0"/>
                        </a:defRPr>
                      </a:lvl3pPr>
                      <a:lvl4pPr algn="l" defTabSz="0">
                        <a:spcBef>
                          <a:spcPts val="2400"/>
                        </a:spcBef>
                        <a:defRPr sz="3200">
                          <a:solidFill>
                            <a:srgbClr val="414141"/>
                          </a:solidFill>
                          <a:latin typeface="Palatino" charset="0"/>
                          <a:ea typeface="Palatino" charset="0"/>
                          <a:cs typeface="Palatino" charset="0"/>
                          <a:sym typeface="Palatino" charset="0"/>
                        </a:defRPr>
                      </a:lvl4pPr>
                      <a:lvl5pPr algn="l" defTabSz="0">
                        <a:spcBef>
                          <a:spcPts val="2400"/>
                        </a:spcBef>
                        <a:defRPr sz="3200">
                          <a:solidFill>
                            <a:srgbClr val="414141"/>
                          </a:solidFill>
                          <a:latin typeface="Palatino" charset="0"/>
                          <a:ea typeface="Palatino" charset="0"/>
                          <a:cs typeface="Palatino" charset="0"/>
                          <a:sym typeface="Palatino" charset="0"/>
                        </a:defRPr>
                      </a:lvl5pPr>
                      <a:lvl6pPr marL="13716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6pPr>
                      <a:lvl7pPr marL="18288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7pPr>
                      <a:lvl8pPr marL="22860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8pPr>
                      <a:lvl9pPr marL="27432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414141"/>
                          </a:solidFill>
                          <a:effectLst/>
                          <a:latin typeface="Palatino" charset="0"/>
                          <a:ea typeface="Palatino" charset="0"/>
                          <a:cs typeface="Palatino" charset="0"/>
                          <a:sym typeface="Palatino" charset="0"/>
                        </a:rPr>
                        <a:t>Motion (High)
C</a:t>
                      </a:r>
                      <a:endParaRPr kumimoji="0" lang="en-US" altLang="en-US" sz="3000" b="0" i="0" u="none" strike="noStrike" cap="none" normalizeH="0" baseline="0" smtClean="0">
                        <a:ln>
                          <a:noFill/>
                        </a:ln>
                        <a:solidFill>
                          <a:srgbClr val="414141"/>
                        </a:solidFill>
                        <a:effectLst/>
                        <a:latin typeface="Palatino" charset="0"/>
                        <a:ea typeface="Palatino" charset="0"/>
                        <a:cs typeface="Palatino" charset="0"/>
                        <a:sym typeface="Palatino" charset="0"/>
                      </a:endParaRPr>
                    </a:p>
                  </a:txBody>
                  <a:tcPr marL="50800" marR="50800" marT="50800" marB="50800" anchor="ctr" horzOverflow="overflow">
                    <a:lnL cap="flat">
                      <a:noFill/>
                    </a:lnL>
                    <a:lnR w="25400" cap="flat" cmpd="sng" algn="ctr">
                      <a:solidFill>
                        <a:srgbClr val="C9C3BA"/>
                      </a:solidFill>
                      <a:prstDash val="sysDot"/>
                      <a:miter lim="0"/>
                      <a:headEnd type="none" w="med" len="med"/>
                      <a:tailEnd type="none" w="med" len="med"/>
                    </a:lnR>
                    <a:lnT w="25400" cap="flat" cmpd="sng" algn="ctr">
                      <a:solidFill>
                        <a:srgbClr val="C9C3BA"/>
                      </a:solidFill>
                      <a:prstDash val="sysDot"/>
                      <a:miter lim="0"/>
                      <a:headEnd type="none" w="med" len="med"/>
                      <a:tailEnd type="none" w="med" len="med"/>
                    </a:lnT>
                    <a:lnB cap="flat">
                      <a:noFill/>
                    </a:lnB>
                    <a:lnTlToBr>
                      <a:noFill/>
                    </a:lnTlToBr>
                    <a:lnBlToTr>
                      <a:noFill/>
                    </a:lnBlToTr>
                    <a:noFill/>
                  </a:tcPr>
                </a:tc>
                <a:tc>
                  <a:txBody>
                    <a:bodyPr/>
                    <a:lstStyle>
                      <a:lvl1pPr algn="l" defTabSz="0">
                        <a:spcBef>
                          <a:spcPts val="2400"/>
                        </a:spcBef>
                        <a:defRPr sz="3200">
                          <a:solidFill>
                            <a:srgbClr val="414141"/>
                          </a:solidFill>
                          <a:latin typeface="Palatino" charset="0"/>
                          <a:ea typeface="Palatino" charset="0"/>
                          <a:cs typeface="Palatino" charset="0"/>
                          <a:sym typeface="Palatino" charset="0"/>
                        </a:defRPr>
                      </a:lvl1pPr>
                      <a:lvl2pPr algn="l" defTabSz="0">
                        <a:spcBef>
                          <a:spcPts val="2400"/>
                        </a:spcBef>
                        <a:defRPr sz="3200">
                          <a:solidFill>
                            <a:srgbClr val="414141"/>
                          </a:solidFill>
                          <a:latin typeface="Palatino" charset="0"/>
                          <a:ea typeface="Palatino" charset="0"/>
                          <a:cs typeface="Palatino" charset="0"/>
                          <a:sym typeface="Palatino" charset="0"/>
                        </a:defRPr>
                      </a:lvl2pPr>
                      <a:lvl3pPr algn="l" defTabSz="0">
                        <a:spcBef>
                          <a:spcPts val="2400"/>
                        </a:spcBef>
                        <a:defRPr sz="3200">
                          <a:solidFill>
                            <a:srgbClr val="414141"/>
                          </a:solidFill>
                          <a:latin typeface="Palatino" charset="0"/>
                          <a:ea typeface="Palatino" charset="0"/>
                          <a:cs typeface="Palatino" charset="0"/>
                          <a:sym typeface="Palatino" charset="0"/>
                        </a:defRPr>
                      </a:lvl3pPr>
                      <a:lvl4pPr algn="l" defTabSz="0">
                        <a:spcBef>
                          <a:spcPts val="2400"/>
                        </a:spcBef>
                        <a:defRPr sz="3200">
                          <a:solidFill>
                            <a:srgbClr val="414141"/>
                          </a:solidFill>
                          <a:latin typeface="Palatino" charset="0"/>
                          <a:ea typeface="Palatino" charset="0"/>
                          <a:cs typeface="Palatino" charset="0"/>
                          <a:sym typeface="Palatino" charset="0"/>
                        </a:defRPr>
                      </a:lvl4pPr>
                      <a:lvl5pPr algn="l" defTabSz="0">
                        <a:spcBef>
                          <a:spcPts val="2400"/>
                        </a:spcBef>
                        <a:defRPr sz="3200">
                          <a:solidFill>
                            <a:srgbClr val="414141"/>
                          </a:solidFill>
                          <a:latin typeface="Palatino" charset="0"/>
                          <a:ea typeface="Palatino" charset="0"/>
                          <a:cs typeface="Palatino" charset="0"/>
                          <a:sym typeface="Palatino" charset="0"/>
                        </a:defRPr>
                      </a:lvl5pPr>
                      <a:lvl6pPr marL="13716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6pPr>
                      <a:lvl7pPr marL="18288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7pPr>
                      <a:lvl8pPr marL="22860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8pPr>
                      <a:lvl9pPr marL="2743200" defTabSz="0" fontAlgn="base" hangingPunct="0">
                        <a:spcBef>
                          <a:spcPts val="2400"/>
                        </a:spcBef>
                        <a:spcAft>
                          <a:spcPct val="0"/>
                        </a:spcAft>
                        <a:defRPr sz="3200">
                          <a:solidFill>
                            <a:srgbClr val="414141"/>
                          </a:solidFill>
                          <a:latin typeface="Palatino" charset="0"/>
                          <a:ea typeface="Palatino" charset="0"/>
                          <a:cs typeface="Palatino" charset="0"/>
                          <a:sym typeface="Palatino"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414141"/>
                          </a:solidFill>
                          <a:effectLst/>
                          <a:latin typeface="Palatino" charset="0"/>
                          <a:ea typeface="Palatino" charset="0"/>
                          <a:cs typeface="Palatino" charset="0"/>
                          <a:sym typeface="Palatino" charset="0"/>
                        </a:rPr>
                        <a:t>No Motion (High)
D</a:t>
                      </a:r>
                      <a:endParaRPr kumimoji="0" lang="en-US" altLang="en-US" sz="3000" b="0" i="0" u="none" strike="noStrike" cap="none" normalizeH="0" baseline="0" smtClean="0">
                        <a:ln>
                          <a:noFill/>
                        </a:ln>
                        <a:solidFill>
                          <a:srgbClr val="414141"/>
                        </a:solidFill>
                        <a:effectLst/>
                        <a:latin typeface="Palatino" charset="0"/>
                        <a:ea typeface="Palatino" charset="0"/>
                        <a:cs typeface="Palatino" charset="0"/>
                        <a:sym typeface="Palatino" charset="0"/>
                      </a:endParaRPr>
                    </a:p>
                  </a:txBody>
                  <a:tcPr marL="50800" marR="50800" marT="50800" marB="50800" anchor="ctr" horzOverflow="overflow">
                    <a:lnL w="25400" cap="flat" cmpd="sng" algn="ctr">
                      <a:solidFill>
                        <a:srgbClr val="C9C3BA"/>
                      </a:solidFill>
                      <a:prstDash val="sysDot"/>
                      <a:miter lim="0"/>
                      <a:headEnd type="none" w="med" len="med"/>
                      <a:tailEnd type="none" w="med" len="med"/>
                    </a:lnL>
                    <a:lnR cap="flat">
                      <a:noFill/>
                    </a:lnR>
                    <a:lnT w="25400" cap="flat" cmpd="sng" algn="ctr">
                      <a:solidFill>
                        <a:srgbClr val="C9C3BA"/>
                      </a:solidFill>
                      <a:prstDash val="sysDot"/>
                      <a:miter lim="0"/>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19818" name="AutoShape 19"/>
          <p:cNvSpPr>
            <a:spLocks/>
          </p:cNvSpPr>
          <p:nvPr/>
        </p:nvSpPr>
        <p:spPr bwMode="auto">
          <a:xfrm>
            <a:off x="681038" y="3300413"/>
            <a:ext cx="5634037" cy="4749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390525" indent="-390525" eaLnBrk="1" hangingPunct="1">
              <a:spcBef>
                <a:spcPts val="1800"/>
              </a:spcBef>
              <a:buSzPct val="75000"/>
              <a:buFontTx/>
              <a:buChar char="•"/>
            </a:pPr>
            <a:r>
              <a:rPr lang="en-US" sz="2300" u="sng">
                <a:solidFill>
                  <a:srgbClr val="414141"/>
                </a:solidFill>
                <a:latin typeface="Palatino" charset="0"/>
                <a:cs typeface="Palatino" charset="0"/>
                <a:sym typeface="Palatino" charset="0"/>
              </a:rPr>
              <a:t>Simple Main effect:</a:t>
            </a:r>
            <a:r>
              <a:rPr lang="en-US" sz="2300">
                <a:solidFill>
                  <a:srgbClr val="414141"/>
                </a:solidFill>
                <a:latin typeface="Palatino" charset="0"/>
                <a:cs typeface="Palatino" charset="0"/>
                <a:sym typeface="Palatino" charset="0"/>
              </a:rPr>
              <a:t> </a:t>
            </a:r>
            <a:r>
              <a:rPr lang="en-US" sz="2300" b="1">
                <a:solidFill>
                  <a:srgbClr val="414141"/>
                </a:solidFill>
                <a:latin typeface="Palatino" charset="0"/>
                <a:cs typeface="Palatino" charset="0"/>
                <a:sym typeface="Palatino" charset="0"/>
              </a:rPr>
              <a:t>A-B</a:t>
            </a:r>
            <a:r>
              <a:rPr lang="en-US" sz="2300">
                <a:solidFill>
                  <a:srgbClr val="414141"/>
                </a:solidFill>
                <a:latin typeface="Palatino" charset="0"/>
                <a:cs typeface="Palatino" charset="0"/>
                <a:sym typeface="Palatino" charset="0"/>
              </a:rPr>
              <a:t>  simple main effect of motion V no motion under context of low cognitive load</a:t>
            </a:r>
          </a:p>
          <a:p>
            <a:pPr marL="390525" indent="-390525" eaLnBrk="1" hangingPunct="1">
              <a:spcBef>
                <a:spcPts val="1800"/>
              </a:spcBef>
              <a:buSzPct val="75000"/>
              <a:buFontTx/>
              <a:buChar char="•"/>
            </a:pPr>
            <a:r>
              <a:rPr lang="en-US" sz="2300" u="sng">
                <a:solidFill>
                  <a:srgbClr val="414141"/>
                </a:solidFill>
                <a:latin typeface="Palatino" charset="0"/>
                <a:cs typeface="Palatino" charset="0"/>
                <a:sym typeface="Palatino" charset="0"/>
              </a:rPr>
              <a:t> Main Effect:</a:t>
            </a:r>
            <a:r>
              <a:rPr lang="en-US" sz="2300">
                <a:solidFill>
                  <a:srgbClr val="414141"/>
                </a:solidFill>
                <a:latin typeface="Palatino" charset="0"/>
                <a:cs typeface="Palatino" charset="0"/>
                <a:sym typeface="Palatino" charset="0"/>
              </a:rPr>
              <a:t> </a:t>
            </a:r>
            <a:r>
              <a:rPr lang="en-US" sz="2300" b="1">
                <a:solidFill>
                  <a:srgbClr val="414141"/>
                </a:solidFill>
                <a:latin typeface="Palatino" charset="0"/>
                <a:cs typeface="Palatino" charset="0"/>
                <a:sym typeface="Palatino" charset="0"/>
              </a:rPr>
              <a:t>(A+B) - (C+D)</a:t>
            </a:r>
            <a:r>
              <a:rPr lang="en-US" sz="2300">
                <a:solidFill>
                  <a:srgbClr val="414141"/>
                </a:solidFill>
                <a:latin typeface="Palatino" charset="0"/>
                <a:cs typeface="Palatino" charset="0"/>
                <a:sym typeface="Palatino" charset="0"/>
              </a:rPr>
              <a:t>  Main effect of low cognitive load vs. high cognitive load, irrelevant of motion</a:t>
            </a:r>
          </a:p>
          <a:p>
            <a:pPr marL="390525" indent="-390525" eaLnBrk="1" hangingPunct="1">
              <a:spcBef>
                <a:spcPts val="1800"/>
              </a:spcBef>
              <a:buSzPct val="75000"/>
              <a:buFontTx/>
              <a:buChar char="•"/>
            </a:pPr>
            <a:r>
              <a:rPr lang="en-US" sz="2300" u="sng">
                <a:solidFill>
                  <a:srgbClr val="414141"/>
                </a:solidFill>
                <a:latin typeface="Palatino" charset="0"/>
                <a:cs typeface="Palatino" charset="0"/>
                <a:sym typeface="Palatino" charset="0"/>
              </a:rPr>
              <a:t>Interaction effect:</a:t>
            </a:r>
            <a:r>
              <a:rPr lang="en-US" sz="2300">
                <a:solidFill>
                  <a:srgbClr val="414141"/>
                </a:solidFill>
                <a:latin typeface="Palatino" charset="0"/>
                <a:cs typeface="Palatino" charset="0"/>
                <a:sym typeface="Palatino" charset="0"/>
              </a:rPr>
              <a:t> </a:t>
            </a:r>
            <a:r>
              <a:rPr lang="en-US" sz="2300" b="1">
                <a:solidFill>
                  <a:srgbClr val="414141"/>
                </a:solidFill>
                <a:latin typeface="Palatino" charset="0"/>
                <a:cs typeface="Palatino" charset="0"/>
                <a:sym typeface="Palatino" charset="0"/>
              </a:rPr>
              <a:t>(A-B) - (C - D) </a:t>
            </a:r>
            <a:r>
              <a:rPr lang="en-US" sz="2300">
                <a:solidFill>
                  <a:srgbClr val="414141"/>
                </a:solidFill>
                <a:latin typeface="Palatino" charset="0"/>
                <a:cs typeface="Palatino" charset="0"/>
                <a:sym typeface="Palatino" charset="0"/>
              </a:rPr>
              <a:t>Investigates whether the interaction effect of motion (vs. no motion) is greater under high or low cognitive loads</a:t>
            </a:r>
            <a:endParaRPr lang="en-US" sz="2400">
              <a:solidFill>
                <a:srgbClr val="414141"/>
              </a:solidFill>
              <a:latin typeface="Palatino" charset="0"/>
              <a:cs typeface="Palatino" charset="0"/>
              <a:sym typeface="Palatin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1"/>
          <p:cNvSpPr>
            <a:spLocks/>
          </p:cNvSpPr>
          <p:nvPr/>
        </p:nvSpPr>
        <p:spPr bwMode="auto">
          <a:xfrm>
            <a:off x="0" y="2173288"/>
            <a:ext cx="13004800" cy="63611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D9D9D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nchor="ctr"/>
          <a:lstStyle/>
          <a:p>
            <a:endParaRPr lang="en-US"/>
          </a:p>
        </p:txBody>
      </p:sp>
      <p:sp>
        <p:nvSpPr>
          <p:cNvPr id="103427" name="Rectangle 2"/>
          <p:cNvSpPr>
            <a:spLocks noGrp="1"/>
          </p:cNvSpPr>
          <p:nvPr>
            <p:ph type="title"/>
          </p:nvPr>
        </p:nvSpPr>
        <p:spPr>
          <a:xfrm>
            <a:off x="493713" y="992188"/>
            <a:ext cx="11706225" cy="1219200"/>
          </a:xfrm>
        </p:spPr>
        <p:txBody>
          <a:bodyPr/>
          <a:lstStyle/>
          <a:p>
            <a:pPr defTabSz="457200" fontAlgn="auto">
              <a:lnSpc>
                <a:spcPct val="120000"/>
              </a:lnSpc>
              <a:spcAft>
                <a:spcPts val="0"/>
              </a:spcAft>
              <a:defRPr/>
            </a:pPr>
            <a:r>
              <a:rPr lang="en-US" altLang="en-US" sz="3800" b="1" smtClean="0">
                <a:solidFill>
                  <a:srgbClr val="000000"/>
                </a:solidFill>
                <a:latin typeface="Corbel" panose="020B0503020204020204" pitchFamily="34" charset="0"/>
                <a:ea typeface="Corbel" panose="020B0503020204020204" pitchFamily="34" charset="0"/>
                <a:cs typeface="Corbel" panose="020B0503020204020204" pitchFamily="34" charset="0"/>
                <a:sym typeface="Corbel" panose="020B0503020204020204" pitchFamily="34" charset="0"/>
              </a:rPr>
              <a:t>General advice</a:t>
            </a:r>
            <a:endParaRPr lang="en-US" altLang="en-US" sz="6827" smtClean="0">
              <a:solidFill>
                <a:schemeClr val="tx1">
                  <a:lumMod val="75000"/>
                  <a:lumOff val="25000"/>
                </a:schemeClr>
              </a:solidFill>
              <a:ea typeface="+mj-ea"/>
            </a:endParaRPr>
          </a:p>
        </p:txBody>
      </p:sp>
      <p:sp>
        <p:nvSpPr>
          <p:cNvPr id="121860" name="AutoShape 3"/>
          <p:cNvSpPr>
            <a:spLocks/>
          </p:cNvSpPr>
          <p:nvPr/>
        </p:nvSpPr>
        <p:spPr bwMode="auto">
          <a:xfrm>
            <a:off x="9318625" y="8007350"/>
            <a:ext cx="3035300"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r" eaLnBrk="1" hangingPunct="1"/>
            <a:r>
              <a:rPr lang="en-US" sz="1600">
                <a:solidFill>
                  <a:srgbClr val="898989"/>
                </a:solidFill>
                <a:latin typeface="Corbel" charset="0"/>
                <a:cs typeface="Corbel" charset="0"/>
                <a:sym typeface="Corbel" charset="0"/>
              </a:rPr>
              <a:t>18</a:t>
            </a:r>
            <a:endParaRPr lang="en-US" sz="2400">
              <a:solidFill>
                <a:srgbClr val="414141"/>
              </a:solidFill>
              <a:latin typeface="Palatino" charset="0"/>
              <a:cs typeface="Palatino" charset="0"/>
              <a:sym typeface="Palatino" charset="0"/>
            </a:endParaRPr>
          </a:p>
        </p:txBody>
      </p:sp>
      <p:sp>
        <p:nvSpPr>
          <p:cNvPr id="121861" name="AutoShape 4"/>
          <p:cNvSpPr>
            <a:spLocks/>
          </p:cNvSpPr>
          <p:nvPr/>
        </p:nvSpPr>
        <p:spPr bwMode="auto">
          <a:xfrm>
            <a:off x="493713" y="2301875"/>
            <a:ext cx="12076112" cy="51514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eaLnBrk="1" hangingPunct="1">
              <a:spcBef>
                <a:spcPts val="500"/>
              </a:spcBef>
            </a:pPr>
            <a:r>
              <a:rPr lang="en-US" sz="3400">
                <a:solidFill>
                  <a:srgbClr val="000000"/>
                </a:solidFill>
                <a:latin typeface="Corbel" charset="0"/>
                <a:cs typeface="Corbel" charset="0"/>
                <a:sym typeface="Corbel" charset="0"/>
              </a:rPr>
              <a:t>From Rik Henson:</a:t>
            </a:r>
          </a:p>
          <a:p>
            <a:pPr eaLnBrk="1" hangingPunct="1">
              <a:spcBef>
                <a:spcPts val="500"/>
              </a:spcBef>
              <a:buClr>
                <a:srgbClr val="000000"/>
              </a:buClr>
              <a:buSzPct val="100000"/>
              <a:buFont typeface="Arial" charset="0"/>
              <a:buChar char="•"/>
            </a:pPr>
            <a:r>
              <a:rPr lang="en-US" sz="3400">
                <a:solidFill>
                  <a:srgbClr val="000000"/>
                </a:solidFill>
                <a:latin typeface="Corbel" charset="0"/>
                <a:cs typeface="Corbel" charset="0"/>
                <a:sym typeface="Corbel" charset="0"/>
              </a:rPr>
              <a:t>Scan for as long as possible and keep subject as busy as possible</a:t>
            </a:r>
          </a:p>
          <a:p>
            <a:pPr eaLnBrk="1" hangingPunct="1">
              <a:spcBef>
                <a:spcPts val="500"/>
              </a:spcBef>
              <a:buClr>
                <a:srgbClr val="000000"/>
              </a:buClr>
              <a:buSzPct val="100000"/>
              <a:buFont typeface="Arial" charset="0"/>
              <a:buChar char="•"/>
            </a:pPr>
            <a:r>
              <a:rPr lang="en-US" sz="3400">
                <a:solidFill>
                  <a:srgbClr val="000000"/>
                </a:solidFill>
                <a:latin typeface="Corbel" charset="0"/>
                <a:cs typeface="Corbel" charset="0"/>
                <a:sym typeface="Corbel" charset="0"/>
              </a:rPr>
              <a:t>If group study, number of subjects more important than time per subject (though additional set-up time may encourage multiple experiments per subject)</a:t>
            </a:r>
          </a:p>
          <a:p>
            <a:pPr eaLnBrk="1" hangingPunct="1">
              <a:spcBef>
                <a:spcPts val="500"/>
              </a:spcBef>
              <a:buClr>
                <a:srgbClr val="000000"/>
              </a:buClr>
              <a:buSzPct val="100000"/>
              <a:buFont typeface="Arial" charset="0"/>
              <a:buChar char="•"/>
            </a:pPr>
            <a:r>
              <a:rPr lang="en-US" sz="3400">
                <a:solidFill>
                  <a:srgbClr val="000000"/>
                </a:solidFill>
                <a:latin typeface="Corbel" charset="0"/>
                <a:cs typeface="Corbel" charset="0"/>
                <a:sym typeface="Corbel" charset="0"/>
              </a:rPr>
              <a:t>Do not contrast trials that are far apart in time</a:t>
            </a:r>
          </a:p>
          <a:p>
            <a:pPr eaLnBrk="1" hangingPunct="1">
              <a:spcBef>
                <a:spcPts val="500"/>
              </a:spcBef>
              <a:buClr>
                <a:srgbClr val="000000"/>
              </a:buClr>
              <a:buSzPct val="100000"/>
              <a:buFont typeface="Arial" charset="0"/>
              <a:buChar char="•"/>
            </a:pPr>
            <a:r>
              <a:rPr lang="en-US" sz="3400">
                <a:solidFill>
                  <a:srgbClr val="000000"/>
                </a:solidFill>
                <a:latin typeface="Corbel" charset="0"/>
                <a:cs typeface="Corbel" charset="0"/>
                <a:sym typeface="Corbel" charset="0"/>
              </a:rPr>
              <a:t>Randomise the order, or SOA, of trials close together in time</a:t>
            </a:r>
          </a:p>
          <a:p>
            <a:pPr eaLnBrk="1" hangingPunct="1">
              <a:spcBef>
                <a:spcPts val="700"/>
              </a:spcBef>
              <a:buSzPct val="100000"/>
              <a:buFont typeface="Arial" charset="0"/>
              <a:buChar char="•"/>
            </a:pPr>
            <a:endParaRPr lang="en-US" sz="2800">
              <a:solidFill>
                <a:srgbClr val="000000"/>
              </a:solidFill>
              <a:latin typeface="Corbel" charset="0"/>
              <a:cs typeface="Corbel" charset="0"/>
              <a:sym typeface="Corbe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92075"/>
            <a:ext cx="11988800" cy="2413000"/>
          </a:xfrm>
        </p:spPr>
        <p:txBody>
          <a:bodyPr/>
          <a:lstStyle/>
          <a:p>
            <a:pPr defTabSz="1300460" fontAlgn="auto">
              <a:spcAft>
                <a:spcPts val="0"/>
              </a:spcAft>
              <a:defRPr/>
            </a:pPr>
            <a:r>
              <a:rPr lang="en-GB" sz="6827" dirty="0" smtClean="0">
                <a:solidFill>
                  <a:schemeClr val="tx1">
                    <a:lumMod val="75000"/>
                    <a:lumOff val="25000"/>
                  </a:schemeClr>
                </a:solidFill>
                <a:ea typeface="+mj-ea"/>
              </a:rPr>
              <a:t>Contrasts</a:t>
            </a:r>
            <a:endParaRPr lang="en-GB" sz="6827" dirty="0">
              <a:solidFill>
                <a:schemeClr val="tx1">
                  <a:lumMod val="75000"/>
                  <a:lumOff val="25000"/>
                </a:schemeClr>
              </a:solidFill>
              <a:ea typeface="+mj-ea"/>
            </a:endParaRPr>
          </a:p>
        </p:txBody>
      </p:sp>
      <p:pic>
        <p:nvPicPr>
          <p:cNvPr id="20483" name="Picture 3"/>
          <p:cNvPicPr>
            <a:picLocks noChangeAspect="1"/>
          </p:cNvPicPr>
          <p:nvPr/>
        </p:nvPicPr>
        <p:blipFill>
          <a:blip r:embed="rId3">
            <a:extLst>
              <a:ext uri="{28A0092B-C50C-407E-A947-70E740481C1C}">
                <a14:useLocalDpi xmlns:a14="http://schemas.microsoft.com/office/drawing/2010/main" val="0"/>
              </a:ext>
            </a:extLst>
          </a:blip>
          <a:srcRect l="26381" t="32166" r="28339" b="21846"/>
          <a:stretch>
            <a:fillRect/>
          </a:stretch>
        </p:blipFill>
        <p:spPr bwMode="auto">
          <a:xfrm>
            <a:off x="1822450" y="2644775"/>
            <a:ext cx="9396413"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08000" y="800100"/>
            <a:ext cx="11987213" cy="1217613"/>
          </a:xfrm>
        </p:spPr>
        <p:txBody>
          <a:bodyPr/>
          <a:lstStyle/>
          <a:p>
            <a:pPr defTabSz="1300460" fontAlgn="auto">
              <a:spcAft>
                <a:spcPts val="0"/>
              </a:spcAft>
              <a:defRPr/>
            </a:pPr>
            <a:r>
              <a:rPr lang="en-US" altLang="en-US" sz="6827" smtClean="0">
                <a:solidFill>
                  <a:schemeClr val="tx1">
                    <a:lumMod val="75000"/>
                    <a:lumOff val="25000"/>
                  </a:schemeClr>
                </a:solidFill>
                <a:ea typeface="+mj-ea"/>
              </a:rPr>
              <a:t>Comparison Strategies</a:t>
            </a:r>
          </a:p>
        </p:txBody>
      </p:sp>
      <p:sp>
        <p:nvSpPr>
          <p:cNvPr id="17411" name="Rectangle 2"/>
          <p:cNvSpPr>
            <a:spLocks noGrp="1" noChangeArrowheads="1"/>
          </p:cNvSpPr>
          <p:nvPr>
            <p:ph idx="1"/>
          </p:nvPr>
        </p:nvSpPr>
        <p:spPr>
          <a:xfrm>
            <a:off x="508000" y="2628900"/>
            <a:ext cx="11987213" cy="6096000"/>
          </a:xfrm>
        </p:spPr>
        <p:txBody>
          <a:bodyPr/>
          <a:lstStyle/>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Subtraction</a:t>
            </a:r>
          </a:p>
          <a:p>
            <a:pPr marL="469900" indent="-469900" defTabSz="1300460" fontAlgn="auto">
              <a:spcBef>
                <a:spcPts val="1707"/>
              </a:spcBef>
              <a:spcAft>
                <a:spcPts val="284"/>
              </a:spcAft>
              <a:buClr>
                <a:srgbClr val="929292"/>
              </a:buClr>
              <a:buSzPct val="60000"/>
              <a:buFont typeface="Zapf Dingbats" charset="0"/>
              <a:buChar char="❖"/>
              <a:defRPr/>
            </a:pPr>
            <a:endParaRPr lang="en-US" altLang="en-US" sz="2844" dirty="0" smtClean="0">
              <a:solidFill>
                <a:schemeClr val="tx1">
                  <a:lumMod val="75000"/>
                  <a:lumOff val="25000"/>
                </a:schemeClr>
              </a:solidFill>
              <a:ea typeface="+mn-ea"/>
            </a:endParaRP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Factorial</a:t>
            </a:r>
          </a:p>
          <a:p>
            <a:pPr marL="469900" indent="-469900" defTabSz="1300460" fontAlgn="auto">
              <a:spcBef>
                <a:spcPts val="1707"/>
              </a:spcBef>
              <a:spcAft>
                <a:spcPts val="284"/>
              </a:spcAft>
              <a:buClr>
                <a:srgbClr val="929292"/>
              </a:buClr>
              <a:buSzPct val="60000"/>
              <a:buFont typeface="Zapf Dingbats" charset="0"/>
              <a:buChar char="❖"/>
              <a:defRPr/>
            </a:pPr>
            <a:endParaRPr lang="en-US" altLang="en-US" sz="2844" dirty="0" smtClean="0">
              <a:solidFill>
                <a:schemeClr val="tx1">
                  <a:lumMod val="75000"/>
                  <a:lumOff val="25000"/>
                </a:schemeClr>
              </a:solidFill>
              <a:ea typeface="+mn-ea"/>
            </a:endParaRPr>
          </a:p>
          <a:p>
            <a:pPr marL="469900" indent="-469900" defTabSz="1300460" fontAlgn="auto">
              <a:spcBef>
                <a:spcPts val="1707"/>
              </a:spcBef>
              <a:spcAft>
                <a:spcPts val="284"/>
              </a:spcAft>
              <a:buClr>
                <a:srgbClr val="929292"/>
              </a:buClr>
              <a:buSzPct val="60000"/>
              <a:buFont typeface="Zapf Dingbats" charset="0"/>
              <a:buChar char="❖"/>
              <a:defRPr/>
            </a:pPr>
            <a:r>
              <a:rPr lang="en-US" altLang="en-US" sz="2844" dirty="0" smtClean="0">
                <a:solidFill>
                  <a:schemeClr val="tx1">
                    <a:lumMod val="75000"/>
                    <a:lumOff val="25000"/>
                  </a:schemeClr>
                </a:solidFill>
                <a:ea typeface="+mn-ea"/>
              </a:rPr>
              <a:t>Parametric</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08000" y="800100"/>
            <a:ext cx="11987213" cy="1217613"/>
          </a:xfrm>
        </p:spPr>
        <p:txBody>
          <a:bodyPr/>
          <a:lstStyle/>
          <a:p>
            <a:pPr defTabSz="1300460" fontAlgn="auto">
              <a:spcAft>
                <a:spcPts val="0"/>
              </a:spcAft>
              <a:defRPr/>
            </a:pPr>
            <a:r>
              <a:rPr lang="en-US" altLang="en-US" sz="6827" dirty="0" smtClean="0">
                <a:solidFill>
                  <a:schemeClr val="tx1">
                    <a:lumMod val="75000"/>
                    <a:lumOff val="25000"/>
                  </a:schemeClr>
                </a:solidFill>
                <a:ea typeface="+mj-ea"/>
              </a:rPr>
              <a:t>Subtraction</a:t>
            </a:r>
          </a:p>
        </p:txBody>
      </p:sp>
      <p:sp>
        <p:nvSpPr>
          <p:cNvPr id="24579" name="Rectangle 2"/>
          <p:cNvSpPr>
            <a:spLocks noGrp="1" noChangeArrowheads="1"/>
          </p:cNvSpPr>
          <p:nvPr>
            <p:ph idx="1"/>
          </p:nvPr>
        </p:nvSpPr>
        <p:spPr bwMode="auto">
          <a:xfrm>
            <a:off x="508000" y="2628900"/>
            <a:ext cx="12263438" cy="5848350"/>
          </a:xfrm>
        </p:spPr>
        <p:txBody>
          <a:bodyPr wrap="square" numCol="1" anchor="t" anchorCtr="0" compatLnSpc="1">
            <a:prstTxWarp prst="textNoShape">
              <a:avLst/>
            </a:prstTxWarp>
          </a:bodyPr>
          <a:lstStyle/>
          <a:p>
            <a:pPr marL="304800" indent="-304800" defTabSz="379413">
              <a:spcBef>
                <a:spcPts val="1500"/>
              </a:spcBef>
              <a:buClr>
                <a:srgbClr val="929292"/>
              </a:buClr>
              <a:buSzPct val="60000"/>
              <a:buFont typeface="Zapf Dingbats" charset="0"/>
              <a:buChar char="❖"/>
            </a:pPr>
            <a:r>
              <a:rPr lang="en-US" dirty="0">
                <a:latin typeface="Calibri" charset="0"/>
              </a:rPr>
              <a:t>Compares neural signal </a:t>
            </a:r>
            <a:r>
              <a:rPr lang="en-US" dirty="0" smtClean="0">
                <a:latin typeface="Calibri" charset="0"/>
              </a:rPr>
              <a:t>from </a:t>
            </a:r>
            <a:r>
              <a:rPr lang="en-US" dirty="0">
                <a:latin typeface="Calibri" charset="0"/>
              </a:rPr>
              <a:t>task that activates process of interest and a second task that controls for all but the process of interest </a:t>
            </a:r>
          </a:p>
          <a:p>
            <a:pPr marL="304800" indent="-304800" defTabSz="379413">
              <a:spcBef>
                <a:spcPts val="1500"/>
              </a:spcBef>
              <a:buClr>
                <a:srgbClr val="929292"/>
              </a:buClr>
              <a:buSzPct val="60000"/>
              <a:buFont typeface="Zapf Dingbats" charset="0"/>
              <a:buChar char="❖"/>
            </a:pPr>
            <a:endParaRPr lang="en-US" dirty="0">
              <a:latin typeface="Calibri" charset="0"/>
            </a:endParaRPr>
          </a:p>
          <a:p>
            <a:pPr marL="304800" indent="-304800" defTabSz="379413">
              <a:spcBef>
                <a:spcPts val="1500"/>
              </a:spcBef>
              <a:buClr>
                <a:srgbClr val="929292"/>
              </a:buClr>
              <a:buSzPct val="60000"/>
              <a:buFont typeface="Zapf Dingbats" charset="0"/>
              <a:buChar char="❖"/>
            </a:pPr>
            <a:endParaRPr lang="en-US" dirty="0">
              <a:latin typeface="Calibri" charset="0"/>
            </a:endParaRPr>
          </a:p>
          <a:p>
            <a:pPr marL="304800" indent="-304800" defTabSz="379413">
              <a:spcBef>
                <a:spcPts val="1500"/>
              </a:spcBef>
              <a:buClr>
                <a:srgbClr val="929292"/>
              </a:buClr>
              <a:buSzPct val="60000"/>
              <a:buFont typeface="Zapf Dingbats" charset="0"/>
              <a:buChar char="❖"/>
            </a:pPr>
            <a:endParaRPr lang="en-US" dirty="0">
              <a:latin typeface="Calibri" charset="0"/>
            </a:endParaRPr>
          </a:p>
          <a:p>
            <a:pPr marL="304800" indent="-304800" defTabSz="379413">
              <a:spcBef>
                <a:spcPts val="1500"/>
              </a:spcBef>
              <a:buClr>
                <a:srgbClr val="929292"/>
              </a:buClr>
              <a:buSzPct val="60000"/>
              <a:buFont typeface="Zapf Dingbats" charset="0"/>
              <a:buChar char="❖"/>
            </a:pPr>
            <a:endParaRPr lang="en-US" dirty="0">
              <a:latin typeface="Calibri" charset="0"/>
            </a:endParaRPr>
          </a:p>
          <a:p>
            <a:pPr marL="304800" indent="-304800" defTabSz="379413">
              <a:spcBef>
                <a:spcPts val="1500"/>
              </a:spcBef>
              <a:buClr>
                <a:srgbClr val="929292"/>
              </a:buClr>
              <a:buSzPct val="60000"/>
              <a:buFont typeface="Zapf Dingbats" charset="0"/>
              <a:buChar char="❖"/>
            </a:pPr>
            <a:endParaRPr lang="en-US" dirty="0">
              <a:latin typeface="Calibri" charset="0"/>
            </a:endParaRPr>
          </a:p>
          <a:p>
            <a:pPr marL="304800" indent="-304800" defTabSz="379413">
              <a:spcBef>
                <a:spcPts val="1500"/>
              </a:spcBef>
              <a:buClr>
                <a:srgbClr val="929292"/>
              </a:buClr>
              <a:buSzPct val="60000"/>
              <a:buFont typeface="Zapf Dingbats" charset="0"/>
              <a:buChar char="❖"/>
            </a:pPr>
            <a:endParaRPr lang="en-US" dirty="0">
              <a:latin typeface="Calibri" charset="0"/>
            </a:endParaRPr>
          </a:p>
          <a:p>
            <a:pPr marL="304800" indent="-304800" defTabSz="379413">
              <a:spcBef>
                <a:spcPts val="1500"/>
              </a:spcBef>
              <a:buClr>
                <a:srgbClr val="929292"/>
              </a:buClr>
              <a:buSzPct val="60000"/>
              <a:buFont typeface="Zapf Dingbats" charset="0"/>
              <a:buChar char="❖"/>
            </a:pPr>
            <a:r>
              <a:rPr lang="en-US" dirty="0">
                <a:latin typeface="Calibri" charset="0"/>
              </a:rPr>
              <a:t>Any BOLD signal difference between images (above set statistical limits) is assumed to represent all brain regions involved in that task</a:t>
            </a:r>
          </a:p>
          <a:p>
            <a:pPr marL="304800" indent="-304800" defTabSz="379413">
              <a:spcBef>
                <a:spcPts val="1500"/>
              </a:spcBef>
              <a:buClr>
                <a:srgbClr val="929292"/>
              </a:buClr>
              <a:buSzPct val="60000"/>
              <a:buFont typeface="Zapf Dingbats" charset="0"/>
              <a:buChar char="❖"/>
            </a:pPr>
            <a:endParaRPr lang="en-US" dirty="0">
              <a:latin typeface="Calibri" charset="0"/>
            </a:endParaRPr>
          </a:p>
        </p:txBody>
      </p:sp>
      <p:pic>
        <p:nvPicPr>
          <p:cNvPr id="24580" name="Picture 3" descr="Screen Shot 2014-01-26 at 13.18.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4156075"/>
            <a:ext cx="8424863" cy="235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08000" y="800100"/>
            <a:ext cx="11987213" cy="1217613"/>
          </a:xfrm>
        </p:spPr>
        <p:txBody>
          <a:bodyPr wrap="square" numCol="1" anchorCtr="0" compatLnSpc="1">
            <a:prstTxWarp prst="textNoShape">
              <a:avLst/>
            </a:prstTxWarp>
          </a:bodyPr>
          <a:lstStyle/>
          <a:p>
            <a:r>
              <a:rPr lang="en-US">
                <a:latin typeface="Calibri Light" charset="0"/>
              </a:rPr>
              <a:t>However….</a:t>
            </a:r>
          </a:p>
        </p:txBody>
      </p:sp>
      <p:sp>
        <p:nvSpPr>
          <p:cNvPr id="23555" name="Rectangle 2"/>
          <p:cNvSpPr>
            <a:spLocks noGrp="1" noChangeArrowheads="1"/>
          </p:cNvSpPr>
          <p:nvPr>
            <p:ph idx="1"/>
          </p:nvPr>
        </p:nvSpPr>
        <p:spPr>
          <a:xfrm>
            <a:off x="508000" y="1996480"/>
            <a:ext cx="11987213" cy="6096000"/>
          </a:xfrm>
        </p:spPr>
        <p:txBody>
          <a:bodyPr wrap="square" numCol="1" anchor="t" anchorCtr="0" compatLnSpc="1">
            <a:prstTxWarp prst="textNoShape">
              <a:avLst/>
            </a:prstTxWarp>
          </a:bodyPr>
          <a:lstStyle/>
          <a:p>
            <a:pPr marL="0" indent="0" defTabSz="379413">
              <a:spcBef>
                <a:spcPts val="1500"/>
              </a:spcBef>
              <a:buClr>
                <a:srgbClr val="929292"/>
              </a:buClr>
              <a:buSzPct val="60000"/>
              <a:buFont typeface="Calibri" charset="0"/>
              <a:buNone/>
            </a:pPr>
            <a:endParaRPr lang="en-US" dirty="0">
              <a:latin typeface="Calibri" charset="0"/>
            </a:endParaRPr>
          </a:p>
          <a:p>
            <a:pPr marL="0" indent="0" defTabSz="379413">
              <a:spcBef>
                <a:spcPts val="1500"/>
              </a:spcBef>
              <a:buClr>
                <a:srgbClr val="929292"/>
              </a:buClr>
              <a:buSzPct val="60000"/>
              <a:buFont typeface="Zapf Dingbats" charset="0"/>
              <a:buChar char="❖"/>
            </a:pPr>
            <a:r>
              <a:rPr lang="en-US" dirty="0">
                <a:latin typeface="Calibri" charset="0"/>
              </a:rPr>
              <a:t>CHALLENGE </a:t>
            </a:r>
            <a:r>
              <a:rPr lang="en-US" dirty="0">
                <a:latin typeface="Calibri" charset="0"/>
                <a:sym typeface="Wingdings" charset="0"/>
              </a:rPr>
              <a:t> </a:t>
            </a:r>
            <a:r>
              <a:rPr lang="en-US" dirty="0">
                <a:latin typeface="Calibri" charset="0"/>
              </a:rPr>
              <a:t>Very hard to find a good control task </a:t>
            </a:r>
            <a:endParaRPr lang="en-US" b="1" dirty="0">
              <a:latin typeface="Calibri" charset="0"/>
            </a:endParaRPr>
          </a:p>
          <a:p>
            <a:pPr lvl="1" defTabSz="379413"/>
            <a:r>
              <a:rPr lang="en-US" b="1" dirty="0">
                <a:latin typeface="Calibri" charset="0"/>
              </a:rPr>
              <a:t>‘pure insertion’ </a:t>
            </a:r>
            <a:r>
              <a:rPr lang="en-US" dirty="0">
                <a:latin typeface="Calibri" charset="0"/>
              </a:rPr>
              <a:t>– </a:t>
            </a:r>
            <a:r>
              <a:rPr lang="en-US" dirty="0" smtClean="0">
                <a:latin typeface="Calibri" charset="0"/>
              </a:rPr>
              <a:t>assumes that adding more cognitive components does not affect othe</a:t>
            </a:r>
            <a:r>
              <a:rPr lang="en-US" dirty="0" smtClean="0">
                <a:latin typeface="Calibri" charset="0"/>
              </a:rPr>
              <a:t>r processes in the task – asserts no interactions </a:t>
            </a:r>
          </a:p>
          <a:p>
            <a:pPr lvl="1" defTabSz="379413"/>
            <a:endParaRPr lang="en-US" dirty="0">
              <a:latin typeface="Calibri" charset="0"/>
            </a:endParaRPr>
          </a:p>
          <a:p>
            <a:pPr lvl="1" defTabSz="379413"/>
            <a:endParaRPr lang="en-US" dirty="0" smtClean="0">
              <a:latin typeface="Calibri" charset="0"/>
            </a:endParaRPr>
          </a:p>
          <a:p>
            <a:pPr lvl="1" defTabSz="379413"/>
            <a:endParaRPr lang="en-US" dirty="0">
              <a:latin typeface="Calibri" charset="0"/>
            </a:endParaRPr>
          </a:p>
          <a:p>
            <a:pPr lvl="1" defTabSz="379413"/>
            <a:endParaRPr lang="en-US" dirty="0" smtClean="0">
              <a:latin typeface="Calibri" charset="0"/>
            </a:endParaRPr>
          </a:p>
          <a:p>
            <a:pPr lvl="1" defTabSz="379413"/>
            <a:endParaRPr lang="en-US" dirty="0">
              <a:latin typeface="Calibri" charset="0"/>
            </a:endParaRPr>
          </a:p>
          <a:p>
            <a:pPr lvl="1" defTabSz="379413"/>
            <a:endParaRPr lang="en-US" dirty="0" smtClean="0">
              <a:latin typeface="Calibri" charset="0"/>
            </a:endParaRPr>
          </a:p>
          <a:p>
            <a:pPr lvl="1" defTabSz="379413"/>
            <a:endParaRPr lang="en-US" dirty="0" smtClean="0">
              <a:latin typeface="Calibri" charset="0"/>
            </a:endParaRPr>
          </a:p>
          <a:p>
            <a:pPr lvl="1" defTabSz="379413"/>
            <a:endParaRPr lang="en-US" dirty="0">
              <a:latin typeface="Calibri" charset="0"/>
            </a:endParaRPr>
          </a:p>
          <a:p>
            <a:pPr lvl="1" defTabSz="379413"/>
            <a:r>
              <a:rPr lang="en-US" dirty="0" smtClean="0">
                <a:latin typeface="Calibri" charset="0"/>
              </a:rPr>
              <a:t>This assumption is false most of the time (if not always!) – better at low level processes</a:t>
            </a:r>
            <a:endParaRPr lang="en-US" dirty="0">
              <a:latin typeface="Calibri" charset="0"/>
            </a:endParaRPr>
          </a:p>
        </p:txBody>
      </p:sp>
      <p:pic>
        <p:nvPicPr>
          <p:cNvPr id="6" name="Picture 3" descr="Screen Shot 2014-01-26 at 13.18.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896" y="4444752"/>
            <a:ext cx="8424863" cy="235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66635F"/>
      </a:dk2>
      <a:lt2>
        <a:srgbClr val="C9C3BA"/>
      </a:lt2>
      <a:accent1>
        <a:srgbClr val="738FAF"/>
      </a:accent1>
      <a:accent2>
        <a:srgbClr val="74B6A8"/>
      </a:accent2>
      <a:accent3>
        <a:srgbClr val="FFFFFF"/>
      </a:accent3>
      <a:accent4>
        <a:srgbClr val="000000"/>
      </a:accent4>
      <a:accent5>
        <a:srgbClr val="BCC6D4"/>
      </a:accent5>
      <a:accent6>
        <a:srgbClr val="68A598"/>
      </a:accent6>
      <a:hlink>
        <a:srgbClr val="0000FF"/>
      </a:hlink>
      <a:folHlink>
        <a:srgbClr val="FF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9391</TotalTime>
  <Words>7731</Words>
  <Application>Microsoft Macintosh PowerPoint</Application>
  <PresentationFormat>Custom</PresentationFormat>
  <Paragraphs>610</Paragraphs>
  <Slides>51</Slides>
  <Notes>48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Retrospect</vt:lpstr>
      <vt:lpstr>fMRI Study Design &amp; Efficiency</vt:lpstr>
      <vt:lpstr>Part I - Study Design</vt:lpstr>
      <vt:lpstr>Study Design</vt:lpstr>
      <vt:lpstr>What can we manipulate?</vt:lpstr>
      <vt:lpstr>PowerPoint Presentation</vt:lpstr>
      <vt:lpstr>Contrasts</vt:lpstr>
      <vt:lpstr>Comparison Strategies</vt:lpstr>
      <vt:lpstr>Subtraction</vt:lpstr>
      <vt:lpstr>However….</vt:lpstr>
      <vt:lpstr>Problem with Subtraction</vt:lpstr>
      <vt:lpstr>Factorial</vt:lpstr>
      <vt:lpstr>Factorial approach </vt:lpstr>
      <vt:lpstr>Parametric</vt:lpstr>
      <vt:lpstr>Summary</vt:lpstr>
      <vt:lpstr>Stimulus presentation strategies</vt:lpstr>
      <vt:lpstr>Block design</vt:lpstr>
      <vt:lpstr>PowerPoint Presentation</vt:lpstr>
      <vt:lpstr>Event Related Design</vt:lpstr>
      <vt:lpstr>PowerPoint Presentation</vt:lpstr>
      <vt:lpstr>Mixed designs</vt:lpstr>
      <vt:lpstr>PowerPoint Presentation</vt:lpstr>
      <vt:lpstr>Part II: Efficiency and optimisation of fMRI designs</vt:lpstr>
      <vt:lpstr>General advice </vt:lpstr>
      <vt:lpstr>Technical considerations </vt:lpstr>
      <vt:lpstr>Reminder GLM</vt:lpstr>
      <vt:lpstr>Stimulus timing</vt:lpstr>
      <vt:lpstr>PowerPoint Presentation</vt:lpstr>
      <vt:lpstr>PowerPoint Presentation</vt:lpstr>
      <vt:lpstr>PowerPoint Presentation</vt:lpstr>
      <vt:lpstr>Stochastic and blocked event presentation  -&gt;very efficient</vt:lpstr>
      <vt:lpstr>PowerPoint Presentation</vt:lpstr>
      <vt:lpstr>PowerPoint Presentation</vt:lpstr>
      <vt:lpstr>PowerPoint Presentation</vt:lpstr>
      <vt:lpstr>High-pass filtering</vt:lpstr>
      <vt:lpstr>2 or more conditions</vt:lpstr>
      <vt:lpstr>PowerPoint Presentation</vt:lpstr>
      <vt:lpstr>PowerPoint Presentation</vt:lpstr>
      <vt:lpstr>PowerPoint Presentation</vt:lpstr>
      <vt:lpstr>Conclusions</vt:lpstr>
      <vt:lpstr>References</vt:lpstr>
      <vt:lpstr>MISC SLIDES</vt:lpstr>
      <vt:lpstr>PowerPoint Presentation</vt:lpstr>
      <vt:lpstr>Don’t forget BOLD is a signal based in physiology…</vt:lpstr>
      <vt:lpstr>PowerPoint Presentation</vt:lpstr>
      <vt:lpstr>Categorical</vt:lpstr>
      <vt:lpstr>Subtraction approach</vt:lpstr>
      <vt:lpstr>Factorial approach</vt:lpstr>
      <vt:lpstr>Main considerations before starting…</vt:lpstr>
      <vt:lpstr>Multimodal integration</vt:lpstr>
      <vt:lpstr>An example</vt:lpstr>
      <vt:lpstr>General advice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fMRI Study Design &amp; Efficiency</dc:title>
  <dc:creator>Camera</dc:creator>
  <cp:lastModifiedBy>Alex Hopkins</cp:lastModifiedBy>
  <cp:revision>205</cp:revision>
  <cp:lastPrinted>2018-01-04T10:37:09Z</cp:lastPrinted>
  <dcterms:modified xsi:type="dcterms:W3CDTF">2018-01-10T11:10:55Z</dcterms:modified>
</cp:coreProperties>
</file>