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72" r:id="rId1"/>
  </p:sldMasterIdLst>
  <p:notesMasterIdLst>
    <p:notesMasterId r:id="rId38"/>
  </p:notesMasterIdLst>
  <p:sldIdLst>
    <p:sldId id="256" r:id="rId2"/>
    <p:sldId id="386" r:id="rId3"/>
    <p:sldId id="387" r:id="rId4"/>
    <p:sldId id="266" r:id="rId5"/>
    <p:sldId id="385" r:id="rId6"/>
    <p:sldId id="294" r:id="rId7"/>
    <p:sldId id="388" r:id="rId8"/>
    <p:sldId id="389" r:id="rId9"/>
    <p:sldId id="261" r:id="rId10"/>
    <p:sldId id="295" r:id="rId11"/>
    <p:sldId id="390" r:id="rId12"/>
    <p:sldId id="262" r:id="rId13"/>
    <p:sldId id="264" r:id="rId14"/>
    <p:sldId id="263" r:id="rId15"/>
    <p:sldId id="288" r:id="rId16"/>
    <p:sldId id="392" r:id="rId17"/>
    <p:sldId id="290" r:id="rId18"/>
    <p:sldId id="393" r:id="rId19"/>
    <p:sldId id="272" r:id="rId20"/>
    <p:sldId id="293" r:id="rId21"/>
    <p:sldId id="286" r:id="rId22"/>
    <p:sldId id="383" r:id="rId23"/>
    <p:sldId id="301" r:id="rId24"/>
    <p:sldId id="384" r:id="rId25"/>
    <p:sldId id="302" r:id="rId26"/>
    <p:sldId id="366" r:id="rId27"/>
    <p:sldId id="367" r:id="rId28"/>
    <p:sldId id="368" r:id="rId29"/>
    <p:sldId id="373" r:id="rId30"/>
    <p:sldId id="312" r:id="rId31"/>
    <p:sldId id="371" r:id="rId32"/>
    <p:sldId id="319" r:id="rId33"/>
    <p:sldId id="316" r:id="rId34"/>
    <p:sldId id="298" r:id="rId35"/>
    <p:sldId id="300" r:id="rId36"/>
    <p:sldId id="39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B7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70" autoAdjust="0"/>
    <p:restoredTop sz="82476" autoAdjust="0"/>
  </p:normalViewPr>
  <p:slideViewPr>
    <p:cSldViewPr snapToGrid="0" snapToObjects="1">
      <p:cViewPr varScale="1">
        <p:scale>
          <a:sx n="87" d="100"/>
          <a:sy n="87" d="100"/>
        </p:scale>
        <p:origin x="2240" y="1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8BFB1-53DE-45DF-83DC-25EEE9CE6085}" type="datetimeFigureOut">
              <a:rPr lang="en-GB" smtClean="0"/>
              <a:t>18/10/2016</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3B4ED-9C24-4924-A93E-8AC75500BA30}" type="slidenum">
              <a:rPr lang="en-GB" smtClean="0"/>
              <a:t>‹#›</a:t>
            </a:fld>
            <a:endParaRPr lang="en-GB" dirty="0"/>
          </a:p>
        </p:txBody>
      </p:sp>
    </p:spTree>
    <p:extLst>
      <p:ext uri="{BB962C8B-B14F-4D97-AF65-F5344CB8AC3E}">
        <p14:creationId xmlns:p14="http://schemas.microsoft.com/office/powerpoint/2010/main" val="629532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C33B4ED-9C24-4924-A93E-8AC75500BA30}" type="slidenum">
              <a:rPr lang="en-GB" smtClean="0"/>
              <a:t>1</a:t>
            </a:fld>
            <a:endParaRPr lang="en-GB" dirty="0"/>
          </a:p>
        </p:txBody>
      </p:sp>
    </p:spTree>
    <p:extLst>
      <p:ext uri="{BB962C8B-B14F-4D97-AF65-F5344CB8AC3E}">
        <p14:creationId xmlns:p14="http://schemas.microsoft.com/office/powerpoint/2010/main" val="55285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33B4ED-9C24-4924-A93E-8AC75500BA30}" type="slidenum">
              <a:rPr lang="en-GB" smtClean="0"/>
              <a:t>11</a:t>
            </a:fld>
            <a:endParaRPr lang="en-GB" dirty="0"/>
          </a:p>
        </p:txBody>
      </p:sp>
    </p:spTree>
    <p:extLst>
      <p:ext uri="{BB962C8B-B14F-4D97-AF65-F5344CB8AC3E}">
        <p14:creationId xmlns:p14="http://schemas.microsoft.com/office/powerpoint/2010/main" val="962672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MRI is based on the</a:t>
            </a:r>
            <a:r>
              <a:rPr lang="en-US" baseline="0" dirty="0"/>
              <a:t> properties of hydrogen ions. These are found in abundance in the body, for example in water and fat.</a:t>
            </a:r>
          </a:p>
          <a:p>
            <a:r>
              <a:rPr lang="en-US" sz="1200" baseline="0" dirty="0"/>
              <a:t>Atoms consist of protons, neutrons and electrons. </a:t>
            </a:r>
          </a:p>
          <a:p>
            <a:r>
              <a:rPr lang="en-US" sz="1200" baseline="0" dirty="0"/>
              <a:t>If there is an uneven number of protons or neutrons or both in an atom, the nuclei possesses nuclear spin. This is it’s natural state, and can be thought of as a tiny magnetic field.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Nuclei</a:t>
            </a:r>
            <a:r>
              <a:rPr lang="en-US" baseline="0" dirty="0"/>
              <a:t> that possess a nuclear spin can be  pictured as small rotation magnets, which spin around their own axis. </a:t>
            </a:r>
          </a:p>
          <a:p>
            <a:r>
              <a:rPr lang="en-US" baseline="0" dirty="0"/>
              <a:t>The spin is referenced against axis points, where B0 is the magnetic field (for example the giant magnetic field in the scanner), and Y and X are the transverse planes.</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important thing to remember is that in their natural state, the hydrogen protons spin either in parallel or antiparallel alignment with the Z axis.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sym typeface="Wingding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sym typeface="Wingdings"/>
              </a:rPr>
              <a:t>So… MRI can essentially be thought of as hydrogen imaging. </a:t>
            </a:r>
            <a:endParaRPr lang="en-US" baseline="0" dirty="0"/>
          </a:p>
          <a:p>
            <a:endParaRPr lang="en-US" baseline="0" dirty="0">
              <a:sym typeface="Wingdings"/>
            </a:endParaRPr>
          </a:p>
          <a:p>
            <a:endParaRPr lang="en-US" baseline="0" dirty="0">
              <a:sym typeface="Wingdings"/>
            </a:endParaRPr>
          </a:p>
          <a:p>
            <a:endParaRPr lang="en-US" baseline="0" dirty="0">
              <a:sym typeface="Wingdings"/>
            </a:endParaRPr>
          </a:p>
          <a:p>
            <a:endParaRPr lang="en-US" baseline="0" dirty="0">
              <a:sym typeface="Wingdings"/>
            </a:endParaRPr>
          </a:p>
          <a:p>
            <a:endParaRPr lang="en-US" dirty="0"/>
          </a:p>
        </p:txBody>
      </p:sp>
      <p:sp>
        <p:nvSpPr>
          <p:cNvPr id="4" name="Slide Number Placeholder 3"/>
          <p:cNvSpPr>
            <a:spLocks noGrp="1"/>
          </p:cNvSpPr>
          <p:nvPr>
            <p:ph type="sldNum" sz="quarter" idx="10"/>
          </p:nvPr>
        </p:nvSpPr>
        <p:spPr/>
        <p:txBody>
          <a:bodyPr/>
          <a:lstStyle/>
          <a:p>
            <a:fld id="{1C33B4ED-9C24-4924-A93E-8AC75500BA30}" type="slidenum">
              <a:rPr lang="en-GB" smtClean="0"/>
              <a:t>12</a:t>
            </a:fld>
            <a:endParaRPr lang="en-GB" dirty="0"/>
          </a:p>
        </p:txBody>
      </p:sp>
    </p:spTree>
    <p:extLst>
      <p:ext uri="{BB962C8B-B14F-4D97-AF65-F5344CB8AC3E}">
        <p14:creationId xmlns:p14="http://schemas.microsoft.com/office/powerpoint/2010/main" val="2082478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addition to spin, the</a:t>
            </a:r>
            <a:r>
              <a:rPr lang="en-GB" baseline="0" dirty="0"/>
              <a:t> proton also takes another important motion. This is called gyration, and it descrbes how the proton wobbles as it spins around the axis.</a:t>
            </a:r>
          </a:p>
          <a:p>
            <a:r>
              <a:rPr lang="en-GB" baseline="0" dirty="0"/>
              <a:t>Never truly aligned – like spinning top. </a:t>
            </a:r>
            <a:endParaRPr lang="en-GB" dirty="0"/>
          </a:p>
          <a:p>
            <a:endParaRPr lang="en-GB" baseline="0" dirty="0"/>
          </a:p>
          <a:p>
            <a:r>
              <a:rPr lang="en-GB" baseline="0" dirty="0"/>
              <a:t>This examples shows one proton spinning around its axis.</a:t>
            </a:r>
          </a:p>
          <a:p>
            <a:endParaRPr lang="en-GB" baseline="0" dirty="0"/>
          </a:p>
        </p:txBody>
      </p:sp>
      <p:sp>
        <p:nvSpPr>
          <p:cNvPr id="4" name="Slide Number Placeholder 3"/>
          <p:cNvSpPr>
            <a:spLocks noGrp="1"/>
          </p:cNvSpPr>
          <p:nvPr>
            <p:ph type="sldNum" sz="quarter" idx="10"/>
          </p:nvPr>
        </p:nvSpPr>
        <p:spPr/>
        <p:txBody>
          <a:bodyPr/>
          <a:lstStyle/>
          <a:p>
            <a:fld id="{1C33B4ED-9C24-4924-A93E-8AC75500BA30}" type="slidenum">
              <a:rPr lang="en-GB" smtClean="0"/>
              <a:t>13</a:t>
            </a:fld>
            <a:endParaRPr lang="en-GB" dirty="0"/>
          </a:p>
        </p:txBody>
      </p:sp>
    </p:spTree>
    <p:extLst>
      <p:ext uri="{BB962C8B-B14F-4D97-AF65-F5344CB8AC3E}">
        <p14:creationId xmlns:p14="http://schemas.microsoft.com/office/powerpoint/2010/main" val="1159498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process of precession is defined by the Lamour Frequency equation,</a:t>
            </a:r>
            <a:r>
              <a:rPr lang="en-GB" baseline="0" dirty="0"/>
              <a:t> which is a very important concept in MR imaging</a:t>
            </a:r>
            <a:r>
              <a:rPr lang="en-GB" dirty="0"/>
              <a:t>. </a:t>
            </a:r>
          </a:p>
          <a:p>
            <a:r>
              <a:rPr lang="en-GB" dirty="0"/>
              <a:t>This describes the rate at which spins wobble when placed in a magnetic field. </a:t>
            </a:r>
          </a:p>
          <a:p>
            <a:r>
              <a:rPr lang="en-GB" dirty="0"/>
              <a:t>The Larmor requency is directly proportional to the strength (B0) of the magnetic field. </a:t>
            </a:r>
          </a:p>
          <a:p>
            <a:endParaRPr lang="en-GB" dirty="0"/>
          </a:p>
          <a:p>
            <a:pPr lvl="1"/>
            <a:r>
              <a:rPr lang="en-GB" dirty="0"/>
              <a:t>The precessional frequency </a:t>
            </a:r>
            <a:r>
              <a:rPr lang="en-GB" i="1" dirty="0"/>
              <a:t>ω(omega)0= B0 x λ (</a:t>
            </a:r>
            <a:r>
              <a:rPr lang="en-US" altLang="ja-JP" sz="1200" b="0" i="0" kern="1200" dirty="0">
                <a:solidFill>
                  <a:schemeClr val="tx1"/>
                </a:solidFill>
                <a:effectLst/>
                <a:latin typeface="+mn-lt"/>
                <a:ea typeface="+mn-ea"/>
                <a:cs typeface="+mn-cs"/>
              </a:rPr>
              <a:t>lambda</a:t>
            </a:r>
            <a:r>
              <a:rPr lang="en-GB" i="1" dirty="0"/>
              <a:t>)</a:t>
            </a:r>
            <a:endParaRPr lang="en-GB" dirty="0"/>
          </a:p>
          <a:p>
            <a:r>
              <a:rPr lang="en-GB" dirty="0"/>
              <a:t>Where B0  is the magnetic field strength </a:t>
            </a:r>
            <a:br>
              <a:rPr lang="en-GB" dirty="0"/>
            </a:br>
            <a:r>
              <a:rPr lang="en-GB" dirty="0"/>
              <a:t>And  λ is the gyro magnetic ratio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1C33B4ED-9C24-4924-A93E-8AC75500BA30}" type="slidenum">
              <a:rPr lang="en-GB" smtClean="0"/>
              <a:t>14</a:t>
            </a:fld>
            <a:endParaRPr lang="en-GB" dirty="0"/>
          </a:p>
        </p:txBody>
      </p:sp>
    </p:spTree>
    <p:extLst>
      <p:ext uri="{BB962C8B-B14F-4D97-AF65-F5344CB8AC3E}">
        <p14:creationId xmlns:p14="http://schemas.microsoft.com/office/powerpoint/2010/main" val="3920133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So,</a:t>
            </a:r>
            <a:r>
              <a:rPr lang="en-GB" baseline="0" dirty="0"/>
              <a:t> what happens to hydrogen ions in the MRI scanner?</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As we saw before, the hydrogen ions are randomly aligned normally in earths magnetic field.</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Net magnetisation is therefore 0.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Inside the scanner, the magnetic field is very strong. </a:t>
            </a:r>
            <a:endParaRPr lang="en-GB" dirty="0"/>
          </a:p>
          <a:p>
            <a:r>
              <a:rPr lang="en-GB" baseline="0" dirty="0"/>
              <a:t>The s</a:t>
            </a:r>
            <a:r>
              <a:rPr lang="en-GB" dirty="0"/>
              <a:t>pinning atoms align to the strong magnetic field, either</a:t>
            </a:r>
            <a:r>
              <a:rPr lang="en-GB" baseline="0" dirty="0"/>
              <a:t> into parallel and antiparallel directions with the Z axis..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Remember, they are like little magnets, or like the points of a compass needle. </a:t>
            </a:r>
          </a:p>
          <a:p>
            <a:r>
              <a:rPr lang="en-GB" baseline="0" dirty="0"/>
              <a:t>However, because the up spin direction is energetically more favourable, more protons align in the parallel direction with the B0 axis.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leads to a net magnetization value, due to the difference in their spin up and spin down states.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energy difference between the two spin states, Is proportional to the strength of B0.</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With a stronger magnetic field, more spins will be in the parallel state, leading to a stronger net magnetisation. This means a stronger signal.</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why the MRI scanner has a very strong magnetic. </a:t>
            </a:r>
          </a:p>
          <a:p>
            <a:endParaRPr lang="en-GB" baseline="0" dirty="0"/>
          </a:p>
          <a:p>
            <a:r>
              <a:rPr lang="en-GB" baseline="0" dirty="0"/>
              <a:t>To recap: the magnetic field is used to align the tiny hydrogen atoms so they are in the same direction, and they align to the longitudianal axis of the scanner. The net difference in magnetisation between the two up/down alignments is what creates the MR signal. </a:t>
            </a:r>
          </a:p>
        </p:txBody>
      </p:sp>
      <p:sp>
        <p:nvSpPr>
          <p:cNvPr id="4" name="Slide Number Placeholder 3"/>
          <p:cNvSpPr>
            <a:spLocks noGrp="1"/>
          </p:cNvSpPr>
          <p:nvPr>
            <p:ph type="sldNum" sz="quarter" idx="10"/>
          </p:nvPr>
        </p:nvSpPr>
        <p:spPr/>
        <p:txBody>
          <a:bodyPr/>
          <a:lstStyle/>
          <a:p>
            <a:fld id="{1C33B4ED-9C24-4924-A93E-8AC75500BA30}" type="slidenum">
              <a:rPr lang="en-GB" smtClean="0"/>
              <a:t>15</a:t>
            </a:fld>
            <a:endParaRPr lang="en-GB" dirty="0"/>
          </a:p>
        </p:txBody>
      </p:sp>
    </p:spTree>
    <p:extLst>
      <p:ext uri="{BB962C8B-B14F-4D97-AF65-F5344CB8AC3E}">
        <p14:creationId xmlns:p14="http://schemas.microsoft.com/office/powerpoint/2010/main" val="1681751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33B4ED-9C24-4924-A93E-8AC75500BA30}" type="slidenum">
              <a:rPr lang="en-GB" smtClean="0"/>
              <a:t>16</a:t>
            </a:fld>
            <a:endParaRPr lang="en-GB" dirty="0"/>
          </a:p>
        </p:txBody>
      </p:sp>
    </p:spTree>
    <p:extLst>
      <p:ext uri="{BB962C8B-B14F-4D97-AF65-F5344CB8AC3E}">
        <p14:creationId xmlns:p14="http://schemas.microsoft.com/office/powerpoint/2010/main" val="3230520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RF pulse ceases, we can look to what happens along both the Z and XY planes. </a:t>
            </a:r>
          </a:p>
          <a:p>
            <a:endParaRPr lang="en-US" dirty="0"/>
          </a:p>
          <a:p>
            <a:r>
              <a:rPr lang="en-US" dirty="0"/>
              <a:t>Along</a:t>
            </a:r>
            <a:r>
              <a:rPr lang="en-US" baseline="0" dirty="0"/>
              <a:t> the Z axis, there is longitudinal relaxation, also known as spin recovery. The protons emit the RF energy they have absorbed, returning to their natural lower energy state. </a:t>
            </a:r>
            <a:endParaRPr lang="en-US" dirty="0"/>
          </a:p>
          <a:p>
            <a:endParaRPr lang="en-US" dirty="0"/>
          </a:p>
          <a:p>
            <a:r>
              <a:rPr lang="en-US" dirty="0"/>
              <a:t>This diagram</a:t>
            </a:r>
            <a:r>
              <a:rPr lang="en-US" baseline="0" dirty="0"/>
              <a:t> represents what happens to phase coherenece:</a:t>
            </a:r>
            <a:endParaRPr lang="en-US" dirty="0"/>
          </a:p>
          <a:p>
            <a:r>
              <a:rPr lang="en-US" dirty="0"/>
              <a:t>Along the transverse plane, transverse relaxation occurs,</a:t>
            </a:r>
            <a:r>
              <a:rPr lang="en-US" baseline="0" dirty="0"/>
              <a:t> also known as phase decay. Previously, the protons were precessing in phase with each other. Now, they gradually lose their coherence, and the XY magnetisation returns to 0.</a:t>
            </a:r>
          </a:p>
          <a:p>
            <a:endParaRPr lang="en-US" baseline="0" dirty="0"/>
          </a:p>
          <a:p>
            <a:pPr marL="263525" indent="-263525">
              <a:buFont typeface="Arial"/>
              <a:buChar char="•"/>
            </a:pPr>
            <a:r>
              <a:rPr lang="en-US" dirty="0"/>
              <a:t>Each individual spin is a little ‘magnet’ that creates its own magnetic field.</a:t>
            </a:r>
          </a:p>
          <a:p>
            <a:pPr marL="263525" indent="-263525">
              <a:buFont typeface="Arial"/>
              <a:buChar char="•"/>
            </a:pPr>
            <a:endParaRPr lang="en-US" dirty="0"/>
          </a:p>
          <a:p>
            <a:pPr marL="263525" indent="-263525">
              <a:buFont typeface="Arial"/>
              <a:buChar char="•"/>
            </a:pPr>
            <a:r>
              <a:rPr lang="en-US" dirty="0"/>
              <a:t>Each spin therefore experiences a specific field due to the influence of its neighbors: </a:t>
            </a:r>
            <a:r>
              <a:rPr lang="en-GB" b="1" dirty="0"/>
              <a:t>spin-spin interactions</a:t>
            </a:r>
            <a:endParaRPr lang="en-US" dirty="0"/>
          </a:p>
          <a:p>
            <a:pPr marL="263525" indent="-263525">
              <a:buFont typeface="Arial"/>
              <a:buChar char="•"/>
            </a:pPr>
            <a:endParaRPr lang="en-US" b="1" dirty="0"/>
          </a:p>
          <a:p>
            <a:pPr marL="263525" indent="-263525">
              <a:buFont typeface="Arial"/>
              <a:buChar char="•"/>
            </a:pPr>
            <a:r>
              <a:rPr lang="en-US" dirty="0"/>
              <a:t>Since spins precess  at a frequency given by the local value of the magnetic field, they gradually get out of phase: the </a:t>
            </a:r>
            <a:r>
              <a:rPr lang="en-US" b="1" dirty="0"/>
              <a:t>detected MR signal is reduced with time due to T2 relaxation</a:t>
            </a:r>
          </a:p>
          <a:p>
            <a:endParaRPr lang="en-US" baseline="0" dirty="0"/>
          </a:p>
        </p:txBody>
      </p:sp>
      <p:sp>
        <p:nvSpPr>
          <p:cNvPr id="4" name="Slide Number Placeholder 3"/>
          <p:cNvSpPr>
            <a:spLocks noGrp="1"/>
          </p:cNvSpPr>
          <p:nvPr>
            <p:ph type="sldNum" sz="quarter" idx="10"/>
          </p:nvPr>
        </p:nvSpPr>
        <p:spPr/>
        <p:txBody>
          <a:bodyPr/>
          <a:lstStyle/>
          <a:p>
            <a:fld id="{1C33B4ED-9C24-4924-A93E-8AC75500BA30}" type="slidenum">
              <a:rPr lang="en-GB" smtClean="0"/>
              <a:t>17</a:t>
            </a:fld>
            <a:endParaRPr lang="en-GB" dirty="0"/>
          </a:p>
        </p:txBody>
      </p:sp>
    </p:spTree>
    <p:extLst>
      <p:ext uri="{BB962C8B-B14F-4D97-AF65-F5344CB8AC3E}">
        <p14:creationId xmlns:p14="http://schemas.microsoft.com/office/powerpoint/2010/main" val="1081375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33B4ED-9C24-4924-A93E-8AC75500BA30}" type="slidenum">
              <a:rPr lang="en-GB" smtClean="0"/>
              <a:t>18</a:t>
            </a:fld>
            <a:endParaRPr lang="en-GB" dirty="0"/>
          </a:p>
        </p:txBody>
      </p:sp>
    </p:spTree>
    <p:extLst>
      <p:ext uri="{BB962C8B-B14F-4D97-AF65-F5344CB8AC3E}">
        <p14:creationId xmlns:p14="http://schemas.microsoft.com/office/powerpoint/2010/main" val="764858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forms of relaxation are also known as T1 and T2 characteristics.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These are important in MRI, because they are crucial for producing contrast in imaging.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Different tissue types have different T1 and T2 characteristics,</a:t>
            </a:r>
            <a:r>
              <a:rPr lang="en-US" baseline="0" dirty="0"/>
              <a:t> because the </a:t>
            </a:r>
            <a:r>
              <a:rPr lang="en-US" dirty="0"/>
              <a:t>rate at which the protons release their absorbed energy depends on the tissues composition.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means that you can create high contrast images of brain strucutres.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GB" dirty="0"/>
              <a:t>Here you can see the T1 recovery curve for different tissue types. </a:t>
            </a:r>
          </a:p>
          <a:p>
            <a:r>
              <a:rPr lang="en-GB" dirty="0"/>
              <a:t>white matter indeed gives us the highest signal, which is shown bright in the image, </a:t>
            </a:r>
          </a:p>
          <a:p>
            <a:r>
              <a:rPr lang="en-GB" dirty="0"/>
              <a:t>and CSF</a:t>
            </a:r>
            <a:r>
              <a:rPr lang="ja-JP" altLang="en-US" baseline="0" dirty="0"/>
              <a:t> </a:t>
            </a:r>
            <a:r>
              <a:rPr lang="en-US" altLang="ja-JP" baseline="0" dirty="0"/>
              <a:t>(</a:t>
            </a:r>
            <a:r>
              <a:rPr lang="en-US" altLang="ja-JP" sz="1200" b="1" i="0" kern="1200" dirty="0">
                <a:solidFill>
                  <a:schemeClr val="tx1"/>
                </a:solidFill>
                <a:effectLst/>
                <a:latin typeface="+mn-lt"/>
                <a:ea typeface="+mn-ea"/>
                <a:cs typeface="+mn-cs"/>
              </a:rPr>
              <a:t>Cerebrospinal fluid</a:t>
            </a:r>
            <a:r>
              <a:rPr lang="en-US" altLang="ja-JP" baseline="0" dirty="0"/>
              <a:t>)</a:t>
            </a:r>
            <a:r>
              <a:rPr lang="en-GB" dirty="0"/>
              <a:t> a low signal, shown dark in the image. </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C33B4ED-9C24-4924-A93E-8AC75500BA30}" type="slidenum">
              <a:rPr lang="en-GB" smtClean="0"/>
              <a:t>19</a:t>
            </a:fld>
            <a:endParaRPr lang="en-GB" dirty="0"/>
          </a:p>
        </p:txBody>
      </p:sp>
    </p:spTree>
    <p:extLst>
      <p:ext uri="{BB962C8B-B14F-4D97-AF65-F5344CB8AC3E}">
        <p14:creationId xmlns:p14="http://schemas.microsoft.com/office/powerpoint/2010/main" val="1776136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fMRI, we are most interested in T2 relaxation, of loss of phase coherence.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Here you can see the T2 recovery curve of different tissue types and the resulting T2 image</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because spins dephase slower in CSF, CSF has a higher and brighter value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Gray and white matter have a much lower value.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De-phasing is affected by:</a:t>
            </a:r>
          </a:p>
          <a:p>
            <a:pPr lvl="1"/>
            <a:r>
              <a:rPr lang="en-US" dirty="0"/>
              <a:t>External magnetic effects (I.E. scanner)</a:t>
            </a:r>
          </a:p>
          <a:p>
            <a:pPr lvl="3"/>
            <a:r>
              <a:rPr lang="en-US" dirty="0"/>
              <a:t>Spin Echo imaging corrects for this</a:t>
            </a:r>
          </a:p>
          <a:p>
            <a:pPr lvl="1"/>
            <a:r>
              <a:rPr lang="en-US" dirty="0"/>
              <a:t>Internal magnetic effects </a:t>
            </a:r>
            <a:br>
              <a:rPr lang="en-US" dirty="0"/>
            </a:br>
            <a:r>
              <a:rPr lang="en-US" dirty="0"/>
              <a:t>(I.E. interactions with neighbouring molecules)</a:t>
            </a:r>
          </a:p>
          <a:p>
            <a:pPr lvl="1"/>
            <a:endParaRPr lang="en-US" dirty="0"/>
          </a:p>
          <a:p>
            <a:r>
              <a:rPr lang="en-US" dirty="0"/>
              <a:t>T2 = the true ‘natural’ decay time of the tissues</a:t>
            </a:r>
          </a:p>
          <a:p>
            <a:r>
              <a:rPr lang="en-US" dirty="0"/>
              <a:t>T2* =</a:t>
            </a:r>
            <a:r>
              <a:rPr lang="en-US" baseline="0" dirty="0"/>
              <a:t> </a:t>
            </a:r>
            <a:r>
              <a:rPr lang="en-US" dirty="0"/>
              <a:t>predicted decay based on natural atomic and molecular mechanisms (an ‘observed’ T2). </a:t>
            </a:r>
          </a:p>
          <a:p>
            <a:pPr lvl="1"/>
            <a:r>
              <a:rPr lang="en-US" dirty="0"/>
              <a:t>Is faster than T2 decay due to natural inhomogeneities in the main magnet</a:t>
            </a:r>
          </a:p>
        </p:txBody>
      </p:sp>
      <p:sp>
        <p:nvSpPr>
          <p:cNvPr id="4" name="Slide Number Placeholder 3"/>
          <p:cNvSpPr>
            <a:spLocks noGrp="1"/>
          </p:cNvSpPr>
          <p:nvPr>
            <p:ph type="sldNum" sz="quarter" idx="10"/>
          </p:nvPr>
        </p:nvSpPr>
        <p:spPr/>
        <p:txBody>
          <a:bodyPr/>
          <a:lstStyle/>
          <a:p>
            <a:fld id="{1C33B4ED-9C24-4924-A93E-8AC75500BA30}" type="slidenum">
              <a:rPr lang="en-GB" smtClean="0"/>
              <a:t>20</a:t>
            </a:fld>
            <a:endParaRPr lang="en-GB" dirty="0"/>
          </a:p>
        </p:txBody>
      </p:sp>
    </p:spTree>
    <p:extLst>
      <p:ext uri="{BB962C8B-B14F-4D97-AF65-F5344CB8AC3E}">
        <p14:creationId xmlns:p14="http://schemas.microsoft.com/office/powerpoint/2010/main" val="175078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33B4ED-9C24-4924-A93E-8AC75500BA30}" type="slidenum">
              <a:rPr lang="en-GB" smtClean="0"/>
              <a:t>2</a:t>
            </a:fld>
            <a:endParaRPr lang="en-GB" dirty="0"/>
          </a:p>
        </p:txBody>
      </p:sp>
    </p:spTree>
    <p:extLst>
      <p:ext uri="{BB962C8B-B14F-4D97-AF65-F5344CB8AC3E}">
        <p14:creationId xmlns:p14="http://schemas.microsoft.com/office/powerpoint/2010/main" val="115076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T2 and T2* represent slightly different things in MRI</a:t>
            </a:r>
          </a:p>
          <a:p>
            <a:r>
              <a:rPr lang="en-US" baseline="0" dirty="0"/>
              <a:t>T2 is the natural decay time of tissues which would occur in a perfect homogenous environment. </a:t>
            </a:r>
          </a:p>
          <a:p>
            <a:r>
              <a:rPr lang="en-US" baseline="0" dirty="0"/>
              <a:t>T2* reflects the decay which is impacted by inhomogeneities in magnetisation.</a:t>
            </a:r>
          </a:p>
          <a:p>
            <a:r>
              <a:rPr lang="en-US" baseline="0" dirty="0"/>
              <a:t>This is particularly relevant for fMRI. </a:t>
            </a:r>
          </a:p>
          <a:p>
            <a:r>
              <a:rPr lang="en-US" baseline="0" dirty="0"/>
              <a:t>The reasons are twofold: </a:t>
            </a:r>
          </a:p>
          <a:p>
            <a:r>
              <a:rPr lang="en-US" baseline="0" dirty="0"/>
              <a:t>firstly, there are natural scanner wide variations in the giant magnet of the scanner.</a:t>
            </a:r>
          </a:p>
          <a:p>
            <a:r>
              <a:rPr lang="en-US" baseline="0" dirty="0"/>
              <a:t>Secondly, there are inhomogenties due to spin-spin interactions.  Spin spin is where the phases begin to spin out pf phase with each other due to interactions with neighbouring protons. </a:t>
            </a:r>
          </a:p>
          <a:p>
            <a:r>
              <a:rPr lang="en-US" baseline="0" dirty="0"/>
              <a:t>This is particularly relevent for the BOLD response. This is because there are things like iron present in the blood, which can locally alter magnetic fields.  </a:t>
            </a:r>
          </a:p>
          <a:p>
            <a:endParaRPr lang="en-US" dirty="0"/>
          </a:p>
        </p:txBody>
      </p:sp>
      <p:sp>
        <p:nvSpPr>
          <p:cNvPr id="4" name="Slide Number Placeholder 3"/>
          <p:cNvSpPr>
            <a:spLocks noGrp="1"/>
          </p:cNvSpPr>
          <p:nvPr>
            <p:ph type="sldNum" sz="quarter" idx="10"/>
          </p:nvPr>
        </p:nvSpPr>
        <p:spPr/>
        <p:txBody>
          <a:bodyPr/>
          <a:lstStyle/>
          <a:p>
            <a:fld id="{1C33B4ED-9C24-4924-A93E-8AC75500BA30}" type="slidenum">
              <a:rPr lang="en-GB" smtClean="0"/>
              <a:t>21</a:t>
            </a:fld>
            <a:endParaRPr lang="en-GB" dirty="0"/>
          </a:p>
        </p:txBody>
      </p:sp>
    </p:spTree>
    <p:extLst>
      <p:ext uri="{BB962C8B-B14F-4D97-AF65-F5344CB8AC3E}">
        <p14:creationId xmlns:p14="http://schemas.microsoft.com/office/powerpoint/2010/main" val="965620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FC09B1E-9AF2-4A1D-AFB1-F6491803F3D5}" type="slidenum">
              <a:rPr lang="en-CA" altLang="en-US" sz="1300"/>
              <a:pPr eaLnBrk="1" hangingPunct="1"/>
              <a:t>23</a:t>
            </a:fld>
            <a:endParaRPr lang="en-CA" altLang="en-US" sz="1300" dirty="0"/>
          </a:p>
        </p:txBody>
      </p:sp>
      <p:sp>
        <p:nvSpPr>
          <p:cNvPr id="19458" name="Rectangle 2"/>
          <p:cNvSpPr>
            <a:spLocks noGrp="1" noRot="1" noChangeAspect="1" noChangeArrowheads="1"/>
          </p:cNvSpPr>
          <p:nvPr>
            <p:ph type="sldImg"/>
          </p:nvPr>
        </p:nvSpPr>
        <p:spPr>
          <a:solidFill>
            <a:srgbClr val="FFFFFF"/>
          </a:solidFill>
          <a:ln/>
        </p:spPr>
      </p:sp>
      <p:sp>
        <p:nvSpPr>
          <p:cNvPr id="1945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1984550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6724D565-7239-4B83-A725-5741E34CE1D3}" type="slidenum">
              <a:rPr lang="en-CA" altLang="en-US" sz="1300"/>
              <a:pPr eaLnBrk="1" hangingPunct="1"/>
              <a:t>25</a:t>
            </a:fld>
            <a:endParaRPr lang="en-CA" altLang="en-US" sz="1300" dirty="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Here I</a:t>
            </a:r>
            <a:r>
              <a:rPr lang="en-US" altLang="en-US" baseline="0" dirty="0">
                <a:latin typeface="Times New Roman" panose="02020603050405020304" pitchFamily="18" charset="0"/>
                <a:ea typeface="ＭＳ Ｐゴシック" panose="020B0600070205080204" pitchFamily="34" charset="-128"/>
              </a:rPr>
              <a:t> am going to explain why blood containing oxygen increases BOLD signal. As you know, hemoglobin in blood carries oxygen for us.</a:t>
            </a:r>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76000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let’s look at that in a bit more detail.  The top image is of a hypothetical vessel near inactive neurons, so there’s plenty of oxygenated hemoglobin in it.  Now you’ve turned on the MRI scanner and you get this green magnetic field.  It’s hard to tell but there are very small differences in the field- if you can see it, it’s a bit yellower in some places- however overall, the field around the blood vessel is very uniform.</a:t>
            </a:r>
          </a:p>
          <a:p>
            <a:r>
              <a:rPr lang="en-US" baseline="0" dirty="0"/>
              <a:t>The image on the bottom is of a vessel that has lots of deoxyhemoglobin present in it.  The color differences represent changes in the strength of the magnetic field because of the presence of dHb.</a:t>
            </a:r>
            <a:br>
              <a:rPr lang="en-US" baseline="0" dirty="0"/>
            </a:br>
            <a:r>
              <a:rPr lang="en-US" baseline="0" dirty="0"/>
              <a:t>Now we’ll zoom in on one small voxel in each image.  You can clearly see the difference in the magnetic field in the deoxygenated case.</a:t>
            </a:r>
            <a:br>
              <a:rPr lang="en-US" baseline="0" dirty="0"/>
            </a:br>
            <a:r>
              <a:rPr lang="en-US" baseline="0" dirty="0"/>
              <a:t>So, with the initial RF pulse, all the protons are lined up and in phase and we have a strong signal.</a:t>
            </a:r>
          </a:p>
          <a:p>
            <a:r>
              <a:rPr lang="en-US" baseline="0" dirty="0"/>
              <a:t>If we look a few milliseconds later the protons are coming out of phase with each other and the signal is weakening.</a:t>
            </a:r>
          </a:p>
          <a:p>
            <a:r>
              <a:rPr lang="en-US" baseline="0" dirty="0"/>
              <a:t>And even a few milliseconds later and the signal has decayed much more.  </a:t>
            </a:r>
            <a:br>
              <a:rPr lang="en-US" baseline="0" dirty="0"/>
            </a:br>
            <a:r>
              <a:rPr lang="en-US" baseline="0" dirty="0"/>
              <a:t>Because the magnetic field is so much more inhomogeneous when there is deoxyhemoglobin around the protons come out of phase much faster and the signal decays a lot faster.</a:t>
            </a:r>
            <a:br>
              <a:rPr lang="en-US" baseline="0" dirty="0"/>
            </a:br>
            <a:r>
              <a:rPr lang="en-US" baseline="0" dirty="0"/>
              <a:t/>
            </a:r>
            <a:br>
              <a:rPr lang="en-US" baseline="0" dirty="0"/>
            </a:br>
            <a:r>
              <a:rPr lang="en-US" baseline="0" dirty="0"/>
              <a:t>So, you would expect a weaker BOLD signal when neurons are activated compared to when they’re at rest.</a:t>
            </a:r>
            <a:endParaRPr lang="en-US" dirty="0"/>
          </a:p>
        </p:txBody>
      </p:sp>
      <p:sp>
        <p:nvSpPr>
          <p:cNvPr id="4" name="Slide Number Placeholder 3"/>
          <p:cNvSpPr>
            <a:spLocks noGrp="1"/>
          </p:cNvSpPr>
          <p:nvPr>
            <p:ph type="sldNum" sz="quarter" idx="10"/>
          </p:nvPr>
        </p:nvSpPr>
        <p:spPr/>
        <p:txBody>
          <a:bodyPr/>
          <a:lstStyle/>
          <a:p>
            <a:fld id="{135D65E4-322E-41A2-BEA8-0244534810EE}" type="slidenum">
              <a:rPr lang="en-US" smtClean="0"/>
              <a:t>26</a:t>
            </a:fld>
            <a:endParaRPr lang="en-US" dirty="0"/>
          </a:p>
        </p:txBody>
      </p:sp>
    </p:spTree>
    <p:extLst>
      <p:ext uri="{BB962C8B-B14F-4D97-AF65-F5344CB8AC3E}">
        <p14:creationId xmlns:p14="http://schemas.microsoft.com/office/powerpoint/2010/main" val="2837739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5D65E4-322E-41A2-BEA8-0244534810EE}" type="slidenum">
              <a:rPr lang="en-US" smtClean="0"/>
              <a:t>27</a:t>
            </a:fld>
            <a:endParaRPr lang="en-US" dirty="0"/>
          </a:p>
        </p:txBody>
      </p:sp>
    </p:spTree>
    <p:extLst>
      <p:ext uri="{BB962C8B-B14F-4D97-AF65-F5344CB8AC3E}">
        <p14:creationId xmlns:p14="http://schemas.microsoft.com/office/powerpoint/2010/main" val="1628823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5D65E4-322E-41A2-BEA8-0244534810EE}" type="slidenum">
              <a:rPr lang="en-US" smtClean="0"/>
              <a:t>28</a:t>
            </a:fld>
            <a:endParaRPr lang="en-US" dirty="0"/>
          </a:p>
        </p:txBody>
      </p:sp>
    </p:spTree>
    <p:extLst>
      <p:ext uri="{BB962C8B-B14F-4D97-AF65-F5344CB8AC3E}">
        <p14:creationId xmlns:p14="http://schemas.microsoft.com/office/powerpoint/2010/main" val="40316794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a:solidFill>
                  <a:schemeClr val="tx1"/>
                </a:solidFill>
                <a:latin typeface="Arial" panose="020B0604020202020204" pitchFamily="34" charset="0"/>
              </a:defRPr>
            </a:lvl1pPr>
            <a:lvl2pPr marL="742950" indent="-285750" defTabSz="911225" eaLnBrk="0" hangingPunct="0">
              <a:defRPr>
                <a:solidFill>
                  <a:schemeClr val="tx1"/>
                </a:solidFill>
                <a:latin typeface="Arial" panose="020B0604020202020204" pitchFamily="34" charset="0"/>
              </a:defRPr>
            </a:lvl2pPr>
            <a:lvl3pPr marL="1143000" indent="-228600" defTabSz="911225" eaLnBrk="0" hangingPunct="0">
              <a:defRPr>
                <a:solidFill>
                  <a:schemeClr val="tx1"/>
                </a:solidFill>
                <a:latin typeface="Arial" panose="020B0604020202020204" pitchFamily="34" charset="0"/>
              </a:defRPr>
            </a:lvl3pPr>
            <a:lvl4pPr marL="1600200" indent="-228600" defTabSz="911225" eaLnBrk="0" hangingPunct="0">
              <a:defRPr>
                <a:solidFill>
                  <a:schemeClr val="tx1"/>
                </a:solidFill>
                <a:latin typeface="Arial" panose="020B0604020202020204" pitchFamily="34" charset="0"/>
              </a:defRPr>
            </a:lvl4pPr>
            <a:lvl5pPr marL="2057400" indent="-228600" defTabSz="911225" eaLnBrk="0" hangingPunct="0">
              <a:defRPr>
                <a:solidFill>
                  <a:schemeClr val="tx1"/>
                </a:solidFill>
                <a:latin typeface="Arial" panose="020B0604020202020204" pitchFamily="34" charset="0"/>
              </a:defRPr>
            </a:lvl5pPr>
            <a:lvl6pPr marL="2514600" indent="-228600" defTabSz="911225" eaLnBrk="0" fontAlgn="base" hangingPunct="0">
              <a:spcBef>
                <a:spcPct val="0"/>
              </a:spcBef>
              <a:spcAft>
                <a:spcPct val="0"/>
              </a:spcAft>
              <a:defRPr>
                <a:solidFill>
                  <a:schemeClr val="tx1"/>
                </a:solidFill>
                <a:latin typeface="Arial" panose="020B0604020202020204" pitchFamily="34" charset="0"/>
              </a:defRPr>
            </a:lvl6pPr>
            <a:lvl7pPr marL="2971800" indent="-228600" defTabSz="911225" eaLnBrk="0" fontAlgn="base" hangingPunct="0">
              <a:spcBef>
                <a:spcPct val="0"/>
              </a:spcBef>
              <a:spcAft>
                <a:spcPct val="0"/>
              </a:spcAft>
              <a:defRPr>
                <a:solidFill>
                  <a:schemeClr val="tx1"/>
                </a:solidFill>
                <a:latin typeface="Arial" panose="020B0604020202020204" pitchFamily="34" charset="0"/>
              </a:defRPr>
            </a:lvl7pPr>
            <a:lvl8pPr marL="3429000" indent="-228600" defTabSz="911225" eaLnBrk="0" fontAlgn="base" hangingPunct="0">
              <a:spcBef>
                <a:spcPct val="0"/>
              </a:spcBef>
              <a:spcAft>
                <a:spcPct val="0"/>
              </a:spcAft>
              <a:defRPr>
                <a:solidFill>
                  <a:schemeClr val="tx1"/>
                </a:solidFill>
                <a:latin typeface="Arial" panose="020B0604020202020204" pitchFamily="34" charset="0"/>
              </a:defRPr>
            </a:lvl8pPr>
            <a:lvl9pPr marL="3886200" indent="-228600" defTabSz="91122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27C95C1-9EDB-4896-A5C2-9AC251DE8949}" type="slidenum">
              <a:rPr lang="de-DE" altLang="en-US"/>
              <a:pPr eaLnBrk="1" hangingPunct="1"/>
              <a:t>29</a:t>
            </a:fld>
            <a:endParaRPr lang="de-DE" alt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ltLang="en-US" dirty="0">
                <a:latin typeface="Arial" panose="020B0604020202020204" pitchFamily="34" charset="0"/>
              </a:rPr>
              <a:t>More  or less deoxyhemoglobin distorts the signal more or less, but we still measure protons and their T2* decay. T2* is just decaying faster or slower depending on how much deoxyhemoglobin is around! </a:t>
            </a:r>
            <a:br>
              <a:rPr lang="en-GB" altLang="en-US" dirty="0">
                <a:latin typeface="Arial" panose="020B0604020202020204" pitchFamily="34" charset="0"/>
              </a:rPr>
            </a:br>
            <a:endParaRPr lang="en-GB" altLang="en-US" sz="1200" b="1" dirty="0">
              <a:solidFill>
                <a:srgbClr val="FF9900"/>
              </a:solidFill>
            </a:endParaRPr>
          </a:p>
          <a:p>
            <a:pPr algn="ctr" eaLnBrk="1" hangingPunct="1"/>
            <a:r>
              <a:rPr lang="en-GB" altLang="en-US" sz="1200" dirty="0">
                <a:solidFill>
                  <a:srgbClr val="FFFF00"/>
                </a:solidFill>
              </a:rPr>
              <a:t/>
            </a:r>
            <a:br>
              <a:rPr lang="en-GB" altLang="en-US" sz="1200" dirty="0">
                <a:solidFill>
                  <a:srgbClr val="FFFF00"/>
                </a:solidFill>
              </a:rPr>
            </a:br>
            <a:r>
              <a:rPr lang="en-GB" altLang="en-US" sz="1200" dirty="0">
                <a:solidFill>
                  <a:srgbClr val="FFFF00"/>
                </a:solidFill>
              </a:rPr>
              <a:t>Task: </a:t>
            </a:r>
            <a:r>
              <a:rPr lang="en-GB" altLang="en-US" sz="1200" dirty="0"/>
              <a:t>relatively more oxyhaemoglobin; less field inhomogeneity; slower T2* contrast decay; stronger signal</a:t>
            </a:r>
            <a:br>
              <a:rPr lang="en-GB" altLang="en-US" sz="1200" dirty="0"/>
            </a:br>
            <a:r>
              <a:rPr lang="en-GB" altLang="en-US" sz="1200" dirty="0"/>
              <a:t/>
            </a:r>
            <a:br>
              <a:rPr lang="en-GB" altLang="en-US" sz="1200" dirty="0"/>
            </a:br>
            <a:r>
              <a:rPr lang="en-GB" altLang="en-US" sz="1200" b="1" dirty="0">
                <a:solidFill>
                  <a:srgbClr val="FF9900"/>
                </a:solidFill>
              </a:rPr>
              <a:t>Control: </a:t>
            </a:r>
            <a:r>
              <a:rPr lang="en-GB" altLang="en-US" sz="1200" b="1" dirty="0"/>
              <a:t>relatively more deoxyhaemoglobin; more field inhomogeneity; faster T2* contrast decay; weaker signal</a:t>
            </a:r>
            <a:endParaRPr lang="en-US" altLang="en-US" sz="1200" b="1" dirty="0"/>
          </a:p>
          <a:p>
            <a:endParaRPr lang="en-GB" altLang="en-US" dirty="0">
              <a:latin typeface="Arial" panose="020B0604020202020204" pitchFamily="34" charset="0"/>
            </a:endParaRPr>
          </a:p>
        </p:txBody>
      </p:sp>
    </p:spTree>
    <p:extLst>
      <p:ext uri="{BB962C8B-B14F-4D97-AF65-F5344CB8AC3E}">
        <p14:creationId xmlns:p14="http://schemas.microsoft.com/office/powerpoint/2010/main" val="17346324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F9B296CC-6C8E-407F-9172-9FDBCA2389DA}" type="slidenum">
              <a:rPr lang="en-CA" altLang="en-US" sz="1300"/>
              <a:pPr eaLnBrk="1" hangingPunct="1"/>
              <a:t>30</a:t>
            </a:fld>
            <a:endParaRPr lang="en-CA" altLang="en-US" sz="1300" dirty="0"/>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275354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Okay, so this is a typical hemodynamic response to a short stimulus.</a:t>
            </a:r>
          </a:p>
          <a:p>
            <a:r>
              <a:rPr lang="en-US" sz="1200" kern="1200" dirty="0">
                <a:solidFill>
                  <a:schemeClr val="tx1"/>
                </a:solidFill>
                <a:effectLst/>
                <a:latin typeface="+mn-lt"/>
                <a:ea typeface="+mn-ea"/>
                <a:cs typeface="+mn-cs"/>
              </a:rPr>
              <a:t>In the first 1-2 seconds you see a fast initial drop in signal intensity- that’s due to the increased use of oxygen by activated neurons, before the blood vessels can respond.</a:t>
            </a:r>
          </a:p>
          <a:p>
            <a:r>
              <a:rPr lang="en-US" sz="1200" kern="1200" dirty="0">
                <a:solidFill>
                  <a:schemeClr val="tx1"/>
                </a:solidFill>
                <a:effectLst/>
                <a:latin typeface="+mn-lt"/>
                <a:ea typeface="+mn-ea"/>
                <a:cs typeface="+mn-cs"/>
              </a:rPr>
              <a:t>Then, after about 2 seconds you get blood flow change and you get a big signal intensity increase that peaks around 5 or 6 seconds post-stimulus.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Eventually that signal fades, as the neurons return to resting and you sometimes see a post-stimulus undershoot, that’s poorly understood.</a:t>
            </a:r>
          </a:p>
        </p:txBody>
      </p:sp>
      <p:sp>
        <p:nvSpPr>
          <p:cNvPr id="4" name="Slide Number Placeholder 3"/>
          <p:cNvSpPr>
            <a:spLocks noGrp="1"/>
          </p:cNvSpPr>
          <p:nvPr>
            <p:ph type="sldNum" sz="quarter" idx="10"/>
          </p:nvPr>
        </p:nvSpPr>
        <p:spPr/>
        <p:txBody>
          <a:bodyPr/>
          <a:lstStyle/>
          <a:p>
            <a:fld id="{135D65E4-322E-41A2-BEA8-0244534810EE}" type="slidenum">
              <a:rPr lang="en-US" smtClean="0"/>
              <a:t>31</a:t>
            </a:fld>
            <a:endParaRPr lang="en-US" dirty="0"/>
          </a:p>
        </p:txBody>
      </p:sp>
    </p:spTree>
    <p:extLst>
      <p:ext uri="{BB962C8B-B14F-4D97-AF65-F5344CB8AC3E}">
        <p14:creationId xmlns:p14="http://schemas.microsoft.com/office/powerpoint/2010/main" val="85622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E8858CD-4052-4708-9A29-5E9EF195976C}" type="slidenum">
              <a:rPr lang="en-CA" altLang="en-US" sz="1300"/>
              <a:pPr eaLnBrk="1" hangingPunct="1"/>
              <a:t>32</a:t>
            </a:fld>
            <a:endParaRPr lang="en-CA" altLang="en-US" sz="1300" dirty="0"/>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317487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33B4ED-9C24-4924-A93E-8AC75500BA30}" type="slidenum">
              <a:rPr lang="en-GB" smtClean="0"/>
              <a:t>3</a:t>
            </a:fld>
            <a:endParaRPr lang="en-GB" dirty="0"/>
          </a:p>
        </p:txBody>
      </p:sp>
    </p:spTree>
    <p:extLst>
      <p:ext uri="{BB962C8B-B14F-4D97-AF65-F5344CB8AC3E}">
        <p14:creationId xmlns:p14="http://schemas.microsoft.com/office/powerpoint/2010/main" val="8759075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66788"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66788"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66788"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66788"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EC78C0DE-1CDB-47F0-ACBE-B8DDF0D9B42A}" type="slidenum">
              <a:rPr lang="en-CA" altLang="en-US" sz="1300"/>
              <a:pPr eaLnBrk="1" hangingPunct="1"/>
              <a:t>33</a:t>
            </a:fld>
            <a:endParaRPr lang="en-CA" altLang="en-US" sz="1300" dirty="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69473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E604D77-B6CE-49CA-8AD3-B7789257A50A}" type="slidenum">
              <a:rPr lang="en-US" altLang="en-US"/>
              <a:pPr/>
              <a:t>35</a:t>
            </a:fld>
            <a:endParaRPr lang="en-US" altLang="en-US" dirty="0"/>
          </a:p>
        </p:txBody>
      </p:sp>
    </p:spTree>
    <p:extLst>
      <p:ext uri="{BB962C8B-B14F-4D97-AF65-F5344CB8AC3E}">
        <p14:creationId xmlns:p14="http://schemas.microsoft.com/office/powerpoint/2010/main" val="1040737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Underpinned by magnetic resonance imaging (MRI). </a:t>
            </a:r>
          </a:p>
          <a:p>
            <a:pPr lvl="1"/>
            <a:r>
              <a:rPr lang="en-US" dirty="0"/>
              <a:t>Based on magnetic properties of hydrogen atoms</a:t>
            </a:r>
          </a:p>
          <a:p>
            <a:r>
              <a:rPr lang="en-US" dirty="0"/>
              <a:t>fMRI assesses brain function by looking at MRI signal changes associated with functional brain activity.</a:t>
            </a:r>
          </a:p>
          <a:p>
            <a:r>
              <a:rPr lang="en-US" dirty="0"/>
              <a:t>The most widely used method is BOLD (blood oxygen level dependent)</a:t>
            </a:r>
          </a:p>
          <a:p>
            <a:pPr lvl="1"/>
            <a:r>
              <a:rPr lang="en-US" dirty="0"/>
              <a:t>Based on hemodynamic and metabolic sequalae of neuronal responses.  </a:t>
            </a:r>
          </a:p>
          <a:p>
            <a:endParaRPr lang="en-US" dirty="0"/>
          </a:p>
        </p:txBody>
      </p:sp>
      <p:sp>
        <p:nvSpPr>
          <p:cNvPr id="4" name="Slide Number Placeholder 3"/>
          <p:cNvSpPr>
            <a:spLocks noGrp="1"/>
          </p:cNvSpPr>
          <p:nvPr>
            <p:ph type="sldNum" sz="quarter" idx="10"/>
          </p:nvPr>
        </p:nvSpPr>
        <p:spPr/>
        <p:txBody>
          <a:bodyPr/>
          <a:lstStyle/>
          <a:p>
            <a:fld id="{1C33B4ED-9C24-4924-A93E-8AC75500BA30}" type="slidenum">
              <a:rPr lang="en-GB" smtClean="0"/>
              <a:t>4</a:t>
            </a:fld>
            <a:endParaRPr lang="en-GB" dirty="0"/>
          </a:p>
        </p:txBody>
      </p:sp>
    </p:spTree>
    <p:extLst>
      <p:ext uri="{BB962C8B-B14F-4D97-AF65-F5344CB8AC3E}">
        <p14:creationId xmlns:p14="http://schemas.microsoft.com/office/powerpoint/2010/main" val="746292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a:t>
            </a:r>
          </a:p>
          <a:p>
            <a:r>
              <a:rPr lang="en-US" dirty="0"/>
              <a:t>MRI </a:t>
            </a:r>
            <a:r>
              <a:rPr lang="en-US" dirty="0">
                <a:sym typeface="Wingdings" panose="05000000000000000000" pitchFamily="2" charset="2"/>
              </a:rPr>
              <a:t>based</a:t>
            </a:r>
            <a:r>
              <a:rPr lang="en-US" baseline="0" dirty="0">
                <a:sym typeface="Wingdings" panose="05000000000000000000" pitchFamily="2" charset="2"/>
              </a:rPr>
              <a:t> on</a:t>
            </a:r>
            <a:r>
              <a:rPr lang="en-US" dirty="0">
                <a:sym typeface="Wingdings" panose="05000000000000000000" pitchFamily="2" charset="2"/>
              </a:rPr>
              <a:t> how hydrogen nuclei respond to magnetic fields</a:t>
            </a:r>
            <a:endParaRPr lang="en-US" dirty="0"/>
          </a:p>
          <a:p>
            <a:r>
              <a:rPr lang="en-US" dirty="0"/>
              <a:t>fMRI </a:t>
            </a:r>
            <a:r>
              <a:rPr lang="en-US" dirty="0">
                <a:sym typeface="Wingdings" panose="05000000000000000000" pitchFamily="2" charset="2"/>
              </a:rPr>
              <a:t>is</a:t>
            </a:r>
            <a:r>
              <a:rPr lang="en-US" baseline="0" dirty="0">
                <a:sym typeface="Wingdings" panose="05000000000000000000" pitchFamily="2" charset="2"/>
              </a:rPr>
              <a:t> a</a:t>
            </a:r>
            <a:r>
              <a:rPr lang="en-US" dirty="0">
                <a:sym typeface="Wingdings" panose="05000000000000000000" pitchFamily="2" charset="2"/>
              </a:rPr>
              <a:t> specialised MRI</a:t>
            </a:r>
            <a:r>
              <a:rPr lang="en-US" baseline="0" dirty="0">
                <a:sym typeface="Wingdings" panose="05000000000000000000" pitchFamily="2" charset="2"/>
              </a:rPr>
              <a:t> technique which </a:t>
            </a:r>
            <a:r>
              <a:rPr lang="en-US" dirty="0">
                <a:sym typeface="Wingdings" panose="05000000000000000000" pitchFamily="2" charset="2"/>
              </a:rPr>
              <a:t>tracks oxygen to image blood flow </a:t>
            </a:r>
          </a:p>
          <a:p>
            <a:endParaRPr lang="en-US" dirty="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MRI produces a magnetic field much stronger than Earth’s magnetic field</a:t>
            </a:r>
            <a:endParaRPr lang="en-US" dirty="0">
              <a:sym typeface="Wingdings" panose="05000000000000000000" pitchFamily="2" charset="2"/>
            </a:endParaRPr>
          </a:p>
          <a:p>
            <a:r>
              <a:rPr lang="en-US" dirty="0">
                <a:sym typeface="Wingdings" panose="05000000000000000000" pitchFamily="2" charset="2"/>
              </a:rPr>
              <a:t>An</a:t>
            </a:r>
            <a:r>
              <a:rPr lang="en-US" baseline="0" dirty="0">
                <a:sym typeface="Wingdings" panose="05000000000000000000" pitchFamily="2" charset="2"/>
              </a:rPr>
              <a:t> MRI scanner is a giant magnet which produces a magnetic field much stronger than Earth’s magnetic field. </a:t>
            </a:r>
          </a:p>
          <a:p>
            <a:endParaRPr lang="en-US" baseline="0" dirty="0">
              <a:sym typeface="Wingdings" panose="05000000000000000000" pitchFamily="2" charset="2"/>
            </a:endParaRPr>
          </a:p>
          <a:p>
            <a:r>
              <a:rPr lang="en-US" baseline="0" dirty="0">
                <a:sym typeface="Wingdings" panose="05000000000000000000" pitchFamily="2" charset="2"/>
              </a:rPr>
              <a:t>The scanner is in a specially shielded room which blocks out </a:t>
            </a:r>
            <a:r>
              <a:rPr lang="en-US" altLang="ja-JP" sz="1200" b="0" i="0" kern="1200" dirty="0">
                <a:solidFill>
                  <a:schemeClr val="tx1"/>
                </a:solidFill>
                <a:effectLst/>
                <a:latin typeface="+mn-lt"/>
                <a:ea typeface="+mn-ea"/>
                <a:cs typeface="+mn-cs"/>
              </a:rPr>
              <a:t>Radiofrequency</a:t>
            </a:r>
            <a:r>
              <a:rPr lang="en-US" baseline="0" dirty="0">
                <a:sym typeface="Wingdings" panose="05000000000000000000" pitchFamily="2" charset="2"/>
              </a:rPr>
              <a:t> energy, e.g. from radio stations, which would otherwise drown out the energy emitted by the protons you want to capture. </a:t>
            </a:r>
            <a:endParaRPr lang="en-US" dirty="0">
              <a:sym typeface="Wingdings" panose="05000000000000000000" pitchFamily="2" charset="2"/>
            </a:endParaRPr>
          </a:p>
          <a:p>
            <a:pPr marL="0" indent="0">
              <a:buNone/>
            </a:pPr>
            <a:endParaRPr lang="en-US"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1C33B4ED-9C24-4924-A93E-8AC75500BA30}" type="slidenum">
              <a:rPr lang="en-GB" smtClean="0"/>
              <a:t>6</a:t>
            </a:fld>
            <a:endParaRPr lang="en-GB" dirty="0"/>
          </a:p>
        </p:txBody>
      </p:sp>
    </p:spTree>
    <p:extLst>
      <p:ext uri="{BB962C8B-B14F-4D97-AF65-F5344CB8AC3E}">
        <p14:creationId xmlns:p14="http://schemas.microsoft.com/office/powerpoint/2010/main" val="764788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33B4ED-9C24-4924-A93E-8AC75500BA30}" type="slidenum">
              <a:rPr lang="en-GB" smtClean="0"/>
              <a:t>7</a:t>
            </a:fld>
            <a:endParaRPr lang="en-GB" dirty="0"/>
          </a:p>
        </p:txBody>
      </p:sp>
    </p:spTree>
    <p:extLst>
      <p:ext uri="{BB962C8B-B14F-4D97-AF65-F5344CB8AC3E}">
        <p14:creationId xmlns:p14="http://schemas.microsoft.com/office/powerpoint/2010/main" val="777319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33B4ED-9C24-4924-A93E-8AC75500BA30}" type="slidenum">
              <a:rPr lang="en-GB" smtClean="0"/>
              <a:t>8</a:t>
            </a:fld>
            <a:endParaRPr lang="en-GB" dirty="0"/>
          </a:p>
        </p:txBody>
      </p:sp>
    </p:spTree>
    <p:extLst>
      <p:ext uri="{BB962C8B-B14F-4D97-AF65-F5344CB8AC3E}">
        <p14:creationId xmlns:p14="http://schemas.microsoft.com/office/powerpoint/2010/main" val="3991040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spatial</a:t>
            </a:r>
            <a:r>
              <a:rPr lang="en-US" sz="1200" b="0" i="0" kern="1200" baseline="0" dirty="0">
                <a:solidFill>
                  <a:schemeClr val="tx1"/>
                </a:solidFill>
                <a:effectLst/>
                <a:latin typeface="+mn-lt"/>
                <a:ea typeface="+mn-ea"/>
                <a:cs typeface="+mn-cs"/>
              </a:rPr>
              <a:t> localisation.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90</a:t>
            </a:r>
            <a:r>
              <a:rPr lang="en-US" sz="1200" b="0" i="0" kern="1200" baseline="30000" dirty="0">
                <a:solidFill>
                  <a:schemeClr val="tx1"/>
                </a:solidFill>
                <a:effectLst/>
                <a:latin typeface="+mn-lt"/>
                <a:ea typeface="+mn-ea"/>
                <a:cs typeface="+mn-cs"/>
              </a:rPr>
              <a:t>o</a:t>
            </a:r>
            <a:r>
              <a:rPr lang="en-US" sz="1200" b="0" i="0" kern="1200" dirty="0">
                <a:solidFill>
                  <a:schemeClr val="tx1"/>
                </a:solidFill>
                <a:effectLst/>
                <a:latin typeface="+mn-lt"/>
                <a:ea typeface="+mn-ea"/>
                <a:cs typeface="+mn-cs"/>
              </a:rPr>
              <a:t> pulse applied in conjunction with a magnetic field gradient will rotate spins which are located in a slice or plane through the object.</a:t>
            </a:r>
          </a:p>
          <a:p>
            <a:endParaRPr lang="en-US" sz="1200" b="0" i="0" kern="1200" dirty="0">
              <a:solidFill>
                <a:schemeClr val="tx1"/>
              </a:solidFill>
              <a:effectLst/>
              <a:latin typeface="+mn-lt"/>
              <a:ea typeface="+mn-ea"/>
              <a:cs typeface="+mn-cs"/>
            </a:endParaRPr>
          </a:p>
          <a:p>
            <a:r>
              <a:rPr lang="en-US" dirty="0"/>
              <a:t>Frequency discrimination can be achieved by arranging for RF emissions from the patient to have slightly different frequencies depending on their origin. </a:t>
            </a:r>
          </a:p>
          <a:p>
            <a:r>
              <a:rPr lang="en-US" dirty="0"/>
              <a:t>Furthermore, phase discrimination can also be applied so that the phase of the RF emissions can be related to locations within the patient.</a:t>
            </a:r>
          </a:p>
          <a:p>
            <a:endParaRPr lang="en-US" dirty="0"/>
          </a:p>
          <a:p>
            <a:r>
              <a:rPr lang="en-US" dirty="0"/>
              <a:t>The magnetic field of the magnet in an MRI scanner is therefore supplemented by small fields introduced using gradient coils so that a linear gradient, for instance, in the field can be established. </a:t>
            </a:r>
          </a:p>
          <a:p>
            <a:r>
              <a:rPr lang="en-US" dirty="0"/>
              <a:t>With such a gradient applied along the patient's Z-axis, we can expect the resonant frequency of hydrogen protons to be different for planes along this axis,</a:t>
            </a:r>
          </a:p>
          <a:p>
            <a:endParaRPr lang="en-US" dirty="0"/>
          </a:p>
          <a:p>
            <a:endParaRPr lang="en-US" dirty="0"/>
          </a:p>
        </p:txBody>
      </p:sp>
      <p:sp>
        <p:nvSpPr>
          <p:cNvPr id="4" name="Slide Number Placeholder 3"/>
          <p:cNvSpPr>
            <a:spLocks noGrp="1"/>
          </p:cNvSpPr>
          <p:nvPr>
            <p:ph type="sldNum" sz="quarter" idx="10"/>
          </p:nvPr>
        </p:nvSpPr>
        <p:spPr/>
        <p:txBody>
          <a:bodyPr/>
          <a:lstStyle/>
          <a:p>
            <a:fld id="{1C33B4ED-9C24-4924-A93E-8AC75500BA30}" type="slidenum">
              <a:rPr lang="en-GB" smtClean="0"/>
              <a:t>9</a:t>
            </a:fld>
            <a:endParaRPr lang="en-GB" dirty="0"/>
          </a:p>
        </p:txBody>
      </p:sp>
    </p:spTree>
    <p:extLst>
      <p:ext uri="{BB962C8B-B14F-4D97-AF65-F5344CB8AC3E}">
        <p14:creationId xmlns:p14="http://schemas.microsoft.com/office/powerpoint/2010/main" val="924660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Planes.</a:t>
            </a:r>
          </a:p>
        </p:txBody>
      </p:sp>
      <p:sp>
        <p:nvSpPr>
          <p:cNvPr id="4" name="Slide Number Placeholder 3"/>
          <p:cNvSpPr>
            <a:spLocks noGrp="1"/>
          </p:cNvSpPr>
          <p:nvPr>
            <p:ph type="sldNum" sz="quarter" idx="10"/>
          </p:nvPr>
        </p:nvSpPr>
        <p:spPr/>
        <p:txBody>
          <a:bodyPr/>
          <a:lstStyle/>
          <a:p>
            <a:fld id="{1C33B4ED-9C24-4924-A93E-8AC75500BA30}" type="slidenum">
              <a:rPr lang="en-GB" smtClean="0"/>
              <a:t>10</a:t>
            </a:fld>
            <a:endParaRPr lang="en-GB" dirty="0"/>
          </a:p>
        </p:txBody>
      </p:sp>
    </p:spTree>
    <p:extLst>
      <p:ext uri="{BB962C8B-B14F-4D97-AF65-F5344CB8AC3E}">
        <p14:creationId xmlns:p14="http://schemas.microsoft.com/office/powerpoint/2010/main" val="159177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6ABC3D-65BB-45B8-B24F-FF77AB7C8708}" type="datetime1">
              <a:rPr lang="en-US" altLang="ja-JP" smtClean="0"/>
              <a:t>10/18/16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401223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FEA6E64-D4EE-4B6A-A6E7-84C1B52C937D}" type="datetime1">
              <a:rPr lang="en-US" altLang="ja-JP" smtClean="0"/>
              <a:t>10/18/16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204273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1702E993-6344-4B30-9268-9302486EEFC1}" type="datetime1">
              <a:rPr lang="en-US" altLang="ja-JP" smtClean="0"/>
              <a:t>10/18/16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227116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5317A34F-3399-430E-A246-7E5F5818E3FC}" type="datetime1">
              <a:rPr lang="en-US" altLang="ja-JP" smtClean="0"/>
              <a:t>10/18/16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357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3FB7BC-F0CA-4BC6-A05B-7B03C8DF3A76}" type="datetime1">
              <a:rPr lang="en-US" altLang="ja-JP" smtClean="0"/>
              <a:t>10/18/16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458002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7E77392-1464-47AB-B926-336C57FACB12}" type="datetime1">
              <a:rPr lang="en-US" altLang="ja-JP" smtClean="0"/>
              <a:t>10/18/16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9934653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F155E00-58F7-41FD-8805-FA60A756B0F6}" type="datetime1">
              <a:rPr lang="en-US" altLang="ja-JP" smtClean="0"/>
              <a:t>10/18/16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706732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80FA2B-ED76-40F5-952F-8FBE0B76084C}" type="datetime1">
              <a:rPr lang="en-US" altLang="ja-JP" smtClean="0"/>
              <a:t>10/18/16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739318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804426-4C87-4DB4-A0C1-308BBED36185}" type="datetime1">
              <a:rPr lang="en-US" altLang="ja-JP" smtClean="0"/>
              <a:t>10/18/16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462285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77FED51B-721F-4188-88B5-061B7409AAF9}" type="datetime1">
              <a:rPr lang="en-US" altLang="ja-JP" smtClean="0"/>
              <a:t>10/18/16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915571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7921AF-8260-46DB-B25E-3F856EF88EE5}" type="datetime1">
              <a:rPr lang="en-US" altLang="ja-JP" smtClean="0"/>
              <a:t>10/18/16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321063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6F0C44-DCBC-42F3-91F8-57369BCAFBE6}" type="datetime1">
              <a:rPr lang="en-US" altLang="ja-JP" smtClean="0"/>
              <a:t>10/18/16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1241150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B53851-6703-4AB0-8C58-485211C71A2A}" type="datetime1">
              <a:rPr lang="en-US" altLang="ja-JP" smtClean="0"/>
              <a:t>10/18/16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833095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5E55D6CF-5FD2-4D91-BEDC-5E608E4E51A0}" type="datetime1">
              <a:rPr lang="en-US" altLang="ja-JP" smtClean="0"/>
              <a:t>10/18/16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08273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14D00D88-775C-4B29-9EDE-5AE87F48423B}" type="datetime1">
              <a:rPr lang="en-US" altLang="ja-JP" smtClean="0"/>
              <a:t>10/18/16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334983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A953D950-6C98-44D4-A85A-74D8D49902FB}" type="datetime1">
              <a:rPr lang="en-US" altLang="ja-JP" smtClean="0"/>
              <a:t>10/18/16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84348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32C1FA-F299-4CBB-AF09-C409F6092203}" type="datetime1">
              <a:rPr lang="en-US" altLang="ja-JP" smtClean="0"/>
              <a:t>10/18/16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29077825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F0CACC02-74AA-41BF-919A-9421759A4A63}" type="datetime1">
              <a:rPr lang="en-US" altLang="ja-JP" smtClean="0"/>
              <a:t>10/18/16</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D7E63A33-8271-4DD0-9C48-789913D7C115}" type="slidenum">
              <a:rPr lang="en-US" smtClean="0"/>
              <a:pPr/>
              <a:t>‹#›</a:t>
            </a:fld>
            <a:endParaRPr lang="en-US" dirty="0"/>
          </a:p>
        </p:txBody>
      </p:sp>
    </p:spTree>
    <p:extLst>
      <p:ext uri="{BB962C8B-B14F-4D97-AF65-F5344CB8AC3E}">
        <p14:creationId xmlns:p14="http://schemas.microsoft.com/office/powerpoint/2010/main" val="20495507"/>
      </p:ext>
    </p:extLst>
  </p:cSld>
  <p:clrMap bg1="dk1" tx1="lt1" bg2="dk2" tx2="lt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Lst>
  <p:hf hdr="0" ftr="0" dt="0"/>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0.gif"/><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s://www.youtube.com/watch?v=0YBUSOrH0lw" TargetMode="External"/><Relationship Id="rId5" Type="http://schemas.openxmlformats.org/officeDocument/2006/relationships/image" Target="../media/image30.png"/><Relationship Id="rId1" Type="http://schemas.microsoft.com/office/2007/relationships/media" Target="../media/media1.mp4"/><Relationship Id="rId2" Type="http://schemas.openxmlformats.org/officeDocument/2006/relationships/video" Target="../media/media1.mp4"/></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 Id="rId3" Type="http://schemas.openxmlformats.org/officeDocument/2006/relationships/hyperlink" Target="http://www.jcmr-online.com/content/12/1/71/figure/F4"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5" Type="http://schemas.openxmlformats.org/officeDocument/2006/relationships/image" Target="../media/image35.tiff"/><Relationship Id="rId6" Type="http://schemas.openxmlformats.org/officeDocument/2006/relationships/image" Target="../media/image36.tiff"/><Relationship Id="rId7" Type="http://schemas.openxmlformats.org/officeDocument/2006/relationships/image" Target="../media/image37.tiff"/><Relationship Id="rId8" Type="http://schemas.openxmlformats.org/officeDocument/2006/relationships/image" Target="../media/image38.tiff"/><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5" Type="http://schemas.openxmlformats.org/officeDocument/2006/relationships/image" Target="../media/image35.tiff"/><Relationship Id="rId6" Type="http://schemas.openxmlformats.org/officeDocument/2006/relationships/image" Target="../media/image36.tiff"/><Relationship Id="rId7" Type="http://schemas.openxmlformats.org/officeDocument/2006/relationships/image" Target="../media/image39.tiff"/><Relationship Id="rId8" Type="http://schemas.openxmlformats.org/officeDocument/2006/relationships/image" Target="../media/image40.tif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5" Type="http://schemas.openxmlformats.org/officeDocument/2006/relationships/image" Target="../media/image35.tiff"/><Relationship Id="rId6" Type="http://schemas.openxmlformats.org/officeDocument/2006/relationships/image" Target="../media/image36.tiff"/><Relationship Id="rId7" Type="http://schemas.openxmlformats.org/officeDocument/2006/relationships/image" Target="../media/image39.tiff"/><Relationship Id="rId8" Type="http://schemas.openxmlformats.org/officeDocument/2006/relationships/image" Target="../media/image40.tif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gif"/><Relationship Id="rId4" Type="http://schemas.openxmlformats.org/officeDocument/2006/relationships/image" Target="../media/image46.gif"/><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image" Target="../media/image11.jpe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32120" y="2286000"/>
            <a:ext cx="6878342" cy="2536355"/>
          </a:xfrm>
        </p:spPr>
        <p:txBody>
          <a:bodyPr/>
          <a:lstStyle/>
          <a:p>
            <a:pPr algn="ctr"/>
            <a:r>
              <a:rPr lang="en-US" sz="4400" b="1" dirty="0">
                <a:solidFill>
                  <a:schemeClr val="accent3"/>
                </a:solidFill>
              </a:rPr>
              <a:t>Basis of the BOLD signal</a:t>
            </a:r>
          </a:p>
        </p:txBody>
      </p:sp>
      <p:sp>
        <p:nvSpPr>
          <p:cNvPr id="2" name="Subtitle 1"/>
          <p:cNvSpPr>
            <a:spLocks noGrp="1"/>
          </p:cNvSpPr>
          <p:nvPr>
            <p:ph type="subTitle" idx="1"/>
          </p:nvPr>
        </p:nvSpPr>
        <p:spPr>
          <a:xfrm>
            <a:off x="1261516" y="5116650"/>
            <a:ext cx="6620968" cy="861420"/>
          </a:xfrm>
        </p:spPr>
        <p:txBody>
          <a:bodyPr>
            <a:normAutofit fontScale="77500" lnSpcReduction="20000"/>
          </a:bodyPr>
          <a:lstStyle/>
          <a:p>
            <a:pPr algn="ctr"/>
            <a:r>
              <a:rPr lang="en-US" sz="3200" b="1" dirty="0" err="1">
                <a:solidFill>
                  <a:schemeClr val="tx1"/>
                </a:solidFill>
              </a:rPr>
              <a:t>Jialin</a:t>
            </a:r>
            <a:r>
              <a:rPr lang="en-US" sz="3200" b="1" dirty="0">
                <a:solidFill>
                  <a:schemeClr val="tx1"/>
                </a:solidFill>
              </a:rPr>
              <a:t> yuan</a:t>
            </a:r>
          </a:p>
          <a:p>
            <a:pPr algn="ctr"/>
            <a:r>
              <a:rPr lang="en-US" sz="3200" b="1" dirty="0">
                <a:solidFill>
                  <a:schemeClr val="tx1"/>
                </a:solidFill>
              </a:rPr>
              <a:t>Wen </a:t>
            </a:r>
            <a:r>
              <a:rPr lang="en-US" sz="3200" b="1" dirty="0" err="1">
                <a:solidFill>
                  <a:schemeClr val="tx1"/>
                </a:solidFill>
              </a:rPr>
              <a:t>Wen</a:t>
            </a:r>
            <a:endParaRPr lang="en-US" sz="3200" b="1" dirty="0">
              <a:solidFill>
                <a:schemeClr val="tx1"/>
              </a:solidFill>
            </a:endParaRPr>
          </a:p>
        </p:txBody>
      </p:sp>
      <p:pic>
        <p:nvPicPr>
          <p:cNvPr id="5" name="Picture 4" descr="fmri.jpg"/>
          <p:cNvPicPr>
            <a:picLocks noChangeAspect="1"/>
          </p:cNvPicPr>
          <p:nvPr/>
        </p:nvPicPr>
        <p:blipFill>
          <a:blip r:embed="rId3"/>
          <a:stretch>
            <a:fillRect/>
          </a:stretch>
        </p:blipFill>
        <p:spPr>
          <a:xfrm>
            <a:off x="2045082" y="352425"/>
            <a:ext cx="5061205" cy="3379428"/>
          </a:xfrm>
          <a:prstGeom prst="rect">
            <a:avLst/>
          </a:prstGeom>
        </p:spPr>
      </p:pic>
      <p:sp>
        <p:nvSpPr>
          <p:cNvPr id="6" name="TextBox 5"/>
          <p:cNvSpPr txBox="1"/>
          <p:nvPr/>
        </p:nvSpPr>
        <p:spPr>
          <a:xfrm>
            <a:off x="4079478" y="3731104"/>
            <a:ext cx="3810941" cy="307777"/>
          </a:xfrm>
          <a:prstGeom prst="rect">
            <a:avLst/>
          </a:prstGeom>
        </p:spPr>
        <p:txBody>
          <a:bodyPr rtlCol="0">
            <a:spAutoFit/>
          </a:bodyPr>
          <a:lstStyle/>
          <a:p>
            <a:pPr algn="ctr"/>
            <a:r>
              <a:rPr lang="en-US" sz="1400" dirty="0">
                <a:solidFill>
                  <a:srgbClr val="FFFFFF"/>
                </a:solidFill>
              </a:rPr>
              <a:t>Zephyr/Science Photo Library</a:t>
            </a:r>
          </a:p>
        </p:txBody>
      </p:sp>
    </p:spTree>
    <p:extLst>
      <p:ext uri="{BB962C8B-B14F-4D97-AF65-F5344CB8AC3E}">
        <p14:creationId xmlns:p14="http://schemas.microsoft.com/office/powerpoint/2010/main" val="3181797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 image showing a person having an MRI sca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8234" y="2160337"/>
            <a:ext cx="5696728" cy="3487793"/>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p:cNvGrpSpPr/>
          <p:nvPr/>
        </p:nvGrpSpPr>
        <p:grpSpPr>
          <a:xfrm>
            <a:off x="336883" y="522061"/>
            <a:ext cx="5999748" cy="4146192"/>
            <a:chOff x="818147" y="497305"/>
            <a:chExt cx="9169425" cy="6336632"/>
          </a:xfrm>
        </p:grpSpPr>
        <p:cxnSp>
          <p:nvCxnSpPr>
            <p:cNvPr id="9" name="Straight Connector 8"/>
            <p:cNvCxnSpPr/>
            <p:nvPr/>
          </p:nvCxnSpPr>
          <p:spPr>
            <a:xfrm>
              <a:off x="818147" y="3368842"/>
              <a:ext cx="0" cy="3336758"/>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11" name="Straight Connector 10"/>
            <p:cNvCxnSpPr/>
            <p:nvPr/>
          </p:nvCxnSpPr>
          <p:spPr>
            <a:xfrm>
              <a:off x="834189" y="3368842"/>
              <a:ext cx="2919664" cy="1283369"/>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cxnSp>
          <p:nvCxnSpPr>
            <p:cNvPr id="13" name="Straight Connector 12"/>
            <p:cNvCxnSpPr/>
            <p:nvPr/>
          </p:nvCxnSpPr>
          <p:spPr>
            <a:xfrm flipV="1">
              <a:off x="834189" y="1042737"/>
              <a:ext cx="2326105" cy="2326105"/>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8" name="TextBox 17"/>
            <p:cNvSpPr txBox="1"/>
            <p:nvPr/>
          </p:nvSpPr>
          <p:spPr>
            <a:xfrm>
              <a:off x="3160292" y="497305"/>
              <a:ext cx="6827280" cy="799638"/>
            </a:xfrm>
            <a:prstGeom prst="rect">
              <a:avLst/>
            </a:prstGeom>
            <a:noFill/>
          </p:spPr>
          <p:txBody>
            <a:bodyPr wrap="square" rtlCol="0">
              <a:spAutoFit/>
            </a:bodyPr>
            <a:lstStyle/>
            <a:p>
              <a:r>
                <a:rPr lang="en-US" sz="2800" b="1" dirty="0"/>
                <a:t>Z    B</a:t>
              </a:r>
              <a:r>
                <a:rPr lang="en-US" sz="2800" b="1" baseline="-25000" dirty="0"/>
                <a:t>0</a:t>
              </a:r>
              <a:r>
                <a:rPr lang="en-US" sz="2800" b="1" dirty="0"/>
                <a:t> longitudinal axis</a:t>
              </a:r>
            </a:p>
          </p:txBody>
        </p:sp>
        <p:sp>
          <p:nvSpPr>
            <p:cNvPr id="19" name="TextBox 18"/>
            <p:cNvSpPr txBox="1"/>
            <p:nvPr/>
          </p:nvSpPr>
          <p:spPr>
            <a:xfrm>
              <a:off x="3850105" y="4514001"/>
              <a:ext cx="1106905" cy="523220"/>
            </a:xfrm>
            <a:prstGeom prst="rect">
              <a:avLst/>
            </a:prstGeom>
            <a:noFill/>
          </p:spPr>
          <p:txBody>
            <a:bodyPr wrap="square" rtlCol="0">
              <a:spAutoFit/>
            </a:bodyPr>
            <a:lstStyle/>
            <a:p>
              <a:r>
                <a:rPr lang="en-US" sz="2800" b="1" dirty="0"/>
                <a:t>X</a:t>
              </a:r>
            </a:p>
          </p:txBody>
        </p:sp>
        <p:sp>
          <p:nvSpPr>
            <p:cNvPr id="20" name="TextBox 19"/>
            <p:cNvSpPr txBox="1"/>
            <p:nvPr/>
          </p:nvSpPr>
          <p:spPr>
            <a:xfrm>
              <a:off x="834189" y="6310717"/>
              <a:ext cx="625642" cy="523220"/>
            </a:xfrm>
            <a:prstGeom prst="rect">
              <a:avLst/>
            </a:prstGeom>
            <a:noFill/>
          </p:spPr>
          <p:txBody>
            <a:bodyPr wrap="square" rtlCol="0">
              <a:spAutoFit/>
            </a:bodyPr>
            <a:lstStyle/>
            <a:p>
              <a:r>
                <a:rPr lang="en-US" sz="2800" b="1" dirty="0"/>
                <a:t>Y</a:t>
              </a:r>
            </a:p>
          </p:txBody>
        </p:sp>
      </p:grpSp>
      <p:sp>
        <p:nvSpPr>
          <p:cNvPr id="2" name="スライド番号プレースホルダー 1"/>
          <p:cNvSpPr>
            <a:spLocks noGrp="1"/>
          </p:cNvSpPr>
          <p:nvPr>
            <p:ph type="sldNum" sz="quarter" idx="12"/>
          </p:nvPr>
        </p:nvSpPr>
        <p:spPr/>
        <p:txBody>
          <a:bodyPr/>
          <a:lstStyle/>
          <a:p>
            <a:fld id="{D7E63A33-8271-4DD0-9C48-789913D7C115}" type="slidenum">
              <a:rPr lang="en-US" smtClean="0"/>
              <a:pPr/>
              <a:t>10</a:t>
            </a:fld>
            <a:endParaRPr lang="en-US" dirty="0"/>
          </a:p>
        </p:txBody>
      </p:sp>
    </p:spTree>
    <p:extLst>
      <p:ext uri="{BB962C8B-B14F-4D97-AF65-F5344CB8AC3E}">
        <p14:creationId xmlns:p14="http://schemas.microsoft.com/office/powerpoint/2010/main" val="11139359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7E63A33-8271-4DD0-9C48-789913D7C115}" type="slidenum">
              <a:rPr lang="en-US" smtClean="0"/>
              <a:pPr/>
              <a:t>11</a:t>
            </a:fld>
            <a:endParaRPr lang="en-US" dirty="0"/>
          </a:p>
        </p:txBody>
      </p:sp>
      <p:sp>
        <p:nvSpPr>
          <p:cNvPr id="3" name="Oval 2"/>
          <p:cNvSpPr/>
          <p:nvPr/>
        </p:nvSpPr>
        <p:spPr>
          <a:xfrm>
            <a:off x="3095625" y="1933575"/>
            <a:ext cx="2568590" cy="26892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mri.jpg"/>
          <p:cNvPicPr>
            <a:picLocks noChangeAspect="1"/>
          </p:cNvPicPr>
          <p:nvPr/>
        </p:nvPicPr>
        <p:blipFill>
          <a:blip r:embed="rId3"/>
          <a:stretch>
            <a:fillRect/>
          </a:stretch>
        </p:blipFill>
        <p:spPr>
          <a:xfrm>
            <a:off x="2069899" y="1588519"/>
            <a:ext cx="5061205" cy="3379428"/>
          </a:xfrm>
          <a:prstGeom prst="rect">
            <a:avLst/>
          </a:prstGeom>
        </p:spPr>
      </p:pic>
      <p:cxnSp>
        <p:nvCxnSpPr>
          <p:cNvPr id="4" name="Straight Arrow Connector 3"/>
          <p:cNvCxnSpPr/>
          <p:nvPr/>
        </p:nvCxnSpPr>
        <p:spPr>
          <a:xfrm>
            <a:off x="1571625" y="3365827"/>
            <a:ext cx="6032174" cy="49077"/>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5" name="Straight Arrow Connector 4"/>
          <p:cNvCxnSpPr/>
          <p:nvPr/>
        </p:nvCxnSpPr>
        <p:spPr>
          <a:xfrm>
            <a:off x="3800281" y="831504"/>
            <a:ext cx="85422" cy="4793128"/>
          </a:xfrm>
          <a:prstGeom prst="straightConnector1">
            <a:avLst/>
          </a:prstGeom>
          <a:ln>
            <a:headEnd type="none"/>
            <a:tailEnd type="none"/>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3287699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22" y="98250"/>
            <a:ext cx="7055380" cy="1400530"/>
          </a:xfrm>
        </p:spPr>
        <p:txBody>
          <a:bodyPr/>
          <a:lstStyle/>
          <a:p>
            <a:r>
              <a:rPr lang="en-GB" sz="2800" u="sng" dirty="0">
                <a:solidFill>
                  <a:schemeClr val="accent3"/>
                </a:solidFill>
              </a:rPr>
              <a:t>Hydrogen Ions</a:t>
            </a:r>
            <a:endParaRPr lang="en-GB" sz="3600" u="sng" dirty="0">
              <a:solidFill>
                <a:schemeClr val="accent3"/>
              </a:solidFill>
            </a:endParaRPr>
          </a:p>
        </p:txBody>
      </p:sp>
      <p:sp>
        <p:nvSpPr>
          <p:cNvPr id="3" name="Content Placeholder 2"/>
          <p:cNvSpPr>
            <a:spLocks noGrp="1"/>
          </p:cNvSpPr>
          <p:nvPr>
            <p:ph idx="1"/>
          </p:nvPr>
        </p:nvSpPr>
        <p:spPr>
          <a:xfrm>
            <a:off x="398013" y="1291002"/>
            <a:ext cx="4385338" cy="2768678"/>
          </a:xfrm>
        </p:spPr>
        <p:txBody>
          <a:bodyPr>
            <a:normAutofit lnSpcReduction="10000"/>
          </a:bodyPr>
          <a:lstStyle/>
          <a:p>
            <a:r>
              <a:rPr lang="en-GB" dirty="0"/>
              <a:t>Human tissue contains many hydrogen ions.</a:t>
            </a:r>
          </a:p>
          <a:p>
            <a:pPr lvl="1"/>
            <a:r>
              <a:rPr lang="en-US" dirty="0"/>
              <a:t>Fat</a:t>
            </a:r>
          </a:p>
          <a:p>
            <a:pPr lvl="1"/>
            <a:r>
              <a:rPr lang="en-US" dirty="0"/>
              <a:t>Water:</a:t>
            </a:r>
            <a:br>
              <a:rPr lang="en-US" dirty="0"/>
            </a:br>
            <a:r>
              <a:rPr lang="en-US" dirty="0"/>
              <a:t>A trillion, trillion, trillion water molecules in the human body.</a:t>
            </a:r>
          </a:p>
          <a:p>
            <a:r>
              <a:rPr lang="en-US" dirty="0"/>
              <a:t>Hydrogen atoms are tiny magnets</a:t>
            </a:r>
          </a:p>
          <a:p>
            <a:endParaRPr lang="en-GB" dirty="0"/>
          </a:p>
        </p:txBody>
      </p:sp>
      <p:pic>
        <p:nvPicPr>
          <p:cNvPr id="4" name="Picture 3"/>
          <p:cNvPicPr>
            <a:picLocks noChangeAspect="1"/>
          </p:cNvPicPr>
          <p:nvPr/>
        </p:nvPicPr>
        <p:blipFill>
          <a:blip r:embed="rId3"/>
          <a:stretch>
            <a:fillRect/>
          </a:stretch>
        </p:blipFill>
        <p:spPr>
          <a:xfrm>
            <a:off x="1219220" y="4421293"/>
            <a:ext cx="960093" cy="1791393"/>
          </a:xfrm>
          <a:prstGeom prst="rect">
            <a:avLst/>
          </a:prstGeom>
        </p:spPr>
      </p:pic>
      <p:pic>
        <p:nvPicPr>
          <p:cNvPr id="10" name="Picture 9"/>
          <p:cNvPicPr>
            <a:picLocks noChangeAspect="1"/>
          </p:cNvPicPr>
          <p:nvPr/>
        </p:nvPicPr>
        <p:blipFill>
          <a:blip r:embed="rId4"/>
          <a:stretch>
            <a:fillRect/>
          </a:stretch>
        </p:blipFill>
        <p:spPr>
          <a:xfrm>
            <a:off x="2630669" y="3952507"/>
            <a:ext cx="1524493" cy="2621793"/>
          </a:xfrm>
          <a:prstGeom prst="rect">
            <a:avLst/>
          </a:prstGeom>
        </p:spPr>
      </p:pic>
      <p:pic>
        <p:nvPicPr>
          <p:cNvPr id="17" name="Picture 16"/>
          <p:cNvPicPr>
            <a:picLocks noChangeAspect="1"/>
          </p:cNvPicPr>
          <p:nvPr/>
        </p:nvPicPr>
        <p:blipFill>
          <a:blip r:embed="rId5"/>
          <a:stretch>
            <a:fillRect/>
          </a:stretch>
        </p:blipFill>
        <p:spPr>
          <a:xfrm>
            <a:off x="5566611" y="4764048"/>
            <a:ext cx="3352179" cy="1874421"/>
          </a:xfrm>
          <a:prstGeom prst="rect">
            <a:avLst/>
          </a:prstGeom>
        </p:spPr>
      </p:pic>
      <p:pic>
        <p:nvPicPr>
          <p:cNvPr id="2050" name="Picture 2" descr="mage result for radiofrequency pulse sp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6611" y="452718"/>
            <a:ext cx="3223383" cy="3948644"/>
          </a:xfrm>
          <a:prstGeom prst="rect">
            <a:avLst/>
          </a:prstGeom>
          <a:noFill/>
          <a:extLst>
            <a:ext uri="{909E8E84-426E-40DD-AFC4-6F175D3DCCD1}">
              <a14:hiddenFill xmlns:a14="http://schemas.microsoft.com/office/drawing/2010/main">
                <a:solidFill>
                  <a:srgbClr val="FFFFFF"/>
                </a:solidFill>
              </a14:hiddenFill>
            </a:ext>
          </a:extLst>
        </p:spPr>
      </p:pic>
      <p:sp>
        <p:nvSpPr>
          <p:cNvPr id="5" name="スライド番号プレースホルダー 4"/>
          <p:cNvSpPr>
            <a:spLocks noGrp="1"/>
          </p:cNvSpPr>
          <p:nvPr>
            <p:ph type="sldNum" sz="quarter" idx="12"/>
          </p:nvPr>
        </p:nvSpPr>
        <p:spPr/>
        <p:txBody>
          <a:bodyPr/>
          <a:lstStyle/>
          <a:p>
            <a:fld id="{D7E63A33-8271-4DD0-9C48-789913D7C115}" type="slidenum">
              <a:rPr lang="en-US" smtClean="0"/>
              <a:pPr/>
              <a:t>12</a:t>
            </a:fld>
            <a:endParaRPr lang="en-US" dirty="0"/>
          </a:p>
        </p:txBody>
      </p:sp>
    </p:spTree>
    <p:extLst>
      <p:ext uri="{BB962C8B-B14F-4D97-AF65-F5344CB8AC3E}">
        <p14:creationId xmlns:p14="http://schemas.microsoft.com/office/powerpoint/2010/main" val="4289830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0863"/>
            <a:ext cx="7055380" cy="1400530"/>
          </a:xfrm>
        </p:spPr>
        <p:txBody>
          <a:bodyPr/>
          <a:lstStyle/>
          <a:p>
            <a:r>
              <a:rPr lang="en-GB" sz="3600" u="sng" dirty="0">
                <a:solidFill>
                  <a:schemeClr val="accent3"/>
                </a:solidFill>
              </a:rPr>
              <a:t>Nuclear spin: precession</a:t>
            </a:r>
            <a:endParaRPr lang="en-GB" sz="4400" u="sng" dirty="0">
              <a:solidFill>
                <a:schemeClr val="accent3"/>
              </a:solidFill>
            </a:endParaRPr>
          </a:p>
        </p:txBody>
      </p:sp>
      <p:sp>
        <p:nvSpPr>
          <p:cNvPr id="3" name="Content Placeholder 2"/>
          <p:cNvSpPr>
            <a:spLocks noGrp="1"/>
          </p:cNvSpPr>
          <p:nvPr>
            <p:ph idx="1"/>
          </p:nvPr>
        </p:nvSpPr>
        <p:spPr>
          <a:xfrm>
            <a:off x="484710" y="4123940"/>
            <a:ext cx="8049690" cy="2085131"/>
          </a:xfrm>
        </p:spPr>
        <p:txBody>
          <a:bodyPr>
            <a:normAutofit fontScale="92500" lnSpcReduction="20000"/>
          </a:bodyPr>
          <a:lstStyle/>
          <a:p>
            <a:pPr marL="0" indent="0">
              <a:buNone/>
            </a:pPr>
            <a:r>
              <a:rPr lang="en-GB" dirty="0">
                <a:sym typeface="Wingdings" panose="05000000000000000000" pitchFamily="2" charset="2"/>
              </a:rPr>
              <a:t>In nuclear spin, the proton spins around the long axis of the primary magnetic field</a:t>
            </a:r>
            <a:r>
              <a:rPr lang="en-GB" dirty="0" smtClean="0">
                <a:sym typeface="Wingdings" panose="05000000000000000000" pitchFamily="2" charset="2"/>
              </a:rPr>
              <a:t>.</a:t>
            </a:r>
            <a:r>
              <a:rPr lang="en-GB" altLang="zh-CN" dirty="0"/>
              <a:t> Never truly </a:t>
            </a:r>
            <a:r>
              <a:rPr lang="en-GB" altLang="zh-CN" dirty="0" smtClean="0"/>
              <a:t>aligned!</a:t>
            </a:r>
            <a:endParaRPr lang="en-GB" dirty="0">
              <a:sym typeface="Wingdings" panose="05000000000000000000" pitchFamily="2" charset="2"/>
            </a:endParaRPr>
          </a:p>
          <a:p>
            <a:pPr marL="0" indent="0">
              <a:buNone/>
            </a:pPr>
            <a:endParaRPr lang="en-GB" dirty="0">
              <a:sym typeface="Wingdings" panose="05000000000000000000" pitchFamily="2" charset="2"/>
            </a:endParaRPr>
          </a:p>
          <a:p>
            <a:pPr marL="0" indent="0">
              <a:buNone/>
            </a:pPr>
            <a:r>
              <a:rPr lang="en-GB" dirty="0">
                <a:sym typeface="Wingdings" panose="05000000000000000000" pitchFamily="2" charset="2"/>
              </a:rPr>
              <a:t>The proton gyrates as it spins into alignment.</a:t>
            </a:r>
          </a:p>
          <a:p>
            <a:pPr marL="0" indent="0">
              <a:buNone/>
            </a:pPr>
            <a:endParaRPr lang="en-GB" dirty="0">
              <a:sym typeface="Wingdings" panose="05000000000000000000" pitchFamily="2" charset="2"/>
            </a:endParaRPr>
          </a:p>
          <a:p>
            <a:pPr marL="0" indent="0">
              <a:buNone/>
            </a:pPr>
            <a:r>
              <a:rPr lang="en-GB" dirty="0">
                <a:sym typeface="Wingdings" panose="05000000000000000000" pitchFamily="2" charset="2"/>
              </a:rPr>
              <a:t>= </a:t>
            </a:r>
            <a:r>
              <a:rPr lang="en-GB" dirty="0" smtClean="0">
                <a:sym typeface="Wingdings" panose="05000000000000000000" pitchFamily="2" charset="2"/>
              </a:rPr>
              <a:t>precession</a:t>
            </a:r>
          </a:p>
          <a:p>
            <a:pPr marL="0" indent="0">
              <a:buNone/>
            </a:pPr>
            <a:endParaRPr lang="en-GB" dirty="0">
              <a:sym typeface="Wingdings" panose="05000000000000000000" pitchFamily="2" charset="2"/>
            </a:endParaRPr>
          </a:p>
          <a:p>
            <a:pPr marL="0" indent="0">
              <a:buNone/>
            </a:pPr>
            <a:endParaRPr lang="en-GB" dirty="0">
              <a:sym typeface="Wingdings" panose="05000000000000000000" pitchFamily="2" charset="2"/>
            </a:endParaRPr>
          </a:p>
        </p:txBody>
      </p:sp>
      <p:pic>
        <p:nvPicPr>
          <p:cNvPr id="13" name="Picture 4" descr="http://www.dossier-irm.fr/images/p001_1_00.jpg"/>
          <p:cNvPicPr>
            <a:picLocks noChangeAspect="1" noChangeArrowheads="1"/>
          </p:cNvPicPr>
          <p:nvPr/>
        </p:nvPicPr>
        <p:blipFill>
          <a:blip r:embed="rId3" cstate="print"/>
          <a:srcRect/>
          <a:stretch>
            <a:fillRect/>
          </a:stretch>
        </p:blipFill>
        <p:spPr bwMode="auto">
          <a:xfrm>
            <a:off x="2733209" y="1152983"/>
            <a:ext cx="3357875" cy="2789239"/>
          </a:xfrm>
          <a:prstGeom prst="rect">
            <a:avLst/>
          </a:prstGeom>
          <a:noFill/>
        </p:spPr>
      </p:pic>
      <p:sp>
        <p:nvSpPr>
          <p:cNvPr id="4" name="スライド番号プレースホルダー 3"/>
          <p:cNvSpPr>
            <a:spLocks noGrp="1"/>
          </p:cNvSpPr>
          <p:nvPr>
            <p:ph type="sldNum" sz="quarter" idx="12"/>
          </p:nvPr>
        </p:nvSpPr>
        <p:spPr/>
        <p:txBody>
          <a:bodyPr/>
          <a:lstStyle/>
          <a:p>
            <a:fld id="{D7E63A33-8271-4DD0-9C48-789913D7C115}" type="slidenum">
              <a:rPr lang="en-US" smtClean="0"/>
              <a:pPr/>
              <a:t>13</a:t>
            </a:fld>
            <a:endParaRPr lang="en-US" dirty="0"/>
          </a:p>
        </p:txBody>
      </p:sp>
    </p:spTree>
    <p:extLst>
      <p:ext uri="{BB962C8B-B14F-4D97-AF65-F5344CB8AC3E}">
        <p14:creationId xmlns:p14="http://schemas.microsoft.com/office/powerpoint/2010/main" val="25825388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9110" y="236818"/>
            <a:ext cx="7055380" cy="1400530"/>
          </a:xfrm>
        </p:spPr>
        <p:txBody>
          <a:bodyPr/>
          <a:lstStyle/>
          <a:p>
            <a:r>
              <a:rPr lang="en-GB" sz="4000" u="sng" dirty="0" err="1" smtClean="0">
                <a:solidFill>
                  <a:schemeClr val="accent3"/>
                </a:solidFill>
              </a:rPr>
              <a:t>Larmor</a:t>
            </a:r>
            <a:r>
              <a:rPr lang="en-GB" sz="4000" u="sng" dirty="0" smtClean="0">
                <a:solidFill>
                  <a:schemeClr val="accent3"/>
                </a:solidFill>
              </a:rPr>
              <a:t> </a:t>
            </a:r>
            <a:r>
              <a:rPr lang="en-GB" sz="4000" u="sng" dirty="0">
                <a:solidFill>
                  <a:schemeClr val="accent3"/>
                </a:solidFill>
              </a:rPr>
              <a:t>Equation</a:t>
            </a:r>
            <a:endParaRPr lang="en-GB" sz="4800" u="sng" dirty="0">
              <a:solidFill>
                <a:schemeClr val="accent3"/>
              </a:solidFill>
            </a:endParaRPr>
          </a:p>
        </p:txBody>
      </p:sp>
      <p:sp>
        <p:nvSpPr>
          <p:cNvPr id="6" name="Content Placeholder 2"/>
          <p:cNvSpPr>
            <a:spLocks noGrp="1"/>
          </p:cNvSpPr>
          <p:nvPr>
            <p:ph idx="1"/>
          </p:nvPr>
        </p:nvSpPr>
        <p:spPr>
          <a:xfrm>
            <a:off x="484710" y="1853248"/>
            <a:ext cx="8368344" cy="3867605"/>
          </a:xfrm>
        </p:spPr>
        <p:txBody>
          <a:bodyPr>
            <a:normAutofit/>
          </a:bodyPr>
          <a:lstStyle/>
          <a:p>
            <a:r>
              <a:rPr lang="en-GB" dirty="0"/>
              <a:t>Precession is calculated by the </a:t>
            </a:r>
            <a:r>
              <a:rPr lang="en-GB" dirty="0" err="1" smtClean="0">
                <a:solidFill>
                  <a:schemeClr val="accent3">
                    <a:lumMod val="60000"/>
                    <a:lumOff val="40000"/>
                  </a:schemeClr>
                </a:solidFill>
              </a:rPr>
              <a:t>Larmor</a:t>
            </a:r>
            <a:r>
              <a:rPr lang="en-GB" dirty="0" smtClean="0">
                <a:solidFill>
                  <a:schemeClr val="accent3">
                    <a:lumMod val="60000"/>
                    <a:lumOff val="40000"/>
                  </a:schemeClr>
                </a:solidFill>
              </a:rPr>
              <a:t> </a:t>
            </a:r>
            <a:r>
              <a:rPr lang="en-GB" dirty="0">
                <a:solidFill>
                  <a:schemeClr val="accent3">
                    <a:lumMod val="60000"/>
                    <a:lumOff val="40000"/>
                  </a:schemeClr>
                </a:solidFill>
              </a:rPr>
              <a:t>equation</a:t>
            </a:r>
            <a:r>
              <a:rPr lang="en-GB" dirty="0"/>
              <a:t>:</a:t>
            </a:r>
          </a:p>
          <a:p>
            <a:pPr marL="457207" lvl="1" indent="0">
              <a:buNone/>
            </a:pPr>
            <a:r>
              <a:rPr lang="en-GB" dirty="0"/>
              <a:t>			</a:t>
            </a:r>
            <a:r>
              <a:rPr lang="el-GR" dirty="0"/>
              <a:t>ω</a:t>
            </a:r>
            <a:r>
              <a:rPr lang="el-GR" baseline="-25000" dirty="0"/>
              <a:t>0</a:t>
            </a:r>
            <a:r>
              <a:rPr lang="el-GR" dirty="0"/>
              <a:t> = γ Β</a:t>
            </a:r>
            <a:r>
              <a:rPr lang="el-GR" baseline="-25000" dirty="0"/>
              <a:t>0</a:t>
            </a:r>
            <a:endParaRPr lang="en-GB" baseline="-25000" dirty="0"/>
          </a:p>
          <a:p>
            <a:pPr marL="457207" lvl="1" indent="0">
              <a:buNone/>
            </a:pPr>
            <a:r>
              <a:rPr lang="el-GR" dirty="0"/>
              <a:t>ω</a:t>
            </a:r>
            <a:r>
              <a:rPr lang="el-GR" baseline="-25000" dirty="0"/>
              <a:t>0</a:t>
            </a:r>
            <a:r>
              <a:rPr lang="el-GR" dirty="0"/>
              <a:t> </a:t>
            </a:r>
            <a:r>
              <a:rPr lang="en-GB" dirty="0"/>
              <a:t> </a:t>
            </a:r>
            <a:r>
              <a:rPr lang="en-GB" dirty="0">
                <a:sym typeface="Wingdings" panose="05000000000000000000" pitchFamily="2" charset="2"/>
              </a:rPr>
              <a:t> resonant frequency (e.g., 63.87 Hz for 1.5 T scanner)</a:t>
            </a:r>
            <a:endParaRPr lang="en-GB" dirty="0"/>
          </a:p>
          <a:p>
            <a:pPr marL="457207" lvl="1" indent="0">
              <a:buNone/>
            </a:pPr>
            <a:r>
              <a:rPr lang="el-GR" dirty="0"/>
              <a:t>γ </a:t>
            </a:r>
            <a:r>
              <a:rPr lang="en-GB" dirty="0"/>
              <a:t>    gyromagnetic ratio (42.58Hz for </a:t>
            </a:r>
            <a:r>
              <a:rPr lang="en-GB" dirty="0" err="1"/>
              <a:t>Hygegon</a:t>
            </a:r>
            <a:r>
              <a:rPr lang="en-GB" dirty="0"/>
              <a:t>)</a:t>
            </a:r>
          </a:p>
          <a:p>
            <a:pPr marL="457207" lvl="1" indent="0">
              <a:buNone/>
            </a:pPr>
            <a:r>
              <a:rPr lang="el-GR" dirty="0"/>
              <a:t>Β</a:t>
            </a:r>
            <a:r>
              <a:rPr lang="el-GR" baseline="-25000" dirty="0"/>
              <a:t>0</a:t>
            </a:r>
            <a:r>
              <a:rPr lang="en-GB" baseline="-25000" dirty="0"/>
              <a:t>     </a:t>
            </a:r>
            <a:r>
              <a:rPr lang="en-GB" dirty="0"/>
              <a:t>magnetic field strength (1.5-7 T)</a:t>
            </a:r>
          </a:p>
          <a:p>
            <a:pPr marL="457207" lvl="1" indent="0">
              <a:buNone/>
            </a:pPr>
            <a:endParaRPr lang="en-GB" dirty="0"/>
          </a:p>
          <a:p>
            <a:r>
              <a:rPr lang="en-GB" dirty="0">
                <a:solidFill>
                  <a:schemeClr val="accent3">
                    <a:lumMod val="60000"/>
                    <a:lumOff val="40000"/>
                  </a:schemeClr>
                </a:solidFill>
              </a:rPr>
              <a:t>Lamour Frequency </a:t>
            </a:r>
            <a:r>
              <a:rPr lang="en-GB" dirty="0"/>
              <a:t>is the specific precessional frequency of protons in the MRI scanner. </a:t>
            </a:r>
          </a:p>
        </p:txBody>
      </p:sp>
      <p:sp>
        <p:nvSpPr>
          <p:cNvPr id="2" name="スライド番号プレースホルダー 1"/>
          <p:cNvSpPr>
            <a:spLocks noGrp="1"/>
          </p:cNvSpPr>
          <p:nvPr>
            <p:ph type="sldNum" sz="quarter" idx="12"/>
          </p:nvPr>
        </p:nvSpPr>
        <p:spPr/>
        <p:txBody>
          <a:bodyPr/>
          <a:lstStyle/>
          <a:p>
            <a:fld id="{D7E63A33-8271-4DD0-9C48-789913D7C115}" type="slidenum">
              <a:rPr lang="en-US" smtClean="0"/>
              <a:pPr/>
              <a:t>14</a:t>
            </a:fld>
            <a:endParaRPr lang="en-US" dirty="0"/>
          </a:p>
        </p:txBody>
      </p:sp>
    </p:spTree>
    <p:extLst>
      <p:ext uri="{BB962C8B-B14F-4D97-AF65-F5344CB8AC3E}">
        <p14:creationId xmlns:p14="http://schemas.microsoft.com/office/powerpoint/2010/main" val="11301729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ffect of an applied magnetic field on nuclear sp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55" y="1731290"/>
            <a:ext cx="5739627" cy="28074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2521" y="4623407"/>
            <a:ext cx="2913756" cy="923330"/>
          </a:xfrm>
          <a:prstGeom prst="rect">
            <a:avLst/>
          </a:prstGeom>
          <a:noFill/>
        </p:spPr>
        <p:txBody>
          <a:bodyPr wrap="square" rtlCol="0" anchor="t">
            <a:spAutoFit/>
          </a:bodyPr>
          <a:lstStyle/>
          <a:p>
            <a:r>
              <a:rPr lang="en-GB" dirty="0"/>
              <a:t>Normally:</a:t>
            </a:r>
          </a:p>
          <a:p>
            <a:r>
              <a:rPr lang="en-GB" dirty="0"/>
              <a:t>Magnetic fields are randomly aligned</a:t>
            </a:r>
          </a:p>
        </p:txBody>
      </p:sp>
      <p:sp>
        <p:nvSpPr>
          <p:cNvPr id="9" name="TextBox 8"/>
          <p:cNvSpPr txBox="1"/>
          <p:nvPr/>
        </p:nvSpPr>
        <p:spPr>
          <a:xfrm>
            <a:off x="3112168" y="4564952"/>
            <a:ext cx="2869814" cy="923330"/>
          </a:xfrm>
          <a:prstGeom prst="rect">
            <a:avLst/>
          </a:prstGeom>
          <a:noFill/>
        </p:spPr>
        <p:txBody>
          <a:bodyPr wrap="square" rtlCol="0" anchor="t">
            <a:spAutoFit/>
          </a:bodyPr>
          <a:lstStyle/>
          <a:p>
            <a:r>
              <a:rPr lang="en-GB" dirty="0" err="1"/>
              <a:t>In magnetic field of MRI:</a:t>
            </a:r>
            <a:endParaRPr lang="en-GB" err="1"/>
          </a:p>
          <a:p>
            <a:r>
              <a:rPr lang="en-GB" dirty="0"/>
              <a:t>Spinning nuclei align to B</a:t>
            </a:r>
            <a:r>
              <a:rPr lang="en-GB" baseline="-25000" dirty="0"/>
              <a:t>0</a:t>
            </a:r>
            <a:r>
              <a:rPr lang="en-GB" dirty="0"/>
              <a:t> field</a:t>
            </a:r>
          </a:p>
        </p:txBody>
      </p:sp>
      <p:sp>
        <p:nvSpPr>
          <p:cNvPr id="10" name="Title 1"/>
          <p:cNvSpPr>
            <a:spLocks noGrp="1"/>
          </p:cNvSpPr>
          <p:nvPr>
            <p:ph type="title"/>
          </p:nvPr>
        </p:nvSpPr>
        <p:spPr>
          <a:xfrm>
            <a:off x="0" y="50702"/>
            <a:ext cx="7055380" cy="1400530"/>
          </a:xfrm>
        </p:spPr>
        <p:txBody>
          <a:bodyPr/>
          <a:lstStyle/>
          <a:p>
            <a:r>
              <a:rPr lang="en-GB" sz="3600" u="sng" dirty="0">
                <a:solidFill>
                  <a:schemeClr val="accent3"/>
                </a:solidFill>
              </a:rPr>
              <a:t>Nuclear spin: precession</a:t>
            </a:r>
            <a:endParaRPr lang="en-GB" sz="4400" u="sng" dirty="0">
              <a:solidFill>
                <a:schemeClr val="accent3"/>
              </a:solidFill>
            </a:endParaRPr>
          </a:p>
        </p:txBody>
      </p:sp>
      <p:sp>
        <p:nvSpPr>
          <p:cNvPr id="2" name="AutoShape 2" descr="https://mrimaster.com/images/SPINNING%20PROTON.png"/>
          <p:cNvSpPr>
            <a:spLocks noChangeAspect="1" noChangeArrowheads="1"/>
          </p:cNvSpPr>
          <p:nvPr/>
        </p:nvSpPr>
        <p:spPr bwMode="auto">
          <a:xfrm>
            <a:off x="0" y="0"/>
            <a:ext cx="4114800" cy="23145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1" name="Picture 2" descr="mage result for radiofrequency pulse sp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0229" y="1697403"/>
            <a:ext cx="2420598" cy="2965233"/>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p:txBody>
          <a:bodyPr/>
          <a:lstStyle/>
          <a:p>
            <a:fld id="{D7E63A33-8271-4DD0-9C48-789913D7C115}" type="slidenum">
              <a:rPr lang="en-US" smtClean="0"/>
              <a:pPr/>
              <a:t>15</a:t>
            </a:fld>
            <a:endParaRPr lang="en-US" dirty="0"/>
          </a:p>
        </p:txBody>
      </p:sp>
    </p:spTree>
    <p:extLst>
      <p:ext uri="{BB962C8B-B14F-4D97-AF65-F5344CB8AC3E}">
        <p14:creationId xmlns:p14="http://schemas.microsoft.com/office/powerpoint/2010/main" val="9113783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7E63A33-8271-4DD0-9C48-789913D7C115}" type="slidenum">
              <a:rPr lang="en-US" smtClean="0"/>
              <a:pPr/>
              <a:t>16</a:t>
            </a:fld>
            <a:endParaRPr lang="en-US" dirty="0"/>
          </a:p>
        </p:txBody>
      </p:sp>
      <p:pic>
        <p:nvPicPr>
          <p:cNvPr id="3" name="Picture 2" descr="excitation.png"/>
          <p:cNvPicPr>
            <a:picLocks noChangeAspect="1"/>
          </p:cNvPicPr>
          <p:nvPr/>
        </p:nvPicPr>
        <p:blipFill>
          <a:blip r:embed="rId3"/>
          <a:stretch>
            <a:fillRect/>
          </a:stretch>
        </p:blipFill>
        <p:spPr>
          <a:xfrm>
            <a:off x="161925" y="1971675"/>
            <a:ext cx="8730189" cy="3008602"/>
          </a:xfrm>
          <a:prstGeom prst="rect">
            <a:avLst/>
          </a:prstGeom>
        </p:spPr>
      </p:pic>
      <p:sp>
        <p:nvSpPr>
          <p:cNvPr id="4" name="TextBox 3"/>
          <p:cNvSpPr txBox="1"/>
          <p:nvPr/>
        </p:nvSpPr>
        <p:spPr>
          <a:xfrm>
            <a:off x="3200400" y="3193211"/>
            <a:ext cx="2743200" cy="369332"/>
          </a:xfrm>
          <a:prstGeom prst="rect">
            <a:avLst/>
          </a:prstGeom>
        </p:spPr>
        <p:txBody>
          <a:bodyPr rtlCol="0">
            <a:spAutoFit/>
          </a:bodyPr>
          <a:lstStyle/>
          <a:p>
            <a:pPr algn="ctr"/>
            <a:endParaRPr lang="x-none" dirty="0"/>
          </a:p>
        </p:txBody>
      </p:sp>
      <p:sp>
        <p:nvSpPr>
          <p:cNvPr id="5" name="TextBox 4"/>
          <p:cNvSpPr txBox="1"/>
          <p:nvPr/>
        </p:nvSpPr>
        <p:spPr>
          <a:xfrm>
            <a:off x="2962275" y="5219700"/>
            <a:ext cx="2743200" cy="646331"/>
          </a:xfrm>
          <a:prstGeom prst="rect">
            <a:avLst/>
          </a:prstGeom>
        </p:spPr>
        <p:txBody>
          <a:bodyPr rtlCol="0">
            <a:spAutoFit/>
          </a:bodyPr>
          <a:lstStyle/>
          <a:p>
            <a:pPr algn="ctr"/>
            <a:r>
              <a:rPr lang="x-none" dirty="0"/>
              <a:t>RF "kick" the nuclei to an excitation state</a:t>
            </a:r>
            <a:endParaRPr lang="en-US" dirty="0"/>
          </a:p>
        </p:txBody>
      </p:sp>
      <p:sp>
        <p:nvSpPr>
          <p:cNvPr id="6" name="TextBox 5"/>
          <p:cNvSpPr txBox="1"/>
          <p:nvPr/>
        </p:nvSpPr>
        <p:spPr>
          <a:xfrm>
            <a:off x="390525" y="5219701"/>
            <a:ext cx="2743200" cy="646331"/>
          </a:xfrm>
          <a:prstGeom prst="rect">
            <a:avLst/>
          </a:prstGeom>
        </p:spPr>
        <p:txBody>
          <a:bodyPr rtlCol="0">
            <a:spAutoFit/>
          </a:bodyPr>
          <a:lstStyle/>
          <a:p>
            <a:pPr algn="ctr"/>
            <a:r>
              <a:rPr lang="x-none" dirty="0"/>
              <a:t>Spinning nuclei align to B field(Z-axis)</a:t>
            </a:r>
            <a:endParaRPr lang="en-US" dirty="0"/>
          </a:p>
        </p:txBody>
      </p:sp>
      <p:sp>
        <p:nvSpPr>
          <p:cNvPr id="7" name="TextBox 6"/>
          <p:cNvSpPr txBox="1"/>
          <p:nvPr/>
        </p:nvSpPr>
        <p:spPr>
          <a:xfrm>
            <a:off x="6105525" y="5219701"/>
            <a:ext cx="2743200" cy="369332"/>
          </a:xfrm>
          <a:prstGeom prst="rect">
            <a:avLst/>
          </a:prstGeom>
        </p:spPr>
        <p:txBody>
          <a:bodyPr rtlCol="0">
            <a:spAutoFit/>
          </a:bodyPr>
          <a:lstStyle/>
          <a:p>
            <a:pPr algn="ctr"/>
            <a:r>
              <a:rPr lang="x-none" dirty="0"/>
              <a:t>Nuclei flip back</a:t>
            </a:r>
            <a:endParaRPr lang="en-US" dirty="0"/>
          </a:p>
        </p:txBody>
      </p:sp>
    </p:spTree>
    <p:extLst>
      <p:ext uri="{BB962C8B-B14F-4D97-AF65-F5344CB8AC3E}">
        <p14:creationId xmlns:p14="http://schemas.microsoft.com/office/powerpoint/2010/main" val="31011255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554" y="20918"/>
            <a:ext cx="8212653" cy="1400530"/>
          </a:xfrm>
          <a:prstGeom prst="rect">
            <a:avLst/>
          </a:prstGeom>
        </p:spPr>
        <p:txBody>
          <a:bodyPr vert="horz" lIns="91440" tIns="45720" rIns="91440" bIns="45720" rtlCol="0" anchor="t">
            <a:noAutofit/>
          </a:bodyPr>
          <a:lst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3400" u="sng" dirty="0">
                <a:solidFill>
                  <a:schemeClr val="accent3"/>
                </a:solidFill>
              </a:rPr>
              <a:t>Nuclear spin: radio frequency pulse</a:t>
            </a:r>
          </a:p>
        </p:txBody>
      </p:sp>
      <p:pic>
        <p:nvPicPr>
          <p:cNvPr id="4098" name="Picture 2" descr="https://upload.wikimedia.org/wikibooks/en/4/40/TransRelax.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81137" y="1305383"/>
            <a:ext cx="5358064" cy="51235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1305383"/>
            <a:ext cx="3015916" cy="2585323"/>
          </a:xfrm>
          <a:prstGeom prst="rect">
            <a:avLst/>
          </a:prstGeom>
        </p:spPr>
        <p:txBody>
          <a:bodyPr wrap="square">
            <a:spAutoFit/>
          </a:bodyPr>
          <a:lstStyle/>
          <a:p>
            <a:pPr marL="857256" lvl="1" indent="-457200">
              <a:buFont typeface="+mj-lt"/>
              <a:buAutoNum type="arabicPeriod"/>
            </a:pPr>
            <a:r>
              <a:rPr lang="en-GB" dirty="0"/>
              <a:t>Precession back towards B0 longitudinal field (T1 recovery)</a:t>
            </a:r>
            <a:br>
              <a:rPr lang="en-GB" dirty="0"/>
            </a:br>
            <a:r>
              <a:rPr lang="en-GB" dirty="0"/>
              <a:t/>
            </a:r>
            <a:br>
              <a:rPr lang="en-GB" dirty="0"/>
            </a:br>
            <a:endParaRPr lang="en-GB" dirty="0"/>
          </a:p>
          <a:p>
            <a:pPr marL="857256" lvl="1" indent="-457200">
              <a:buFont typeface="+mj-lt"/>
              <a:buAutoNum type="arabicPeriod"/>
            </a:pPr>
            <a:r>
              <a:rPr lang="en-GB" dirty="0"/>
              <a:t>De-phasing of spins </a:t>
            </a:r>
            <a:br>
              <a:rPr lang="en-GB" dirty="0"/>
            </a:br>
            <a:r>
              <a:rPr lang="en-GB" dirty="0"/>
              <a:t>(T2 decay)</a:t>
            </a:r>
          </a:p>
        </p:txBody>
      </p:sp>
      <p:sp>
        <p:nvSpPr>
          <p:cNvPr id="2" name="スライド番号プレースホルダー 1"/>
          <p:cNvSpPr>
            <a:spLocks noGrp="1"/>
          </p:cNvSpPr>
          <p:nvPr>
            <p:ph type="sldNum" sz="quarter" idx="12"/>
          </p:nvPr>
        </p:nvSpPr>
        <p:spPr/>
        <p:txBody>
          <a:bodyPr/>
          <a:lstStyle/>
          <a:p>
            <a:fld id="{D7E63A33-8271-4DD0-9C48-789913D7C115}" type="slidenum">
              <a:rPr lang="en-US" smtClean="0"/>
              <a:pPr/>
              <a:t>17</a:t>
            </a:fld>
            <a:endParaRPr lang="en-US" dirty="0"/>
          </a:p>
        </p:txBody>
      </p:sp>
      <p:pic>
        <p:nvPicPr>
          <p:cNvPr id="3" name="Picture 2" descr="屏幕快照 2016-10-17 下午10.30.32.png"/>
          <p:cNvPicPr>
            <a:picLocks noChangeAspect="1"/>
          </p:cNvPicPr>
          <p:nvPr/>
        </p:nvPicPr>
        <p:blipFill>
          <a:blip r:embed="rId4"/>
          <a:stretch>
            <a:fillRect/>
          </a:stretch>
        </p:blipFill>
        <p:spPr>
          <a:xfrm>
            <a:off x="428625" y="4705350"/>
            <a:ext cx="2743200" cy="1021367"/>
          </a:xfrm>
          <a:prstGeom prst="rect">
            <a:avLst/>
          </a:prstGeom>
        </p:spPr>
      </p:pic>
    </p:spTree>
    <p:extLst>
      <p:ext uri="{BB962C8B-B14F-4D97-AF65-F5344CB8AC3E}">
        <p14:creationId xmlns:p14="http://schemas.microsoft.com/office/powerpoint/2010/main" val="12432493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7E63A33-8271-4DD0-9C48-789913D7C115}" type="slidenum">
              <a:rPr lang="en-US" smtClean="0"/>
              <a:pPr/>
              <a:t>18</a:t>
            </a:fld>
            <a:endParaRPr lang="en-US" dirty="0"/>
          </a:p>
        </p:txBody>
      </p:sp>
      <p:sp>
        <p:nvSpPr>
          <p:cNvPr id="3" name="TextBox 2"/>
          <p:cNvSpPr txBox="1"/>
          <p:nvPr/>
        </p:nvSpPr>
        <p:spPr>
          <a:xfrm>
            <a:off x="2800350" y="2676525"/>
            <a:ext cx="3769925" cy="1200329"/>
          </a:xfrm>
          <a:prstGeom prst="rect">
            <a:avLst/>
          </a:prstGeom>
        </p:spPr>
        <p:txBody>
          <a:bodyPr rtlCol="0">
            <a:spAutoFit/>
          </a:bodyPr>
          <a:lstStyle/>
          <a:p>
            <a:pPr algn="ctr"/>
            <a:r>
              <a:rPr lang="x-none" sz="3600" dirty="0"/>
              <a:t>Relaxation </a:t>
            </a:r>
            <a:endParaRPr lang="en-US" sz="3600" dirty="0"/>
          </a:p>
          <a:p>
            <a:pPr algn="ctr"/>
            <a:r>
              <a:rPr lang="x-none" sz="3600" dirty="0"/>
              <a:t>time</a:t>
            </a:r>
          </a:p>
        </p:txBody>
      </p:sp>
      <p:pic>
        <p:nvPicPr>
          <p:cNvPr id="4" name="Picture 3" descr="屏幕快照 2016-10-18 下午10.00.25.png"/>
          <p:cNvPicPr>
            <a:picLocks noChangeAspect="1"/>
          </p:cNvPicPr>
          <p:nvPr/>
        </p:nvPicPr>
        <p:blipFill>
          <a:blip r:embed="rId3"/>
          <a:stretch>
            <a:fillRect/>
          </a:stretch>
        </p:blipFill>
        <p:spPr>
          <a:xfrm>
            <a:off x="400050" y="2000250"/>
            <a:ext cx="2743200" cy="2751799"/>
          </a:xfrm>
          <a:prstGeom prst="rect">
            <a:avLst/>
          </a:prstGeom>
        </p:spPr>
      </p:pic>
      <p:pic>
        <p:nvPicPr>
          <p:cNvPr id="5" name="Picture 4" descr="屏幕快照 2016-10-18 下午10.00.47.png"/>
          <p:cNvPicPr>
            <a:picLocks noChangeAspect="1"/>
          </p:cNvPicPr>
          <p:nvPr/>
        </p:nvPicPr>
        <p:blipFill>
          <a:blip r:embed="rId4"/>
          <a:stretch>
            <a:fillRect/>
          </a:stretch>
        </p:blipFill>
        <p:spPr>
          <a:xfrm>
            <a:off x="6267450" y="2000250"/>
            <a:ext cx="2743200" cy="2735339"/>
          </a:xfrm>
          <a:prstGeom prst="rect">
            <a:avLst/>
          </a:prstGeom>
        </p:spPr>
      </p:pic>
      <p:sp>
        <p:nvSpPr>
          <p:cNvPr id="6" name="Arrow: Notched Right 5"/>
          <p:cNvSpPr/>
          <p:nvPr/>
        </p:nvSpPr>
        <p:spPr>
          <a:xfrm>
            <a:off x="3429000" y="3990975"/>
            <a:ext cx="2655748" cy="484188"/>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7675" y="4905375"/>
            <a:ext cx="2743200" cy="369332"/>
          </a:xfrm>
          <a:prstGeom prst="rect">
            <a:avLst/>
          </a:prstGeom>
        </p:spPr>
        <p:txBody>
          <a:bodyPr rtlCol="0">
            <a:spAutoFit/>
          </a:bodyPr>
          <a:lstStyle/>
          <a:p>
            <a:pPr algn="ctr"/>
            <a:r>
              <a:rPr lang="x-none" dirty="0"/>
              <a:t>Switch off RF pulse</a:t>
            </a:r>
            <a:endParaRPr lang="en-US" dirty="0"/>
          </a:p>
        </p:txBody>
      </p:sp>
      <p:sp>
        <p:nvSpPr>
          <p:cNvPr id="8" name="TextBox 7"/>
          <p:cNvSpPr txBox="1"/>
          <p:nvPr/>
        </p:nvSpPr>
        <p:spPr>
          <a:xfrm>
            <a:off x="6305550" y="4905376"/>
            <a:ext cx="2743200" cy="369332"/>
          </a:xfrm>
          <a:prstGeom prst="rect">
            <a:avLst/>
          </a:prstGeom>
        </p:spPr>
        <p:txBody>
          <a:bodyPr rtlCol="0">
            <a:spAutoFit/>
          </a:bodyPr>
          <a:lstStyle/>
          <a:p>
            <a:pPr algn="ctr"/>
            <a:r>
              <a:rPr lang="x-none" dirty="0"/>
              <a:t>Receive signal</a:t>
            </a:r>
          </a:p>
        </p:txBody>
      </p:sp>
    </p:spTree>
    <p:extLst>
      <p:ext uri="{BB962C8B-B14F-4D97-AF65-F5344CB8AC3E}">
        <p14:creationId xmlns:p14="http://schemas.microsoft.com/office/powerpoint/2010/main" val="18574447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94536"/>
            <a:ext cx="7055380" cy="1400530"/>
          </a:xfrm>
        </p:spPr>
        <p:txBody>
          <a:bodyPr/>
          <a:lstStyle/>
          <a:p>
            <a:r>
              <a:rPr lang="x-none" sz="3600" u="sng" dirty="0">
                <a:solidFill>
                  <a:schemeClr val="accent3"/>
                </a:solidFill>
              </a:rPr>
              <a:t>T1 recovery</a:t>
            </a:r>
            <a:endParaRPr lang="x-none" sz="4400" u="sng" dirty="0">
              <a:solidFill>
                <a:schemeClr val="accent3"/>
              </a:solidFill>
            </a:endParaRPr>
          </a:p>
        </p:txBody>
      </p:sp>
      <p:sp>
        <p:nvSpPr>
          <p:cNvPr id="6" name="Content Placeholder 2"/>
          <p:cNvSpPr>
            <a:spLocks noGrp="1"/>
          </p:cNvSpPr>
          <p:nvPr>
            <p:ph idx="1"/>
          </p:nvPr>
        </p:nvSpPr>
        <p:spPr>
          <a:xfrm>
            <a:off x="484709" y="1613538"/>
            <a:ext cx="8009933" cy="4919784"/>
          </a:xfrm>
        </p:spPr>
        <p:txBody>
          <a:bodyPr vert="horz" lIns="91440" tIns="45720" rIns="91440" bIns="45720" rtlCol="0" anchor="t">
            <a:normAutofit/>
          </a:bodyPr>
          <a:lstStyle/>
          <a:p>
            <a:r>
              <a:rPr lang="x-none" dirty="0"/>
              <a:t>Different tissue types have different T1 and T2 characteristics. </a:t>
            </a:r>
          </a:p>
          <a:p>
            <a:r>
              <a:rPr lang="x-none" dirty="0"/>
              <a:t>This creates contrast in imaging. </a:t>
            </a:r>
          </a:p>
          <a:p>
            <a:pPr marL="0" indent="0">
              <a:buNone/>
            </a:pPr>
            <a:endParaRPr lang="en-US" dirty="0"/>
          </a:p>
          <a:p>
            <a:pPr lvl="1"/>
            <a:endParaRPr lang="en-US" dirty="0"/>
          </a:p>
          <a:p>
            <a:pPr lvl="1"/>
            <a:endParaRPr lang="en-US" dirty="0"/>
          </a:p>
        </p:txBody>
      </p:sp>
      <p:grpSp>
        <p:nvGrpSpPr>
          <p:cNvPr id="7" name="Group 17"/>
          <p:cNvGrpSpPr>
            <a:grpSpLocks noChangeAspect="1"/>
          </p:cNvGrpSpPr>
          <p:nvPr/>
        </p:nvGrpSpPr>
        <p:grpSpPr bwMode="auto">
          <a:xfrm>
            <a:off x="295275" y="2876550"/>
            <a:ext cx="4721225" cy="3148013"/>
            <a:chOff x="1079" y="828"/>
            <a:chExt cx="3719" cy="2480"/>
          </a:xfrm>
        </p:grpSpPr>
        <p:pic>
          <p:nvPicPr>
            <p:cNvPr id="8" name="Picture 5" descr="invrecovplot"/>
            <p:cNvPicPr>
              <a:picLocks noChangeAspect="1" noChangeArrowheads="1"/>
            </p:cNvPicPr>
            <p:nvPr/>
          </p:nvPicPr>
          <p:blipFill>
            <a:blip r:embed="rId3" cstate="email">
              <a:extLst>
                <a:ext uri="{28A0092B-C50C-407E-A947-70E740481C1C}">
                  <a14:useLocalDpi xmlns:a14="http://schemas.microsoft.com/office/drawing/2010/main" val="0"/>
                </a:ext>
              </a:extLst>
            </a:blip>
            <a:srcRect l="7874" b="6299"/>
            <a:stretch>
              <a:fillRect/>
            </a:stretch>
          </p:blipFill>
          <p:spPr bwMode="auto">
            <a:xfrm>
              <a:off x="1079" y="828"/>
              <a:ext cx="3719" cy="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8"/>
            <p:cNvSpPr txBox="1">
              <a:spLocks noChangeAspect="1" noChangeArrowheads="1"/>
            </p:cNvSpPr>
            <p:nvPr/>
          </p:nvSpPr>
          <p:spPr bwMode="auto">
            <a:xfrm>
              <a:off x="1722" y="1293"/>
              <a:ext cx="408" cy="25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sz="1400" b="1" dirty="0">
                  <a:solidFill>
                    <a:srgbClr val="FF0000"/>
                  </a:solidFill>
                </a:rPr>
                <a:t>WM</a:t>
              </a:r>
            </a:p>
          </p:txBody>
        </p:sp>
        <p:sp>
          <p:nvSpPr>
            <p:cNvPr id="10" name="Text Box 9"/>
            <p:cNvSpPr txBox="1">
              <a:spLocks noChangeAspect="1" noChangeArrowheads="1"/>
            </p:cNvSpPr>
            <p:nvPr/>
          </p:nvSpPr>
          <p:spPr bwMode="auto">
            <a:xfrm>
              <a:off x="2946" y="1578"/>
              <a:ext cx="385" cy="25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sz="1400" b="1">
                  <a:solidFill>
                    <a:schemeClr val="accent2"/>
                  </a:solidFill>
                </a:rPr>
                <a:t>GM</a:t>
              </a:r>
            </a:p>
          </p:txBody>
        </p:sp>
        <p:sp>
          <p:nvSpPr>
            <p:cNvPr id="11" name="Text Box 10"/>
            <p:cNvSpPr txBox="1">
              <a:spLocks noChangeAspect="1" noChangeArrowheads="1"/>
            </p:cNvSpPr>
            <p:nvPr/>
          </p:nvSpPr>
          <p:spPr bwMode="auto">
            <a:xfrm>
              <a:off x="3257" y="2478"/>
              <a:ext cx="441" cy="25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ctr"/>
              <a:r>
                <a:rPr lang="de-DE" sz="1400" b="1" dirty="0">
                  <a:solidFill>
                    <a:srgbClr val="33CC33"/>
                  </a:solidFill>
                </a:rPr>
                <a:t>CSF</a:t>
              </a:r>
            </a:p>
          </p:txBody>
        </p:sp>
      </p:grpSp>
      <p:sp>
        <p:nvSpPr>
          <p:cNvPr id="2" name="スライド番号プレースホルダー 1"/>
          <p:cNvSpPr>
            <a:spLocks noGrp="1"/>
          </p:cNvSpPr>
          <p:nvPr>
            <p:ph type="sldNum" sz="quarter" idx="12"/>
          </p:nvPr>
        </p:nvSpPr>
        <p:spPr/>
        <p:txBody>
          <a:bodyPr/>
          <a:lstStyle/>
          <a:p>
            <a:fld id="{D7E63A33-8271-4DD0-9C48-789913D7C115}" type="slidenum">
              <a:rPr lang="en-US" smtClean="0"/>
              <a:pPr/>
              <a:t>19</a:t>
            </a:fld>
            <a:endParaRPr lang="en-US" dirty="0"/>
          </a:p>
        </p:txBody>
      </p:sp>
      <p:pic>
        <p:nvPicPr>
          <p:cNvPr id="3" name="Picture 2" descr="屏幕快照 2016-10-18 下午9.49.30.png"/>
          <p:cNvPicPr>
            <a:picLocks noChangeAspect="1"/>
          </p:cNvPicPr>
          <p:nvPr/>
        </p:nvPicPr>
        <p:blipFill>
          <a:blip r:embed="rId4"/>
          <a:stretch>
            <a:fillRect/>
          </a:stretch>
        </p:blipFill>
        <p:spPr>
          <a:xfrm>
            <a:off x="5667375" y="2895600"/>
            <a:ext cx="2743200" cy="2934392"/>
          </a:xfrm>
          <a:prstGeom prst="rect">
            <a:avLst/>
          </a:prstGeom>
        </p:spPr>
      </p:pic>
    </p:spTree>
    <p:extLst>
      <p:ext uri="{BB962C8B-B14F-4D97-AF65-F5344CB8AC3E}">
        <p14:creationId xmlns:p14="http://schemas.microsoft.com/office/powerpoint/2010/main" val="909143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7E63A33-8271-4DD0-9C48-789913D7C115}" type="slidenum">
              <a:rPr lang="en-US" smtClean="0"/>
              <a:pPr/>
              <a:t>2</a:t>
            </a:fld>
            <a:endParaRPr lang="en-US" dirty="0"/>
          </a:p>
        </p:txBody>
      </p:sp>
      <p:pic>
        <p:nvPicPr>
          <p:cNvPr id="4" name="Picture 3" descr="brain.jpg"/>
          <p:cNvPicPr>
            <a:picLocks noChangeAspect="1"/>
          </p:cNvPicPr>
          <p:nvPr/>
        </p:nvPicPr>
        <p:blipFill>
          <a:blip r:embed="rId3"/>
          <a:stretch>
            <a:fillRect/>
          </a:stretch>
        </p:blipFill>
        <p:spPr>
          <a:xfrm>
            <a:off x="714375" y="1545387"/>
            <a:ext cx="7612526" cy="3818767"/>
          </a:xfrm>
          <a:prstGeom prst="rect">
            <a:avLst/>
          </a:prstGeom>
        </p:spPr>
      </p:pic>
      <p:sp>
        <p:nvSpPr>
          <p:cNvPr id="5" name="TextBox 4"/>
          <p:cNvSpPr txBox="1"/>
          <p:nvPr/>
        </p:nvSpPr>
        <p:spPr>
          <a:xfrm>
            <a:off x="4686300" y="2428875"/>
            <a:ext cx="2743200" cy="461665"/>
          </a:xfrm>
          <a:prstGeom prst="rect">
            <a:avLst/>
          </a:prstGeom>
        </p:spPr>
        <p:txBody>
          <a:bodyPr rtlCol="0">
            <a:spAutoFit/>
          </a:bodyPr>
          <a:lstStyle/>
          <a:p>
            <a:pPr algn="ctr"/>
            <a:r>
              <a:rPr lang="en-US" sz="2400" dirty="0"/>
              <a:t>thought</a:t>
            </a:r>
          </a:p>
        </p:txBody>
      </p:sp>
      <p:sp>
        <p:nvSpPr>
          <p:cNvPr id="6" name="TextBox 5"/>
          <p:cNvSpPr txBox="1"/>
          <p:nvPr/>
        </p:nvSpPr>
        <p:spPr>
          <a:xfrm>
            <a:off x="4686300" y="3038475"/>
            <a:ext cx="2743200" cy="461665"/>
          </a:xfrm>
          <a:prstGeom prst="rect">
            <a:avLst/>
          </a:prstGeom>
        </p:spPr>
        <p:txBody>
          <a:bodyPr rtlCol="0">
            <a:spAutoFit/>
          </a:bodyPr>
          <a:lstStyle/>
          <a:p>
            <a:pPr algn="ctr"/>
            <a:r>
              <a:rPr lang="en-US" sz="2400" dirty="0"/>
              <a:t>emotion</a:t>
            </a:r>
          </a:p>
        </p:txBody>
      </p:sp>
      <p:sp>
        <p:nvSpPr>
          <p:cNvPr id="7" name="TextBox 6"/>
          <p:cNvSpPr txBox="1"/>
          <p:nvPr/>
        </p:nvSpPr>
        <p:spPr>
          <a:xfrm>
            <a:off x="4772025" y="3629025"/>
            <a:ext cx="2743200" cy="461665"/>
          </a:xfrm>
          <a:prstGeom prst="rect">
            <a:avLst/>
          </a:prstGeom>
        </p:spPr>
        <p:txBody>
          <a:bodyPr rtlCol="0">
            <a:spAutoFit/>
          </a:bodyPr>
          <a:lstStyle/>
          <a:p>
            <a:pPr algn="ctr"/>
            <a:r>
              <a:rPr lang="en-US" sz="2400" dirty="0"/>
              <a:t>intelligent</a:t>
            </a:r>
          </a:p>
        </p:txBody>
      </p:sp>
      <p:sp>
        <p:nvSpPr>
          <p:cNvPr id="8" name="TextBox 7"/>
          <p:cNvSpPr txBox="1"/>
          <p:nvPr/>
        </p:nvSpPr>
        <p:spPr>
          <a:xfrm>
            <a:off x="4772025" y="4219575"/>
            <a:ext cx="2743200" cy="461665"/>
          </a:xfrm>
          <a:prstGeom prst="rect">
            <a:avLst/>
          </a:prstGeom>
        </p:spPr>
        <p:txBody>
          <a:bodyPr rtlCol="0">
            <a:spAutoFit/>
          </a:bodyPr>
          <a:lstStyle/>
          <a:p>
            <a:pPr algn="ctr"/>
            <a:r>
              <a:rPr lang="en-US" sz="2400" dirty="0"/>
              <a:t>consciousness</a:t>
            </a:r>
          </a:p>
        </p:txBody>
      </p:sp>
    </p:spTree>
    <p:extLst>
      <p:ext uri="{BB962C8B-B14F-4D97-AF65-F5344CB8AC3E}">
        <p14:creationId xmlns:p14="http://schemas.microsoft.com/office/powerpoint/2010/main" val="10091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82717"/>
            <a:ext cx="7055380" cy="1400530"/>
          </a:xfrm>
        </p:spPr>
        <p:txBody>
          <a:bodyPr/>
          <a:lstStyle/>
          <a:p>
            <a:r>
              <a:rPr lang="en-GB" sz="3600" u="sng" dirty="0">
                <a:solidFill>
                  <a:schemeClr val="accent3"/>
                </a:solidFill>
              </a:rPr>
              <a:t>T2 decay</a:t>
            </a:r>
            <a:endParaRPr lang="en-GB" sz="4400" u="sng" dirty="0">
              <a:solidFill>
                <a:schemeClr val="accent3"/>
              </a:solidFill>
            </a:endParaRPr>
          </a:p>
        </p:txBody>
      </p:sp>
      <p:sp>
        <p:nvSpPr>
          <p:cNvPr id="6" name="Content Placeholder 2"/>
          <p:cNvSpPr>
            <a:spLocks noGrp="1"/>
          </p:cNvSpPr>
          <p:nvPr>
            <p:ph idx="1"/>
          </p:nvPr>
        </p:nvSpPr>
        <p:spPr>
          <a:xfrm>
            <a:off x="484709" y="1613538"/>
            <a:ext cx="8009933" cy="4919784"/>
          </a:xfrm>
        </p:spPr>
        <p:txBody>
          <a:bodyPr vert="horz" lIns="91440" tIns="45720" rIns="91440" bIns="45720" rtlCol="0" anchor="t">
            <a:normAutofit/>
          </a:bodyPr>
          <a:lstStyle/>
          <a:p>
            <a:r>
              <a:rPr lang="x-none" dirty="0"/>
              <a:t>Different tissue types have different T1 and T2 characteristics. </a:t>
            </a:r>
          </a:p>
          <a:p>
            <a:r>
              <a:rPr lang="x-none" dirty="0"/>
              <a:t>This creates contrast in imaging. </a:t>
            </a:r>
          </a:p>
          <a:p>
            <a:pPr marL="0" indent="0">
              <a:buNone/>
            </a:pPr>
            <a:endParaRPr lang="en-US" dirty="0"/>
          </a:p>
          <a:p>
            <a:pPr lvl="1"/>
            <a:endParaRPr lang="en-US" dirty="0"/>
          </a:p>
          <a:p>
            <a:pPr lvl="1"/>
            <a:endParaRPr lang="en-US" dirty="0"/>
          </a:p>
        </p:txBody>
      </p:sp>
      <p:pic>
        <p:nvPicPr>
          <p:cNvPr id="12" name="Picture 11" descr="akustische Resonanz.jpg"/>
          <p:cNvPicPr>
            <a:picLocks noChangeAspect="1"/>
          </p:cNvPicPr>
          <p:nvPr/>
        </p:nvPicPr>
        <p:blipFill>
          <a:blip r:embed="rId3" cstate="email">
            <a:extLst>
              <a:ext uri="{28A0092B-C50C-407E-A947-70E740481C1C}">
                <a14:useLocalDpi xmlns:a14="http://schemas.microsoft.com/office/drawing/2010/main" val="0"/>
              </a:ext>
            </a:extLst>
          </a:blip>
          <a:srcRect b="16043"/>
          <a:stretch>
            <a:fillRect/>
          </a:stretch>
        </p:blipFill>
        <p:spPr bwMode="auto">
          <a:xfrm>
            <a:off x="422204" y="3187754"/>
            <a:ext cx="4286250" cy="2760662"/>
          </a:xfrm>
          <a:prstGeom prst="rect">
            <a:avLst/>
          </a:prstGeom>
          <a:noFill/>
          <a:ln w="25400">
            <a:solidFill>
              <a:srgbClr val="89A4A7"/>
            </a:solidFill>
            <a:miter lim="800000"/>
            <a:headEnd/>
            <a:tailEnd/>
          </a:ln>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D7E63A33-8271-4DD0-9C48-789913D7C115}" type="slidenum">
              <a:rPr lang="en-US" smtClean="0"/>
              <a:pPr/>
              <a:t>20</a:t>
            </a:fld>
            <a:endParaRPr lang="en-US" dirty="0"/>
          </a:p>
        </p:txBody>
      </p:sp>
      <p:pic>
        <p:nvPicPr>
          <p:cNvPr id="3" name="Picture 2" descr="屏幕快照 2016-10-18 下午9.49.30.png"/>
          <p:cNvPicPr>
            <a:picLocks noChangeAspect="1"/>
          </p:cNvPicPr>
          <p:nvPr/>
        </p:nvPicPr>
        <p:blipFill>
          <a:blip r:embed="rId4"/>
          <a:stretch>
            <a:fillRect/>
          </a:stretch>
        </p:blipFill>
        <p:spPr>
          <a:xfrm>
            <a:off x="5476875" y="3187754"/>
            <a:ext cx="2743200" cy="2934392"/>
          </a:xfrm>
          <a:prstGeom prst="rect">
            <a:avLst/>
          </a:prstGeom>
        </p:spPr>
      </p:pic>
    </p:spTree>
    <p:extLst>
      <p:ext uri="{BB962C8B-B14F-4D97-AF65-F5344CB8AC3E}">
        <p14:creationId xmlns:p14="http://schemas.microsoft.com/office/powerpoint/2010/main" val="12690195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9" y="64951"/>
            <a:ext cx="7055380" cy="1400530"/>
          </a:xfrm>
        </p:spPr>
        <p:txBody>
          <a:bodyPr/>
          <a:lstStyle/>
          <a:p>
            <a:r>
              <a:rPr lang="en-US" u="sng" dirty="0">
                <a:solidFill>
                  <a:schemeClr val="accent3"/>
                </a:solidFill>
              </a:rPr>
              <a:t>T2 and T2*</a:t>
            </a:r>
          </a:p>
        </p:txBody>
      </p:sp>
      <p:sp>
        <p:nvSpPr>
          <p:cNvPr id="3" name="Content Placeholder 2"/>
          <p:cNvSpPr>
            <a:spLocks noGrp="1"/>
          </p:cNvSpPr>
          <p:nvPr>
            <p:ph idx="1"/>
          </p:nvPr>
        </p:nvSpPr>
        <p:spPr>
          <a:xfrm>
            <a:off x="484710" y="1657140"/>
            <a:ext cx="5488857" cy="4195481"/>
          </a:xfrm>
        </p:spPr>
        <p:txBody>
          <a:bodyPr/>
          <a:lstStyle/>
          <a:p>
            <a:r>
              <a:rPr lang="en-US" dirty="0"/>
              <a:t>T2 = the true ‘natural’ decay time of the tissues</a:t>
            </a:r>
          </a:p>
          <a:p>
            <a:r>
              <a:rPr lang="en-US" dirty="0"/>
              <a:t>T2* = de phasing is faster than T2 due to inhomogeneities, which affect spin dephasing, and lead to signal decrease. </a:t>
            </a:r>
          </a:p>
          <a:p>
            <a:endParaRPr lang="en-US" dirty="0"/>
          </a:p>
          <a:p>
            <a:r>
              <a:rPr lang="en-US" dirty="0"/>
              <a:t>In BOLD fMRI:</a:t>
            </a:r>
          </a:p>
          <a:p>
            <a:r>
              <a:rPr lang="en-US" dirty="0"/>
              <a:t>T2* affected by neural activity</a:t>
            </a:r>
          </a:p>
          <a:p>
            <a:r>
              <a:rPr lang="en-US" dirty="0"/>
              <a:t>Gradient echo techniques used to enhance signal</a:t>
            </a:r>
          </a:p>
          <a:p>
            <a:endParaRPr lang="en-US" dirty="0"/>
          </a:p>
        </p:txBody>
      </p:sp>
      <p:grpSp>
        <p:nvGrpSpPr>
          <p:cNvPr id="5" name="Group 15"/>
          <p:cNvGrpSpPr>
            <a:grpSpLocks/>
          </p:cNvGrpSpPr>
          <p:nvPr/>
        </p:nvGrpSpPr>
        <p:grpSpPr bwMode="auto">
          <a:xfrm>
            <a:off x="5984006" y="3889736"/>
            <a:ext cx="3112168" cy="2758745"/>
            <a:chOff x="3936" y="1056"/>
            <a:chExt cx="2087" cy="2873"/>
          </a:xfrm>
        </p:grpSpPr>
        <p:pic>
          <p:nvPicPr>
            <p:cNvPr id="6" name="Picture 13" descr="spinspin_interactio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020" y="1277"/>
              <a:ext cx="1912" cy="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5796" y="1827"/>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i="1" dirty="0">
                  <a:solidFill>
                    <a:srgbClr val="0066CC"/>
                  </a:solidFill>
                  <a:latin typeface="Times New Roman" pitchFamily="18" charset="0"/>
                </a:rPr>
                <a:t>B</a:t>
              </a:r>
            </a:p>
          </p:txBody>
        </p:sp>
        <p:sp>
          <p:nvSpPr>
            <p:cNvPr id="8" name="Text Box 7"/>
            <p:cNvSpPr txBox="1">
              <a:spLocks noChangeArrowheads="1"/>
            </p:cNvSpPr>
            <p:nvPr/>
          </p:nvSpPr>
          <p:spPr bwMode="auto">
            <a:xfrm>
              <a:off x="5252" y="1056"/>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i="1" dirty="0">
                  <a:solidFill>
                    <a:srgbClr val="00CC99"/>
                  </a:solidFill>
                  <a:latin typeface="Times New Roman" pitchFamily="18" charset="0"/>
                </a:rPr>
                <a:t>B</a:t>
              </a:r>
            </a:p>
          </p:txBody>
        </p:sp>
        <p:sp>
          <p:nvSpPr>
            <p:cNvPr id="9" name="Text Box 6"/>
            <p:cNvSpPr txBox="1">
              <a:spLocks noChangeArrowheads="1"/>
            </p:cNvSpPr>
            <p:nvPr/>
          </p:nvSpPr>
          <p:spPr bwMode="auto">
            <a:xfrm>
              <a:off x="3936" y="1872"/>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i="1" dirty="0">
                  <a:solidFill>
                    <a:srgbClr val="FF0000"/>
                  </a:solidFill>
                  <a:latin typeface="Times New Roman" pitchFamily="18" charset="0"/>
                </a:rPr>
                <a:t>B</a:t>
              </a:r>
            </a:p>
          </p:txBody>
        </p:sp>
        <p:sp>
          <p:nvSpPr>
            <p:cNvPr id="10" name="Text Box 14"/>
            <p:cNvSpPr txBox="1">
              <a:spLocks noChangeArrowheads="1"/>
            </p:cNvSpPr>
            <p:nvPr/>
          </p:nvSpPr>
          <p:spPr bwMode="auto">
            <a:xfrm>
              <a:off x="5524" y="3596"/>
              <a:ext cx="22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pPr>
              <a:r>
                <a:rPr lang="en-US" i="1" dirty="0">
                  <a:solidFill>
                    <a:srgbClr val="FF9933"/>
                  </a:solidFill>
                  <a:latin typeface="Times New Roman" pitchFamily="18" charset="0"/>
                </a:rPr>
                <a:t>B</a:t>
              </a:r>
            </a:p>
          </p:txBody>
        </p:sp>
      </p:grpSp>
      <p:sp>
        <p:nvSpPr>
          <p:cNvPr id="11" name="TextBox 10"/>
          <p:cNvSpPr txBox="1"/>
          <p:nvPr/>
        </p:nvSpPr>
        <p:spPr>
          <a:xfrm>
            <a:off x="3544069" y="6235939"/>
            <a:ext cx="2502568" cy="369332"/>
          </a:xfrm>
          <a:prstGeom prst="rect">
            <a:avLst/>
          </a:prstGeom>
          <a:noFill/>
        </p:spPr>
        <p:txBody>
          <a:bodyPr wrap="square" rtlCol="0">
            <a:spAutoFit/>
          </a:bodyPr>
          <a:lstStyle/>
          <a:p>
            <a:r>
              <a:rPr lang="en-US" dirty="0"/>
              <a:t>Spin-spin interactions</a:t>
            </a:r>
          </a:p>
        </p:txBody>
      </p:sp>
      <p:sp>
        <p:nvSpPr>
          <p:cNvPr id="4" name="スライド番号プレースホルダー 3"/>
          <p:cNvSpPr>
            <a:spLocks noGrp="1"/>
          </p:cNvSpPr>
          <p:nvPr>
            <p:ph type="sldNum" sz="quarter" idx="12"/>
          </p:nvPr>
        </p:nvSpPr>
        <p:spPr/>
        <p:txBody>
          <a:bodyPr/>
          <a:lstStyle/>
          <a:p>
            <a:fld id="{D7E63A33-8271-4DD0-9C48-789913D7C115}" type="slidenum">
              <a:rPr lang="en-US" smtClean="0"/>
              <a:pPr/>
              <a:t>21</a:t>
            </a:fld>
            <a:endParaRPr lang="en-US" dirty="0"/>
          </a:p>
        </p:txBody>
      </p:sp>
    </p:spTree>
    <p:extLst>
      <p:ext uri="{BB962C8B-B14F-4D97-AF65-F5344CB8AC3E}">
        <p14:creationId xmlns:p14="http://schemas.microsoft.com/office/powerpoint/2010/main" val="1143116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9441" y="462384"/>
            <a:ext cx="7700838" cy="4195481"/>
          </a:xfrm>
        </p:spPr>
        <p:txBody>
          <a:bodyPr/>
          <a:lstStyle/>
          <a:p>
            <a:r>
              <a:rPr lang="en-US" dirty="0">
                <a:hlinkClick r:id="rId4"/>
              </a:rPr>
              <a:t>https://www.youtube.com/watch?v=0YBUSOrH0lw</a:t>
            </a:r>
            <a:endParaRPr lang="en-US" dirty="0"/>
          </a:p>
          <a:p>
            <a:endParaRPr lang="en-US" dirty="0"/>
          </a:p>
          <a:p>
            <a:endParaRPr lang="en-GB" dirty="0"/>
          </a:p>
        </p:txBody>
      </p:sp>
      <p:sp>
        <p:nvSpPr>
          <p:cNvPr id="2" name="スライド番号プレースホルダー 1"/>
          <p:cNvSpPr>
            <a:spLocks noGrp="1"/>
          </p:cNvSpPr>
          <p:nvPr>
            <p:ph type="sldNum" sz="quarter" idx="12"/>
          </p:nvPr>
        </p:nvSpPr>
        <p:spPr/>
        <p:txBody>
          <a:bodyPr/>
          <a:lstStyle/>
          <a:p>
            <a:fld id="{D7E63A33-8271-4DD0-9C48-789913D7C115}" type="slidenum">
              <a:rPr lang="en-US" smtClean="0"/>
              <a:pPr/>
              <a:t>22</a:t>
            </a:fld>
            <a:endParaRPr lang="en-US" dirty="0"/>
          </a:p>
        </p:txBody>
      </p:sp>
      <p:pic>
        <p:nvPicPr>
          <p:cNvPr id="4"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1007" y="1063423"/>
            <a:ext cx="6509118" cy="4881839"/>
          </a:xfrm>
          <a:prstGeom prst="rect">
            <a:avLst/>
          </a:prstGeom>
        </p:spPr>
      </p:pic>
    </p:spTree>
    <p:extLst>
      <p:ext uri="{BB962C8B-B14F-4D97-AF65-F5344CB8AC3E}">
        <p14:creationId xmlns:p14="http://schemas.microsoft.com/office/powerpoint/2010/main" val="30324288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622300" y="2895600"/>
            <a:ext cx="7772400" cy="1066800"/>
          </a:xfrm>
        </p:spPr>
        <p:txBody>
          <a:bodyPr/>
          <a:lstStyle/>
          <a:p>
            <a:pPr eaLnBrk="1" hangingPunct="1"/>
            <a:r>
              <a:rPr lang="en-US" altLang="en-US" sz="5400" b="1" dirty="0">
                <a:solidFill>
                  <a:schemeClr val="accent3"/>
                </a:solidFill>
                <a:ea typeface="ＭＳ Ｐゴシック" panose="020B0600070205080204" pitchFamily="34" charset="-128"/>
              </a:rPr>
              <a:t>The BOLD Signal</a:t>
            </a:r>
            <a:endParaRPr lang="en-CA" altLang="en-US" sz="5400" b="1" dirty="0">
              <a:solidFill>
                <a:schemeClr val="accent3"/>
              </a:solidFill>
              <a:ea typeface="ＭＳ Ｐゴシック" panose="020B0600070205080204" pitchFamily="34" charset="-128"/>
            </a:endParaRPr>
          </a:p>
        </p:txBody>
      </p:sp>
      <p:sp>
        <p:nvSpPr>
          <p:cNvPr id="2" name="スライド番号プレースホルダー 1"/>
          <p:cNvSpPr>
            <a:spLocks noGrp="1"/>
          </p:cNvSpPr>
          <p:nvPr>
            <p:ph type="sldNum" sz="quarter" idx="12"/>
          </p:nvPr>
        </p:nvSpPr>
        <p:spPr/>
        <p:txBody>
          <a:bodyPr/>
          <a:lstStyle/>
          <a:p>
            <a:fld id="{D7E63A33-8271-4DD0-9C48-789913D7C115}" type="slidenum">
              <a:rPr lang="en-US" smtClean="0"/>
              <a:pPr/>
              <a:t>23</a:t>
            </a:fld>
            <a:endParaRPr lang="en-US" dirty="0"/>
          </a:p>
        </p:txBody>
      </p:sp>
    </p:spTree>
    <p:extLst>
      <p:ext uri="{BB962C8B-B14F-4D97-AF65-F5344CB8AC3E}">
        <p14:creationId xmlns:p14="http://schemas.microsoft.com/office/powerpoint/2010/main" val="21325709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T2 and T2*</a:t>
            </a:r>
            <a:endParaRPr kumimoji="1" lang="ja-JP" altLang="en-US" dirty="0"/>
          </a:p>
        </p:txBody>
      </p:sp>
      <p:pic>
        <p:nvPicPr>
          <p:cNvPr id="1026" name="Picture 2" descr="https://qph.ec.quoracdn.net/main-qimg-eb016026a67616e147bf231ecf358594-c?convert_to_webp=tr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488" y="1551930"/>
            <a:ext cx="5448300" cy="408622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637488" y="5820718"/>
            <a:ext cx="4488729" cy="369332"/>
          </a:xfrm>
          <a:prstGeom prst="rect">
            <a:avLst/>
          </a:prstGeom>
          <a:noFill/>
        </p:spPr>
        <p:txBody>
          <a:bodyPr wrap="none" rtlCol="0">
            <a:spAutoFit/>
          </a:bodyPr>
          <a:lstStyle/>
          <a:p>
            <a:r>
              <a:rPr lang="en-US" altLang="ja-JP" dirty="0"/>
              <a:t>Source: </a:t>
            </a:r>
            <a:r>
              <a:rPr lang="en-US" altLang="ja-JP" dirty="0">
                <a:hlinkClick r:id="rId3"/>
              </a:rPr>
              <a:t>www.jcmr-online.com - Figure</a:t>
            </a:r>
            <a:r>
              <a:rPr lang="en-US" altLang="ja-JP" dirty="0"/>
              <a:t>.</a:t>
            </a:r>
            <a:endParaRPr kumimoji="1" lang="ja-JP" altLang="en-US" dirty="0"/>
          </a:p>
        </p:txBody>
      </p:sp>
      <p:sp>
        <p:nvSpPr>
          <p:cNvPr id="4" name="テキスト ボックス 3"/>
          <p:cNvSpPr txBox="1"/>
          <p:nvPr/>
        </p:nvSpPr>
        <p:spPr>
          <a:xfrm>
            <a:off x="6238566" y="1620991"/>
            <a:ext cx="2882520" cy="1631216"/>
          </a:xfrm>
          <a:prstGeom prst="rect">
            <a:avLst/>
          </a:prstGeom>
          <a:noFill/>
        </p:spPr>
        <p:txBody>
          <a:bodyPr wrap="none" rtlCol="0">
            <a:spAutoFit/>
          </a:bodyPr>
          <a:lstStyle/>
          <a:p>
            <a:r>
              <a:rPr kumimoji="1" lang="en-US" altLang="ja-JP" sz="2000" dirty="0"/>
              <a:t>Blood with oxygen</a:t>
            </a:r>
          </a:p>
          <a:p>
            <a:r>
              <a:rPr kumimoji="1" lang="en-US" altLang="ja-JP" sz="2000" dirty="0"/>
              <a:t>-&gt; slower decay</a:t>
            </a:r>
          </a:p>
          <a:p>
            <a:endParaRPr kumimoji="1" lang="en-US" altLang="ja-JP" sz="2000" dirty="0"/>
          </a:p>
          <a:p>
            <a:r>
              <a:rPr kumimoji="1" lang="en-US" altLang="ja-JP" sz="2000" dirty="0"/>
              <a:t>Blood without oxygen</a:t>
            </a:r>
          </a:p>
          <a:p>
            <a:r>
              <a:rPr kumimoji="1" lang="en-US" altLang="ja-JP" sz="2000" dirty="0"/>
              <a:t>-&gt; faster decay</a:t>
            </a:r>
            <a:endParaRPr kumimoji="1" lang="ja-JP" altLang="en-US" sz="2000" dirty="0"/>
          </a:p>
        </p:txBody>
      </p:sp>
      <p:sp>
        <p:nvSpPr>
          <p:cNvPr id="5" name="スライド番号プレースホルダー 4"/>
          <p:cNvSpPr>
            <a:spLocks noGrp="1"/>
          </p:cNvSpPr>
          <p:nvPr>
            <p:ph type="sldNum" sz="quarter" idx="12"/>
          </p:nvPr>
        </p:nvSpPr>
        <p:spPr/>
        <p:txBody>
          <a:bodyPr/>
          <a:lstStyle/>
          <a:p>
            <a:fld id="{D7E63A33-8271-4DD0-9C48-789913D7C115}" type="slidenum">
              <a:rPr lang="en-US" smtClean="0"/>
              <a:pPr/>
              <a:t>24</a:t>
            </a:fld>
            <a:endParaRPr lang="en-US" dirty="0"/>
          </a:p>
        </p:txBody>
      </p:sp>
    </p:spTree>
    <p:extLst>
      <p:ext uri="{BB962C8B-B14F-4D97-AF65-F5344CB8AC3E}">
        <p14:creationId xmlns:p14="http://schemas.microsoft.com/office/powerpoint/2010/main" val="18359715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a:xfrm>
            <a:off x="0" y="46318"/>
            <a:ext cx="7055380" cy="1400530"/>
          </a:xfrm>
        </p:spPr>
        <p:txBody>
          <a:bodyPr/>
          <a:lstStyle/>
          <a:p>
            <a:pPr eaLnBrk="1" hangingPunct="1"/>
            <a:r>
              <a:rPr lang="en-US" altLang="en-US" dirty="0">
                <a:solidFill>
                  <a:schemeClr val="accent3"/>
                </a:solidFill>
                <a:ea typeface="ＭＳ Ｐゴシック" panose="020B0600070205080204" pitchFamily="34" charset="-128"/>
              </a:rPr>
              <a:t>Hemoglobin (Hb)</a:t>
            </a:r>
          </a:p>
        </p:txBody>
      </p:sp>
      <p:pic>
        <p:nvPicPr>
          <p:cNvPr id="20482" name="Picture 11" descr="hemo"/>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0484" y="1083143"/>
            <a:ext cx="3634316" cy="290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p:cNvSpPr/>
          <p:nvPr/>
        </p:nvSpPr>
        <p:spPr>
          <a:xfrm>
            <a:off x="480484" y="4301346"/>
            <a:ext cx="8243385" cy="646331"/>
          </a:xfrm>
          <a:prstGeom prst="rect">
            <a:avLst/>
          </a:prstGeom>
        </p:spPr>
        <p:txBody>
          <a:bodyPr wrap="square">
            <a:spAutoFit/>
          </a:bodyPr>
          <a:lstStyle/>
          <a:p>
            <a:r>
              <a:rPr lang="en-GB" altLang="ja-JP" dirty="0" err="1"/>
              <a:t>Deoxyhemoglobin</a:t>
            </a:r>
            <a:r>
              <a:rPr lang="en-GB" altLang="ja-JP" dirty="0"/>
              <a:t> (</a:t>
            </a:r>
            <a:r>
              <a:rPr lang="en-GB" altLang="ja-JP" dirty="0" err="1"/>
              <a:t>dHb</a:t>
            </a:r>
            <a:r>
              <a:rPr lang="en-GB" altLang="ja-JP" dirty="0"/>
              <a:t>)  -&gt; Paramagnetic</a:t>
            </a:r>
          </a:p>
          <a:p>
            <a:r>
              <a:rPr lang="en-GB" altLang="ja-JP" dirty="0" err="1"/>
              <a:t>Oxyhemoglobin</a:t>
            </a:r>
            <a:r>
              <a:rPr lang="en-GB" altLang="ja-JP" dirty="0"/>
              <a:t> (</a:t>
            </a:r>
            <a:r>
              <a:rPr lang="en-GB" altLang="ja-JP" dirty="0" err="1"/>
              <a:t>Hb</a:t>
            </a:r>
            <a:r>
              <a:rPr lang="en-GB" altLang="ja-JP" dirty="0"/>
              <a:t>) -&gt; Diamagnetic</a:t>
            </a:r>
          </a:p>
        </p:txBody>
      </p:sp>
      <p:sp>
        <p:nvSpPr>
          <p:cNvPr id="3" name="スライド番号プレースホルダー 2"/>
          <p:cNvSpPr>
            <a:spLocks noGrp="1"/>
          </p:cNvSpPr>
          <p:nvPr>
            <p:ph type="sldNum" sz="quarter" idx="12"/>
          </p:nvPr>
        </p:nvSpPr>
        <p:spPr/>
        <p:txBody>
          <a:bodyPr/>
          <a:lstStyle/>
          <a:p>
            <a:fld id="{D7E63A33-8271-4DD0-9C48-789913D7C115}" type="slidenum">
              <a:rPr lang="en-US" smtClean="0"/>
              <a:pPr/>
              <a:t>25</a:t>
            </a:fld>
            <a:endParaRPr lang="en-US" dirty="0"/>
          </a:p>
        </p:txBody>
      </p:sp>
    </p:spTree>
    <p:extLst>
      <p:ext uri="{BB962C8B-B14F-4D97-AF65-F5344CB8AC3E}">
        <p14:creationId xmlns:p14="http://schemas.microsoft.com/office/powerpoint/2010/main" val="3353003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Number Placeholder 3"/>
          <p:cNvSpPr txBox="1">
            <a:spLocks noGrp="1"/>
          </p:cNvSpPr>
          <p:nvPr/>
        </p:nvSpPr>
        <p:spPr bwMode="auto">
          <a:xfrm>
            <a:off x="7329488" y="5342422"/>
            <a:ext cx="10080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defTabSz="914400" fontAlgn="base">
              <a:spcBef>
                <a:spcPct val="0"/>
              </a:spcBef>
              <a:spcAft>
                <a:spcPct val="0"/>
              </a:spcAft>
            </a:pPr>
            <a:fld id="{EBDBDD51-41CA-4A08-A90C-9AB206E6BFFB}" type="slidenum">
              <a:rPr lang="en-US" altLang="en-US" sz="1400">
                <a:solidFill>
                  <a:srgbClr val="FFFFFF"/>
                </a:solidFill>
              </a:rPr>
              <a:pPr algn="r" defTabSz="914400" fontAlgn="base">
                <a:spcBef>
                  <a:spcPct val="0"/>
                </a:spcBef>
                <a:spcAft>
                  <a:spcPct val="0"/>
                </a:spcAft>
              </a:pPr>
              <a:t>26</a:t>
            </a:fld>
            <a:endParaRPr lang="en-US" altLang="en-US" sz="1400" dirty="0">
              <a:solidFill>
                <a:srgbClr val="FFFFFF"/>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l="18530" t="3432" r="14849" b="7361"/>
          <a:stretch/>
        </p:blipFill>
        <p:spPr>
          <a:xfrm>
            <a:off x="448892" y="3542939"/>
            <a:ext cx="2093719" cy="2102266"/>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l="18508" t="4282" r="14953" b="7202"/>
          <a:stretch/>
        </p:blipFill>
        <p:spPr>
          <a:xfrm>
            <a:off x="448892" y="1363760"/>
            <a:ext cx="2093719" cy="2085175"/>
          </a:xfrm>
          <a:prstGeom prst="rect">
            <a:avLst/>
          </a:prstGeom>
        </p:spPr>
      </p:pic>
      <p:sp>
        <p:nvSpPr>
          <p:cNvPr id="4" name="Oval 3"/>
          <p:cNvSpPr/>
          <p:nvPr/>
        </p:nvSpPr>
        <p:spPr>
          <a:xfrm>
            <a:off x="1300254" y="4398887"/>
            <a:ext cx="390993" cy="390369"/>
          </a:xfrm>
          <a:prstGeom prst="ellipse">
            <a:avLst/>
          </a:prstGeom>
          <a:solidFill>
            <a:srgbClr val="6285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17" name="Oval 16"/>
          <p:cNvSpPr/>
          <p:nvPr/>
        </p:nvSpPr>
        <p:spPr>
          <a:xfrm>
            <a:off x="1298328" y="2187769"/>
            <a:ext cx="390993" cy="390369"/>
          </a:xfrm>
          <a:prstGeom prst="ellipse">
            <a:avLst/>
          </a:prstGeom>
          <a:solidFill>
            <a:srgbClr val="BC5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cxnSp>
        <p:nvCxnSpPr>
          <p:cNvPr id="6" name="Straight Arrow Connector 5"/>
          <p:cNvCxnSpPr/>
          <p:nvPr/>
        </p:nvCxnSpPr>
        <p:spPr>
          <a:xfrm flipV="1">
            <a:off x="603738" y="1836580"/>
            <a:ext cx="0" cy="36004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6646" y="1865858"/>
            <a:ext cx="912289" cy="369332"/>
          </a:xfrm>
          <a:prstGeom prst="rect">
            <a:avLst/>
          </a:prstGeom>
          <a:noFill/>
        </p:spPr>
        <p:txBody>
          <a:bodyPr wrap="square" rtlCol="0">
            <a:spAutoFit/>
          </a:bodyPr>
          <a:lstStyle/>
          <a:p>
            <a:pPr defTabSz="914400"/>
            <a:r>
              <a:rPr lang="en-GB" dirty="0">
                <a:solidFill>
                  <a:srgbClr val="686B5D"/>
                </a:solidFill>
                <a:latin typeface="Arial"/>
              </a:rPr>
              <a:t>B</a:t>
            </a:r>
            <a:r>
              <a:rPr lang="en-GB" baseline="-25000" dirty="0">
                <a:solidFill>
                  <a:srgbClr val="686B5D"/>
                </a:solidFill>
                <a:latin typeface="Arial"/>
              </a:rPr>
              <a:t>0</a:t>
            </a:r>
          </a:p>
        </p:txBody>
      </p:sp>
      <p:sp>
        <p:nvSpPr>
          <p:cNvPr id="21" name="TextBox 20"/>
          <p:cNvSpPr txBox="1"/>
          <p:nvPr/>
        </p:nvSpPr>
        <p:spPr>
          <a:xfrm>
            <a:off x="581535" y="2938178"/>
            <a:ext cx="912289" cy="307777"/>
          </a:xfrm>
          <a:prstGeom prst="rect">
            <a:avLst/>
          </a:prstGeom>
          <a:noFill/>
        </p:spPr>
        <p:txBody>
          <a:bodyPr wrap="square" rtlCol="0">
            <a:spAutoFit/>
          </a:bodyPr>
          <a:lstStyle/>
          <a:p>
            <a:pPr defTabSz="914400"/>
            <a:r>
              <a:rPr lang="en-GB" sz="1400" dirty="0">
                <a:solidFill>
                  <a:srgbClr val="686B5D"/>
                </a:solidFill>
                <a:latin typeface="Arial"/>
              </a:rPr>
              <a:t>Tissue</a:t>
            </a:r>
            <a:endParaRPr lang="en-GB" sz="1400" baseline="-25000" dirty="0">
              <a:solidFill>
                <a:srgbClr val="686B5D"/>
              </a:solidFill>
              <a:latin typeface="Arial"/>
            </a:endParaRPr>
          </a:p>
        </p:txBody>
      </p:sp>
      <p:sp>
        <p:nvSpPr>
          <p:cNvPr id="22" name="TextBox 21"/>
          <p:cNvSpPr txBox="1"/>
          <p:nvPr/>
        </p:nvSpPr>
        <p:spPr>
          <a:xfrm>
            <a:off x="742848" y="2486385"/>
            <a:ext cx="912289" cy="307777"/>
          </a:xfrm>
          <a:prstGeom prst="rect">
            <a:avLst/>
          </a:prstGeom>
          <a:noFill/>
        </p:spPr>
        <p:txBody>
          <a:bodyPr wrap="square" rtlCol="0">
            <a:spAutoFit/>
          </a:bodyPr>
          <a:lstStyle/>
          <a:p>
            <a:pPr defTabSz="914400"/>
            <a:r>
              <a:rPr lang="en-GB" sz="1400" dirty="0">
                <a:solidFill>
                  <a:srgbClr val="686B5D"/>
                </a:solidFill>
                <a:latin typeface="Arial"/>
              </a:rPr>
              <a:t>Vessel</a:t>
            </a:r>
            <a:endParaRPr lang="en-GB" sz="1400" baseline="-25000" dirty="0">
              <a:solidFill>
                <a:srgbClr val="686B5D"/>
              </a:solidFill>
              <a:latin typeface="Arial"/>
            </a:endParaRPr>
          </a:p>
        </p:txBody>
      </p:sp>
      <p:sp>
        <p:nvSpPr>
          <p:cNvPr id="24" name="TextBox 23"/>
          <p:cNvSpPr txBox="1"/>
          <p:nvPr/>
        </p:nvSpPr>
        <p:spPr>
          <a:xfrm>
            <a:off x="603738" y="1383280"/>
            <a:ext cx="1829478" cy="369332"/>
          </a:xfrm>
          <a:prstGeom prst="rect">
            <a:avLst/>
          </a:prstGeom>
          <a:noFill/>
        </p:spPr>
        <p:txBody>
          <a:bodyPr wrap="square" rtlCol="0">
            <a:spAutoFit/>
          </a:bodyPr>
          <a:lstStyle/>
          <a:p>
            <a:pPr defTabSz="914400"/>
            <a:r>
              <a:rPr lang="en-GB" dirty="0">
                <a:solidFill>
                  <a:srgbClr val="686B5D"/>
                </a:solidFill>
                <a:latin typeface="Arial"/>
              </a:rPr>
              <a:t>Oxygenated Hb</a:t>
            </a:r>
            <a:endParaRPr lang="en-GB" baseline="-25000" dirty="0">
              <a:solidFill>
                <a:srgbClr val="686B5D"/>
              </a:solidFill>
              <a:latin typeface="Arial"/>
            </a:endParaRPr>
          </a:p>
        </p:txBody>
      </p:sp>
      <p:sp>
        <p:nvSpPr>
          <p:cNvPr id="25" name="TextBox 24"/>
          <p:cNvSpPr txBox="1"/>
          <p:nvPr/>
        </p:nvSpPr>
        <p:spPr>
          <a:xfrm>
            <a:off x="489000" y="3586250"/>
            <a:ext cx="2041862" cy="369332"/>
          </a:xfrm>
          <a:prstGeom prst="rect">
            <a:avLst/>
          </a:prstGeom>
          <a:noFill/>
        </p:spPr>
        <p:txBody>
          <a:bodyPr wrap="square" rtlCol="0">
            <a:spAutoFit/>
          </a:bodyPr>
          <a:lstStyle/>
          <a:p>
            <a:pPr defTabSz="914400"/>
            <a:r>
              <a:rPr lang="en-GB" dirty="0">
                <a:solidFill>
                  <a:srgbClr val="686B5D"/>
                </a:solidFill>
                <a:latin typeface="Arial"/>
              </a:rPr>
              <a:t>Deoxygenated Hb</a:t>
            </a:r>
            <a:endParaRPr lang="en-GB" baseline="-25000" dirty="0">
              <a:solidFill>
                <a:srgbClr val="686B5D"/>
              </a:solidFill>
              <a:latin typeface="Arial"/>
            </a:endParaRPr>
          </a:p>
        </p:txBody>
      </p:sp>
      <p:sp>
        <p:nvSpPr>
          <p:cNvPr id="8" name="Rectangle 7"/>
          <p:cNvSpPr/>
          <p:nvPr/>
        </p:nvSpPr>
        <p:spPr>
          <a:xfrm>
            <a:off x="1819328" y="2247896"/>
            <a:ext cx="288032" cy="289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27" name="Rectangle 26"/>
          <p:cNvSpPr/>
          <p:nvPr/>
        </p:nvSpPr>
        <p:spPr>
          <a:xfrm>
            <a:off x="1822968" y="4431521"/>
            <a:ext cx="288032" cy="289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pic>
        <p:nvPicPr>
          <p:cNvPr id="9" name="Picture 8"/>
          <p:cNvPicPr>
            <a:picLocks noChangeAspect="1"/>
          </p:cNvPicPr>
          <p:nvPr/>
        </p:nvPicPr>
        <p:blipFill rotWithShape="1">
          <a:blip r:embed="rId5" cstate="email">
            <a:extLst>
              <a:ext uri="{28A0092B-C50C-407E-A947-70E740481C1C}">
                <a14:useLocalDpi xmlns:a14="http://schemas.microsoft.com/office/drawing/2010/main" val="0"/>
              </a:ext>
            </a:extLst>
          </a:blip>
          <a:srcRect l="18660" t="3774" r="15039" b="7667"/>
          <a:stretch/>
        </p:blipFill>
        <p:spPr>
          <a:xfrm>
            <a:off x="3166454" y="3542940"/>
            <a:ext cx="2102266" cy="2102266"/>
          </a:xfrm>
          <a:prstGeom prst="rect">
            <a:avLst/>
          </a:prstGeom>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val="0"/>
              </a:ext>
            </a:extLst>
          </a:blip>
          <a:srcRect l="18661" t="3789" r="15039" b="8373"/>
          <a:stretch/>
        </p:blipFill>
        <p:spPr>
          <a:xfrm>
            <a:off x="3166454" y="1363760"/>
            <a:ext cx="2102266" cy="2085175"/>
          </a:xfrm>
          <a:prstGeom prst="rect">
            <a:avLst/>
          </a:prstGeom>
        </p:spPr>
      </p:pic>
      <p:cxnSp>
        <p:nvCxnSpPr>
          <p:cNvPr id="15" name="Straight Connector 14"/>
          <p:cNvCxnSpPr/>
          <p:nvPr/>
        </p:nvCxnSpPr>
        <p:spPr>
          <a:xfrm flipV="1">
            <a:off x="2107360" y="1456222"/>
            <a:ext cx="1150190" cy="79167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111000" y="2544286"/>
            <a:ext cx="1146550" cy="84233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111000" y="3633222"/>
            <a:ext cx="1150190" cy="79167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114640" y="4721286"/>
            <a:ext cx="1146550" cy="84233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673213" y="1978689"/>
            <a:ext cx="912289" cy="307777"/>
          </a:xfrm>
          <a:prstGeom prst="rect">
            <a:avLst/>
          </a:prstGeom>
          <a:noFill/>
        </p:spPr>
        <p:txBody>
          <a:bodyPr wrap="square" rtlCol="0">
            <a:spAutoFit/>
          </a:bodyPr>
          <a:lstStyle/>
          <a:p>
            <a:pPr defTabSz="914400"/>
            <a:r>
              <a:rPr lang="en-GB" sz="1400" dirty="0">
                <a:solidFill>
                  <a:srgbClr val="686B5D"/>
                </a:solidFill>
                <a:latin typeface="Arial"/>
              </a:rPr>
              <a:t>voxel</a:t>
            </a:r>
            <a:endParaRPr lang="en-GB" sz="1400" baseline="-25000" dirty="0">
              <a:solidFill>
                <a:srgbClr val="686B5D"/>
              </a:solidFill>
              <a:latin typeface="Arial"/>
            </a:endParaRPr>
          </a:p>
        </p:txBody>
      </p:sp>
      <p:cxnSp>
        <p:nvCxnSpPr>
          <p:cNvPr id="26" name="Straight Arrow Connector 25"/>
          <p:cNvCxnSpPr/>
          <p:nvPr/>
        </p:nvCxnSpPr>
        <p:spPr>
          <a:xfrm>
            <a:off x="4737472" y="2406347"/>
            <a:ext cx="288032" cy="0"/>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737472" y="4594362"/>
            <a:ext cx="288032" cy="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4305424" y="2406347"/>
            <a:ext cx="288032" cy="0"/>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4305424" y="4594362"/>
            <a:ext cx="288032" cy="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3873376" y="2408484"/>
            <a:ext cx="288032" cy="0"/>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3873376" y="4596499"/>
            <a:ext cx="288032" cy="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3441328" y="2408484"/>
            <a:ext cx="288032" cy="0"/>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3441328" y="4596499"/>
            <a:ext cx="288032" cy="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622834" y="3558647"/>
            <a:ext cx="2787046" cy="2086559"/>
          </a:xfrm>
          <a:prstGeom prst="rect">
            <a:avLst/>
          </a:prstGeom>
        </p:spPr>
      </p:pic>
      <p:pic>
        <p:nvPicPr>
          <p:cNvPr id="29" name="Picture 2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622834" y="1363760"/>
            <a:ext cx="2787046" cy="2086559"/>
          </a:xfrm>
          <a:prstGeom prst="rect">
            <a:avLst/>
          </a:prstGeom>
        </p:spPr>
      </p:pic>
      <p:sp>
        <p:nvSpPr>
          <p:cNvPr id="30" name="Left Brace 29"/>
          <p:cNvSpPr/>
          <p:nvPr/>
        </p:nvSpPr>
        <p:spPr>
          <a:xfrm rot="16200000">
            <a:off x="4111769" y="2004989"/>
            <a:ext cx="243300" cy="1584177"/>
          </a:xfrm>
          <a:prstGeom prst="leftBrace">
            <a:avLst/>
          </a:prstGeom>
          <a:ln>
            <a:solidFill>
              <a:srgbClr val="BC565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GB" dirty="0">
              <a:solidFill>
                <a:srgbClr val="BC5656"/>
              </a:solidFill>
              <a:latin typeface="Arial"/>
            </a:endParaRPr>
          </a:p>
        </p:txBody>
      </p:sp>
      <p:sp>
        <p:nvSpPr>
          <p:cNvPr id="31" name="Right Arrow 30"/>
          <p:cNvSpPr/>
          <p:nvPr/>
        </p:nvSpPr>
        <p:spPr>
          <a:xfrm>
            <a:off x="3827579" y="2954944"/>
            <a:ext cx="864096" cy="147278"/>
          </a:xfrm>
          <a:prstGeom prst="rightArrow">
            <a:avLst/>
          </a:prstGeom>
          <a:solidFill>
            <a:srgbClr val="BC5656"/>
          </a:solidFill>
          <a:ln>
            <a:solidFill>
              <a:srgbClr val="BC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BC5656"/>
              </a:solidFill>
              <a:latin typeface="Arial"/>
            </a:endParaRPr>
          </a:p>
        </p:txBody>
      </p:sp>
      <p:sp>
        <p:nvSpPr>
          <p:cNvPr id="53" name="Left Brace 52"/>
          <p:cNvSpPr/>
          <p:nvPr/>
        </p:nvSpPr>
        <p:spPr>
          <a:xfrm rot="16200000">
            <a:off x="4105097" y="4145201"/>
            <a:ext cx="243300" cy="1584177"/>
          </a:xfrm>
          <a:prstGeom prst="lef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GB" dirty="0">
              <a:solidFill>
                <a:srgbClr val="FFFFFF"/>
              </a:solidFill>
              <a:latin typeface="Arial"/>
            </a:endParaRPr>
          </a:p>
        </p:txBody>
      </p:sp>
      <p:sp>
        <p:nvSpPr>
          <p:cNvPr id="54" name="Right Arrow 53"/>
          <p:cNvSpPr/>
          <p:nvPr/>
        </p:nvSpPr>
        <p:spPr>
          <a:xfrm>
            <a:off x="3820907" y="5095156"/>
            <a:ext cx="864096" cy="14727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16" name="TextBox 15"/>
          <p:cNvSpPr txBox="1"/>
          <p:nvPr/>
        </p:nvSpPr>
        <p:spPr>
          <a:xfrm>
            <a:off x="6354576" y="5894356"/>
            <a:ext cx="4110608" cy="369332"/>
          </a:xfrm>
          <a:prstGeom prst="rect">
            <a:avLst/>
          </a:prstGeom>
          <a:noFill/>
        </p:spPr>
        <p:txBody>
          <a:bodyPr wrap="square" rtlCol="0">
            <a:spAutoFit/>
          </a:bodyPr>
          <a:lstStyle/>
          <a:p>
            <a:r>
              <a:rPr lang="en-US" dirty="0"/>
              <a:t>Dr. Samira Kazan</a:t>
            </a:r>
          </a:p>
        </p:txBody>
      </p:sp>
      <p:sp>
        <p:nvSpPr>
          <p:cNvPr id="5" name="スライド番号プレースホルダー 4"/>
          <p:cNvSpPr>
            <a:spLocks noGrp="1"/>
          </p:cNvSpPr>
          <p:nvPr>
            <p:ph type="sldNum" sz="quarter" idx="12"/>
          </p:nvPr>
        </p:nvSpPr>
        <p:spPr/>
        <p:txBody>
          <a:bodyPr/>
          <a:lstStyle/>
          <a:p>
            <a:fld id="{D7E63A33-8271-4DD0-9C48-789913D7C115}" type="slidenum">
              <a:rPr lang="en-US" smtClean="0"/>
              <a:pPr/>
              <a:t>26</a:t>
            </a:fld>
            <a:endParaRPr lang="en-US" dirty="0"/>
          </a:p>
        </p:txBody>
      </p:sp>
    </p:spTree>
    <p:extLst>
      <p:ext uri="{BB962C8B-B14F-4D97-AF65-F5344CB8AC3E}">
        <p14:creationId xmlns:p14="http://schemas.microsoft.com/office/powerpoint/2010/main" val="74814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7" grpId="0" animBg="1"/>
      <p:bldP spid="38" grpId="0"/>
      <p:bldP spid="30" grpId="0" animBg="1"/>
      <p:bldP spid="31" grpId="0" animBg="1"/>
      <p:bldP spid="53" grpId="0" animBg="1"/>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Number Placeholder 3"/>
          <p:cNvSpPr txBox="1">
            <a:spLocks noGrp="1"/>
          </p:cNvSpPr>
          <p:nvPr/>
        </p:nvSpPr>
        <p:spPr bwMode="auto">
          <a:xfrm>
            <a:off x="7568876" y="5387174"/>
            <a:ext cx="10080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defTabSz="914400" fontAlgn="base">
              <a:spcBef>
                <a:spcPct val="0"/>
              </a:spcBef>
              <a:spcAft>
                <a:spcPct val="0"/>
              </a:spcAft>
            </a:pPr>
            <a:fld id="{EBDBDD51-41CA-4A08-A90C-9AB206E6BFFB}" type="slidenum">
              <a:rPr lang="en-US" altLang="en-US" sz="1400">
                <a:solidFill>
                  <a:srgbClr val="FFFFFF"/>
                </a:solidFill>
              </a:rPr>
              <a:pPr algn="r" defTabSz="914400" fontAlgn="base">
                <a:spcBef>
                  <a:spcPct val="0"/>
                </a:spcBef>
                <a:spcAft>
                  <a:spcPct val="0"/>
                </a:spcAft>
              </a:pPr>
              <a:t>27</a:t>
            </a:fld>
            <a:endParaRPr lang="en-US" altLang="en-US" sz="1400" dirty="0">
              <a:solidFill>
                <a:srgbClr val="FFFFFF"/>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l="18530" t="3432" r="14849" b="7361"/>
          <a:stretch/>
        </p:blipFill>
        <p:spPr>
          <a:xfrm>
            <a:off x="688280" y="3587691"/>
            <a:ext cx="2093719" cy="2102266"/>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l="18508" t="4282" r="14953" b="7202"/>
          <a:stretch/>
        </p:blipFill>
        <p:spPr>
          <a:xfrm>
            <a:off x="688280" y="1408512"/>
            <a:ext cx="2093719" cy="2085175"/>
          </a:xfrm>
          <a:prstGeom prst="rect">
            <a:avLst/>
          </a:prstGeom>
        </p:spPr>
      </p:pic>
      <p:sp>
        <p:nvSpPr>
          <p:cNvPr id="4" name="Oval 3"/>
          <p:cNvSpPr/>
          <p:nvPr/>
        </p:nvSpPr>
        <p:spPr>
          <a:xfrm>
            <a:off x="1539642" y="4443639"/>
            <a:ext cx="390993" cy="390369"/>
          </a:xfrm>
          <a:prstGeom prst="ellipse">
            <a:avLst/>
          </a:prstGeom>
          <a:solidFill>
            <a:srgbClr val="6285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17" name="Oval 16"/>
          <p:cNvSpPr/>
          <p:nvPr/>
        </p:nvSpPr>
        <p:spPr>
          <a:xfrm>
            <a:off x="1537716" y="2232521"/>
            <a:ext cx="390993" cy="390369"/>
          </a:xfrm>
          <a:prstGeom prst="ellipse">
            <a:avLst/>
          </a:prstGeom>
          <a:solidFill>
            <a:srgbClr val="BC5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cxnSp>
        <p:nvCxnSpPr>
          <p:cNvPr id="6" name="Straight Arrow Connector 5"/>
          <p:cNvCxnSpPr/>
          <p:nvPr/>
        </p:nvCxnSpPr>
        <p:spPr>
          <a:xfrm flipV="1">
            <a:off x="843126" y="1881332"/>
            <a:ext cx="0" cy="36004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826034" y="1910610"/>
            <a:ext cx="912289" cy="369332"/>
          </a:xfrm>
          <a:prstGeom prst="rect">
            <a:avLst/>
          </a:prstGeom>
          <a:noFill/>
        </p:spPr>
        <p:txBody>
          <a:bodyPr wrap="square" rtlCol="0">
            <a:spAutoFit/>
          </a:bodyPr>
          <a:lstStyle/>
          <a:p>
            <a:pPr defTabSz="914400"/>
            <a:r>
              <a:rPr lang="en-GB" dirty="0">
                <a:solidFill>
                  <a:srgbClr val="686B5D"/>
                </a:solidFill>
                <a:latin typeface="Arial"/>
              </a:rPr>
              <a:t>B</a:t>
            </a:r>
            <a:r>
              <a:rPr lang="en-GB" baseline="-25000" dirty="0">
                <a:solidFill>
                  <a:srgbClr val="686B5D"/>
                </a:solidFill>
                <a:latin typeface="Arial"/>
              </a:rPr>
              <a:t>0</a:t>
            </a:r>
          </a:p>
        </p:txBody>
      </p:sp>
      <p:sp>
        <p:nvSpPr>
          <p:cNvPr id="21" name="TextBox 20"/>
          <p:cNvSpPr txBox="1"/>
          <p:nvPr/>
        </p:nvSpPr>
        <p:spPr>
          <a:xfrm>
            <a:off x="820923" y="2982930"/>
            <a:ext cx="912289" cy="307777"/>
          </a:xfrm>
          <a:prstGeom prst="rect">
            <a:avLst/>
          </a:prstGeom>
          <a:noFill/>
        </p:spPr>
        <p:txBody>
          <a:bodyPr wrap="square" rtlCol="0">
            <a:spAutoFit/>
          </a:bodyPr>
          <a:lstStyle/>
          <a:p>
            <a:pPr defTabSz="914400"/>
            <a:r>
              <a:rPr lang="en-GB" sz="1400" dirty="0">
                <a:solidFill>
                  <a:srgbClr val="686B5D"/>
                </a:solidFill>
                <a:latin typeface="Arial"/>
              </a:rPr>
              <a:t>Tissue</a:t>
            </a:r>
            <a:endParaRPr lang="en-GB" sz="1400" baseline="-25000" dirty="0">
              <a:solidFill>
                <a:srgbClr val="686B5D"/>
              </a:solidFill>
              <a:latin typeface="Arial"/>
            </a:endParaRPr>
          </a:p>
        </p:txBody>
      </p:sp>
      <p:sp>
        <p:nvSpPr>
          <p:cNvPr id="22" name="TextBox 21"/>
          <p:cNvSpPr txBox="1"/>
          <p:nvPr/>
        </p:nvSpPr>
        <p:spPr>
          <a:xfrm>
            <a:off x="982236" y="2531137"/>
            <a:ext cx="912289" cy="307777"/>
          </a:xfrm>
          <a:prstGeom prst="rect">
            <a:avLst/>
          </a:prstGeom>
          <a:noFill/>
        </p:spPr>
        <p:txBody>
          <a:bodyPr wrap="square" rtlCol="0">
            <a:spAutoFit/>
          </a:bodyPr>
          <a:lstStyle/>
          <a:p>
            <a:pPr defTabSz="914400"/>
            <a:r>
              <a:rPr lang="en-GB" sz="1400" dirty="0">
                <a:solidFill>
                  <a:srgbClr val="686B5D"/>
                </a:solidFill>
                <a:latin typeface="Arial"/>
              </a:rPr>
              <a:t>Vessel</a:t>
            </a:r>
            <a:endParaRPr lang="en-GB" sz="1400" baseline="-25000" dirty="0">
              <a:solidFill>
                <a:srgbClr val="686B5D"/>
              </a:solidFill>
              <a:latin typeface="Arial"/>
            </a:endParaRPr>
          </a:p>
        </p:txBody>
      </p:sp>
      <p:sp>
        <p:nvSpPr>
          <p:cNvPr id="24" name="TextBox 23"/>
          <p:cNvSpPr txBox="1"/>
          <p:nvPr/>
        </p:nvSpPr>
        <p:spPr>
          <a:xfrm>
            <a:off x="843126" y="1428032"/>
            <a:ext cx="1829478" cy="369332"/>
          </a:xfrm>
          <a:prstGeom prst="rect">
            <a:avLst/>
          </a:prstGeom>
          <a:noFill/>
        </p:spPr>
        <p:txBody>
          <a:bodyPr wrap="square" rtlCol="0">
            <a:spAutoFit/>
          </a:bodyPr>
          <a:lstStyle/>
          <a:p>
            <a:pPr defTabSz="914400"/>
            <a:r>
              <a:rPr lang="en-GB" dirty="0">
                <a:solidFill>
                  <a:srgbClr val="686B5D"/>
                </a:solidFill>
                <a:latin typeface="Arial"/>
              </a:rPr>
              <a:t>Oxygenated Hb</a:t>
            </a:r>
            <a:endParaRPr lang="en-GB" baseline="-25000" dirty="0">
              <a:solidFill>
                <a:srgbClr val="686B5D"/>
              </a:solidFill>
              <a:latin typeface="Arial"/>
            </a:endParaRPr>
          </a:p>
        </p:txBody>
      </p:sp>
      <p:sp>
        <p:nvSpPr>
          <p:cNvPr id="25" name="TextBox 24"/>
          <p:cNvSpPr txBox="1"/>
          <p:nvPr/>
        </p:nvSpPr>
        <p:spPr>
          <a:xfrm>
            <a:off x="728388" y="3631002"/>
            <a:ext cx="2041862" cy="369332"/>
          </a:xfrm>
          <a:prstGeom prst="rect">
            <a:avLst/>
          </a:prstGeom>
          <a:noFill/>
        </p:spPr>
        <p:txBody>
          <a:bodyPr wrap="square" rtlCol="0">
            <a:spAutoFit/>
          </a:bodyPr>
          <a:lstStyle/>
          <a:p>
            <a:pPr defTabSz="914400"/>
            <a:r>
              <a:rPr lang="en-GB" dirty="0">
                <a:solidFill>
                  <a:srgbClr val="686B5D"/>
                </a:solidFill>
                <a:latin typeface="Arial"/>
              </a:rPr>
              <a:t>Deoxygenated Hb</a:t>
            </a:r>
            <a:endParaRPr lang="en-GB" baseline="-25000" dirty="0">
              <a:solidFill>
                <a:srgbClr val="686B5D"/>
              </a:solidFill>
              <a:latin typeface="Arial"/>
            </a:endParaRPr>
          </a:p>
        </p:txBody>
      </p:sp>
      <p:sp>
        <p:nvSpPr>
          <p:cNvPr id="8" name="Rectangle 7"/>
          <p:cNvSpPr/>
          <p:nvPr/>
        </p:nvSpPr>
        <p:spPr>
          <a:xfrm>
            <a:off x="2058716" y="2292648"/>
            <a:ext cx="288032" cy="289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27" name="Rectangle 26"/>
          <p:cNvSpPr/>
          <p:nvPr/>
        </p:nvSpPr>
        <p:spPr>
          <a:xfrm>
            <a:off x="2062356" y="4476273"/>
            <a:ext cx="288032" cy="289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pic>
        <p:nvPicPr>
          <p:cNvPr id="9" name="Picture 8"/>
          <p:cNvPicPr>
            <a:picLocks noChangeAspect="1"/>
          </p:cNvPicPr>
          <p:nvPr/>
        </p:nvPicPr>
        <p:blipFill rotWithShape="1">
          <a:blip r:embed="rId5" cstate="email">
            <a:extLst>
              <a:ext uri="{28A0092B-C50C-407E-A947-70E740481C1C}">
                <a14:useLocalDpi xmlns:a14="http://schemas.microsoft.com/office/drawing/2010/main" val="0"/>
              </a:ext>
            </a:extLst>
          </a:blip>
          <a:srcRect l="18660" t="3774" r="15039" b="7667"/>
          <a:stretch/>
        </p:blipFill>
        <p:spPr>
          <a:xfrm>
            <a:off x="3405842" y="3587692"/>
            <a:ext cx="2102266" cy="2102266"/>
          </a:xfrm>
          <a:prstGeom prst="rect">
            <a:avLst/>
          </a:prstGeom>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val="0"/>
              </a:ext>
            </a:extLst>
          </a:blip>
          <a:srcRect l="18661" t="3789" r="15039" b="8373"/>
          <a:stretch/>
        </p:blipFill>
        <p:spPr>
          <a:xfrm>
            <a:off x="3405842" y="1408512"/>
            <a:ext cx="2102266" cy="2085175"/>
          </a:xfrm>
          <a:prstGeom prst="rect">
            <a:avLst/>
          </a:prstGeom>
        </p:spPr>
      </p:pic>
      <p:cxnSp>
        <p:nvCxnSpPr>
          <p:cNvPr id="15" name="Straight Connector 14"/>
          <p:cNvCxnSpPr/>
          <p:nvPr/>
        </p:nvCxnSpPr>
        <p:spPr>
          <a:xfrm flipV="1">
            <a:off x="2346748" y="1500974"/>
            <a:ext cx="1150190" cy="79167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350388" y="2589038"/>
            <a:ext cx="1146550" cy="84233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350388" y="3677974"/>
            <a:ext cx="1150190" cy="79167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354028" y="4766038"/>
            <a:ext cx="1146550" cy="84233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912601" y="2023441"/>
            <a:ext cx="912289" cy="307777"/>
          </a:xfrm>
          <a:prstGeom prst="rect">
            <a:avLst/>
          </a:prstGeom>
          <a:noFill/>
        </p:spPr>
        <p:txBody>
          <a:bodyPr wrap="square" rtlCol="0">
            <a:spAutoFit/>
          </a:bodyPr>
          <a:lstStyle/>
          <a:p>
            <a:pPr defTabSz="914400"/>
            <a:r>
              <a:rPr lang="en-GB" sz="1400" dirty="0">
                <a:solidFill>
                  <a:srgbClr val="686B5D"/>
                </a:solidFill>
                <a:latin typeface="Arial"/>
              </a:rPr>
              <a:t>voxel</a:t>
            </a:r>
            <a:endParaRPr lang="en-GB" sz="1400" baseline="-25000" dirty="0">
              <a:solidFill>
                <a:srgbClr val="686B5D"/>
              </a:solidFill>
              <a:latin typeface="Arial"/>
            </a:endParaRPr>
          </a:p>
        </p:txBody>
      </p:sp>
      <p:cxnSp>
        <p:nvCxnSpPr>
          <p:cNvPr id="26" name="Straight Arrow Connector 25"/>
          <p:cNvCxnSpPr/>
          <p:nvPr/>
        </p:nvCxnSpPr>
        <p:spPr>
          <a:xfrm>
            <a:off x="4976860" y="2451099"/>
            <a:ext cx="288032" cy="0"/>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976860" y="4639114"/>
            <a:ext cx="288032" cy="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4544812" y="2437530"/>
            <a:ext cx="288032" cy="15760"/>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544812" y="4621156"/>
            <a:ext cx="288032" cy="51643"/>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4112764" y="2427706"/>
            <a:ext cx="288032" cy="25584"/>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4112764" y="4590249"/>
            <a:ext cx="288032" cy="8255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3703313" y="2427705"/>
            <a:ext cx="265435" cy="36698"/>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3703313" y="4520399"/>
            <a:ext cx="238125" cy="17780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862387" y="3603874"/>
            <a:ext cx="2788971" cy="2088000"/>
          </a:xfrm>
          <a:prstGeom prst="rect">
            <a:avLst/>
          </a:prstGeom>
        </p:spPr>
      </p:pic>
      <p:pic>
        <p:nvPicPr>
          <p:cNvPr id="14" name="Picture 1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862388" y="1407874"/>
            <a:ext cx="2788971" cy="2088000"/>
          </a:xfrm>
          <a:prstGeom prst="rect">
            <a:avLst/>
          </a:prstGeom>
        </p:spPr>
      </p:pic>
      <p:sp>
        <p:nvSpPr>
          <p:cNvPr id="57" name="Left Brace 56"/>
          <p:cNvSpPr/>
          <p:nvPr/>
        </p:nvSpPr>
        <p:spPr>
          <a:xfrm rot="16200000">
            <a:off x="4351157" y="2049741"/>
            <a:ext cx="243300" cy="1584177"/>
          </a:xfrm>
          <a:prstGeom prst="leftBrace">
            <a:avLst/>
          </a:prstGeom>
          <a:noFill/>
          <a:ln>
            <a:solidFill>
              <a:srgbClr val="BC565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GB" dirty="0">
              <a:solidFill>
                <a:srgbClr val="FFFFFF"/>
              </a:solidFill>
              <a:latin typeface="Arial"/>
            </a:endParaRPr>
          </a:p>
        </p:txBody>
      </p:sp>
      <p:sp>
        <p:nvSpPr>
          <p:cNvPr id="58" name="Right Arrow 57"/>
          <p:cNvSpPr/>
          <p:nvPr/>
        </p:nvSpPr>
        <p:spPr>
          <a:xfrm>
            <a:off x="4066967" y="2999696"/>
            <a:ext cx="837885" cy="147278"/>
          </a:xfrm>
          <a:prstGeom prst="rightArrow">
            <a:avLst/>
          </a:prstGeom>
          <a:solidFill>
            <a:srgbClr val="BC5656"/>
          </a:solidFill>
          <a:ln>
            <a:solidFill>
              <a:srgbClr val="BC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59" name="Left Brace 58"/>
          <p:cNvSpPr/>
          <p:nvPr/>
        </p:nvSpPr>
        <p:spPr>
          <a:xfrm rot="16200000">
            <a:off x="4344485" y="4189953"/>
            <a:ext cx="243300" cy="1584177"/>
          </a:xfrm>
          <a:prstGeom prst="lef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GB" dirty="0">
              <a:solidFill>
                <a:srgbClr val="FFFFFF"/>
              </a:solidFill>
              <a:latin typeface="Arial"/>
            </a:endParaRPr>
          </a:p>
        </p:txBody>
      </p:sp>
      <p:sp>
        <p:nvSpPr>
          <p:cNvPr id="60" name="Right Arrow 59"/>
          <p:cNvSpPr/>
          <p:nvPr/>
        </p:nvSpPr>
        <p:spPr>
          <a:xfrm>
            <a:off x="4060295" y="5139908"/>
            <a:ext cx="700541" cy="14727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48" name="TextBox 47"/>
          <p:cNvSpPr txBox="1"/>
          <p:nvPr/>
        </p:nvSpPr>
        <p:spPr>
          <a:xfrm>
            <a:off x="6211218" y="5864456"/>
            <a:ext cx="2091308" cy="369332"/>
          </a:xfrm>
          <a:prstGeom prst="rect">
            <a:avLst/>
          </a:prstGeom>
          <a:noFill/>
        </p:spPr>
        <p:txBody>
          <a:bodyPr wrap="square" rtlCol="0">
            <a:spAutoFit/>
          </a:bodyPr>
          <a:lstStyle/>
          <a:p>
            <a:r>
              <a:rPr lang="en-US" dirty="0"/>
              <a:t>Dr. Samira Kazan</a:t>
            </a:r>
          </a:p>
        </p:txBody>
      </p:sp>
      <p:sp>
        <p:nvSpPr>
          <p:cNvPr id="11" name="スライド番号プレースホルダー 10"/>
          <p:cNvSpPr>
            <a:spLocks noGrp="1"/>
          </p:cNvSpPr>
          <p:nvPr>
            <p:ph type="sldNum" sz="quarter" idx="12"/>
          </p:nvPr>
        </p:nvSpPr>
        <p:spPr/>
        <p:txBody>
          <a:bodyPr/>
          <a:lstStyle/>
          <a:p>
            <a:fld id="{D7E63A33-8271-4DD0-9C48-789913D7C115}" type="slidenum">
              <a:rPr lang="en-US" smtClean="0"/>
              <a:pPr/>
              <a:t>27</a:t>
            </a:fld>
            <a:endParaRPr lang="en-US" dirty="0"/>
          </a:p>
        </p:txBody>
      </p:sp>
    </p:spTree>
    <p:extLst>
      <p:ext uri="{BB962C8B-B14F-4D97-AF65-F5344CB8AC3E}">
        <p14:creationId xmlns:p14="http://schemas.microsoft.com/office/powerpoint/2010/main" val="3767594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Number Placeholder 3"/>
          <p:cNvSpPr txBox="1">
            <a:spLocks noGrp="1"/>
          </p:cNvSpPr>
          <p:nvPr/>
        </p:nvSpPr>
        <p:spPr bwMode="auto">
          <a:xfrm>
            <a:off x="7415408" y="5294712"/>
            <a:ext cx="10080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defTabSz="914400" fontAlgn="base">
              <a:spcBef>
                <a:spcPct val="0"/>
              </a:spcBef>
              <a:spcAft>
                <a:spcPct val="0"/>
              </a:spcAft>
            </a:pPr>
            <a:fld id="{EBDBDD51-41CA-4A08-A90C-9AB206E6BFFB}" type="slidenum">
              <a:rPr lang="en-US" altLang="en-US" sz="1400">
                <a:solidFill>
                  <a:srgbClr val="FFFFFF"/>
                </a:solidFill>
              </a:rPr>
              <a:pPr algn="r" defTabSz="914400" fontAlgn="base">
                <a:spcBef>
                  <a:spcPct val="0"/>
                </a:spcBef>
                <a:spcAft>
                  <a:spcPct val="0"/>
                </a:spcAft>
              </a:pPr>
              <a:t>28</a:t>
            </a:fld>
            <a:endParaRPr lang="en-US" altLang="en-US" sz="1400" dirty="0">
              <a:solidFill>
                <a:srgbClr val="FFFFFF"/>
              </a:solidFill>
            </a:endParaRPr>
          </a:p>
        </p:txBody>
      </p:sp>
      <p:pic>
        <p:nvPicPr>
          <p:cNvPr id="2" name="Picture 1"/>
          <p:cNvPicPr>
            <a:picLocks noChangeAspect="1"/>
          </p:cNvPicPr>
          <p:nvPr/>
        </p:nvPicPr>
        <p:blipFill rotWithShape="1">
          <a:blip r:embed="rId3" cstate="email">
            <a:extLst>
              <a:ext uri="{28A0092B-C50C-407E-A947-70E740481C1C}">
                <a14:useLocalDpi xmlns:a14="http://schemas.microsoft.com/office/drawing/2010/main" val="0"/>
              </a:ext>
            </a:extLst>
          </a:blip>
          <a:srcRect l="18530" t="3432" r="14849" b="7361"/>
          <a:stretch/>
        </p:blipFill>
        <p:spPr>
          <a:xfrm>
            <a:off x="534812" y="3495229"/>
            <a:ext cx="2093719" cy="2102266"/>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val="0"/>
              </a:ext>
            </a:extLst>
          </a:blip>
          <a:srcRect l="18508" t="4282" r="14953" b="7202"/>
          <a:stretch/>
        </p:blipFill>
        <p:spPr>
          <a:xfrm>
            <a:off x="534812" y="1316050"/>
            <a:ext cx="2093719" cy="2085175"/>
          </a:xfrm>
          <a:prstGeom prst="rect">
            <a:avLst/>
          </a:prstGeom>
        </p:spPr>
      </p:pic>
      <p:sp>
        <p:nvSpPr>
          <p:cNvPr id="4" name="Oval 3"/>
          <p:cNvSpPr/>
          <p:nvPr/>
        </p:nvSpPr>
        <p:spPr>
          <a:xfrm>
            <a:off x="1386174" y="4351177"/>
            <a:ext cx="390993" cy="390369"/>
          </a:xfrm>
          <a:prstGeom prst="ellipse">
            <a:avLst/>
          </a:prstGeom>
          <a:solidFill>
            <a:srgbClr val="6285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17" name="Oval 16"/>
          <p:cNvSpPr/>
          <p:nvPr/>
        </p:nvSpPr>
        <p:spPr>
          <a:xfrm>
            <a:off x="1384248" y="2140059"/>
            <a:ext cx="390993" cy="390369"/>
          </a:xfrm>
          <a:prstGeom prst="ellipse">
            <a:avLst/>
          </a:prstGeom>
          <a:solidFill>
            <a:srgbClr val="BC56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cxnSp>
        <p:nvCxnSpPr>
          <p:cNvPr id="6" name="Straight Arrow Connector 5"/>
          <p:cNvCxnSpPr/>
          <p:nvPr/>
        </p:nvCxnSpPr>
        <p:spPr>
          <a:xfrm flipV="1">
            <a:off x="689658" y="1788870"/>
            <a:ext cx="0" cy="360040"/>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72566" y="1818148"/>
            <a:ext cx="912289" cy="369332"/>
          </a:xfrm>
          <a:prstGeom prst="rect">
            <a:avLst/>
          </a:prstGeom>
          <a:noFill/>
        </p:spPr>
        <p:txBody>
          <a:bodyPr wrap="square" rtlCol="0">
            <a:spAutoFit/>
          </a:bodyPr>
          <a:lstStyle/>
          <a:p>
            <a:pPr defTabSz="914400"/>
            <a:r>
              <a:rPr lang="en-GB" dirty="0">
                <a:solidFill>
                  <a:srgbClr val="686B5D"/>
                </a:solidFill>
                <a:latin typeface="Arial"/>
              </a:rPr>
              <a:t>B</a:t>
            </a:r>
            <a:r>
              <a:rPr lang="en-GB" baseline="-25000" dirty="0">
                <a:solidFill>
                  <a:srgbClr val="686B5D"/>
                </a:solidFill>
                <a:latin typeface="Arial"/>
              </a:rPr>
              <a:t>0</a:t>
            </a:r>
          </a:p>
        </p:txBody>
      </p:sp>
      <p:sp>
        <p:nvSpPr>
          <p:cNvPr id="21" name="TextBox 20"/>
          <p:cNvSpPr txBox="1"/>
          <p:nvPr/>
        </p:nvSpPr>
        <p:spPr>
          <a:xfrm>
            <a:off x="667455" y="2890468"/>
            <a:ext cx="912289" cy="307777"/>
          </a:xfrm>
          <a:prstGeom prst="rect">
            <a:avLst/>
          </a:prstGeom>
          <a:noFill/>
        </p:spPr>
        <p:txBody>
          <a:bodyPr wrap="square" rtlCol="0">
            <a:spAutoFit/>
          </a:bodyPr>
          <a:lstStyle/>
          <a:p>
            <a:pPr defTabSz="914400"/>
            <a:r>
              <a:rPr lang="en-GB" sz="1400" dirty="0">
                <a:solidFill>
                  <a:srgbClr val="686B5D"/>
                </a:solidFill>
                <a:latin typeface="Arial"/>
              </a:rPr>
              <a:t>Tissue</a:t>
            </a:r>
            <a:endParaRPr lang="en-GB" sz="1400" baseline="-25000" dirty="0">
              <a:solidFill>
                <a:srgbClr val="686B5D"/>
              </a:solidFill>
              <a:latin typeface="Arial"/>
            </a:endParaRPr>
          </a:p>
        </p:txBody>
      </p:sp>
      <p:sp>
        <p:nvSpPr>
          <p:cNvPr id="22" name="TextBox 21"/>
          <p:cNvSpPr txBox="1"/>
          <p:nvPr/>
        </p:nvSpPr>
        <p:spPr>
          <a:xfrm>
            <a:off x="828768" y="2438675"/>
            <a:ext cx="912289" cy="307777"/>
          </a:xfrm>
          <a:prstGeom prst="rect">
            <a:avLst/>
          </a:prstGeom>
          <a:noFill/>
        </p:spPr>
        <p:txBody>
          <a:bodyPr wrap="square" rtlCol="0">
            <a:spAutoFit/>
          </a:bodyPr>
          <a:lstStyle/>
          <a:p>
            <a:pPr defTabSz="914400"/>
            <a:r>
              <a:rPr lang="en-GB" sz="1400" dirty="0">
                <a:solidFill>
                  <a:srgbClr val="686B5D"/>
                </a:solidFill>
                <a:latin typeface="Arial"/>
              </a:rPr>
              <a:t>Vessel</a:t>
            </a:r>
            <a:endParaRPr lang="en-GB" sz="1400" baseline="-25000" dirty="0">
              <a:solidFill>
                <a:srgbClr val="686B5D"/>
              </a:solidFill>
              <a:latin typeface="Arial"/>
            </a:endParaRPr>
          </a:p>
        </p:txBody>
      </p:sp>
      <p:sp>
        <p:nvSpPr>
          <p:cNvPr id="24" name="TextBox 23"/>
          <p:cNvSpPr txBox="1"/>
          <p:nvPr/>
        </p:nvSpPr>
        <p:spPr>
          <a:xfrm>
            <a:off x="689658" y="1335570"/>
            <a:ext cx="1829478" cy="369332"/>
          </a:xfrm>
          <a:prstGeom prst="rect">
            <a:avLst/>
          </a:prstGeom>
          <a:noFill/>
        </p:spPr>
        <p:txBody>
          <a:bodyPr wrap="square" rtlCol="0">
            <a:spAutoFit/>
          </a:bodyPr>
          <a:lstStyle/>
          <a:p>
            <a:pPr defTabSz="914400"/>
            <a:r>
              <a:rPr lang="en-GB" dirty="0">
                <a:solidFill>
                  <a:srgbClr val="686B5D"/>
                </a:solidFill>
                <a:latin typeface="Arial"/>
              </a:rPr>
              <a:t>Oxygenated Hb</a:t>
            </a:r>
            <a:endParaRPr lang="en-GB" baseline="-25000" dirty="0">
              <a:solidFill>
                <a:srgbClr val="686B5D"/>
              </a:solidFill>
              <a:latin typeface="Arial"/>
            </a:endParaRPr>
          </a:p>
        </p:txBody>
      </p:sp>
      <p:sp>
        <p:nvSpPr>
          <p:cNvPr id="25" name="TextBox 24"/>
          <p:cNvSpPr txBox="1"/>
          <p:nvPr/>
        </p:nvSpPr>
        <p:spPr>
          <a:xfrm>
            <a:off x="574920" y="3538540"/>
            <a:ext cx="2041862" cy="369332"/>
          </a:xfrm>
          <a:prstGeom prst="rect">
            <a:avLst/>
          </a:prstGeom>
          <a:noFill/>
        </p:spPr>
        <p:txBody>
          <a:bodyPr wrap="square" rtlCol="0">
            <a:spAutoFit/>
          </a:bodyPr>
          <a:lstStyle/>
          <a:p>
            <a:pPr defTabSz="914400"/>
            <a:r>
              <a:rPr lang="en-GB" dirty="0">
                <a:solidFill>
                  <a:srgbClr val="686B5D"/>
                </a:solidFill>
                <a:latin typeface="Arial"/>
              </a:rPr>
              <a:t>Deoxygenated Hb</a:t>
            </a:r>
            <a:endParaRPr lang="en-GB" baseline="-25000" dirty="0">
              <a:solidFill>
                <a:srgbClr val="686B5D"/>
              </a:solidFill>
              <a:latin typeface="Arial"/>
            </a:endParaRPr>
          </a:p>
        </p:txBody>
      </p:sp>
      <p:sp>
        <p:nvSpPr>
          <p:cNvPr id="8" name="Rectangle 7"/>
          <p:cNvSpPr/>
          <p:nvPr/>
        </p:nvSpPr>
        <p:spPr>
          <a:xfrm>
            <a:off x="1905248" y="2200186"/>
            <a:ext cx="288032" cy="289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27" name="Rectangle 26"/>
          <p:cNvSpPr/>
          <p:nvPr/>
        </p:nvSpPr>
        <p:spPr>
          <a:xfrm>
            <a:off x="1908888" y="4383811"/>
            <a:ext cx="288032" cy="28976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pic>
        <p:nvPicPr>
          <p:cNvPr id="9" name="Picture 8"/>
          <p:cNvPicPr>
            <a:picLocks noChangeAspect="1"/>
          </p:cNvPicPr>
          <p:nvPr/>
        </p:nvPicPr>
        <p:blipFill rotWithShape="1">
          <a:blip r:embed="rId5" cstate="email">
            <a:extLst>
              <a:ext uri="{28A0092B-C50C-407E-A947-70E740481C1C}">
                <a14:useLocalDpi xmlns:a14="http://schemas.microsoft.com/office/drawing/2010/main" val="0"/>
              </a:ext>
            </a:extLst>
          </a:blip>
          <a:srcRect l="18660" t="3774" r="15039" b="7667"/>
          <a:stretch/>
        </p:blipFill>
        <p:spPr>
          <a:xfrm>
            <a:off x="3252374" y="3495230"/>
            <a:ext cx="2102266" cy="2102266"/>
          </a:xfrm>
          <a:prstGeom prst="rect">
            <a:avLst/>
          </a:prstGeom>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val="0"/>
              </a:ext>
            </a:extLst>
          </a:blip>
          <a:srcRect l="18661" t="3789" r="15039" b="8373"/>
          <a:stretch/>
        </p:blipFill>
        <p:spPr>
          <a:xfrm>
            <a:off x="3252374" y="1316050"/>
            <a:ext cx="2102266" cy="2085175"/>
          </a:xfrm>
          <a:prstGeom prst="rect">
            <a:avLst/>
          </a:prstGeom>
        </p:spPr>
      </p:pic>
      <p:cxnSp>
        <p:nvCxnSpPr>
          <p:cNvPr id="15" name="Straight Connector 14"/>
          <p:cNvCxnSpPr/>
          <p:nvPr/>
        </p:nvCxnSpPr>
        <p:spPr>
          <a:xfrm flipV="1">
            <a:off x="2193280" y="1408512"/>
            <a:ext cx="1150190" cy="79167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196920" y="2496576"/>
            <a:ext cx="1146550" cy="84233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196920" y="3585512"/>
            <a:ext cx="1150190" cy="79167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200560" y="4673576"/>
            <a:ext cx="1146550" cy="842336"/>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1759133" y="1930979"/>
            <a:ext cx="912289" cy="307777"/>
          </a:xfrm>
          <a:prstGeom prst="rect">
            <a:avLst/>
          </a:prstGeom>
          <a:noFill/>
        </p:spPr>
        <p:txBody>
          <a:bodyPr wrap="square" rtlCol="0">
            <a:spAutoFit/>
          </a:bodyPr>
          <a:lstStyle/>
          <a:p>
            <a:pPr defTabSz="914400"/>
            <a:r>
              <a:rPr lang="en-GB" sz="1400" dirty="0">
                <a:solidFill>
                  <a:srgbClr val="686B5D"/>
                </a:solidFill>
                <a:latin typeface="Arial"/>
              </a:rPr>
              <a:t>voxel</a:t>
            </a:r>
            <a:endParaRPr lang="en-GB" sz="1400" baseline="-25000" dirty="0">
              <a:solidFill>
                <a:srgbClr val="686B5D"/>
              </a:solidFill>
              <a:latin typeface="Arial"/>
            </a:endParaRPr>
          </a:p>
        </p:txBody>
      </p:sp>
      <p:cxnSp>
        <p:nvCxnSpPr>
          <p:cNvPr id="26" name="Straight Arrow Connector 25"/>
          <p:cNvCxnSpPr/>
          <p:nvPr/>
        </p:nvCxnSpPr>
        <p:spPr>
          <a:xfrm>
            <a:off x="4823392" y="2358637"/>
            <a:ext cx="288032" cy="0"/>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4823392" y="4546652"/>
            <a:ext cx="288032" cy="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4391344" y="2307038"/>
            <a:ext cx="288032" cy="88899"/>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4435670" y="4427938"/>
            <a:ext cx="203200" cy="177799"/>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3991170" y="2262588"/>
            <a:ext cx="256158" cy="133349"/>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4029270" y="4351177"/>
            <a:ext cx="0" cy="25456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V="1">
            <a:off x="3610170" y="2200186"/>
            <a:ext cx="205110" cy="195751"/>
          </a:xfrm>
          <a:prstGeom prst="straightConnector1">
            <a:avLst/>
          </a:prstGeom>
          <a:ln w="22225">
            <a:solidFill>
              <a:srgbClr val="BC5656"/>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3473646" y="4351177"/>
            <a:ext cx="136524" cy="254560"/>
          </a:xfrm>
          <a:prstGeom prst="straightConnector1">
            <a:avLst/>
          </a:prstGeom>
          <a:ln w="22225">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51" name="Left Brace 50"/>
          <p:cNvSpPr/>
          <p:nvPr/>
        </p:nvSpPr>
        <p:spPr>
          <a:xfrm rot="16200000">
            <a:off x="4197689" y="1957279"/>
            <a:ext cx="243300" cy="1584177"/>
          </a:xfrm>
          <a:prstGeom prst="leftBrace">
            <a:avLst/>
          </a:prstGeom>
          <a:ln>
            <a:solidFill>
              <a:srgbClr val="BC5656"/>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GB" dirty="0">
              <a:solidFill>
                <a:srgbClr val="FFFFFF"/>
              </a:solidFill>
              <a:latin typeface="Arial"/>
            </a:endParaRPr>
          </a:p>
        </p:txBody>
      </p:sp>
      <p:sp>
        <p:nvSpPr>
          <p:cNvPr id="52" name="Right Arrow 51"/>
          <p:cNvSpPr/>
          <p:nvPr/>
        </p:nvSpPr>
        <p:spPr>
          <a:xfrm>
            <a:off x="3913499" y="2907234"/>
            <a:ext cx="725371" cy="147278"/>
          </a:xfrm>
          <a:prstGeom prst="rightArrow">
            <a:avLst/>
          </a:prstGeom>
          <a:solidFill>
            <a:srgbClr val="BC5656"/>
          </a:solidFill>
          <a:ln>
            <a:solidFill>
              <a:srgbClr val="BC5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53" name="Left Brace 52"/>
          <p:cNvSpPr/>
          <p:nvPr/>
        </p:nvSpPr>
        <p:spPr>
          <a:xfrm rot="16200000">
            <a:off x="4191017" y="4097491"/>
            <a:ext cx="243300" cy="1584177"/>
          </a:xfrm>
          <a:prstGeom prst="leftBrace">
            <a:avLst/>
          </a:prstGeom>
          <a:ln>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en-GB" dirty="0">
              <a:solidFill>
                <a:srgbClr val="FFFFFF"/>
              </a:solidFill>
              <a:latin typeface="Arial"/>
            </a:endParaRPr>
          </a:p>
        </p:txBody>
      </p:sp>
      <p:sp>
        <p:nvSpPr>
          <p:cNvPr id="54" name="Right Arrow 53"/>
          <p:cNvSpPr/>
          <p:nvPr/>
        </p:nvSpPr>
        <p:spPr>
          <a:xfrm>
            <a:off x="3906827" y="5047446"/>
            <a:ext cx="484517" cy="147278"/>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GB" dirty="0">
              <a:solidFill>
                <a:srgbClr val="FFFFFF"/>
              </a:solidFill>
              <a:latin typeface="Arial"/>
            </a:endParaRPr>
          </a:p>
        </p:txBody>
      </p:sp>
      <p:sp>
        <p:nvSpPr>
          <p:cNvPr id="48" name="TextBox 47"/>
          <p:cNvSpPr txBox="1"/>
          <p:nvPr/>
        </p:nvSpPr>
        <p:spPr>
          <a:xfrm>
            <a:off x="6000601" y="5707412"/>
            <a:ext cx="2205608" cy="369332"/>
          </a:xfrm>
          <a:prstGeom prst="rect">
            <a:avLst/>
          </a:prstGeom>
          <a:noFill/>
        </p:spPr>
        <p:txBody>
          <a:bodyPr wrap="square" rtlCol="0">
            <a:spAutoFit/>
          </a:bodyPr>
          <a:lstStyle/>
          <a:p>
            <a:r>
              <a:rPr lang="en-US" dirty="0"/>
              <a:t>Dr. Samira Kazan</a:t>
            </a:r>
          </a:p>
        </p:txBody>
      </p:sp>
      <p:pic>
        <p:nvPicPr>
          <p:cNvPr id="39"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862387" y="3603874"/>
            <a:ext cx="2788971" cy="2088000"/>
          </a:xfrm>
          <a:prstGeom prst="rect">
            <a:avLst/>
          </a:prstGeom>
        </p:spPr>
      </p:pic>
      <p:pic>
        <p:nvPicPr>
          <p:cNvPr id="40" name="Picture 1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5862388" y="1407874"/>
            <a:ext cx="2788971" cy="2088000"/>
          </a:xfrm>
          <a:prstGeom prst="rect">
            <a:avLst/>
          </a:prstGeom>
        </p:spPr>
      </p:pic>
      <p:cxnSp>
        <p:nvCxnSpPr>
          <p:cNvPr id="11" name="直線コネクタ 10"/>
          <p:cNvCxnSpPr/>
          <p:nvPr/>
        </p:nvCxnSpPr>
        <p:spPr>
          <a:xfrm>
            <a:off x="6737684" y="4546652"/>
            <a:ext cx="413887" cy="333201"/>
          </a:xfrm>
          <a:prstGeom prst="line">
            <a:avLst/>
          </a:prstGeom>
          <a:ln w="28575">
            <a:solidFill>
              <a:srgbClr val="0070C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7151571" y="4867903"/>
            <a:ext cx="394635" cy="240787"/>
          </a:xfrm>
          <a:prstGeom prst="line">
            <a:avLst/>
          </a:prstGeom>
          <a:ln w="28575">
            <a:solidFill>
              <a:srgbClr val="0070C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7546206" y="5108690"/>
            <a:ext cx="480662" cy="94984"/>
          </a:xfrm>
          <a:prstGeom prst="line">
            <a:avLst/>
          </a:prstGeom>
          <a:ln w="28575">
            <a:solidFill>
              <a:srgbClr val="0070C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6737684" y="2033585"/>
            <a:ext cx="413887" cy="229003"/>
          </a:xfrm>
          <a:prstGeom prst="line">
            <a:avLst/>
          </a:prstGeom>
          <a:ln w="28575">
            <a:solidFill>
              <a:srgbClr val="FF000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a:off x="7151571" y="2262588"/>
            <a:ext cx="394635" cy="133349"/>
          </a:xfrm>
          <a:prstGeom prst="line">
            <a:avLst/>
          </a:prstGeom>
          <a:ln w="28575">
            <a:solidFill>
              <a:srgbClr val="FF000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a:off x="7552286" y="2385199"/>
            <a:ext cx="407807" cy="104752"/>
          </a:xfrm>
          <a:prstGeom prst="line">
            <a:avLst/>
          </a:prstGeom>
          <a:ln w="28575">
            <a:solidFill>
              <a:srgbClr val="FF000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スライド番号プレースホルダー 4"/>
          <p:cNvSpPr>
            <a:spLocks noGrp="1"/>
          </p:cNvSpPr>
          <p:nvPr>
            <p:ph type="sldNum" sz="quarter" idx="12"/>
          </p:nvPr>
        </p:nvSpPr>
        <p:spPr/>
        <p:txBody>
          <a:bodyPr/>
          <a:lstStyle/>
          <a:p>
            <a:fld id="{D7E63A33-8271-4DD0-9C48-789913D7C115}" type="slidenum">
              <a:rPr lang="en-US" smtClean="0"/>
              <a:pPr/>
              <a:t>28</a:t>
            </a:fld>
            <a:endParaRPr lang="en-US" dirty="0"/>
          </a:p>
        </p:txBody>
      </p:sp>
    </p:spTree>
    <p:extLst>
      <p:ext uri="{BB962C8B-B14F-4D97-AF65-F5344CB8AC3E}">
        <p14:creationId xmlns:p14="http://schemas.microsoft.com/office/powerpoint/2010/main" val="3276571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itle 3"/>
          <p:cNvSpPr>
            <a:spLocks noGrp="1"/>
          </p:cNvSpPr>
          <p:nvPr>
            <p:ph type="title"/>
          </p:nvPr>
        </p:nvSpPr>
        <p:spPr>
          <a:xfrm>
            <a:off x="-19049" y="0"/>
            <a:ext cx="8248649" cy="1334294"/>
          </a:xfrm>
        </p:spPr>
        <p:txBody>
          <a:bodyPr/>
          <a:lstStyle/>
          <a:p>
            <a:r>
              <a:rPr lang="en-GB" altLang="en-US" dirty="0">
                <a:solidFill>
                  <a:schemeClr val="accent3"/>
                </a:solidFill>
              </a:rPr>
              <a:t>How does this  relate to neural activity?</a:t>
            </a:r>
          </a:p>
        </p:txBody>
      </p:sp>
      <p:sp>
        <p:nvSpPr>
          <p:cNvPr id="5" name="Content Placeholder 3"/>
          <p:cNvSpPr txBox="1">
            <a:spLocks/>
          </p:cNvSpPr>
          <p:nvPr/>
        </p:nvSpPr>
        <p:spPr>
          <a:xfrm>
            <a:off x="103188" y="1481136"/>
            <a:ext cx="8643937" cy="2624932"/>
          </a:xfrm>
          <a:prstGeom prst="rect">
            <a:avLst/>
          </a:prstGeom>
        </p:spPr>
        <p:txBody>
          <a:bodyPr/>
          <a:lstStyle/>
          <a:p>
            <a:pPr marL="342900" indent="-342900" eaLnBrk="0" hangingPunct="0">
              <a:spcBef>
                <a:spcPct val="20000"/>
              </a:spcBef>
              <a:buFontTx/>
              <a:buChar char="•"/>
              <a:defRPr/>
            </a:pPr>
            <a:r>
              <a:rPr lang="en-GB" sz="2000" kern="0" dirty="0">
                <a:latin typeface="+mn-lt"/>
              </a:rPr>
              <a:t>Difference in T2* decays between </a:t>
            </a:r>
            <a:r>
              <a:rPr lang="en-GB" sz="2000" kern="0" dirty="0" err="1">
                <a:latin typeface="+mn-lt"/>
              </a:rPr>
              <a:t>deoxyhemoglobin</a:t>
            </a:r>
            <a:r>
              <a:rPr lang="en-GB" sz="2000" kern="0" dirty="0">
                <a:latin typeface="+mn-lt"/>
              </a:rPr>
              <a:t>  </a:t>
            </a:r>
            <a:r>
              <a:rPr lang="en-GB" sz="2000" kern="0" dirty="0"/>
              <a:t>and </a:t>
            </a:r>
            <a:r>
              <a:rPr lang="en-GB" sz="2000" kern="0" dirty="0" err="1"/>
              <a:t>oxyhemoglobin</a:t>
            </a:r>
            <a:r>
              <a:rPr lang="en-GB" sz="2000" kern="0" dirty="0"/>
              <a:t> results in BO</a:t>
            </a:r>
            <a:r>
              <a:rPr lang="en-US" altLang="ja-JP" sz="2000" kern="0" dirty="0"/>
              <a:t>L</a:t>
            </a:r>
            <a:r>
              <a:rPr lang="en-GB" sz="2000" kern="0" dirty="0"/>
              <a:t>D signal</a:t>
            </a:r>
            <a:r>
              <a:rPr lang="en-GB" sz="2000" kern="0" dirty="0">
                <a:latin typeface="+mn-lt"/>
              </a:rPr>
              <a:t/>
            </a:r>
            <a:br>
              <a:rPr lang="en-GB" sz="2000" kern="0" dirty="0">
                <a:latin typeface="+mn-lt"/>
              </a:rPr>
            </a:br>
            <a:endParaRPr lang="en-GB" sz="2000" kern="0" dirty="0">
              <a:latin typeface="+mn-lt"/>
            </a:endParaRPr>
          </a:p>
          <a:p>
            <a:pPr marL="342900" indent="-342900" eaLnBrk="0" hangingPunct="0">
              <a:spcBef>
                <a:spcPct val="20000"/>
              </a:spcBef>
              <a:buFontTx/>
              <a:buChar char="•"/>
              <a:defRPr/>
            </a:pPr>
            <a:endParaRPr lang="en-GB" sz="2000" kern="0" dirty="0">
              <a:latin typeface="+mn-lt"/>
            </a:endParaRPr>
          </a:p>
          <a:p>
            <a:pPr marL="342900" indent="-342900" eaLnBrk="0" hangingPunct="0">
              <a:spcBef>
                <a:spcPct val="20000"/>
              </a:spcBef>
              <a:buFontTx/>
              <a:buChar char="•"/>
              <a:defRPr/>
            </a:pPr>
            <a:endParaRPr lang="en-GB" sz="2000" kern="0" dirty="0">
              <a:latin typeface="+mn-lt"/>
            </a:endParaRPr>
          </a:p>
        </p:txBody>
      </p:sp>
      <p:grpSp>
        <p:nvGrpSpPr>
          <p:cNvPr id="2" name="Group 44"/>
          <p:cNvGrpSpPr>
            <a:grpSpLocks/>
          </p:cNvGrpSpPr>
          <p:nvPr/>
        </p:nvGrpSpPr>
        <p:grpSpPr bwMode="auto">
          <a:xfrm>
            <a:off x="138986" y="2421298"/>
            <a:ext cx="3975788" cy="2924440"/>
            <a:chOff x="3600" y="1200"/>
            <a:chExt cx="2064" cy="1584"/>
          </a:xfrm>
        </p:grpSpPr>
        <p:sp>
          <p:nvSpPr>
            <p:cNvPr id="62471" name="Rectangle 19"/>
            <p:cNvSpPr>
              <a:spLocks noChangeArrowheads="1"/>
            </p:cNvSpPr>
            <p:nvPr/>
          </p:nvSpPr>
          <p:spPr bwMode="auto">
            <a:xfrm>
              <a:off x="3643" y="1200"/>
              <a:ext cx="2021" cy="1584"/>
            </a:xfrm>
            <a:prstGeom prst="rect">
              <a:avLst/>
            </a:prstGeom>
            <a:solidFill>
              <a:srgbClr val="0000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a:p>
          </p:txBody>
        </p:sp>
        <p:sp>
          <p:nvSpPr>
            <p:cNvPr id="62472" name="Line 20"/>
            <p:cNvSpPr>
              <a:spLocks noChangeShapeType="1"/>
            </p:cNvSpPr>
            <p:nvPr/>
          </p:nvSpPr>
          <p:spPr bwMode="auto">
            <a:xfrm flipV="1">
              <a:off x="4030" y="1332"/>
              <a:ext cx="1" cy="1144"/>
            </a:xfrm>
            <a:prstGeom prst="line">
              <a:avLst/>
            </a:prstGeom>
            <a:noFill/>
            <a:ln w="38100">
              <a:solidFill>
                <a:srgbClr val="3366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62473" name="Line 21"/>
            <p:cNvSpPr>
              <a:spLocks noChangeShapeType="1"/>
            </p:cNvSpPr>
            <p:nvPr/>
          </p:nvSpPr>
          <p:spPr bwMode="auto">
            <a:xfrm flipV="1">
              <a:off x="4030" y="2475"/>
              <a:ext cx="1376" cy="1"/>
            </a:xfrm>
            <a:prstGeom prst="line">
              <a:avLst/>
            </a:prstGeom>
            <a:noFill/>
            <a:ln w="38100">
              <a:solidFill>
                <a:srgbClr val="3366FF"/>
              </a:solidFill>
              <a:round/>
              <a:headEnd/>
              <a:tailEnd type="arrow"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62474" name="Text Box 22"/>
            <p:cNvSpPr txBox="1">
              <a:spLocks noChangeArrowheads="1"/>
            </p:cNvSpPr>
            <p:nvPr/>
          </p:nvSpPr>
          <p:spPr bwMode="auto">
            <a:xfrm>
              <a:off x="5113" y="2520"/>
              <a:ext cx="32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3399FF"/>
                  </a:solidFill>
                  <a:latin typeface="Times New Roman" panose="02020603050405020304" pitchFamily="18" charset="0"/>
                </a:rPr>
                <a:t>time</a:t>
              </a:r>
            </a:p>
          </p:txBody>
        </p:sp>
        <p:sp>
          <p:nvSpPr>
            <p:cNvPr id="62475" name="Text Box 23"/>
            <p:cNvSpPr txBox="1">
              <a:spLocks noChangeArrowheads="1"/>
            </p:cNvSpPr>
            <p:nvPr/>
          </p:nvSpPr>
          <p:spPr bwMode="auto">
            <a:xfrm>
              <a:off x="3600" y="1200"/>
              <a:ext cx="473" cy="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600" b="1" dirty="0">
                  <a:solidFill>
                    <a:srgbClr val="3399FF"/>
                  </a:solidFill>
                  <a:latin typeface="Times New Roman" panose="02020603050405020304" pitchFamily="18" charset="0"/>
                </a:rPr>
                <a:t>M</a:t>
              </a:r>
              <a:r>
                <a:rPr lang="en-US" altLang="en-US" sz="1600" b="1" baseline="-25000" dirty="0">
                  <a:solidFill>
                    <a:srgbClr val="3399FF"/>
                  </a:solidFill>
                  <a:latin typeface="Times New Roman" panose="02020603050405020304" pitchFamily="18" charset="0"/>
                </a:rPr>
                <a:t>xy</a:t>
              </a:r>
            </a:p>
            <a:p>
              <a:pPr algn="ctr"/>
              <a:r>
                <a:rPr lang="en-US" altLang="en-US" sz="1600" b="1" dirty="0">
                  <a:solidFill>
                    <a:srgbClr val="3399FF"/>
                  </a:solidFill>
                  <a:latin typeface="Times New Roman" panose="02020603050405020304" pitchFamily="18" charset="0"/>
                </a:rPr>
                <a:t>Signal</a:t>
              </a:r>
            </a:p>
          </p:txBody>
        </p:sp>
        <p:sp>
          <p:nvSpPr>
            <p:cNvPr id="62476" name="Text Box 24"/>
            <p:cNvSpPr txBox="1">
              <a:spLocks noChangeArrowheads="1"/>
            </p:cNvSpPr>
            <p:nvPr/>
          </p:nvSpPr>
          <p:spPr bwMode="auto">
            <a:xfrm>
              <a:off x="4030" y="1464"/>
              <a:ext cx="51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3399FF"/>
                  </a:solidFill>
                  <a:latin typeface="Times New Roman" panose="02020603050405020304" pitchFamily="18" charset="0"/>
                </a:rPr>
                <a:t>M</a:t>
              </a:r>
              <a:r>
                <a:rPr lang="en-US" altLang="en-US" sz="1600" b="1" baseline="-25000" dirty="0">
                  <a:solidFill>
                    <a:srgbClr val="3399FF"/>
                  </a:solidFill>
                  <a:latin typeface="Times New Roman" panose="02020603050405020304" pitchFamily="18" charset="0"/>
                </a:rPr>
                <a:t>o </a:t>
              </a:r>
              <a:r>
                <a:rPr lang="en-US" altLang="en-US" sz="1600" b="1" dirty="0">
                  <a:solidFill>
                    <a:srgbClr val="3399FF"/>
                  </a:solidFill>
                  <a:latin typeface="Times New Roman" panose="02020603050405020304" pitchFamily="18" charset="0"/>
                </a:rPr>
                <a:t>sin</a:t>
              </a:r>
              <a:r>
                <a:rPr lang="en-US" altLang="en-US" sz="1600" b="1" dirty="0">
                  <a:solidFill>
                    <a:srgbClr val="3399FF"/>
                  </a:solidFill>
                  <a:latin typeface="Times New Roman" panose="02020603050405020304" pitchFamily="18" charset="0"/>
                  <a:sym typeface="Symbol" panose="05050102010706020507" pitchFamily="18" charset="2"/>
                </a:rPr>
                <a:t></a:t>
              </a:r>
              <a:endParaRPr lang="en-US" altLang="en-US" sz="1600" b="1" dirty="0">
                <a:solidFill>
                  <a:srgbClr val="3399FF"/>
                </a:solidFill>
                <a:latin typeface="Times New Roman" panose="02020603050405020304" pitchFamily="18" charset="0"/>
              </a:endParaRPr>
            </a:p>
          </p:txBody>
        </p:sp>
        <p:sp>
          <p:nvSpPr>
            <p:cNvPr id="62477" name="Arc 25"/>
            <p:cNvSpPr>
              <a:spLocks/>
            </p:cNvSpPr>
            <p:nvPr/>
          </p:nvSpPr>
          <p:spPr bwMode="auto">
            <a:xfrm flipH="1" flipV="1">
              <a:off x="4030" y="1552"/>
              <a:ext cx="1247" cy="748"/>
            </a:xfrm>
            <a:custGeom>
              <a:avLst/>
              <a:gdLst>
                <a:gd name="T0" fmla="*/ 0 w 21599"/>
                <a:gd name="T1" fmla="*/ 0 h 21555"/>
                <a:gd name="T2" fmla="*/ 0 w 21599"/>
                <a:gd name="T3" fmla="*/ 0 h 21555"/>
                <a:gd name="T4" fmla="*/ 0 w 21599"/>
                <a:gd name="T5" fmla="*/ 0 h 21555"/>
                <a:gd name="T6" fmla="*/ 0 60000 65536"/>
                <a:gd name="T7" fmla="*/ 0 60000 65536"/>
                <a:gd name="T8" fmla="*/ 0 60000 65536"/>
                <a:gd name="T9" fmla="*/ 0 w 21599"/>
                <a:gd name="T10" fmla="*/ 0 h 21555"/>
                <a:gd name="T11" fmla="*/ 21599 w 21599"/>
                <a:gd name="T12" fmla="*/ 21555 h 21555"/>
              </a:gdLst>
              <a:ahLst/>
              <a:cxnLst>
                <a:cxn ang="T6">
                  <a:pos x="T0" y="T1"/>
                </a:cxn>
                <a:cxn ang="T7">
                  <a:pos x="T2" y="T3"/>
                </a:cxn>
                <a:cxn ang="T8">
                  <a:pos x="T4" y="T5"/>
                </a:cxn>
              </a:cxnLst>
              <a:rect l="T9" t="T10" r="T11" b="T12"/>
              <a:pathLst>
                <a:path w="21599" h="21555" fill="none" extrusionOk="0">
                  <a:moveTo>
                    <a:pt x="1397" y="0"/>
                  </a:moveTo>
                  <a:cubicBezTo>
                    <a:pt x="12665" y="731"/>
                    <a:pt x="21468" y="10016"/>
                    <a:pt x="21598" y="21307"/>
                  </a:cubicBezTo>
                </a:path>
                <a:path w="21599" h="21555" stroke="0" extrusionOk="0">
                  <a:moveTo>
                    <a:pt x="1397" y="0"/>
                  </a:moveTo>
                  <a:cubicBezTo>
                    <a:pt x="12665" y="731"/>
                    <a:pt x="21468" y="10016"/>
                    <a:pt x="21598" y="21307"/>
                  </a:cubicBezTo>
                  <a:lnTo>
                    <a:pt x="0" y="21555"/>
                  </a:lnTo>
                  <a:close/>
                </a:path>
              </a:pathLst>
            </a:custGeom>
            <a:noFill/>
            <a:ln w="381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dirty="0"/>
            </a:p>
          </p:txBody>
        </p:sp>
        <p:sp>
          <p:nvSpPr>
            <p:cNvPr id="62478" name="Arc 26"/>
            <p:cNvSpPr>
              <a:spLocks/>
            </p:cNvSpPr>
            <p:nvPr/>
          </p:nvSpPr>
          <p:spPr bwMode="auto">
            <a:xfrm flipH="1" flipV="1">
              <a:off x="4030" y="1552"/>
              <a:ext cx="1118" cy="836"/>
            </a:xfrm>
            <a:custGeom>
              <a:avLst/>
              <a:gdLst>
                <a:gd name="T0" fmla="*/ 0 w 21599"/>
                <a:gd name="T1" fmla="*/ 0 h 21548"/>
                <a:gd name="T2" fmla="*/ 0 w 21599"/>
                <a:gd name="T3" fmla="*/ 0 h 21548"/>
                <a:gd name="T4" fmla="*/ 0 w 21599"/>
                <a:gd name="T5" fmla="*/ 0 h 21548"/>
                <a:gd name="T6" fmla="*/ 0 60000 65536"/>
                <a:gd name="T7" fmla="*/ 0 60000 65536"/>
                <a:gd name="T8" fmla="*/ 0 60000 65536"/>
                <a:gd name="T9" fmla="*/ 0 w 21599"/>
                <a:gd name="T10" fmla="*/ 0 h 21548"/>
                <a:gd name="T11" fmla="*/ 21599 w 21599"/>
                <a:gd name="T12" fmla="*/ 21548 h 21548"/>
              </a:gdLst>
              <a:ahLst/>
              <a:cxnLst>
                <a:cxn ang="T6">
                  <a:pos x="T0" y="T1"/>
                </a:cxn>
                <a:cxn ang="T7">
                  <a:pos x="T2" y="T3"/>
                </a:cxn>
                <a:cxn ang="T8">
                  <a:pos x="T4" y="T5"/>
                </a:cxn>
              </a:cxnLst>
              <a:rect l="T9" t="T10" r="T11" b="T12"/>
              <a:pathLst>
                <a:path w="21599" h="21548" fill="none" extrusionOk="0">
                  <a:moveTo>
                    <a:pt x="1499" y="0"/>
                  </a:moveTo>
                  <a:cubicBezTo>
                    <a:pt x="12724" y="781"/>
                    <a:pt x="21469" y="10048"/>
                    <a:pt x="21598" y="21300"/>
                  </a:cubicBezTo>
                </a:path>
                <a:path w="21599" h="21548" stroke="0" extrusionOk="0">
                  <a:moveTo>
                    <a:pt x="1499" y="0"/>
                  </a:moveTo>
                  <a:cubicBezTo>
                    <a:pt x="12724" y="781"/>
                    <a:pt x="21469" y="10048"/>
                    <a:pt x="21598" y="21300"/>
                  </a:cubicBezTo>
                  <a:lnTo>
                    <a:pt x="0" y="21548"/>
                  </a:lnTo>
                  <a:close/>
                </a:path>
              </a:pathLst>
            </a:cu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GB" dirty="0"/>
            </a:p>
          </p:txBody>
        </p:sp>
        <p:sp>
          <p:nvSpPr>
            <p:cNvPr id="62479" name="Text Box 27"/>
            <p:cNvSpPr txBox="1">
              <a:spLocks noChangeArrowheads="1"/>
            </p:cNvSpPr>
            <p:nvPr/>
          </p:nvSpPr>
          <p:spPr bwMode="auto">
            <a:xfrm>
              <a:off x="4546" y="1640"/>
              <a:ext cx="56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FFFF66"/>
                  </a:solidFill>
                  <a:latin typeface="Times New Roman" panose="02020603050405020304" pitchFamily="18" charset="0"/>
                </a:rPr>
                <a:t>T</a:t>
              </a:r>
              <a:r>
                <a:rPr lang="en-US" altLang="en-US" sz="1600" b="1" baseline="-25000" dirty="0">
                  <a:solidFill>
                    <a:srgbClr val="FFFF66"/>
                  </a:solidFill>
                  <a:latin typeface="Times New Roman" panose="02020603050405020304" pitchFamily="18" charset="0"/>
                </a:rPr>
                <a:t>2</a:t>
              </a:r>
              <a:r>
                <a:rPr lang="en-US" altLang="en-US" sz="1600" b="1" dirty="0">
                  <a:solidFill>
                    <a:srgbClr val="FFFF66"/>
                  </a:solidFill>
                  <a:latin typeface="Times New Roman" panose="02020603050405020304" pitchFamily="18" charset="0"/>
                </a:rPr>
                <a:t>* task</a:t>
              </a:r>
            </a:p>
          </p:txBody>
        </p:sp>
        <p:sp>
          <p:nvSpPr>
            <p:cNvPr id="62480" name="Line 28"/>
            <p:cNvSpPr>
              <a:spLocks noChangeShapeType="1"/>
            </p:cNvSpPr>
            <p:nvPr/>
          </p:nvSpPr>
          <p:spPr bwMode="auto">
            <a:xfrm flipH="1">
              <a:off x="4331" y="1772"/>
              <a:ext cx="215" cy="220"/>
            </a:xfrm>
            <a:prstGeom prst="line">
              <a:avLst/>
            </a:prstGeom>
            <a:noFill/>
            <a:ln w="9525">
              <a:solidFill>
                <a:srgbClr val="FFFF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62481" name="Text Box 29"/>
            <p:cNvSpPr txBox="1">
              <a:spLocks noChangeArrowheads="1"/>
            </p:cNvSpPr>
            <p:nvPr/>
          </p:nvSpPr>
          <p:spPr bwMode="auto">
            <a:xfrm>
              <a:off x="4804" y="1816"/>
              <a:ext cx="733"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FF9933"/>
                  </a:solidFill>
                  <a:latin typeface="Times New Roman" panose="02020603050405020304" pitchFamily="18" charset="0"/>
                </a:rPr>
                <a:t>T</a:t>
              </a:r>
              <a:r>
                <a:rPr lang="en-US" altLang="en-US" sz="1600" b="1" baseline="-25000" dirty="0">
                  <a:solidFill>
                    <a:srgbClr val="FF9933"/>
                  </a:solidFill>
                  <a:latin typeface="Times New Roman" panose="02020603050405020304" pitchFamily="18" charset="0"/>
                </a:rPr>
                <a:t>2</a:t>
              </a:r>
              <a:r>
                <a:rPr lang="en-US" altLang="en-US" sz="1600" b="1" dirty="0">
                  <a:solidFill>
                    <a:srgbClr val="FF9933"/>
                  </a:solidFill>
                  <a:latin typeface="Times New Roman" panose="02020603050405020304" pitchFamily="18" charset="0"/>
                </a:rPr>
                <a:t>* control</a:t>
              </a:r>
            </a:p>
          </p:txBody>
        </p:sp>
        <p:sp>
          <p:nvSpPr>
            <p:cNvPr id="62482" name="Line 30"/>
            <p:cNvSpPr>
              <a:spLocks noChangeShapeType="1"/>
            </p:cNvSpPr>
            <p:nvPr/>
          </p:nvSpPr>
          <p:spPr bwMode="auto">
            <a:xfrm flipH="1">
              <a:off x="4632" y="2036"/>
              <a:ext cx="258" cy="264"/>
            </a:xfrm>
            <a:prstGeom prst="line">
              <a:avLst/>
            </a:prstGeom>
            <a:noFill/>
            <a:ln w="9525">
              <a:solidFill>
                <a:srgbClr val="FF99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GB" dirty="0"/>
            </a:p>
          </p:txBody>
        </p:sp>
        <p:sp>
          <p:nvSpPr>
            <p:cNvPr id="62483" name="Line 32"/>
            <p:cNvSpPr>
              <a:spLocks noChangeShapeType="1"/>
            </p:cNvSpPr>
            <p:nvPr/>
          </p:nvSpPr>
          <p:spPr bwMode="auto">
            <a:xfrm>
              <a:off x="4503" y="2036"/>
              <a:ext cx="0" cy="528"/>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62484" name="Text Box 33"/>
            <p:cNvSpPr txBox="1">
              <a:spLocks noChangeArrowheads="1"/>
            </p:cNvSpPr>
            <p:nvPr/>
          </p:nvSpPr>
          <p:spPr bwMode="auto">
            <a:xfrm>
              <a:off x="4388" y="2564"/>
              <a:ext cx="58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00FFCC"/>
                  </a:solidFill>
                  <a:latin typeface="Times New Roman" panose="02020603050405020304" pitchFamily="18" charset="0"/>
                </a:rPr>
                <a:t>TE</a:t>
              </a:r>
              <a:r>
                <a:rPr lang="en-US" altLang="en-US" sz="1400" b="1" baseline="-25000" dirty="0">
                  <a:solidFill>
                    <a:srgbClr val="00FFCC"/>
                  </a:solidFill>
                  <a:latin typeface="Times New Roman" panose="02020603050405020304" pitchFamily="18" charset="0"/>
                </a:rPr>
                <a:t>optimum</a:t>
              </a:r>
              <a:endParaRPr lang="en-US" altLang="en-US" sz="1400" b="1" dirty="0">
                <a:solidFill>
                  <a:srgbClr val="00FFCC"/>
                </a:solidFill>
                <a:latin typeface="Times New Roman" panose="02020603050405020304" pitchFamily="18" charset="0"/>
              </a:endParaRPr>
            </a:p>
          </p:txBody>
        </p:sp>
        <p:sp>
          <p:nvSpPr>
            <p:cNvPr id="62485" name="Oval 34"/>
            <p:cNvSpPr>
              <a:spLocks noChangeArrowheads="1"/>
            </p:cNvSpPr>
            <p:nvPr/>
          </p:nvSpPr>
          <p:spPr bwMode="auto">
            <a:xfrm>
              <a:off x="4460" y="2212"/>
              <a:ext cx="86" cy="88"/>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a:p>
          </p:txBody>
        </p:sp>
        <p:sp>
          <p:nvSpPr>
            <p:cNvPr id="62486" name="Oval 35"/>
            <p:cNvSpPr>
              <a:spLocks noChangeArrowheads="1"/>
            </p:cNvSpPr>
            <p:nvPr/>
          </p:nvSpPr>
          <p:spPr bwMode="auto">
            <a:xfrm>
              <a:off x="4460" y="2080"/>
              <a:ext cx="86" cy="88"/>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a:p>
          </p:txBody>
        </p:sp>
        <p:sp>
          <p:nvSpPr>
            <p:cNvPr id="62487" name="AutoShape 36"/>
            <p:cNvSpPr>
              <a:spLocks/>
            </p:cNvSpPr>
            <p:nvPr/>
          </p:nvSpPr>
          <p:spPr bwMode="auto">
            <a:xfrm>
              <a:off x="5191" y="2036"/>
              <a:ext cx="129" cy="352"/>
            </a:xfrm>
            <a:prstGeom prst="rightBrace">
              <a:avLst>
                <a:gd name="adj1" fmla="val 22739"/>
                <a:gd name="adj2" fmla="val 50000"/>
              </a:avLst>
            </a:prstGeom>
            <a:noFill/>
            <a:ln w="254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dirty="0"/>
            </a:p>
          </p:txBody>
        </p:sp>
        <p:sp>
          <p:nvSpPr>
            <p:cNvPr id="62488" name="Line 37"/>
            <p:cNvSpPr>
              <a:spLocks noChangeShapeType="1"/>
            </p:cNvSpPr>
            <p:nvPr/>
          </p:nvSpPr>
          <p:spPr bwMode="auto">
            <a:xfrm flipH="1">
              <a:off x="4030" y="2124"/>
              <a:ext cx="516" cy="0"/>
            </a:xfrm>
            <a:prstGeom prst="line">
              <a:avLst/>
            </a:prstGeom>
            <a:noFill/>
            <a:ln w="1270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62489" name="Line 38"/>
            <p:cNvSpPr>
              <a:spLocks noChangeShapeType="1"/>
            </p:cNvSpPr>
            <p:nvPr/>
          </p:nvSpPr>
          <p:spPr bwMode="auto">
            <a:xfrm flipH="1">
              <a:off x="4030" y="2256"/>
              <a:ext cx="516" cy="0"/>
            </a:xfrm>
            <a:prstGeom prst="line">
              <a:avLst/>
            </a:prstGeom>
            <a:noFill/>
            <a:ln w="12700">
              <a:solidFill>
                <a:schemeClr val="accent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en-GB" dirty="0"/>
            </a:p>
          </p:txBody>
        </p:sp>
        <p:sp>
          <p:nvSpPr>
            <p:cNvPr id="62490" name="Text Box 39"/>
            <p:cNvSpPr txBox="1">
              <a:spLocks noChangeArrowheads="1"/>
            </p:cNvSpPr>
            <p:nvPr/>
          </p:nvSpPr>
          <p:spPr bwMode="auto">
            <a:xfrm>
              <a:off x="3643" y="1992"/>
              <a:ext cx="3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00FFCC"/>
                  </a:solidFill>
                  <a:latin typeface="Times New Roman" panose="02020603050405020304" pitchFamily="18" charset="0"/>
                </a:rPr>
                <a:t>S</a:t>
              </a:r>
              <a:r>
                <a:rPr lang="en-US" altLang="en-US" sz="1600" b="1" baseline="-25000" dirty="0">
                  <a:solidFill>
                    <a:srgbClr val="00FFCC"/>
                  </a:solidFill>
                  <a:latin typeface="Times New Roman" panose="02020603050405020304" pitchFamily="18" charset="0"/>
                </a:rPr>
                <a:t>task</a:t>
              </a:r>
              <a:endParaRPr lang="en-US" altLang="en-US" sz="1600" b="1" dirty="0">
                <a:solidFill>
                  <a:srgbClr val="00FFCC"/>
                </a:solidFill>
                <a:latin typeface="Times New Roman" panose="02020603050405020304" pitchFamily="18" charset="0"/>
              </a:endParaRPr>
            </a:p>
          </p:txBody>
        </p:sp>
        <p:sp>
          <p:nvSpPr>
            <p:cNvPr id="62491" name="Text Box 40"/>
            <p:cNvSpPr txBox="1">
              <a:spLocks noChangeArrowheads="1"/>
            </p:cNvSpPr>
            <p:nvPr/>
          </p:nvSpPr>
          <p:spPr bwMode="auto">
            <a:xfrm>
              <a:off x="3643" y="2150"/>
              <a:ext cx="47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dirty="0">
                  <a:solidFill>
                    <a:srgbClr val="00FFCC"/>
                  </a:solidFill>
                  <a:latin typeface="Times New Roman" panose="02020603050405020304" pitchFamily="18" charset="0"/>
                </a:rPr>
                <a:t>S</a:t>
              </a:r>
              <a:r>
                <a:rPr lang="en-US" altLang="en-US" sz="1600" b="1" baseline="-25000" dirty="0">
                  <a:solidFill>
                    <a:srgbClr val="00FFCC"/>
                  </a:solidFill>
                  <a:latin typeface="Times New Roman" panose="02020603050405020304" pitchFamily="18" charset="0"/>
                </a:rPr>
                <a:t>control</a:t>
              </a:r>
              <a:endParaRPr lang="en-US" altLang="en-US" sz="1600" b="1" dirty="0">
                <a:solidFill>
                  <a:srgbClr val="00FFCC"/>
                </a:solidFill>
                <a:latin typeface="Times New Roman" panose="02020603050405020304" pitchFamily="18" charset="0"/>
              </a:endParaRPr>
            </a:p>
          </p:txBody>
        </p:sp>
        <p:sp>
          <p:nvSpPr>
            <p:cNvPr id="62492" name="Text Box 41"/>
            <p:cNvSpPr txBox="1">
              <a:spLocks noChangeArrowheads="1"/>
            </p:cNvSpPr>
            <p:nvPr/>
          </p:nvSpPr>
          <p:spPr bwMode="auto">
            <a:xfrm>
              <a:off x="5306" y="2106"/>
              <a:ext cx="25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dirty="0">
                  <a:solidFill>
                    <a:srgbClr val="00FFCC"/>
                  </a:solidFill>
                  <a:latin typeface="Times New Roman" panose="02020603050405020304" pitchFamily="18" charset="0"/>
                  <a:sym typeface="Symbol" panose="05050102010706020507" pitchFamily="18" charset="2"/>
                </a:rPr>
                <a:t></a:t>
              </a:r>
              <a:r>
                <a:rPr lang="en-US" altLang="en-US" sz="1600" b="1" dirty="0">
                  <a:solidFill>
                    <a:srgbClr val="00FFCC"/>
                  </a:solidFill>
                  <a:latin typeface="Times New Roman" panose="02020603050405020304" pitchFamily="18" charset="0"/>
                </a:rPr>
                <a:t>S</a:t>
              </a:r>
              <a:endParaRPr lang="en-US" altLang="en-US" sz="1600" b="1" baseline="-25000" dirty="0">
                <a:solidFill>
                  <a:srgbClr val="00FFCC"/>
                </a:solidFill>
                <a:latin typeface="Times New Roman" panose="02020603050405020304" pitchFamily="18" charset="0"/>
              </a:endParaRPr>
            </a:p>
          </p:txBody>
        </p:sp>
      </p:grpSp>
      <p:pic>
        <p:nvPicPr>
          <p:cNvPr id="2050" name="Picture 2" descr="https://theclevermachine.files.wordpress.com/2012/11/fmribasics-1.png?w=91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10998" y="2411588"/>
            <a:ext cx="3820411" cy="286530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矢印コネクタ 3"/>
          <p:cNvCxnSpPr/>
          <p:nvPr/>
        </p:nvCxnSpPr>
        <p:spPr>
          <a:xfrm flipV="1">
            <a:off x="2048933" y="3071174"/>
            <a:ext cx="4241800" cy="1242517"/>
          </a:xfrm>
          <a:prstGeom prst="straightConnector1">
            <a:avLst/>
          </a:prstGeom>
          <a:ln w="76200">
            <a:solidFill>
              <a:schemeClr val="bg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スライド番号プレースホルダー 2"/>
          <p:cNvSpPr>
            <a:spLocks noGrp="1"/>
          </p:cNvSpPr>
          <p:nvPr>
            <p:ph type="sldNum" sz="quarter" idx="12"/>
          </p:nvPr>
        </p:nvSpPr>
        <p:spPr/>
        <p:txBody>
          <a:bodyPr/>
          <a:lstStyle/>
          <a:p>
            <a:fld id="{D7E63A33-8271-4DD0-9C48-789913D7C115}" type="slidenum">
              <a:rPr lang="en-US" smtClean="0"/>
              <a:pPr/>
              <a:t>29</a:t>
            </a:fld>
            <a:endParaRPr lang="en-US" dirty="0"/>
          </a:p>
        </p:txBody>
      </p:sp>
    </p:spTree>
    <p:extLst>
      <p:ext uri="{BB962C8B-B14F-4D97-AF65-F5344CB8AC3E}">
        <p14:creationId xmlns:p14="http://schemas.microsoft.com/office/powerpoint/2010/main" val="42532923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randombar(horizontal)">
                                      <p:cBhvr>
                                        <p:cTn id="11" dur="5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7E63A33-8271-4DD0-9C48-789913D7C115}" type="slidenum">
              <a:rPr lang="en-US" smtClean="0"/>
              <a:pPr/>
              <a:t>3</a:t>
            </a:fld>
            <a:endParaRPr lang="en-US" dirty="0"/>
          </a:p>
        </p:txBody>
      </p:sp>
      <p:sp>
        <p:nvSpPr>
          <p:cNvPr id="3" name="TextBox 2"/>
          <p:cNvSpPr txBox="1"/>
          <p:nvPr/>
        </p:nvSpPr>
        <p:spPr>
          <a:xfrm>
            <a:off x="1524000" y="2295525"/>
            <a:ext cx="6430707" cy="3046988"/>
          </a:xfrm>
          <a:prstGeom prst="rect">
            <a:avLst/>
          </a:prstGeom>
        </p:spPr>
        <p:txBody>
          <a:bodyPr rtlCol="0">
            <a:spAutoFit/>
          </a:bodyPr>
          <a:lstStyle/>
          <a:p>
            <a:pPr algn="ctr"/>
            <a:r>
              <a:rPr lang="en-US" sz="4800" dirty="0">
                <a:latin typeface="Helvetica"/>
              </a:rPr>
              <a:t>functional magnetic resonance imaging, fMRI</a:t>
            </a:r>
          </a:p>
          <a:p>
            <a:pPr algn="ctr"/>
            <a:endParaRPr lang="en-US" sz="4800" dirty="0"/>
          </a:p>
        </p:txBody>
      </p:sp>
    </p:spTree>
    <p:extLst>
      <p:ext uri="{BB962C8B-B14F-4D97-AF65-F5344CB8AC3E}">
        <p14:creationId xmlns:p14="http://schemas.microsoft.com/office/powerpoint/2010/main" val="31611449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0" y="20918"/>
            <a:ext cx="7055380" cy="1400530"/>
          </a:xfrm>
        </p:spPr>
        <p:txBody>
          <a:bodyPr/>
          <a:lstStyle/>
          <a:p>
            <a:pPr eaLnBrk="1" hangingPunct="1"/>
            <a:r>
              <a:rPr lang="en-US" altLang="en-US" dirty="0">
                <a:solidFill>
                  <a:schemeClr val="accent3"/>
                </a:solidFill>
                <a:ea typeface="ＭＳ Ｐゴシック" panose="020B0600070205080204" pitchFamily="34" charset="-128"/>
              </a:rPr>
              <a:t>Stimulus to BOLD</a:t>
            </a:r>
          </a:p>
        </p:txBody>
      </p:sp>
      <p:pic>
        <p:nvPicPr>
          <p:cNvPr id="6246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710" y="1663247"/>
            <a:ext cx="8105775"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Rectangle 4"/>
          <p:cNvSpPr>
            <a:spLocks noChangeArrowheads="1"/>
          </p:cNvSpPr>
          <p:nvPr/>
        </p:nvSpPr>
        <p:spPr bwMode="auto">
          <a:xfrm>
            <a:off x="2024062" y="5998029"/>
            <a:ext cx="5095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dirty="0"/>
              <a:t>Source: Arthurs &amp; Boniface, 2002, </a:t>
            </a:r>
            <a:r>
              <a:rPr lang="en-US" altLang="en-US" sz="1400" i="1" dirty="0"/>
              <a:t>Trends in Neurosciences</a:t>
            </a:r>
          </a:p>
        </p:txBody>
      </p:sp>
      <p:sp>
        <p:nvSpPr>
          <p:cNvPr id="62468" name="Oval 8"/>
          <p:cNvSpPr>
            <a:spLocks noChangeArrowheads="1"/>
          </p:cNvSpPr>
          <p:nvPr/>
        </p:nvSpPr>
        <p:spPr bwMode="auto">
          <a:xfrm rot="5400000">
            <a:off x="1995714" y="1983875"/>
            <a:ext cx="1019629" cy="1382486"/>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dirty="0"/>
          </a:p>
        </p:txBody>
      </p:sp>
      <p:sp>
        <p:nvSpPr>
          <p:cNvPr id="2" name="テキスト ボックス 1"/>
          <p:cNvSpPr txBox="1"/>
          <p:nvPr/>
        </p:nvSpPr>
        <p:spPr>
          <a:xfrm>
            <a:off x="1355384" y="3363823"/>
            <a:ext cx="2090549" cy="584775"/>
          </a:xfrm>
          <a:prstGeom prst="rect">
            <a:avLst/>
          </a:prstGeom>
          <a:solidFill>
            <a:srgbClr val="FFFF00"/>
          </a:solidFill>
        </p:spPr>
        <p:txBody>
          <a:bodyPr wrap="square" rtlCol="0">
            <a:spAutoFit/>
          </a:bodyPr>
          <a:lstStyle/>
          <a:p>
            <a:r>
              <a:rPr kumimoji="1" lang="en-US" altLang="ja-JP" sz="1600" dirty="0">
                <a:solidFill>
                  <a:srgbClr val="FF0000"/>
                </a:solidFill>
              </a:rPr>
              <a:t>What we want to measure but can’t</a:t>
            </a:r>
            <a:endParaRPr kumimoji="1" lang="ja-JP" altLang="en-US" sz="1600" dirty="0">
              <a:solidFill>
                <a:srgbClr val="FF0000"/>
              </a:solidFill>
            </a:endParaRPr>
          </a:p>
        </p:txBody>
      </p:sp>
      <p:sp>
        <p:nvSpPr>
          <p:cNvPr id="7" name="テキスト ボックス 6"/>
          <p:cNvSpPr txBox="1"/>
          <p:nvPr/>
        </p:nvSpPr>
        <p:spPr>
          <a:xfrm>
            <a:off x="6074662" y="3374846"/>
            <a:ext cx="2090549" cy="584775"/>
          </a:xfrm>
          <a:prstGeom prst="rect">
            <a:avLst/>
          </a:prstGeom>
          <a:solidFill>
            <a:srgbClr val="FFFF00"/>
          </a:solidFill>
        </p:spPr>
        <p:txBody>
          <a:bodyPr wrap="square" rtlCol="0">
            <a:spAutoFit/>
          </a:bodyPr>
          <a:lstStyle/>
          <a:p>
            <a:r>
              <a:rPr kumimoji="1" lang="en-US" altLang="ja-JP" sz="1600" dirty="0">
                <a:solidFill>
                  <a:srgbClr val="FF0000"/>
                </a:solidFill>
              </a:rPr>
              <a:t>What we actually measure with fMRI</a:t>
            </a:r>
            <a:endParaRPr kumimoji="1" lang="ja-JP" altLang="en-US" sz="1600" dirty="0">
              <a:solidFill>
                <a:srgbClr val="FF0000"/>
              </a:solidFill>
            </a:endParaRPr>
          </a:p>
        </p:txBody>
      </p:sp>
      <p:grpSp>
        <p:nvGrpSpPr>
          <p:cNvPr id="4" name="グループ化 3"/>
          <p:cNvGrpSpPr/>
          <p:nvPr/>
        </p:nvGrpSpPr>
        <p:grpSpPr>
          <a:xfrm>
            <a:off x="4889876" y="3959621"/>
            <a:ext cx="4020916" cy="2818666"/>
            <a:chOff x="4889876" y="3959621"/>
            <a:chExt cx="4020916" cy="2818666"/>
          </a:xfrm>
        </p:grpSpPr>
        <p:pic>
          <p:nvPicPr>
            <p:cNvPr id="8"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a:xfrm>
              <a:off x="4889876" y="3959621"/>
              <a:ext cx="4020916" cy="2818666"/>
            </a:xfrm>
            <a:prstGeom prst="rect">
              <a:avLst/>
            </a:prstGeom>
            <a:noFill/>
          </p:spPr>
        </p:pic>
        <p:sp>
          <p:nvSpPr>
            <p:cNvPr id="3" name="テキスト ボックス 2"/>
            <p:cNvSpPr txBox="1"/>
            <p:nvPr/>
          </p:nvSpPr>
          <p:spPr>
            <a:xfrm>
              <a:off x="4889876" y="6408955"/>
              <a:ext cx="963725" cy="369332"/>
            </a:xfrm>
            <a:prstGeom prst="rect">
              <a:avLst/>
            </a:prstGeom>
            <a:noFill/>
          </p:spPr>
          <p:txBody>
            <a:bodyPr wrap="none" rtlCol="0">
              <a:spAutoFit/>
            </a:bodyPr>
            <a:lstStyle/>
            <a:p>
              <a:r>
                <a:rPr kumimoji="1" lang="en-US" altLang="ja-JP" dirty="0"/>
                <a:t>Vessels</a:t>
              </a:r>
              <a:endParaRPr kumimoji="1" lang="ja-JP" altLang="en-US" dirty="0"/>
            </a:p>
          </p:txBody>
        </p:sp>
      </p:grpSp>
      <p:sp>
        <p:nvSpPr>
          <p:cNvPr id="5" name="スライド番号プレースホルダー 4"/>
          <p:cNvSpPr>
            <a:spLocks noGrp="1"/>
          </p:cNvSpPr>
          <p:nvPr>
            <p:ph type="sldNum" sz="quarter" idx="12"/>
          </p:nvPr>
        </p:nvSpPr>
        <p:spPr/>
        <p:txBody>
          <a:bodyPr/>
          <a:lstStyle/>
          <a:p>
            <a:fld id="{D7E63A33-8271-4DD0-9C48-789913D7C115}" type="slidenum">
              <a:rPr lang="en-US" smtClean="0"/>
              <a:pPr/>
              <a:t>30</a:t>
            </a:fld>
            <a:endParaRPr lang="en-US" dirty="0"/>
          </a:p>
        </p:txBody>
      </p:sp>
    </p:spTree>
    <p:extLst>
      <p:ext uri="{BB962C8B-B14F-4D97-AF65-F5344CB8AC3E}">
        <p14:creationId xmlns:p14="http://schemas.microsoft.com/office/powerpoint/2010/main" val="397228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347112" y="1217549"/>
            <a:ext cx="8489950" cy="108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altLang="en-US" sz="2400" dirty="0"/>
              <a:t>Typical hemodynamic response to single short stimulus</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020" t="22327" r="21132" b="59967"/>
          <a:stretch/>
        </p:blipFill>
        <p:spPr bwMode="auto">
          <a:xfrm>
            <a:off x="484710" y="1961056"/>
            <a:ext cx="8229618"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Text Box 6"/>
          <p:cNvSpPr txBox="1">
            <a:spLocks noChangeArrowheads="1"/>
          </p:cNvSpPr>
          <p:nvPr/>
        </p:nvSpPr>
        <p:spPr bwMode="auto">
          <a:xfrm>
            <a:off x="6889041" y="4836526"/>
            <a:ext cx="20856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pPr>
            <a:r>
              <a:rPr lang="en-GB" altLang="en-US" dirty="0">
                <a:solidFill>
                  <a:srgbClr val="FFFFFF"/>
                </a:solidFill>
              </a:rPr>
              <a:t>Norris, JMRI 2006</a:t>
            </a:r>
            <a:endParaRPr lang="en-US" altLang="en-US" dirty="0">
              <a:solidFill>
                <a:srgbClr val="FFFFFF"/>
              </a:solidFill>
            </a:endParaRPr>
          </a:p>
        </p:txBody>
      </p:sp>
      <p:cxnSp>
        <p:nvCxnSpPr>
          <p:cNvPr id="3" name="Straight Arrow Connector 2"/>
          <p:cNvCxnSpPr/>
          <p:nvPr/>
        </p:nvCxnSpPr>
        <p:spPr>
          <a:xfrm>
            <a:off x="971600" y="3733800"/>
            <a:ext cx="1008112" cy="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1043608" y="3657600"/>
            <a:ext cx="1314150" cy="369332"/>
          </a:xfrm>
          <a:prstGeom prst="rect">
            <a:avLst/>
          </a:prstGeom>
          <a:noFill/>
        </p:spPr>
        <p:txBody>
          <a:bodyPr wrap="square" rtlCol="0">
            <a:spAutoFit/>
          </a:bodyPr>
          <a:lstStyle/>
          <a:p>
            <a:r>
              <a:rPr lang="en-GB" dirty="0">
                <a:solidFill>
                  <a:srgbClr val="FF0000"/>
                </a:solidFill>
              </a:rPr>
              <a:t>&lt;1 sec</a:t>
            </a:r>
            <a:endParaRPr lang="en-GB" baseline="-25000" dirty="0">
              <a:solidFill>
                <a:srgbClr val="FF0000"/>
              </a:solidFill>
            </a:endParaRPr>
          </a:p>
        </p:txBody>
      </p:sp>
      <p:cxnSp>
        <p:nvCxnSpPr>
          <p:cNvPr id="82" name="Straight Arrow Connector 81"/>
          <p:cNvCxnSpPr/>
          <p:nvPr/>
        </p:nvCxnSpPr>
        <p:spPr>
          <a:xfrm flipV="1">
            <a:off x="971600" y="3038708"/>
            <a:ext cx="2376264" cy="9292"/>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1419150" y="2983468"/>
            <a:ext cx="1314150" cy="369332"/>
          </a:xfrm>
          <a:prstGeom prst="rect">
            <a:avLst/>
          </a:prstGeom>
          <a:noFill/>
        </p:spPr>
        <p:txBody>
          <a:bodyPr wrap="square" rtlCol="0">
            <a:spAutoFit/>
          </a:bodyPr>
          <a:lstStyle/>
          <a:p>
            <a:r>
              <a:rPr lang="en-GB" dirty="0">
                <a:solidFill>
                  <a:srgbClr val="FF0000"/>
                </a:solidFill>
              </a:rPr>
              <a:t>~5 - 6 sec</a:t>
            </a:r>
            <a:endParaRPr lang="en-GB" baseline="-25000" dirty="0">
              <a:solidFill>
                <a:srgbClr val="FF0000"/>
              </a:solidFill>
            </a:endParaRPr>
          </a:p>
        </p:txBody>
      </p:sp>
      <p:cxnSp>
        <p:nvCxnSpPr>
          <p:cNvPr id="86" name="Straight Arrow Connector 85"/>
          <p:cNvCxnSpPr/>
          <p:nvPr/>
        </p:nvCxnSpPr>
        <p:spPr>
          <a:xfrm>
            <a:off x="4059994" y="3527978"/>
            <a:ext cx="3392326" cy="0"/>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4914034" y="3501008"/>
            <a:ext cx="1746198" cy="369332"/>
          </a:xfrm>
          <a:prstGeom prst="rect">
            <a:avLst/>
          </a:prstGeom>
          <a:noFill/>
        </p:spPr>
        <p:txBody>
          <a:bodyPr wrap="square" rtlCol="0">
            <a:spAutoFit/>
          </a:bodyPr>
          <a:lstStyle/>
          <a:p>
            <a:r>
              <a:rPr lang="en-GB" dirty="0">
                <a:solidFill>
                  <a:srgbClr val="FF0000"/>
                </a:solidFill>
              </a:rPr>
              <a:t>~10 - 30 sec</a:t>
            </a:r>
            <a:endParaRPr lang="en-GB" baseline="-25000" dirty="0">
              <a:solidFill>
                <a:srgbClr val="FF0000"/>
              </a:solidFill>
            </a:endParaRPr>
          </a:p>
        </p:txBody>
      </p:sp>
      <p:cxnSp>
        <p:nvCxnSpPr>
          <p:cNvPr id="90" name="Straight Arrow Connector 89"/>
          <p:cNvCxnSpPr/>
          <p:nvPr/>
        </p:nvCxnSpPr>
        <p:spPr>
          <a:xfrm>
            <a:off x="2723272" y="3352800"/>
            <a:ext cx="1074584" cy="0"/>
          </a:xfrm>
          <a:prstGeom prst="straightConnector1">
            <a:avLst/>
          </a:prstGeom>
          <a:ln w="222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2751480" y="3288268"/>
            <a:ext cx="1046376" cy="369332"/>
          </a:xfrm>
          <a:prstGeom prst="rect">
            <a:avLst/>
          </a:prstGeom>
          <a:noFill/>
        </p:spPr>
        <p:txBody>
          <a:bodyPr wrap="square" rtlCol="0">
            <a:spAutoFit/>
          </a:bodyPr>
          <a:lstStyle/>
          <a:p>
            <a:r>
              <a:rPr lang="en-GB" dirty="0">
                <a:solidFill>
                  <a:srgbClr val="FF0000"/>
                </a:solidFill>
              </a:rPr>
              <a:t>~4 sec</a:t>
            </a:r>
            <a:endParaRPr lang="en-GB" baseline="-25000" dirty="0">
              <a:solidFill>
                <a:srgbClr val="FF0000"/>
              </a:solidFill>
            </a:endParaRPr>
          </a:p>
        </p:txBody>
      </p:sp>
      <p:sp>
        <p:nvSpPr>
          <p:cNvPr id="94" name="Rectangle 3"/>
          <p:cNvSpPr txBox="1">
            <a:spLocks noChangeArrowheads="1"/>
          </p:cNvSpPr>
          <p:nvPr/>
        </p:nvSpPr>
        <p:spPr bwMode="auto">
          <a:xfrm>
            <a:off x="484710" y="5129658"/>
            <a:ext cx="8199988" cy="34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altLang="en-US" sz="2400" dirty="0"/>
              <a:t>Fast response: increase in metabolic consumption  </a:t>
            </a:r>
          </a:p>
        </p:txBody>
      </p:sp>
      <p:sp>
        <p:nvSpPr>
          <p:cNvPr id="95" name="Rectangle 3"/>
          <p:cNvSpPr txBox="1">
            <a:spLocks noChangeArrowheads="1"/>
          </p:cNvSpPr>
          <p:nvPr/>
        </p:nvSpPr>
        <p:spPr bwMode="auto">
          <a:xfrm>
            <a:off x="486848" y="5501728"/>
            <a:ext cx="8199988" cy="34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altLang="en-US" sz="2400" dirty="0"/>
              <a:t>Main BOLD response: increased local blood flow</a:t>
            </a:r>
          </a:p>
        </p:txBody>
      </p:sp>
      <p:sp>
        <p:nvSpPr>
          <p:cNvPr id="96" name="Rectangle 3"/>
          <p:cNvSpPr txBox="1">
            <a:spLocks noChangeArrowheads="1"/>
          </p:cNvSpPr>
          <p:nvPr/>
        </p:nvSpPr>
        <p:spPr bwMode="auto">
          <a:xfrm>
            <a:off x="487358" y="5927590"/>
            <a:ext cx="8199988" cy="344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GB" altLang="en-US" sz="2400" dirty="0"/>
              <a:t>Post-stimulus undershoot: metabolic consumption  remains elevated 	after blood flow subsides</a:t>
            </a:r>
          </a:p>
        </p:txBody>
      </p:sp>
      <p:sp>
        <p:nvSpPr>
          <p:cNvPr id="2" name="Title 1"/>
          <p:cNvSpPr>
            <a:spLocks noGrp="1"/>
          </p:cNvSpPr>
          <p:nvPr>
            <p:ph type="title"/>
          </p:nvPr>
        </p:nvSpPr>
        <p:spPr>
          <a:xfrm>
            <a:off x="0" y="-28156"/>
            <a:ext cx="7055380" cy="1400530"/>
          </a:xfrm>
        </p:spPr>
        <p:txBody>
          <a:bodyPr/>
          <a:lstStyle/>
          <a:p>
            <a:r>
              <a:rPr lang="en-US" dirty="0">
                <a:solidFill>
                  <a:schemeClr val="accent3"/>
                </a:solidFill>
              </a:rPr>
              <a:t>Neurophysiology</a:t>
            </a:r>
          </a:p>
        </p:txBody>
      </p:sp>
      <p:sp>
        <p:nvSpPr>
          <p:cNvPr id="5" name="TextBox 4"/>
          <p:cNvSpPr txBox="1"/>
          <p:nvPr/>
        </p:nvSpPr>
        <p:spPr>
          <a:xfrm>
            <a:off x="6924908" y="2221468"/>
            <a:ext cx="1914292" cy="369332"/>
          </a:xfrm>
          <a:prstGeom prst="rect">
            <a:avLst/>
          </a:prstGeom>
          <a:noFill/>
        </p:spPr>
        <p:txBody>
          <a:bodyPr wrap="square" rtlCol="0">
            <a:spAutoFit/>
          </a:bodyPr>
          <a:lstStyle/>
          <a:p>
            <a:r>
              <a:rPr lang="en-US" dirty="0"/>
              <a:t>Norris, JMRI, 2006</a:t>
            </a:r>
          </a:p>
        </p:txBody>
      </p:sp>
      <p:sp>
        <p:nvSpPr>
          <p:cNvPr id="4" name="スライド番号プレースホルダー 3"/>
          <p:cNvSpPr>
            <a:spLocks noGrp="1"/>
          </p:cNvSpPr>
          <p:nvPr>
            <p:ph type="sldNum" sz="quarter" idx="12"/>
          </p:nvPr>
        </p:nvSpPr>
        <p:spPr/>
        <p:txBody>
          <a:bodyPr/>
          <a:lstStyle/>
          <a:p>
            <a:fld id="{D7E63A33-8271-4DD0-9C48-789913D7C115}" type="slidenum">
              <a:rPr lang="en-US" smtClean="0"/>
              <a:pPr/>
              <a:t>31</a:t>
            </a:fld>
            <a:endParaRPr lang="en-US" dirty="0"/>
          </a:p>
        </p:txBody>
      </p:sp>
    </p:spTree>
    <p:extLst>
      <p:ext uri="{BB962C8B-B14F-4D97-AF65-F5344CB8AC3E}">
        <p14:creationId xmlns:p14="http://schemas.microsoft.com/office/powerpoint/2010/main" val="30096497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3" grpId="0"/>
      <p:bldP spid="88" grpId="0"/>
      <p:bldP spid="91" grpId="0"/>
      <p:bldP spid="94" grpId="0"/>
      <p:bldP spid="95" grpId="0"/>
      <p:bldP spid="9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p:nvPr>
        </p:nvSpPr>
        <p:spPr>
          <a:xfrm>
            <a:off x="0" y="139700"/>
            <a:ext cx="8207375" cy="579438"/>
          </a:xfrm>
        </p:spPr>
        <p:txBody>
          <a:bodyPr/>
          <a:lstStyle/>
          <a:p>
            <a:pPr eaLnBrk="1" hangingPunct="1"/>
            <a:r>
              <a:rPr lang="en-US" altLang="en-US" sz="3600" dirty="0">
                <a:solidFill>
                  <a:schemeClr val="accent3"/>
                </a:solidFill>
                <a:ea typeface="ＭＳ Ｐゴシック" panose="020B0600070205080204" pitchFamily="34" charset="-128"/>
              </a:rPr>
              <a:t>Comparing </a:t>
            </a:r>
            <a:r>
              <a:rPr lang="en-US" altLang="en-US" sz="2800" dirty="0">
                <a:solidFill>
                  <a:schemeClr val="accent3"/>
                </a:solidFill>
                <a:ea typeface="ＭＳ Ｐゴシック" panose="020B0600070205080204" pitchFamily="34" charset="-128"/>
              </a:rPr>
              <a:t>Electrophysiology and BOLD</a:t>
            </a:r>
          </a:p>
        </p:txBody>
      </p:sp>
      <p:sp>
        <p:nvSpPr>
          <p:cNvPr id="74755" name="Rectangle 4"/>
          <p:cNvSpPr>
            <a:spLocks noChangeArrowheads="1"/>
          </p:cNvSpPr>
          <p:nvPr/>
        </p:nvSpPr>
        <p:spPr bwMode="auto">
          <a:xfrm>
            <a:off x="155575" y="3487102"/>
            <a:ext cx="23567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400" dirty="0" err="1"/>
              <a:t>Disbrow</a:t>
            </a:r>
            <a:r>
              <a:rPr lang="en-US" altLang="en-US" sz="1400" dirty="0"/>
              <a:t> et al., 2000</a:t>
            </a:r>
            <a:r>
              <a:rPr lang="en-US" altLang="en-US" sz="1400" i="1" dirty="0"/>
              <a:t>, PNAS</a:t>
            </a:r>
          </a:p>
        </p:txBody>
      </p:sp>
      <p:pic>
        <p:nvPicPr>
          <p:cNvPr id="3076" name="Picture 4" descr="Fig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973455"/>
            <a:ext cx="419100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ig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2474" y="973455"/>
            <a:ext cx="4043046" cy="531027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333942" y="5675868"/>
            <a:ext cx="2972289" cy="461665"/>
          </a:xfrm>
          <a:prstGeom prst="rect">
            <a:avLst/>
          </a:prstGeom>
          <a:solidFill>
            <a:schemeClr val="accent3">
              <a:lumMod val="20000"/>
              <a:lumOff val="80000"/>
            </a:schemeClr>
          </a:solidFill>
        </p:spPr>
        <p:txBody>
          <a:bodyPr wrap="none" rtlCol="0">
            <a:spAutoFit/>
          </a:bodyPr>
          <a:lstStyle/>
          <a:p>
            <a:r>
              <a:rPr kumimoji="1" lang="en-US" altLang="ja-JP" sz="2400" dirty="0">
                <a:solidFill>
                  <a:schemeClr val="bg1"/>
                </a:solidFill>
              </a:rPr>
              <a:t>BOLD makes sense</a:t>
            </a:r>
            <a:endParaRPr kumimoji="1" lang="ja-JP" altLang="en-US" sz="2400" dirty="0">
              <a:solidFill>
                <a:schemeClr val="bg1"/>
              </a:solidFill>
            </a:endParaRPr>
          </a:p>
        </p:txBody>
      </p:sp>
      <p:sp>
        <p:nvSpPr>
          <p:cNvPr id="2" name="スライド番号プレースホルダー 1"/>
          <p:cNvSpPr>
            <a:spLocks noGrp="1"/>
          </p:cNvSpPr>
          <p:nvPr>
            <p:ph type="sldNum" sz="quarter" idx="12"/>
          </p:nvPr>
        </p:nvSpPr>
        <p:spPr/>
        <p:txBody>
          <a:bodyPr/>
          <a:lstStyle/>
          <a:p>
            <a:fld id="{D7E63A33-8271-4DD0-9C48-789913D7C115}" type="slidenum">
              <a:rPr lang="en-US" smtClean="0"/>
              <a:pPr/>
              <a:t>32</a:t>
            </a:fld>
            <a:endParaRPr lang="en-US" dirty="0"/>
          </a:p>
        </p:txBody>
      </p:sp>
    </p:spTree>
    <p:extLst>
      <p:ext uri="{BB962C8B-B14F-4D97-AF65-F5344CB8AC3E}">
        <p14:creationId xmlns:p14="http://schemas.microsoft.com/office/powerpoint/2010/main" val="307792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randombar(horizontal)">
                                      <p:cBhvr>
                                        <p:cTn id="7" dur="500"/>
                                        <p:tgtEl>
                                          <p:spTgt spid="307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ChangeArrowheads="1"/>
          </p:cNvSpPr>
          <p:nvPr>
            <p:ph type="title"/>
          </p:nvPr>
        </p:nvSpPr>
        <p:spPr>
          <a:xfrm>
            <a:off x="222250" y="178520"/>
            <a:ext cx="7055380" cy="1400530"/>
          </a:xfrm>
        </p:spPr>
        <p:txBody>
          <a:bodyPr/>
          <a:lstStyle/>
          <a:p>
            <a:pPr eaLnBrk="1" hangingPunct="1"/>
            <a:r>
              <a:rPr lang="en-US" altLang="en-US" dirty="0">
                <a:solidFill>
                  <a:schemeClr val="accent3"/>
                </a:solidFill>
                <a:ea typeface="ＭＳ Ｐゴシック" panose="020B0600070205080204" pitchFamily="34" charset="-128"/>
              </a:rPr>
              <a:t>BOLD Correlations</a:t>
            </a:r>
          </a:p>
        </p:txBody>
      </p:sp>
      <p:sp>
        <p:nvSpPr>
          <p:cNvPr id="69634" name="Rectangle 3"/>
          <p:cNvSpPr>
            <a:spLocks noGrp="1" noChangeArrowheads="1"/>
          </p:cNvSpPr>
          <p:nvPr>
            <p:ph type="body" idx="1"/>
          </p:nvPr>
        </p:nvSpPr>
        <p:spPr>
          <a:xfrm>
            <a:off x="5003800" y="1467891"/>
            <a:ext cx="4140200" cy="3957638"/>
          </a:xfrm>
        </p:spPr>
        <p:txBody>
          <a:bodyPr>
            <a:normAutofit/>
          </a:bodyPr>
          <a:lstStyle/>
          <a:p>
            <a:pPr eaLnBrk="1" hangingPunct="1">
              <a:buFontTx/>
              <a:buNone/>
            </a:pPr>
            <a:r>
              <a:rPr lang="en-US" altLang="en-US" sz="1600" dirty="0">
                <a:solidFill>
                  <a:srgbClr val="66FFFF"/>
                </a:solidFill>
                <a:ea typeface="ＭＳ Ｐゴシック" panose="020B0600070205080204" pitchFamily="34" charset="-128"/>
              </a:rPr>
              <a:t>Local Field Potentials (LFP)</a:t>
            </a:r>
          </a:p>
          <a:p>
            <a:pPr eaLnBrk="1" hangingPunct="1"/>
            <a:r>
              <a:rPr lang="en-US" altLang="en-US" sz="1600" dirty="0">
                <a:ea typeface="ＭＳ Ｐゴシック" panose="020B0600070205080204" pitchFamily="34" charset="-128"/>
              </a:rPr>
              <a:t>reflect post-synaptic potentials</a:t>
            </a:r>
          </a:p>
          <a:p>
            <a:pPr eaLnBrk="1" hangingPunct="1">
              <a:buFontTx/>
              <a:buNone/>
            </a:pPr>
            <a:endParaRPr lang="en-US" altLang="en-US" sz="1600" dirty="0">
              <a:solidFill>
                <a:srgbClr val="66FFFF"/>
              </a:solidFill>
              <a:ea typeface="ＭＳ Ｐゴシック" panose="020B0600070205080204" pitchFamily="34" charset="-128"/>
            </a:endParaRPr>
          </a:p>
          <a:p>
            <a:pPr eaLnBrk="1" hangingPunct="1">
              <a:buFontTx/>
              <a:buNone/>
            </a:pPr>
            <a:r>
              <a:rPr lang="en-US" altLang="en-US" sz="1600" dirty="0">
                <a:solidFill>
                  <a:srgbClr val="66FFFF"/>
                </a:solidFill>
                <a:ea typeface="ＭＳ Ｐゴシック" panose="020B0600070205080204" pitchFamily="34" charset="-128"/>
              </a:rPr>
              <a:t>Multi-Unit Activity (MUA)</a:t>
            </a:r>
          </a:p>
          <a:p>
            <a:pPr eaLnBrk="1" hangingPunct="1"/>
            <a:r>
              <a:rPr lang="en-US" altLang="en-US" sz="1600" dirty="0">
                <a:ea typeface="ＭＳ Ｐゴシック" panose="020B0600070205080204" pitchFamily="34" charset="-128"/>
              </a:rPr>
              <a:t>reflects action potentials</a:t>
            </a:r>
          </a:p>
          <a:p>
            <a:pPr eaLnBrk="1" hangingPunct="1"/>
            <a:endParaRPr lang="en-US" altLang="en-US" sz="1600" dirty="0">
              <a:ea typeface="ＭＳ Ｐゴシック" panose="020B0600070205080204" pitchFamily="34" charset="-128"/>
            </a:endParaRPr>
          </a:p>
          <a:p>
            <a:pPr eaLnBrk="1" hangingPunct="1">
              <a:buFontTx/>
              <a:buNone/>
            </a:pPr>
            <a:r>
              <a:rPr lang="en-US" altLang="en-US" sz="1600" dirty="0">
                <a:ea typeface="ＭＳ Ｐゴシック" panose="020B0600070205080204" pitchFamily="34" charset="-128"/>
              </a:rPr>
              <a:t>Logothetis et al. (2001)</a:t>
            </a:r>
          </a:p>
          <a:p>
            <a:pPr eaLnBrk="1" hangingPunct="1"/>
            <a:r>
              <a:rPr lang="en-US" altLang="en-US" sz="1800" b="1" dirty="0">
                <a:ea typeface="ＭＳ Ｐゴシック" panose="020B0600070205080204" pitchFamily="34" charset="-128"/>
              </a:rPr>
              <a:t>found that</a:t>
            </a:r>
            <a:r>
              <a:rPr lang="en-US" altLang="en-US" sz="1800" b="1" i="1" dirty="0">
                <a:ea typeface="ＭＳ Ｐゴシック" panose="020B0600070205080204" pitchFamily="34" charset="-128"/>
              </a:rPr>
              <a:t> </a:t>
            </a:r>
            <a:r>
              <a:rPr lang="en-US" altLang="en-US" sz="1800" b="1" dirty="0">
                <a:ea typeface="ＭＳ Ｐゴシック" panose="020B0600070205080204" pitchFamily="34" charset="-128"/>
              </a:rPr>
              <a:t>BOLD activity is more closely related to </a:t>
            </a:r>
            <a:r>
              <a:rPr lang="en-US" altLang="en-US" sz="1800" b="1" u="sng" dirty="0">
                <a:ea typeface="ＭＳ Ｐゴシック" panose="020B0600070205080204" pitchFamily="34" charset="-128"/>
              </a:rPr>
              <a:t>LFPs</a:t>
            </a:r>
            <a:r>
              <a:rPr lang="en-US" altLang="en-US" sz="1800" b="1" dirty="0">
                <a:ea typeface="ＭＳ Ｐゴシック" panose="020B0600070205080204" pitchFamily="34" charset="-128"/>
              </a:rPr>
              <a:t> than MUA</a:t>
            </a:r>
            <a:endParaRPr lang="en-US" altLang="en-US" sz="1600" b="1" dirty="0">
              <a:ea typeface="ＭＳ Ｐゴシック" panose="020B0600070205080204" pitchFamily="34" charset="-128"/>
            </a:endParaRPr>
          </a:p>
        </p:txBody>
      </p:sp>
      <p:pic>
        <p:nvPicPr>
          <p:cNvPr id="69635"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2250" y="1335881"/>
            <a:ext cx="4608513"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Rectangle 5"/>
          <p:cNvSpPr>
            <a:spLocks noChangeArrowheads="1"/>
          </p:cNvSpPr>
          <p:nvPr/>
        </p:nvSpPr>
        <p:spPr bwMode="auto">
          <a:xfrm>
            <a:off x="1158875" y="5920581"/>
            <a:ext cx="32289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1400" i="1" dirty="0"/>
              <a:t>Source: Logothetis et al., 2001, Nature</a:t>
            </a:r>
          </a:p>
        </p:txBody>
      </p:sp>
      <p:sp>
        <p:nvSpPr>
          <p:cNvPr id="69638" name="TextBox 1"/>
          <p:cNvSpPr txBox="1">
            <a:spLocks noChangeArrowheads="1"/>
          </p:cNvSpPr>
          <p:nvPr/>
        </p:nvSpPr>
        <p:spPr bwMode="auto">
          <a:xfrm>
            <a:off x="848995" y="4249782"/>
            <a:ext cx="79375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dirty="0">
                <a:solidFill>
                  <a:srgbClr val="000000"/>
                </a:solidFill>
              </a:rPr>
              <a:t>4 s stimulus</a:t>
            </a:r>
          </a:p>
        </p:txBody>
      </p:sp>
      <p:sp>
        <p:nvSpPr>
          <p:cNvPr id="69639" name="TextBox 7"/>
          <p:cNvSpPr txBox="1">
            <a:spLocks noChangeArrowheads="1"/>
          </p:cNvSpPr>
          <p:nvPr/>
        </p:nvSpPr>
        <p:spPr bwMode="auto">
          <a:xfrm>
            <a:off x="848995" y="2766899"/>
            <a:ext cx="858838"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dirty="0">
                <a:solidFill>
                  <a:srgbClr val="000000"/>
                </a:solidFill>
              </a:rPr>
              <a:t>12 s stimulus</a:t>
            </a:r>
          </a:p>
        </p:txBody>
      </p:sp>
      <p:sp>
        <p:nvSpPr>
          <p:cNvPr id="69640" name="TextBox 8"/>
          <p:cNvSpPr txBox="1">
            <a:spLocks noChangeArrowheads="1"/>
          </p:cNvSpPr>
          <p:nvPr/>
        </p:nvSpPr>
        <p:spPr bwMode="auto">
          <a:xfrm>
            <a:off x="848995" y="1363388"/>
            <a:ext cx="8588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900" dirty="0">
                <a:solidFill>
                  <a:srgbClr val="000000"/>
                </a:solidFill>
              </a:rPr>
              <a:t>24 s stimulus</a:t>
            </a:r>
          </a:p>
        </p:txBody>
      </p:sp>
      <p:sp>
        <p:nvSpPr>
          <p:cNvPr id="2" name="スライド番号プレースホルダー 1"/>
          <p:cNvSpPr>
            <a:spLocks noGrp="1"/>
          </p:cNvSpPr>
          <p:nvPr>
            <p:ph type="sldNum" sz="quarter" idx="12"/>
          </p:nvPr>
        </p:nvSpPr>
        <p:spPr/>
        <p:txBody>
          <a:bodyPr/>
          <a:lstStyle/>
          <a:p>
            <a:fld id="{D7E63A33-8271-4DD0-9C48-789913D7C115}" type="slidenum">
              <a:rPr lang="en-US" smtClean="0"/>
              <a:pPr/>
              <a:t>33</a:t>
            </a:fld>
            <a:endParaRPr lang="en-US" dirty="0"/>
          </a:p>
        </p:txBody>
      </p:sp>
    </p:spTree>
    <p:extLst>
      <p:ext uri="{BB962C8B-B14F-4D97-AF65-F5344CB8AC3E}">
        <p14:creationId xmlns:p14="http://schemas.microsoft.com/office/powerpoint/2010/main" val="2580481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618"/>
            <a:ext cx="7055380" cy="1400530"/>
          </a:xfrm>
        </p:spPr>
        <p:txBody>
          <a:bodyPr/>
          <a:lstStyle/>
          <a:p>
            <a:r>
              <a:rPr lang="en-GB" dirty="0">
                <a:solidFill>
                  <a:schemeClr val="accent3"/>
                </a:solidFill>
              </a:rPr>
              <a:t>Advantages of BOLD</a:t>
            </a:r>
          </a:p>
        </p:txBody>
      </p:sp>
      <p:sp>
        <p:nvSpPr>
          <p:cNvPr id="3" name="Content Placeholder 2"/>
          <p:cNvSpPr>
            <a:spLocks noGrp="1"/>
          </p:cNvSpPr>
          <p:nvPr>
            <p:ph idx="1"/>
          </p:nvPr>
        </p:nvSpPr>
        <p:spPr>
          <a:xfrm>
            <a:off x="701040" y="1341122"/>
            <a:ext cx="7117080" cy="3606800"/>
          </a:xfrm>
        </p:spPr>
        <p:txBody>
          <a:bodyPr/>
          <a:lstStyle/>
          <a:p>
            <a:r>
              <a:rPr lang="en-GB" sz="2800" dirty="0"/>
              <a:t>High spatial localisation</a:t>
            </a:r>
          </a:p>
          <a:p>
            <a:r>
              <a:rPr lang="en-GB" sz="2800" dirty="0"/>
              <a:t>Non-invasive</a:t>
            </a:r>
          </a:p>
          <a:p>
            <a:r>
              <a:rPr lang="en-GB" sz="2800" dirty="0"/>
              <a:t>Increasing availability </a:t>
            </a:r>
          </a:p>
          <a:p>
            <a:r>
              <a:rPr lang="en-GB" sz="2800" dirty="0"/>
              <a:t>Enables visualising of entire brain areas/networks engaged in specific activities </a:t>
            </a:r>
          </a:p>
          <a:p>
            <a:endParaRPr lang="en-GB" dirty="0"/>
          </a:p>
        </p:txBody>
      </p:sp>
      <p:sp>
        <p:nvSpPr>
          <p:cNvPr id="4" name="スライド番号プレースホルダー 3"/>
          <p:cNvSpPr>
            <a:spLocks noGrp="1"/>
          </p:cNvSpPr>
          <p:nvPr>
            <p:ph type="sldNum" sz="quarter" idx="12"/>
          </p:nvPr>
        </p:nvSpPr>
        <p:spPr/>
        <p:txBody>
          <a:bodyPr/>
          <a:lstStyle/>
          <a:p>
            <a:fld id="{D7E63A33-8271-4DD0-9C48-789913D7C115}" type="slidenum">
              <a:rPr lang="en-US" smtClean="0"/>
              <a:pPr/>
              <a:t>34</a:t>
            </a:fld>
            <a:endParaRPr lang="en-US" dirty="0"/>
          </a:p>
        </p:txBody>
      </p:sp>
    </p:spTree>
    <p:extLst>
      <p:ext uri="{BB962C8B-B14F-4D97-AF65-F5344CB8AC3E}">
        <p14:creationId xmlns:p14="http://schemas.microsoft.com/office/powerpoint/2010/main" val="1015423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7055380" cy="1400530"/>
          </a:xfrm>
        </p:spPr>
        <p:txBody>
          <a:bodyPr/>
          <a:lstStyle/>
          <a:p>
            <a:pPr>
              <a:defRPr/>
            </a:pPr>
            <a:r>
              <a:rPr lang="en-GB" dirty="0">
                <a:solidFill>
                  <a:schemeClr val="accent3"/>
                </a:solidFill>
              </a:rPr>
              <a:t>Disadvantages of BOLD </a:t>
            </a:r>
          </a:p>
        </p:txBody>
      </p:sp>
      <p:sp>
        <p:nvSpPr>
          <p:cNvPr id="38915" name="Rectangle 3"/>
          <p:cNvSpPr>
            <a:spLocks noGrp="1" noChangeArrowheads="1"/>
          </p:cNvSpPr>
          <p:nvPr>
            <p:ph type="body" idx="1"/>
          </p:nvPr>
        </p:nvSpPr>
        <p:spPr>
          <a:xfrm>
            <a:off x="518160" y="1930400"/>
            <a:ext cx="7355840" cy="2854960"/>
          </a:xfrm>
          <a:noFill/>
          <a:extLst>
            <a:ext uri="{909E8E84-426E-40DD-AFC4-6F175D3DCCD1}">
              <a14:hiddenFill xmlns:a14="http://schemas.microsoft.com/office/drawing/2010/main">
                <a:solidFill>
                  <a:srgbClr val="FFFFFF"/>
                </a:solidFill>
              </a14:hiddenFill>
            </a:ext>
          </a:extLst>
        </p:spPr>
        <p:txBody>
          <a:bodyPr>
            <a:noAutofit/>
          </a:bodyPr>
          <a:lstStyle/>
          <a:p>
            <a:pPr>
              <a:lnSpc>
                <a:spcPct val="90000"/>
              </a:lnSpc>
            </a:pPr>
            <a:r>
              <a:rPr lang="en-GB" altLang="ja-JP" sz="2800" dirty="0"/>
              <a:t>Indirect measure of oxygen consumption</a:t>
            </a:r>
            <a:r>
              <a:rPr lang="en-GB" altLang="en-US" sz="2800" dirty="0">
                <a:effectLst/>
              </a:rPr>
              <a:t> (Blood flow ≠ Neural activities)</a:t>
            </a:r>
          </a:p>
          <a:p>
            <a:pPr>
              <a:lnSpc>
                <a:spcPct val="90000"/>
              </a:lnSpc>
            </a:pPr>
            <a:r>
              <a:rPr lang="en-GB" altLang="en-US" sz="2800" dirty="0">
                <a:effectLst/>
              </a:rPr>
              <a:t>Difficult to differentiate between excitation/inhibition and neuromodulation (all need oxygen and glucose)</a:t>
            </a:r>
          </a:p>
          <a:p>
            <a:pPr>
              <a:lnSpc>
                <a:spcPct val="90000"/>
              </a:lnSpc>
              <a:buFont typeface="Wingdings" panose="05000000000000000000" pitchFamily="2" charset="2"/>
              <a:buNone/>
            </a:pPr>
            <a:endParaRPr lang="en-GB" altLang="en-US" sz="3200" b="1" dirty="0">
              <a:effectLst/>
            </a:endParaRPr>
          </a:p>
          <a:p>
            <a:pPr>
              <a:lnSpc>
                <a:spcPct val="90000"/>
              </a:lnSpc>
              <a:buFont typeface="Wingdings" panose="05000000000000000000" pitchFamily="2" charset="2"/>
              <a:buNone/>
            </a:pPr>
            <a:endParaRPr lang="en-GB" altLang="en-US" sz="2400" dirty="0">
              <a:effectLst/>
            </a:endParaRPr>
          </a:p>
        </p:txBody>
      </p:sp>
      <p:sp>
        <p:nvSpPr>
          <p:cNvPr id="2" name="スライド番号プレースホルダー 1"/>
          <p:cNvSpPr>
            <a:spLocks noGrp="1"/>
          </p:cNvSpPr>
          <p:nvPr>
            <p:ph type="sldNum" sz="quarter" idx="12"/>
          </p:nvPr>
        </p:nvSpPr>
        <p:spPr/>
        <p:txBody>
          <a:bodyPr/>
          <a:lstStyle/>
          <a:p>
            <a:fld id="{D7E63A33-8271-4DD0-9C48-789913D7C115}" type="slidenum">
              <a:rPr lang="en-US" smtClean="0"/>
              <a:pPr/>
              <a:t>35</a:t>
            </a:fld>
            <a:endParaRPr lang="en-US" dirty="0"/>
          </a:p>
        </p:txBody>
      </p:sp>
    </p:spTree>
    <p:extLst>
      <p:ext uri="{BB962C8B-B14F-4D97-AF65-F5344CB8AC3E}">
        <p14:creationId xmlns:p14="http://schemas.microsoft.com/office/powerpoint/2010/main" val="13917408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66443" y="2861734"/>
            <a:ext cx="7098997" cy="1915647"/>
          </a:xfrm>
        </p:spPr>
        <p:txBody>
          <a:bodyPr/>
          <a:lstStyle/>
          <a:p>
            <a:r>
              <a:rPr kumimoji="1" lang="en-US" altLang="ja-JP" dirty="0"/>
              <a:t>Thank you for you attention</a:t>
            </a:r>
            <a:endParaRPr kumimoji="1" lang="ja-JP" altLang="en-US" dirty="0"/>
          </a:p>
        </p:txBody>
      </p:sp>
      <p:sp>
        <p:nvSpPr>
          <p:cNvPr id="4" name="スライド番号プレースホルダー 3"/>
          <p:cNvSpPr>
            <a:spLocks noGrp="1"/>
          </p:cNvSpPr>
          <p:nvPr>
            <p:ph type="sldNum" sz="quarter" idx="12"/>
          </p:nvPr>
        </p:nvSpPr>
        <p:spPr/>
        <p:txBody>
          <a:bodyPr/>
          <a:lstStyle/>
          <a:p>
            <a:fld id="{D7E63A33-8271-4DD0-9C48-789913D7C115}" type="slidenum">
              <a:rPr lang="en-US" smtClean="0"/>
              <a:pPr/>
              <a:t>36</a:t>
            </a:fld>
            <a:endParaRPr lang="en-US" dirty="0"/>
          </a:p>
        </p:txBody>
      </p:sp>
    </p:spTree>
    <p:extLst>
      <p:ext uri="{BB962C8B-B14F-4D97-AF65-F5344CB8AC3E}">
        <p14:creationId xmlns:p14="http://schemas.microsoft.com/office/powerpoint/2010/main" val="3851783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MRI</a:t>
            </a:r>
          </a:p>
        </p:txBody>
      </p:sp>
      <p:sp>
        <p:nvSpPr>
          <p:cNvPr id="3" name="Content Placeholder 2"/>
          <p:cNvSpPr>
            <a:spLocks noGrp="1"/>
          </p:cNvSpPr>
          <p:nvPr>
            <p:ph idx="1"/>
          </p:nvPr>
        </p:nvSpPr>
        <p:spPr>
          <a:xfrm>
            <a:off x="370500" y="1568015"/>
            <a:ext cx="3858600" cy="5023854"/>
          </a:xfrm>
        </p:spPr>
        <p:txBody>
          <a:bodyPr vert="horz" lIns="91440" tIns="45720" rIns="91440" bIns="45720" rtlCol="0" anchor="t">
            <a:normAutofit/>
          </a:bodyPr>
          <a:lstStyle/>
          <a:p>
            <a:r>
              <a:rPr lang="en-US" dirty="0"/>
              <a:t>Underpinned by nuclear magnetic resonance (NMR)</a:t>
            </a:r>
            <a:br>
              <a:rPr lang="en-US" dirty="0"/>
            </a:br>
            <a:endParaRPr lang="en-US" dirty="0"/>
          </a:p>
          <a:p>
            <a:r>
              <a:rPr lang="en-US" dirty="0"/>
              <a:t>fMRI looks at MRI signal changes associated with functional brain activity.</a:t>
            </a:r>
            <a:br>
              <a:rPr lang="en-US" dirty="0"/>
            </a:br>
            <a:endParaRPr lang="en-US" dirty="0"/>
          </a:p>
          <a:p>
            <a:r>
              <a:rPr lang="en-US" dirty="0"/>
              <a:t>The most widely used method is BOLD:</a:t>
            </a:r>
            <a:br>
              <a:rPr lang="en-US" dirty="0"/>
            </a:br>
            <a:r>
              <a:rPr lang="en-US" dirty="0"/>
              <a:t>blood oxygen level dependent</a:t>
            </a:r>
          </a:p>
        </p:txBody>
      </p:sp>
      <p:pic>
        <p:nvPicPr>
          <p:cNvPr id="5" name="Picture 4"/>
          <p:cNvPicPr>
            <a:picLocks noChangeAspect="1"/>
          </p:cNvPicPr>
          <p:nvPr/>
        </p:nvPicPr>
        <p:blipFill>
          <a:blip r:embed="rId3"/>
          <a:stretch>
            <a:fillRect/>
          </a:stretch>
        </p:blipFill>
        <p:spPr>
          <a:xfrm>
            <a:off x="4343311" y="1686739"/>
            <a:ext cx="4800690" cy="3867984"/>
          </a:xfrm>
          <a:prstGeom prst="rect">
            <a:avLst/>
          </a:prstGeom>
        </p:spPr>
      </p:pic>
      <p:sp>
        <p:nvSpPr>
          <p:cNvPr id="4" name="スライド番号プレースホルダー 3"/>
          <p:cNvSpPr>
            <a:spLocks noGrp="1"/>
          </p:cNvSpPr>
          <p:nvPr>
            <p:ph type="sldNum" sz="quarter" idx="12"/>
          </p:nvPr>
        </p:nvSpPr>
        <p:spPr/>
        <p:txBody>
          <a:bodyPr/>
          <a:lstStyle/>
          <a:p>
            <a:fld id="{D7E63A33-8271-4DD0-9C48-789913D7C115}" type="slidenum">
              <a:rPr lang="en-US" smtClean="0"/>
              <a:pPr/>
              <a:t>4</a:t>
            </a:fld>
            <a:endParaRPr lang="en-US" dirty="0"/>
          </a:p>
        </p:txBody>
      </p:sp>
    </p:spTree>
    <p:extLst>
      <p:ext uri="{BB962C8B-B14F-4D97-AF65-F5344CB8AC3E}">
        <p14:creationId xmlns:p14="http://schemas.microsoft.com/office/powerpoint/2010/main" val="20106845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solidFill>
                  <a:srgbClr val="E6B729"/>
                </a:solidFill>
              </a:rPr>
              <a:t>Outline</a:t>
            </a:r>
          </a:p>
        </p:txBody>
      </p:sp>
      <p:sp>
        <p:nvSpPr>
          <p:cNvPr id="3" name="コンテンツ プレースホルダー 2"/>
          <p:cNvSpPr>
            <a:spLocks noGrp="1"/>
          </p:cNvSpPr>
          <p:nvPr>
            <p:ph idx="1"/>
          </p:nvPr>
        </p:nvSpPr>
        <p:spPr/>
        <p:txBody>
          <a:bodyPr vert="horz" lIns="91440" tIns="45720" rIns="91440" bIns="45720" rtlCol="0" anchor="t">
            <a:normAutofit/>
          </a:bodyPr>
          <a:lstStyle/>
          <a:p>
            <a:r>
              <a:rPr kumimoji="1" lang="en-US" altLang="ja-JP" sz="3200" dirty="0"/>
              <a:t>Basis of MRI: </a:t>
            </a:r>
            <a:r>
              <a:rPr kumimoji="1" lang="en-US" altLang="ja-JP" sz="3200" dirty="0" err="1"/>
              <a:t>Jialin</a:t>
            </a:r>
            <a:r>
              <a:rPr kumimoji="1" lang="en-US" altLang="ja-JP" sz="3200" dirty="0"/>
              <a:t> Yuan</a:t>
            </a:r>
          </a:p>
          <a:p>
            <a:r>
              <a:rPr kumimoji="1" lang="en-US" altLang="ja-JP" sz="3200" dirty="0"/>
              <a:t>BOLD signal: Wen Wen</a:t>
            </a:r>
          </a:p>
        </p:txBody>
      </p:sp>
      <p:sp>
        <p:nvSpPr>
          <p:cNvPr id="4" name="スライド番号プレースホルダー 3"/>
          <p:cNvSpPr>
            <a:spLocks noGrp="1"/>
          </p:cNvSpPr>
          <p:nvPr>
            <p:ph type="sldNum" sz="quarter" idx="12"/>
          </p:nvPr>
        </p:nvSpPr>
        <p:spPr/>
        <p:txBody>
          <a:bodyPr/>
          <a:lstStyle/>
          <a:p>
            <a:fld id="{D7E63A33-8271-4DD0-9C48-789913D7C115}" type="slidenum">
              <a:rPr lang="en-US" smtClean="0"/>
              <a:pPr/>
              <a:t>5</a:t>
            </a:fld>
            <a:endParaRPr lang="en-US" dirty="0"/>
          </a:p>
        </p:txBody>
      </p:sp>
    </p:spTree>
    <p:extLst>
      <p:ext uri="{BB962C8B-B14F-4D97-AF65-F5344CB8AC3E}">
        <p14:creationId xmlns:p14="http://schemas.microsoft.com/office/powerpoint/2010/main" val="1539830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solidFill>
              </a:rPr>
              <a:t>The MRI Scanner</a:t>
            </a:r>
          </a:p>
        </p:txBody>
      </p:sp>
      <p:sp>
        <p:nvSpPr>
          <p:cNvPr id="3" name="Content Placeholder 2"/>
          <p:cNvSpPr>
            <a:spLocks noGrp="1"/>
          </p:cNvSpPr>
          <p:nvPr>
            <p:ph idx="1"/>
          </p:nvPr>
        </p:nvSpPr>
        <p:spPr>
          <a:xfrm>
            <a:off x="245177" y="1407647"/>
            <a:ext cx="8566314" cy="5215575"/>
          </a:xfrm>
        </p:spPr>
        <p:txBody>
          <a:bodyPr vert="horz" lIns="91440" tIns="45720" rIns="91440" bIns="45720" rtlCol="0" anchor="t">
            <a:normAutofit/>
          </a:bodyPr>
          <a:lstStyle/>
          <a:p>
            <a:endParaRPr lang="en-US" sz="2400" dirty="0"/>
          </a:p>
          <a:p>
            <a:endParaRPr lang="en-US">
              <a:sym typeface="Wingdings" panose="05000000000000000000" pitchFamily="2" charset="2"/>
            </a:endParaRPr>
          </a:p>
          <a:p>
            <a:endParaRPr lang="en-US" dirty="0">
              <a:sym typeface="Wingdings" panose="05000000000000000000" pitchFamily="2" charset="2"/>
            </a:endParaRP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7" lvl="1" indent="0">
              <a:buNone/>
            </a:pPr>
            <a:endParaRPr lang="en-US" dirty="0"/>
          </a:p>
          <a:p>
            <a:pPr marL="457207" lvl="1" indent="0">
              <a:buNone/>
            </a:pPr>
            <a:r>
              <a:rPr lang="en-US" dirty="0"/>
              <a:t>Earth’s magnetic field: 0.00003 Tesla          Clinical MRI: 1.5 - 7 Tesla</a:t>
            </a:r>
          </a:p>
          <a:p>
            <a:pPr marL="457207" lvl="1" indent="0">
              <a:buNone/>
            </a:pPr>
            <a:endParaRPr lang="en-US" dirty="0"/>
          </a:p>
        </p:txBody>
      </p:sp>
      <p:pic>
        <p:nvPicPr>
          <p:cNvPr id="5" name="Picture 4"/>
          <p:cNvPicPr>
            <a:picLocks noChangeAspect="1"/>
          </p:cNvPicPr>
          <p:nvPr/>
        </p:nvPicPr>
        <p:blipFill>
          <a:blip r:embed="rId3"/>
          <a:stretch>
            <a:fillRect/>
          </a:stretch>
        </p:blipFill>
        <p:spPr>
          <a:xfrm>
            <a:off x="4284663" y="2286000"/>
            <a:ext cx="4120033" cy="3318305"/>
          </a:xfrm>
          <a:prstGeom prst="rect">
            <a:avLst/>
          </a:prstGeom>
        </p:spPr>
      </p:pic>
      <p:pic>
        <p:nvPicPr>
          <p:cNvPr id="3076" name="Picture 4" descr="https://encrypted-tbn3.gstatic.com/images?q=tbn:ANd9GcS_xzcj6z2cPuI73tWngzT9mCVjsfBz44LePNJMVKzHfvZtr-Z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816" y="2269899"/>
            <a:ext cx="3376684" cy="3353026"/>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p:cNvSpPr>
            <a:spLocks noGrp="1"/>
          </p:cNvSpPr>
          <p:nvPr>
            <p:ph type="sldNum" sz="quarter" idx="12"/>
          </p:nvPr>
        </p:nvSpPr>
        <p:spPr/>
        <p:txBody>
          <a:bodyPr/>
          <a:lstStyle/>
          <a:p>
            <a:fld id="{D7E63A33-8271-4DD0-9C48-789913D7C115}" type="slidenum">
              <a:rPr lang="en-US" smtClean="0"/>
              <a:pPr/>
              <a:t>6</a:t>
            </a:fld>
            <a:endParaRPr lang="en-US" dirty="0"/>
          </a:p>
        </p:txBody>
      </p:sp>
    </p:spTree>
    <p:extLst>
      <p:ext uri="{BB962C8B-B14F-4D97-AF65-F5344CB8AC3E}">
        <p14:creationId xmlns:p14="http://schemas.microsoft.com/office/powerpoint/2010/main" val="12016243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7E63A33-8271-4DD0-9C48-789913D7C115}" type="slidenum">
              <a:rPr lang="en-US" smtClean="0"/>
              <a:pPr/>
              <a:t>7</a:t>
            </a:fld>
            <a:endParaRPr lang="en-US" dirty="0"/>
          </a:p>
        </p:txBody>
      </p:sp>
      <p:pic>
        <p:nvPicPr>
          <p:cNvPr id="3" name="Picture 2" descr="屏幕快照 2016-10-16 下午9.22.18.png"/>
          <p:cNvPicPr>
            <a:picLocks noChangeAspect="1"/>
          </p:cNvPicPr>
          <p:nvPr/>
        </p:nvPicPr>
        <p:blipFill>
          <a:blip r:embed="rId3"/>
          <a:stretch>
            <a:fillRect/>
          </a:stretch>
        </p:blipFill>
        <p:spPr>
          <a:xfrm>
            <a:off x="2133600" y="1295400"/>
            <a:ext cx="5319824" cy="4228557"/>
          </a:xfrm>
          <a:prstGeom prst="rect">
            <a:avLst/>
          </a:prstGeom>
        </p:spPr>
      </p:pic>
      <p:sp>
        <p:nvSpPr>
          <p:cNvPr id="4" name="Arrow: Right 3"/>
          <p:cNvSpPr/>
          <p:nvPr/>
        </p:nvSpPr>
        <p:spPr>
          <a:xfrm rot="-60000">
            <a:off x="1524000" y="18097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p:cNvSpPr/>
          <p:nvPr/>
        </p:nvSpPr>
        <p:spPr>
          <a:xfrm rot="10800000">
            <a:off x="6786473" y="18097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p:cNvSpPr/>
          <p:nvPr/>
        </p:nvSpPr>
        <p:spPr>
          <a:xfrm rot="10860000">
            <a:off x="7058025" y="46101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p:cNvSpPr/>
          <p:nvPr/>
        </p:nvSpPr>
        <p:spPr>
          <a:xfrm rot="-60000">
            <a:off x="1940943" y="45529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p:cNvSpPr/>
          <p:nvPr/>
        </p:nvSpPr>
        <p:spPr>
          <a:xfrm rot="-60000">
            <a:off x="1509623" y="278130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0641" y="1665976"/>
            <a:ext cx="1416401" cy="707886"/>
          </a:xfrm>
          <a:prstGeom prst="rect">
            <a:avLst/>
          </a:prstGeom>
        </p:spPr>
        <p:txBody>
          <a:bodyPr rtlCol="0">
            <a:spAutoFit/>
          </a:bodyPr>
          <a:lstStyle/>
          <a:p>
            <a:pPr algn="ctr"/>
            <a:r>
              <a:rPr lang="en-US" sz="2000" dirty="0"/>
              <a:t>Powerful magnet</a:t>
            </a:r>
          </a:p>
        </p:txBody>
      </p:sp>
      <p:sp>
        <p:nvSpPr>
          <p:cNvPr id="10" name="TextBox 9"/>
          <p:cNvSpPr txBox="1"/>
          <p:nvPr/>
        </p:nvSpPr>
        <p:spPr>
          <a:xfrm>
            <a:off x="186905" y="2702224"/>
            <a:ext cx="1261322" cy="646331"/>
          </a:xfrm>
          <a:prstGeom prst="rect">
            <a:avLst/>
          </a:prstGeom>
        </p:spPr>
        <p:txBody>
          <a:bodyPr rtlCol="0">
            <a:spAutoFit/>
          </a:bodyPr>
          <a:lstStyle/>
          <a:p>
            <a:pPr algn="ctr"/>
            <a:r>
              <a:rPr lang="en-US" dirty="0"/>
              <a:t>Gradient coil</a:t>
            </a:r>
          </a:p>
        </p:txBody>
      </p:sp>
      <p:sp>
        <p:nvSpPr>
          <p:cNvPr id="11" name="TextBox 10"/>
          <p:cNvSpPr txBox="1"/>
          <p:nvPr/>
        </p:nvSpPr>
        <p:spPr>
          <a:xfrm>
            <a:off x="-66675" y="4334234"/>
            <a:ext cx="2743200" cy="646331"/>
          </a:xfrm>
          <a:prstGeom prst="rect">
            <a:avLst/>
          </a:prstGeom>
        </p:spPr>
        <p:txBody>
          <a:bodyPr rtlCol="0">
            <a:spAutoFit/>
          </a:bodyPr>
          <a:lstStyle/>
          <a:p>
            <a:pPr algn="ctr"/>
            <a:r>
              <a:rPr lang="en-US" dirty="0"/>
              <a:t>RF generator and receiver</a:t>
            </a:r>
          </a:p>
        </p:txBody>
      </p:sp>
      <p:sp>
        <p:nvSpPr>
          <p:cNvPr id="12" name="TextBox 11"/>
          <p:cNvSpPr txBox="1"/>
          <p:nvPr/>
        </p:nvSpPr>
        <p:spPr>
          <a:xfrm>
            <a:off x="6972300" y="1828800"/>
            <a:ext cx="2743200" cy="461665"/>
          </a:xfrm>
          <a:prstGeom prst="rect">
            <a:avLst/>
          </a:prstGeom>
        </p:spPr>
        <p:txBody>
          <a:bodyPr rtlCol="0">
            <a:spAutoFit/>
          </a:bodyPr>
          <a:lstStyle/>
          <a:p>
            <a:pPr algn="ctr"/>
            <a:r>
              <a:rPr lang="en-US" sz="2400" dirty="0"/>
              <a:t>RF coil</a:t>
            </a:r>
          </a:p>
        </p:txBody>
      </p:sp>
      <p:sp>
        <p:nvSpPr>
          <p:cNvPr id="13" name="TextBox 12"/>
          <p:cNvSpPr txBox="1"/>
          <p:nvPr/>
        </p:nvSpPr>
        <p:spPr>
          <a:xfrm>
            <a:off x="5334000" y="5867400"/>
            <a:ext cx="2743200" cy="707886"/>
          </a:xfrm>
          <a:prstGeom prst="rect">
            <a:avLst/>
          </a:prstGeom>
        </p:spPr>
        <p:txBody>
          <a:bodyPr rtlCol="0">
            <a:spAutoFit/>
          </a:bodyPr>
          <a:lstStyle/>
          <a:p>
            <a:pPr algn="ctr"/>
            <a:r>
              <a:rPr lang="en-US" sz="2000" dirty="0"/>
              <a:t>Computer and monitor</a:t>
            </a:r>
          </a:p>
        </p:txBody>
      </p:sp>
    </p:spTree>
    <p:extLst>
      <p:ext uri="{BB962C8B-B14F-4D97-AF65-F5344CB8AC3E}">
        <p14:creationId xmlns:p14="http://schemas.microsoft.com/office/powerpoint/2010/main" val="184284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1" grpId="0"/>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7E63A33-8271-4DD0-9C48-789913D7C115}" type="slidenum">
              <a:rPr lang="en-US" smtClean="0"/>
              <a:pPr/>
              <a:t>8</a:t>
            </a:fld>
            <a:endParaRPr lang="en-US" dirty="0"/>
          </a:p>
        </p:txBody>
      </p:sp>
      <p:pic>
        <p:nvPicPr>
          <p:cNvPr id="3" name="Picture 2" descr="屏幕快照 2016-10-16 下午9.37.48.png"/>
          <p:cNvPicPr>
            <a:picLocks noChangeAspect="1"/>
          </p:cNvPicPr>
          <p:nvPr/>
        </p:nvPicPr>
        <p:blipFill>
          <a:blip r:embed="rId3"/>
          <a:stretch>
            <a:fillRect/>
          </a:stretch>
        </p:blipFill>
        <p:spPr>
          <a:xfrm>
            <a:off x="1605052" y="1990725"/>
            <a:ext cx="6207569" cy="2477042"/>
          </a:xfrm>
          <a:prstGeom prst="rect">
            <a:avLst/>
          </a:prstGeom>
        </p:spPr>
      </p:pic>
      <p:pic>
        <p:nvPicPr>
          <p:cNvPr id="4" name="Picture 3" descr="屏幕快照 2016-10-16 下午9.38.09.png"/>
          <p:cNvPicPr>
            <a:picLocks noChangeAspect="1"/>
          </p:cNvPicPr>
          <p:nvPr/>
        </p:nvPicPr>
        <p:blipFill>
          <a:blip r:embed="rId4"/>
          <a:stretch>
            <a:fillRect/>
          </a:stretch>
        </p:blipFill>
        <p:spPr>
          <a:xfrm>
            <a:off x="1609725" y="2019300"/>
            <a:ext cx="6241124" cy="2736917"/>
          </a:xfrm>
          <a:prstGeom prst="rect">
            <a:avLst/>
          </a:prstGeom>
        </p:spPr>
      </p:pic>
      <p:pic>
        <p:nvPicPr>
          <p:cNvPr id="6" name="Picture 5" descr="屏幕快照 2016-10-16 下午9.48.47.png"/>
          <p:cNvPicPr>
            <a:picLocks noChangeAspect="1"/>
          </p:cNvPicPr>
          <p:nvPr/>
        </p:nvPicPr>
        <p:blipFill>
          <a:blip r:embed="rId5"/>
          <a:stretch>
            <a:fillRect/>
          </a:stretch>
        </p:blipFill>
        <p:spPr>
          <a:xfrm>
            <a:off x="1609725" y="2019300"/>
            <a:ext cx="6258355" cy="2847332"/>
          </a:xfrm>
          <a:prstGeom prst="rect">
            <a:avLst/>
          </a:prstGeom>
        </p:spPr>
      </p:pic>
    </p:spTree>
    <p:extLst>
      <p:ext uri="{BB962C8B-B14F-4D97-AF65-F5344CB8AC3E}">
        <p14:creationId xmlns:p14="http://schemas.microsoft.com/office/powerpoint/2010/main" val="125124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9818"/>
            <a:ext cx="7055380" cy="1400530"/>
          </a:xfrm>
        </p:spPr>
        <p:txBody>
          <a:bodyPr/>
          <a:lstStyle/>
          <a:p>
            <a:r>
              <a:rPr lang="en-US" dirty="0">
                <a:solidFill>
                  <a:schemeClr val="accent3"/>
                </a:solidFill>
              </a:rPr>
              <a:t>Gradient coils: x, y, z</a:t>
            </a:r>
          </a:p>
        </p:txBody>
      </p:sp>
      <p:sp>
        <p:nvSpPr>
          <p:cNvPr id="3" name="Content Placeholder 2"/>
          <p:cNvSpPr>
            <a:spLocks noGrp="1"/>
          </p:cNvSpPr>
          <p:nvPr>
            <p:ph sz="quarter" idx="1"/>
          </p:nvPr>
        </p:nvSpPr>
        <p:spPr>
          <a:xfrm>
            <a:off x="484710" y="1350561"/>
            <a:ext cx="8278290" cy="1491114"/>
          </a:xfrm>
        </p:spPr>
        <p:txBody>
          <a:bodyPr/>
          <a:lstStyle/>
          <a:p>
            <a:r>
              <a:rPr lang="en-US" dirty="0"/>
              <a:t>Alter the strength of the primary magnetic field</a:t>
            </a:r>
          </a:p>
          <a:p>
            <a:r>
              <a:rPr lang="en-US" dirty="0"/>
              <a:t>Change the precession frequency between slices</a:t>
            </a:r>
          </a:p>
          <a:p>
            <a:r>
              <a:rPr lang="en-US" dirty="0"/>
              <a:t>Allow Spatial encoding for MRI images</a:t>
            </a:r>
          </a:p>
          <a:p>
            <a:pPr lvl="1"/>
            <a:endParaRPr lang="en-US" dirty="0"/>
          </a:p>
        </p:txBody>
      </p:sp>
      <p:pic>
        <p:nvPicPr>
          <p:cNvPr id="4" name="Picture 3"/>
          <p:cNvPicPr>
            <a:picLocks noChangeAspect="1"/>
          </p:cNvPicPr>
          <p:nvPr/>
        </p:nvPicPr>
        <p:blipFill>
          <a:blip r:embed="rId3"/>
          <a:stretch>
            <a:fillRect/>
          </a:stretch>
        </p:blipFill>
        <p:spPr>
          <a:xfrm>
            <a:off x="4882204" y="2841675"/>
            <a:ext cx="4097823" cy="3771003"/>
          </a:xfrm>
          <a:prstGeom prst="rect">
            <a:avLst/>
          </a:prstGeom>
        </p:spPr>
      </p:pic>
      <p:pic>
        <p:nvPicPr>
          <p:cNvPr id="5122" name="Picture 2" descr="https://upload.wikimedia.org/wikibooks/en/2/22/ZGradie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2" y="2841675"/>
            <a:ext cx="4252761" cy="37710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835835" y="-18870"/>
            <a:ext cx="1383319" cy="136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345539" y="0"/>
            <a:ext cx="1352831" cy="135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スライド番号プレースホルダー 4"/>
          <p:cNvSpPr>
            <a:spLocks noGrp="1"/>
          </p:cNvSpPr>
          <p:nvPr>
            <p:ph type="sldNum" sz="quarter" idx="12"/>
          </p:nvPr>
        </p:nvSpPr>
        <p:spPr/>
        <p:txBody>
          <a:bodyPr/>
          <a:lstStyle/>
          <a:p>
            <a:fld id="{D7E63A33-8271-4DD0-9C48-789913D7C115}" type="slidenum">
              <a:rPr lang="en-US" smtClean="0"/>
              <a:pPr/>
              <a:t>9</a:t>
            </a:fld>
            <a:endParaRPr lang="en-US" dirty="0"/>
          </a:p>
        </p:txBody>
      </p:sp>
    </p:spTree>
    <p:extLst>
      <p:ext uri="{BB962C8B-B14F-4D97-AF65-F5344CB8AC3E}">
        <p14:creationId xmlns:p14="http://schemas.microsoft.com/office/powerpoint/2010/main" val="363700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4020</TotalTime>
  <Words>2159</Words>
  <Application>Microsoft Macintosh PowerPoint</Application>
  <PresentationFormat>全屏显示(4:3)</PresentationFormat>
  <Paragraphs>366</Paragraphs>
  <Slides>36</Slides>
  <Notes>31</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36</vt:i4>
      </vt:variant>
    </vt:vector>
  </HeadingPairs>
  <TitlesOfParts>
    <vt:vector size="48" baseType="lpstr">
      <vt:lpstr>Arial</vt:lpstr>
      <vt:lpstr>Calibri</vt:lpstr>
      <vt:lpstr>Century Gothic</vt:lpstr>
      <vt:lpstr>Helvetica</vt:lpstr>
      <vt:lpstr>ＭＳ Ｐゴシック</vt:lpstr>
      <vt:lpstr>Symbol</vt:lpstr>
      <vt:lpstr>Times New Roman</vt:lpstr>
      <vt:lpstr>Wingdings</vt:lpstr>
      <vt:lpstr>Wingdings 3</vt:lpstr>
      <vt:lpstr>メイリオ</vt:lpstr>
      <vt:lpstr>宋体</vt:lpstr>
      <vt:lpstr>Ion</vt:lpstr>
      <vt:lpstr>Basis of the BOLD signal</vt:lpstr>
      <vt:lpstr>PowerPoint 演示文稿</vt:lpstr>
      <vt:lpstr>PowerPoint 演示文稿</vt:lpstr>
      <vt:lpstr>MRI</vt:lpstr>
      <vt:lpstr>Outline</vt:lpstr>
      <vt:lpstr>The MRI Scanner</vt:lpstr>
      <vt:lpstr>PowerPoint 演示文稿</vt:lpstr>
      <vt:lpstr>PowerPoint 演示文稿</vt:lpstr>
      <vt:lpstr>Gradient coils: x, y, z</vt:lpstr>
      <vt:lpstr>PowerPoint 演示文稿</vt:lpstr>
      <vt:lpstr>PowerPoint 演示文稿</vt:lpstr>
      <vt:lpstr>Hydrogen Ions</vt:lpstr>
      <vt:lpstr>Nuclear spin: precession</vt:lpstr>
      <vt:lpstr>Larmor Equation</vt:lpstr>
      <vt:lpstr>Nuclear spin: precession</vt:lpstr>
      <vt:lpstr>PowerPoint 演示文稿</vt:lpstr>
      <vt:lpstr>PowerPoint 演示文稿</vt:lpstr>
      <vt:lpstr>PowerPoint 演示文稿</vt:lpstr>
      <vt:lpstr>T1 recovery</vt:lpstr>
      <vt:lpstr>T2 decay</vt:lpstr>
      <vt:lpstr>T2 and T2*</vt:lpstr>
      <vt:lpstr>PowerPoint 演示文稿</vt:lpstr>
      <vt:lpstr>The BOLD Signal</vt:lpstr>
      <vt:lpstr>T2 and T2*</vt:lpstr>
      <vt:lpstr>Hemoglobin (Hb)</vt:lpstr>
      <vt:lpstr>PowerPoint 演示文稿</vt:lpstr>
      <vt:lpstr>PowerPoint 演示文稿</vt:lpstr>
      <vt:lpstr>PowerPoint 演示文稿</vt:lpstr>
      <vt:lpstr>How does this  relate to neural activity?</vt:lpstr>
      <vt:lpstr>Stimulus to BOLD</vt:lpstr>
      <vt:lpstr>Neurophysiology</vt:lpstr>
      <vt:lpstr>Comparing Electrophysiology and BOLD</vt:lpstr>
      <vt:lpstr>BOLD Correlations</vt:lpstr>
      <vt:lpstr>Advantages of BOLD</vt:lpstr>
      <vt:lpstr>Disadvantages of BOLD </vt:lpstr>
      <vt:lpstr>Thank you for you attention</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Basis of the BOLD response</dc:title>
  <dc:creator>Microsoft Office User</dc:creator>
  <cp:lastModifiedBy>Yuan, Jialin</cp:lastModifiedBy>
  <cp:revision>239</cp:revision>
  <dcterms:created xsi:type="dcterms:W3CDTF">2015-11-05T11:54:31Z</dcterms:created>
  <dcterms:modified xsi:type="dcterms:W3CDTF">2016-10-18T22:31:07Z</dcterms:modified>
</cp:coreProperties>
</file>