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PlaceHolder 1"/>
          <p:cNvSpPr>
            <a:spLocks noGrp="1"/>
          </p:cNvSpPr>
          <p:nvPr>
            <p:ph type="body"/>
          </p:nvPr>
        </p:nvSpPr>
        <p:spPr>
          <a:xfrm>
            <a:off x="756000" y="5078520"/>
            <a:ext cx="6047640" cy="4811040"/>
          </a:xfrm>
          <a:prstGeom prst="rect">
            <a:avLst/>
          </a:prstGeom>
        </p:spPr>
        <p:txBody>
          <a:bodyPr lIns="0" tIns="0" rIns="0" bIns="0"/>
          <a:lstStyle/>
          <a:p>
            <a:r>
              <a:rPr lang="en-US" sz="2000" spc="-1">
                <a:latin typeface="Arial"/>
              </a:rPr>
              <a:t>Click to edit the notes format</a:t>
            </a:r>
            <a:endParaRPr/>
          </a:p>
        </p:txBody>
      </p:sp>
      <p:sp>
        <p:nvSpPr>
          <p:cNvPr id="167" name="PlaceHolder 2"/>
          <p:cNvSpPr>
            <a:spLocks noGrp="1"/>
          </p:cNvSpPr>
          <p:nvPr>
            <p:ph type="hdr"/>
          </p:nvPr>
        </p:nvSpPr>
        <p:spPr>
          <a:xfrm>
            <a:off x="0" y="0"/>
            <a:ext cx="3280320" cy="534240"/>
          </a:xfrm>
          <a:prstGeom prst="rect">
            <a:avLst/>
          </a:prstGeom>
        </p:spPr>
        <p:txBody>
          <a:bodyPr lIns="0" tIns="0" rIns="0" bIns="0"/>
          <a:lstStyle/>
          <a:p>
            <a:r>
              <a:rPr lang="en-US" sz="1400" spc="-1">
                <a:latin typeface="Times New Roman"/>
              </a:rPr>
              <a:t>&lt;header&gt;</a:t>
            </a:r>
            <a:endParaRPr/>
          </a:p>
        </p:txBody>
      </p:sp>
      <p:sp>
        <p:nvSpPr>
          <p:cNvPr id="168" name="PlaceHolder 3"/>
          <p:cNvSpPr>
            <a:spLocks noGrp="1"/>
          </p:cNvSpPr>
          <p:nvPr>
            <p:ph type="dt"/>
          </p:nvPr>
        </p:nvSpPr>
        <p:spPr>
          <a:xfrm>
            <a:off x="4279320" y="0"/>
            <a:ext cx="3280320" cy="534240"/>
          </a:xfrm>
          <a:prstGeom prst="rect">
            <a:avLst/>
          </a:prstGeom>
        </p:spPr>
        <p:txBody>
          <a:bodyPr lIns="0" tIns="0" rIns="0" bIns="0"/>
          <a:lstStyle/>
          <a:p>
            <a:pPr algn="r"/>
            <a:r>
              <a:rPr lang="en-US" sz="1400" spc="-1">
                <a:latin typeface="Times New Roman"/>
              </a:rPr>
              <a:t>&lt;date/time&gt;</a:t>
            </a:r>
            <a:endParaRPr/>
          </a:p>
        </p:txBody>
      </p:sp>
      <p:sp>
        <p:nvSpPr>
          <p:cNvPr id="169" name="PlaceHolder 4"/>
          <p:cNvSpPr>
            <a:spLocks noGrp="1"/>
          </p:cNvSpPr>
          <p:nvPr>
            <p:ph type="ftr"/>
          </p:nvPr>
        </p:nvSpPr>
        <p:spPr>
          <a:xfrm>
            <a:off x="0" y="10157400"/>
            <a:ext cx="3280320" cy="534240"/>
          </a:xfrm>
          <a:prstGeom prst="rect">
            <a:avLst/>
          </a:prstGeom>
        </p:spPr>
        <p:txBody>
          <a:bodyPr lIns="0" tIns="0" rIns="0" bIns="0" anchor="b"/>
          <a:lstStyle/>
          <a:p>
            <a:r>
              <a:rPr lang="en-US" sz="1400" spc="-1">
                <a:latin typeface="Times New Roman"/>
              </a:rPr>
              <a:t>&lt;footer&gt;</a:t>
            </a:r>
            <a:endParaRPr/>
          </a:p>
        </p:txBody>
      </p:sp>
      <p:sp>
        <p:nvSpPr>
          <p:cNvPr id="170" name="PlaceHolder 5"/>
          <p:cNvSpPr>
            <a:spLocks noGrp="1"/>
          </p:cNvSpPr>
          <p:nvPr>
            <p:ph type="sldNum"/>
          </p:nvPr>
        </p:nvSpPr>
        <p:spPr>
          <a:xfrm>
            <a:off x="4279320" y="10157400"/>
            <a:ext cx="3280320" cy="534240"/>
          </a:xfrm>
          <a:prstGeom prst="rect">
            <a:avLst/>
          </a:prstGeom>
        </p:spPr>
        <p:txBody>
          <a:bodyPr lIns="0" tIns="0" rIns="0" bIns="0" anchor="b"/>
          <a:lstStyle/>
          <a:p>
            <a:pPr algn="r"/>
            <a:fld id="{A305793C-12C7-4A40-9076-DB4A584C2D53}" type="slidenum">
              <a:rPr lang="en-US" sz="1400" spc="-1">
                <a:latin typeface="Times New Roman"/>
              </a:rPr>
              <a:t>‹#›</a:t>
            </a:fld>
            <a:endParaRPr/>
          </a:p>
        </p:txBody>
      </p:sp>
    </p:spTree>
    <p:extLst>
      <p:ext uri="{BB962C8B-B14F-4D97-AF65-F5344CB8AC3E}">
        <p14:creationId xmlns:p14="http://schemas.microsoft.com/office/powerpoint/2010/main" val="329021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685800" y="4400640"/>
            <a:ext cx="5486040" cy="3600000"/>
          </a:xfrm>
          <a:prstGeom prst="rect">
            <a:avLst/>
          </a:prstGeom>
        </p:spPr>
        <p:txBody>
          <a:bodyPr/>
          <a:lstStyle/>
          <a:p>
            <a:r>
              <a:rPr lang="en-US" sz="2000" strike="noStrike" spc="-1">
                <a:uFill>
                  <a:solidFill>
                    <a:srgbClr val="FFFFFF"/>
                  </a:solidFill>
                </a:uFill>
                <a:latin typeface="Arial"/>
              </a:rPr>
              <a:t>So, you can have frequentist, or traditional, statistics which will calculate probability based on data without taking into account any previous data or knowledge. Prior knowledge is therefore ignored. </a:t>
            </a:r>
            <a:endParaRPr/>
          </a:p>
        </p:txBody>
      </p:sp>
      <p:sp>
        <p:nvSpPr>
          <p:cNvPr id="353" name="TextShape 2"/>
          <p:cNvSpPr txBox="1"/>
          <p:nvPr/>
        </p:nvSpPr>
        <p:spPr>
          <a:xfrm>
            <a:off x="3884760" y="8685360"/>
            <a:ext cx="2971440" cy="458280"/>
          </a:xfrm>
          <a:prstGeom prst="rect">
            <a:avLst/>
          </a:prstGeom>
          <a:noFill/>
          <a:ln>
            <a:noFill/>
          </a:ln>
        </p:spPr>
        <p:txBody>
          <a:bodyPr anchor="b"/>
          <a:lstStyle/>
          <a:p>
            <a:pPr algn="r">
              <a:lnSpc>
                <a:spcPct val="100000"/>
              </a:lnSpc>
            </a:pPr>
            <a:fld id="{857FF4F1-92A3-40C4-BDAD-CE115420E4D8}" type="slidenum">
              <a:rPr lang="en-US" sz="1200" strike="noStrike" spc="-1">
                <a:solidFill>
                  <a:srgbClr val="000000"/>
                </a:solidFill>
                <a:uFill>
                  <a:solidFill>
                    <a:srgbClr val="FFFFFF"/>
                  </a:solidFill>
                </a:uFill>
                <a:latin typeface="+mn-lt"/>
                <a:ea typeface="+mn-ea"/>
              </a:rPr>
              <a:t>2</a:t>
            </a:fld>
            <a:endParaRPr/>
          </a:p>
        </p:txBody>
      </p:sp>
    </p:spTree>
    <p:extLst>
      <p:ext uri="{BB962C8B-B14F-4D97-AF65-F5344CB8AC3E}">
        <p14:creationId xmlns:p14="http://schemas.microsoft.com/office/powerpoint/2010/main" val="49477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685800" y="4400640"/>
            <a:ext cx="5486040" cy="3600000"/>
          </a:xfrm>
          <a:prstGeom prst="rect">
            <a:avLst/>
          </a:prstGeom>
        </p:spPr>
        <p:txBody>
          <a:bodyPr/>
          <a:lstStyle/>
          <a:p>
            <a:r>
              <a:rPr lang="en-US" sz="2000" strike="noStrike" spc="-1">
                <a:uFill>
                  <a:solidFill>
                    <a:srgbClr val="FFFFFF"/>
                  </a:solidFill>
                </a:uFill>
                <a:latin typeface="Arial"/>
              </a:rPr>
              <a:t>In this case you calculate the denominator using the following variation on Bayes’s theorem. </a:t>
            </a:r>
            <a:endParaRPr/>
          </a:p>
        </p:txBody>
      </p:sp>
      <p:sp>
        <p:nvSpPr>
          <p:cNvPr id="371" name="TextShape 2"/>
          <p:cNvSpPr txBox="1"/>
          <p:nvPr/>
        </p:nvSpPr>
        <p:spPr>
          <a:xfrm>
            <a:off x="3884760" y="8685360"/>
            <a:ext cx="2971440" cy="458280"/>
          </a:xfrm>
          <a:prstGeom prst="rect">
            <a:avLst/>
          </a:prstGeom>
          <a:noFill/>
          <a:ln>
            <a:noFill/>
          </a:ln>
        </p:spPr>
        <p:txBody>
          <a:bodyPr anchor="b"/>
          <a:lstStyle/>
          <a:p>
            <a:pPr algn="r">
              <a:lnSpc>
                <a:spcPct val="100000"/>
              </a:lnSpc>
            </a:pPr>
            <a:fld id="{651AE6B4-97DA-4D74-B886-29EC57A375EC}" type="slidenum">
              <a:rPr lang="en-US" sz="1200" strike="noStrike" spc="-1">
                <a:solidFill>
                  <a:srgbClr val="000000"/>
                </a:solidFill>
                <a:uFill>
                  <a:solidFill>
                    <a:srgbClr val="FFFFFF"/>
                  </a:solidFill>
                </a:uFill>
                <a:latin typeface="+mn-lt"/>
                <a:ea typeface="+mn-ea"/>
              </a:rPr>
              <a:t>14</a:t>
            </a:fld>
            <a:endParaRPr/>
          </a:p>
        </p:txBody>
      </p:sp>
    </p:spTree>
    <p:extLst>
      <p:ext uri="{BB962C8B-B14F-4D97-AF65-F5344CB8AC3E}">
        <p14:creationId xmlns:p14="http://schemas.microsoft.com/office/powerpoint/2010/main" val="39885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685800" y="4400640"/>
            <a:ext cx="5486040" cy="3600000"/>
          </a:xfrm>
          <a:prstGeom prst="rect">
            <a:avLst/>
          </a:prstGeom>
        </p:spPr>
        <p:txBody>
          <a:bodyPr/>
          <a:lstStyle/>
          <a:p>
            <a:endParaRPr/>
          </a:p>
        </p:txBody>
      </p:sp>
      <p:sp>
        <p:nvSpPr>
          <p:cNvPr id="373" name="TextShape 2"/>
          <p:cNvSpPr txBox="1"/>
          <p:nvPr/>
        </p:nvSpPr>
        <p:spPr>
          <a:xfrm>
            <a:off x="3884760" y="8685360"/>
            <a:ext cx="2971440" cy="458280"/>
          </a:xfrm>
          <a:prstGeom prst="rect">
            <a:avLst/>
          </a:prstGeom>
          <a:noFill/>
          <a:ln>
            <a:noFill/>
          </a:ln>
        </p:spPr>
        <p:txBody>
          <a:bodyPr anchor="b"/>
          <a:lstStyle/>
          <a:p>
            <a:pPr algn="r">
              <a:lnSpc>
                <a:spcPct val="100000"/>
              </a:lnSpc>
            </a:pPr>
            <a:fld id="{A803BC91-495F-4708-BE35-F0F9D3B91DB4}" type="slidenum">
              <a:rPr lang="en-US" sz="1200" strike="noStrike" spc="-1">
                <a:solidFill>
                  <a:srgbClr val="000000"/>
                </a:solidFill>
                <a:uFill>
                  <a:solidFill>
                    <a:srgbClr val="FFFFFF"/>
                  </a:solidFill>
                </a:uFill>
                <a:latin typeface="+mn-lt"/>
                <a:ea typeface="+mn-ea"/>
              </a:rPr>
              <a:t>15</a:t>
            </a:fld>
            <a:endParaRPr/>
          </a:p>
        </p:txBody>
      </p:sp>
    </p:spTree>
    <p:extLst>
      <p:ext uri="{BB962C8B-B14F-4D97-AF65-F5344CB8AC3E}">
        <p14:creationId xmlns:p14="http://schemas.microsoft.com/office/powerpoint/2010/main" val="103438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685800" y="4400640"/>
            <a:ext cx="5485680" cy="3599640"/>
          </a:xfrm>
          <a:prstGeom prst="rect">
            <a:avLst/>
          </a:prstGeom>
        </p:spPr>
        <p:txBody>
          <a:bodyPr lIns="0" tIns="0" rIns="0" bIns="0"/>
          <a:lstStyle/>
          <a:p>
            <a:endParaRPr/>
          </a:p>
        </p:txBody>
      </p:sp>
      <p:sp>
        <p:nvSpPr>
          <p:cNvPr id="375"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3715842-6DE4-4DAD-A857-A9056FA1DBAE}" type="slidenum">
              <a:rPr lang="en-US" sz="1200" strike="noStrike" spc="-1">
                <a:solidFill>
                  <a:srgbClr val="000000"/>
                </a:solidFill>
                <a:uFill>
                  <a:solidFill>
                    <a:srgbClr val="FFFFFF"/>
                  </a:solidFill>
                </a:uFill>
                <a:latin typeface="+mn-lt"/>
                <a:ea typeface="+mn-ea"/>
              </a:rPr>
              <a:t>18</a:t>
            </a:fld>
            <a:endParaRPr/>
          </a:p>
        </p:txBody>
      </p:sp>
    </p:spTree>
    <p:extLst>
      <p:ext uri="{BB962C8B-B14F-4D97-AF65-F5344CB8AC3E}">
        <p14:creationId xmlns:p14="http://schemas.microsoft.com/office/powerpoint/2010/main" val="217307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p:cNvSpPr>
          <p:nvPr>
            <p:ph type="body"/>
          </p:nvPr>
        </p:nvSpPr>
        <p:spPr>
          <a:xfrm>
            <a:off x="685800" y="4400640"/>
            <a:ext cx="5485680" cy="3599640"/>
          </a:xfrm>
          <a:prstGeom prst="rect">
            <a:avLst/>
          </a:prstGeom>
        </p:spPr>
        <p:txBody>
          <a:bodyPr lIns="0" tIns="0" rIns="0" bIns="0"/>
          <a:lstStyle/>
          <a:p>
            <a:endParaRPr/>
          </a:p>
        </p:txBody>
      </p:sp>
      <p:sp>
        <p:nvSpPr>
          <p:cNvPr id="377"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CE40242-C72F-4CA6-A22D-8C7810B5319C}" type="slidenum">
              <a:rPr lang="en-US" sz="1200" strike="noStrike" spc="-1">
                <a:solidFill>
                  <a:srgbClr val="000000"/>
                </a:solidFill>
                <a:uFill>
                  <a:solidFill>
                    <a:srgbClr val="FFFFFF"/>
                  </a:solidFill>
                </a:uFill>
                <a:latin typeface="+mn-lt"/>
                <a:ea typeface="+mn-ea"/>
              </a:rPr>
              <a:t>19</a:t>
            </a:fld>
            <a:endParaRPr/>
          </a:p>
        </p:txBody>
      </p:sp>
    </p:spTree>
    <p:extLst>
      <p:ext uri="{BB962C8B-B14F-4D97-AF65-F5344CB8AC3E}">
        <p14:creationId xmlns:p14="http://schemas.microsoft.com/office/powerpoint/2010/main" val="341984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body"/>
          </p:nvPr>
        </p:nvSpPr>
        <p:spPr>
          <a:xfrm>
            <a:off x="685800" y="4400640"/>
            <a:ext cx="5485680" cy="3599640"/>
          </a:xfrm>
          <a:prstGeom prst="rect">
            <a:avLst/>
          </a:prstGeom>
        </p:spPr>
        <p:txBody>
          <a:bodyPr lIns="0" tIns="0" rIns="0" bIns="0"/>
          <a:lstStyle/>
          <a:p>
            <a:endParaRPr/>
          </a:p>
        </p:txBody>
      </p:sp>
      <p:sp>
        <p:nvSpPr>
          <p:cNvPr id="379"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5DE77BE-86C8-4A31-95FB-77EC34A19118}" type="slidenum">
              <a:rPr lang="en-US" sz="1200" strike="noStrike" spc="-1">
                <a:solidFill>
                  <a:srgbClr val="000000"/>
                </a:solidFill>
                <a:uFill>
                  <a:solidFill>
                    <a:srgbClr val="FFFFFF"/>
                  </a:solidFill>
                </a:uFill>
                <a:latin typeface="+mn-lt"/>
                <a:ea typeface="+mn-ea"/>
              </a:rPr>
              <a:t>20</a:t>
            </a:fld>
            <a:endParaRPr/>
          </a:p>
        </p:txBody>
      </p:sp>
    </p:spTree>
    <p:extLst>
      <p:ext uri="{BB962C8B-B14F-4D97-AF65-F5344CB8AC3E}">
        <p14:creationId xmlns:p14="http://schemas.microsoft.com/office/powerpoint/2010/main" val="47752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685800" y="4400640"/>
            <a:ext cx="5486040" cy="3600000"/>
          </a:xfrm>
          <a:prstGeom prst="rect">
            <a:avLst/>
          </a:prstGeom>
        </p:spPr>
        <p:txBody>
          <a:bodyPr/>
          <a:lstStyle/>
          <a:p>
            <a:endParaRPr/>
          </a:p>
        </p:txBody>
      </p:sp>
      <p:sp>
        <p:nvSpPr>
          <p:cNvPr id="355" name="TextShape 2"/>
          <p:cNvSpPr txBox="1"/>
          <p:nvPr/>
        </p:nvSpPr>
        <p:spPr>
          <a:xfrm>
            <a:off x="3884760" y="8685360"/>
            <a:ext cx="2971440" cy="458280"/>
          </a:xfrm>
          <a:prstGeom prst="rect">
            <a:avLst/>
          </a:prstGeom>
          <a:noFill/>
          <a:ln>
            <a:noFill/>
          </a:ln>
        </p:spPr>
        <p:txBody>
          <a:bodyPr anchor="b"/>
          <a:lstStyle/>
          <a:p>
            <a:pPr algn="r">
              <a:lnSpc>
                <a:spcPct val="100000"/>
              </a:lnSpc>
            </a:pPr>
            <a:fld id="{E0BF10CC-16AB-4657-A2C9-93EB5348D3D7}" type="slidenum">
              <a:rPr lang="en-US" sz="1200" strike="noStrike" spc="-1">
                <a:solidFill>
                  <a:srgbClr val="000000"/>
                </a:solidFill>
                <a:uFill>
                  <a:solidFill>
                    <a:srgbClr val="FFFFFF"/>
                  </a:solidFill>
                </a:uFill>
                <a:latin typeface="+mn-lt"/>
                <a:ea typeface="+mn-ea"/>
              </a:rPr>
              <a:t>3</a:t>
            </a:fld>
            <a:endParaRPr/>
          </a:p>
        </p:txBody>
      </p:sp>
    </p:spTree>
    <p:extLst>
      <p:ext uri="{BB962C8B-B14F-4D97-AF65-F5344CB8AC3E}">
        <p14:creationId xmlns:p14="http://schemas.microsoft.com/office/powerpoint/2010/main" val="136724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685800" y="4400640"/>
            <a:ext cx="5486040" cy="3600000"/>
          </a:xfrm>
          <a:prstGeom prst="rect">
            <a:avLst/>
          </a:prstGeom>
        </p:spPr>
        <p:txBody>
          <a:bodyPr/>
          <a:lstStyle/>
          <a:p>
            <a:r>
              <a:rPr lang="en-US" sz="2000" strike="noStrike" spc="-1">
                <a:uFill>
                  <a:solidFill>
                    <a:srgbClr val="FFFFFF"/>
                  </a:solidFill>
                </a:uFill>
                <a:latin typeface="Arial"/>
              </a:rPr>
              <a:t>Say you study a particular ward population. You will categorise patients into 4 distinct groups. Note that the total sum of probabilities must always be one. </a:t>
            </a:r>
            <a:endParaRPr/>
          </a:p>
        </p:txBody>
      </p:sp>
      <p:sp>
        <p:nvSpPr>
          <p:cNvPr id="357" name="TextShape 2"/>
          <p:cNvSpPr txBox="1"/>
          <p:nvPr/>
        </p:nvSpPr>
        <p:spPr>
          <a:xfrm>
            <a:off x="3884760" y="8685360"/>
            <a:ext cx="2971440" cy="458280"/>
          </a:xfrm>
          <a:prstGeom prst="rect">
            <a:avLst/>
          </a:prstGeom>
          <a:noFill/>
          <a:ln>
            <a:noFill/>
          </a:ln>
        </p:spPr>
        <p:txBody>
          <a:bodyPr anchor="b"/>
          <a:lstStyle/>
          <a:p>
            <a:pPr algn="r">
              <a:lnSpc>
                <a:spcPct val="100000"/>
              </a:lnSpc>
            </a:pPr>
            <a:fld id="{389E0D55-DDE1-4963-9528-6EAB3B07E956}" type="slidenum">
              <a:rPr lang="en-US" sz="1200" strike="noStrike" spc="-1">
                <a:solidFill>
                  <a:srgbClr val="000000"/>
                </a:solidFill>
                <a:uFill>
                  <a:solidFill>
                    <a:srgbClr val="FFFFFF"/>
                  </a:solidFill>
                </a:uFill>
                <a:latin typeface="+mn-lt"/>
                <a:ea typeface="+mn-ea"/>
              </a:rPr>
              <a:t>5</a:t>
            </a:fld>
            <a:endParaRPr/>
          </a:p>
        </p:txBody>
      </p:sp>
    </p:spTree>
    <p:extLst>
      <p:ext uri="{BB962C8B-B14F-4D97-AF65-F5344CB8AC3E}">
        <p14:creationId xmlns:p14="http://schemas.microsoft.com/office/powerpoint/2010/main" val="16632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685800" y="4400640"/>
            <a:ext cx="5486040" cy="3600000"/>
          </a:xfrm>
          <a:prstGeom prst="rect">
            <a:avLst/>
          </a:prstGeom>
        </p:spPr>
        <p:txBody>
          <a:bodyPr/>
          <a:lstStyle/>
          <a:p>
            <a:r>
              <a:rPr lang="en-US" sz="2000" strike="noStrike" spc="-1">
                <a:uFill>
                  <a:solidFill>
                    <a:srgbClr val="FFFFFF"/>
                  </a:solidFill>
                </a:uFill>
                <a:latin typeface="Arial"/>
              </a:rPr>
              <a:t>Comma denotes a joint probability</a:t>
            </a:r>
            <a:endParaRPr/>
          </a:p>
          <a:p>
            <a:r>
              <a:rPr lang="en-US" sz="2000" strike="noStrike" spc="-1">
                <a:uFill>
                  <a:solidFill>
                    <a:srgbClr val="FFFFFF"/>
                  </a:solidFill>
                </a:uFill>
                <a:latin typeface="Arial"/>
              </a:rPr>
              <a:t>Marginality  = removed a variable, e.g removed dependence from X</a:t>
            </a:r>
            <a:endParaRPr/>
          </a:p>
          <a:p>
            <a:endParaRPr/>
          </a:p>
          <a:p>
            <a:r>
              <a:rPr lang="en-US" sz="2000" strike="noStrike" spc="-1">
                <a:uFill>
                  <a:solidFill>
                    <a:srgbClr val="FFFFFF"/>
                  </a:solidFill>
                </a:uFill>
                <a:latin typeface="Arial"/>
              </a:rPr>
              <a:t>You can inference the marginal probability from the joint probability using the following equation. Sum rule. </a:t>
            </a:r>
            <a:endParaRPr/>
          </a:p>
          <a:p>
            <a:endParaRPr/>
          </a:p>
          <a:p>
            <a:endParaRPr/>
          </a:p>
        </p:txBody>
      </p:sp>
      <p:sp>
        <p:nvSpPr>
          <p:cNvPr id="359" name="TextShape 2"/>
          <p:cNvSpPr txBox="1"/>
          <p:nvPr/>
        </p:nvSpPr>
        <p:spPr>
          <a:xfrm>
            <a:off x="3884760" y="8685360"/>
            <a:ext cx="2971440" cy="458280"/>
          </a:xfrm>
          <a:prstGeom prst="rect">
            <a:avLst/>
          </a:prstGeom>
          <a:noFill/>
          <a:ln>
            <a:noFill/>
          </a:ln>
        </p:spPr>
        <p:txBody>
          <a:bodyPr anchor="b"/>
          <a:lstStyle/>
          <a:p>
            <a:pPr algn="r">
              <a:lnSpc>
                <a:spcPct val="100000"/>
              </a:lnSpc>
            </a:pPr>
            <a:fld id="{D3E83158-70EE-49CD-B48C-45B897590341}" type="slidenum">
              <a:rPr lang="en-US" sz="1200" strike="noStrike" spc="-1">
                <a:solidFill>
                  <a:srgbClr val="000000"/>
                </a:solidFill>
                <a:uFill>
                  <a:solidFill>
                    <a:srgbClr val="FFFFFF"/>
                  </a:solidFill>
                </a:uFill>
                <a:latin typeface="+mn-lt"/>
                <a:ea typeface="+mn-ea"/>
              </a:rPr>
              <a:t>6</a:t>
            </a:fld>
            <a:endParaRPr/>
          </a:p>
        </p:txBody>
      </p:sp>
    </p:spTree>
    <p:extLst>
      <p:ext uri="{BB962C8B-B14F-4D97-AF65-F5344CB8AC3E}">
        <p14:creationId xmlns:p14="http://schemas.microsoft.com/office/powerpoint/2010/main" val="107167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685800" y="4400640"/>
            <a:ext cx="5486040" cy="3600000"/>
          </a:xfrm>
          <a:prstGeom prst="rect">
            <a:avLst/>
          </a:prstGeom>
        </p:spPr>
        <p:txBody>
          <a:bodyPr/>
          <a:lstStyle/>
          <a:p>
            <a:r>
              <a:rPr lang="en-US" sz="2000" strike="noStrike" spc="-1">
                <a:uFill>
                  <a:solidFill>
                    <a:srgbClr val="FFFFFF"/>
                  </a:solidFill>
                </a:uFill>
                <a:latin typeface="Arial"/>
              </a:rPr>
              <a:t>I.E you calculate the joint probability of A and B occurring </a:t>
            </a:r>
            <a:endParaRPr/>
          </a:p>
        </p:txBody>
      </p:sp>
      <p:sp>
        <p:nvSpPr>
          <p:cNvPr id="361" name="TextShape 2"/>
          <p:cNvSpPr txBox="1"/>
          <p:nvPr/>
        </p:nvSpPr>
        <p:spPr>
          <a:xfrm>
            <a:off x="3884760" y="8685360"/>
            <a:ext cx="2971440" cy="458280"/>
          </a:xfrm>
          <a:prstGeom prst="rect">
            <a:avLst/>
          </a:prstGeom>
          <a:noFill/>
          <a:ln>
            <a:noFill/>
          </a:ln>
        </p:spPr>
        <p:txBody>
          <a:bodyPr anchor="b"/>
          <a:lstStyle/>
          <a:p>
            <a:pPr algn="r">
              <a:lnSpc>
                <a:spcPct val="100000"/>
              </a:lnSpc>
            </a:pPr>
            <a:fld id="{C43F6D69-B1EC-4714-B009-1501CFB8EF39}" type="slidenum">
              <a:rPr lang="en-US" sz="1200" strike="noStrike" spc="-1">
                <a:solidFill>
                  <a:srgbClr val="000000"/>
                </a:solidFill>
                <a:uFill>
                  <a:solidFill>
                    <a:srgbClr val="FFFFFF"/>
                  </a:solidFill>
                </a:uFill>
                <a:latin typeface="+mn-lt"/>
                <a:ea typeface="+mn-ea"/>
              </a:rPr>
              <a:t>7</a:t>
            </a:fld>
            <a:endParaRPr/>
          </a:p>
        </p:txBody>
      </p:sp>
    </p:spTree>
    <p:extLst>
      <p:ext uri="{BB962C8B-B14F-4D97-AF65-F5344CB8AC3E}">
        <p14:creationId xmlns:p14="http://schemas.microsoft.com/office/powerpoint/2010/main" val="58041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685800" y="4400640"/>
            <a:ext cx="5486040" cy="3600000"/>
          </a:xfrm>
          <a:prstGeom prst="rect">
            <a:avLst/>
          </a:prstGeom>
        </p:spPr>
        <p:txBody>
          <a:bodyPr/>
          <a:lstStyle/>
          <a:p>
            <a:pPr>
              <a:lnSpc>
                <a:spcPct val="100000"/>
              </a:lnSpc>
            </a:pPr>
            <a:r>
              <a:rPr lang="en-US" sz="1200" strike="noStrike" spc="-1">
                <a:solidFill>
                  <a:srgbClr val="000000"/>
                </a:solidFill>
                <a:uFill>
                  <a:solidFill>
                    <a:srgbClr val="FFFFFF"/>
                  </a:solidFill>
                </a:uFill>
                <a:latin typeface="+mn-lt"/>
                <a:ea typeface="+mn-ea"/>
              </a:rPr>
              <a:t>First, prior knowledge is quantified in the form of a prior probability distribution for every parameter. Prior knowledge for various parameters can be based either through quantifying the knowledge of experts (expert elicitation) as well as from published studies or other sources (e.g., textbooks). Second, the prior gets updated by how likely the raw data are, called likelihood. Likelihood function is the Bayesian term for the results from analyzing the new data with a certain model (ie given that value of A, what is likelihood of reaching B?). This new knowledge is again expressed as a probability distribution. Third, updating priors with likelihood yields a posterior probability distribution, which is our final probabilistic estimate for the parameters of interest. Posterior expresses our beliefs. </a:t>
            </a:r>
            <a:endParaRPr/>
          </a:p>
          <a:p>
            <a:pPr>
              <a:lnSpc>
                <a:spcPct val="100000"/>
              </a:lnSpc>
            </a:pPr>
            <a:endParaRPr/>
          </a:p>
        </p:txBody>
      </p:sp>
      <p:sp>
        <p:nvSpPr>
          <p:cNvPr id="363" name="TextShape 2"/>
          <p:cNvSpPr txBox="1"/>
          <p:nvPr/>
        </p:nvSpPr>
        <p:spPr>
          <a:xfrm>
            <a:off x="3884760" y="8685360"/>
            <a:ext cx="2971440" cy="458280"/>
          </a:xfrm>
          <a:prstGeom prst="rect">
            <a:avLst/>
          </a:prstGeom>
          <a:noFill/>
          <a:ln>
            <a:noFill/>
          </a:ln>
        </p:spPr>
        <p:txBody>
          <a:bodyPr anchor="b"/>
          <a:lstStyle/>
          <a:p>
            <a:pPr algn="r">
              <a:lnSpc>
                <a:spcPct val="100000"/>
              </a:lnSpc>
            </a:pPr>
            <a:fld id="{A66EFAE8-775F-4B5C-9741-C4E125AE48EF}" type="slidenum">
              <a:rPr lang="en-US" sz="1200" strike="noStrike" spc="-1">
                <a:solidFill>
                  <a:srgbClr val="000000"/>
                </a:solidFill>
                <a:uFill>
                  <a:solidFill>
                    <a:srgbClr val="FFFFFF"/>
                  </a:solidFill>
                </a:uFill>
                <a:latin typeface="+mn-lt"/>
                <a:ea typeface="+mn-ea"/>
              </a:rPr>
              <a:t>9</a:t>
            </a:fld>
            <a:endParaRPr/>
          </a:p>
        </p:txBody>
      </p:sp>
    </p:spTree>
    <p:extLst>
      <p:ext uri="{BB962C8B-B14F-4D97-AF65-F5344CB8AC3E}">
        <p14:creationId xmlns:p14="http://schemas.microsoft.com/office/powerpoint/2010/main" val="3064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685800" y="4400640"/>
            <a:ext cx="5486040" cy="3600000"/>
          </a:xfrm>
          <a:prstGeom prst="rect">
            <a:avLst/>
          </a:prstGeom>
        </p:spPr>
        <p:txBody>
          <a:bodyPr/>
          <a:lstStyle/>
          <a:p>
            <a:pPr>
              <a:lnSpc>
                <a:spcPct val="100000"/>
              </a:lnSpc>
            </a:pPr>
            <a:r>
              <a:rPr lang="en-US" sz="1200" strike="noStrike" spc="-1">
                <a:solidFill>
                  <a:srgbClr val="000000"/>
                </a:solidFill>
                <a:uFill>
                  <a:solidFill>
                    <a:srgbClr val="FFFFFF"/>
                  </a:solidFill>
                </a:uFill>
                <a:latin typeface="+mn-lt"/>
                <a:ea typeface="+mn-ea"/>
              </a:rPr>
              <a:t>Posterior probability distribution is the combination of the prior and likelihood probabilities using Bayes’ formula. When we do not have plenty of data the posterior distribution is overwhelmed by the prior distribution. In contrast, when we have a lot of new information, the new data take the leading role in the formation of the posterior distribution.</a:t>
            </a:r>
            <a:endParaRPr/>
          </a:p>
          <a:p>
            <a:pPr>
              <a:lnSpc>
                <a:spcPct val="100000"/>
              </a:lnSpc>
            </a:pPr>
            <a:endParaRPr/>
          </a:p>
        </p:txBody>
      </p:sp>
      <p:sp>
        <p:nvSpPr>
          <p:cNvPr id="365" name="TextShape 2"/>
          <p:cNvSpPr txBox="1"/>
          <p:nvPr/>
        </p:nvSpPr>
        <p:spPr>
          <a:xfrm>
            <a:off x="3884760" y="8685360"/>
            <a:ext cx="2971440" cy="458280"/>
          </a:xfrm>
          <a:prstGeom prst="rect">
            <a:avLst/>
          </a:prstGeom>
          <a:noFill/>
          <a:ln>
            <a:noFill/>
          </a:ln>
        </p:spPr>
        <p:txBody>
          <a:bodyPr anchor="b"/>
          <a:lstStyle/>
          <a:p>
            <a:pPr algn="r">
              <a:lnSpc>
                <a:spcPct val="100000"/>
              </a:lnSpc>
            </a:pPr>
            <a:fld id="{D672F536-A88A-4C9A-A7C2-0CC60BBBB6E3}" type="slidenum">
              <a:rPr lang="en-US" sz="1200" strike="noStrike" spc="-1">
                <a:solidFill>
                  <a:srgbClr val="000000"/>
                </a:solidFill>
                <a:uFill>
                  <a:solidFill>
                    <a:srgbClr val="FFFFFF"/>
                  </a:solidFill>
                </a:uFill>
                <a:latin typeface="+mn-lt"/>
                <a:ea typeface="+mn-ea"/>
              </a:rPr>
              <a:t>10</a:t>
            </a:fld>
            <a:endParaRPr/>
          </a:p>
        </p:txBody>
      </p:sp>
    </p:spTree>
    <p:extLst>
      <p:ext uri="{BB962C8B-B14F-4D97-AF65-F5344CB8AC3E}">
        <p14:creationId xmlns:p14="http://schemas.microsoft.com/office/powerpoint/2010/main" val="75131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685800" y="4400640"/>
            <a:ext cx="5486040" cy="3600000"/>
          </a:xfrm>
          <a:prstGeom prst="rect">
            <a:avLst/>
          </a:prstGeom>
        </p:spPr>
        <p:txBody>
          <a:bodyPr/>
          <a:lstStyle/>
          <a:p>
            <a:endParaRPr/>
          </a:p>
        </p:txBody>
      </p:sp>
      <p:sp>
        <p:nvSpPr>
          <p:cNvPr id="367" name="TextShape 2"/>
          <p:cNvSpPr txBox="1"/>
          <p:nvPr/>
        </p:nvSpPr>
        <p:spPr>
          <a:xfrm>
            <a:off x="3884760" y="8685360"/>
            <a:ext cx="2971440" cy="458280"/>
          </a:xfrm>
          <a:prstGeom prst="rect">
            <a:avLst/>
          </a:prstGeom>
          <a:noFill/>
          <a:ln>
            <a:noFill/>
          </a:ln>
        </p:spPr>
        <p:txBody>
          <a:bodyPr anchor="b"/>
          <a:lstStyle/>
          <a:p>
            <a:pPr algn="r">
              <a:lnSpc>
                <a:spcPct val="100000"/>
              </a:lnSpc>
            </a:pPr>
            <a:fld id="{C599E3CD-2C19-44A9-8FA1-3466AE7378A0}" type="slidenum">
              <a:rPr lang="en-US" sz="1200" strike="noStrike" spc="-1">
                <a:solidFill>
                  <a:srgbClr val="000000"/>
                </a:solidFill>
                <a:uFill>
                  <a:solidFill>
                    <a:srgbClr val="FFFFFF"/>
                  </a:solidFill>
                </a:uFill>
                <a:latin typeface="+mn-lt"/>
                <a:ea typeface="+mn-ea"/>
              </a:rPr>
              <a:t>12</a:t>
            </a:fld>
            <a:endParaRPr/>
          </a:p>
        </p:txBody>
      </p:sp>
    </p:spTree>
    <p:extLst>
      <p:ext uri="{BB962C8B-B14F-4D97-AF65-F5344CB8AC3E}">
        <p14:creationId xmlns:p14="http://schemas.microsoft.com/office/powerpoint/2010/main" val="383542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685800" y="4400640"/>
            <a:ext cx="5486040" cy="3600000"/>
          </a:xfrm>
          <a:prstGeom prst="rect">
            <a:avLst/>
          </a:prstGeom>
        </p:spPr>
        <p:txBody>
          <a:bodyPr/>
          <a:lstStyle/>
          <a:p>
            <a:endParaRPr/>
          </a:p>
        </p:txBody>
      </p:sp>
      <p:sp>
        <p:nvSpPr>
          <p:cNvPr id="369" name="TextShape 2"/>
          <p:cNvSpPr txBox="1"/>
          <p:nvPr/>
        </p:nvSpPr>
        <p:spPr>
          <a:xfrm>
            <a:off x="3884760" y="8685360"/>
            <a:ext cx="2971440" cy="458280"/>
          </a:xfrm>
          <a:prstGeom prst="rect">
            <a:avLst/>
          </a:prstGeom>
          <a:noFill/>
          <a:ln>
            <a:noFill/>
          </a:ln>
        </p:spPr>
        <p:txBody>
          <a:bodyPr anchor="b"/>
          <a:lstStyle/>
          <a:p>
            <a:pPr algn="r">
              <a:lnSpc>
                <a:spcPct val="100000"/>
              </a:lnSpc>
            </a:pPr>
            <a:fld id="{990B5B7E-01E0-4114-A00C-CA1D81B2BB34}" type="slidenum">
              <a:rPr lang="en-US" sz="1200" strike="noStrike" spc="-1">
                <a:solidFill>
                  <a:srgbClr val="000000"/>
                </a:solidFill>
                <a:uFill>
                  <a:solidFill>
                    <a:srgbClr val="FFFFFF"/>
                  </a:solidFill>
                </a:uFill>
                <a:latin typeface="+mn-lt"/>
                <a:ea typeface="+mn-ea"/>
              </a:rPr>
              <a:t>13</a:t>
            </a:fld>
            <a:endParaRPr/>
          </a:p>
        </p:txBody>
      </p:sp>
    </p:spTree>
    <p:extLst>
      <p:ext uri="{BB962C8B-B14F-4D97-AF65-F5344CB8AC3E}">
        <p14:creationId xmlns:p14="http://schemas.microsoft.com/office/powerpoint/2010/main" val="197124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34" name="PlaceHolder 2"/>
          <p:cNvSpPr>
            <a:spLocks noGrp="1"/>
          </p:cNvSpPr>
          <p:nvPr>
            <p:ph type="body"/>
          </p:nvPr>
        </p:nvSpPr>
        <p:spPr>
          <a:xfrm>
            <a:off x="1097280" y="1845720"/>
            <a:ext cx="10058040" cy="1918800"/>
          </a:xfrm>
          <a:prstGeom prst="rect">
            <a:avLst/>
          </a:prstGeom>
        </p:spPr>
        <p:txBody>
          <a:bodyPr lIns="0" tIns="0" rIns="0" bIns="0"/>
          <a:lstStyle/>
          <a:p>
            <a:endParaRPr/>
          </a:p>
        </p:txBody>
      </p:sp>
      <p:sp>
        <p:nvSpPr>
          <p:cNvPr id="35" name="PlaceHolder 3"/>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37"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38"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39" name="PlaceHolder 4"/>
          <p:cNvSpPr>
            <a:spLocks noGrp="1"/>
          </p:cNvSpPr>
          <p:nvPr>
            <p:ph type="body"/>
          </p:nvPr>
        </p:nvSpPr>
        <p:spPr>
          <a:xfrm>
            <a:off x="6251400" y="3947040"/>
            <a:ext cx="4908240" cy="1918800"/>
          </a:xfrm>
          <a:prstGeom prst="rect">
            <a:avLst/>
          </a:prstGeom>
        </p:spPr>
        <p:txBody>
          <a:bodyPr lIns="0" tIns="0" rIns="0" bIns="0"/>
          <a:lstStyle/>
          <a:p>
            <a:endParaRPr/>
          </a:p>
        </p:txBody>
      </p:sp>
      <p:sp>
        <p:nvSpPr>
          <p:cNvPr id="40" name="PlaceHolder 5"/>
          <p:cNvSpPr>
            <a:spLocks noGrp="1"/>
          </p:cNvSpPr>
          <p:nvPr>
            <p:ph type="body"/>
          </p:nvPr>
        </p:nvSpPr>
        <p:spPr>
          <a:xfrm>
            <a:off x="1097280" y="3947040"/>
            <a:ext cx="4908240" cy="191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42" name="PlaceHolder 2"/>
          <p:cNvSpPr>
            <a:spLocks noGrp="1"/>
          </p:cNvSpPr>
          <p:nvPr>
            <p:ph type="body"/>
          </p:nvPr>
        </p:nvSpPr>
        <p:spPr>
          <a:xfrm>
            <a:off x="1097280" y="1845720"/>
            <a:ext cx="10058040" cy="4023000"/>
          </a:xfrm>
          <a:prstGeom prst="rect">
            <a:avLst/>
          </a:prstGeom>
        </p:spPr>
        <p:txBody>
          <a:bodyPr lIns="0" tIns="0" rIns="0" bIns="0"/>
          <a:lstStyle/>
          <a:p>
            <a:endParaRPr/>
          </a:p>
        </p:txBody>
      </p:sp>
      <p:sp>
        <p:nvSpPr>
          <p:cNvPr id="43" name="PlaceHolder 3"/>
          <p:cNvSpPr>
            <a:spLocks noGrp="1"/>
          </p:cNvSpPr>
          <p:nvPr>
            <p:ph type="body"/>
          </p:nvPr>
        </p:nvSpPr>
        <p:spPr>
          <a:xfrm>
            <a:off x="1097280" y="1845720"/>
            <a:ext cx="10058040" cy="4023000"/>
          </a:xfrm>
          <a:prstGeom prst="rect">
            <a:avLst/>
          </a:prstGeom>
        </p:spPr>
        <p:txBody>
          <a:bodyPr lIns="0" tIns="0" rIns="0" bIns="0"/>
          <a:lstStyle/>
          <a:p>
            <a:endParaRPr/>
          </a:p>
        </p:txBody>
      </p:sp>
      <p:pic>
        <p:nvPicPr>
          <p:cNvPr id="44" name="Picture 43"/>
          <p:cNvPicPr/>
          <p:nvPr/>
        </p:nvPicPr>
        <p:blipFill>
          <a:blip r:embed="rId2"/>
          <a:stretch/>
        </p:blipFill>
        <p:spPr>
          <a:xfrm>
            <a:off x="3605040" y="1845360"/>
            <a:ext cx="5042160" cy="4023000"/>
          </a:xfrm>
          <a:prstGeom prst="rect">
            <a:avLst/>
          </a:prstGeom>
          <a:ln>
            <a:noFill/>
          </a:ln>
        </p:spPr>
      </p:pic>
      <p:pic>
        <p:nvPicPr>
          <p:cNvPr id="45" name="Picture 44"/>
          <p:cNvPicPr/>
          <p:nvPr/>
        </p:nvPicPr>
        <p:blipFill>
          <a:blip r:embed="rId2"/>
          <a:stretch/>
        </p:blipFill>
        <p:spPr>
          <a:xfrm>
            <a:off x="3605040" y="1845360"/>
            <a:ext cx="5042160" cy="40230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55" name="PlaceHolder 2"/>
          <p:cNvSpPr>
            <a:spLocks noGrp="1"/>
          </p:cNvSpPr>
          <p:nvPr>
            <p:ph type="subTitle"/>
          </p:nvPr>
        </p:nvSpPr>
        <p:spPr>
          <a:xfrm>
            <a:off x="1097280" y="1845720"/>
            <a:ext cx="10058040" cy="402300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57" name="PlaceHolder 2"/>
          <p:cNvSpPr>
            <a:spLocks noGrp="1"/>
          </p:cNvSpPr>
          <p:nvPr>
            <p:ph type="body"/>
          </p:nvPr>
        </p:nvSpPr>
        <p:spPr>
          <a:xfrm>
            <a:off x="1097280" y="1845720"/>
            <a:ext cx="10058040" cy="402300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59"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60" name="PlaceHolder 3"/>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1097280" y="286560"/>
            <a:ext cx="10058040" cy="67248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64"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65" name="PlaceHolder 3"/>
          <p:cNvSpPr>
            <a:spLocks noGrp="1"/>
          </p:cNvSpPr>
          <p:nvPr>
            <p:ph type="body"/>
          </p:nvPr>
        </p:nvSpPr>
        <p:spPr>
          <a:xfrm>
            <a:off x="1097280" y="3947040"/>
            <a:ext cx="4908240" cy="1918800"/>
          </a:xfrm>
          <a:prstGeom prst="rect">
            <a:avLst/>
          </a:prstGeom>
        </p:spPr>
        <p:txBody>
          <a:bodyPr lIns="0" tIns="0" rIns="0" bIns="0"/>
          <a:lstStyle/>
          <a:p>
            <a:endParaRPr/>
          </a:p>
        </p:txBody>
      </p:sp>
      <p:sp>
        <p:nvSpPr>
          <p:cNvPr id="66" name="PlaceHolder 4"/>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3" name="PlaceHolder 2"/>
          <p:cNvSpPr>
            <a:spLocks noGrp="1"/>
          </p:cNvSpPr>
          <p:nvPr>
            <p:ph type="subTitle"/>
          </p:nvPr>
        </p:nvSpPr>
        <p:spPr>
          <a:xfrm>
            <a:off x="1097280" y="1845720"/>
            <a:ext cx="10058040" cy="402300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68"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69"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70" name="PlaceHolder 4"/>
          <p:cNvSpPr>
            <a:spLocks noGrp="1"/>
          </p:cNvSpPr>
          <p:nvPr>
            <p:ph type="body"/>
          </p:nvPr>
        </p:nvSpPr>
        <p:spPr>
          <a:xfrm>
            <a:off x="6251400" y="3947040"/>
            <a:ext cx="4908240" cy="191880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72"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73"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74" name="PlaceHolder 4"/>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76" name="PlaceHolder 2"/>
          <p:cNvSpPr>
            <a:spLocks noGrp="1"/>
          </p:cNvSpPr>
          <p:nvPr>
            <p:ph type="body"/>
          </p:nvPr>
        </p:nvSpPr>
        <p:spPr>
          <a:xfrm>
            <a:off x="1097280" y="1845720"/>
            <a:ext cx="10058040" cy="1918800"/>
          </a:xfrm>
          <a:prstGeom prst="rect">
            <a:avLst/>
          </a:prstGeom>
        </p:spPr>
        <p:txBody>
          <a:bodyPr lIns="0" tIns="0" rIns="0" bIns="0"/>
          <a:lstStyle/>
          <a:p>
            <a:endParaRPr/>
          </a:p>
        </p:txBody>
      </p:sp>
      <p:sp>
        <p:nvSpPr>
          <p:cNvPr id="77" name="PlaceHolder 3"/>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79"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80"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81" name="PlaceHolder 4"/>
          <p:cNvSpPr>
            <a:spLocks noGrp="1"/>
          </p:cNvSpPr>
          <p:nvPr>
            <p:ph type="body"/>
          </p:nvPr>
        </p:nvSpPr>
        <p:spPr>
          <a:xfrm>
            <a:off x="6251400" y="3947040"/>
            <a:ext cx="4908240" cy="1918800"/>
          </a:xfrm>
          <a:prstGeom prst="rect">
            <a:avLst/>
          </a:prstGeom>
        </p:spPr>
        <p:txBody>
          <a:bodyPr lIns="0" tIns="0" rIns="0" bIns="0"/>
          <a:lstStyle/>
          <a:p>
            <a:endParaRPr/>
          </a:p>
        </p:txBody>
      </p:sp>
      <p:sp>
        <p:nvSpPr>
          <p:cNvPr id="82" name="PlaceHolder 5"/>
          <p:cNvSpPr>
            <a:spLocks noGrp="1"/>
          </p:cNvSpPr>
          <p:nvPr>
            <p:ph type="body"/>
          </p:nvPr>
        </p:nvSpPr>
        <p:spPr>
          <a:xfrm>
            <a:off x="1097280" y="3947040"/>
            <a:ext cx="4908240" cy="191880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84" name="PlaceHolder 2"/>
          <p:cNvSpPr>
            <a:spLocks noGrp="1"/>
          </p:cNvSpPr>
          <p:nvPr>
            <p:ph type="body"/>
          </p:nvPr>
        </p:nvSpPr>
        <p:spPr>
          <a:xfrm>
            <a:off x="1097280" y="1845720"/>
            <a:ext cx="10058040" cy="4023000"/>
          </a:xfrm>
          <a:prstGeom prst="rect">
            <a:avLst/>
          </a:prstGeom>
        </p:spPr>
        <p:txBody>
          <a:bodyPr lIns="0" tIns="0" rIns="0" bIns="0"/>
          <a:lstStyle/>
          <a:p>
            <a:endParaRPr/>
          </a:p>
        </p:txBody>
      </p:sp>
      <p:sp>
        <p:nvSpPr>
          <p:cNvPr id="85" name="PlaceHolder 3"/>
          <p:cNvSpPr>
            <a:spLocks noGrp="1"/>
          </p:cNvSpPr>
          <p:nvPr>
            <p:ph type="body"/>
          </p:nvPr>
        </p:nvSpPr>
        <p:spPr>
          <a:xfrm>
            <a:off x="1097280" y="1845720"/>
            <a:ext cx="10058040" cy="4023000"/>
          </a:xfrm>
          <a:prstGeom prst="rect">
            <a:avLst/>
          </a:prstGeom>
        </p:spPr>
        <p:txBody>
          <a:bodyPr lIns="0" tIns="0" rIns="0" bIns="0"/>
          <a:lstStyle/>
          <a:p>
            <a:endParaRPr/>
          </a:p>
        </p:txBody>
      </p:sp>
      <p:pic>
        <p:nvPicPr>
          <p:cNvPr id="86" name="Picture 85"/>
          <p:cNvPicPr/>
          <p:nvPr/>
        </p:nvPicPr>
        <p:blipFill>
          <a:blip r:embed="rId2"/>
          <a:stretch/>
        </p:blipFill>
        <p:spPr>
          <a:xfrm>
            <a:off x="3605040" y="1845360"/>
            <a:ext cx="5042160" cy="4023000"/>
          </a:xfrm>
          <a:prstGeom prst="rect">
            <a:avLst/>
          </a:prstGeom>
          <a:ln>
            <a:noFill/>
          </a:ln>
        </p:spPr>
      </p:pic>
      <p:pic>
        <p:nvPicPr>
          <p:cNvPr id="87" name="Picture 86"/>
          <p:cNvPicPr/>
          <p:nvPr/>
        </p:nvPicPr>
        <p:blipFill>
          <a:blip r:embed="rId2"/>
          <a:stretch/>
        </p:blipFill>
        <p:spPr>
          <a:xfrm>
            <a:off x="3605040" y="1845360"/>
            <a:ext cx="5042160" cy="40230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99" name="PlaceHolder 2"/>
          <p:cNvSpPr>
            <a:spLocks noGrp="1"/>
          </p:cNvSpPr>
          <p:nvPr>
            <p:ph type="subTitle"/>
          </p:nvPr>
        </p:nvSpPr>
        <p:spPr>
          <a:xfrm>
            <a:off x="1097280" y="1845720"/>
            <a:ext cx="10058040" cy="402300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01" name="PlaceHolder 2"/>
          <p:cNvSpPr>
            <a:spLocks noGrp="1"/>
          </p:cNvSpPr>
          <p:nvPr>
            <p:ph type="body"/>
          </p:nvPr>
        </p:nvSpPr>
        <p:spPr>
          <a:xfrm>
            <a:off x="1097280" y="1845720"/>
            <a:ext cx="10058040" cy="402300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03"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104" name="PlaceHolder 3"/>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5" name="PlaceHolder 2"/>
          <p:cNvSpPr>
            <a:spLocks noGrp="1"/>
          </p:cNvSpPr>
          <p:nvPr>
            <p:ph type="body"/>
          </p:nvPr>
        </p:nvSpPr>
        <p:spPr>
          <a:xfrm>
            <a:off x="1097280" y="1845720"/>
            <a:ext cx="10058040" cy="402300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1097280" y="286560"/>
            <a:ext cx="10058040" cy="67248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08"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09" name="PlaceHolder 3"/>
          <p:cNvSpPr>
            <a:spLocks noGrp="1"/>
          </p:cNvSpPr>
          <p:nvPr>
            <p:ph type="body"/>
          </p:nvPr>
        </p:nvSpPr>
        <p:spPr>
          <a:xfrm>
            <a:off x="1097280" y="3947040"/>
            <a:ext cx="4908240" cy="1918800"/>
          </a:xfrm>
          <a:prstGeom prst="rect">
            <a:avLst/>
          </a:prstGeom>
        </p:spPr>
        <p:txBody>
          <a:bodyPr lIns="0" tIns="0" rIns="0" bIns="0"/>
          <a:lstStyle/>
          <a:p>
            <a:endParaRPr/>
          </a:p>
        </p:txBody>
      </p:sp>
      <p:sp>
        <p:nvSpPr>
          <p:cNvPr id="110" name="PlaceHolder 4"/>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12"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113"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14" name="PlaceHolder 4"/>
          <p:cNvSpPr>
            <a:spLocks noGrp="1"/>
          </p:cNvSpPr>
          <p:nvPr>
            <p:ph type="body"/>
          </p:nvPr>
        </p:nvSpPr>
        <p:spPr>
          <a:xfrm>
            <a:off x="6251400" y="3947040"/>
            <a:ext cx="4908240" cy="191880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16"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17"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18" name="PlaceHolder 4"/>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20" name="PlaceHolder 2"/>
          <p:cNvSpPr>
            <a:spLocks noGrp="1"/>
          </p:cNvSpPr>
          <p:nvPr>
            <p:ph type="body"/>
          </p:nvPr>
        </p:nvSpPr>
        <p:spPr>
          <a:xfrm>
            <a:off x="1097280" y="1845720"/>
            <a:ext cx="10058040" cy="1918800"/>
          </a:xfrm>
          <a:prstGeom prst="rect">
            <a:avLst/>
          </a:prstGeom>
        </p:spPr>
        <p:txBody>
          <a:bodyPr lIns="0" tIns="0" rIns="0" bIns="0"/>
          <a:lstStyle/>
          <a:p>
            <a:endParaRPr/>
          </a:p>
        </p:txBody>
      </p:sp>
      <p:sp>
        <p:nvSpPr>
          <p:cNvPr id="121" name="PlaceHolder 3"/>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23"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24"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25" name="PlaceHolder 4"/>
          <p:cNvSpPr>
            <a:spLocks noGrp="1"/>
          </p:cNvSpPr>
          <p:nvPr>
            <p:ph type="body"/>
          </p:nvPr>
        </p:nvSpPr>
        <p:spPr>
          <a:xfrm>
            <a:off x="6251400" y="3947040"/>
            <a:ext cx="4908240" cy="1918800"/>
          </a:xfrm>
          <a:prstGeom prst="rect">
            <a:avLst/>
          </a:prstGeom>
        </p:spPr>
        <p:txBody>
          <a:bodyPr lIns="0" tIns="0" rIns="0" bIns="0"/>
          <a:lstStyle/>
          <a:p>
            <a:endParaRPr/>
          </a:p>
        </p:txBody>
      </p:sp>
      <p:sp>
        <p:nvSpPr>
          <p:cNvPr id="126" name="PlaceHolder 5"/>
          <p:cNvSpPr>
            <a:spLocks noGrp="1"/>
          </p:cNvSpPr>
          <p:nvPr>
            <p:ph type="body"/>
          </p:nvPr>
        </p:nvSpPr>
        <p:spPr>
          <a:xfrm>
            <a:off x="1097280" y="3947040"/>
            <a:ext cx="4908240" cy="191880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28" name="PlaceHolder 2"/>
          <p:cNvSpPr>
            <a:spLocks noGrp="1"/>
          </p:cNvSpPr>
          <p:nvPr>
            <p:ph type="body"/>
          </p:nvPr>
        </p:nvSpPr>
        <p:spPr>
          <a:xfrm>
            <a:off x="1097280" y="1845720"/>
            <a:ext cx="10058040" cy="4023000"/>
          </a:xfrm>
          <a:prstGeom prst="rect">
            <a:avLst/>
          </a:prstGeom>
        </p:spPr>
        <p:txBody>
          <a:bodyPr lIns="0" tIns="0" rIns="0" bIns="0"/>
          <a:lstStyle/>
          <a:p>
            <a:endParaRPr/>
          </a:p>
        </p:txBody>
      </p:sp>
      <p:sp>
        <p:nvSpPr>
          <p:cNvPr id="129" name="PlaceHolder 3"/>
          <p:cNvSpPr>
            <a:spLocks noGrp="1"/>
          </p:cNvSpPr>
          <p:nvPr>
            <p:ph type="body"/>
          </p:nvPr>
        </p:nvSpPr>
        <p:spPr>
          <a:xfrm>
            <a:off x="1097280" y="1845720"/>
            <a:ext cx="10058040" cy="4023000"/>
          </a:xfrm>
          <a:prstGeom prst="rect">
            <a:avLst/>
          </a:prstGeom>
        </p:spPr>
        <p:txBody>
          <a:bodyPr lIns="0" tIns="0" rIns="0" bIns="0"/>
          <a:lstStyle/>
          <a:p>
            <a:endParaRPr/>
          </a:p>
        </p:txBody>
      </p:sp>
      <p:pic>
        <p:nvPicPr>
          <p:cNvPr id="130" name="Picture 129"/>
          <p:cNvPicPr/>
          <p:nvPr/>
        </p:nvPicPr>
        <p:blipFill>
          <a:blip r:embed="rId2"/>
          <a:stretch/>
        </p:blipFill>
        <p:spPr>
          <a:xfrm>
            <a:off x="3605040" y="1845360"/>
            <a:ext cx="5042160" cy="4023000"/>
          </a:xfrm>
          <a:prstGeom prst="rect">
            <a:avLst/>
          </a:prstGeom>
          <a:ln>
            <a:noFill/>
          </a:ln>
        </p:spPr>
      </p:pic>
      <p:pic>
        <p:nvPicPr>
          <p:cNvPr id="131" name="Picture 130"/>
          <p:cNvPicPr/>
          <p:nvPr/>
        </p:nvPicPr>
        <p:blipFill>
          <a:blip r:embed="rId2"/>
          <a:stretch/>
        </p:blipFill>
        <p:spPr>
          <a:xfrm>
            <a:off x="3605040" y="1845360"/>
            <a:ext cx="5042160" cy="402300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33" name="PlaceHolder 2"/>
          <p:cNvSpPr>
            <a:spLocks noGrp="1"/>
          </p:cNvSpPr>
          <p:nvPr>
            <p:ph type="subTitle"/>
          </p:nvPr>
        </p:nvSpPr>
        <p:spPr>
          <a:xfrm>
            <a:off x="1097280" y="1845720"/>
            <a:ext cx="10058040" cy="402300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35" name="PlaceHolder 2"/>
          <p:cNvSpPr>
            <a:spLocks noGrp="1"/>
          </p:cNvSpPr>
          <p:nvPr>
            <p:ph type="body"/>
          </p:nvPr>
        </p:nvSpPr>
        <p:spPr>
          <a:xfrm>
            <a:off x="1097280" y="1845720"/>
            <a:ext cx="10058040" cy="40230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7"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18" name="PlaceHolder 3"/>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37"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138" name="PlaceHolder 3"/>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1097280" y="286560"/>
            <a:ext cx="10058040" cy="67248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42"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43" name="PlaceHolder 3"/>
          <p:cNvSpPr>
            <a:spLocks noGrp="1"/>
          </p:cNvSpPr>
          <p:nvPr>
            <p:ph type="body"/>
          </p:nvPr>
        </p:nvSpPr>
        <p:spPr>
          <a:xfrm>
            <a:off x="1097280" y="3947040"/>
            <a:ext cx="4908240" cy="1918800"/>
          </a:xfrm>
          <a:prstGeom prst="rect">
            <a:avLst/>
          </a:prstGeom>
        </p:spPr>
        <p:txBody>
          <a:bodyPr lIns="0" tIns="0" rIns="0" bIns="0"/>
          <a:lstStyle/>
          <a:p>
            <a:endParaRPr/>
          </a:p>
        </p:txBody>
      </p:sp>
      <p:sp>
        <p:nvSpPr>
          <p:cNvPr id="144" name="PlaceHolder 4"/>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46"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147"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48" name="PlaceHolder 4"/>
          <p:cNvSpPr>
            <a:spLocks noGrp="1"/>
          </p:cNvSpPr>
          <p:nvPr>
            <p:ph type="body"/>
          </p:nvPr>
        </p:nvSpPr>
        <p:spPr>
          <a:xfrm>
            <a:off x="6251400" y="3947040"/>
            <a:ext cx="4908240" cy="191880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50"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51"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52" name="PlaceHolder 4"/>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54" name="PlaceHolder 2"/>
          <p:cNvSpPr>
            <a:spLocks noGrp="1"/>
          </p:cNvSpPr>
          <p:nvPr>
            <p:ph type="body"/>
          </p:nvPr>
        </p:nvSpPr>
        <p:spPr>
          <a:xfrm>
            <a:off x="1097280" y="1845720"/>
            <a:ext cx="10058040" cy="1918800"/>
          </a:xfrm>
          <a:prstGeom prst="rect">
            <a:avLst/>
          </a:prstGeom>
        </p:spPr>
        <p:txBody>
          <a:bodyPr lIns="0" tIns="0" rIns="0" bIns="0"/>
          <a:lstStyle/>
          <a:p>
            <a:endParaRPr/>
          </a:p>
        </p:txBody>
      </p:sp>
      <p:sp>
        <p:nvSpPr>
          <p:cNvPr id="155" name="PlaceHolder 3"/>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57"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158"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159" name="PlaceHolder 4"/>
          <p:cNvSpPr>
            <a:spLocks noGrp="1"/>
          </p:cNvSpPr>
          <p:nvPr>
            <p:ph type="body"/>
          </p:nvPr>
        </p:nvSpPr>
        <p:spPr>
          <a:xfrm>
            <a:off x="6251400" y="3947040"/>
            <a:ext cx="4908240" cy="1918800"/>
          </a:xfrm>
          <a:prstGeom prst="rect">
            <a:avLst/>
          </a:prstGeom>
        </p:spPr>
        <p:txBody>
          <a:bodyPr lIns="0" tIns="0" rIns="0" bIns="0"/>
          <a:lstStyle/>
          <a:p>
            <a:endParaRPr/>
          </a:p>
        </p:txBody>
      </p:sp>
      <p:sp>
        <p:nvSpPr>
          <p:cNvPr id="160" name="PlaceHolder 5"/>
          <p:cNvSpPr>
            <a:spLocks noGrp="1"/>
          </p:cNvSpPr>
          <p:nvPr>
            <p:ph type="body"/>
          </p:nvPr>
        </p:nvSpPr>
        <p:spPr>
          <a:xfrm>
            <a:off x="1097280" y="3947040"/>
            <a:ext cx="4908240" cy="191880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162" name="PlaceHolder 2"/>
          <p:cNvSpPr>
            <a:spLocks noGrp="1"/>
          </p:cNvSpPr>
          <p:nvPr>
            <p:ph type="body"/>
          </p:nvPr>
        </p:nvSpPr>
        <p:spPr>
          <a:xfrm>
            <a:off x="1097280" y="1845720"/>
            <a:ext cx="10058040" cy="4023000"/>
          </a:xfrm>
          <a:prstGeom prst="rect">
            <a:avLst/>
          </a:prstGeom>
        </p:spPr>
        <p:txBody>
          <a:bodyPr lIns="0" tIns="0" rIns="0" bIns="0"/>
          <a:lstStyle/>
          <a:p>
            <a:endParaRPr/>
          </a:p>
        </p:txBody>
      </p:sp>
      <p:sp>
        <p:nvSpPr>
          <p:cNvPr id="163" name="PlaceHolder 3"/>
          <p:cNvSpPr>
            <a:spLocks noGrp="1"/>
          </p:cNvSpPr>
          <p:nvPr>
            <p:ph type="body"/>
          </p:nvPr>
        </p:nvSpPr>
        <p:spPr>
          <a:xfrm>
            <a:off x="1097280" y="1845720"/>
            <a:ext cx="10058040" cy="4023000"/>
          </a:xfrm>
          <a:prstGeom prst="rect">
            <a:avLst/>
          </a:prstGeom>
        </p:spPr>
        <p:txBody>
          <a:bodyPr lIns="0" tIns="0" rIns="0" bIns="0"/>
          <a:lstStyle/>
          <a:p>
            <a:endParaRPr/>
          </a:p>
        </p:txBody>
      </p:sp>
      <p:pic>
        <p:nvPicPr>
          <p:cNvPr id="164" name="Picture 163"/>
          <p:cNvPicPr/>
          <p:nvPr/>
        </p:nvPicPr>
        <p:blipFill>
          <a:blip r:embed="rId2"/>
          <a:stretch/>
        </p:blipFill>
        <p:spPr>
          <a:xfrm>
            <a:off x="3605040" y="1845360"/>
            <a:ext cx="5042160" cy="4023000"/>
          </a:xfrm>
          <a:prstGeom prst="rect">
            <a:avLst/>
          </a:prstGeom>
          <a:ln>
            <a:noFill/>
          </a:ln>
        </p:spPr>
      </p:pic>
      <p:pic>
        <p:nvPicPr>
          <p:cNvPr id="165" name="Picture 164"/>
          <p:cNvPicPr/>
          <p:nvPr/>
        </p:nvPicPr>
        <p:blipFill>
          <a:blip r:embed="rId2"/>
          <a:stretch/>
        </p:blipFill>
        <p:spPr>
          <a:xfrm>
            <a:off x="3605040" y="1845360"/>
            <a:ext cx="5042160" cy="402300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097280" y="286560"/>
            <a:ext cx="10058040" cy="67248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22"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23" name="PlaceHolder 3"/>
          <p:cNvSpPr>
            <a:spLocks noGrp="1"/>
          </p:cNvSpPr>
          <p:nvPr>
            <p:ph type="body"/>
          </p:nvPr>
        </p:nvSpPr>
        <p:spPr>
          <a:xfrm>
            <a:off x="1097280" y="3947040"/>
            <a:ext cx="4908240" cy="1918800"/>
          </a:xfrm>
          <a:prstGeom prst="rect">
            <a:avLst/>
          </a:prstGeom>
        </p:spPr>
        <p:txBody>
          <a:bodyPr lIns="0" tIns="0" rIns="0" bIns="0"/>
          <a:lstStyle/>
          <a:p>
            <a:endParaRPr/>
          </a:p>
        </p:txBody>
      </p:sp>
      <p:sp>
        <p:nvSpPr>
          <p:cNvPr id="24" name="PlaceHolder 4"/>
          <p:cNvSpPr>
            <a:spLocks noGrp="1"/>
          </p:cNvSpPr>
          <p:nvPr>
            <p:ph type="body"/>
          </p:nvPr>
        </p:nvSpPr>
        <p:spPr>
          <a:xfrm>
            <a:off x="6251400" y="1845720"/>
            <a:ext cx="4908240" cy="40230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26" name="PlaceHolder 2"/>
          <p:cNvSpPr>
            <a:spLocks noGrp="1"/>
          </p:cNvSpPr>
          <p:nvPr>
            <p:ph type="body"/>
          </p:nvPr>
        </p:nvSpPr>
        <p:spPr>
          <a:xfrm>
            <a:off x="1097280" y="1845720"/>
            <a:ext cx="4908240" cy="4023000"/>
          </a:xfrm>
          <a:prstGeom prst="rect">
            <a:avLst/>
          </a:prstGeom>
        </p:spPr>
        <p:txBody>
          <a:bodyPr lIns="0" tIns="0" rIns="0" bIns="0"/>
          <a:lstStyle/>
          <a:p>
            <a:endParaRPr/>
          </a:p>
        </p:txBody>
      </p:sp>
      <p:sp>
        <p:nvSpPr>
          <p:cNvPr id="27"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28" name="PlaceHolder 4"/>
          <p:cNvSpPr>
            <a:spLocks noGrp="1"/>
          </p:cNvSpPr>
          <p:nvPr>
            <p:ph type="body"/>
          </p:nvPr>
        </p:nvSpPr>
        <p:spPr>
          <a:xfrm>
            <a:off x="6251400" y="3947040"/>
            <a:ext cx="4908240" cy="191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97280" y="286560"/>
            <a:ext cx="10058040" cy="1450440"/>
          </a:xfrm>
          <a:prstGeom prst="rect">
            <a:avLst/>
          </a:prstGeom>
        </p:spPr>
        <p:txBody>
          <a:bodyPr lIns="0" tIns="0" rIns="0" bIns="0" anchor="ctr"/>
          <a:lstStyle/>
          <a:p>
            <a:endParaRPr/>
          </a:p>
        </p:txBody>
      </p:sp>
      <p:sp>
        <p:nvSpPr>
          <p:cNvPr id="30" name="PlaceHolder 2"/>
          <p:cNvSpPr>
            <a:spLocks noGrp="1"/>
          </p:cNvSpPr>
          <p:nvPr>
            <p:ph type="body"/>
          </p:nvPr>
        </p:nvSpPr>
        <p:spPr>
          <a:xfrm>
            <a:off x="1097280" y="1845720"/>
            <a:ext cx="4908240" cy="1918800"/>
          </a:xfrm>
          <a:prstGeom prst="rect">
            <a:avLst/>
          </a:prstGeom>
        </p:spPr>
        <p:txBody>
          <a:bodyPr lIns="0" tIns="0" rIns="0" bIns="0"/>
          <a:lstStyle/>
          <a:p>
            <a:endParaRPr/>
          </a:p>
        </p:txBody>
      </p:sp>
      <p:sp>
        <p:nvSpPr>
          <p:cNvPr id="31" name="PlaceHolder 3"/>
          <p:cNvSpPr>
            <a:spLocks noGrp="1"/>
          </p:cNvSpPr>
          <p:nvPr>
            <p:ph type="body"/>
          </p:nvPr>
        </p:nvSpPr>
        <p:spPr>
          <a:xfrm>
            <a:off x="6251400" y="1845720"/>
            <a:ext cx="4908240" cy="1918800"/>
          </a:xfrm>
          <a:prstGeom prst="rect">
            <a:avLst/>
          </a:prstGeom>
        </p:spPr>
        <p:txBody>
          <a:bodyPr lIns="0" tIns="0" rIns="0" bIns="0"/>
          <a:lstStyle/>
          <a:p>
            <a:endParaRPr/>
          </a:p>
        </p:txBody>
      </p:sp>
      <p:sp>
        <p:nvSpPr>
          <p:cNvPr id="32" name="PlaceHolder 4"/>
          <p:cNvSpPr>
            <a:spLocks noGrp="1"/>
          </p:cNvSpPr>
          <p:nvPr>
            <p:ph type="body"/>
          </p:nvPr>
        </p:nvSpPr>
        <p:spPr>
          <a:xfrm>
            <a:off x="1097280" y="3947040"/>
            <a:ext cx="10058040" cy="191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5F91F-9C9D-4C9F-A66C-BF2420FE64B1}" type="datetimeFigureOut">
              <a:rPr lang="en-GB" smtClean="0"/>
              <a:t>30/11/2017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F6C74-183B-496D-8216-FAE453D8E15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7"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8"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49" name="PlaceHolder 4"/>
          <p:cNvSpPr>
            <a:spLocks noGrp="1"/>
          </p:cNvSpPr>
          <p:nvPr>
            <p:ph type="title"/>
          </p:nvPr>
        </p:nvSpPr>
        <p:spPr>
          <a:xfrm>
            <a:off x="1097280" y="286560"/>
            <a:ext cx="10058040" cy="1450440"/>
          </a:xfrm>
          <a:prstGeom prst="rect">
            <a:avLst/>
          </a:prstGeom>
        </p:spPr>
        <p:txBody>
          <a:bodyPr anchor="b"/>
          <a:lstStyle/>
          <a:p>
            <a:pPr>
              <a:lnSpc>
                <a:spcPct val="85000"/>
              </a:lnSpc>
            </a:pPr>
            <a:r>
              <a:rPr lang="en-US" sz="4800" strike="noStrike" spc="-49">
                <a:solidFill>
                  <a:srgbClr val="404040"/>
                </a:solidFill>
                <a:uFill>
                  <a:solidFill>
                    <a:srgbClr val="FFFFFF"/>
                  </a:solidFill>
                </a:uFill>
                <a:latin typeface="Calibri Light"/>
              </a:rPr>
              <a:t>Click to edit Master title style</a:t>
            </a:r>
            <a:endParaRPr/>
          </a:p>
        </p:txBody>
      </p:sp>
      <p:sp>
        <p:nvSpPr>
          <p:cNvPr id="50" name="PlaceHolder 5"/>
          <p:cNvSpPr>
            <a:spLocks noGrp="1"/>
          </p:cNvSpPr>
          <p:nvPr>
            <p:ph type="body"/>
          </p:nvPr>
        </p:nvSpPr>
        <p:spPr>
          <a:xfrm>
            <a:off x="1097280" y="1845720"/>
            <a:ext cx="10058040" cy="4023000"/>
          </a:xfrm>
          <a:prstGeom prst="rect">
            <a:avLst/>
          </a:prstGeom>
        </p:spPr>
        <p:txBody>
          <a:bodyPr lIns="0" rIns="0"/>
          <a:lstStyle/>
          <a:p>
            <a:pPr marL="432000" indent="-324000">
              <a:buClr>
                <a:srgbClr val="FFFFFF"/>
              </a:buClr>
              <a:buSzPct val="45000"/>
              <a:buFont typeface="StarSymbol"/>
              <a:buChar char=""/>
            </a:pPr>
            <a:r>
              <a:rPr lang="en-US" sz="2000" strike="noStrike" spc="-1">
                <a:solidFill>
                  <a:srgbClr val="404040"/>
                </a:solidFill>
                <a:uFill>
                  <a:solidFill>
                    <a:srgbClr val="FFFFFF"/>
                  </a:solidFill>
                </a:uFill>
                <a:latin typeface="Calibri"/>
              </a:rPr>
              <a:t>Click to edit the outline text format</a:t>
            </a:r>
            <a:endParaRPr/>
          </a:p>
          <a:p>
            <a:pPr marL="864000" lvl="1" indent="-324000">
              <a:buClr>
                <a:srgbClr val="FFFFFF"/>
              </a:buClr>
              <a:buSzPct val="75000"/>
              <a:buFont typeface="StarSymbol"/>
              <a:buChar char=""/>
            </a:pPr>
            <a:r>
              <a:rPr lang="en-US" sz="2000" strike="noStrike" spc="-1">
                <a:solidFill>
                  <a:srgbClr val="404040"/>
                </a:solidFill>
                <a:uFill>
                  <a:solidFill>
                    <a:srgbClr val="FFFFFF"/>
                  </a:solidFill>
                </a:uFill>
                <a:latin typeface="Calibri"/>
              </a:rPr>
              <a:t>Second Outline Level</a:t>
            </a:r>
            <a:endParaRPr/>
          </a:p>
          <a:p>
            <a:pPr marL="1296000" lvl="2" indent="-288000">
              <a:buClr>
                <a:srgbClr val="FFFFFF"/>
              </a:buClr>
              <a:buSzPct val="45000"/>
              <a:buFont typeface="StarSymbol"/>
              <a:buChar char=""/>
            </a:pPr>
            <a:r>
              <a:rPr lang="en-US" sz="2000" strike="noStrike" spc="-1">
                <a:solidFill>
                  <a:srgbClr val="404040"/>
                </a:solidFill>
                <a:uFill>
                  <a:solidFill>
                    <a:srgbClr val="FFFFFF"/>
                  </a:solidFill>
                </a:uFill>
                <a:latin typeface="Calibri"/>
              </a:rPr>
              <a:t>Third Outline Level</a:t>
            </a:r>
            <a:endParaRPr/>
          </a:p>
          <a:p>
            <a:pPr marL="1728000" lvl="3" indent="-216000">
              <a:buClr>
                <a:srgbClr val="FFFFFF"/>
              </a:buClr>
              <a:buSzPct val="75000"/>
              <a:buFont typeface="StarSymbol"/>
              <a:buChar char=""/>
            </a:pPr>
            <a:r>
              <a:rPr lang="en-US" sz="2000" strike="noStrike" spc="-1">
                <a:solidFill>
                  <a:srgbClr val="404040"/>
                </a:solidFill>
                <a:uFill>
                  <a:solidFill>
                    <a:srgbClr val="FFFFFF"/>
                  </a:solidFill>
                </a:uFill>
                <a:latin typeface="Calibri"/>
              </a:rPr>
              <a:t>Fourth Outline Level</a:t>
            </a:r>
            <a:endParaRPr/>
          </a:p>
          <a:p>
            <a:pPr marL="2160000" lvl="4" indent="-216000">
              <a:buClr>
                <a:srgbClr val="FFFFFF"/>
              </a:buClr>
              <a:buSzPct val="45000"/>
              <a:buFont typeface="StarSymbol"/>
              <a:buChar char=""/>
            </a:pPr>
            <a:r>
              <a:rPr lang="en-US" sz="2000" strike="noStrike" spc="-1">
                <a:solidFill>
                  <a:srgbClr val="404040"/>
                </a:solidFill>
                <a:uFill>
                  <a:solidFill>
                    <a:srgbClr val="FFFFFF"/>
                  </a:solidFill>
                </a:uFill>
                <a:latin typeface="Calibri"/>
              </a:rPr>
              <a:t>Fifth Outline Level</a:t>
            </a:r>
            <a:endParaRPr/>
          </a:p>
          <a:p>
            <a:pPr marL="2592000" lvl="5" indent="-216000">
              <a:buClr>
                <a:srgbClr val="FFFFFF"/>
              </a:buClr>
              <a:buSzPct val="45000"/>
              <a:buFont typeface="StarSymbol"/>
              <a:buChar char=""/>
            </a:pPr>
            <a:r>
              <a:rPr lang="en-US" sz="2000" strike="noStrike" spc="-1">
                <a:solidFill>
                  <a:srgbClr val="404040"/>
                </a:solidFill>
                <a:uFill>
                  <a:solidFill>
                    <a:srgbClr val="FFFFFF"/>
                  </a:solidFill>
                </a:uFill>
                <a:latin typeface="Calibri"/>
              </a:rPr>
              <a:t>Sixth Outline Level</a:t>
            </a:r>
            <a:endParaRPr/>
          </a:p>
          <a:p>
            <a:pPr marL="91440" indent="-91080">
              <a:lnSpc>
                <a:spcPct val="100000"/>
              </a:lnSpc>
              <a:buClr>
                <a:srgbClr val="99CB38"/>
              </a:buClr>
              <a:buFont typeface="Calibri"/>
              <a:buChar char=" "/>
            </a:pPr>
            <a:r>
              <a:rPr lang="en-US" sz="2000" strike="noStrike" spc="-1">
                <a:solidFill>
                  <a:srgbClr val="404040"/>
                </a:solidFill>
                <a:uFill>
                  <a:solidFill>
                    <a:srgbClr val="FFFFFF"/>
                  </a:solidFill>
                </a:uFill>
                <a:latin typeface="Calibri"/>
              </a:rPr>
              <a:t>Seventh Outline LevelClick to edit Master text styles</a:t>
            </a:r>
            <a:endParaRPr/>
          </a:p>
          <a:p>
            <a:pPr marL="384120" lvl="1" indent="-182520">
              <a:lnSpc>
                <a:spcPct val="100000"/>
              </a:lnSpc>
              <a:buClr>
                <a:srgbClr val="99CB38"/>
              </a:buClr>
              <a:buFont typeface="Calibri"/>
              <a:buChar char="◦"/>
            </a:pPr>
            <a:r>
              <a:rPr lang="en-US" sz="1800" strike="noStrike" spc="-1">
                <a:solidFill>
                  <a:srgbClr val="404040"/>
                </a:solidFill>
                <a:uFill>
                  <a:solidFill>
                    <a:srgbClr val="FFFFFF"/>
                  </a:solidFill>
                </a:uFill>
                <a:latin typeface="Calibri"/>
              </a:rPr>
              <a:t>Second level</a:t>
            </a:r>
            <a:endParaRPr/>
          </a:p>
          <a:p>
            <a:pPr marL="567000" lvl="2" indent="-182520">
              <a:lnSpc>
                <a:spcPct val="100000"/>
              </a:lnSpc>
              <a:buClr>
                <a:srgbClr val="99CB38"/>
              </a:buClr>
              <a:buFont typeface="Calibri"/>
              <a:buChar char="◦"/>
            </a:pPr>
            <a:r>
              <a:rPr lang="en-US" sz="1400" strike="noStrike" spc="-1">
                <a:solidFill>
                  <a:srgbClr val="404040"/>
                </a:solidFill>
                <a:uFill>
                  <a:solidFill>
                    <a:srgbClr val="FFFFFF"/>
                  </a:solidFill>
                </a:uFill>
                <a:latin typeface="Calibri"/>
              </a:rPr>
              <a:t>Third level</a:t>
            </a:r>
            <a:endParaRPr/>
          </a:p>
          <a:p>
            <a:pPr marL="749880" lvl="3" indent="-182520">
              <a:lnSpc>
                <a:spcPct val="100000"/>
              </a:lnSpc>
              <a:buClr>
                <a:srgbClr val="99CB38"/>
              </a:buClr>
              <a:buFont typeface="Calibri"/>
              <a:buChar char="◦"/>
            </a:pPr>
            <a:r>
              <a:rPr lang="en-US" sz="1400" strike="noStrike" spc="-1">
                <a:solidFill>
                  <a:srgbClr val="404040"/>
                </a:solidFill>
                <a:uFill>
                  <a:solidFill>
                    <a:srgbClr val="FFFFFF"/>
                  </a:solidFill>
                </a:uFill>
                <a:latin typeface="Calibri"/>
              </a:rPr>
              <a:t>Fourth level</a:t>
            </a:r>
            <a:endParaRPr/>
          </a:p>
          <a:p>
            <a:pPr marL="932760" lvl="4" indent="-182520">
              <a:lnSpc>
                <a:spcPct val="100000"/>
              </a:lnSpc>
              <a:buClr>
                <a:srgbClr val="99CB38"/>
              </a:buClr>
              <a:buFont typeface="Calibri"/>
              <a:buChar char="◦"/>
            </a:pPr>
            <a:r>
              <a:rPr lang="en-US" sz="1400" strike="noStrike" spc="-1">
                <a:solidFill>
                  <a:srgbClr val="404040"/>
                </a:solidFill>
                <a:uFill>
                  <a:solidFill>
                    <a:srgbClr val="FFFFFF"/>
                  </a:solidFill>
                </a:uFill>
                <a:latin typeface="Calibri"/>
              </a:rPr>
              <a:t>Fifth level</a:t>
            </a:r>
            <a:endParaRPr/>
          </a:p>
        </p:txBody>
      </p:sp>
      <p:sp>
        <p:nvSpPr>
          <p:cNvPr id="51" name="PlaceHolder 6"/>
          <p:cNvSpPr>
            <a:spLocks noGrp="1"/>
          </p:cNvSpPr>
          <p:nvPr>
            <p:ph type="dt"/>
          </p:nvPr>
        </p:nvSpPr>
        <p:spPr>
          <a:xfrm>
            <a:off x="1097280" y="6459840"/>
            <a:ext cx="2471760" cy="364680"/>
          </a:xfrm>
          <a:prstGeom prst="rect">
            <a:avLst/>
          </a:prstGeom>
        </p:spPr>
        <p:txBody>
          <a:bodyPr anchor="ctr"/>
          <a:lstStyle/>
          <a:p>
            <a:pPr>
              <a:lnSpc>
                <a:spcPct val="100000"/>
              </a:lnSpc>
            </a:pPr>
            <a:r>
              <a:rPr lang="en-US" sz="900" strike="noStrike" spc="-1">
                <a:solidFill>
                  <a:srgbClr val="FFFFFF"/>
                </a:solidFill>
                <a:uFill>
                  <a:solidFill>
                    <a:srgbClr val="FFFFFF"/>
                  </a:solidFill>
                </a:uFill>
                <a:latin typeface="Calibri"/>
              </a:rPr>
              <a:t>12/8/16</a:t>
            </a:r>
            <a:endParaRPr/>
          </a:p>
        </p:txBody>
      </p:sp>
      <p:sp>
        <p:nvSpPr>
          <p:cNvPr id="52" name="PlaceHolder 7"/>
          <p:cNvSpPr>
            <a:spLocks noGrp="1"/>
          </p:cNvSpPr>
          <p:nvPr>
            <p:ph type="ftr"/>
          </p:nvPr>
        </p:nvSpPr>
        <p:spPr>
          <a:xfrm>
            <a:off x="3686040" y="6459840"/>
            <a:ext cx="4822560" cy="364680"/>
          </a:xfrm>
          <a:prstGeom prst="rect">
            <a:avLst/>
          </a:prstGeom>
        </p:spPr>
        <p:txBody>
          <a:bodyPr anchor="ctr"/>
          <a:lstStyle/>
          <a:p>
            <a:endParaRPr/>
          </a:p>
        </p:txBody>
      </p:sp>
      <p:sp>
        <p:nvSpPr>
          <p:cNvPr id="53" name="PlaceHolder 8"/>
          <p:cNvSpPr>
            <a:spLocks noGrp="1"/>
          </p:cNvSpPr>
          <p:nvPr>
            <p:ph type="sldNum"/>
          </p:nvPr>
        </p:nvSpPr>
        <p:spPr>
          <a:xfrm>
            <a:off x="9900360" y="6459840"/>
            <a:ext cx="1311840" cy="364680"/>
          </a:xfrm>
          <a:prstGeom prst="rect">
            <a:avLst/>
          </a:prstGeom>
        </p:spPr>
        <p:txBody>
          <a:bodyPr anchor="ctr"/>
          <a:lstStyle/>
          <a:p>
            <a:pPr algn="r">
              <a:lnSpc>
                <a:spcPct val="100000"/>
              </a:lnSpc>
            </a:pPr>
            <a:fld id="{3ECDBAFF-03EB-4ED8-956B-5D6A2E348208}" type="slidenum">
              <a:rPr lang="en-US" sz="1050" strike="noStrike" spc="-1">
                <a:solidFill>
                  <a:srgbClr val="FFFFFF"/>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9" name="CustomShape 2"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0"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91"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2"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3" name="PlaceHolder 6"/>
          <p:cNvSpPr>
            <a:spLocks noGrp="1"/>
          </p:cNvSpPr>
          <p:nvPr>
            <p:ph type="dt"/>
          </p:nvPr>
        </p:nvSpPr>
        <p:spPr>
          <a:xfrm>
            <a:off x="1097280" y="6459840"/>
            <a:ext cx="2471760" cy="364680"/>
          </a:xfrm>
          <a:prstGeom prst="rect">
            <a:avLst/>
          </a:prstGeom>
        </p:spPr>
        <p:txBody>
          <a:bodyPr anchor="ctr"/>
          <a:lstStyle/>
          <a:p>
            <a:pPr>
              <a:lnSpc>
                <a:spcPct val="100000"/>
              </a:lnSpc>
            </a:pPr>
            <a:r>
              <a:rPr lang="en-US" sz="900" strike="noStrike" spc="-1">
                <a:solidFill>
                  <a:srgbClr val="FFFFFF"/>
                </a:solidFill>
                <a:uFill>
                  <a:solidFill>
                    <a:srgbClr val="FFFFFF"/>
                  </a:solidFill>
                </a:uFill>
                <a:latin typeface="Calibri"/>
              </a:rPr>
              <a:t>12/8/16</a:t>
            </a:r>
            <a:endParaRPr/>
          </a:p>
        </p:txBody>
      </p:sp>
      <p:sp>
        <p:nvSpPr>
          <p:cNvPr id="94" name="PlaceHolder 7"/>
          <p:cNvSpPr>
            <a:spLocks noGrp="1"/>
          </p:cNvSpPr>
          <p:nvPr>
            <p:ph type="ftr"/>
          </p:nvPr>
        </p:nvSpPr>
        <p:spPr>
          <a:xfrm>
            <a:off x="3686040" y="6459840"/>
            <a:ext cx="4822560" cy="364680"/>
          </a:xfrm>
          <a:prstGeom prst="rect">
            <a:avLst/>
          </a:prstGeom>
        </p:spPr>
        <p:txBody>
          <a:bodyPr anchor="ctr"/>
          <a:lstStyle/>
          <a:p>
            <a:endParaRPr/>
          </a:p>
        </p:txBody>
      </p:sp>
      <p:sp>
        <p:nvSpPr>
          <p:cNvPr id="95" name="PlaceHolder 8"/>
          <p:cNvSpPr>
            <a:spLocks noGrp="1"/>
          </p:cNvSpPr>
          <p:nvPr>
            <p:ph type="sldNum"/>
          </p:nvPr>
        </p:nvSpPr>
        <p:spPr>
          <a:xfrm>
            <a:off x="9900360" y="6459840"/>
            <a:ext cx="1311840" cy="364680"/>
          </a:xfrm>
          <a:prstGeom prst="rect">
            <a:avLst/>
          </a:prstGeom>
        </p:spPr>
        <p:txBody>
          <a:bodyPr anchor="ctr"/>
          <a:lstStyle/>
          <a:p>
            <a:pPr algn="r">
              <a:lnSpc>
                <a:spcPct val="100000"/>
              </a:lnSpc>
            </a:pPr>
            <a:fld id="{A346947E-0D6A-4F56-99A4-DA718DF63874}" type="slidenum">
              <a:rPr lang="en-US" sz="1050" strike="noStrike" spc="-1">
                <a:solidFill>
                  <a:srgbClr val="FFFFFF"/>
                </a:solidFill>
                <a:uFill>
                  <a:solidFill>
                    <a:srgbClr val="FFFFFF"/>
                  </a:solidFill>
                </a:uFill>
                <a:latin typeface="Calibri"/>
              </a:rPr>
              <a:t>‹#›</a:t>
            </a:fld>
            <a:endParaRPr/>
          </a:p>
        </p:txBody>
      </p:sp>
      <p:sp>
        <p:nvSpPr>
          <p:cNvPr id="96" name="PlaceHolder 9"/>
          <p:cNvSpPr>
            <a:spLocks noGrp="1"/>
          </p:cNvSpPr>
          <p:nvPr>
            <p:ph type="title"/>
          </p:nvPr>
        </p:nvSpPr>
        <p:spPr>
          <a:xfrm>
            <a:off x="609480" y="273600"/>
            <a:ext cx="10972440" cy="1144800"/>
          </a:xfrm>
          <a:prstGeom prst="rect">
            <a:avLst/>
          </a:prstGeom>
        </p:spPr>
        <p:txBody>
          <a:bodyPr lIns="0" tIns="0" rIns="0" bIns="0" anchor="ctr"/>
          <a:lstStyle/>
          <a:p>
            <a:r>
              <a:rPr lang="en-US" sz="1800" spc="-1">
                <a:latin typeface="Calibri"/>
              </a:rPr>
              <a:t>Click to edit the title text format</a:t>
            </a:r>
            <a:endParaRPr/>
          </a:p>
        </p:txBody>
      </p:sp>
      <p:sp>
        <p:nvSpPr>
          <p:cNvPr id="97" name="PlaceHolder 10"/>
          <p:cNvSpPr>
            <a:spLocks noGrp="1"/>
          </p:cNvSpPr>
          <p:nvPr>
            <p:ph type="body"/>
          </p:nvPr>
        </p:nvSpPr>
        <p:spPr>
          <a:xfrm>
            <a:off x="609480" y="1604520"/>
            <a:ext cx="10972440" cy="3976920"/>
          </a:xfrm>
          <a:prstGeom prst="rect">
            <a:avLst/>
          </a:prstGeom>
        </p:spPr>
        <p:txBody>
          <a:bodyPr lIns="0" tIns="0" rIns="0" bIns="0"/>
          <a:lstStyle/>
          <a:p>
            <a:pPr marL="432000" indent="-324000">
              <a:buClr>
                <a:srgbClr val="FFFFFF"/>
              </a:buClr>
              <a:buSzPct val="45000"/>
              <a:buFont typeface="StarSymbol"/>
              <a:buChar char=""/>
            </a:pPr>
            <a:r>
              <a:rPr lang="en-US" sz="2000" spc="-1">
                <a:latin typeface="Calibri"/>
              </a:rPr>
              <a:t>Click to edit the outline text format</a:t>
            </a:r>
            <a:endParaRPr/>
          </a:p>
          <a:p>
            <a:pPr marL="864000" lvl="1" indent="-324000">
              <a:buClr>
                <a:srgbClr val="FFFFFF"/>
              </a:buClr>
              <a:buSzPct val="75000"/>
              <a:buFont typeface="StarSymbol"/>
              <a:buChar char=""/>
            </a:pPr>
            <a:r>
              <a:rPr lang="en-US" sz="1400" spc="-1">
                <a:latin typeface="Calibri"/>
              </a:rPr>
              <a:t>Second Outline Level</a:t>
            </a:r>
            <a:endParaRPr/>
          </a:p>
          <a:p>
            <a:pPr marL="1296000" lvl="2" indent="-288000">
              <a:buClr>
                <a:srgbClr val="FFFFFF"/>
              </a:buClr>
              <a:buSzPct val="45000"/>
              <a:buFont typeface="StarSymbol"/>
              <a:buChar char=""/>
            </a:pPr>
            <a:r>
              <a:rPr lang="en-US" sz="1400" spc="-1">
                <a:latin typeface="Calibri"/>
              </a:rPr>
              <a:t>Third Outline Level</a:t>
            </a:r>
            <a:endParaRPr/>
          </a:p>
          <a:p>
            <a:pPr marL="1728000" lvl="3" indent="-216000">
              <a:buClr>
                <a:srgbClr val="FFFFFF"/>
              </a:buClr>
              <a:buSzPct val="75000"/>
              <a:buFont typeface="StarSymbol"/>
              <a:buChar char=""/>
            </a:pPr>
            <a:r>
              <a:rPr lang="en-US" sz="1400" spc="-1">
                <a:latin typeface="Calibri"/>
              </a:rPr>
              <a:t>Fourth Outline Level</a:t>
            </a:r>
            <a:endParaRPr/>
          </a:p>
          <a:p>
            <a:pPr marL="2160000" lvl="4" indent="-216000">
              <a:buClr>
                <a:srgbClr val="FFFFFF"/>
              </a:buClr>
              <a:buSzPct val="45000"/>
              <a:buFont typeface="StarSymbol"/>
              <a:buChar char=""/>
            </a:pPr>
            <a:r>
              <a:rPr lang="en-US" sz="2000" spc="-1">
                <a:latin typeface="Calibri"/>
              </a:rPr>
              <a:t>Fifth Outline Level</a:t>
            </a:r>
            <a:endParaRPr/>
          </a:p>
          <a:p>
            <a:pPr marL="2592000" lvl="5" indent="-216000">
              <a:buClr>
                <a:srgbClr val="FFFFFF"/>
              </a:buClr>
              <a:buSzPct val="45000"/>
              <a:buFont typeface="StarSymbol"/>
              <a:buChar char=""/>
            </a:pPr>
            <a:r>
              <a:rPr lang="en-US" sz="2000" spc="-1">
                <a:latin typeface="Calibri"/>
              </a:rPr>
              <a:t>Sixth Outline Level</a:t>
            </a:r>
            <a:endParaRPr/>
          </a:p>
          <a:p>
            <a:pPr marL="3024000" lvl="6" indent="-216000">
              <a:buClr>
                <a:srgbClr val="FFFFFF"/>
              </a:buClr>
              <a:buSzPct val="45000"/>
              <a:buFont typeface="StarSymbol"/>
              <a:buChar char=""/>
            </a:pPr>
            <a:r>
              <a:rPr lang="en-US" sz="2000" spc="-1">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ti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2139120" y="-155520"/>
            <a:ext cx="10058040" cy="3565800"/>
          </a:xfrm>
          <a:prstGeom prst="rect">
            <a:avLst/>
          </a:prstGeom>
          <a:noFill/>
          <a:ln>
            <a:noFill/>
          </a:ln>
        </p:spPr>
        <p:txBody>
          <a:bodyPr anchor="b"/>
          <a:lstStyle/>
          <a:p>
            <a:pPr>
              <a:lnSpc>
                <a:spcPct val="85000"/>
              </a:lnSpc>
            </a:pPr>
            <a:r>
              <a:rPr lang="en-US" sz="8000" strike="noStrike" spc="-49">
                <a:solidFill>
                  <a:srgbClr val="262626"/>
                </a:solidFill>
                <a:uFill>
                  <a:solidFill>
                    <a:srgbClr val="FFFFFF"/>
                  </a:solidFill>
                </a:uFill>
                <a:latin typeface="Calibri Light"/>
              </a:rPr>
              <a:t>Bayes for Beginners</a:t>
            </a:r>
            <a:endParaRPr/>
          </a:p>
        </p:txBody>
      </p:sp>
      <p:sp>
        <p:nvSpPr>
          <p:cNvPr id="172" name="TextShape 2"/>
          <p:cNvSpPr txBox="1"/>
          <p:nvPr/>
        </p:nvSpPr>
        <p:spPr>
          <a:xfrm>
            <a:off x="2139120" y="4549680"/>
            <a:ext cx="9465120" cy="1883880"/>
          </a:xfrm>
          <a:prstGeom prst="rect">
            <a:avLst/>
          </a:prstGeom>
          <a:noFill/>
          <a:ln>
            <a:noFill/>
          </a:ln>
        </p:spPr>
        <p:txBody>
          <a:bodyPr/>
          <a:lstStyle/>
          <a:p>
            <a:pPr algn="r">
              <a:lnSpc>
                <a:spcPct val="100000"/>
              </a:lnSpc>
            </a:pPr>
            <a:r>
              <a:rPr lang="en-US" sz="2400" strike="noStrike" cap="all" spc="199">
                <a:solidFill>
                  <a:srgbClr val="455F51"/>
                </a:solidFill>
                <a:uFill>
                  <a:solidFill>
                    <a:srgbClr val="FFFFFF"/>
                  </a:solidFill>
                </a:uFill>
                <a:latin typeface="Calibri Light"/>
              </a:rPr>
              <a:t>Stephanie Azzopardi &amp; Hrvoje Stojic </a:t>
            </a:r>
            <a:endParaRPr/>
          </a:p>
          <a:p>
            <a:pPr algn="r">
              <a:lnSpc>
                <a:spcPct val="100000"/>
              </a:lnSpc>
            </a:pPr>
            <a:r>
              <a:rPr lang="en-US" sz="2400" strike="noStrike" cap="all" spc="199">
                <a:solidFill>
                  <a:srgbClr val="455F51"/>
                </a:solidFill>
                <a:uFill>
                  <a:solidFill>
                    <a:srgbClr val="FFFFFF"/>
                  </a:solidFill>
                </a:uFill>
                <a:latin typeface="Calibri Light"/>
              </a:rPr>
              <a:t>Supervisor: Dr Peter Zeidman</a:t>
            </a:r>
            <a:endParaRPr/>
          </a:p>
          <a:p>
            <a:pPr algn="r">
              <a:lnSpc>
                <a:spcPct val="100000"/>
              </a:lnSpc>
            </a:pPr>
            <a:r>
              <a:rPr lang="en-US" sz="2400" strike="noStrike" cap="all" spc="199">
                <a:solidFill>
                  <a:srgbClr val="455F51"/>
                </a:solidFill>
                <a:uFill>
                  <a:solidFill>
                    <a:srgbClr val="FFFFFF"/>
                  </a:solidFill>
                </a:uFill>
                <a:latin typeface="Calibri Light"/>
              </a:rPr>
              <a:t>7</a:t>
            </a:r>
            <a:r>
              <a:rPr lang="en-US" sz="2400" strike="noStrike" cap="all" spc="199" baseline="30000">
                <a:solidFill>
                  <a:srgbClr val="455F51"/>
                </a:solidFill>
                <a:uFill>
                  <a:solidFill>
                    <a:srgbClr val="FFFFFF"/>
                  </a:solidFill>
                </a:uFill>
                <a:latin typeface="Calibri Light"/>
              </a:rPr>
              <a:t>th</a:t>
            </a:r>
            <a:r>
              <a:rPr lang="en-US" sz="2400" strike="noStrike" cap="all" spc="199">
                <a:solidFill>
                  <a:srgbClr val="455F51"/>
                </a:solidFill>
                <a:uFill>
                  <a:solidFill>
                    <a:srgbClr val="FFFFFF"/>
                  </a:solidFill>
                </a:uFill>
                <a:latin typeface="Calibri Light"/>
              </a:rPr>
              <a:t> December 2016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a:stretch/>
        </p:blipFill>
        <p:spPr>
          <a:xfrm>
            <a:off x="2216160" y="1089720"/>
            <a:ext cx="7551360" cy="4948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901440" y="-247680"/>
            <a:ext cx="10058040" cy="1450440"/>
          </a:xfrm>
          <a:prstGeom prst="rect">
            <a:avLst/>
          </a:prstGeom>
          <a:noFill/>
          <a:ln>
            <a:noFill/>
          </a:ln>
        </p:spPr>
        <p:txBody>
          <a:bodyPr anchor="b"/>
          <a:lstStyle/>
          <a:p>
            <a:pPr>
              <a:lnSpc>
                <a:spcPct val="85000"/>
              </a:lnSpc>
            </a:pPr>
            <a:r>
              <a:rPr lang="en-US" sz="4400" strike="noStrike" spc="-49">
                <a:solidFill>
                  <a:srgbClr val="404040"/>
                </a:solidFill>
                <a:uFill>
                  <a:solidFill>
                    <a:srgbClr val="FFFFFF"/>
                  </a:solidFill>
                </a:uFill>
                <a:latin typeface="Calibri Light"/>
              </a:rPr>
              <a:t>Example 1</a:t>
            </a:r>
            <a:endParaRPr/>
          </a:p>
        </p:txBody>
      </p:sp>
      <p:sp>
        <p:nvSpPr>
          <p:cNvPr id="211" name="TextShape 2"/>
          <p:cNvSpPr txBox="1"/>
          <p:nvPr/>
        </p:nvSpPr>
        <p:spPr>
          <a:xfrm>
            <a:off x="936720" y="1439280"/>
            <a:ext cx="10240560" cy="4363560"/>
          </a:xfrm>
          <a:prstGeom prst="rect">
            <a:avLst/>
          </a:prstGeom>
          <a:noFill/>
          <a:ln>
            <a:noFill/>
          </a:ln>
        </p:spPr>
        <p:txBody>
          <a:bodyPr lIns="0" rIns="0"/>
          <a:lstStyle/>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10% of patients in a clinic have liver disease. Five percent of the clinic’s patients are alcoholics. Amongst those patients diagnosed with liver disease, 7% are alcoholics. You are interested in knowing the probability of a patient having liver disease, given that he is an alcoholic. </a:t>
            </a:r>
            <a:endParaRPr/>
          </a:p>
          <a:p>
            <a:pPr>
              <a:lnSpc>
                <a:spcPct val="100000"/>
              </a:lnSpc>
            </a:pPr>
            <a:endParaRPr/>
          </a:p>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P(A) = probability of liver disease = 0.10</a:t>
            </a:r>
            <a:endParaRPr/>
          </a:p>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P(B) = probability of alcoholism = 0.05</a:t>
            </a:r>
            <a:endParaRPr/>
          </a:p>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P(B|A) = 0.07</a:t>
            </a:r>
            <a:endParaRPr/>
          </a:p>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P(A|B) = ? </a:t>
            </a:r>
            <a:endParaRPr/>
          </a:p>
          <a:p>
            <a:pPr>
              <a:lnSpc>
                <a:spcPct val="100000"/>
              </a:lnSpc>
            </a:pPr>
            <a:endParaRPr/>
          </a:p>
          <a:p>
            <a:pPr marL="91440" indent="-91080">
              <a:lnSpc>
                <a:spcPct val="100000"/>
              </a:lnSpc>
              <a:buClr>
                <a:srgbClr val="99CB38"/>
              </a:buClr>
              <a:buFont typeface="Calibri"/>
              <a:buChar char=" "/>
            </a:pPr>
            <a:r>
              <a:rPr lang="en-US" sz="5100" b="1" strike="noStrike" spc="-1">
                <a:solidFill>
                  <a:srgbClr val="404040"/>
                </a:solidFill>
                <a:uFill>
                  <a:solidFill>
                    <a:srgbClr val="FFFFFF"/>
                  </a:solidFill>
                </a:uFill>
                <a:latin typeface="Calibri"/>
              </a:rPr>
              <a:t>(A|B) = (0.07 * 0.1)/0.05 = 0.14</a:t>
            </a:r>
            <a:endParaRPr/>
          </a:p>
          <a:p>
            <a:pPr marL="91440" indent="-91080">
              <a:lnSpc>
                <a:spcPct val="100000"/>
              </a:lnSpc>
              <a:buClr>
                <a:srgbClr val="99CB38"/>
              </a:buClr>
              <a:buFont typeface="Calibri"/>
              <a:buChar char=" "/>
            </a:pPr>
            <a:r>
              <a:rPr lang="en-US" sz="5100" strike="noStrike" spc="-1">
                <a:solidFill>
                  <a:srgbClr val="404040"/>
                </a:solidFill>
                <a:uFill>
                  <a:solidFill>
                    <a:srgbClr val="FFFFFF"/>
                  </a:solidFill>
                </a:uFill>
                <a:latin typeface="Calibri"/>
              </a:rPr>
              <a:t>
In other words, if the patient is an alcoholic, their chances of having liver disease is 0.14 (14%)</a:t>
            </a: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1382760" y="-182880"/>
            <a:ext cx="10058040" cy="1449000"/>
          </a:xfrm>
          <a:prstGeom prst="rect">
            <a:avLst/>
          </a:prstGeom>
          <a:noFill/>
          <a:ln>
            <a:noFill/>
          </a:ln>
        </p:spPr>
        <p:txBody>
          <a:bodyPr anchor="b"/>
          <a:lstStyle/>
          <a:p>
            <a:pPr>
              <a:lnSpc>
                <a:spcPct val="85000"/>
              </a:lnSpc>
            </a:pPr>
            <a:r>
              <a:rPr lang="en-US" sz="4400" strike="noStrike" spc="-49">
                <a:solidFill>
                  <a:srgbClr val="404040"/>
                </a:solidFill>
                <a:uFill>
                  <a:solidFill>
                    <a:srgbClr val="FFFFFF"/>
                  </a:solidFill>
                </a:uFill>
                <a:latin typeface="Calibri Light"/>
              </a:rPr>
              <a:t>Example 2</a:t>
            </a:r>
            <a:endParaRPr/>
          </a:p>
        </p:txBody>
      </p:sp>
      <p:sp>
        <p:nvSpPr>
          <p:cNvPr id="213" name="TextShape 2"/>
          <p:cNvSpPr txBox="1"/>
          <p:nvPr/>
        </p:nvSpPr>
        <p:spPr>
          <a:xfrm>
            <a:off x="1382760" y="1662480"/>
            <a:ext cx="10794960" cy="4056480"/>
          </a:xfrm>
          <a:prstGeom prst="rect">
            <a:avLst/>
          </a:prstGeom>
          <a:noFill/>
          <a:ln>
            <a:noFill/>
          </a:ln>
        </p:spPr>
        <p:txBody>
          <a:bodyPr lIns="0" rIns="0"/>
          <a:lstStyle/>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A disease occurs in 0.5% of population</a:t>
            </a: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A diagnostic test gives a positive result in:</a:t>
            </a:r>
            <a:endParaRPr/>
          </a:p>
          <a:p>
            <a:pPr marL="800280" lvl="1" indent="-342720">
              <a:lnSpc>
                <a:spcPct val="100000"/>
              </a:lnSpc>
              <a:buClr>
                <a:srgbClr val="99CB38"/>
              </a:buClr>
              <a:buFont typeface="Calibri"/>
              <a:buChar char="◦"/>
            </a:pPr>
            <a:r>
              <a:rPr lang="en-US" sz="2400" strike="noStrike" spc="-1">
                <a:solidFill>
                  <a:srgbClr val="404040"/>
                </a:solidFill>
                <a:uFill>
                  <a:solidFill>
                    <a:srgbClr val="FFFFFF"/>
                  </a:solidFill>
                </a:uFill>
                <a:latin typeface="Calibri"/>
              </a:rPr>
              <a:t>99% of people with the disease</a:t>
            </a:r>
            <a:endParaRPr/>
          </a:p>
          <a:p>
            <a:pPr marL="800280" lvl="1" indent="-342720">
              <a:lnSpc>
                <a:spcPct val="100000"/>
              </a:lnSpc>
              <a:buClr>
                <a:srgbClr val="99CB38"/>
              </a:buClr>
              <a:buFont typeface="Calibri"/>
              <a:buChar char="◦"/>
            </a:pPr>
            <a:r>
              <a:rPr lang="en-US" sz="2400" strike="noStrike" spc="-1">
                <a:solidFill>
                  <a:srgbClr val="404040"/>
                </a:solidFill>
                <a:uFill>
                  <a:solidFill>
                    <a:srgbClr val="FFFFFF"/>
                  </a:solidFill>
                </a:uFill>
                <a:latin typeface="Calibri"/>
              </a:rPr>
              <a:t>5% of people without the disease (false positive)</a:t>
            </a: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A person receives a positive result. </a:t>
            </a: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What is the probability of them having the disease, given a positive result?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981000" y="1360440"/>
            <a:ext cx="10515240" cy="4350960"/>
          </a:xfrm>
          <a:prstGeom prst="rect">
            <a:avLst/>
          </a:prstGeom>
          <a:noFill/>
          <a:ln>
            <a:noFill/>
          </a:ln>
        </p:spPr>
        <p:txBody>
          <a:bodyPr lIns="0" rIns="0"/>
          <a:lstStyle/>
          <a:p>
            <a:pPr>
              <a:lnSpc>
                <a:spcPct val="100000"/>
              </a:lnSpc>
            </a:pPr>
            <a:r>
              <a:rPr lang="en-US" sz="2400" strike="noStrike" spc="-1">
                <a:solidFill>
                  <a:srgbClr val="404040"/>
                </a:solidFill>
                <a:uFill>
                  <a:solidFill>
                    <a:srgbClr val="FFFFFF"/>
                  </a:solidFill>
                </a:uFill>
                <a:latin typeface="Calibri"/>
              </a:rPr>
              <a:t>P(disease|positive test result) = </a:t>
            </a:r>
            <a:r>
              <a:rPr lang="en-US" sz="2400" u="sng" strike="noStrike" spc="-1">
                <a:solidFill>
                  <a:srgbClr val="404040"/>
                </a:solidFill>
                <a:uFill>
                  <a:solidFill>
                    <a:srgbClr val="FFFFFF"/>
                  </a:solidFill>
                </a:uFill>
                <a:latin typeface="Calibri"/>
              </a:rPr>
              <a:t>P(positive test/disease) x P (disease)</a:t>
            </a:r>
            <a:endParaRPr/>
          </a:p>
          <a:p>
            <a:pPr>
              <a:lnSpc>
                <a:spcPct val="100000"/>
              </a:lnSpc>
            </a:pPr>
            <a:r>
              <a:rPr lang="en-US" sz="2400" strike="noStrike" spc="-1">
                <a:solidFill>
                  <a:srgbClr val="404040"/>
                </a:solidFill>
                <a:uFill>
                  <a:solidFill>
                    <a:srgbClr val="FFFFFF"/>
                  </a:solidFill>
                </a:uFill>
                <a:latin typeface="Calibri"/>
              </a:rPr>
              <a:t>                                                                         P(positive test)</a:t>
            </a:r>
            <a:endParaRPr/>
          </a:p>
          <a:p>
            <a:pPr>
              <a:lnSpc>
                <a:spcPct val="100000"/>
              </a:lnSpc>
            </a:pPr>
            <a:endParaRPr/>
          </a:p>
          <a:p>
            <a:pPr>
              <a:lnSpc>
                <a:spcPct val="100000"/>
              </a:lnSpc>
            </a:pPr>
            <a:r>
              <a:rPr lang="en-US" sz="2400" strike="noStrike" spc="-1">
                <a:solidFill>
                  <a:srgbClr val="404040"/>
                </a:solidFill>
                <a:uFill>
                  <a:solidFill>
                    <a:srgbClr val="FFFFFF"/>
                  </a:solidFill>
                </a:uFill>
                <a:latin typeface="Calibri"/>
              </a:rPr>
              <a:t>We know: </a:t>
            </a:r>
            <a:endParaRPr/>
          </a:p>
          <a:p>
            <a:pPr>
              <a:lnSpc>
                <a:spcPct val="100000"/>
              </a:lnSpc>
            </a:pPr>
            <a:endParaRPr/>
          </a:p>
          <a:p>
            <a:pPr>
              <a:lnSpc>
                <a:spcPct val="100000"/>
              </a:lnSpc>
            </a:pPr>
            <a:r>
              <a:rPr lang="en-US" sz="2400" strike="noStrike" spc="-1">
                <a:solidFill>
                  <a:srgbClr val="404040"/>
                </a:solidFill>
                <a:uFill>
                  <a:solidFill>
                    <a:srgbClr val="FFFFFF"/>
                  </a:solidFill>
                </a:uFill>
                <a:latin typeface="Calibri"/>
              </a:rPr>
              <a:t>P(positive test/disease) = 0.99</a:t>
            </a:r>
            <a:endParaRPr/>
          </a:p>
          <a:p>
            <a:pPr>
              <a:lnSpc>
                <a:spcPct val="100000"/>
              </a:lnSpc>
            </a:pPr>
            <a:r>
              <a:rPr lang="en-US" sz="2400" strike="noStrike" spc="-1">
                <a:solidFill>
                  <a:srgbClr val="404040"/>
                </a:solidFill>
                <a:uFill>
                  <a:solidFill>
                    <a:srgbClr val="FFFFFF"/>
                  </a:solidFill>
                </a:uFill>
                <a:latin typeface="Calibri"/>
              </a:rPr>
              <a:t>P(disease) = 0.005</a:t>
            </a:r>
            <a:endParaRPr/>
          </a:p>
          <a:p>
            <a:pPr>
              <a:lnSpc>
                <a:spcPct val="100000"/>
              </a:lnSpc>
            </a:pPr>
            <a:r>
              <a:rPr lang="en-US" sz="2400" strike="noStrike" spc="-1">
                <a:solidFill>
                  <a:srgbClr val="404040"/>
                </a:solidFill>
                <a:uFill>
                  <a:solidFill>
                    <a:srgbClr val="FFFFFF"/>
                  </a:solidFill>
                </a:uFill>
                <a:latin typeface="Calibri"/>
              </a:rPr>
              <a:t>P(positive test) =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1684800" y="1530360"/>
            <a:ext cx="10058040" cy="4022280"/>
          </a:xfrm>
          <a:prstGeom prst="rect">
            <a:avLst/>
          </a:prstGeom>
          <a:noFill/>
          <a:ln>
            <a:noFill/>
          </a:ln>
        </p:spPr>
        <p:txBody>
          <a:bodyPr lIns="0" rIns="0"/>
          <a:lstStyle/>
          <a:p>
            <a:pPr>
              <a:lnSpc>
                <a:spcPct val="100000"/>
              </a:lnSpc>
            </a:pPr>
            <a:r>
              <a:rPr lang="en-US" sz="2800" strike="noStrike" spc="-1">
                <a:solidFill>
                  <a:srgbClr val="404040"/>
                </a:solidFill>
                <a:uFill>
                  <a:solidFill>
                    <a:srgbClr val="FFFFFF"/>
                  </a:solidFill>
                </a:uFill>
                <a:latin typeface="Calibri"/>
              </a:rPr>
              <a:t>P(B) 	=  P(B|A) * P(A)     +     P(B|~A) * P(~A)</a:t>
            </a:r>
            <a:endParaRPr/>
          </a:p>
          <a:p>
            <a:pPr>
              <a:lnSpc>
                <a:spcPct val="100000"/>
              </a:lnSpc>
            </a:pPr>
            <a:r>
              <a:rPr lang="en-US" sz="2800" strike="noStrike" spc="-1">
                <a:solidFill>
                  <a:srgbClr val="404040"/>
                </a:solidFill>
                <a:uFill>
                  <a:solidFill>
                    <a:srgbClr val="FFFFFF"/>
                  </a:solidFill>
                </a:uFill>
                <a:latin typeface="Calibri"/>
              </a:rPr>
              <a:t>	= (0.99 * 0.005)     +    (0.05 * 0.995)</a:t>
            </a:r>
            <a:endParaRPr/>
          </a:p>
          <a:p>
            <a:pPr>
              <a:lnSpc>
                <a:spcPct val="100000"/>
              </a:lnSpc>
            </a:pPr>
            <a:r>
              <a:rPr lang="en-US" sz="2800" strike="noStrike" spc="-1">
                <a:solidFill>
                  <a:srgbClr val="404040"/>
                </a:solidFill>
                <a:uFill>
                  <a:solidFill>
                    <a:srgbClr val="FFFFFF"/>
                  </a:solidFill>
                </a:uFill>
                <a:latin typeface="Calibri"/>
              </a:rPr>
              <a:t>	</a:t>
            </a:r>
            <a:r>
              <a:rPr lang="en-US" sz="2800" strike="noStrike" spc="-1">
                <a:solidFill>
                  <a:srgbClr val="00B050"/>
                </a:solidFill>
                <a:uFill>
                  <a:solidFill>
                    <a:srgbClr val="FFFFFF"/>
                  </a:solidFill>
                </a:uFill>
                <a:latin typeface="Calibri"/>
              </a:rPr>
              <a:t>=  0.055</a:t>
            </a:r>
            <a:endParaRPr/>
          </a:p>
          <a:p>
            <a:pPr>
              <a:lnSpc>
                <a:spcPct val="100000"/>
              </a:lnSpc>
            </a:pPr>
            <a:endParaRPr/>
          </a:p>
          <a:p>
            <a:pPr>
              <a:lnSpc>
                <a:spcPct val="100000"/>
              </a:lnSpc>
            </a:pPr>
            <a:r>
              <a:rPr lang="en-US" sz="2800" strike="noStrike" spc="-1">
                <a:solidFill>
                  <a:srgbClr val="000000"/>
                </a:solidFill>
                <a:uFill>
                  <a:solidFill>
                    <a:srgbClr val="FFFFFF"/>
                  </a:solidFill>
                </a:uFill>
                <a:latin typeface="Calibri"/>
              </a:rPr>
              <a:t>Where: </a:t>
            </a:r>
            <a:endParaRPr/>
          </a:p>
          <a:p>
            <a:pPr>
              <a:lnSpc>
                <a:spcPct val="100000"/>
              </a:lnSpc>
            </a:pPr>
            <a:r>
              <a:rPr lang="en-US" sz="2800" strike="noStrike" spc="-1">
                <a:solidFill>
                  <a:srgbClr val="000000"/>
                </a:solidFill>
                <a:uFill>
                  <a:solidFill>
                    <a:srgbClr val="FFFFFF"/>
                  </a:solidFill>
                </a:uFill>
                <a:latin typeface="Calibri"/>
              </a:rPr>
              <a:t>P(A) = chance of disease</a:t>
            </a:r>
            <a:endParaRPr/>
          </a:p>
          <a:p>
            <a:pPr>
              <a:lnSpc>
                <a:spcPct val="100000"/>
              </a:lnSpc>
            </a:pPr>
            <a:r>
              <a:rPr lang="en-US" sz="2800" strike="noStrike" spc="-1">
                <a:solidFill>
                  <a:srgbClr val="000000"/>
                </a:solidFill>
                <a:uFill>
                  <a:solidFill>
                    <a:srgbClr val="FFFFFF"/>
                  </a:solidFill>
                </a:uFill>
                <a:latin typeface="Calibri"/>
              </a:rPr>
              <a:t>P(~A) = chance of not having the disease.        </a:t>
            </a:r>
            <a:r>
              <a:rPr lang="en-US" sz="2800" strike="noStrike" spc="-1">
                <a:solidFill>
                  <a:srgbClr val="00B050"/>
                </a:solidFill>
                <a:uFill>
                  <a:solidFill>
                    <a:srgbClr val="FFFFFF"/>
                  </a:solidFill>
                </a:uFill>
                <a:latin typeface="Calibri"/>
              </a:rPr>
              <a:t>Remember: P (~A) = 1 – P(A) </a:t>
            </a:r>
            <a:endParaRPr/>
          </a:p>
          <a:p>
            <a:pPr>
              <a:lnSpc>
                <a:spcPct val="100000"/>
              </a:lnSpc>
            </a:pPr>
            <a:r>
              <a:rPr lang="en-US" sz="2800" strike="noStrike" spc="-1">
                <a:solidFill>
                  <a:srgbClr val="000000"/>
                </a:solidFill>
                <a:uFill>
                  <a:solidFill>
                    <a:srgbClr val="FFFFFF"/>
                  </a:solidFill>
                </a:uFill>
                <a:latin typeface="Calibri"/>
              </a:rPr>
              <a:t>P(B|A) = chance of positive test given that disease is present</a:t>
            </a:r>
            <a:endParaRPr/>
          </a:p>
          <a:p>
            <a:pPr>
              <a:lnSpc>
                <a:spcPct val="100000"/>
              </a:lnSpc>
            </a:pPr>
            <a:r>
              <a:rPr lang="en-US" sz="2800" strike="noStrike" spc="-1">
                <a:solidFill>
                  <a:srgbClr val="000000"/>
                </a:solidFill>
                <a:uFill>
                  <a:solidFill>
                    <a:srgbClr val="FFFFFF"/>
                  </a:solidFill>
                </a:uFill>
                <a:latin typeface="Calibri"/>
              </a:rPr>
              <a:t>P(B|~A) = chance of positive test given that the disease isn’t present</a:t>
            </a:r>
            <a:endParaRPr/>
          </a:p>
          <a:p>
            <a:pPr>
              <a:lnSpc>
                <a:spcPct val="100000"/>
              </a:lnSpc>
            </a:pPr>
            <a:endParaRPr/>
          </a:p>
          <a:p>
            <a:pPr>
              <a:lnSpc>
                <a:spcPct val="100000"/>
              </a:lnSpc>
            </a:pPr>
            <a:endParaRPr/>
          </a:p>
          <a:p>
            <a:pPr>
              <a:lnSpc>
                <a:spcPct val="90000"/>
              </a:lnSpc>
            </a:pPr>
            <a:endParaRPr/>
          </a:p>
          <a:p>
            <a:pPr>
              <a:lnSpc>
                <a:spcPct val="100000"/>
              </a:lnSpc>
            </a:pP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280160" y="1715040"/>
            <a:ext cx="884448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spc="-1">
                <a:solidFill>
                  <a:srgbClr val="000000"/>
                </a:solidFill>
                <a:uFill>
                  <a:solidFill>
                    <a:srgbClr val="FFFFFF"/>
                  </a:solidFill>
                </a:uFill>
                <a:latin typeface="Calibri"/>
              </a:rPr>
              <a:t>Therefore:</a:t>
            </a:r>
            <a:endParaRPr/>
          </a:p>
          <a:p>
            <a:pPr>
              <a:lnSpc>
                <a:spcPct val="100000"/>
              </a:lnSpc>
            </a:pPr>
            <a:endParaRPr/>
          </a:p>
          <a:p>
            <a:pPr>
              <a:lnSpc>
                <a:spcPct val="100000"/>
              </a:lnSpc>
            </a:pPr>
            <a:r>
              <a:rPr lang="en-US" sz="2800" strike="noStrike" spc="-1">
                <a:solidFill>
                  <a:srgbClr val="000000"/>
                </a:solidFill>
                <a:uFill>
                  <a:solidFill>
                    <a:srgbClr val="FFFFFF"/>
                  </a:solidFill>
                </a:uFill>
                <a:latin typeface="Calibri"/>
              </a:rPr>
              <a:t>P(disease/positive test result) = </a:t>
            </a:r>
            <a:r>
              <a:rPr lang="en-US" sz="2800" u="sng" strike="noStrike" spc="-1">
                <a:solidFill>
                  <a:srgbClr val="000000"/>
                </a:solidFill>
                <a:uFill>
                  <a:solidFill>
                    <a:srgbClr val="FFFFFF"/>
                  </a:solidFill>
                </a:uFill>
                <a:latin typeface="Calibri"/>
              </a:rPr>
              <a:t>0.99 x 0.005 </a:t>
            </a:r>
            <a:r>
              <a:rPr lang="en-US" sz="2800" strike="noStrike" spc="-1">
                <a:solidFill>
                  <a:srgbClr val="000000"/>
                </a:solidFill>
                <a:uFill>
                  <a:solidFill>
                    <a:srgbClr val="FFFFFF"/>
                  </a:solidFill>
                </a:uFill>
                <a:latin typeface="Calibri"/>
              </a:rPr>
              <a:t>= 0.09  i.e. 9%</a:t>
            </a:r>
            <a:endParaRPr/>
          </a:p>
          <a:p>
            <a:pPr>
              <a:lnSpc>
                <a:spcPct val="100000"/>
              </a:lnSpc>
            </a:pPr>
            <a:r>
              <a:rPr lang="en-US" sz="2800" strike="noStrike" spc="-1">
                <a:solidFill>
                  <a:srgbClr val="000000"/>
                </a:solidFill>
                <a:uFill>
                  <a:solidFill>
                    <a:srgbClr val="FFFFFF"/>
                  </a:solidFill>
                </a:uFill>
                <a:latin typeface="Calibri"/>
              </a:rPr>
              <a:t>                                                               0.055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1097280" y="286560"/>
            <a:ext cx="10058040" cy="145044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Bayesian Statistics</a:t>
            </a:r>
            <a:endParaRPr/>
          </a:p>
        </p:txBody>
      </p:sp>
      <p:sp>
        <p:nvSpPr>
          <p:cNvPr id="218" name="TextShape 2"/>
          <p:cNvSpPr txBox="1"/>
          <p:nvPr/>
        </p:nvSpPr>
        <p:spPr>
          <a:xfrm>
            <a:off x="1097280" y="1845720"/>
            <a:ext cx="10058040" cy="4023000"/>
          </a:xfrm>
          <a:prstGeom prst="rect">
            <a:avLst/>
          </a:prstGeom>
          <a:noFill/>
          <a:ln>
            <a:noFill/>
          </a:ln>
        </p:spPr>
        <p:txBody>
          <a:bodyPr lIns="0" rIns="0"/>
          <a:lstStyle/>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Provides a dynamic model through which our belief is constantly updated as we add more data. </a:t>
            </a: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Ultimate goal is to calculate the </a:t>
            </a:r>
            <a:r>
              <a:rPr lang="en-US" sz="2400" b="1" strike="noStrike" spc="-1">
                <a:solidFill>
                  <a:srgbClr val="404040"/>
                </a:solidFill>
                <a:uFill>
                  <a:solidFill>
                    <a:srgbClr val="FFFFFF"/>
                  </a:solidFill>
                </a:uFill>
                <a:latin typeface="Calibri"/>
              </a:rPr>
              <a:t>posterior probability density</a:t>
            </a:r>
            <a:r>
              <a:rPr lang="en-US" sz="2400" strike="noStrike" spc="-1">
                <a:solidFill>
                  <a:srgbClr val="404040"/>
                </a:solidFill>
                <a:uFill>
                  <a:solidFill>
                    <a:srgbClr val="FFFFFF"/>
                  </a:solidFill>
                </a:uFill>
                <a:latin typeface="Calibri"/>
              </a:rPr>
              <a:t>, which is proportional to the likelihood (of our data being correct) and our prior knowledge. </a:t>
            </a: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Can be used as model for the brain (Bayesian brain), history and human behaviour. </a:t>
            </a:r>
            <a:endParaRPr/>
          </a:p>
          <a:p>
            <a:pPr>
              <a:lnSpc>
                <a:spcPct val="9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823320" y="22860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Frequentist vs. Bayesian statistics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57200" y="-36252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800" strike="noStrike" spc="-46">
                <a:solidFill>
                  <a:srgbClr val="404040"/>
                </a:solidFill>
                <a:uFill>
                  <a:solidFill>
                    <a:srgbClr val="FFFFFF"/>
                  </a:solidFill>
                </a:uFill>
                <a:latin typeface="Calibri Light"/>
              </a:rPr>
              <a:t>Frequentist models in practice</a:t>
            </a:r>
            <a:endParaRPr/>
          </a:p>
        </p:txBody>
      </p:sp>
      <p:sp>
        <p:nvSpPr>
          <p:cNvPr id="221" name="CustomShape 2"/>
          <p:cNvSpPr/>
          <p:nvPr/>
        </p:nvSpPr>
        <p:spPr>
          <a:xfrm>
            <a:off x="365760" y="1744920"/>
            <a:ext cx="10514880" cy="43506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Calibri"/>
              </a:rPr>
              <a:t>Model: y = X</a:t>
            </a:r>
            <a:r>
              <a:rPr lang="en-US" sz="2800" strike="noStrike" spc="-1">
                <a:solidFill>
                  <a:srgbClr val="404040"/>
                </a:solidFill>
                <a:uFill>
                  <a:solidFill>
                    <a:srgbClr val="FFFFFF"/>
                  </a:solidFill>
                </a:uFill>
                <a:latin typeface="Arial"/>
                <a:ea typeface="Arial"/>
              </a:rPr>
              <a:t>θ + ε</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Calibri"/>
                <a:ea typeface="Arial"/>
              </a:rPr>
              <a:t>Data, X, is random variable, while parameters, </a:t>
            </a:r>
            <a:r>
              <a:rPr lang="en-US" sz="2800" strike="noStrike" spc="-1">
                <a:solidFill>
                  <a:srgbClr val="404040"/>
                </a:solidFill>
                <a:uFill>
                  <a:solidFill>
                    <a:srgbClr val="FFFFFF"/>
                  </a:solidFill>
                </a:uFill>
                <a:latin typeface="Arial"/>
                <a:ea typeface="Arial"/>
              </a:rPr>
              <a:t>θ, are fixed.</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Hence, we assume there is a true set of parameters, or true model of the world, and we are concerned with getting the best possible estimate.</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We are interested in point estimates of parameters given the data.</a:t>
            </a:r>
            <a:endParaRPr/>
          </a:p>
          <a:p>
            <a:pPr marL="91440" indent="-90720">
              <a:lnSpc>
                <a:spcPct val="90000"/>
              </a:lnSpc>
              <a:buClr>
                <a:srgbClr val="99CB38"/>
              </a:buClr>
              <a:buFont typeface="Calibri"/>
              <a:buChar char=" "/>
            </a:pPr>
            <a:r>
              <a:rPr lang="en-US" sz="2800" b="1" strike="noStrike" spc="-1">
                <a:solidFill>
                  <a:srgbClr val="404040"/>
                </a:solidFill>
                <a:uFill>
                  <a:solidFill>
                    <a:srgbClr val="FFFFFF"/>
                  </a:solidFill>
                </a:uFill>
                <a:latin typeface="Calibri"/>
                <a:ea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457200" y="-36252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800" strike="noStrike" spc="-46">
                <a:solidFill>
                  <a:srgbClr val="404040"/>
                </a:solidFill>
                <a:uFill>
                  <a:solidFill>
                    <a:srgbClr val="FFFFFF"/>
                  </a:solidFill>
                </a:uFill>
                <a:latin typeface="Calibri Light"/>
              </a:rPr>
              <a:t>Bayesian models in practice</a:t>
            </a:r>
            <a:endParaRPr/>
          </a:p>
        </p:txBody>
      </p:sp>
      <p:sp>
        <p:nvSpPr>
          <p:cNvPr id="223" name="CustomShape 2"/>
          <p:cNvSpPr/>
          <p:nvPr/>
        </p:nvSpPr>
        <p:spPr>
          <a:xfrm>
            <a:off x="228600" y="1744920"/>
            <a:ext cx="10514880" cy="435060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lstStyle/>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Calibri"/>
              </a:rPr>
              <a:t>Model: y = X</a:t>
            </a:r>
            <a:r>
              <a:rPr lang="en-US" sz="2800" strike="noStrike" spc="-1">
                <a:solidFill>
                  <a:srgbClr val="404040"/>
                </a:solidFill>
                <a:uFill>
                  <a:solidFill>
                    <a:srgbClr val="FFFFFF"/>
                  </a:solidFill>
                </a:uFill>
                <a:latin typeface="Arial"/>
                <a:ea typeface="Arial"/>
              </a:rPr>
              <a:t>θ + ε</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Calibri"/>
                <a:ea typeface="Arial"/>
              </a:rPr>
              <a:t>Data, X, is fixed, while parameters, </a:t>
            </a:r>
            <a:r>
              <a:rPr lang="en-US" sz="2800" strike="noStrike" spc="-1">
                <a:solidFill>
                  <a:srgbClr val="404040"/>
                </a:solidFill>
                <a:uFill>
                  <a:solidFill>
                    <a:srgbClr val="FFFFFF"/>
                  </a:solidFill>
                </a:uFill>
                <a:latin typeface="Arial"/>
                <a:ea typeface="Arial"/>
              </a:rPr>
              <a:t>θ, are considered to be random variables.</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There is no single set of parameters that denotes a true model of the world -  we have parameters that are more or less probable.</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trike="noStrike" spc="-1">
                <a:solidFill>
                  <a:srgbClr val="404040"/>
                </a:solidFill>
                <a:uFill>
                  <a:solidFill>
                    <a:srgbClr val="FFFFFF"/>
                  </a:solidFill>
                </a:uFill>
                <a:latin typeface="Arial"/>
                <a:ea typeface="Arial"/>
              </a:rPr>
              <a:t>We are interested in distribution of parameters given the data.</a:t>
            </a:r>
            <a:endParaRPr/>
          </a:p>
          <a:p>
            <a:pPr marL="91440" indent="-90720">
              <a:lnSpc>
                <a:spcPct val="90000"/>
              </a:lnSpc>
              <a:buClr>
                <a:srgbClr val="99CB38"/>
              </a:buClr>
              <a:buFont typeface="Calibri"/>
              <a:buChar char=" "/>
            </a:pPr>
            <a:r>
              <a:rPr lang="en-US" sz="2800" b="1" strike="noStrike" spc="-1">
                <a:solidFill>
                  <a:srgbClr val="404040"/>
                </a:solidFill>
                <a:uFill>
                  <a:solidFill>
                    <a:srgbClr val="FFFFFF"/>
                  </a:solidFill>
                </a:uFill>
                <a:latin typeface="Calibri"/>
                <a:ea typeface="Arial"/>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1097280" y="286560"/>
            <a:ext cx="10058040" cy="145044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What is Bayes? </a:t>
            </a:r>
            <a:endParaRPr/>
          </a:p>
        </p:txBody>
      </p:sp>
      <p:sp>
        <p:nvSpPr>
          <p:cNvPr id="174" name="TextShape 2"/>
          <p:cNvSpPr txBox="1"/>
          <p:nvPr/>
        </p:nvSpPr>
        <p:spPr>
          <a:xfrm>
            <a:off x="1097280" y="1845720"/>
            <a:ext cx="10058040" cy="4023000"/>
          </a:xfrm>
          <a:prstGeom prst="rect">
            <a:avLst/>
          </a:prstGeom>
          <a:noFill/>
          <a:ln>
            <a:noFill/>
          </a:ln>
        </p:spPr>
        <p:txBody>
          <a:bodyPr lIns="0" rIns="0"/>
          <a:lstStyle/>
          <a:p>
            <a:pPr>
              <a:lnSpc>
                <a:spcPct val="90000"/>
              </a:lnSpc>
            </a:pPr>
            <a:endParaRPr/>
          </a:p>
          <a:p>
            <a:pPr marL="91440" indent="-91080">
              <a:lnSpc>
                <a:spcPct val="90000"/>
              </a:lnSpc>
              <a:buClr>
                <a:srgbClr val="99CB38"/>
              </a:buClr>
              <a:buFont typeface="Calibri"/>
              <a:buChar char=" "/>
            </a:pPr>
            <a:r>
              <a:rPr lang="en-US" sz="2000" strike="noStrike" spc="-1">
                <a:solidFill>
                  <a:srgbClr val="404040"/>
                </a:solidFill>
                <a:uFill>
                  <a:solidFill>
                    <a:srgbClr val="FFFFFF"/>
                  </a:solidFill>
                </a:uFill>
                <a:latin typeface="Calibri"/>
              </a:rPr>
              <a:t>Frequentist statistics – p values and confidence intervals</a:t>
            </a:r>
            <a:endParaRPr/>
          </a:p>
          <a:p>
            <a:pPr>
              <a:lnSpc>
                <a:spcPct val="90000"/>
              </a:lnSpc>
            </a:pPr>
            <a:endParaRPr/>
          </a:p>
          <a:p>
            <a:pPr marL="91440" indent="-91080">
              <a:lnSpc>
                <a:spcPct val="90000"/>
              </a:lnSpc>
              <a:buClr>
                <a:srgbClr val="99CB38"/>
              </a:buClr>
              <a:buFont typeface="Calibri"/>
              <a:buChar char=" "/>
            </a:pPr>
            <a:r>
              <a:rPr lang="en-US" sz="2000" strike="noStrike" spc="-1">
                <a:solidFill>
                  <a:srgbClr val="404040"/>
                </a:solidFill>
                <a:uFill>
                  <a:solidFill>
                    <a:srgbClr val="FFFFFF"/>
                  </a:solidFill>
                </a:uFill>
                <a:latin typeface="Calibri"/>
              </a:rPr>
              <a:t>Bayesian statistics deal with conditional variability. </a:t>
            </a:r>
            <a:endParaRPr/>
          </a:p>
          <a:p>
            <a:pPr>
              <a:lnSpc>
                <a:spcPct val="90000"/>
              </a:lnSpc>
            </a:pPr>
            <a:endParaRPr/>
          </a:p>
          <a:p>
            <a:pPr marL="91440" indent="-91080">
              <a:lnSpc>
                <a:spcPct val="90000"/>
              </a:lnSpc>
              <a:buClr>
                <a:srgbClr val="99CB38"/>
              </a:buClr>
              <a:buFont typeface="Calibri"/>
              <a:buChar char=" "/>
            </a:pPr>
            <a:r>
              <a:rPr lang="en-US" sz="2000" strike="noStrike" spc="-1">
                <a:solidFill>
                  <a:srgbClr val="404040"/>
                </a:solidFill>
                <a:uFill>
                  <a:solidFill>
                    <a:srgbClr val="FFFFFF"/>
                  </a:solidFill>
                </a:uFill>
                <a:latin typeface="Calibri"/>
              </a:rPr>
              <a:t>Apply variable parameters to fixed data – update our beliefs based on new knowledge</a:t>
            </a:r>
            <a:endParaRPr/>
          </a:p>
          <a:p>
            <a:pPr>
              <a:lnSpc>
                <a:spcPct val="90000"/>
              </a:lnSpc>
            </a:pPr>
            <a:endParaRPr/>
          </a:p>
          <a:p>
            <a:pPr marL="91440" indent="-91080">
              <a:lnSpc>
                <a:spcPct val="90000"/>
              </a:lnSpc>
              <a:buClr>
                <a:srgbClr val="99CB38"/>
              </a:buClr>
              <a:buFont typeface="Calibri"/>
              <a:buChar char=" "/>
            </a:pPr>
            <a:r>
              <a:rPr lang="en-US" sz="2000" strike="noStrike" spc="-1">
                <a:solidFill>
                  <a:srgbClr val="404040"/>
                </a:solidFill>
                <a:uFill>
                  <a:solidFill>
                    <a:srgbClr val="FFFFFF"/>
                  </a:solidFill>
                </a:uFill>
                <a:latin typeface="Calibri"/>
              </a:rPr>
              <a:t>Wide range of applications</a:t>
            </a:r>
            <a:endParaRPr/>
          </a:p>
          <a:p>
            <a:pPr>
              <a:lnSpc>
                <a:spcPct val="90000"/>
              </a:lnSpc>
            </a:pP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366120" y="-36576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Bayes rule – slightly different form</a:t>
            </a:r>
            <a:endParaRPr/>
          </a:p>
        </p:txBody>
      </p:sp>
      <p:sp>
        <p:nvSpPr>
          <p:cNvPr id="225" name="CustomShape 2"/>
          <p:cNvSpPr/>
          <p:nvPr/>
        </p:nvSpPr>
        <p:spPr>
          <a:xfrm>
            <a:off x="7408080" y="2796120"/>
            <a:ext cx="912600" cy="528840"/>
          </a:xfrm>
          <a:prstGeom prst="rect">
            <a:avLst/>
          </a:prstGeom>
          <a:noFill/>
          <a:ln w="34920">
            <a:solidFill>
              <a:schemeClr val="accent5"/>
            </a:solidFill>
            <a:round/>
          </a:ln>
        </p:spPr>
        <p:style>
          <a:lnRef idx="2">
            <a:schemeClr val="accent1">
              <a:shade val="50000"/>
            </a:schemeClr>
          </a:lnRef>
          <a:fillRef idx="1">
            <a:schemeClr val="accent1"/>
          </a:fillRef>
          <a:effectRef idx="0">
            <a:schemeClr val="accent1"/>
          </a:effectRef>
          <a:fontRef idx="minor"/>
        </p:style>
      </p:sp>
      <p:sp>
        <p:nvSpPr>
          <p:cNvPr id="226" name="CustomShape 3"/>
          <p:cNvSpPr/>
          <p:nvPr/>
        </p:nvSpPr>
        <p:spPr>
          <a:xfrm>
            <a:off x="6043680" y="2796120"/>
            <a:ext cx="996840" cy="528840"/>
          </a:xfrm>
          <a:prstGeom prst="rect">
            <a:avLst/>
          </a:prstGeom>
          <a:noFill/>
          <a:ln w="34920">
            <a:solidFill>
              <a:srgbClr val="00B050"/>
            </a:solidFill>
            <a:round/>
          </a:ln>
        </p:spPr>
        <p:style>
          <a:lnRef idx="2">
            <a:schemeClr val="accent1">
              <a:shade val="50000"/>
            </a:schemeClr>
          </a:lnRef>
          <a:fillRef idx="1">
            <a:schemeClr val="accent1"/>
          </a:fillRef>
          <a:effectRef idx="0">
            <a:schemeClr val="accent1"/>
          </a:effectRef>
          <a:fontRef idx="minor"/>
        </p:style>
      </p:sp>
      <p:sp>
        <p:nvSpPr>
          <p:cNvPr id="227" name="CustomShape 4"/>
          <p:cNvSpPr/>
          <p:nvPr/>
        </p:nvSpPr>
        <p:spPr>
          <a:xfrm>
            <a:off x="6595200" y="3460680"/>
            <a:ext cx="1061640" cy="507600"/>
          </a:xfrm>
          <a:prstGeom prst="rect">
            <a:avLst/>
          </a:prstGeom>
          <a:noFill/>
          <a:ln w="34920">
            <a:solidFill>
              <a:srgbClr val="7030A0"/>
            </a:solidFill>
            <a:round/>
          </a:ln>
        </p:spPr>
        <p:style>
          <a:lnRef idx="2">
            <a:schemeClr val="accent1">
              <a:shade val="50000"/>
            </a:schemeClr>
          </a:lnRef>
          <a:fillRef idx="1">
            <a:schemeClr val="accent1"/>
          </a:fillRef>
          <a:effectRef idx="0">
            <a:schemeClr val="accent1"/>
          </a:effectRef>
          <a:fontRef idx="minor"/>
        </p:style>
      </p:sp>
      <p:sp>
        <p:nvSpPr>
          <p:cNvPr id="228" name="CustomShape 5"/>
          <p:cNvSpPr/>
          <p:nvPr/>
        </p:nvSpPr>
        <p:spPr>
          <a:xfrm>
            <a:off x="3754800" y="3133440"/>
            <a:ext cx="1491120" cy="528840"/>
          </a:xfrm>
          <a:prstGeom prst="rect">
            <a:avLst/>
          </a:prstGeom>
          <a:noFill/>
          <a:ln w="3492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29" name="CustomShape 6"/>
          <p:cNvSpPr/>
          <p:nvPr/>
        </p:nvSpPr>
        <p:spPr>
          <a:xfrm flipV="1">
            <a:off x="6595200" y="2250720"/>
            <a:ext cx="360" cy="544320"/>
          </a:xfrm>
          <a:custGeom>
            <a:avLst/>
            <a:gdLst/>
            <a:ahLst/>
            <a:cxnLst/>
            <a:rect l="l" t="t" r="r" b="b"/>
            <a:pathLst>
              <a:path w="21600" h="21600">
                <a:moveTo>
                  <a:pt x="0" y="0"/>
                </a:moveTo>
                <a:lnTo>
                  <a:pt x="21600" y="21600"/>
                </a:lnTo>
              </a:path>
            </a:pathLst>
          </a:custGeom>
          <a:noFill/>
          <a:ln w="34920">
            <a:solidFill>
              <a:srgbClr val="00B050"/>
            </a:solidFill>
            <a:round/>
            <a:tailEnd type="triangle" w="med" len="med"/>
          </a:ln>
        </p:spPr>
        <p:style>
          <a:lnRef idx="1">
            <a:schemeClr val="accent1"/>
          </a:lnRef>
          <a:fillRef idx="0">
            <a:schemeClr val="accent1"/>
          </a:fillRef>
          <a:effectRef idx="0">
            <a:schemeClr val="accent1"/>
          </a:effectRef>
          <a:fontRef idx="minor"/>
        </p:style>
      </p:sp>
      <p:sp>
        <p:nvSpPr>
          <p:cNvPr id="230" name="CustomShape 7"/>
          <p:cNvSpPr/>
          <p:nvPr/>
        </p:nvSpPr>
        <p:spPr>
          <a:xfrm flipV="1">
            <a:off x="7920720" y="2250720"/>
            <a:ext cx="360" cy="544320"/>
          </a:xfrm>
          <a:custGeom>
            <a:avLst/>
            <a:gdLst/>
            <a:ahLst/>
            <a:cxnLst/>
            <a:rect l="l" t="t" r="r" b="b"/>
            <a:pathLst>
              <a:path w="21600" h="21600">
                <a:moveTo>
                  <a:pt x="0" y="0"/>
                </a:moveTo>
                <a:lnTo>
                  <a:pt x="21600" y="21600"/>
                </a:lnTo>
              </a:path>
            </a:pathLst>
          </a:custGeom>
          <a:noFill/>
          <a:ln w="34920">
            <a:solidFill>
              <a:schemeClr val="accent5"/>
            </a:solidFill>
            <a:round/>
            <a:tailEnd type="triangle" w="med" len="med"/>
          </a:ln>
        </p:spPr>
        <p:style>
          <a:lnRef idx="1">
            <a:schemeClr val="accent1"/>
          </a:lnRef>
          <a:fillRef idx="0">
            <a:schemeClr val="accent1"/>
          </a:fillRef>
          <a:effectRef idx="0">
            <a:schemeClr val="accent1"/>
          </a:effectRef>
          <a:fontRef idx="minor"/>
        </p:style>
      </p:sp>
      <p:sp>
        <p:nvSpPr>
          <p:cNvPr id="231" name="CustomShape 8"/>
          <p:cNvSpPr/>
          <p:nvPr/>
        </p:nvSpPr>
        <p:spPr>
          <a:xfrm rot="10800000" flipV="1">
            <a:off x="7154280" y="4554000"/>
            <a:ext cx="360" cy="544320"/>
          </a:xfrm>
          <a:custGeom>
            <a:avLst/>
            <a:gdLst/>
            <a:ahLst/>
            <a:cxnLst/>
            <a:rect l="l" t="t" r="r" b="b"/>
            <a:pathLst>
              <a:path w="21600" h="21600">
                <a:moveTo>
                  <a:pt x="0" y="0"/>
                </a:moveTo>
                <a:lnTo>
                  <a:pt x="21600" y="21600"/>
                </a:lnTo>
              </a:path>
            </a:pathLst>
          </a:custGeom>
          <a:noFill/>
          <a:ln w="34920">
            <a:solidFill>
              <a:srgbClr val="7030A0"/>
            </a:solidFill>
            <a:round/>
            <a:tailEnd type="triangle" w="med" len="med"/>
          </a:ln>
        </p:spPr>
        <p:style>
          <a:lnRef idx="1">
            <a:schemeClr val="accent1"/>
          </a:lnRef>
          <a:fillRef idx="0">
            <a:schemeClr val="accent1"/>
          </a:fillRef>
          <a:effectRef idx="0">
            <a:schemeClr val="accent1"/>
          </a:effectRef>
          <a:fontRef idx="minor"/>
        </p:style>
      </p:sp>
      <p:sp>
        <p:nvSpPr>
          <p:cNvPr id="232" name="CustomShape 9"/>
          <p:cNvSpPr/>
          <p:nvPr/>
        </p:nvSpPr>
        <p:spPr>
          <a:xfrm flipH="1">
            <a:off x="3024720" y="3403080"/>
            <a:ext cx="729000" cy="360"/>
          </a:xfrm>
          <a:custGeom>
            <a:avLst/>
            <a:gdLst/>
            <a:ahLst/>
            <a:cxnLst/>
            <a:rect l="l" t="t" r="r" b="b"/>
            <a:pathLst>
              <a:path w="21600" h="21600">
                <a:moveTo>
                  <a:pt x="0" y="0"/>
                </a:moveTo>
                <a:lnTo>
                  <a:pt x="21600" y="21600"/>
                </a:lnTo>
              </a:path>
            </a:pathLst>
          </a:custGeom>
          <a:noFill/>
          <a:ln w="34920">
            <a:solidFill>
              <a:srgbClr val="FF0000"/>
            </a:solidFill>
            <a:round/>
            <a:tailEnd type="triangle" w="med" len="med"/>
          </a:ln>
        </p:spPr>
        <p:style>
          <a:lnRef idx="1">
            <a:schemeClr val="accent1"/>
          </a:lnRef>
          <a:fillRef idx="0">
            <a:schemeClr val="accent1"/>
          </a:fillRef>
          <a:effectRef idx="0">
            <a:schemeClr val="accent1"/>
          </a:effectRef>
          <a:fontRef idx="minor"/>
        </p:style>
      </p:sp>
      <p:sp>
        <p:nvSpPr>
          <p:cNvPr id="233" name="CustomShape 10"/>
          <p:cNvSpPr/>
          <p:nvPr/>
        </p:nvSpPr>
        <p:spPr>
          <a:xfrm>
            <a:off x="5925600" y="1838520"/>
            <a:ext cx="13478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00B050"/>
                </a:solidFill>
                <a:uFill>
                  <a:solidFill>
                    <a:srgbClr val="FFFFFF"/>
                  </a:solidFill>
                </a:uFill>
                <a:latin typeface="Arial"/>
                <a:ea typeface="DejaVu Sans"/>
              </a:rPr>
              <a:t>Likelihood</a:t>
            </a:r>
            <a:endParaRPr/>
          </a:p>
        </p:txBody>
      </p:sp>
      <p:sp>
        <p:nvSpPr>
          <p:cNvPr id="234" name="CustomShape 11"/>
          <p:cNvSpPr/>
          <p:nvPr/>
        </p:nvSpPr>
        <p:spPr>
          <a:xfrm>
            <a:off x="7546320" y="1834200"/>
            <a:ext cx="7660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4472C4"/>
                </a:solidFill>
                <a:uFill>
                  <a:solidFill>
                    <a:srgbClr val="FFFFFF"/>
                  </a:solidFill>
                </a:uFill>
                <a:latin typeface="Arial"/>
                <a:ea typeface="DejaVu Sans"/>
              </a:rPr>
              <a:t>Prior</a:t>
            </a:r>
            <a:endParaRPr/>
          </a:p>
        </p:txBody>
      </p:sp>
      <p:sp>
        <p:nvSpPr>
          <p:cNvPr id="235" name="CustomShape 12"/>
          <p:cNvSpPr/>
          <p:nvPr/>
        </p:nvSpPr>
        <p:spPr>
          <a:xfrm>
            <a:off x="6539760" y="4586040"/>
            <a:ext cx="125532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7030A0"/>
                </a:solidFill>
                <a:uFill>
                  <a:solidFill>
                    <a:srgbClr val="FFFFFF"/>
                  </a:solidFill>
                </a:uFill>
                <a:latin typeface="Arial"/>
                <a:ea typeface="DejaVu Sans"/>
              </a:rPr>
              <a:t>Marginal</a:t>
            </a:r>
            <a:endParaRPr/>
          </a:p>
        </p:txBody>
      </p:sp>
      <p:sp>
        <p:nvSpPr>
          <p:cNvPr id="236" name="CustomShape 13"/>
          <p:cNvSpPr/>
          <p:nvPr/>
        </p:nvSpPr>
        <p:spPr>
          <a:xfrm>
            <a:off x="1775880" y="3192480"/>
            <a:ext cx="1232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FF0000"/>
                </a:solidFill>
                <a:uFill>
                  <a:solidFill>
                    <a:srgbClr val="FFFFFF"/>
                  </a:solidFill>
                </a:uFill>
                <a:latin typeface="Arial"/>
                <a:ea typeface="DejaVu Sans"/>
              </a:rPr>
              <a:t>Posterior</a:t>
            </a:r>
            <a:endParaRPr/>
          </a:p>
        </p:txBody>
      </p:sp>
      <p:sp>
        <p:nvSpPr>
          <p:cNvPr id="237" name="CustomShape 14"/>
          <p:cNvSpPr/>
          <p:nvPr/>
        </p:nvSpPr>
        <p:spPr>
          <a:xfrm>
            <a:off x="6043680" y="2792160"/>
            <a:ext cx="135576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P(X|θ)  x </a:t>
            </a:r>
            <a:endParaRPr/>
          </a:p>
        </p:txBody>
      </p:sp>
      <p:sp>
        <p:nvSpPr>
          <p:cNvPr id="238" name="CustomShape 15"/>
          <p:cNvSpPr/>
          <p:nvPr/>
        </p:nvSpPr>
        <p:spPr>
          <a:xfrm>
            <a:off x="7475040" y="2820240"/>
            <a:ext cx="76464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P(θ)</a:t>
            </a:r>
            <a:r>
              <a:rPr lang="en-US" sz="2400" strike="noStrike" spc="-1">
                <a:solidFill>
                  <a:srgbClr val="000000"/>
                </a:solidFill>
                <a:uFill>
                  <a:solidFill>
                    <a:srgbClr val="FFFFFF"/>
                  </a:solidFill>
                </a:uFill>
                <a:latin typeface="Calibri"/>
                <a:ea typeface="DejaVu Sans"/>
              </a:rPr>
              <a:t> </a:t>
            </a:r>
            <a:endParaRPr/>
          </a:p>
        </p:txBody>
      </p:sp>
      <p:sp>
        <p:nvSpPr>
          <p:cNvPr id="239" name="CustomShape 16"/>
          <p:cNvSpPr/>
          <p:nvPr/>
        </p:nvSpPr>
        <p:spPr>
          <a:xfrm>
            <a:off x="6746040" y="3455280"/>
            <a:ext cx="76752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P(X)</a:t>
            </a:r>
            <a:r>
              <a:rPr lang="en-US" sz="2400" strike="noStrike" spc="-1">
                <a:solidFill>
                  <a:srgbClr val="000000"/>
                </a:solidFill>
                <a:uFill>
                  <a:solidFill>
                    <a:srgbClr val="FFFFFF"/>
                  </a:solidFill>
                </a:uFill>
                <a:latin typeface="Calibri"/>
                <a:ea typeface="DejaVu Sans"/>
              </a:rPr>
              <a:t> </a:t>
            </a:r>
            <a:endParaRPr/>
          </a:p>
        </p:txBody>
      </p:sp>
      <p:sp>
        <p:nvSpPr>
          <p:cNvPr id="240" name="CustomShape 17"/>
          <p:cNvSpPr/>
          <p:nvPr/>
        </p:nvSpPr>
        <p:spPr>
          <a:xfrm>
            <a:off x="4038120" y="3187080"/>
            <a:ext cx="107856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P(θ|X)</a:t>
            </a:r>
            <a:r>
              <a:rPr lang="en-US" sz="2400" strike="noStrike" spc="-1">
                <a:solidFill>
                  <a:srgbClr val="000000"/>
                </a:solidFill>
                <a:uFill>
                  <a:solidFill>
                    <a:srgbClr val="FFFFFF"/>
                  </a:solidFill>
                </a:uFill>
                <a:latin typeface="Calibri"/>
                <a:ea typeface="DejaVu Sans"/>
              </a:rPr>
              <a:t> </a:t>
            </a:r>
            <a:endParaRPr/>
          </a:p>
        </p:txBody>
      </p:sp>
      <p:sp>
        <p:nvSpPr>
          <p:cNvPr id="241" name="CustomShape 18"/>
          <p:cNvSpPr/>
          <p:nvPr/>
        </p:nvSpPr>
        <p:spPr>
          <a:xfrm>
            <a:off x="5322240" y="3161160"/>
            <a:ext cx="33300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a:t>
            </a:r>
            <a:endParaRPr/>
          </a:p>
        </p:txBody>
      </p:sp>
      <p:sp>
        <p:nvSpPr>
          <p:cNvPr id="242" name="Line 19"/>
          <p:cNvSpPr/>
          <p:nvPr/>
        </p:nvSpPr>
        <p:spPr>
          <a:xfrm flipH="1" flipV="1">
            <a:off x="5729400" y="3372840"/>
            <a:ext cx="2836080" cy="28080"/>
          </a:xfrm>
          <a:prstGeom prst="line">
            <a:avLst/>
          </a:prstGeom>
          <a:ln w="28440">
            <a:solidFill>
              <a:schemeClr val="tx1"/>
            </a:solidFill>
            <a:round/>
          </a:ln>
        </p:spPr>
        <p:style>
          <a:lnRef idx="2">
            <a:schemeClr val="accent1"/>
          </a:lnRef>
          <a:fillRef idx="0">
            <a:schemeClr val="accent1"/>
          </a:fillRef>
          <a:effectRef idx="1">
            <a:schemeClr val="accent1"/>
          </a:effectRef>
          <a:fontRef idx="minor"/>
        </p:style>
      </p:sp>
      <p:sp>
        <p:nvSpPr>
          <p:cNvPr id="243" name="CustomShape 20"/>
          <p:cNvSpPr/>
          <p:nvPr/>
        </p:nvSpPr>
        <p:spPr>
          <a:xfrm>
            <a:off x="1077120" y="2648520"/>
            <a:ext cx="4500720" cy="368640"/>
          </a:xfrm>
          <a:prstGeom prst="rect">
            <a:avLst/>
          </a:prstGeom>
          <a:noFill/>
          <a:ln>
            <a:noFill/>
          </a:ln>
        </p:spPr>
        <p:style>
          <a:lnRef idx="0">
            <a:scrgbClr r="0" g="0" b="0"/>
          </a:lnRef>
          <a:fillRef idx="0">
            <a:scrgbClr r="0" g="0" b="0"/>
          </a:fillRef>
          <a:effectRef idx="0">
            <a:scrgbClr r="0" g="0" b="0"/>
          </a:effectRef>
          <a:fontRef idx="minor"/>
        </p:style>
      </p:sp>
      <p:sp>
        <p:nvSpPr>
          <p:cNvPr id="244" name="CustomShape 21"/>
          <p:cNvSpPr/>
          <p:nvPr/>
        </p:nvSpPr>
        <p:spPr>
          <a:xfrm>
            <a:off x="259560" y="5029200"/>
            <a:ext cx="1153584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marL="457200" indent="-456480">
              <a:lnSpc>
                <a:spcPct val="100000"/>
              </a:lnSpc>
              <a:buFont typeface="Calibri Light"/>
              <a:buAutoNum type="arabicPeriod"/>
            </a:pPr>
            <a:r>
              <a:rPr lang="en-US" sz="1800" strike="noStrike" spc="-1">
                <a:solidFill>
                  <a:srgbClr val="000000"/>
                </a:solidFill>
                <a:uFill>
                  <a:solidFill>
                    <a:srgbClr val="FFFFFF"/>
                  </a:solidFill>
                </a:uFill>
                <a:latin typeface="Calibri"/>
                <a:ea typeface="DejaVu Sans"/>
              </a:rPr>
              <a:t>How good are our parameters given the data</a:t>
            </a:r>
            <a:endParaRPr/>
          </a:p>
          <a:p>
            <a:pPr>
              <a:lnSpc>
                <a:spcPct val="100000"/>
              </a:lnSpc>
            </a:pPr>
            <a:endParaRPr/>
          </a:p>
          <a:p>
            <a:pPr marL="457200" indent="-456480">
              <a:lnSpc>
                <a:spcPct val="100000"/>
              </a:lnSpc>
              <a:buFont typeface="Calibri Light"/>
              <a:buAutoNum type="arabicPeriod"/>
            </a:pPr>
            <a:r>
              <a:rPr lang="en-US" sz="1800" b="1" strike="noStrike" spc="-1">
                <a:solidFill>
                  <a:srgbClr val="000000"/>
                </a:solidFill>
                <a:uFill>
                  <a:solidFill>
                    <a:srgbClr val="FFFFFF"/>
                  </a:solidFill>
                </a:uFill>
                <a:latin typeface="Calibri"/>
                <a:ea typeface="DejaVu Sans"/>
              </a:rPr>
              <a:t>Prior</a:t>
            </a:r>
            <a:r>
              <a:rPr lang="en-US" sz="1800" strike="noStrike" spc="-1">
                <a:solidFill>
                  <a:srgbClr val="000000"/>
                </a:solidFill>
                <a:uFill>
                  <a:solidFill>
                    <a:srgbClr val="FFFFFF"/>
                  </a:solidFill>
                </a:uFill>
                <a:latin typeface="Calibri"/>
                <a:ea typeface="DejaVu Sans"/>
              </a:rPr>
              <a:t> knowledge is incorporated and used to  </a:t>
            </a:r>
            <a:r>
              <a:rPr lang="en-US" sz="1800" b="1" strike="noStrike" spc="-1">
                <a:solidFill>
                  <a:srgbClr val="000000"/>
                </a:solidFill>
                <a:uFill>
                  <a:solidFill>
                    <a:srgbClr val="FFFFFF"/>
                  </a:solidFill>
                </a:uFill>
                <a:latin typeface="Calibri"/>
                <a:ea typeface="DejaVu Sans"/>
              </a:rPr>
              <a:t>update</a:t>
            </a:r>
            <a:r>
              <a:rPr lang="en-US" sz="1800" strike="noStrike" spc="-1">
                <a:solidFill>
                  <a:srgbClr val="000000"/>
                </a:solidFill>
                <a:uFill>
                  <a:solidFill>
                    <a:srgbClr val="FFFFFF"/>
                  </a:solidFill>
                </a:uFill>
                <a:latin typeface="Calibri"/>
                <a:ea typeface="DejaVu Sans"/>
              </a:rPr>
              <a:t> our beliefs about the parameters</a:t>
            </a:r>
            <a:endParaRPr/>
          </a:p>
          <a:p>
            <a:pPr>
              <a:lnSpc>
                <a:spcPct val="100000"/>
              </a:lnSpc>
            </a:pPr>
            <a:endParaRPr/>
          </a:p>
          <a:p>
            <a:pPr>
              <a:lnSpc>
                <a:spcPct val="100000"/>
              </a:lnSpc>
            </a:pPr>
            <a:r>
              <a:rPr lang="en-US" sz="1800" strike="noStrike" spc="-1">
                <a:solidFill>
                  <a:srgbClr val="000000"/>
                </a:solidFill>
                <a:uFill>
                  <a:solidFill>
                    <a:srgbClr val="FFFFFF"/>
                  </a:solidFill>
                </a:uFill>
                <a:latin typeface="Calibri"/>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46" name="CustomShape 2"/>
          <p:cNvSpPr/>
          <p:nvPr/>
        </p:nvSpPr>
        <p:spPr>
          <a:xfrm>
            <a:off x="753480" y="1828800"/>
            <a:ext cx="9304560" cy="320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Someone flips coin.</a:t>
            </a:r>
            <a:endParaRPr/>
          </a:p>
          <a:p>
            <a:pPr>
              <a:lnSpc>
                <a:spcPct val="90000"/>
              </a:lnSpc>
            </a:pP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We don’t know if the coin is fair or not.</a:t>
            </a:r>
            <a:endParaRPr/>
          </a:p>
          <a:p>
            <a:pPr>
              <a:lnSpc>
                <a:spcPct val="90000"/>
              </a:lnSpc>
            </a:pP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We are told only the outcome of the coin flipping.</a:t>
            </a: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48" name="CustomShape 2"/>
          <p:cNvSpPr/>
          <p:nvPr/>
        </p:nvSpPr>
        <p:spPr>
          <a:xfrm>
            <a:off x="83844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1</a:t>
            </a:r>
            <a:r>
              <a:rPr lang="en-US" sz="2600" strike="noStrike" spc="-1" baseline="30000">
                <a:solidFill>
                  <a:srgbClr val="000000"/>
                </a:solidFill>
                <a:uFill>
                  <a:solidFill>
                    <a:srgbClr val="FFFFFF"/>
                  </a:solidFill>
                </a:uFill>
                <a:latin typeface="Calibri Light"/>
              </a:rPr>
              <a:t>st</a:t>
            </a:r>
            <a:r>
              <a:rPr lang="en-US" sz="2600" strike="noStrike" spc="-1">
                <a:solidFill>
                  <a:srgbClr val="000000"/>
                </a:solidFill>
                <a:uFill>
                  <a:solidFill>
                    <a:srgbClr val="FFFFFF"/>
                  </a:solidFill>
                </a:uFill>
                <a:latin typeface="Calibri Light"/>
              </a:rPr>
              <a:t> Hypothesis: Coin is fair, 50% Heads or Tails</a:t>
            </a: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 </a:t>
            </a: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 </a:t>
            </a:r>
            <a:endParaRPr/>
          </a:p>
          <a:p>
            <a:pPr>
              <a:lnSpc>
                <a:spcPct val="100000"/>
              </a:lnSpc>
            </a:pPr>
            <a:r>
              <a:rPr lang="en-US" sz="2600" strike="noStrike" spc="-1">
                <a:solidFill>
                  <a:srgbClr val="000000"/>
                </a:solidFill>
                <a:uFill>
                  <a:solidFill>
                    <a:srgbClr val="FFFFFF"/>
                  </a:solidFill>
                </a:uFill>
                <a:latin typeface="Calibri Light"/>
              </a:rPr>
              <a:t>				</a:t>
            </a:r>
            <a:endParaRPr/>
          </a:p>
          <a:p>
            <a:pPr>
              <a:lnSpc>
                <a:spcPct val="100000"/>
              </a:lnSpc>
            </a:pP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2</a:t>
            </a:r>
            <a:r>
              <a:rPr lang="en-US" sz="2600" strike="noStrike" spc="-1" baseline="30000">
                <a:solidFill>
                  <a:srgbClr val="000000"/>
                </a:solidFill>
                <a:uFill>
                  <a:solidFill>
                    <a:srgbClr val="FFFFFF"/>
                  </a:solidFill>
                </a:uFill>
                <a:latin typeface="Calibri Light"/>
              </a:rPr>
              <a:t>nd</a:t>
            </a:r>
            <a:r>
              <a:rPr lang="en-US" sz="2600" strike="noStrike" spc="-1">
                <a:solidFill>
                  <a:srgbClr val="000000"/>
                </a:solidFill>
                <a:uFill>
                  <a:solidFill>
                    <a:srgbClr val="FFFFFF"/>
                  </a:solidFill>
                </a:uFill>
                <a:latin typeface="Calibri Light"/>
              </a:rPr>
              <a:t> Hypothesis: Both side of the coin is heads, 100% Heads</a:t>
            </a:r>
            <a:endParaRPr/>
          </a:p>
          <a:p>
            <a:pPr>
              <a:lnSpc>
                <a:spcPct val="90000"/>
              </a:lnSpc>
            </a:pPr>
            <a:endParaRPr/>
          </a:p>
          <a:p>
            <a:pPr>
              <a:lnSpc>
                <a:spcPct val="100000"/>
              </a:lnSpc>
            </a:pPr>
            <a:r>
              <a:rPr lang="en-US" sz="2600" strike="noStrike" spc="-1">
                <a:solidFill>
                  <a:srgbClr val="000000"/>
                </a:solidFill>
                <a:uFill>
                  <a:solidFill>
                    <a:srgbClr val="FFFFFF"/>
                  </a:solidFill>
                </a:uFill>
                <a:latin typeface="Calibri Light"/>
              </a:rPr>
              <a:t>				</a:t>
            </a:r>
            <a:endParaRPr/>
          </a:p>
        </p:txBody>
      </p:sp>
      <p:pic>
        <p:nvPicPr>
          <p:cNvPr id="249" name="Picture 6"/>
          <p:cNvPicPr/>
          <p:nvPr/>
        </p:nvPicPr>
        <p:blipFill>
          <a:blip r:embed="rId2"/>
          <a:stretch/>
        </p:blipFill>
        <p:spPr>
          <a:xfrm>
            <a:off x="1193760" y="2404080"/>
            <a:ext cx="1191240" cy="1180080"/>
          </a:xfrm>
          <a:prstGeom prst="rect">
            <a:avLst/>
          </a:prstGeom>
          <a:ln>
            <a:noFill/>
          </a:ln>
        </p:spPr>
      </p:pic>
      <p:pic>
        <p:nvPicPr>
          <p:cNvPr id="250" name="Picture 7"/>
          <p:cNvPicPr/>
          <p:nvPr/>
        </p:nvPicPr>
        <p:blipFill>
          <a:blip r:embed="rId3"/>
          <a:stretch/>
        </p:blipFill>
        <p:spPr>
          <a:xfrm>
            <a:off x="2563200" y="2437920"/>
            <a:ext cx="1171800" cy="1171800"/>
          </a:xfrm>
          <a:prstGeom prst="rect">
            <a:avLst/>
          </a:prstGeom>
          <a:ln>
            <a:noFill/>
          </a:ln>
        </p:spPr>
      </p:pic>
      <p:pic>
        <p:nvPicPr>
          <p:cNvPr id="251" name="Picture 8"/>
          <p:cNvPicPr/>
          <p:nvPr/>
        </p:nvPicPr>
        <p:blipFill>
          <a:blip r:embed="rId2"/>
          <a:stretch/>
        </p:blipFill>
        <p:spPr>
          <a:xfrm>
            <a:off x="1193760" y="4424400"/>
            <a:ext cx="1191240" cy="1180080"/>
          </a:xfrm>
          <a:prstGeom prst="rect">
            <a:avLst/>
          </a:prstGeom>
          <a:ln>
            <a:noFill/>
          </a:ln>
        </p:spPr>
      </p:pic>
      <p:pic>
        <p:nvPicPr>
          <p:cNvPr id="252" name="Picture 8"/>
          <p:cNvPicPr/>
          <p:nvPr/>
        </p:nvPicPr>
        <p:blipFill>
          <a:blip r:embed="rId2"/>
          <a:stretch/>
        </p:blipFill>
        <p:spPr>
          <a:xfrm>
            <a:off x="1193760" y="4424400"/>
            <a:ext cx="1191240" cy="1180080"/>
          </a:xfrm>
          <a:prstGeom prst="rect">
            <a:avLst/>
          </a:prstGeom>
          <a:ln>
            <a:noFill/>
          </a:ln>
        </p:spPr>
      </p:pic>
      <p:pic>
        <p:nvPicPr>
          <p:cNvPr id="253" name="Picture 9"/>
          <p:cNvPicPr/>
          <p:nvPr/>
        </p:nvPicPr>
        <p:blipFill>
          <a:blip r:embed="rId2"/>
          <a:stretch/>
        </p:blipFill>
        <p:spPr>
          <a:xfrm>
            <a:off x="2563200" y="4424400"/>
            <a:ext cx="1191240" cy="118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55" name="CustomShape 2"/>
          <p:cNvSpPr/>
          <p:nvPr/>
        </p:nvSpPr>
        <p:spPr>
          <a:xfrm>
            <a:off x="83844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1</a:t>
            </a:r>
            <a:r>
              <a:rPr lang="en-US" sz="2600" strike="noStrike" spc="-1" baseline="30000">
                <a:solidFill>
                  <a:srgbClr val="000000"/>
                </a:solidFill>
                <a:uFill>
                  <a:solidFill>
                    <a:srgbClr val="FFFFFF"/>
                  </a:solidFill>
                </a:uFill>
                <a:latin typeface="Calibri Light"/>
              </a:rPr>
              <a:t>st</a:t>
            </a:r>
            <a:r>
              <a:rPr lang="en-US" sz="2600" strike="noStrike" spc="-1">
                <a:solidFill>
                  <a:srgbClr val="000000"/>
                </a:solidFill>
                <a:uFill>
                  <a:solidFill>
                    <a:srgbClr val="FFFFFF"/>
                  </a:solidFill>
                </a:uFill>
                <a:latin typeface="Calibri Light"/>
              </a:rPr>
              <a:t> Hypothesis: Coin is fair, 50% Heads or Tails</a:t>
            </a:r>
            <a:endParaRPr/>
          </a:p>
          <a:p>
            <a:pPr>
              <a:lnSpc>
                <a:spcPct val="90000"/>
              </a:lnSpc>
            </a:pPr>
            <a:endParaRPr/>
          </a:p>
          <a:p>
            <a:pPr>
              <a:lnSpc>
                <a:spcPct val="100000"/>
              </a:lnSpc>
            </a:pPr>
            <a:r>
              <a:rPr lang="en-US" sz="2600" strike="noStrike" spc="-1">
                <a:solidFill>
                  <a:srgbClr val="000000"/>
                </a:solidFill>
                <a:uFill>
                  <a:solidFill>
                    <a:srgbClr val="FFFFFF"/>
                  </a:solidFill>
                </a:uFill>
                <a:latin typeface="Calibri Light"/>
              </a:rPr>
              <a:t>				</a:t>
            </a:r>
            <a:endParaRPr/>
          </a:p>
          <a:p>
            <a:pPr>
              <a:lnSpc>
                <a:spcPct val="100000"/>
              </a:lnSpc>
            </a:pP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 </a:t>
            </a:r>
            <a:endParaRPr/>
          </a:p>
          <a:p>
            <a:pPr marL="228600" indent="-227880">
              <a:lnSpc>
                <a:spcPct val="90000"/>
              </a:lnSpc>
              <a:buFont typeface="Arial"/>
              <a:buChar char="•"/>
            </a:pPr>
            <a:r>
              <a:rPr lang="en-US" sz="2600" strike="noStrike" spc="-1">
                <a:solidFill>
                  <a:srgbClr val="000000"/>
                </a:solidFill>
                <a:uFill>
                  <a:solidFill>
                    <a:srgbClr val="FFFFFF"/>
                  </a:solidFill>
                </a:uFill>
                <a:latin typeface="Calibri Light"/>
              </a:rPr>
              <a:t>2</a:t>
            </a:r>
            <a:r>
              <a:rPr lang="en-US" sz="2600" strike="noStrike" spc="-1" baseline="30000">
                <a:solidFill>
                  <a:srgbClr val="000000"/>
                </a:solidFill>
                <a:uFill>
                  <a:solidFill>
                    <a:srgbClr val="FFFFFF"/>
                  </a:solidFill>
                </a:uFill>
                <a:latin typeface="Calibri Light"/>
              </a:rPr>
              <a:t>nd</a:t>
            </a:r>
            <a:r>
              <a:rPr lang="en-US" sz="2600" strike="noStrike" spc="-1">
                <a:solidFill>
                  <a:srgbClr val="000000"/>
                </a:solidFill>
                <a:uFill>
                  <a:solidFill>
                    <a:srgbClr val="FFFFFF"/>
                  </a:solidFill>
                </a:uFill>
                <a:latin typeface="Calibri Light"/>
              </a:rPr>
              <a:t> Hypothesis: Both side of the coin is heads, 100% Heads</a:t>
            </a:r>
            <a:endParaRPr/>
          </a:p>
          <a:p>
            <a:pPr>
              <a:lnSpc>
                <a:spcPct val="90000"/>
              </a:lnSpc>
            </a:pPr>
            <a:endParaRPr/>
          </a:p>
          <a:p>
            <a:pPr>
              <a:lnSpc>
                <a:spcPct val="100000"/>
              </a:lnSpc>
            </a:pPr>
            <a:r>
              <a:rPr lang="en-US" sz="2600" strike="noStrike" spc="-1">
                <a:solidFill>
                  <a:srgbClr val="000000"/>
                </a:solidFill>
                <a:uFill>
                  <a:solidFill>
                    <a:srgbClr val="FFFFFF"/>
                  </a:solidFill>
                </a:uFill>
                <a:latin typeface="Calibri Light"/>
              </a:rPr>
              <a:t>				</a:t>
            </a:r>
            <a:endParaRPr/>
          </a:p>
        </p:txBody>
      </p:sp>
      <p:pic>
        <p:nvPicPr>
          <p:cNvPr id="256" name="Picture 6"/>
          <p:cNvPicPr/>
          <p:nvPr/>
        </p:nvPicPr>
        <p:blipFill>
          <a:blip r:embed="rId2"/>
          <a:stretch/>
        </p:blipFill>
        <p:spPr>
          <a:xfrm>
            <a:off x="1193760" y="2404080"/>
            <a:ext cx="1191240" cy="1180080"/>
          </a:xfrm>
          <a:prstGeom prst="rect">
            <a:avLst/>
          </a:prstGeom>
          <a:ln>
            <a:noFill/>
          </a:ln>
        </p:spPr>
      </p:pic>
      <p:pic>
        <p:nvPicPr>
          <p:cNvPr id="257" name="Picture 7"/>
          <p:cNvPicPr/>
          <p:nvPr/>
        </p:nvPicPr>
        <p:blipFill>
          <a:blip r:embed="rId3"/>
          <a:stretch/>
        </p:blipFill>
        <p:spPr>
          <a:xfrm>
            <a:off x="2563200" y="2437920"/>
            <a:ext cx="1171800" cy="1171800"/>
          </a:xfrm>
          <a:prstGeom prst="rect">
            <a:avLst/>
          </a:prstGeom>
          <a:ln>
            <a:noFill/>
          </a:ln>
        </p:spPr>
      </p:pic>
      <p:pic>
        <p:nvPicPr>
          <p:cNvPr id="258" name="Picture 8"/>
          <p:cNvPicPr/>
          <p:nvPr/>
        </p:nvPicPr>
        <p:blipFill>
          <a:blip r:embed="rId2"/>
          <a:stretch/>
        </p:blipFill>
        <p:spPr>
          <a:xfrm>
            <a:off x="1193760" y="4424400"/>
            <a:ext cx="1191240" cy="1180080"/>
          </a:xfrm>
          <a:prstGeom prst="rect">
            <a:avLst/>
          </a:prstGeom>
          <a:ln>
            <a:noFill/>
          </a:ln>
        </p:spPr>
      </p:pic>
      <p:pic>
        <p:nvPicPr>
          <p:cNvPr id="259" name="Picture 8"/>
          <p:cNvPicPr/>
          <p:nvPr/>
        </p:nvPicPr>
        <p:blipFill>
          <a:blip r:embed="rId2"/>
          <a:stretch/>
        </p:blipFill>
        <p:spPr>
          <a:xfrm>
            <a:off x="1193760" y="4424400"/>
            <a:ext cx="1191240" cy="1180080"/>
          </a:xfrm>
          <a:prstGeom prst="rect">
            <a:avLst/>
          </a:prstGeom>
          <a:ln>
            <a:noFill/>
          </a:ln>
        </p:spPr>
      </p:pic>
      <p:pic>
        <p:nvPicPr>
          <p:cNvPr id="260" name="Picture 9"/>
          <p:cNvPicPr/>
          <p:nvPr/>
        </p:nvPicPr>
        <p:blipFill>
          <a:blip r:embed="rId2"/>
          <a:stretch/>
        </p:blipFill>
        <p:spPr>
          <a:xfrm>
            <a:off x="2563200" y="4424400"/>
            <a:ext cx="1191240" cy="1180080"/>
          </a:xfrm>
          <a:prstGeom prst="rect">
            <a:avLst/>
          </a:prstGeom>
          <a:ln>
            <a:noFill/>
          </a:ln>
        </p:spPr>
      </p:pic>
      <p:sp>
        <p:nvSpPr>
          <p:cNvPr id="261" name="CustomShape 3"/>
          <p:cNvSpPr/>
          <p:nvPr/>
        </p:nvSpPr>
        <p:spPr>
          <a:xfrm>
            <a:off x="5394960" y="2743200"/>
            <a:ext cx="4297320" cy="82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600" strike="noStrike" spc="-1">
                <a:solidFill>
                  <a:srgbClr val="000000"/>
                </a:solidFill>
                <a:uFill>
                  <a:solidFill>
                    <a:srgbClr val="FFFFFF"/>
                  </a:solidFill>
                </a:uFill>
                <a:latin typeface="Calibri Light"/>
              </a:rPr>
              <a:t>P(A = fair coin) = 0.99</a:t>
            </a:r>
            <a:endParaRPr/>
          </a:p>
        </p:txBody>
      </p:sp>
      <p:sp>
        <p:nvSpPr>
          <p:cNvPr id="262" name="CustomShape 4"/>
          <p:cNvSpPr/>
          <p:nvPr/>
        </p:nvSpPr>
        <p:spPr>
          <a:xfrm>
            <a:off x="5394960" y="4687560"/>
            <a:ext cx="5211720" cy="82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600" strike="noStrike" spc="-1">
                <a:solidFill>
                  <a:srgbClr val="000000"/>
                </a:solidFill>
                <a:uFill>
                  <a:solidFill>
                    <a:srgbClr val="FFFFFF"/>
                  </a:solidFill>
                </a:uFill>
                <a:latin typeface="Calibri Light"/>
              </a:rPr>
              <a:t>P(-A = unfair coin) = 0.01</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64" name="CustomShape 2"/>
          <p:cNvSpPr/>
          <p:nvPr/>
        </p:nvSpPr>
        <p:spPr>
          <a:xfrm>
            <a:off x="838440" y="1825560"/>
            <a:ext cx="10514880" cy="435060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800" strike="noStrike" spc="-1">
                <a:solidFill>
                  <a:srgbClr val="000000"/>
                </a:solidFill>
                <a:uFill>
                  <a:solidFill>
                    <a:srgbClr val="FFFFFF"/>
                  </a:solidFill>
                </a:uFill>
                <a:latin typeface="Calibri"/>
              </a:rPr>
              <a:t> </a:t>
            </a:r>
            <a:endParaRPr/>
          </a:p>
        </p:txBody>
      </p:sp>
      <p:pic>
        <p:nvPicPr>
          <p:cNvPr id="265" name="Picture 6"/>
          <p:cNvPicPr/>
          <p:nvPr/>
        </p:nvPicPr>
        <p:blipFill>
          <a:blip r:embed="rId3"/>
          <a:stretch/>
        </p:blipFill>
        <p:spPr>
          <a:xfrm>
            <a:off x="936000" y="2263680"/>
            <a:ext cx="1191240" cy="118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67" name="CustomShape 2"/>
          <p:cNvSpPr/>
          <p:nvPr/>
        </p:nvSpPr>
        <p:spPr>
          <a:xfrm>
            <a:off x="838440" y="1825560"/>
            <a:ext cx="10514880" cy="435060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69" name="CustomShape 2"/>
          <p:cNvSpPr/>
          <p:nvPr/>
        </p:nvSpPr>
        <p:spPr>
          <a:xfrm>
            <a:off x="838440" y="1734840"/>
            <a:ext cx="10514880" cy="435060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800" strike="noStrike" spc="-1">
                <a:solidFill>
                  <a:srgbClr val="000000"/>
                </a:solidFill>
                <a:uFill>
                  <a:solidFill>
                    <a:srgbClr val="FFFFFF"/>
                  </a:solidFill>
                </a:uFill>
                <a:latin typeface="Calibri"/>
              </a:rPr>
              <a:t> </a:t>
            </a:r>
            <a:endParaRPr/>
          </a:p>
        </p:txBody>
      </p:sp>
      <p:pic>
        <p:nvPicPr>
          <p:cNvPr id="270" name="Picture 6"/>
          <p:cNvPicPr/>
          <p:nvPr/>
        </p:nvPicPr>
        <p:blipFill>
          <a:blip r:embed="rId3"/>
          <a:stretch/>
        </p:blipFill>
        <p:spPr>
          <a:xfrm>
            <a:off x="936000" y="2263680"/>
            <a:ext cx="1191240" cy="118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72" name="CustomShape 2"/>
          <p:cNvSpPr/>
          <p:nvPr/>
        </p:nvSpPr>
        <p:spPr>
          <a:xfrm>
            <a:off x="83844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400" strike="noStrike" spc="-1">
                <a:solidFill>
                  <a:srgbClr val="000000"/>
                </a:solidFill>
                <a:uFill>
                  <a:solidFill>
                    <a:srgbClr val="FFFFFF"/>
                  </a:solidFill>
                </a:uFill>
                <a:latin typeface="Calibri Light"/>
              </a:rPr>
              <a:t>Coin is flipped a second time and it is heads again.</a:t>
            </a:r>
            <a:endParaRPr/>
          </a:p>
          <a:p>
            <a:pPr>
              <a:lnSpc>
                <a:spcPct val="100000"/>
              </a:lnSpc>
            </a:pPr>
            <a:endParaRPr/>
          </a:p>
          <a:p>
            <a:pPr>
              <a:lnSpc>
                <a:spcPct val="100000"/>
              </a:lnSpc>
            </a:pPr>
            <a:r>
              <a:rPr lang="en-US" sz="2400" strike="noStrike" spc="-1">
                <a:solidFill>
                  <a:srgbClr val="000000"/>
                </a:solidFill>
                <a:uFill>
                  <a:solidFill>
                    <a:srgbClr val="FFFFFF"/>
                  </a:solidFill>
                </a:uFill>
                <a:latin typeface="Calibri Light"/>
              </a:rPr>
              <a:t>Posterior in the previous time step becomes the new prior!!</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273" name="Picture 5"/>
          <p:cNvPicPr/>
          <p:nvPr/>
        </p:nvPicPr>
        <p:blipFill>
          <a:blip r:embed="rId2"/>
          <a:stretch/>
        </p:blipFill>
        <p:spPr>
          <a:xfrm>
            <a:off x="861840" y="1825560"/>
            <a:ext cx="1191240" cy="1180080"/>
          </a:xfrm>
          <a:prstGeom prst="rect">
            <a:avLst/>
          </a:prstGeom>
          <a:ln>
            <a:noFill/>
          </a:ln>
        </p:spPr>
      </p:pic>
      <p:pic>
        <p:nvPicPr>
          <p:cNvPr id="274" name="Picture 6"/>
          <p:cNvPicPr/>
          <p:nvPr/>
        </p:nvPicPr>
        <p:blipFill>
          <a:blip r:embed="rId2"/>
          <a:stretch/>
        </p:blipFill>
        <p:spPr>
          <a:xfrm>
            <a:off x="2054160" y="1830960"/>
            <a:ext cx="1191240" cy="118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Coin flipping model</a:t>
            </a:r>
            <a:endParaRPr/>
          </a:p>
        </p:txBody>
      </p:sp>
      <p:sp>
        <p:nvSpPr>
          <p:cNvPr id="276" name="CustomShape 2"/>
          <p:cNvSpPr/>
          <p:nvPr/>
        </p:nvSpPr>
        <p:spPr>
          <a:xfrm>
            <a:off x="838440" y="1825560"/>
            <a:ext cx="10514880" cy="435060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366480" y="-62748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Hypothesis testing</a:t>
            </a:r>
            <a:endParaRPr/>
          </a:p>
        </p:txBody>
      </p:sp>
      <p:sp>
        <p:nvSpPr>
          <p:cNvPr id="278" name="CustomShape 2"/>
          <p:cNvSpPr/>
          <p:nvPr/>
        </p:nvSpPr>
        <p:spPr>
          <a:xfrm>
            <a:off x="961920" y="915480"/>
            <a:ext cx="29919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pPr>
            <a:r>
              <a:rPr lang="en-US" sz="1800" strike="noStrike" spc="-1">
                <a:solidFill>
                  <a:srgbClr val="000000"/>
                </a:solidFill>
                <a:uFill>
                  <a:solidFill>
                    <a:srgbClr val="FFFFFF"/>
                  </a:solidFill>
                </a:uFill>
                <a:latin typeface="Calibri"/>
                <a:ea typeface="DejaVu Sans"/>
              </a:rPr>
              <a:t>Classical</a:t>
            </a:r>
            <a:endParaRPr/>
          </a:p>
          <a:p>
            <a:pPr marL="285840" indent="-285120">
              <a:lnSpc>
                <a:spcPct val="100000"/>
              </a:lnSpc>
              <a:buFont typeface="Arial"/>
              <a:buChar char="•"/>
            </a:pPr>
            <a:r>
              <a:rPr lang="en-US" sz="1800" strike="noStrike" spc="-1">
                <a:solidFill>
                  <a:srgbClr val="000000"/>
                </a:solidFill>
                <a:uFill>
                  <a:solidFill>
                    <a:srgbClr val="FFFFFF"/>
                  </a:solidFill>
                </a:uFill>
                <a:latin typeface="Calibri"/>
                <a:ea typeface="DejaVu Sans"/>
              </a:rPr>
              <a:t>Define the null hypothesis</a:t>
            </a:r>
            <a:endParaRPr/>
          </a:p>
          <a:p>
            <a:pPr marL="285840" indent="-285120">
              <a:lnSpc>
                <a:spcPct val="100000"/>
              </a:lnSpc>
              <a:buFont typeface="Arial"/>
              <a:buChar char="•"/>
            </a:pPr>
            <a:r>
              <a:rPr lang="en-US" sz="1800" strike="noStrike" spc="-1">
                <a:solidFill>
                  <a:srgbClr val="000000"/>
                </a:solidFill>
                <a:uFill>
                  <a:solidFill>
                    <a:srgbClr val="FFFFFF"/>
                  </a:solidFill>
                </a:uFill>
                <a:latin typeface="Calibri"/>
                <a:ea typeface="DejaVu Sans"/>
              </a:rPr>
              <a:t>H0: Coin is fair θ=0.5 </a:t>
            </a:r>
            <a:endParaRPr/>
          </a:p>
        </p:txBody>
      </p:sp>
      <p:sp>
        <p:nvSpPr>
          <p:cNvPr id="279" name="CustomShape 3"/>
          <p:cNvSpPr/>
          <p:nvPr/>
        </p:nvSpPr>
        <p:spPr>
          <a:xfrm>
            <a:off x="591120" y="1944720"/>
            <a:ext cx="10761840" cy="476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marL="228600" indent="-227880">
              <a:lnSpc>
                <a:spcPct val="100000"/>
              </a:lnSpc>
            </a:pPr>
            <a:endParaRPr/>
          </a:p>
          <a:p>
            <a:pPr marL="228600" indent="-227880">
              <a:lnSpc>
                <a:spcPct val="90000"/>
              </a:lnSpc>
            </a:pPr>
            <a:endParaRPr/>
          </a:p>
        </p:txBody>
      </p:sp>
      <p:sp>
        <p:nvSpPr>
          <p:cNvPr id="280" name="CustomShape 4"/>
          <p:cNvSpPr/>
          <p:nvPr/>
        </p:nvSpPr>
        <p:spPr>
          <a:xfrm>
            <a:off x="591120" y="1944720"/>
            <a:ext cx="10761840" cy="4763160"/>
          </a:xfrm>
          <a:prstGeom prst="rect">
            <a:avLst/>
          </a:prstGeom>
          <a:blipFill>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Font typeface="Arial"/>
              <a:buChar char="•"/>
            </a:pPr>
            <a:r>
              <a:rPr lang="en-US" sz="2800" strike="noStrike" spc="-1">
                <a:solidFill>
                  <a:srgbClr val="000000"/>
                </a:solidFill>
                <a:uFill>
                  <a:solidFill>
                    <a:srgbClr val="FFFFFF"/>
                  </a:solidFill>
                </a:uFill>
                <a:latin typeface="Calibri"/>
              </a:rPr>
              <a:t> </a:t>
            </a:r>
            <a:endParaRPr/>
          </a:p>
        </p:txBody>
      </p:sp>
      <p:pic>
        <p:nvPicPr>
          <p:cNvPr id="281" name="Picture 2"/>
          <p:cNvPicPr/>
          <p:nvPr/>
        </p:nvPicPr>
        <p:blipFill>
          <a:blip r:embed="rId3"/>
          <a:stretch/>
        </p:blipFill>
        <p:spPr>
          <a:xfrm>
            <a:off x="137880" y="1929240"/>
            <a:ext cx="6161760" cy="3565080"/>
          </a:xfrm>
          <a:prstGeom prst="rect">
            <a:avLst/>
          </a:prstGeom>
          <a:ln w="9360">
            <a:noFill/>
          </a:ln>
        </p:spPr>
      </p:pic>
      <p:sp>
        <p:nvSpPr>
          <p:cNvPr id="282" name="CustomShape 5"/>
          <p:cNvSpPr/>
          <p:nvPr/>
        </p:nvSpPr>
        <p:spPr>
          <a:xfrm>
            <a:off x="7077960" y="915480"/>
            <a:ext cx="38347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nSpc>
                <a:spcPct val="100000"/>
              </a:lnSpc>
            </a:pPr>
            <a:r>
              <a:rPr lang="en-US" sz="1800" strike="noStrike" spc="-1">
                <a:solidFill>
                  <a:srgbClr val="000000"/>
                </a:solidFill>
                <a:uFill>
                  <a:solidFill>
                    <a:srgbClr val="FFFFFF"/>
                  </a:solidFill>
                </a:uFill>
                <a:latin typeface="Calibri"/>
                <a:ea typeface="DejaVu Sans"/>
              </a:rPr>
              <a:t>Bayesian Inference</a:t>
            </a:r>
            <a:endParaRPr/>
          </a:p>
          <a:p>
            <a:pPr marL="285840" indent="-285120">
              <a:lnSpc>
                <a:spcPct val="100000"/>
              </a:lnSpc>
              <a:buFont typeface="Arial"/>
              <a:buChar char="•"/>
            </a:pPr>
            <a:r>
              <a:rPr lang="en-US" sz="1800" strike="noStrike" spc="-1">
                <a:solidFill>
                  <a:srgbClr val="000000"/>
                </a:solidFill>
                <a:uFill>
                  <a:solidFill>
                    <a:srgbClr val="FFFFFF"/>
                  </a:solidFill>
                </a:uFill>
                <a:latin typeface="Calibri"/>
                <a:ea typeface="DejaVu Sans"/>
              </a:rPr>
              <a:t>Define a hypothesis </a:t>
            </a:r>
            <a:endParaRPr/>
          </a:p>
          <a:p>
            <a:pPr marL="285840" indent="-285120">
              <a:lnSpc>
                <a:spcPct val="100000"/>
              </a:lnSpc>
              <a:buFont typeface="Arial"/>
              <a:buChar char="•"/>
            </a:pPr>
            <a:r>
              <a:rPr lang="en-US" sz="1800" strike="noStrike" spc="-1">
                <a:solidFill>
                  <a:srgbClr val="000000"/>
                </a:solidFill>
                <a:uFill>
                  <a:solidFill>
                    <a:srgbClr val="FFFFFF"/>
                  </a:solidFill>
                </a:uFill>
                <a:latin typeface="Calibri"/>
                <a:ea typeface="DejaVu Sans"/>
              </a:rPr>
              <a:t>H: θ&gt;0.1</a:t>
            </a:r>
            <a:endParaRPr/>
          </a:p>
        </p:txBody>
      </p:sp>
      <p:pic>
        <p:nvPicPr>
          <p:cNvPr id="283" name="Picture 3"/>
          <p:cNvPicPr/>
          <p:nvPr/>
        </p:nvPicPr>
        <p:blipFill>
          <a:blip r:embed="rId4"/>
          <a:stretch/>
        </p:blipFill>
        <p:spPr>
          <a:xfrm>
            <a:off x="6289560" y="1912680"/>
            <a:ext cx="5646600" cy="3426480"/>
          </a:xfrm>
          <a:prstGeom prst="rect">
            <a:avLst/>
          </a:prstGeom>
          <a:ln w="9360">
            <a:noFill/>
          </a:ln>
        </p:spPr>
      </p:pic>
      <p:sp>
        <p:nvSpPr>
          <p:cNvPr id="284" name="CustomShape 6"/>
          <p:cNvSpPr/>
          <p:nvPr/>
        </p:nvSpPr>
        <p:spPr>
          <a:xfrm>
            <a:off x="8259120" y="5407560"/>
            <a:ext cx="37800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strike="noStrike" spc="-1">
                <a:solidFill>
                  <a:srgbClr val="000000"/>
                </a:solidFill>
                <a:uFill>
                  <a:solidFill>
                    <a:srgbClr val="FFFFFF"/>
                  </a:solidFill>
                </a:uFill>
                <a:latin typeface="Calibri"/>
                <a:ea typeface="DejaVu Sans"/>
              </a:rPr>
              <a:t>0.1</a:t>
            </a:r>
            <a:endParaRPr/>
          </a:p>
        </p:txBody>
      </p:sp>
      <p:sp>
        <p:nvSpPr>
          <p:cNvPr id="285" name="CustomShape 7"/>
          <p:cNvSpPr/>
          <p:nvPr/>
        </p:nvSpPr>
        <p:spPr>
          <a:xfrm>
            <a:off x="9918360" y="3957480"/>
            <a:ext cx="993960" cy="36864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86" name="CustomShape 8"/>
          <p:cNvSpPr/>
          <p:nvPr/>
        </p:nvSpPr>
        <p:spPr>
          <a:xfrm>
            <a:off x="9918360" y="3957480"/>
            <a:ext cx="993960" cy="368640"/>
          </a:xfrm>
          <a:prstGeom prst="rect">
            <a:avLst/>
          </a:prstGeom>
          <a:blipFill>
            <a:blip r:embed="rId5"/>
            <a:stretch>
              <a:fillRect b="-13013"/>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57200" y="-362520"/>
            <a:ext cx="10058040" cy="145044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Probability</a:t>
            </a:r>
            <a:endParaRPr/>
          </a:p>
        </p:txBody>
      </p:sp>
      <p:sp>
        <p:nvSpPr>
          <p:cNvPr id="176" name="TextShape 2"/>
          <p:cNvSpPr txBox="1"/>
          <p:nvPr/>
        </p:nvSpPr>
        <p:spPr>
          <a:xfrm>
            <a:off x="228600" y="1744920"/>
            <a:ext cx="10515240" cy="4350960"/>
          </a:xfrm>
          <a:prstGeom prst="rect">
            <a:avLst/>
          </a:prstGeom>
          <a:noFill/>
          <a:ln>
            <a:noFill/>
          </a:ln>
        </p:spPr>
        <p:txBody>
          <a:bodyPr lIns="0" rIns="0"/>
          <a:lstStyle/>
          <a:p>
            <a:pPr marL="91440" indent="-91080">
              <a:lnSpc>
                <a:spcPct val="90000"/>
              </a:lnSpc>
              <a:buClr>
                <a:srgbClr val="99CB38"/>
              </a:buClr>
              <a:buFont typeface="Calibri"/>
              <a:buChar char=" "/>
            </a:pPr>
            <a:r>
              <a:rPr lang="en-US" sz="2800" b="1" strike="noStrike" spc="-1">
                <a:solidFill>
                  <a:srgbClr val="404040"/>
                </a:solidFill>
                <a:uFill>
                  <a:solidFill>
                    <a:srgbClr val="FFFFFF"/>
                  </a:solidFill>
                </a:uFill>
                <a:latin typeface="Calibri"/>
              </a:rPr>
              <a:t>Probability of A </a:t>
            </a:r>
            <a:r>
              <a:rPr lang="en-US" sz="2800" strike="noStrike" spc="-1">
                <a:solidFill>
                  <a:srgbClr val="404040"/>
                </a:solidFill>
                <a:uFill>
                  <a:solidFill>
                    <a:srgbClr val="FFFFFF"/>
                  </a:solidFill>
                </a:uFill>
                <a:latin typeface="Calibri"/>
              </a:rPr>
              <a:t>occurring: P(A)</a:t>
            </a:r>
            <a:endParaRPr/>
          </a:p>
          <a:p>
            <a:pPr>
              <a:lnSpc>
                <a:spcPct val="100000"/>
              </a:lnSpc>
            </a:pPr>
            <a:endParaRPr/>
          </a:p>
          <a:p>
            <a:pPr>
              <a:lnSpc>
                <a:spcPct val="100000"/>
              </a:lnSpc>
            </a:pPr>
            <a:endParaRPr/>
          </a:p>
          <a:p>
            <a:pPr marL="91440" indent="-91080">
              <a:lnSpc>
                <a:spcPct val="90000"/>
              </a:lnSpc>
              <a:buClr>
                <a:srgbClr val="99CB38"/>
              </a:buClr>
              <a:buFont typeface="Calibri"/>
              <a:buChar char=" "/>
            </a:pPr>
            <a:r>
              <a:rPr lang="en-US" sz="2800" b="1" strike="noStrike" spc="-1">
                <a:solidFill>
                  <a:srgbClr val="404040"/>
                </a:solidFill>
                <a:uFill>
                  <a:solidFill>
                    <a:srgbClr val="FFFFFF"/>
                  </a:solidFill>
                </a:uFill>
                <a:latin typeface="Calibri"/>
              </a:rPr>
              <a:t>Probability of B </a:t>
            </a:r>
            <a:r>
              <a:rPr lang="en-US" sz="2800" strike="noStrike" spc="-1">
                <a:solidFill>
                  <a:srgbClr val="404040"/>
                </a:solidFill>
                <a:uFill>
                  <a:solidFill>
                    <a:srgbClr val="FFFFFF"/>
                  </a:solidFill>
                </a:uFill>
                <a:latin typeface="Calibri"/>
              </a:rPr>
              <a:t>occurring: P(B)</a:t>
            </a:r>
            <a:endParaRPr/>
          </a:p>
          <a:p>
            <a:pPr>
              <a:lnSpc>
                <a:spcPct val="90000"/>
              </a:lnSpc>
            </a:pPr>
            <a:endParaRPr/>
          </a:p>
          <a:p>
            <a:pPr>
              <a:lnSpc>
                <a:spcPct val="90000"/>
              </a:lnSpc>
            </a:pPr>
            <a:endParaRPr/>
          </a:p>
          <a:p>
            <a:pPr marL="91440" indent="-91080">
              <a:lnSpc>
                <a:spcPct val="90000"/>
              </a:lnSpc>
              <a:buClr>
                <a:srgbClr val="99CB38"/>
              </a:buClr>
              <a:buFont typeface="Calibri"/>
              <a:buChar char=" "/>
            </a:pPr>
            <a:r>
              <a:rPr lang="en-US" sz="2800" b="1" strike="noStrike" spc="-1">
                <a:solidFill>
                  <a:srgbClr val="404040"/>
                </a:solidFill>
                <a:uFill>
                  <a:solidFill>
                    <a:srgbClr val="FFFFFF"/>
                  </a:solidFill>
                </a:uFill>
                <a:latin typeface="Calibri"/>
              </a:rPr>
              <a:t>Joint probability </a:t>
            </a:r>
            <a:r>
              <a:rPr lang="en-US" sz="2800" strike="noStrike" spc="-1">
                <a:solidFill>
                  <a:srgbClr val="404040"/>
                </a:solidFill>
                <a:uFill>
                  <a:solidFill>
                    <a:srgbClr val="FFFFFF"/>
                  </a:solidFill>
                </a:uFill>
                <a:latin typeface="Calibri"/>
              </a:rPr>
              <a:t>(A AND B both occurring): P(A,B)</a:t>
            </a:r>
            <a:endParaRPr/>
          </a:p>
          <a:p>
            <a:pPr>
              <a:lnSpc>
                <a:spcPct val="90000"/>
              </a:lnSpc>
            </a:pPr>
            <a:endParaRPr/>
          </a:p>
        </p:txBody>
      </p:sp>
      <p:pic>
        <p:nvPicPr>
          <p:cNvPr id="177" name="Picture 3"/>
          <p:cNvPicPr/>
          <p:nvPr/>
        </p:nvPicPr>
        <p:blipFill>
          <a:blip r:embed="rId3"/>
          <a:stretch/>
        </p:blipFill>
        <p:spPr>
          <a:xfrm>
            <a:off x="5913000" y="890280"/>
            <a:ext cx="1852200" cy="1708200"/>
          </a:xfrm>
          <a:prstGeom prst="rect">
            <a:avLst/>
          </a:prstGeom>
          <a:ln>
            <a:noFill/>
          </a:ln>
        </p:spPr>
      </p:pic>
      <p:pic>
        <p:nvPicPr>
          <p:cNvPr id="178" name="Picture 4"/>
          <p:cNvPicPr/>
          <p:nvPr/>
        </p:nvPicPr>
        <p:blipFill>
          <a:blip r:embed="rId4"/>
          <a:stretch/>
        </p:blipFill>
        <p:spPr>
          <a:xfrm>
            <a:off x="5791680" y="2800080"/>
            <a:ext cx="2094480" cy="1547640"/>
          </a:xfrm>
          <a:prstGeom prst="rect">
            <a:avLst/>
          </a:prstGeom>
          <a:ln>
            <a:noFill/>
          </a:ln>
        </p:spPr>
      </p:pic>
      <p:pic>
        <p:nvPicPr>
          <p:cNvPr id="179" name="Picture 5"/>
          <p:cNvPicPr/>
          <p:nvPr/>
        </p:nvPicPr>
        <p:blipFill>
          <a:blip r:embed="rId5"/>
          <a:stretch/>
        </p:blipFill>
        <p:spPr>
          <a:xfrm>
            <a:off x="7886520" y="4311000"/>
            <a:ext cx="3235680" cy="1785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Model Selection</a:t>
            </a:r>
            <a:endParaRPr/>
          </a:p>
        </p:txBody>
      </p:sp>
      <p:pic>
        <p:nvPicPr>
          <p:cNvPr id="288" name="Picture 6"/>
          <p:cNvPicPr/>
          <p:nvPr/>
        </p:nvPicPr>
        <p:blipFill>
          <a:blip r:embed="rId2"/>
          <a:stretch/>
        </p:blipFill>
        <p:spPr>
          <a:xfrm>
            <a:off x="5861880" y="1554840"/>
            <a:ext cx="5913000" cy="4210200"/>
          </a:xfrm>
          <a:prstGeom prst="rect">
            <a:avLst/>
          </a:prstGeom>
          <a:ln>
            <a:noFill/>
          </a:ln>
        </p:spPr>
      </p:pic>
      <p:pic>
        <p:nvPicPr>
          <p:cNvPr id="289" name="Picture 5"/>
          <p:cNvPicPr/>
          <p:nvPr/>
        </p:nvPicPr>
        <p:blipFill>
          <a:blip r:embed="rId3"/>
          <a:stretch/>
        </p:blipFill>
        <p:spPr>
          <a:xfrm>
            <a:off x="234720" y="1554840"/>
            <a:ext cx="5827680" cy="421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Model Selection</a:t>
            </a:r>
            <a:endParaRPr/>
          </a:p>
        </p:txBody>
      </p:sp>
      <p:pic>
        <p:nvPicPr>
          <p:cNvPr id="291" name="Picture 3"/>
          <p:cNvPicPr/>
          <p:nvPr/>
        </p:nvPicPr>
        <p:blipFill>
          <a:blip r:embed="rId2"/>
          <a:stretch/>
        </p:blipFill>
        <p:spPr>
          <a:xfrm>
            <a:off x="2200320" y="2292120"/>
            <a:ext cx="5239440" cy="1023120"/>
          </a:xfrm>
          <a:prstGeom prst="rect">
            <a:avLst/>
          </a:prstGeom>
          <a:ln w="9360">
            <a:noFill/>
          </a:ln>
        </p:spPr>
      </p:pic>
      <p:pic>
        <p:nvPicPr>
          <p:cNvPr id="292" name="Picture 10"/>
          <p:cNvPicPr/>
          <p:nvPr/>
        </p:nvPicPr>
        <p:blipFill>
          <a:blip r:embed="rId3"/>
          <a:stretch/>
        </p:blipFill>
        <p:spPr>
          <a:xfrm>
            <a:off x="2200320" y="3562560"/>
            <a:ext cx="6193440" cy="1311840"/>
          </a:xfrm>
          <a:prstGeom prst="rect">
            <a:avLst/>
          </a:prstGeom>
          <a:ln w="9360">
            <a:noFill/>
          </a:ln>
        </p:spPr>
      </p:pic>
      <p:sp>
        <p:nvSpPr>
          <p:cNvPr id="293" name="CustomShape 2"/>
          <p:cNvSpPr/>
          <p:nvPr/>
        </p:nvSpPr>
        <p:spPr>
          <a:xfrm flipH="1" flipV="1">
            <a:off x="1689840" y="4213440"/>
            <a:ext cx="509040" cy="720"/>
          </a:xfrm>
          <a:custGeom>
            <a:avLst/>
            <a:gdLst/>
            <a:ahLst/>
            <a:cxnLst/>
            <a:rect l="l" t="t" r="r" b="b"/>
            <a:pathLst>
              <a:path w="21600" h="21600">
                <a:moveTo>
                  <a:pt x="0" y="0"/>
                </a:moveTo>
                <a:lnTo>
                  <a:pt x="21600" y="21600"/>
                </a:lnTo>
              </a:path>
            </a:pathLst>
          </a:custGeom>
          <a:noFill/>
          <a:ln w="25560">
            <a:solidFill>
              <a:srgbClr val="00B050"/>
            </a:solidFill>
            <a:round/>
            <a:tailEnd type="arrow" w="med" len="med"/>
          </a:ln>
        </p:spPr>
        <p:style>
          <a:lnRef idx="1">
            <a:schemeClr val="accent1"/>
          </a:lnRef>
          <a:fillRef idx="0">
            <a:schemeClr val="accent1"/>
          </a:fillRef>
          <a:effectRef idx="0">
            <a:schemeClr val="accent1"/>
          </a:effectRef>
          <a:fontRef idx="minor"/>
        </p:style>
      </p:sp>
      <p:sp>
        <p:nvSpPr>
          <p:cNvPr id="294" name="CustomShape 3"/>
          <p:cNvSpPr/>
          <p:nvPr/>
        </p:nvSpPr>
        <p:spPr>
          <a:xfrm>
            <a:off x="902160" y="3891240"/>
            <a:ext cx="8838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Bayes Factor</a:t>
            </a:r>
            <a:endParaRPr/>
          </a:p>
        </p:txBody>
      </p:sp>
      <p:sp>
        <p:nvSpPr>
          <p:cNvPr id="295" name="CustomShape 4"/>
          <p:cNvSpPr/>
          <p:nvPr/>
        </p:nvSpPr>
        <p:spPr>
          <a:xfrm rot="5400000" flipH="1" flipV="1">
            <a:off x="2758680" y="2359080"/>
            <a:ext cx="387000" cy="720"/>
          </a:xfrm>
          <a:custGeom>
            <a:avLst/>
            <a:gdLst/>
            <a:ahLst/>
            <a:cxnLst/>
            <a:rect l="l" t="t" r="r" b="b"/>
            <a:pathLst>
              <a:path w="21600" h="21600">
                <a:moveTo>
                  <a:pt x="0" y="0"/>
                </a:moveTo>
                <a:lnTo>
                  <a:pt x="21600" y="21600"/>
                </a:lnTo>
              </a:path>
            </a:pathLst>
          </a:custGeom>
          <a:noFill/>
          <a:ln w="25560">
            <a:solidFill>
              <a:srgbClr val="00B050"/>
            </a:solidFill>
            <a:round/>
            <a:tailEnd type="arrow" w="med" len="med"/>
          </a:ln>
        </p:spPr>
        <p:style>
          <a:lnRef idx="1">
            <a:schemeClr val="accent1"/>
          </a:lnRef>
          <a:fillRef idx="0">
            <a:schemeClr val="accent1"/>
          </a:fillRef>
          <a:effectRef idx="0">
            <a:schemeClr val="accent1"/>
          </a:effectRef>
          <a:fontRef idx="minor"/>
        </p:style>
      </p:sp>
      <p:sp>
        <p:nvSpPr>
          <p:cNvPr id="296" name="CustomShape 5"/>
          <p:cNvSpPr/>
          <p:nvPr/>
        </p:nvSpPr>
        <p:spPr>
          <a:xfrm>
            <a:off x="2017440" y="1787760"/>
            <a:ext cx="19738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Marginal likelihood</a:t>
            </a:r>
            <a:endParaRPr/>
          </a:p>
        </p:txBody>
      </p:sp>
      <p:sp>
        <p:nvSpPr>
          <p:cNvPr id="297" name="CustomShape 6"/>
          <p:cNvSpPr/>
          <p:nvPr/>
        </p:nvSpPr>
        <p:spPr>
          <a:xfrm>
            <a:off x="2873520" y="3536640"/>
            <a:ext cx="1458000" cy="135648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98" name="CustomShape 7"/>
          <p:cNvSpPr/>
          <p:nvPr/>
        </p:nvSpPr>
        <p:spPr>
          <a:xfrm>
            <a:off x="2017440" y="5216760"/>
            <a:ext cx="5476320" cy="368640"/>
          </a:xfrm>
          <a:prstGeom prst="rect">
            <a:avLst/>
          </a:prstGeom>
          <a:blipFill>
            <a:blip r:embed="rId4"/>
            <a:stretch>
              <a:fillRect t="-9870" b="-26585"/>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Model Selection</a:t>
            </a:r>
            <a:endParaRPr/>
          </a:p>
        </p:txBody>
      </p:sp>
      <p:pic>
        <p:nvPicPr>
          <p:cNvPr id="300" name="Picture 3"/>
          <p:cNvPicPr/>
          <p:nvPr/>
        </p:nvPicPr>
        <p:blipFill>
          <a:blip r:embed="rId2"/>
          <a:stretch/>
        </p:blipFill>
        <p:spPr>
          <a:xfrm>
            <a:off x="1466280" y="1413000"/>
            <a:ext cx="6346440" cy="4578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823320" y="22860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Bayesian Models of Cognition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Multi-modal sensory integration</a:t>
            </a:r>
            <a:endParaRPr/>
          </a:p>
        </p:txBody>
      </p:sp>
      <p:pic>
        <p:nvPicPr>
          <p:cNvPr id="303" name="Immagine 1"/>
          <p:cNvPicPr/>
          <p:nvPr/>
        </p:nvPicPr>
        <p:blipFill>
          <a:blip r:embed="rId2"/>
          <a:srcRect l="2818" t="20644" r="3976" b="23744"/>
          <a:stretch/>
        </p:blipFill>
        <p:spPr>
          <a:xfrm>
            <a:off x="611280" y="1628640"/>
            <a:ext cx="3095640" cy="1236240"/>
          </a:xfrm>
          <a:prstGeom prst="rect">
            <a:avLst/>
          </a:prstGeom>
          <a:ln>
            <a:noFill/>
          </a:ln>
        </p:spPr>
      </p:pic>
      <p:sp>
        <p:nvSpPr>
          <p:cNvPr id="304" name="CustomShape 2"/>
          <p:cNvSpPr/>
          <p:nvPr/>
        </p:nvSpPr>
        <p:spPr>
          <a:xfrm>
            <a:off x="5219640" y="1340640"/>
            <a:ext cx="32349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i="1" strike="noStrike" spc="-1">
                <a:solidFill>
                  <a:srgbClr val="000000"/>
                </a:solidFill>
                <a:uFill>
                  <a:solidFill>
                    <a:srgbClr val="FFFFFF"/>
                  </a:solidFill>
                </a:uFill>
                <a:latin typeface="Calibri"/>
                <a:ea typeface="DejaVu Sans"/>
              </a:rPr>
              <a:t>How wide is the pen?</a:t>
            </a:r>
            <a:endParaRPr/>
          </a:p>
        </p:txBody>
      </p:sp>
      <p:sp>
        <p:nvSpPr>
          <p:cNvPr id="305" name="CustomShape 3"/>
          <p:cNvSpPr/>
          <p:nvPr/>
        </p:nvSpPr>
        <p:spPr>
          <a:xfrm>
            <a:off x="3347640" y="1845000"/>
            <a:ext cx="32349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i="1" strike="noStrike" spc="-1">
                <a:solidFill>
                  <a:srgbClr val="000000"/>
                </a:solidFill>
                <a:uFill>
                  <a:solidFill>
                    <a:srgbClr val="FFFFFF"/>
                  </a:solidFill>
                </a:uFill>
                <a:latin typeface="Calibri"/>
                <a:ea typeface="DejaVu Sans"/>
              </a:rPr>
              <a:t>The pen is 8 mm wide</a:t>
            </a:r>
            <a:endParaRPr/>
          </a:p>
        </p:txBody>
      </p:sp>
      <p:sp>
        <p:nvSpPr>
          <p:cNvPr id="306" name="CustomShape 4"/>
          <p:cNvSpPr/>
          <p:nvPr/>
        </p:nvSpPr>
        <p:spPr>
          <a:xfrm>
            <a:off x="5363640" y="2781000"/>
            <a:ext cx="323496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i="1" strike="noStrike" spc="-1">
                <a:solidFill>
                  <a:srgbClr val="000000"/>
                </a:solidFill>
                <a:uFill>
                  <a:solidFill>
                    <a:srgbClr val="FFFFFF"/>
                  </a:solidFill>
                </a:uFill>
                <a:latin typeface="Calibri"/>
                <a:ea typeface="DejaVu Sans"/>
              </a:rPr>
              <a:t>There is a 95% chance  that the pen is between 7.5 and 8.49 mm wide</a:t>
            </a:r>
            <a:endParaRPr/>
          </a:p>
        </p:txBody>
      </p:sp>
      <p:sp>
        <p:nvSpPr>
          <p:cNvPr id="307" name="CustomShape 5"/>
          <p:cNvSpPr/>
          <p:nvPr/>
        </p:nvSpPr>
        <p:spPr>
          <a:xfrm>
            <a:off x="6948000" y="1772640"/>
            <a:ext cx="215280" cy="71928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08" name="CustomShape 6"/>
          <p:cNvSpPr/>
          <p:nvPr/>
        </p:nvSpPr>
        <p:spPr>
          <a:xfrm flipH="1">
            <a:off x="5722920" y="1710000"/>
            <a:ext cx="1113120" cy="13392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09" name="CustomShape 7"/>
          <p:cNvSpPr/>
          <p:nvPr/>
        </p:nvSpPr>
        <p:spPr>
          <a:xfrm>
            <a:off x="3923640" y="4437000"/>
            <a:ext cx="496800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i="1" strike="noStrike" spc="-1">
                <a:solidFill>
                  <a:srgbClr val="000000"/>
                </a:solidFill>
                <a:uFill>
                  <a:solidFill>
                    <a:srgbClr val="FFFFFF"/>
                  </a:solidFill>
                </a:uFill>
                <a:latin typeface="Calibri"/>
                <a:ea typeface="DejaVu Sans"/>
              </a:rPr>
              <a:t>Probability density function (PDF</a:t>
            </a:r>
            <a:r>
              <a:rPr lang="en-US" sz="1800" i="1" strike="noStrike" spc="-1">
                <a:solidFill>
                  <a:srgbClr val="000000"/>
                </a:solidFill>
                <a:uFill>
                  <a:solidFill>
                    <a:srgbClr val="FFFFFF"/>
                  </a:solidFill>
                </a:uFill>
                <a:latin typeface="Calibri"/>
                <a:ea typeface="DejaVu Sans"/>
              </a:rPr>
              <a:t>)</a:t>
            </a:r>
            <a:endParaRPr/>
          </a:p>
          <a:p>
            <a:pPr algn="ctr">
              <a:lnSpc>
                <a:spcPct val="100000"/>
              </a:lnSpc>
            </a:pPr>
            <a:r>
              <a:rPr lang="en-US" sz="1800" strike="noStrike" spc="-1">
                <a:solidFill>
                  <a:srgbClr val="000000"/>
                </a:solidFill>
                <a:uFill>
                  <a:solidFill>
                    <a:srgbClr val="FFFFFF"/>
                  </a:solidFill>
                </a:uFill>
                <a:latin typeface="Calibri"/>
                <a:ea typeface="DejaVu Sans"/>
              </a:rPr>
              <a:t>Represents both the average estimate of the quantity itself and the confidence in that estimate</a:t>
            </a:r>
            <a:endParaRPr/>
          </a:p>
        </p:txBody>
      </p:sp>
      <p:sp>
        <p:nvSpPr>
          <p:cNvPr id="310" name="CustomShape 8"/>
          <p:cNvSpPr/>
          <p:nvPr/>
        </p:nvSpPr>
        <p:spPr>
          <a:xfrm>
            <a:off x="338400" y="4496040"/>
            <a:ext cx="5425560" cy="981000"/>
          </a:xfrm>
          <a:custGeom>
            <a:avLst/>
            <a:gdLst/>
            <a:ahLst/>
            <a:cxn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FF0000"/>
            </a:solidFill>
            <a:round/>
          </a:ln>
        </p:spPr>
        <p:style>
          <a:lnRef idx="0">
            <a:scrgbClr r="0" g="0" b="0"/>
          </a:lnRef>
          <a:fillRef idx="0">
            <a:scrgbClr r="0" g="0" b="0"/>
          </a:fillRef>
          <a:effectRef idx="0">
            <a:scrgbClr r="0" g="0" b="0"/>
          </a:effectRef>
          <a:fontRef idx="minor"/>
        </p:style>
      </p:sp>
      <p:sp>
        <p:nvSpPr>
          <p:cNvPr id="311" name="Line 9"/>
          <p:cNvSpPr/>
          <p:nvPr/>
        </p:nvSpPr>
        <p:spPr>
          <a:xfrm flipH="1">
            <a:off x="672480" y="5477760"/>
            <a:ext cx="3049560" cy="0"/>
          </a:xfrm>
          <a:prstGeom prst="line">
            <a:avLst/>
          </a:prstGeom>
          <a:ln w="25560">
            <a:solidFill>
              <a:schemeClr val="tx1"/>
            </a:solidFill>
            <a:round/>
          </a:ln>
        </p:spPr>
        <p:style>
          <a:lnRef idx="1">
            <a:schemeClr val="accent1"/>
          </a:lnRef>
          <a:fillRef idx="0">
            <a:schemeClr val="accent1"/>
          </a:fillRef>
          <a:effectRef idx="0">
            <a:schemeClr val="accent1"/>
          </a:effectRef>
          <a:fontRef idx="minor"/>
        </p:style>
      </p:sp>
      <p:sp>
        <p:nvSpPr>
          <p:cNvPr id="312" name="CustomShape 10"/>
          <p:cNvSpPr/>
          <p:nvPr/>
        </p:nvSpPr>
        <p:spPr>
          <a:xfrm>
            <a:off x="204120" y="3061800"/>
            <a:ext cx="582840" cy="323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3" name="CustomShape 11"/>
          <p:cNvSpPr/>
          <p:nvPr/>
        </p:nvSpPr>
        <p:spPr>
          <a:xfrm>
            <a:off x="2428920" y="5681880"/>
            <a:ext cx="1245240" cy="1800"/>
          </a:xfrm>
          <a:custGeom>
            <a:avLst/>
            <a:gdLst/>
            <a:ahLst/>
            <a:cxnLst/>
            <a:rect l="l" t="t" r="r" b="b"/>
            <a:pathLst>
              <a:path w="21600" h="21600">
                <a:moveTo>
                  <a:pt x="0" y="0"/>
                </a:moveTo>
                <a:lnTo>
                  <a:pt x="21600" y="21600"/>
                </a:lnTo>
              </a:path>
            </a:pathLst>
          </a:custGeom>
          <a:noFill/>
          <a:ln>
            <a:solidFill>
              <a:schemeClr val="tx1">
                <a:lumMod val="50000"/>
                <a:lumOff val="50000"/>
              </a:schemeClr>
            </a:solidFill>
            <a:round/>
            <a:headEnd type="triangle" w="med" len="med"/>
            <a:tailEnd type="triangl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14" name="CustomShape 12"/>
          <p:cNvSpPr/>
          <p:nvPr/>
        </p:nvSpPr>
        <p:spPr>
          <a:xfrm>
            <a:off x="3722040" y="5086440"/>
            <a:ext cx="2241720" cy="61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5" name="CustomShape 13"/>
          <p:cNvSpPr/>
          <p:nvPr/>
        </p:nvSpPr>
        <p:spPr>
          <a:xfrm>
            <a:off x="2428920" y="5681880"/>
            <a:ext cx="12452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solidFill>
                  <a:srgbClr val="000000"/>
                </a:solidFill>
                <a:uFill>
                  <a:solidFill>
                    <a:srgbClr val="FFFFFF"/>
                  </a:solidFill>
                </a:uFill>
                <a:latin typeface="Calibri"/>
                <a:ea typeface="DejaVu Sans"/>
              </a:rPr>
              <a:t>precision</a:t>
            </a:r>
            <a:endParaRPr/>
          </a:p>
        </p:txBody>
      </p:sp>
      <p:sp>
        <p:nvSpPr>
          <p:cNvPr id="316" name="Line 14"/>
          <p:cNvSpPr/>
          <p:nvPr/>
        </p:nvSpPr>
        <p:spPr>
          <a:xfrm flipH="1" flipV="1">
            <a:off x="779760" y="3997800"/>
            <a:ext cx="27000" cy="15026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317" name="CustomShape 15"/>
          <p:cNvSpPr/>
          <p:nvPr/>
        </p:nvSpPr>
        <p:spPr>
          <a:xfrm>
            <a:off x="4754880" y="5853240"/>
            <a:ext cx="38109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i="1" strike="noStrike" spc="-1">
                <a:solidFill>
                  <a:srgbClr val="000000"/>
                </a:solidFill>
                <a:uFill>
                  <a:solidFill>
                    <a:srgbClr val="FFFFFF"/>
                  </a:solidFill>
                </a:uFill>
                <a:latin typeface="Calibri"/>
                <a:ea typeface="DejaVu Sans"/>
              </a:rPr>
              <a:t>O’Reilly et al, EJN 2012(35), 1169-72</a:t>
            </a:r>
            <a:endParaRPr/>
          </a:p>
        </p:txBody>
      </p:sp>
      <p:sp>
        <p:nvSpPr>
          <p:cNvPr id="318" name="CustomShape 16"/>
          <p:cNvSpPr/>
          <p:nvPr/>
        </p:nvSpPr>
        <p:spPr>
          <a:xfrm rot="16200000">
            <a:off x="-388440" y="4789800"/>
            <a:ext cx="18716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solidFill>
                  <a:srgbClr val="000000"/>
                </a:solidFill>
                <a:uFill>
                  <a:solidFill>
                    <a:srgbClr val="FFFFFF"/>
                  </a:solidFill>
                </a:uFill>
                <a:latin typeface="Calibri"/>
                <a:ea typeface="DejaVu Sans"/>
              </a:rPr>
              <a:t>Probability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Multi-modal sensory integration</a:t>
            </a:r>
            <a:endParaRPr/>
          </a:p>
        </p:txBody>
      </p:sp>
      <p:pic>
        <p:nvPicPr>
          <p:cNvPr id="320" name="Immagine 1"/>
          <p:cNvPicPr/>
          <p:nvPr/>
        </p:nvPicPr>
        <p:blipFill>
          <a:blip r:embed="rId2"/>
          <a:srcRect l="12821" r="13288" b="9902"/>
          <a:stretch/>
        </p:blipFill>
        <p:spPr>
          <a:xfrm>
            <a:off x="4572000" y="3860640"/>
            <a:ext cx="2807640" cy="2321280"/>
          </a:xfrm>
          <a:prstGeom prst="rect">
            <a:avLst/>
          </a:prstGeom>
          <a:ln>
            <a:noFill/>
          </a:ln>
        </p:spPr>
      </p:pic>
      <p:sp>
        <p:nvSpPr>
          <p:cNvPr id="321" name="CustomShape 2"/>
          <p:cNvSpPr/>
          <p:nvPr/>
        </p:nvSpPr>
        <p:spPr>
          <a:xfrm>
            <a:off x="4648680" y="4796640"/>
            <a:ext cx="8514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FF0000"/>
                </a:solidFill>
                <a:uFill>
                  <a:solidFill>
                    <a:srgbClr val="FFFFFF"/>
                  </a:solidFill>
                </a:uFill>
                <a:latin typeface="Calibri"/>
                <a:ea typeface="DejaVu Sans"/>
              </a:rPr>
              <a:t>VISION</a:t>
            </a:r>
            <a:endParaRPr/>
          </a:p>
        </p:txBody>
      </p:sp>
      <p:sp>
        <p:nvSpPr>
          <p:cNvPr id="322" name="CustomShape 3"/>
          <p:cNvSpPr/>
          <p:nvPr/>
        </p:nvSpPr>
        <p:spPr>
          <a:xfrm>
            <a:off x="6314040" y="5301000"/>
            <a:ext cx="18770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8000"/>
                </a:solidFill>
                <a:uFill>
                  <a:solidFill>
                    <a:srgbClr val="FFFFFF"/>
                  </a:solidFill>
                </a:uFill>
                <a:latin typeface="Calibri"/>
                <a:ea typeface="DejaVu Sans"/>
              </a:rPr>
              <a:t>PROPRIOCEPTION</a:t>
            </a:r>
            <a:endParaRPr/>
          </a:p>
        </p:txBody>
      </p:sp>
      <p:sp>
        <p:nvSpPr>
          <p:cNvPr id="323" name="CustomShape 4"/>
          <p:cNvSpPr/>
          <p:nvPr/>
        </p:nvSpPr>
        <p:spPr>
          <a:xfrm>
            <a:off x="6492240" y="5852160"/>
            <a:ext cx="5617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800" i="1" strike="noStrike" spc="-1">
                <a:solidFill>
                  <a:srgbClr val="000000"/>
                </a:solidFill>
                <a:uFill>
                  <a:solidFill>
                    <a:srgbClr val="FFFFFF"/>
                  </a:solidFill>
                </a:uFill>
                <a:latin typeface="Calibri"/>
                <a:ea typeface="DejaVu Sans"/>
              </a:rPr>
              <a:t>Van Beers et al, Exp Brain Res 1999;125:43-9</a:t>
            </a:r>
            <a:endParaRPr/>
          </a:p>
        </p:txBody>
      </p:sp>
      <p:pic>
        <p:nvPicPr>
          <p:cNvPr id="324" name="Immagine 20"/>
          <p:cNvPicPr/>
          <p:nvPr/>
        </p:nvPicPr>
        <p:blipFill>
          <a:blip r:embed="rId3"/>
          <a:srcRect l="5886" r="7478" b="5420"/>
          <a:stretch/>
        </p:blipFill>
        <p:spPr>
          <a:xfrm>
            <a:off x="827640" y="4220640"/>
            <a:ext cx="2411640" cy="1943640"/>
          </a:xfrm>
          <a:prstGeom prst="rect">
            <a:avLst/>
          </a:prstGeom>
          <a:ln>
            <a:noFill/>
          </a:ln>
        </p:spPr>
      </p:pic>
      <p:sp>
        <p:nvSpPr>
          <p:cNvPr id="325" name="CustomShape 5"/>
          <p:cNvSpPr/>
          <p:nvPr/>
        </p:nvSpPr>
        <p:spPr>
          <a:xfrm>
            <a:off x="3780000" y="5085000"/>
            <a:ext cx="503280" cy="359280"/>
          </a:xfrm>
          <a:prstGeom prst="rightArrow">
            <a:avLst>
              <a:gd name="adj1" fmla="val 50000"/>
              <a:gd name="adj2" fmla="val 50000"/>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6" name="CustomShape 6"/>
          <p:cNvSpPr/>
          <p:nvPr/>
        </p:nvSpPr>
        <p:spPr>
          <a:xfrm>
            <a:off x="145080" y="1268640"/>
            <a:ext cx="10553040" cy="28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a:solidFill>
                  <a:srgbClr val="000000"/>
                </a:solidFill>
                <a:uFill>
                  <a:solidFill>
                    <a:srgbClr val="FFFFFF"/>
                  </a:solidFill>
                </a:uFill>
                <a:latin typeface="Calibri"/>
                <a:ea typeface="DejaVu Sans"/>
              </a:rPr>
              <a:t>Humans do show near-Bayesian behaviour in multi-sensory integration tasks</a:t>
            </a:r>
            <a:endParaRPr/>
          </a:p>
          <a:p>
            <a:pPr>
              <a:lnSpc>
                <a:spcPct val="100000"/>
              </a:lnSpc>
            </a:pPr>
            <a:endParaRPr/>
          </a:p>
          <a:p>
            <a:pPr marL="343080" indent="-342360">
              <a:lnSpc>
                <a:spcPct val="100000"/>
              </a:lnSpc>
              <a:buFont typeface="Arial"/>
              <a:buChar char="•"/>
            </a:pPr>
            <a:r>
              <a:rPr lang="en-US" sz="3200" strike="noStrike" spc="-1">
                <a:solidFill>
                  <a:srgbClr val="000000"/>
                </a:solidFill>
                <a:uFill>
                  <a:solidFill>
                    <a:srgbClr val="FFFFFF"/>
                  </a:solidFill>
                </a:uFill>
                <a:latin typeface="Calibri"/>
                <a:ea typeface="DejaVu Sans"/>
              </a:rPr>
              <a:t>Non-optimal bias to give more weight to one sensory modality than another</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Multi-modal sensory integration</a:t>
            </a:r>
            <a:endParaRPr/>
          </a:p>
        </p:txBody>
      </p:sp>
      <p:sp>
        <p:nvSpPr>
          <p:cNvPr id="328" name="CustomShape 2"/>
          <p:cNvSpPr/>
          <p:nvPr/>
        </p:nvSpPr>
        <p:spPr>
          <a:xfrm>
            <a:off x="767160" y="1340640"/>
            <a:ext cx="764676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400" b="1" strike="noStrike" spc="-1">
                <a:solidFill>
                  <a:srgbClr val="000000"/>
                </a:solidFill>
                <a:uFill>
                  <a:solidFill>
                    <a:srgbClr val="FFFFFF"/>
                  </a:solidFill>
                </a:uFill>
                <a:latin typeface="Calibri"/>
                <a:ea typeface="DejaVu Sans"/>
              </a:rPr>
              <a:t>P(width|touch, vision)      P(touch, vision|width) * </a:t>
            </a:r>
            <a:r>
              <a:rPr lang="en-US" sz="2400" b="1" strike="noStrike" spc="-1">
                <a:solidFill>
                  <a:srgbClr val="FF0000"/>
                </a:solidFill>
                <a:uFill>
                  <a:solidFill>
                    <a:srgbClr val="FFFFFF"/>
                  </a:solidFill>
                </a:uFill>
                <a:latin typeface="Calibri"/>
                <a:ea typeface="DejaVu Sans"/>
              </a:rPr>
              <a:t>P(width)</a:t>
            </a:r>
            <a:endParaRPr/>
          </a:p>
        </p:txBody>
      </p:sp>
      <p:pic>
        <p:nvPicPr>
          <p:cNvPr id="329" name="Immagine 7"/>
          <p:cNvPicPr/>
          <p:nvPr/>
        </p:nvPicPr>
        <p:blipFill>
          <a:blip r:embed="rId2"/>
          <a:srcRect l="24933" t="37917" r="43752" b="40298"/>
          <a:stretch/>
        </p:blipFill>
        <p:spPr>
          <a:xfrm>
            <a:off x="3684960" y="1523520"/>
            <a:ext cx="382320" cy="176400"/>
          </a:xfrm>
          <a:prstGeom prst="rect">
            <a:avLst/>
          </a:prstGeom>
          <a:ln>
            <a:noFill/>
          </a:ln>
        </p:spPr>
      </p:pic>
      <p:sp>
        <p:nvSpPr>
          <p:cNvPr id="330" name="CustomShape 3"/>
          <p:cNvSpPr/>
          <p:nvPr/>
        </p:nvSpPr>
        <p:spPr>
          <a:xfrm>
            <a:off x="2199600" y="5157360"/>
            <a:ext cx="723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5      7</a:t>
            </a:r>
            <a:endParaRPr/>
          </a:p>
        </p:txBody>
      </p:sp>
      <p:sp>
        <p:nvSpPr>
          <p:cNvPr id="331" name="Line 4"/>
          <p:cNvSpPr/>
          <p:nvPr/>
        </p:nvSpPr>
        <p:spPr>
          <a:xfrm flipH="1">
            <a:off x="2771640" y="4852440"/>
            <a:ext cx="12600" cy="304560"/>
          </a:xfrm>
          <a:prstGeom prst="line">
            <a:avLst/>
          </a:prstGeom>
          <a:ln>
            <a:solidFill>
              <a:schemeClr val="tx1"/>
            </a:solidFill>
            <a:custDash>
              <a:ds d="300000" sp="100000"/>
            </a:custDash>
            <a:round/>
          </a:ln>
        </p:spPr>
        <p:style>
          <a:lnRef idx="2">
            <a:schemeClr val="accent1"/>
          </a:lnRef>
          <a:fillRef idx="0">
            <a:schemeClr val="accent1"/>
          </a:fillRef>
          <a:effectRef idx="1">
            <a:schemeClr val="accent1"/>
          </a:effectRef>
          <a:fontRef idx="minor"/>
        </p:style>
      </p:sp>
      <p:sp>
        <p:nvSpPr>
          <p:cNvPr id="332" name="Line 5"/>
          <p:cNvSpPr/>
          <p:nvPr/>
        </p:nvSpPr>
        <p:spPr>
          <a:xfrm flipH="1">
            <a:off x="2327040" y="4852440"/>
            <a:ext cx="12600" cy="304560"/>
          </a:xfrm>
          <a:prstGeom prst="line">
            <a:avLst/>
          </a:prstGeom>
          <a:ln>
            <a:solidFill>
              <a:schemeClr val="tx1"/>
            </a:solidFill>
            <a:custDash>
              <a:ds d="300000" sp="100000"/>
            </a:custDash>
            <a:round/>
          </a:ln>
        </p:spPr>
        <p:style>
          <a:lnRef idx="2">
            <a:schemeClr val="accent1"/>
          </a:lnRef>
          <a:fillRef idx="0">
            <a:schemeClr val="accent1"/>
          </a:fillRef>
          <a:effectRef idx="1">
            <a:schemeClr val="accent1"/>
          </a:effectRef>
          <a:fontRef idx="minor"/>
        </p:style>
      </p:sp>
      <p:sp>
        <p:nvSpPr>
          <p:cNvPr id="333" name="CustomShape 6"/>
          <p:cNvSpPr/>
          <p:nvPr/>
        </p:nvSpPr>
        <p:spPr>
          <a:xfrm>
            <a:off x="4294440" y="5157360"/>
            <a:ext cx="12848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000000"/>
                </a:solidFill>
                <a:uFill>
                  <a:solidFill>
                    <a:srgbClr val="FFFFFF"/>
                  </a:solidFill>
                </a:uFill>
                <a:latin typeface="Calibri"/>
                <a:ea typeface="DejaVu Sans"/>
              </a:rPr>
              <a:t>Width (mm)</a:t>
            </a:r>
            <a:endParaRPr/>
          </a:p>
        </p:txBody>
      </p:sp>
      <p:sp>
        <p:nvSpPr>
          <p:cNvPr id="334" name="CustomShape 7"/>
          <p:cNvSpPr/>
          <p:nvPr/>
        </p:nvSpPr>
        <p:spPr>
          <a:xfrm>
            <a:off x="5074920" y="1989000"/>
            <a:ext cx="3672720" cy="374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2400" strike="noStrike" spc="-1">
                <a:solidFill>
                  <a:srgbClr val="000000"/>
                </a:solidFill>
                <a:uFill>
                  <a:solidFill>
                    <a:srgbClr val="FFFFFF"/>
                  </a:solidFill>
                </a:uFill>
                <a:latin typeface="Calibri"/>
                <a:ea typeface="DejaVu Sans"/>
              </a:rPr>
              <a:t>The posterior estimate is biased towards  the prior mean</a:t>
            </a:r>
            <a:endParaRPr/>
          </a:p>
          <a:p>
            <a:pPr>
              <a:lnSpc>
                <a:spcPct val="100000"/>
              </a:lnSpc>
            </a:pPr>
            <a:endParaRPr/>
          </a:p>
          <a:p>
            <a:pPr marL="343080" indent="-342360">
              <a:lnSpc>
                <a:spcPct val="100000"/>
              </a:lnSpc>
              <a:buFont typeface="Arial"/>
              <a:buChar char="•"/>
            </a:pPr>
            <a:r>
              <a:rPr lang="en-US" sz="2400" strike="noStrike" spc="-1">
                <a:solidFill>
                  <a:srgbClr val="000000"/>
                </a:solidFill>
                <a:uFill>
                  <a:solidFill>
                    <a:srgbClr val="FFFFFF"/>
                  </a:solidFill>
                </a:uFill>
                <a:latin typeface="Calibri"/>
                <a:ea typeface="DejaVu Sans"/>
              </a:rPr>
              <a:t>Prior permits to increase accuracy, useful considering uncertainty of observations</a:t>
            </a:r>
            <a:endParaRPr/>
          </a:p>
          <a:p>
            <a:pPr>
              <a:lnSpc>
                <a:spcPct val="100000"/>
              </a:lnSpc>
            </a:pPr>
            <a:endParaRPr/>
          </a:p>
          <a:p>
            <a:pPr algn="ctr">
              <a:lnSpc>
                <a:spcPct val="100000"/>
              </a:lnSpc>
            </a:pPr>
            <a:endParaRPr/>
          </a:p>
        </p:txBody>
      </p:sp>
      <p:sp>
        <p:nvSpPr>
          <p:cNvPr id="335" name="CustomShape 8"/>
          <p:cNvSpPr/>
          <p:nvPr/>
        </p:nvSpPr>
        <p:spPr>
          <a:xfrm>
            <a:off x="7772400" y="5760720"/>
            <a:ext cx="38109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i="1" strike="noStrike" spc="-1">
                <a:solidFill>
                  <a:srgbClr val="000000"/>
                </a:solidFill>
                <a:uFill>
                  <a:solidFill>
                    <a:srgbClr val="FFFFFF"/>
                  </a:solidFill>
                </a:uFill>
                <a:latin typeface="Calibri"/>
                <a:ea typeface="DejaVu Sans"/>
              </a:rPr>
              <a:t>O’Reilly et al, EJN 2012(35), 1169-72</a:t>
            </a:r>
            <a:endParaRPr/>
          </a:p>
        </p:txBody>
      </p:sp>
      <p:sp>
        <p:nvSpPr>
          <p:cNvPr id="336" name="CustomShape 9"/>
          <p:cNvSpPr/>
          <p:nvPr/>
        </p:nvSpPr>
        <p:spPr>
          <a:xfrm>
            <a:off x="1270080" y="3277080"/>
            <a:ext cx="2590560" cy="1882440"/>
          </a:xfrm>
          <a:custGeom>
            <a:avLst/>
            <a:gdLst/>
            <a:ahLst/>
            <a:cxn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00B050"/>
            </a:solidFill>
            <a:round/>
          </a:ln>
        </p:spPr>
        <p:style>
          <a:lnRef idx="0">
            <a:scrgbClr r="0" g="0" b="0"/>
          </a:lnRef>
          <a:fillRef idx="0">
            <a:scrgbClr r="0" g="0" b="0"/>
          </a:fillRef>
          <a:effectRef idx="0">
            <a:scrgbClr r="0" g="0" b="0"/>
          </a:effectRef>
          <a:fontRef idx="minor"/>
        </p:style>
      </p:sp>
      <p:sp>
        <p:nvSpPr>
          <p:cNvPr id="337" name="CustomShape 10"/>
          <p:cNvSpPr/>
          <p:nvPr/>
        </p:nvSpPr>
        <p:spPr>
          <a:xfrm>
            <a:off x="-185400" y="3894480"/>
            <a:ext cx="7839360" cy="1264680"/>
          </a:xfrm>
          <a:custGeom>
            <a:avLst/>
            <a:gdLst/>
            <a:ahLst/>
            <a:cxn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FF0000"/>
            </a:solidFill>
            <a:round/>
          </a:ln>
        </p:spPr>
        <p:style>
          <a:lnRef idx="0">
            <a:scrgbClr r="0" g="0" b="0"/>
          </a:lnRef>
          <a:fillRef idx="0">
            <a:scrgbClr r="0" g="0" b="0"/>
          </a:fillRef>
          <a:effectRef idx="0">
            <a:scrgbClr r="0" g="0" b="0"/>
          </a:effectRef>
          <a:fontRef idx="minor"/>
        </p:style>
      </p:sp>
      <p:sp>
        <p:nvSpPr>
          <p:cNvPr id="338" name="CustomShape 11"/>
          <p:cNvSpPr/>
          <p:nvPr/>
        </p:nvSpPr>
        <p:spPr>
          <a:xfrm>
            <a:off x="1974600" y="2656440"/>
            <a:ext cx="1553400" cy="2503080"/>
          </a:xfrm>
          <a:custGeom>
            <a:avLst/>
            <a:gdLst/>
            <a:ahLst/>
            <a:cxn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D2AA00"/>
            </a:solidFill>
            <a:round/>
          </a:ln>
        </p:spPr>
        <p:style>
          <a:lnRef idx="0">
            <a:scrgbClr r="0" g="0" b="0"/>
          </a:lnRef>
          <a:fillRef idx="0">
            <a:scrgbClr r="0" g="0" b="0"/>
          </a:fillRef>
          <a:effectRef idx="0">
            <a:scrgbClr r="0" g="0" b="0"/>
          </a:effectRef>
          <a:fontRef idx="minor"/>
        </p:style>
      </p:sp>
      <p:sp>
        <p:nvSpPr>
          <p:cNvPr id="339" name="Line 12"/>
          <p:cNvSpPr/>
          <p:nvPr/>
        </p:nvSpPr>
        <p:spPr>
          <a:xfrm flipH="1">
            <a:off x="881640" y="5159880"/>
            <a:ext cx="4405680" cy="0"/>
          </a:xfrm>
          <a:prstGeom prst="line">
            <a:avLst/>
          </a:prstGeom>
          <a:ln w="25560">
            <a:solidFill>
              <a:schemeClr val="tx1"/>
            </a:solidFill>
            <a:round/>
          </a:ln>
        </p:spPr>
        <p:style>
          <a:lnRef idx="1">
            <a:schemeClr val="accent1"/>
          </a:lnRef>
          <a:fillRef idx="0">
            <a:schemeClr val="accent1"/>
          </a:fillRef>
          <a:effectRef idx="0">
            <a:schemeClr val="accent1"/>
          </a:effectRef>
          <a:fontRef idx="minor"/>
        </p:style>
      </p:sp>
      <p:sp>
        <p:nvSpPr>
          <p:cNvPr id="340" name="CustomShape 13"/>
          <p:cNvSpPr/>
          <p:nvPr/>
        </p:nvSpPr>
        <p:spPr>
          <a:xfrm>
            <a:off x="-5040" y="4997880"/>
            <a:ext cx="842040" cy="90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1" name="CustomShape 14"/>
          <p:cNvSpPr/>
          <p:nvPr/>
        </p:nvSpPr>
        <p:spPr>
          <a:xfrm>
            <a:off x="5287320" y="4655160"/>
            <a:ext cx="3239280" cy="78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2" name="CustomShape 15"/>
          <p:cNvSpPr/>
          <p:nvPr/>
        </p:nvSpPr>
        <p:spPr>
          <a:xfrm>
            <a:off x="3918960" y="3917880"/>
            <a:ext cx="128484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FF0000"/>
                </a:solidFill>
                <a:uFill>
                  <a:solidFill>
                    <a:srgbClr val="FFFFFF"/>
                  </a:solidFill>
                </a:uFill>
                <a:latin typeface="Calibri"/>
                <a:ea typeface="DejaVu Sans"/>
              </a:rPr>
              <a:t>Prior</a:t>
            </a:r>
            <a:endParaRPr/>
          </a:p>
        </p:txBody>
      </p:sp>
      <p:sp>
        <p:nvSpPr>
          <p:cNvPr id="343" name="CustomShape 16"/>
          <p:cNvSpPr/>
          <p:nvPr/>
        </p:nvSpPr>
        <p:spPr>
          <a:xfrm>
            <a:off x="1485000" y="3269880"/>
            <a:ext cx="992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solidFill>
                  <a:srgbClr val="9BBB59"/>
                </a:solidFill>
                <a:uFill>
                  <a:solidFill>
                    <a:srgbClr val="FFFFFF"/>
                  </a:solidFill>
                </a:uFill>
                <a:latin typeface="Calibri"/>
                <a:ea typeface="DejaVu Sans"/>
              </a:rPr>
              <a:t>Observed </a:t>
            </a:r>
            <a:endParaRPr/>
          </a:p>
        </p:txBody>
      </p:sp>
      <p:sp>
        <p:nvSpPr>
          <p:cNvPr id="344" name="CustomShape 17"/>
          <p:cNvSpPr/>
          <p:nvPr/>
        </p:nvSpPr>
        <p:spPr>
          <a:xfrm>
            <a:off x="2954160" y="2800440"/>
            <a:ext cx="13240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FFA960"/>
                </a:solidFill>
                <a:uFill>
                  <a:solidFill>
                    <a:srgbClr val="FFFFFF"/>
                  </a:solidFill>
                </a:uFill>
                <a:latin typeface="Calibri"/>
                <a:ea typeface="DejaVu Sans"/>
              </a:rPr>
              <a:t>Posterior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366480" y="-365400"/>
            <a:ext cx="10057680" cy="145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85000"/>
              </a:lnSpc>
            </a:pPr>
            <a:r>
              <a:rPr lang="en-US" sz="4400" strike="noStrike" spc="-46">
                <a:solidFill>
                  <a:srgbClr val="404040"/>
                </a:solidFill>
                <a:uFill>
                  <a:solidFill>
                    <a:srgbClr val="FFFFFF"/>
                  </a:solidFill>
                </a:uFill>
                <a:latin typeface="Calibri Light"/>
              </a:rPr>
              <a:t>Multi-modal sensory integration</a:t>
            </a:r>
            <a:endParaRPr/>
          </a:p>
        </p:txBody>
      </p:sp>
      <p:sp>
        <p:nvSpPr>
          <p:cNvPr id="346" name="CustomShape 2"/>
          <p:cNvSpPr/>
          <p:nvPr/>
        </p:nvSpPr>
        <p:spPr>
          <a:xfrm>
            <a:off x="728640" y="4293000"/>
            <a:ext cx="2594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trike="noStrike" spc="-1">
                <a:solidFill>
                  <a:srgbClr val="000000"/>
                </a:solidFill>
                <a:uFill>
                  <a:solidFill>
                    <a:srgbClr val="FFFFFF"/>
                  </a:solidFill>
                </a:uFill>
                <a:latin typeface="Calibri"/>
                <a:ea typeface="DejaVu Sans"/>
              </a:rPr>
              <a:t>The Muller-Lyer Illusion</a:t>
            </a:r>
            <a:endParaRPr/>
          </a:p>
        </p:txBody>
      </p:sp>
      <p:pic>
        <p:nvPicPr>
          <p:cNvPr id="347" name="Immagine 11"/>
          <p:cNvPicPr/>
          <p:nvPr/>
        </p:nvPicPr>
        <p:blipFill>
          <a:blip r:embed="rId2"/>
          <a:stretch/>
        </p:blipFill>
        <p:spPr>
          <a:xfrm>
            <a:off x="4932000" y="1412640"/>
            <a:ext cx="2856960" cy="2856960"/>
          </a:xfrm>
          <a:prstGeom prst="rect">
            <a:avLst/>
          </a:prstGeom>
          <a:ln>
            <a:noFill/>
          </a:ln>
        </p:spPr>
      </p:pic>
      <p:pic>
        <p:nvPicPr>
          <p:cNvPr id="348" name="Immagine 2"/>
          <p:cNvPicPr/>
          <p:nvPr/>
        </p:nvPicPr>
        <p:blipFill>
          <a:blip r:embed="rId3"/>
          <a:stretch/>
        </p:blipFill>
        <p:spPr>
          <a:xfrm>
            <a:off x="467280" y="1124280"/>
            <a:ext cx="3311640" cy="3311640"/>
          </a:xfrm>
          <a:prstGeom prst="rect">
            <a:avLst/>
          </a:prstGeom>
          <a:ln>
            <a:noFill/>
          </a:ln>
        </p:spPr>
      </p:pic>
      <p:sp>
        <p:nvSpPr>
          <p:cNvPr id="349" name="CustomShape 3"/>
          <p:cNvSpPr/>
          <p:nvPr/>
        </p:nvSpPr>
        <p:spPr>
          <a:xfrm>
            <a:off x="488160" y="5032800"/>
            <a:ext cx="885636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a:solidFill>
                  <a:srgbClr val="000000"/>
                </a:solidFill>
                <a:uFill>
                  <a:solidFill>
                    <a:srgbClr val="FFFFFF"/>
                  </a:solidFill>
                </a:uFill>
                <a:latin typeface="Calibri"/>
              </a:rPr>
              <a:t>Priors could be acquired trough long experience with the environment</a:t>
            </a:r>
            <a:endParaRPr/>
          </a:p>
          <a:p>
            <a:pPr>
              <a:lnSpc>
                <a:spcPct val="100000"/>
              </a:lnSpc>
            </a:pPr>
            <a:endParaRPr/>
          </a:p>
          <a:p>
            <a:pPr>
              <a:lnSpc>
                <a:spcPct val="100000"/>
              </a:lnSpc>
            </a:pPr>
            <a:r>
              <a:rPr lang="en-US" sz="2400" strike="noStrike" spc="-1">
                <a:solidFill>
                  <a:srgbClr val="000000"/>
                </a:solidFill>
                <a:uFill>
                  <a:solidFill>
                    <a:srgbClr val="FFFFFF"/>
                  </a:solidFill>
                </a:uFill>
                <a:latin typeface="Calibri"/>
              </a:rPr>
              <a:t>Some others priors seem to be innate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1097280" y="286560"/>
            <a:ext cx="10058040" cy="145044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References</a:t>
            </a:r>
            <a:endParaRPr/>
          </a:p>
        </p:txBody>
      </p:sp>
      <p:sp>
        <p:nvSpPr>
          <p:cNvPr id="351" name="TextShape 2"/>
          <p:cNvSpPr txBox="1"/>
          <p:nvPr/>
        </p:nvSpPr>
        <p:spPr>
          <a:xfrm>
            <a:off x="1097280" y="2311200"/>
            <a:ext cx="10058040" cy="4023000"/>
          </a:xfrm>
          <a:prstGeom prst="rect">
            <a:avLst/>
          </a:prstGeom>
          <a:noFill/>
          <a:ln>
            <a:noFill/>
          </a:ln>
        </p:spPr>
        <p:txBody>
          <a:bodyPr lIns="0" rIns="0"/>
          <a:lstStyle/>
          <a:p>
            <a:pPr marL="91440" indent="-91080">
              <a:lnSpc>
                <a:spcPct val="100000"/>
              </a:lnSpc>
              <a:buClr>
                <a:srgbClr val="99CB38"/>
              </a:buClr>
              <a:buFont typeface="Wingdings" charset="2"/>
              <a:buChar char=""/>
            </a:pPr>
            <a:r>
              <a:rPr lang="en-US" sz="2400" strike="noStrike" spc="-1">
                <a:solidFill>
                  <a:srgbClr val="404040"/>
                </a:solidFill>
                <a:uFill>
                  <a:solidFill>
                    <a:srgbClr val="FFFFFF"/>
                  </a:solidFill>
                </a:uFill>
                <a:latin typeface="Calibri"/>
              </a:rPr>
              <a:t> Previous MfD slides</a:t>
            </a:r>
            <a:endParaRPr/>
          </a:p>
          <a:p>
            <a:pPr marL="91440" indent="-91080">
              <a:lnSpc>
                <a:spcPct val="100000"/>
              </a:lnSpc>
              <a:buClr>
                <a:srgbClr val="99CB38"/>
              </a:buClr>
              <a:buFont typeface="Wingdings" charset="2"/>
              <a:buChar char=""/>
            </a:pPr>
            <a:r>
              <a:rPr lang="en-US" sz="2400" strike="noStrike" spc="-1">
                <a:solidFill>
                  <a:srgbClr val="404040"/>
                </a:solidFill>
                <a:uFill>
                  <a:solidFill>
                    <a:srgbClr val="FFFFFF"/>
                  </a:solidFill>
                </a:uFill>
                <a:latin typeface="Calibri"/>
              </a:rPr>
              <a:t> Bayesian statistics: a comprehensive course – video tutorials </a:t>
            </a:r>
            <a:r>
              <a:rPr lang="en-US" sz="2400" u="sng" strike="noStrike" spc="-1">
                <a:solidFill>
                  <a:srgbClr val="94D340"/>
                </a:solidFill>
                <a:uFill>
                  <a:solidFill>
                    <a:srgbClr val="FFFFFF"/>
                  </a:solidFill>
                </a:uFill>
                <a:latin typeface="Calibri"/>
              </a:rPr>
              <a:t>https://www.youtube.com/watch?v=U1HbB0ATZ_A&amp;index=1&amp;list=PLFDbGp5YzjqXQ4oE4w9GVWdiokWB9gEpm</a:t>
            </a:r>
            <a:endParaRPr/>
          </a:p>
          <a:p>
            <a:pPr marL="91440" indent="-91080">
              <a:lnSpc>
                <a:spcPct val="100000"/>
              </a:lnSpc>
              <a:buClr>
                <a:srgbClr val="99CB38"/>
              </a:buClr>
              <a:buFont typeface="Wingdings" charset="2"/>
              <a:buChar char=""/>
            </a:pPr>
            <a:r>
              <a:rPr lang="en-US" sz="2400" strike="noStrike" spc="-1">
                <a:solidFill>
                  <a:srgbClr val="404040"/>
                </a:solidFill>
                <a:uFill>
                  <a:solidFill>
                    <a:srgbClr val="FFFFFF"/>
                  </a:solidFill>
                </a:uFill>
                <a:latin typeface="Calibri"/>
              </a:rPr>
              <a:t> Bayesian statistics (a very brief introduction) – Ken Rice</a:t>
            </a:r>
            <a:endParaRPr/>
          </a:p>
          <a:p>
            <a:pPr marL="91440" indent="-91080">
              <a:lnSpc>
                <a:spcPct val="100000"/>
              </a:lnSpc>
              <a:buClr>
                <a:srgbClr val="99CB38"/>
              </a:buClr>
              <a:buFont typeface="Wingdings" charset="2"/>
              <a:buChar char=""/>
            </a:pPr>
            <a:r>
              <a:rPr lang="en-US" sz="2400" strike="noStrike" spc="-1">
                <a:solidFill>
                  <a:srgbClr val="404040"/>
                </a:solidFill>
                <a:uFill>
                  <a:solidFill>
                    <a:srgbClr val="FFFFFF"/>
                  </a:solidFill>
                </a:uFill>
                <a:latin typeface="Calibri"/>
              </a:rPr>
              <a:t>http://www.statisticshowto.com/bayes-theorem-problems/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1047240" y="338760"/>
            <a:ext cx="10515240" cy="4350960"/>
          </a:xfrm>
          <a:prstGeom prst="rect">
            <a:avLst/>
          </a:prstGeom>
          <a:blipFill>
            <a:blip r:embed="rId2"/>
            <a:stretch>
              <a:fillRect/>
            </a:stretch>
          </a:blipFill>
          <a:ln>
            <a:noFill/>
          </a:ln>
        </p:spPr>
        <p:txBody>
          <a:bodyPr lIns="0" rIns="0"/>
          <a:lstStyle/>
          <a:p>
            <a:pPr marL="91440" indent="-91080">
              <a:lnSpc>
                <a:spcPct val="90000"/>
              </a:lnSpc>
              <a:buClr>
                <a:srgbClr val="99CB38"/>
              </a:buClr>
              <a:buFont typeface="Calibri"/>
              <a:buChar char=" "/>
            </a:pPr>
            <a:r>
              <a:rPr lang="en-US" sz="2000" strike="noStrike" spc="-1">
                <a:solidFill>
                  <a:srgbClr val="404040"/>
                </a:solidFill>
                <a:uFill>
                  <a:solidFill>
                    <a:srgbClr val="FFFFFF"/>
                  </a:solidFill>
                </a:uFill>
                <a:latin typeface="Calibri"/>
              </a:rPr>
              <a:t> </a:t>
            </a:r>
            <a:endParaRPr/>
          </a:p>
        </p:txBody>
      </p:sp>
      <p:pic>
        <p:nvPicPr>
          <p:cNvPr id="181" name="Picture 3"/>
          <p:cNvPicPr/>
          <p:nvPr/>
        </p:nvPicPr>
        <p:blipFill>
          <a:blip r:embed="rId3"/>
          <a:stretch/>
        </p:blipFill>
        <p:spPr>
          <a:xfrm>
            <a:off x="4464000" y="836280"/>
            <a:ext cx="3598920" cy="2125800"/>
          </a:xfrm>
          <a:prstGeom prst="rect">
            <a:avLst/>
          </a:prstGeom>
          <a:ln>
            <a:noFill/>
          </a:ln>
        </p:spPr>
      </p:pic>
      <p:pic>
        <p:nvPicPr>
          <p:cNvPr id="182" name="Picture 4"/>
          <p:cNvPicPr/>
          <p:nvPr/>
        </p:nvPicPr>
        <p:blipFill>
          <a:blip r:embed="rId4"/>
          <a:stretch/>
        </p:blipFill>
        <p:spPr>
          <a:xfrm>
            <a:off x="4464000" y="4271400"/>
            <a:ext cx="2665080" cy="1999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1097280" y="286560"/>
            <a:ext cx="10058040" cy="145044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Marginal Probability</a:t>
            </a:r>
            <a:endParaRPr/>
          </a:p>
        </p:txBody>
      </p:sp>
      <p:graphicFrame>
        <p:nvGraphicFramePr>
          <p:cNvPr id="184" name="Table 2"/>
          <p:cNvGraphicFramePr/>
          <p:nvPr/>
        </p:nvGraphicFramePr>
        <p:xfrm>
          <a:off x="1721520" y="2277360"/>
          <a:ext cx="7957080" cy="3157560"/>
        </p:xfrm>
        <a:graphic>
          <a:graphicData uri="http://schemas.openxmlformats.org/drawingml/2006/table">
            <a:tbl>
              <a:tblPr/>
              <a:tblGrid>
                <a:gridCol w="2652120"/>
                <a:gridCol w="2652120"/>
                <a:gridCol w="2652840"/>
              </a:tblGrid>
              <a:tr h="1291320">
                <a:tc>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lstStyle/>
                    <a:p>
                      <a:pPr algn="ctr">
                        <a:lnSpc>
                          <a:spcPct val="100000"/>
                        </a:lnSpc>
                      </a:pPr>
                      <a:r>
                        <a:rPr lang="en-US" sz="1800" b="1" strike="noStrike" spc="-1">
                          <a:solidFill>
                            <a:srgbClr val="FFFFFF"/>
                          </a:solidFill>
                          <a:uFill>
                            <a:solidFill>
                              <a:srgbClr val="FFFFFF"/>
                            </a:solidFill>
                          </a:uFill>
                          <a:latin typeface="Calibri"/>
                        </a:rPr>
                        <a:t>Diabetes</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lstStyle/>
                    <a:p>
                      <a:pPr algn="ctr">
                        <a:lnSpc>
                          <a:spcPct val="100000"/>
                        </a:lnSpc>
                      </a:pPr>
                      <a:r>
                        <a:rPr lang="en-US" sz="1800" b="1" strike="noStrike" spc="-1">
                          <a:solidFill>
                            <a:srgbClr val="FFFFFF"/>
                          </a:solidFill>
                          <a:uFill>
                            <a:solidFill>
                              <a:srgbClr val="FFFFFF"/>
                            </a:solidFill>
                          </a:uFill>
                          <a:latin typeface="Calibri"/>
                        </a:rPr>
                        <a:t>No Diabetes</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r>
              <a:tr h="933120">
                <a:tc>
                  <a:txBody>
                    <a:bodyPr/>
                    <a:lstStyle/>
                    <a:p>
                      <a:pPr>
                        <a:lnSpc>
                          <a:spcPct val="100000"/>
                        </a:lnSpc>
                      </a:pPr>
                      <a:r>
                        <a:rPr lang="en-US" sz="1800" strike="noStrike" spc="-1">
                          <a:solidFill>
                            <a:srgbClr val="000000"/>
                          </a:solidFill>
                          <a:uFill>
                            <a:solidFill>
                              <a:srgbClr val="FFFFFF"/>
                            </a:solidFill>
                          </a:uFill>
                          <a:latin typeface="Calibri"/>
                        </a:rPr>
                        <a:t>Neuropathy</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DEBCE"/>
                    </a:solidFill>
                  </a:tcPr>
                </a:tc>
                <a:tc>
                  <a:txBody>
                    <a:bodyPr/>
                    <a:lstStyle/>
                    <a:p>
                      <a:pPr algn="ctr">
                        <a:lnSpc>
                          <a:spcPct val="100000"/>
                        </a:lnSpc>
                      </a:pPr>
                      <a:r>
                        <a:rPr lang="en-US" sz="1800" strike="noStrike" spc="-1">
                          <a:solidFill>
                            <a:srgbClr val="000000"/>
                          </a:solidFill>
                          <a:uFill>
                            <a:solidFill>
                              <a:srgbClr val="FFFFFF"/>
                            </a:solidFill>
                          </a:uFill>
                          <a:latin typeface="Calibri"/>
                        </a:rPr>
                        <a:t>0.3</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DEBCE"/>
                    </a:solidFill>
                  </a:tcPr>
                </a:tc>
                <a:tc>
                  <a:txBody>
                    <a:bodyPr/>
                    <a:lstStyle/>
                    <a:p>
                      <a:pPr algn="ctr">
                        <a:lnSpc>
                          <a:spcPct val="100000"/>
                        </a:lnSpc>
                      </a:pPr>
                      <a:r>
                        <a:rPr lang="en-US" sz="1800" strike="noStrike" spc="-1">
                          <a:solidFill>
                            <a:srgbClr val="000000"/>
                          </a:solidFill>
                          <a:uFill>
                            <a:solidFill>
                              <a:srgbClr val="FFFFFF"/>
                            </a:solidFill>
                          </a:uFill>
                          <a:latin typeface="Calibri"/>
                        </a:rPr>
                        <a:t>0.1</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DEBCE"/>
                    </a:solidFill>
                  </a:tcPr>
                </a:tc>
              </a:tr>
              <a:tr h="933120">
                <a:tc>
                  <a:txBody>
                    <a:bodyPr/>
                    <a:lstStyle/>
                    <a:p>
                      <a:pPr>
                        <a:lnSpc>
                          <a:spcPct val="100000"/>
                        </a:lnSpc>
                      </a:pPr>
                      <a:r>
                        <a:rPr lang="en-US" sz="1800" strike="noStrike" spc="-1">
                          <a:solidFill>
                            <a:srgbClr val="000000"/>
                          </a:solidFill>
                          <a:uFill>
                            <a:solidFill>
                              <a:srgbClr val="FFFFFF"/>
                            </a:solidFill>
                          </a:uFill>
                          <a:latin typeface="Calibri"/>
                        </a:rPr>
                        <a:t>No neuropathy</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c>
                  <a:txBody>
                    <a:bodyPr/>
                    <a:lstStyle/>
                    <a:p>
                      <a:pPr algn="ctr">
                        <a:lnSpc>
                          <a:spcPct val="100000"/>
                        </a:lnSpc>
                      </a:pPr>
                      <a:r>
                        <a:rPr lang="en-US" sz="1800" strike="noStrike" spc="-1">
                          <a:solidFill>
                            <a:srgbClr val="000000"/>
                          </a:solidFill>
                          <a:uFill>
                            <a:solidFill>
                              <a:srgbClr val="FFFFFF"/>
                            </a:solidFill>
                          </a:uFill>
                          <a:latin typeface="Calibri"/>
                        </a:rPr>
                        <a:t>0.1</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c>
                  <a:txBody>
                    <a:bodyPr/>
                    <a:lstStyle/>
                    <a:p>
                      <a:pPr algn="ctr">
                        <a:lnSpc>
                          <a:spcPct val="100000"/>
                        </a:lnSpc>
                      </a:pPr>
                      <a:r>
                        <a:rPr lang="en-US" sz="1800" strike="noStrike" spc="-1">
                          <a:solidFill>
                            <a:srgbClr val="000000"/>
                          </a:solidFill>
                          <a:uFill>
                            <a:solidFill>
                              <a:srgbClr val="FFFFFF"/>
                            </a:solidFill>
                          </a:uFill>
                          <a:latin typeface="Calibri"/>
                        </a:rPr>
                        <a:t>0.5</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371160" y="308880"/>
            <a:ext cx="10058040" cy="1449000"/>
          </a:xfrm>
          <a:prstGeom prst="rect">
            <a:avLst/>
          </a:prstGeom>
          <a:noFill/>
          <a:ln>
            <a:noFill/>
          </a:ln>
        </p:spPr>
        <p:txBody>
          <a:bodyPr anchor="b"/>
          <a:lstStyle/>
          <a:p>
            <a:pPr>
              <a:lnSpc>
                <a:spcPct val="85000"/>
              </a:lnSpc>
            </a:pPr>
            <a:r>
              <a:rPr lang="en-US" sz="2800" b="1" strike="noStrike" spc="-49">
                <a:solidFill>
                  <a:srgbClr val="404040"/>
                </a:solidFill>
                <a:uFill>
                  <a:solidFill>
                    <a:srgbClr val="FFFFFF"/>
                  </a:solidFill>
                </a:uFill>
                <a:latin typeface="Calibri"/>
              </a:rPr>
              <a:t>Marginal Probability</a:t>
            </a:r>
            <a:endParaRPr/>
          </a:p>
        </p:txBody>
      </p:sp>
      <p:sp>
        <p:nvSpPr>
          <p:cNvPr id="186" name="TextShape 2"/>
          <p:cNvSpPr txBox="1"/>
          <p:nvPr/>
        </p:nvSpPr>
        <p:spPr>
          <a:xfrm>
            <a:off x="452880" y="1758960"/>
            <a:ext cx="5717880" cy="4350960"/>
          </a:xfrm>
          <a:prstGeom prst="rect">
            <a:avLst/>
          </a:prstGeom>
          <a:noFill/>
          <a:ln>
            <a:noFill/>
          </a:ln>
        </p:spPr>
        <p:txBody>
          <a:bodyPr lIns="0" rIns="0"/>
          <a:lstStyle/>
          <a:p>
            <a:pPr>
              <a:lnSpc>
                <a:spcPct val="100000"/>
              </a:lnSpc>
            </a:pPr>
            <a:endParaRPr/>
          </a:p>
          <a:p>
            <a:pPr>
              <a:lnSpc>
                <a:spcPct val="100000"/>
              </a:lnSpc>
            </a:pPr>
            <a:r>
              <a:rPr lang="en-US" sz="2600" strike="noStrike" spc="-1">
                <a:solidFill>
                  <a:srgbClr val="404040"/>
                </a:solidFill>
                <a:uFill>
                  <a:solidFill>
                    <a:srgbClr val="FFFFFF"/>
                  </a:solidFill>
                </a:uFill>
                <a:latin typeface="Calibri"/>
              </a:rPr>
              <a:t>What are the chances of a patient having neuropathy? </a:t>
            </a:r>
            <a:endParaRPr/>
          </a:p>
          <a:p>
            <a:pPr>
              <a:lnSpc>
                <a:spcPct val="100000"/>
              </a:lnSpc>
            </a:pPr>
            <a:endParaRPr/>
          </a:p>
          <a:p>
            <a:pPr>
              <a:lnSpc>
                <a:spcPct val="100000"/>
              </a:lnSpc>
            </a:pPr>
            <a:r>
              <a:rPr lang="en-US" sz="2600" strike="noStrike" spc="-1">
                <a:solidFill>
                  <a:srgbClr val="FF0000"/>
                </a:solidFill>
                <a:uFill>
                  <a:solidFill>
                    <a:srgbClr val="FFFFFF"/>
                  </a:solidFill>
                </a:uFill>
                <a:latin typeface="Calibri"/>
              </a:rPr>
              <a:t>P(neuropathy) = 0.4</a:t>
            </a:r>
            <a:endParaRPr/>
          </a:p>
          <a:p>
            <a:pPr>
              <a:lnSpc>
                <a:spcPct val="100000"/>
              </a:lnSpc>
            </a:pPr>
            <a:endParaRPr/>
          </a:p>
          <a:p>
            <a:pPr>
              <a:lnSpc>
                <a:spcPct val="100000"/>
              </a:lnSpc>
            </a:pPr>
            <a:r>
              <a:rPr lang="en-US" sz="2600" strike="noStrike" spc="-1">
                <a:solidFill>
                  <a:srgbClr val="404040"/>
                </a:solidFill>
                <a:uFill>
                  <a:solidFill>
                    <a:srgbClr val="FFFFFF"/>
                  </a:solidFill>
                </a:uFill>
                <a:latin typeface="Calibri"/>
              </a:rPr>
              <a:t>P(neuropathy) =  ∑ P(neuropathy , diabetes)</a:t>
            </a:r>
            <a:endParaRPr/>
          </a:p>
          <a:p>
            <a:r>
              <a:rPr lang="en-US" sz="2600" strike="noStrike" spc="-1">
                <a:solidFill>
                  <a:srgbClr val="404040"/>
                </a:solidFill>
                <a:uFill>
                  <a:solidFill>
                    <a:srgbClr val="FFFFFF"/>
                  </a:solidFill>
                </a:uFill>
                <a:latin typeface="Calibri"/>
              </a:rPr>
              <a:t>	   </a:t>
            </a:r>
            <a:r>
              <a:rPr lang="en-US" sz="2600" strike="noStrike" spc="-1" baseline="30000">
                <a:solidFill>
                  <a:srgbClr val="404040"/>
                </a:solidFill>
                <a:uFill>
                  <a:solidFill>
                    <a:srgbClr val="FFFFFF"/>
                  </a:solidFill>
                </a:uFill>
                <a:latin typeface="Calibri"/>
              </a:rPr>
              <a:t>diabetes</a:t>
            </a:r>
            <a:endParaRPr/>
          </a:p>
          <a:p>
            <a:endParaRPr/>
          </a:p>
          <a:p>
            <a:r>
              <a:rPr lang="en-US" sz="2600" b="1" strike="noStrike" spc="-1">
                <a:solidFill>
                  <a:srgbClr val="FF0000"/>
                </a:solidFill>
                <a:uFill>
                  <a:solidFill>
                    <a:srgbClr val="FFFFFF"/>
                  </a:solidFill>
                </a:uFill>
                <a:latin typeface="Calibri"/>
              </a:rPr>
              <a:t>P(A)  =  ∑ P(A , B)</a:t>
            </a:r>
            <a:endParaRPr/>
          </a:p>
          <a:p>
            <a:r>
              <a:rPr lang="en-US" sz="2600" b="1" strike="noStrike" spc="-1">
                <a:solidFill>
                  <a:srgbClr val="FF0000"/>
                </a:solidFill>
                <a:uFill>
                  <a:solidFill>
                    <a:srgbClr val="FFFFFF"/>
                  </a:solidFill>
                </a:uFill>
                <a:latin typeface="Calibri"/>
              </a:rPr>
              <a:t>	    </a:t>
            </a:r>
            <a:r>
              <a:rPr lang="en-US" sz="2600" b="1" strike="noStrike" spc="-1" baseline="30000">
                <a:solidFill>
                  <a:srgbClr val="FF0000"/>
                </a:solidFill>
                <a:uFill>
                  <a:solidFill>
                    <a:srgbClr val="FFFFFF"/>
                  </a:solidFill>
                </a:uFill>
                <a:latin typeface="Calibri"/>
              </a:rPr>
              <a:t>B</a:t>
            </a:r>
            <a:endParaRPr/>
          </a:p>
          <a:p>
            <a:pPr>
              <a:lnSpc>
                <a:spcPct val="100000"/>
              </a:lnSpc>
            </a:pPr>
            <a:endParaRPr/>
          </a:p>
        </p:txBody>
      </p:sp>
      <p:pic>
        <p:nvPicPr>
          <p:cNvPr id="187" name="Picture 6"/>
          <p:cNvPicPr/>
          <p:nvPr/>
        </p:nvPicPr>
        <p:blipFill>
          <a:blip r:embed="rId3"/>
          <a:stretch/>
        </p:blipFill>
        <p:spPr>
          <a:xfrm>
            <a:off x="6252480" y="1758600"/>
            <a:ext cx="5939280" cy="2360880"/>
          </a:xfrm>
          <a:prstGeom prst="rect">
            <a:avLst/>
          </a:prstGeom>
          <a:ln>
            <a:noFill/>
          </a:ln>
        </p:spPr>
      </p:pic>
      <p:sp>
        <p:nvSpPr>
          <p:cNvPr id="188" name="CustomShape 3"/>
          <p:cNvSpPr/>
          <p:nvPr/>
        </p:nvSpPr>
        <p:spPr>
          <a:xfrm>
            <a:off x="6252480" y="4660560"/>
            <a:ext cx="6095520" cy="124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a:solidFill>
                  <a:srgbClr val="000000"/>
                </a:solidFill>
                <a:uFill>
                  <a:solidFill>
                    <a:srgbClr val="FFFFFF"/>
                  </a:solidFill>
                </a:uFill>
                <a:latin typeface="Calibri"/>
              </a:rPr>
              <a:t>Joint Probability</a:t>
            </a:r>
            <a:endParaRPr/>
          </a:p>
          <a:p>
            <a:pPr>
              <a:lnSpc>
                <a:spcPct val="100000"/>
              </a:lnSpc>
            </a:pPr>
            <a:endParaRPr/>
          </a:p>
          <a:p>
            <a:pPr>
              <a:lnSpc>
                <a:spcPct val="100000"/>
              </a:lnSpc>
            </a:pPr>
            <a:r>
              <a:rPr lang="en-US" sz="2400" strike="noStrike" spc="-1">
                <a:solidFill>
                  <a:srgbClr val="00B050"/>
                </a:solidFill>
                <a:uFill>
                  <a:solidFill>
                    <a:srgbClr val="FFFFFF"/>
                  </a:solidFill>
                </a:uFill>
                <a:latin typeface="Calibri"/>
              </a:rPr>
              <a:t>P(diabetes,neuropathy) = 0.5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620640" y="88920"/>
            <a:ext cx="10058040" cy="144900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Conditional probability</a:t>
            </a:r>
            <a:endParaRPr/>
          </a:p>
        </p:txBody>
      </p:sp>
      <p:sp>
        <p:nvSpPr>
          <p:cNvPr id="190" name="TextShape 2"/>
          <p:cNvSpPr txBox="1"/>
          <p:nvPr/>
        </p:nvSpPr>
        <p:spPr>
          <a:xfrm>
            <a:off x="620640" y="2029320"/>
            <a:ext cx="10058040" cy="4022280"/>
          </a:xfrm>
          <a:prstGeom prst="rect">
            <a:avLst/>
          </a:prstGeom>
          <a:noFill/>
          <a:ln>
            <a:noFill/>
          </a:ln>
        </p:spPr>
        <p:txBody>
          <a:bodyPr lIns="0" rIns="0"/>
          <a:lstStyle/>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What is the probability of a patient having neuropathy, given that he has diabetes? </a:t>
            </a:r>
            <a:endParaRPr/>
          </a:p>
          <a:p>
            <a:pPr>
              <a:lnSpc>
                <a:spcPct val="90000"/>
              </a:lnSpc>
            </a:pPr>
            <a:endParaRPr/>
          </a:p>
          <a:p>
            <a:pPr>
              <a:lnSpc>
                <a:spcPct val="100000"/>
              </a:lnSpc>
            </a:pPr>
            <a:r>
              <a:rPr lang="en-US" sz="2400" strike="noStrike" spc="-1">
                <a:solidFill>
                  <a:srgbClr val="404040"/>
                </a:solidFill>
                <a:uFill>
                  <a:solidFill>
                    <a:srgbClr val="FFFFFF"/>
                  </a:solidFill>
                </a:uFill>
                <a:latin typeface="Calibri"/>
              </a:rPr>
              <a:t>Probability of A given B?</a:t>
            </a:r>
            <a:endParaRPr/>
          </a:p>
          <a:p>
            <a:pPr>
              <a:lnSpc>
                <a:spcPct val="100000"/>
              </a:lnSpc>
            </a:pPr>
            <a:endParaRPr/>
          </a:p>
          <a:p>
            <a:pPr>
              <a:lnSpc>
                <a:spcPct val="100000"/>
              </a:lnSpc>
            </a:pPr>
            <a:endParaRPr/>
          </a:p>
        </p:txBody>
      </p:sp>
      <p:pic>
        <p:nvPicPr>
          <p:cNvPr id="191" name="Picture 3"/>
          <p:cNvPicPr/>
          <p:nvPr/>
        </p:nvPicPr>
        <p:blipFill>
          <a:blip r:embed="rId3"/>
          <a:stretch/>
        </p:blipFill>
        <p:spPr>
          <a:xfrm>
            <a:off x="1415880" y="4113000"/>
            <a:ext cx="4645080" cy="1895760"/>
          </a:xfrm>
          <a:prstGeom prst="rect">
            <a:avLst/>
          </a:prstGeom>
          <a:ln>
            <a:noFill/>
          </a:ln>
        </p:spPr>
      </p:pic>
      <p:pic>
        <p:nvPicPr>
          <p:cNvPr id="192" name="Picture 4"/>
          <p:cNvPicPr/>
          <p:nvPr/>
        </p:nvPicPr>
        <p:blipFill>
          <a:blip r:embed="rId4"/>
          <a:stretch/>
        </p:blipFill>
        <p:spPr>
          <a:xfrm>
            <a:off x="6856560" y="2885400"/>
            <a:ext cx="3372120" cy="1809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1086120" y="-21600"/>
            <a:ext cx="10058040" cy="144900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Conditional Probability</a:t>
            </a:r>
            <a:endParaRPr/>
          </a:p>
        </p:txBody>
      </p:sp>
      <p:sp>
        <p:nvSpPr>
          <p:cNvPr id="194" name="TextShape 2"/>
          <p:cNvSpPr txBox="1"/>
          <p:nvPr/>
        </p:nvSpPr>
        <p:spPr>
          <a:xfrm>
            <a:off x="1285560" y="1772640"/>
            <a:ext cx="10058040" cy="4022280"/>
          </a:xfrm>
          <a:prstGeom prst="rect">
            <a:avLst/>
          </a:prstGeom>
          <a:noFill/>
          <a:ln>
            <a:noFill/>
          </a:ln>
        </p:spPr>
        <p:txBody>
          <a:bodyPr lIns="0" rIns="0"/>
          <a:lstStyle/>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This also works in reverse, i.e. </a:t>
            </a: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marL="91440" indent="-91080">
              <a:lnSpc>
                <a:spcPct val="90000"/>
              </a:lnSpc>
              <a:buClr>
                <a:srgbClr val="99CB38"/>
              </a:buClr>
              <a:buFont typeface="Calibri"/>
              <a:buChar char=" "/>
            </a:pPr>
            <a:r>
              <a:rPr lang="en-US" sz="2400" strike="noStrike" spc="-1">
                <a:solidFill>
                  <a:srgbClr val="404040"/>
                </a:solidFill>
                <a:uFill>
                  <a:solidFill>
                    <a:srgbClr val="FFFFFF"/>
                  </a:solidFill>
                </a:uFill>
                <a:latin typeface="Calibri"/>
              </a:rPr>
              <a:t>Joint probability can be expressed as:</a:t>
            </a:r>
            <a:endParaRPr/>
          </a:p>
          <a:p>
            <a:pPr>
              <a:lnSpc>
                <a:spcPct val="90000"/>
              </a:lnSpc>
            </a:pPr>
            <a:endParaRPr/>
          </a:p>
          <a:p>
            <a:pPr algn="ctr">
              <a:lnSpc>
                <a:spcPct val="100000"/>
              </a:lnSpc>
            </a:pPr>
            <a:r>
              <a:rPr lang="en-US" sz="2400" b="1" strike="noStrike" spc="-1">
                <a:solidFill>
                  <a:srgbClr val="404040"/>
                </a:solidFill>
                <a:uFill>
                  <a:solidFill>
                    <a:srgbClr val="FFFFFF"/>
                  </a:solidFill>
                </a:uFill>
                <a:latin typeface="Calibri"/>
              </a:rPr>
              <a:t>P(A,B) = P(A|B)*P(B)</a:t>
            </a:r>
            <a:endParaRPr/>
          </a:p>
          <a:p>
            <a:pPr algn="ctr">
              <a:lnSpc>
                <a:spcPct val="100000"/>
              </a:lnSpc>
            </a:pPr>
            <a:r>
              <a:rPr lang="en-US" sz="2400" b="1" strike="noStrike" spc="-1">
                <a:solidFill>
                  <a:srgbClr val="404040"/>
                </a:solidFill>
                <a:uFill>
                  <a:solidFill>
                    <a:srgbClr val="FFFFFF"/>
                  </a:solidFill>
                </a:uFill>
                <a:latin typeface="Calibri"/>
              </a:rPr>
              <a:t>P(A,B) = P(B|A)*P(A)</a:t>
            </a:r>
            <a:endParaRPr/>
          </a:p>
          <a:p>
            <a:pPr>
              <a:lnSpc>
                <a:spcPct val="90000"/>
              </a:lnSpc>
            </a:pPr>
            <a:endParaRPr/>
          </a:p>
        </p:txBody>
      </p:sp>
      <p:pic>
        <p:nvPicPr>
          <p:cNvPr id="195" name="Picture 5"/>
          <p:cNvPicPr/>
          <p:nvPr/>
        </p:nvPicPr>
        <p:blipFill>
          <a:blip r:embed="rId2"/>
          <a:stretch/>
        </p:blipFill>
        <p:spPr>
          <a:xfrm>
            <a:off x="6939720" y="1775880"/>
            <a:ext cx="3333240" cy="1800000"/>
          </a:xfrm>
          <a:prstGeom prst="rect">
            <a:avLst/>
          </a:prstGeom>
          <a:ln>
            <a:noFill/>
          </a:ln>
        </p:spPr>
      </p:pic>
      <p:sp>
        <p:nvSpPr>
          <p:cNvPr id="196" name="CustomShape 3"/>
          <p:cNvSpPr/>
          <p:nvPr/>
        </p:nvSpPr>
        <p:spPr>
          <a:xfrm>
            <a:off x="1795680" y="2675880"/>
            <a:ext cx="5956560" cy="1097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3600" b="1" strike="noStrike" spc="-1">
                <a:solidFill>
                  <a:srgbClr val="00B050"/>
                </a:solidFill>
                <a:uFill>
                  <a:solidFill>
                    <a:srgbClr val="FFFFFF"/>
                  </a:solidFill>
                </a:uFill>
                <a:latin typeface="Calibri"/>
              </a:rPr>
              <a:t> </a:t>
            </a:r>
            <a:r>
              <a:rPr lang="en-US" sz="3600" b="1" u="sng" strike="noStrike" spc="-1">
                <a:solidFill>
                  <a:srgbClr val="00B050"/>
                </a:solidFill>
                <a:uFill>
                  <a:solidFill>
                    <a:srgbClr val="FFFFFF"/>
                  </a:solidFill>
                </a:uFill>
                <a:latin typeface="Calibri"/>
              </a:rPr>
              <a:t>P(A,B)</a:t>
            </a:r>
            <a:endParaRPr/>
          </a:p>
          <a:p>
            <a:pPr>
              <a:lnSpc>
                <a:spcPct val="100000"/>
              </a:lnSpc>
            </a:pPr>
            <a:r>
              <a:rPr lang="en-US" sz="3600" b="1" strike="noStrike" spc="-1">
                <a:solidFill>
                  <a:srgbClr val="00B050"/>
                </a:solidFill>
                <a:uFill>
                  <a:solidFill>
                    <a:srgbClr val="FFFFFF"/>
                  </a:solidFill>
                </a:uFill>
                <a:latin typeface="Calibri"/>
              </a:rPr>
              <a:t>                    P(A)</a:t>
            </a:r>
            <a:endParaRPr/>
          </a:p>
        </p:txBody>
      </p:sp>
      <p:sp>
        <p:nvSpPr>
          <p:cNvPr id="197" name="CustomShape 4"/>
          <p:cNvSpPr/>
          <p:nvPr/>
        </p:nvSpPr>
        <p:spPr>
          <a:xfrm>
            <a:off x="1795680" y="2675880"/>
            <a:ext cx="5956560" cy="1107720"/>
          </a:xfrm>
          <a:prstGeom prst="rect">
            <a:avLst/>
          </a:prstGeom>
          <a:blipFill>
            <a:blip r:embed="rId3"/>
            <a:stretch>
              <a:fillRect t="-12622" b="-23624"/>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606960" y="-158760"/>
            <a:ext cx="10058040" cy="1449000"/>
          </a:xfrm>
          <a:prstGeom prst="rect">
            <a:avLst/>
          </a:prstGeom>
          <a:noFill/>
          <a:ln>
            <a:noFill/>
          </a:ln>
        </p:spPr>
        <p:txBody>
          <a:bodyPr anchor="b"/>
          <a:lstStyle/>
          <a:p>
            <a:pPr>
              <a:lnSpc>
                <a:spcPct val="85000"/>
              </a:lnSpc>
            </a:pPr>
            <a:r>
              <a:rPr lang="en-US" sz="4800" strike="noStrike" spc="-49">
                <a:solidFill>
                  <a:srgbClr val="404040"/>
                </a:solidFill>
                <a:uFill>
                  <a:solidFill>
                    <a:srgbClr val="FFFFFF"/>
                  </a:solidFill>
                </a:uFill>
                <a:latin typeface="Calibri Light"/>
              </a:rPr>
              <a:t>Bayes’s equation</a:t>
            </a:r>
            <a:endParaRPr/>
          </a:p>
        </p:txBody>
      </p:sp>
      <p:pic>
        <p:nvPicPr>
          <p:cNvPr id="199" name="Picture 6"/>
          <p:cNvPicPr/>
          <p:nvPr/>
        </p:nvPicPr>
        <p:blipFill>
          <a:blip r:embed="rId3"/>
          <a:stretch/>
        </p:blipFill>
        <p:spPr>
          <a:xfrm>
            <a:off x="2751480" y="2774160"/>
            <a:ext cx="5694120" cy="1609200"/>
          </a:xfrm>
          <a:prstGeom prst="rect">
            <a:avLst/>
          </a:prstGeom>
          <a:ln>
            <a:noFill/>
          </a:ln>
        </p:spPr>
      </p:pic>
      <p:sp>
        <p:nvSpPr>
          <p:cNvPr id="200" name="CustomShape 2"/>
          <p:cNvSpPr/>
          <p:nvPr/>
        </p:nvSpPr>
        <p:spPr>
          <a:xfrm>
            <a:off x="5636160" y="2976120"/>
            <a:ext cx="360" cy="276480"/>
          </a:xfrm>
          <a:prstGeom prst="rect">
            <a:avLst/>
          </a:prstGeom>
          <a:noFill/>
          <a:ln>
            <a:noFill/>
          </a:ln>
        </p:spPr>
        <p:style>
          <a:lnRef idx="0">
            <a:scrgbClr r="0" g="0" b="0"/>
          </a:lnRef>
          <a:fillRef idx="0">
            <a:scrgbClr r="0" g="0" b="0"/>
          </a:fillRef>
          <a:effectRef idx="0">
            <a:scrgbClr r="0" g="0" b="0"/>
          </a:effectRef>
          <a:fontRef idx="minor"/>
        </p:style>
      </p:sp>
      <p:sp>
        <p:nvSpPr>
          <p:cNvPr id="201" name="CustomShape 3"/>
          <p:cNvSpPr/>
          <p:nvPr/>
        </p:nvSpPr>
        <p:spPr>
          <a:xfrm flipV="1">
            <a:off x="3125520" y="3887280"/>
            <a:ext cx="432000" cy="104904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02" name="CustomShape 4"/>
          <p:cNvSpPr/>
          <p:nvPr/>
        </p:nvSpPr>
        <p:spPr>
          <a:xfrm flipH="1">
            <a:off x="6095160" y="1690560"/>
            <a:ext cx="287640" cy="100224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03" name="CustomShape 5"/>
          <p:cNvSpPr/>
          <p:nvPr/>
        </p:nvSpPr>
        <p:spPr>
          <a:xfrm flipH="1">
            <a:off x="8112600" y="1690560"/>
            <a:ext cx="332280" cy="100224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04" name="CustomShape 6"/>
          <p:cNvSpPr/>
          <p:nvPr/>
        </p:nvSpPr>
        <p:spPr>
          <a:xfrm flipH="1" flipV="1">
            <a:off x="6882120" y="4472280"/>
            <a:ext cx="165960" cy="1033200"/>
          </a:xfrm>
          <a:custGeom>
            <a:avLst/>
            <a:gdLst/>
            <a:ahLst/>
            <a:cxnLst/>
            <a:rect l="l" t="t" r="r" b="b"/>
            <a:pathLst>
              <a:path w="21600" h="21600">
                <a:moveTo>
                  <a:pt x="0" y="0"/>
                </a:moveTo>
                <a:lnTo>
                  <a:pt x="21600" y="21600"/>
                </a:lnTo>
              </a:path>
            </a:pathLst>
          </a:custGeom>
          <a:noFill/>
          <a:ln>
            <a:round/>
            <a:tailEnd type="triangle" w="med" len="med"/>
          </a:ln>
        </p:spPr>
        <p:style>
          <a:lnRef idx="1">
            <a:schemeClr val="dk1"/>
          </a:lnRef>
          <a:fillRef idx="0">
            <a:schemeClr val="dk1"/>
          </a:fillRef>
          <a:effectRef idx="0">
            <a:schemeClr val="dk1"/>
          </a:effectRef>
          <a:fontRef idx="minor"/>
        </p:style>
      </p:sp>
      <p:sp>
        <p:nvSpPr>
          <p:cNvPr id="205" name="CustomShape 7"/>
          <p:cNvSpPr/>
          <p:nvPr/>
        </p:nvSpPr>
        <p:spPr>
          <a:xfrm>
            <a:off x="6240240" y="5505840"/>
            <a:ext cx="2554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70C0"/>
                </a:solidFill>
                <a:uFill>
                  <a:solidFill>
                    <a:srgbClr val="FFFFFF"/>
                  </a:solidFill>
                </a:uFill>
                <a:latin typeface="Times New Roman"/>
              </a:rPr>
              <a:t>Denominator</a:t>
            </a:r>
            <a:endParaRPr/>
          </a:p>
        </p:txBody>
      </p:sp>
      <p:sp>
        <p:nvSpPr>
          <p:cNvPr id="206" name="CustomShape 8"/>
          <p:cNvSpPr/>
          <p:nvPr/>
        </p:nvSpPr>
        <p:spPr>
          <a:xfrm>
            <a:off x="2568600" y="4937040"/>
            <a:ext cx="19782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70C0"/>
                </a:solidFill>
                <a:uFill>
                  <a:solidFill>
                    <a:srgbClr val="FFFFFF"/>
                  </a:solidFill>
                </a:uFill>
                <a:latin typeface="Times New Roman"/>
              </a:rPr>
              <a:t>Posterior</a:t>
            </a:r>
            <a:endParaRPr/>
          </a:p>
        </p:txBody>
      </p:sp>
      <p:sp>
        <p:nvSpPr>
          <p:cNvPr id="207" name="CustomShape 9"/>
          <p:cNvSpPr/>
          <p:nvPr/>
        </p:nvSpPr>
        <p:spPr>
          <a:xfrm>
            <a:off x="5819040" y="1344960"/>
            <a:ext cx="1698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70C0"/>
                </a:solidFill>
                <a:uFill>
                  <a:solidFill>
                    <a:srgbClr val="FFFFFF"/>
                  </a:solidFill>
                </a:uFill>
                <a:latin typeface="Times New Roman"/>
              </a:rPr>
              <a:t>Likelihood</a:t>
            </a:r>
            <a:endParaRPr/>
          </a:p>
        </p:txBody>
      </p:sp>
      <p:sp>
        <p:nvSpPr>
          <p:cNvPr id="208" name="CustomShape 10"/>
          <p:cNvSpPr/>
          <p:nvPr/>
        </p:nvSpPr>
        <p:spPr>
          <a:xfrm>
            <a:off x="8163000" y="1298520"/>
            <a:ext cx="14349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0070C0"/>
                </a:solidFill>
                <a:uFill>
                  <a:solidFill>
                    <a:srgbClr val="FFFFFF"/>
                  </a:solidFill>
                </a:uFill>
                <a:latin typeface="Times New Roman"/>
              </a:rPr>
              <a:t>Prior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2140</TotalTime>
  <Words>1345</Words>
  <Application>Microsoft Office PowerPoint</Application>
  <PresentationFormat>Widescreen</PresentationFormat>
  <Paragraphs>282</Paragraphs>
  <Slides>38</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DejaVu Sans</vt:lpstr>
      <vt:lpstr>StarSymbol</vt:lpstr>
      <vt:lpstr>Arial</vt:lpstr>
      <vt:lpstr>Calibri</vt:lpstr>
      <vt:lpstr>Calibri Light</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 for Beginners</dc:title>
  <dc:creator>Stephanie Azzopardi</dc:creator>
  <cp:lastModifiedBy>Benjamin C. Chew</cp:lastModifiedBy>
  <cp:revision>64</cp:revision>
  <dcterms:created xsi:type="dcterms:W3CDTF">2016-12-03T16:56:55Z</dcterms:created>
  <dcterms:modified xsi:type="dcterms:W3CDTF">2017-11-30T09:46:46Z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11</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17</vt:i4>
  </property>
</Properties>
</file>