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0"/>
  </p:notesMasterIdLst>
  <p:sldIdLst>
    <p:sldId id="256" r:id="rId2"/>
    <p:sldId id="257" r:id="rId3"/>
    <p:sldId id="292" r:id="rId4"/>
    <p:sldId id="260" r:id="rId5"/>
    <p:sldId id="293" r:id="rId6"/>
    <p:sldId id="295" r:id="rId7"/>
    <p:sldId id="298" r:id="rId8"/>
    <p:sldId id="300" r:id="rId9"/>
    <p:sldId id="301" r:id="rId10"/>
    <p:sldId id="302" r:id="rId11"/>
    <p:sldId id="303" r:id="rId12"/>
    <p:sldId id="304" r:id="rId13"/>
    <p:sldId id="305" r:id="rId14"/>
    <p:sldId id="306" r:id="rId15"/>
    <p:sldId id="307" r:id="rId16"/>
    <p:sldId id="267" r:id="rId17"/>
    <p:sldId id="269" r:id="rId18"/>
    <p:sldId id="270" r:id="rId19"/>
    <p:sldId id="310" r:id="rId20"/>
    <p:sldId id="309"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311" r:id="rId38"/>
    <p:sldId id="313" r:id="rId39"/>
  </p:sldIdLst>
  <p:sldSz cx="12190413"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043" autoAdjust="0"/>
  </p:normalViewPr>
  <p:slideViewPr>
    <p:cSldViewPr>
      <p:cViewPr varScale="1">
        <p:scale>
          <a:sx n="71" d="100"/>
          <a:sy n="71" d="100"/>
        </p:scale>
        <p:origin x="-456"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F31C51-730E-4CED-9AEC-FCD399728507}" type="doc">
      <dgm:prSet loTypeId="urn:microsoft.com/office/officeart/2005/8/layout/hierarchy3" loCatId="list" qsTypeId="urn:microsoft.com/office/officeart/2005/8/quickstyle/simple3" qsCatId="simple" csTypeId="urn:microsoft.com/office/officeart/2005/8/colors/colorful5" csCatId="colorful" phldr="1"/>
      <dgm:spPr/>
      <dgm:t>
        <a:bodyPr/>
        <a:lstStyle/>
        <a:p>
          <a:endParaRPr lang="en-GB"/>
        </a:p>
      </dgm:t>
    </dgm:pt>
    <dgm:pt modelId="{6C3406F1-B6E5-40D9-8D2F-8F5A04942911}">
      <dgm:prSet phldrT="[Text]" custT="1"/>
      <dgm:spPr/>
      <dgm:t>
        <a:bodyPr/>
        <a:lstStyle/>
        <a:p>
          <a:r>
            <a:rPr lang="en-GB" sz="1800" dirty="0" smtClean="0">
              <a:latin typeface="Calibri" pitchFamily="34" charset="0"/>
            </a:rPr>
            <a:t>Key features:</a:t>
          </a:r>
          <a:endParaRPr lang="en-GB" sz="1800" dirty="0">
            <a:latin typeface="Calibri" pitchFamily="34" charset="0"/>
          </a:endParaRPr>
        </a:p>
      </dgm:t>
    </dgm:pt>
    <dgm:pt modelId="{F3DE6349-1C2F-4B15-928A-924941C3A105}" type="parTrans" cxnId="{2B0DA9FA-D6ED-4031-A4E0-5F9C357567B6}">
      <dgm:prSet/>
      <dgm:spPr/>
      <dgm:t>
        <a:bodyPr/>
        <a:lstStyle/>
        <a:p>
          <a:endParaRPr lang="en-GB"/>
        </a:p>
      </dgm:t>
    </dgm:pt>
    <dgm:pt modelId="{1A0E8CC8-721E-4EA9-B0B6-17D67419EC24}" type="sibTrans" cxnId="{2B0DA9FA-D6ED-4031-A4E0-5F9C357567B6}">
      <dgm:prSet/>
      <dgm:spPr/>
      <dgm:t>
        <a:bodyPr/>
        <a:lstStyle/>
        <a:p>
          <a:endParaRPr lang="en-GB"/>
        </a:p>
      </dgm:t>
    </dgm:pt>
    <dgm:pt modelId="{F4AD0886-F06D-4419-832D-18E742A9217E}">
      <dgm:prSet phldrT="[Text]" custT="1"/>
      <dgm:spPr/>
      <dgm:t>
        <a:bodyPr/>
        <a:lstStyle/>
        <a:p>
          <a:r>
            <a:rPr lang="en-GB" sz="1600" dirty="0" smtClean="0">
              <a:latin typeface="Calibri" pitchFamily="34" charset="0"/>
            </a:rPr>
            <a:t>Dynamic</a:t>
          </a:r>
          <a:endParaRPr lang="en-GB" sz="1600" dirty="0">
            <a:latin typeface="Calibri" pitchFamily="34" charset="0"/>
          </a:endParaRPr>
        </a:p>
      </dgm:t>
    </dgm:pt>
    <dgm:pt modelId="{00BA29A0-5191-43CC-90BC-40EEC55DCA3D}" type="parTrans" cxnId="{9B7CF877-DC3C-48AA-B7FC-74AA7FE68CF5}">
      <dgm:prSet/>
      <dgm:spPr/>
      <dgm:t>
        <a:bodyPr/>
        <a:lstStyle/>
        <a:p>
          <a:endParaRPr lang="en-GB"/>
        </a:p>
      </dgm:t>
    </dgm:pt>
    <dgm:pt modelId="{3313265F-3F63-4846-AFD8-E60B8BE27215}" type="sibTrans" cxnId="{9B7CF877-DC3C-48AA-B7FC-74AA7FE68CF5}">
      <dgm:prSet/>
      <dgm:spPr/>
      <dgm:t>
        <a:bodyPr/>
        <a:lstStyle/>
        <a:p>
          <a:endParaRPr lang="en-GB"/>
        </a:p>
      </dgm:t>
    </dgm:pt>
    <dgm:pt modelId="{835AFFE4-9F52-4BFB-A1B8-1EF1DC74D31D}">
      <dgm:prSet phldrT="[Text]" custT="1"/>
      <dgm:spPr/>
      <dgm:t>
        <a:bodyPr/>
        <a:lstStyle/>
        <a:p>
          <a:r>
            <a:rPr lang="en-GB" sz="1600" dirty="0" smtClean="0">
              <a:latin typeface="Calibri" pitchFamily="34" charset="0"/>
            </a:rPr>
            <a:t>Causal</a:t>
          </a:r>
          <a:endParaRPr lang="en-GB" sz="1600" dirty="0">
            <a:latin typeface="Calibri" pitchFamily="34" charset="0"/>
          </a:endParaRPr>
        </a:p>
      </dgm:t>
    </dgm:pt>
    <dgm:pt modelId="{63DBB144-17EB-44A3-80C3-FC3DB44590E2}" type="parTrans" cxnId="{78E6844A-832D-4A8F-A257-6A626757E785}">
      <dgm:prSet/>
      <dgm:spPr/>
      <dgm:t>
        <a:bodyPr/>
        <a:lstStyle/>
        <a:p>
          <a:endParaRPr lang="en-GB"/>
        </a:p>
      </dgm:t>
    </dgm:pt>
    <dgm:pt modelId="{E459BE5C-D2D3-4128-9F4D-351C37FB0A5D}" type="sibTrans" cxnId="{78E6844A-832D-4A8F-A257-6A626757E785}">
      <dgm:prSet/>
      <dgm:spPr/>
      <dgm:t>
        <a:bodyPr/>
        <a:lstStyle/>
        <a:p>
          <a:endParaRPr lang="en-GB"/>
        </a:p>
      </dgm:t>
    </dgm:pt>
    <dgm:pt modelId="{810B1B1D-94C7-48F2-9E06-EE010D67508A}">
      <dgm:prSet phldrT="[Text]" custT="1"/>
      <dgm:spPr/>
      <dgm:t>
        <a:bodyPr/>
        <a:lstStyle/>
        <a:p>
          <a:r>
            <a:rPr lang="en-GB" sz="1600" dirty="0" err="1" smtClean="0">
              <a:latin typeface="Calibri" pitchFamily="34" charset="0"/>
            </a:rPr>
            <a:t>Neurophysiologically</a:t>
          </a:r>
          <a:r>
            <a:rPr lang="en-GB" sz="1600" dirty="0" smtClean="0">
              <a:latin typeface="Calibri" pitchFamily="34" charset="0"/>
            </a:rPr>
            <a:t> plausible/interpretable</a:t>
          </a:r>
          <a:endParaRPr lang="en-GB" sz="1600" dirty="0">
            <a:latin typeface="Calibri" pitchFamily="34" charset="0"/>
          </a:endParaRPr>
        </a:p>
      </dgm:t>
    </dgm:pt>
    <dgm:pt modelId="{C45177A7-433F-49CD-AC87-8CDC3DF2BF1B}" type="parTrans" cxnId="{AAE3BA25-CB0B-4B2C-8691-05FB572AD5AA}">
      <dgm:prSet/>
      <dgm:spPr/>
      <dgm:t>
        <a:bodyPr/>
        <a:lstStyle/>
        <a:p>
          <a:endParaRPr lang="en-GB"/>
        </a:p>
      </dgm:t>
    </dgm:pt>
    <dgm:pt modelId="{7D26CF1D-6C74-432F-81FF-BD5B6F72E98C}" type="sibTrans" cxnId="{AAE3BA25-CB0B-4B2C-8691-05FB572AD5AA}">
      <dgm:prSet/>
      <dgm:spPr/>
      <dgm:t>
        <a:bodyPr/>
        <a:lstStyle/>
        <a:p>
          <a:endParaRPr lang="en-GB"/>
        </a:p>
      </dgm:t>
    </dgm:pt>
    <dgm:pt modelId="{D4D99CCB-A6CA-4956-85B9-09641043D6C9}">
      <dgm:prSet phldrT="[Text]" custT="1"/>
      <dgm:spPr/>
      <dgm:t>
        <a:bodyPr/>
        <a:lstStyle/>
        <a:p>
          <a:r>
            <a:rPr lang="en-GB" sz="1600" dirty="0" smtClean="0">
              <a:latin typeface="Calibri" pitchFamily="34" charset="0"/>
            </a:rPr>
            <a:t>Make use of a generative/forward model (mapping from consequences to causes)</a:t>
          </a:r>
          <a:endParaRPr lang="en-GB" sz="1600" dirty="0">
            <a:latin typeface="Calibri" pitchFamily="34" charset="0"/>
          </a:endParaRPr>
        </a:p>
      </dgm:t>
    </dgm:pt>
    <dgm:pt modelId="{162AFEE1-9E76-49B3-A6EA-D2A9A21BD79C}" type="parTrans" cxnId="{EA036A0D-F79B-4E37-BF68-D4CD642DDB23}">
      <dgm:prSet/>
      <dgm:spPr/>
      <dgm:t>
        <a:bodyPr/>
        <a:lstStyle/>
        <a:p>
          <a:endParaRPr lang="en-GB"/>
        </a:p>
      </dgm:t>
    </dgm:pt>
    <dgm:pt modelId="{322ACBE2-9DD3-4CC3-80E8-B7BBB689CD16}" type="sibTrans" cxnId="{EA036A0D-F79B-4E37-BF68-D4CD642DDB23}">
      <dgm:prSet/>
      <dgm:spPr/>
      <dgm:t>
        <a:bodyPr/>
        <a:lstStyle/>
        <a:p>
          <a:endParaRPr lang="en-GB"/>
        </a:p>
      </dgm:t>
    </dgm:pt>
    <dgm:pt modelId="{A74AA616-D86F-4AC9-93BC-80B7C4ECFF61}">
      <dgm:prSet phldrT="[Text]" custT="1"/>
      <dgm:spPr/>
      <dgm:t>
        <a:bodyPr/>
        <a:lstStyle/>
        <a:p>
          <a:r>
            <a:rPr lang="en-GB" sz="1600" dirty="0" smtClean="0">
              <a:latin typeface="Calibri" pitchFamily="34" charset="0"/>
            </a:rPr>
            <a:t>Bayesian in all aspects</a:t>
          </a:r>
          <a:endParaRPr lang="en-GB" sz="1600" dirty="0">
            <a:latin typeface="Calibri" pitchFamily="34" charset="0"/>
          </a:endParaRPr>
        </a:p>
      </dgm:t>
    </dgm:pt>
    <dgm:pt modelId="{B9D0EB0F-4E08-4EF3-BA54-ACD6C7E3C05C}" type="parTrans" cxnId="{FA41A73C-8EE4-45CF-BF27-994177E7C3E2}">
      <dgm:prSet/>
      <dgm:spPr/>
      <dgm:t>
        <a:bodyPr/>
        <a:lstStyle/>
        <a:p>
          <a:endParaRPr lang="en-GB"/>
        </a:p>
      </dgm:t>
    </dgm:pt>
    <dgm:pt modelId="{ED7DF37C-4BE5-44C4-AA41-A0C4EFDDD02E}" type="sibTrans" cxnId="{FA41A73C-8EE4-45CF-BF27-994177E7C3E2}">
      <dgm:prSet/>
      <dgm:spPr/>
      <dgm:t>
        <a:bodyPr/>
        <a:lstStyle/>
        <a:p>
          <a:endParaRPr lang="en-GB"/>
        </a:p>
      </dgm:t>
    </dgm:pt>
    <dgm:pt modelId="{62640675-CCA4-4383-B161-7D95AE4AF273}" type="pres">
      <dgm:prSet presAssocID="{CAF31C51-730E-4CED-9AEC-FCD399728507}" presName="diagram" presStyleCnt="0">
        <dgm:presLayoutVars>
          <dgm:chPref val="1"/>
          <dgm:dir/>
          <dgm:animOne val="branch"/>
          <dgm:animLvl val="lvl"/>
          <dgm:resizeHandles/>
        </dgm:presLayoutVars>
      </dgm:prSet>
      <dgm:spPr/>
      <dgm:t>
        <a:bodyPr/>
        <a:lstStyle/>
        <a:p>
          <a:endParaRPr lang="en-GB"/>
        </a:p>
      </dgm:t>
    </dgm:pt>
    <dgm:pt modelId="{1C646924-0640-42E0-949B-1130F4EC651D}" type="pres">
      <dgm:prSet presAssocID="{6C3406F1-B6E5-40D9-8D2F-8F5A04942911}" presName="root" presStyleCnt="0"/>
      <dgm:spPr/>
    </dgm:pt>
    <dgm:pt modelId="{38AC9763-4794-47CE-8B9B-15038CE2B0A7}" type="pres">
      <dgm:prSet presAssocID="{6C3406F1-B6E5-40D9-8D2F-8F5A04942911}" presName="rootComposite" presStyleCnt="0"/>
      <dgm:spPr/>
    </dgm:pt>
    <dgm:pt modelId="{D99EDBDA-E78C-4C5B-870D-3DD27BB142D6}" type="pres">
      <dgm:prSet presAssocID="{6C3406F1-B6E5-40D9-8D2F-8F5A04942911}" presName="rootText" presStyleLbl="node1" presStyleIdx="0" presStyleCnt="1" custScaleX="137136"/>
      <dgm:spPr/>
      <dgm:t>
        <a:bodyPr/>
        <a:lstStyle/>
        <a:p>
          <a:endParaRPr lang="en-GB"/>
        </a:p>
      </dgm:t>
    </dgm:pt>
    <dgm:pt modelId="{98CEE70B-DD43-40BC-86CB-1CF72850529F}" type="pres">
      <dgm:prSet presAssocID="{6C3406F1-B6E5-40D9-8D2F-8F5A04942911}" presName="rootConnector" presStyleLbl="node1" presStyleIdx="0" presStyleCnt="1"/>
      <dgm:spPr/>
      <dgm:t>
        <a:bodyPr/>
        <a:lstStyle/>
        <a:p>
          <a:endParaRPr lang="en-GB"/>
        </a:p>
      </dgm:t>
    </dgm:pt>
    <dgm:pt modelId="{7D8F0B65-8502-47E3-8772-F54F13CEAB44}" type="pres">
      <dgm:prSet presAssocID="{6C3406F1-B6E5-40D9-8D2F-8F5A04942911}" presName="childShape" presStyleCnt="0"/>
      <dgm:spPr/>
    </dgm:pt>
    <dgm:pt modelId="{8FF621D7-CE69-4E87-AD9D-59B4F006E7D8}" type="pres">
      <dgm:prSet presAssocID="{00BA29A0-5191-43CC-90BC-40EEC55DCA3D}" presName="Name13" presStyleLbl="parChTrans1D2" presStyleIdx="0" presStyleCnt="5"/>
      <dgm:spPr/>
      <dgm:t>
        <a:bodyPr/>
        <a:lstStyle/>
        <a:p>
          <a:endParaRPr lang="en-GB"/>
        </a:p>
      </dgm:t>
    </dgm:pt>
    <dgm:pt modelId="{B53CBAF7-0C18-4AA1-A64A-98220907DA3B}" type="pres">
      <dgm:prSet presAssocID="{F4AD0886-F06D-4419-832D-18E742A9217E}" presName="childText" presStyleLbl="bgAcc1" presStyleIdx="0" presStyleCnt="5" custScaleX="763452" custScaleY="67532">
        <dgm:presLayoutVars>
          <dgm:bulletEnabled val="1"/>
        </dgm:presLayoutVars>
      </dgm:prSet>
      <dgm:spPr/>
      <dgm:t>
        <a:bodyPr/>
        <a:lstStyle/>
        <a:p>
          <a:endParaRPr lang="en-GB"/>
        </a:p>
      </dgm:t>
    </dgm:pt>
    <dgm:pt modelId="{FADA77D8-2BB0-41CF-8498-FACB7F857C08}" type="pres">
      <dgm:prSet presAssocID="{63DBB144-17EB-44A3-80C3-FC3DB44590E2}" presName="Name13" presStyleLbl="parChTrans1D2" presStyleIdx="1" presStyleCnt="5"/>
      <dgm:spPr/>
      <dgm:t>
        <a:bodyPr/>
        <a:lstStyle/>
        <a:p>
          <a:endParaRPr lang="en-GB"/>
        </a:p>
      </dgm:t>
    </dgm:pt>
    <dgm:pt modelId="{8B25FB33-F04E-4B27-AE4A-2F72EE638CCC}" type="pres">
      <dgm:prSet presAssocID="{835AFFE4-9F52-4BFB-A1B8-1EF1DC74D31D}" presName="childText" presStyleLbl="bgAcc1" presStyleIdx="1" presStyleCnt="5" custScaleX="763452" custScaleY="67532">
        <dgm:presLayoutVars>
          <dgm:bulletEnabled val="1"/>
        </dgm:presLayoutVars>
      </dgm:prSet>
      <dgm:spPr/>
      <dgm:t>
        <a:bodyPr/>
        <a:lstStyle/>
        <a:p>
          <a:endParaRPr lang="en-GB"/>
        </a:p>
      </dgm:t>
    </dgm:pt>
    <dgm:pt modelId="{EC4D011D-E13B-4B53-8FC8-8B93227B467F}" type="pres">
      <dgm:prSet presAssocID="{C45177A7-433F-49CD-AC87-8CDC3DF2BF1B}" presName="Name13" presStyleLbl="parChTrans1D2" presStyleIdx="2" presStyleCnt="5"/>
      <dgm:spPr/>
      <dgm:t>
        <a:bodyPr/>
        <a:lstStyle/>
        <a:p>
          <a:endParaRPr lang="en-GB"/>
        </a:p>
      </dgm:t>
    </dgm:pt>
    <dgm:pt modelId="{0462DADF-0C52-4B92-992B-2CBBF0ED7B7E}" type="pres">
      <dgm:prSet presAssocID="{810B1B1D-94C7-48F2-9E06-EE010D67508A}" presName="childText" presStyleLbl="bgAcc1" presStyleIdx="2" presStyleCnt="5" custScaleX="763452" custScaleY="67532">
        <dgm:presLayoutVars>
          <dgm:bulletEnabled val="1"/>
        </dgm:presLayoutVars>
      </dgm:prSet>
      <dgm:spPr/>
      <dgm:t>
        <a:bodyPr/>
        <a:lstStyle/>
        <a:p>
          <a:endParaRPr lang="en-GB"/>
        </a:p>
      </dgm:t>
    </dgm:pt>
    <dgm:pt modelId="{EF3D32DA-1E9A-46EF-88F1-B61B98205004}" type="pres">
      <dgm:prSet presAssocID="{162AFEE1-9E76-49B3-A6EA-D2A9A21BD79C}" presName="Name13" presStyleLbl="parChTrans1D2" presStyleIdx="3" presStyleCnt="5"/>
      <dgm:spPr/>
      <dgm:t>
        <a:bodyPr/>
        <a:lstStyle/>
        <a:p>
          <a:endParaRPr lang="en-GB"/>
        </a:p>
      </dgm:t>
    </dgm:pt>
    <dgm:pt modelId="{6C42E97C-3191-4E8D-B519-9C05F8906F38}" type="pres">
      <dgm:prSet presAssocID="{D4D99CCB-A6CA-4956-85B9-09641043D6C9}" presName="childText" presStyleLbl="bgAcc1" presStyleIdx="3" presStyleCnt="5" custScaleX="763452" custScaleY="67532">
        <dgm:presLayoutVars>
          <dgm:bulletEnabled val="1"/>
        </dgm:presLayoutVars>
      </dgm:prSet>
      <dgm:spPr/>
      <dgm:t>
        <a:bodyPr/>
        <a:lstStyle/>
        <a:p>
          <a:endParaRPr lang="en-GB"/>
        </a:p>
      </dgm:t>
    </dgm:pt>
    <dgm:pt modelId="{5AD5D8F5-D2D0-403D-A3DD-EAD87D7FC08C}" type="pres">
      <dgm:prSet presAssocID="{B9D0EB0F-4E08-4EF3-BA54-ACD6C7E3C05C}" presName="Name13" presStyleLbl="parChTrans1D2" presStyleIdx="4" presStyleCnt="5"/>
      <dgm:spPr/>
      <dgm:t>
        <a:bodyPr/>
        <a:lstStyle/>
        <a:p>
          <a:endParaRPr lang="en-GB"/>
        </a:p>
      </dgm:t>
    </dgm:pt>
    <dgm:pt modelId="{4D19984E-DBC3-4B72-92D3-83AB68EB77B8}" type="pres">
      <dgm:prSet presAssocID="{A74AA616-D86F-4AC9-93BC-80B7C4ECFF61}" presName="childText" presStyleLbl="bgAcc1" presStyleIdx="4" presStyleCnt="5" custScaleX="763452" custScaleY="67532">
        <dgm:presLayoutVars>
          <dgm:bulletEnabled val="1"/>
        </dgm:presLayoutVars>
      </dgm:prSet>
      <dgm:spPr/>
      <dgm:t>
        <a:bodyPr/>
        <a:lstStyle/>
        <a:p>
          <a:endParaRPr lang="en-GB"/>
        </a:p>
      </dgm:t>
    </dgm:pt>
  </dgm:ptLst>
  <dgm:cxnLst>
    <dgm:cxn modelId="{6192DC23-9E00-46CC-9087-52C9DCED5187}" type="presOf" srcId="{A74AA616-D86F-4AC9-93BC-80B7C4ECFF61}" destId="{4D19984E-DBC3-4B72-92D3-83AB68EB77B8}" srcOrd="0" destOrd="0" presId="urn:microsoft.com/office/officeart/2005/8/layout/hierarchy3"/>
    <dgm:cxn modelId="{EA036A0D-F79B-4E37-BF68-D4CD642DDB23}" srcId="{6C3406F1-B6E5-40D9-8D2F-8F5A04942911}" destId="{D4D99CCB-A6CA-4956-85B9-09641043D6C9}" srcOrd="3" destOrd="0" parTransId="{162AFEE1-9E76-49B3-A6EA-D2A9A21BD79C}" sibTransId="{322ACBE2-9DD3-4CC3-80E8-B7BBB689CD16}"/>
    <dgm:cxn modelId="{4A25DBF3-356F-4ED8-AE45-941CC559D750}" type="presOf" srcId="{63DBB144-17EB-44A3-80C3-FC3DB44590E2}" destId="{FADA77D8-2BB0-41CF-8498-FACB7F857C08}" srcOrd="0" destOrd="0" presId="urn:microsoft.com/office/officeart/2005/8/layout/hierarchy3"/>
    <dgm:cxn modelId="{2B0DA9FA-D6ED-4031-A4E0-5F9C357567B6}" srcId="{CAF31C51-730E-4CED-9AEC-FCD399728507}" destId="{6C3406F1-B6E5-40D9-8D2F-8F5A04942911}" srcOrd="0" destOrd="0" parTransId="{F3DE6349-1C2F-4B15-928A-924941C3A105}" sibTransId="{1A0E8CC8-721E-4EA9-B0B6-17D67419EC24}"/>
    <dgm:cxn modelId="{FA41A73C-8EE4-45CF-BF27-994177E7C3E2}" srcId="{6C3406F1-B6E5-40D9-8D2F-8F5A04942911}" destId="{A74AA616-D86F-4AC9-93BC-80B7C4ECFF61}" srcOrd="4" destOrd="0" parTransId="{B9D0EB0F-4E08-4EF3-BA54-ACD6C7E3C05C}" sibTransId="{ED7DF37C-4BE5-44C4-AA41-A0C4EFDDD02E}"/>
    <dgm:cxn modelId="{D4860971-EFB9-4EDD-818D-794F9FF655D0}" type="presOf" srcId="{C45177A7-433F-49CD-AC87-8CDC3DF2BF1B}" destId="{EC4D011D-E13B-4B53-8FC8-8B93227B467F}" srcOrd="0" destOrd="0" presId="urn:microsoft.com/office/officeart/2005/8/layout/hierarchy3"/>
    <dgm:cxn modelId="{4A292C8F-15E5-401A-B6EA-8993CB70F9A4}" type="presOf" srcId="{835AFFE4-9F52-4BFB-A1B8-1EF1DC74D31D}" destId="{8B25FB33-F04E-4B27-AE4A-2F72EE638CCC}" srcOrd="0" destOrd="0" presId="urn:microsoft.com/office/officeart/2005/8/layout/hierarchy3"/>
    <dgm:cxn modelId="{780F36D6-7A1A-42D3-AEC4-8873FAFFE8CA}" type="presOf" srcId="{00BA29A0-5191-43CC-90BC-40EEC55DCA3D}" destId="{8FF621D7-CE69-4E87-AD9D-59B4F006E7D8}" srcOrd="0" destOrd="0" presId="urn:microsoft.com/office/officeart/2005/8/layout/hierarchy3"/>
    <dgm:cxn modelId="{78E6844A-832D-4A8F-A257-6A626757E785}" srcId="{6C3406F1-B6E5-40D9-8D2F-8F5A04942911}" destId="{835AFFE4-9F52-4BFB-A1B8-1EF1DC74D31D}" srcOrd="1" destOrd="0" parTransId="{63DBB144-17EB-44A3-80C3-FC3DB44590E2}" sibTransId="{E459BE5C-D2D3-4128-9F4D-351C37FB0A5D}"/>
    <dgm:cxn modelId="{AAE3BA25-CB0B-4B2C-8691-05FB572AD5AA}" srcId="{6C3406F1-B6E5-40D9-8D2F-8F5A04942911}" destId="{810B1B1D-94C7-48F2-9E06-EE010D67508A}" srcOrd="2" destOrd="0" parTransId="{C45177A7-433F-49CD-AC87-8CDC3DF2BF1B}" sibTransId="{7D26CF1D-6C74-432F-81FF-BD5B6F72E98C}"/>
    <dgm:cxn modelId="{D26FFA84-5DC3-47C4-945F-823C3740456D}" type="presOf" srcId="{810B1B1D-94C7-48F2-9E06-EE010D67508A}" destId="{0462DADF-0C52-4B92-992B-2CBBF0ED7B7E}" srcOrd="0" destOrd="0" presId="urn:microsoft.com/office/officeart/2005/8/layout/hierarchy3"/>
    <dgm:cxn modelId="{463BBBA9-0FA7-4DC4-9F3C-0F83D732157F}" type="presOf" srcId="{B9D0EB0F-4E08-4EF3-BA54-ACD6C7E3C05C}" destId="{5AD5D8F5-D2D0-403D-A3DD-EAD87D7FC08C}" srcOrd="0" destOrd="0" presId="urn:microsoft.com/office/officeart/2005/8/layout/hierarchy3"/>
    <dgm:cxn modelId="{8675144C-AE4E-465A-BA49-9CEF5EEA05D5}" type="presOf" srcId="{6C3406F1-B6E5-40D9-8D2F-8F5A04942911}" destId="{98CEE70B-DD43-40BC-86CB-1CF72850529F}" srcOrd="1" destOrd="0" presId="urn:microsoft.com/office/officeart/2005/8/layout/hierarchy3"/>
    <dgm:cxn modelId="{36B0D338-5680-43A5-BDFE-8A9D1E14603C}" type="presOf" srcId="{6C3406F1-B6E5-40D9-8D2F-8F5A04942911}" destId="{D99EDBDA-E78C-4C5B-870D-3DD27BB142D6}" srcOrd="0" destOrd="0" presId="urn:microsoft.com/office/officeart/2005/8/layout/hierarchy3"/>
    <dgm:cxn modelId="{A9C84C8A-1D4C-43F9-8ABC-72ED96D13C41}" type="presOf" srcId="{F4AD0886-F06D-4419-832D-18E742A9217E}" destId="{B53CBAF7-0C18-4AA1-A64A-98220907DA3B}" srcOrd="0" destOrd="0" presId="urn:microsoft.com/office/officeart/2005/8/layout/hierarchy3"/>
    <dgm:cxn modelId="{128B30C2-E975-4576-A28E-09FC07C202AE}" type="presOf" srcId="{D4D99CCB-A6CA-4956-85B9-09641043D6C9}" destId="{6C42E97C-3191-4E8D-B519-9C05F8906F38}" srcOrd="0" destOrd="0" presId="urn:microsoft.com/office/officeart/2005/8/layout/hierarchy3"/>
    <dgm:cxn modelId="{3636CAE4-5011-4562-844E-8850F14441B1}" type="presOf" srcId="{CAF31C51-730E-4CED-9AEC-FCD399728507}" destId="{62640675-CCA4-4383-B161-7D95AE4AF273}" srcOrd="0" destOrd="0" presId="urn:microsoft.com/office/officeart/2005/8/layout/hierarchy3"/>
    <dgm:cxn modelId="{9B7CF877-DC3C-48AA-B7FC-74AA7FE68CF5}" srcId="{6C3406F1-B6E5-40D9-8D2F-8F5A04942911}" destId="{F4AD0886-F06D-4419-832D-18E742A9217E}" srcOrd="0" destOrd="0" parTransId="{00BA29A0-5191-43CC-90BC-40EEC55DCA3D}" sibTransId="{3313265F-3F63-4846-AFD8-E60B8BE27215}"/>
    <dgm:cxn modelId="{59D17FAA-9FE3-4073-8327-6C3EB0F90C62}" type="presOf" srcId="{162AFEE1-9E76-49B3-A6EA-D2A9A21BD79C}" destId="{EF3D32DA-1E9A-46EF-88F1-B61B98205004}" srcOrd="0" destOrd="0" presId="urn:microsoft.com/office/officeart/2005/8/layout/hierarchy3"/>
    <dgm:cxn modelId="{0DEF442C-D4CF-43C2-B926-2710CC4BD4D3}" type="presParOf" srcId="{62640675-CCA4-4383-B161-7D95AE4AF273}" destId="{1C646924-0640-42E0-949B-1130F4EC651D}" srcOrd="0" destOrd="0" presId="urn:microsoft.com/office/officeart/2005/8/layout/hierarchy3"/>
    <dgm:cxn modelId="{AF06F6D5-E942-4CEC-A40C-23686F1B78C8}" type="presParOf" srcId="{1C646924-0640-42E0-949B-1130F4EC651D}" destId="{38AC9763-4794-47CE-8B9B-15038CE2B0A7}" srcOrd="0" destOrd="0" presId="urn:microsoft.com/office/officeart/2005/8/layout/hierarchy3"/>
    <dgm:cxn modelId="{D083CA7B-53D9-403E-84F0-B2E4FEB3FC23}" type="presParOf" srcId="{38AC9763-4794-47CE-8B9B-15038CE2B0A7}" destId="{D99EDBDA-E78C-4C5B-870D-3DD27BB142D6}" srcOrd="0" destOrd="0" presId="urn:microsoft.com/office/officeart/2005/8/layout/hierarchy3"/>
    <dgm:cxn modelId="{68CE8955-BE73-4EC8-AC6C-0E562AF6392C}" type="presParOf" srcId="{38AC9763-4794-47CE-8B9B-15038CE2B0A7}" destId="{98CEE70B-DD43-40BC-86CB-1CF72850529F}" srcOrd="1" destOrd="0" presId="urn:microsoft.com/office/officeart/2005/8/layout/hierarchy3"/>
    <dgm:cxn modelId="{34A20E8C-17D0-4CE0-831F-4628074D79C8}" type="presParOf" srcId="{1C646924-0640-42E0-949B-1130F4EC651D}" destId="{7D8F0B65-8502-47E3-8772-F54F13CEAB44}" srcOrd="1" destOrd="0" presId="urn:microsoft.com/office/officeart/2005/8/layout/hierarchy3"/>
    <dgm:cxn modelId="{ABD9D879-1D73-4247-AE2E-321A456E6BA9}" type="presParOf" srcId="{7D8F0B65-8502-47E3-8772-F54F13CEAB44}" destId="{8FF621D7-CE69-4E87-AD9D-59B4F006E7D8}" srcOrd="0" destOrd="0" presId="urn:microsoft.com/office/officeart/2005/8/layout/hierarchy3"/>
    <dgm:cxn modelId="{A69D4F07-C6B7-446D-9D45-94838271B9BD}" type="presParOf" srcId="{7D8F0B65-8502-47E3-8772-F54F13CEAB44}" destId="{B53CBAF7-0C18-4AA1-A64A-98220907DA3B}" srcOrd="1" destOrd="0" presId="urn:microsoft.com/office/officeart/2005/8/layout/hierarchy3"/>
    <dgm:cxn modelId="{D6D9CBC9-2E07-400F-9E35-4AACD6C2C9B0}" type="presParOf" srcId="{7D8F0B65-8502-47E3-8772-F54F13CEAB44}" destId="{FADA77D8-2BB0-41CF-8498-FACB7F857C08}" srcOrd="2" destOrd="0" presId="urn:microsoft.com/office/officeart/2005/8/layout/hierarchy3"/>
    <dgm:cxn modelId="{9A23EA41-CDE7-4135-BF8B-9D628CD18320}" type="presParOf" srcId="{7D8F0B65-8502-47E3-8772-F54F13CEAB44}" destId="{8B25FB33-F04E-4B27-AE4A-2F72EE638CCC}" srcOrd="3" destOrd="0" presId="urn:microsoft.com/office/officeart/2005/8/layout/hierarchy3"/>
    <dgm:cxn modelId="{A1AC7A1F-3C0A-4DB4-BD18-6C5A3B95F972}" type="presParOf" srcId="{7D8F0B65-8502-47E3-8772-F54F13CEAB44}" destId="{EC4D011D-E13B-4B53-8FC8-8B93227B467F}" srcOrd="4" destOrd="0" presId="urn:microsoft.com/office/officeart/2005/8/layout/hierarchy3"/>
    <dgm:cxn modelId="{6B6732BB-3D9A-45B7-BFD9-D1806CB3ED34}" type="presParOf" srcId="{7D8F0B65-8502-47E3-8772-F54F13CEAB44}" destId="{0462DADF-0C52-4B92-992B-2CBBF0ED7B7E}" srcOrd="5" destOrd="0" presId="urn:microsoft.com/office/officeart/2005/8/layout/hierarchy3"/>
    <dgm:cxn modelId="{481F8D1A-48CF-448E-A22F-14399BA6674B}" type="presParOf" srcId="{7D8F0B65-8502-47E3-8772-F54F13CEAB44}" destId="{EF3D32DA-1E9A-46EF-88F1-B61B98205004}" srcOrd="6" destOrd="0" presId="urn:microsoft.com/office/officeart/2005/8/layout/hierarchy3"/>
    <dgm:cxn modelId="{34B4CF24-64F7-49E6-B39C-BC8F3A5D17D6}" type="presParOf" srcId="{7D8F0B65-8502-47E3-8772-F54F13CEAB44}" destId="{6C42E97C-3191-4E8D-B519-9C05F8906F38}" srcOrd="7" destOrd="0" presId="urn:microsoft.com/office/officeart/2005/8/layout/hierarchy3"/>
    <dgm:cxn modelId="{8DDF142F-C36F-4D9A-884E-B8AA05847E9E}" type="presParOf" srcId="{7D8F0B65-8502-47E3-8772-F54F13CEAB44}" destId="{5AD5D8F5-D2D0-403D-A3DD-EAD87D7FC08C}" srcOrd="8" destOrd="0" presId="urn:microsoft.com/office/officeart/2005/8/layout/hierarchy3"/>
    <dgm:cxn modelId="{ED58A4B6-26C4-4697-94E6-DF82268F3D1A}" type="presParOf" srcId="{7D8F0B65-8502-47E3-8772-F54F13CEAB44}" destId="{4D19984E-DBC3-4B72-92D3-83AB68EB77B8}" srcOrd="9"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9EDBDA-E78C-4C5B-870D-3DD27BB142D6}">
      <dsp:nvSpPr>
        <dsp:cNvPr id="0" name=""/>
        <dsp:cNvSpPr/>
      </dsp:nvSpPr>
      <dsp:spPr>
        <a:xfrm>
          <a:off x="304705" y="1127"/>
          <a:ext cx="1979922" cy="721882"/>
        </a:xfrm>
        <a:prstGeom prst="roundRect">
          <a:avLst>
            <a:gd name="adj" fmla="val 10000"/>
          </a:avLst>
        </a:prstGeom>
        <a:solidFill>
          <a:schemeClr val="accent5">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GB" sz="1800" kern="1200" dirty="0" smtClean="0">
              <a:latin typeface="Calibri" pitchFamily="34" charset="0"/>
            </a:rPr>
            <a:t>Key features:</a:t>
          </a:r>
          <a:endParaRPr lang="en-GB" sz="1800" kern="1200" dirty="0">
            <a:latin typeface="Calibri" pitchFamily="34" charset="0"/>
          </a:endParaRPr>
        </a:p>
      </dsp:txBody>
      <dsp:txXfrm>
        <a:off x="325848" y="22270"/>
        <a:ext cx="1937636" cy="679596"/>
      </dsp:txXfrm>
    </dsp:sp>
    <dsp:sp modelId="{8FF621D7-CE69-4E87-AD9D-59B4F006E7D8}">
      <dsp:nvSpPr>
        <dsp:cNvPr id="0" name=""/>
        <dsp:cNvSpPr/>
      </dsp:nvSpPr>
      <dsp:spPr>
        <a:xfrm>
          <a:off x="502697" y="723010"/>
          <a:ext cx="197992" cy="424221"/>
        </a:xfrm>
        <a:custGeom>
          <a:avLst/>
          <a:gdLst/>
          <a:ahLst/>
          <a:cxnLst/>
          <a:rect l="0" t="0" r="0" b="0"/>
          <a:pathLst>
            <a:path>
              <a:moveTo>
                <a:pt x="0" y="0"/>
              </a:moveTo>
              <a:lnTo>
                <a:pt x="0" y="424221"/>
              </a:lnTo>
              <a:lnTo>
                <a:pt x="197992" y="424221"/>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53CBAF7-0C18-4AA1-A64A-98220907DA3B}">
      <dsp:nvSpPr>
        <dsp:cNvPr id="0" name=""/>
        <dsp:cNvSpPr/>
      </dsp:nvSpPr>
      <dsp:spPr>
        <a:xfrm>
          <a:off x="700690" y="903480"/>
          <a:ext cx="8817965" cy="487501"/>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GB" sz="1600" kern="1200" dirty="0" smtClean="0">
              <a:latin typeface="Calibri" pitchFamily="34" charset="0"/>
            </a:rPr>
            <a:t>Dynamic</a:t>
          </a:r>
          <a:endParaRPr lang="en-GB" sz="1600" kern="1200" dirty="0">
            <a:latin typeface="Calibri" pitchFamily="34" charset="0"/>
          </a:endParaRPr>
        </a:p>
      </dsp:txBody>
      <dsp:txXfrm>
        <a:off x="714968" y="917758"/>
        <a:ext cx="8789409" cy="458945"/>
      </dsp:txXfrm>
    </dsp:sp>
    <dsp:sp modelId="{FADA77D8-2BB0-41CF-8498-FACB7F857C08}">
      <dsp:nvSpPr>
        <dsp:cNvPr id="0" name=""/>
        <dsp:cNvSpPr/>
      </dsp:nvSpPr>
      <dsp:spPr>
        <a:xfrm>
          <a:off x="502697" y="723010"/>
          <a:ext cx="197992" cy="1092194"/>
        </a:xfrm>
        <a:custGeom>
          <a:avLst/>
          <a:gdLst/>
          <a:ahLst/>
          <a:cxnLst/>
          <a:rect l="0" t="0" r="0" b="0"/>
          <a:pathLst>
            <a:path>
              <a:moveTo>
                <a:pt x="0" y="0"/>
              </a:moveTo>
              <a:lnTo>
                <a:pt x="0" y="1092194"/>
              </a:lnTo>
              <a:lnTo>
                <a:pt x="197992" y="1092194"/>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B25FB33-F04E-4B27-AE4A-2F72EE638CCC}">
      <dsp:nvSpPr>
        <dsp:cNvPr id="0" name=""/>
        <dsp:cNvSpPr/>
      </dsp:nvSpPr>
      <dsp:spPr>
        <a:xfrm>
          <a:off x="700690" y="1571453"/>
          <a:ext cx="8817965" cy="487501"/>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37659"/>
              <a:satOff val="-7225"/>
              <a:lumOff val="103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GB" sz="1600" kern="1200" dirty="0" smtClean="0">
              <a:latin typeface="Calibri" pitchFamily="34" charset="0"/>
            </a:rPr>
            <a:t>Causal</a:t>
          </a:r>
          <a:endParaRPr lang="en-GB" sz="1600" kern="1200" dirty="0">
            <a:latin typeface="Calibri" pitchFamily="34" charset="0"/>
          </a:endParaRPr>
        </a:p>
      </dsp:txBody>
      <dsp:txXfrm>
        <a:off x="714968" y="1585731"/>
        <a:ext cx="8789409" cy="458945"/>
      </dsp:txXfrm>
    </dsp:sp>
    <dsp:sp modelId="{EC4D011D-E13B-4B53-8FC8-8B93227B467F}">
      <dsp:nvSpPr>
        <dsp:cNvPr id="0" name=""/>
        <dsp:cNvSpPr/>
      </dsp:nvSpPr>
      <dsp:spPr>
        <a:xfrm>
          <a:off x="502697" y="723010"/>
          <a:ext cx="197992" cy="1760166"/>
        </a:xfrm>
        <a:custGeom>
          <a:avLst/>
          <a:gdLst/>
          <a:ahLst/>
          <a:cxnLst/>
          <a:rect l="0" t="0" r="0" b="0"/>
          <a:pathLst>
            <a:path>
              <a:moveTo>
                <a:pt x="0" y="0"/>
              </a:moveTo>
              <a:lnTo>
                <a:pt x="0" y="1760166"/>
              </a:lnTo>
              <a:lnTo>
                <a:pt x="197992" y="176016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62DADF-0C52-4B92-992B-2CBBF0ED7B7E}">
      <dsp:nvSpPr>
        <dsp:cNvPr id="0" name=""/>
        <dsp:cNvSpPr/>
      </dsp:nvSpPr>
      <dsp:spPr>
        <a:xfrm>
          <a:off x="700690" y="2239425"/>
          <a:ext cx="8817965" cy="487501"/>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75317"/>
              <a:satOff val="-14450"/>
              <a:lumOff val="205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GB" sz="1600" kern="1200" dirty="0" err="1" smtClean="0">
              <a:latin typeface="Calibri" pitchFamily="34" charset="0"/>
            </a:rPr>
            <a:t>Neurophysiologically</a:t>
          </a:r>
          <a:r>
            <a:rPr lang="en-GB" sz="1600" kern="1200" dirty="0" smtClean="0">
              <a:latin typeface="Calibri" pitchFamily="34" charset="0"/>
            </a:rPr>
            <a:t> plausible/interpretable</a:t>
          </a:r>
          <a:endParaRPr lang="en-GB" sz="1600" kern="1200" dirty="0">
            <a:latin typeface="Calibri" pitchFamily="34" charset="0"/>
          </a:endParaRPr>
        </a:p>
      </dsp:txBody>
      <dsp:txXfrm>
        <a:off x="714968" y="2253703"/>
        <a:ext cx="8789409" cy="458945"/>
      </dsp:txXfrm>
    </dsp:sp>
    <dsp:sp modelId="{EF3D32DA-1E9A-46EF-88F1-B61B98205004}">
      <dsp:nvSpPr>
        <dsp:cNvPr id="0" name=""/>
        <dsp:cNvSpPr/>
      </dsp:nvSpPr>
      <dsp:spPr>
        <a:xfrm>
          <a:off x="502697" y="723010"/>
          <a:ext cx="197992" cy="2428139"/>
        </a:xfrm>
        <a:custGeom>
          <a:avLst/>
          <a:gdLst/>
          <a:ahLst/>
          <a:cxnLst/>
          <a:rect l="0" t="0" r="0" b="0"/>
          <a:pathLst>
            <a:path>
              <a:moveTo>
                <a:pt x="0" y="0"/>
              </a:moveTo>
              <a:lnTo>
                <a:pt x="0" y="2428139"/>
              </a:lnTo>
              <a:lnTo>
                <a:pt x="197992" y="2428139"/>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42E97C-3191-4E8D-B519-9C05F8906F38}">
      <dsp:nvSpPr>
        <dsp:cNvPr id="0" name=""/>
        <dsp:cNvSpPr/>
      </dsp:nvSpPr>
      <dsp:spPr>
        <a:xfrm>
          <a:off x="700690" y="2907398"/>
          <a:ext cx="8817965" cy="487501"/>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112976"/>
              <a:satOff val="-21676"/>
              <a:lumOff val="308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GB" sz="1600" kern="1200" dirty="0" smtClean="0">
              <a:latin typeface="Calibri" pitchFamily="34" charset="0"/>
            </a:rPr>
            <a:t>Make use of a generative/forward model (mapping from consequences to causes)</a:t>
          </a:r>
          <a:endParaRPr lang="en-GB" sz="1600" kern="1200" dirty="0">
            <a:latin typeface="Calibri" pitchFamily="34" charset="0"/>
          </a:endParaRPr>
        </a:p>
      </dsp:txBody>
      <dsp:txXfrm>
        <a:off x="714968" y="2921676"/>
        <a:ext cx="8789409" cy="458945"/>
      </dsp:txXfrm>
    </dsp:sp>
    <dsp:sp modelId="{5AD5D8F5-D2D0-403D-A3DD-EAD87D7FC08C}">
      <dsp:nvSpPr>
        <dsp:cNvPr id="0" name=""/>
        <dsp:cNvSpPr/>
      </dsp:nvSpPr>
      <dsp:spPr>
        <a:xfrm>
          <a:off x="502697" y="723010"/>
          <a:ext cx="197992" cy="3096111"/>
        </a:xfrm>
        <a:custGeom>
          <a:avLst/>
          <a:gdLst/>
          <a:ahLst/>
          <a:cxnLst/>
          <a:rect l="0" t="0" r="0" b="0"/>
          <a:pathLst>
            <a:path>
              <a:moveTo>
                <a:pt x="0" y="0"/>
              </a:moveTo>
              <a:lnTo>
                <a:pt x="0" y="3096111"/>
              </a:lnTo>
              <a:lnTo>
                <a:pt x="197992" y="3096111"/>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D19984E-DBC3-4B72-92D3-83AB68EB77B8}">
      <dsp:nvSpPr>
        <dsp:cNvPr id="0" name=""/>
        <dsp:cNvSpPr/>
      </dsp:nvSpPr>
      <dsp:spPr>
        <a:xfrm>
          <a:off x="700690" y="3575370"/>
          <a:ext cx="8817965" cy="487501"/>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150635"/>
              <a:satOff val="-28901"/>
              <a:lumOff val="411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GB" sz="1600" kern="1200" dirty="0" smtClean="0">
              <a:latin typeface="Calibri" pitchFamily="34" charset="0"/>
            </a:rPr>
            <a:t>Bayesian in all aspects</a:t>
          </a:r>
          <a:endParaRPr lang="en-GB" sz="1600" kern="1200" dirty="0">
            <a:latin typeface="Calibri" pitchFamily="34" charset="0"/>
          </a:endParaRPr>
        </a:p>
      </dsp:txBody>
      <dsp:txXfrm>
        <a:off x="714968" y="3589648"/>
        <a:ext cx="8789409" cy="45894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image" Target="../media/image2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94203B-ECF5-4707-B71B-B381A9E03079}" type="datetimeFigureOut">
              <a:rPr lang="en-US" smtClean="0"/>
              <a:t>3/8/2017</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38B91BF-1FE5-4A54-9B2C-50F5A0D0D233}" type="slidenum">
              <a:rPr lang="en-US" smtClean="0"/>
              <a:t>‹#›</a:t>
            </a:fld>
            <a:endParaRPr lang="en-US"/>
          </a:p>
        </p:txBody>
      </p:sp>
    </p:spTree>
    <p:extLst>
      <p:ext uri="{BB962C8B-B14F-4D97-AF65-F5344CB8AC3E}">
        <p14:creationId xmlns:p14="http://schemas.microsoft.com/office/powerpoint/2010/main" val="2792649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8B91BF-1FE5-4A54-9B2C-50F5A0D0D233}" type="slidenum">
              <a:rPr lang="en-US" smtClean="0"/>
              <a:t>2</a:t>
            </a:fld>
            <a:endParaRPr lang="en-US"/>
          </a:p>
        </p:txBody>
      </p:sp>
    </p:spTree>
    <p:extLst>
      <p:ext uri="{BB962C8B-B14F-4D97-AF65-F5344CB8AC3E}">
        <p14:creationId xmlns:p14="http://schemas.microsoft.com/office/powerpoint/2010/main" val="3695078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Self-connectivity</a:t>
            </a:r>
            <a:r>
              <a:rPr lang="en-US" baseline="0" dirty="0" smtClean="0"/>
              <a:t> = self-decay = always negative - every excitatory neuron sends to inhibitory neurons which feed back and dampen the activity -&gt; self-extinction with some time constant </a:t>
            </a:r>
          </a:p>
          <a:p>
            <a:r>
              <a:rPr lang="en-US" baseline="0" dirty="0" smtClean="0"/>
              <a:t>Dot = derivative in time</a:t>
            </a:r>
            <a:endParaRPr lang="en-US" dirty="0" smtClean="0"/>
          </a:p>
          <a:p>
            <a:endParaRPr lang="en-US" dirty="0"/>
          </a:p>
        </p:txBody>
      </p:sp>
      <p:sp>
        <p:nvSpPr>
          <p:cNvPr id="4" name="Slide Number Placeholder 3"/>
          <p:cNvSpPr>
            <a:spLocks noGrp="1"/>
          </p:cNvSpPr>
          <p:nvPr>
            <p:ph type="sldNum" sz="quarter" idx="10"/>
          </p:nvPr>
        </p:nvSpPr>
        <p:spPr/>
        <p:txBody>
          <a:bodyPr/>
          <a:lstStyle/>
          <a:p>
            <a:fld id="{C38B91BF-1FE5-4A54-9B2C-50F5A0D0D233}" type="slidenum">
              <a:rPr lang="en-US" smtClean="0"/>
              <a:t>12</a:t>
            </a:fld>
            <a:endParaRPr lang="en-US"/>
          </a:p>
        </p:txBody>
      </p:sp>
    </p:spTree>
    <p:extLst>
      <p:ext uri="{BB962C8B-B14F-4D97-AF65-F5344CB8AC3E}">
        <p14:creationId xmlns:p14="http://schemas.microsoft.com/office/powerpoint/2010/main" val="1678772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Linear</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Columns: outgoing connections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Rows: incoming connections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Neuronal model does not assume direct</a:t>
            </a:r>
            <a:r>
              <a:rPr lang="en-US" baseline="0" dirty="0" smtClean="0"/>
              <a:t> connection between regions, just that they are causally connected (so don</a:t>
            </a:r>
            <a:r>
              <a:rPr lang="fr-FR" baseline="0" dirty="0" smtClean="0"/>
              <a:t>’</a:t>
            </a:r>
            <a:r>
              <a:rPr lang="en-US" baseline="0" dirty="0" smtClean="0"/>
              <a:t>t have to model intermediate regions) </a:t>
            </a:r>
            <a:endParaRPr lang="en-US" dirty="0" smtClean="0"/>
          </a:p>
        </p:txBody>
      </p:sp>
      <p:sp>
        <p:nvSpPr>
          <p:cNvPr id="4" name="Slide Number Placeholder 3"/>
          <p:cNvSpPr>
            <a:spLocks noGrp="1"/>
          </p:cNvSpPr>
          <p:nvPr>
            <p:ph type="sldNum" sz="quarter" idx="10"/>
          </p:nvPr>
        </p:nvSpPr>
        <p:spPr/>
        <p:txBody>
          <a:bodyPr/>
          <a:lstStyle/>
          <a:p>
            <a:fld id="{C38B91BF-1FE5-4A54-9B2C-50F5A0D0D233}" type="slidenum">
              <a:rPr lang="en-US" smtClean="0"/>
              <a:t>13</a:t>
            </a:fld>
            <a:endParaRPr lang="en-US"/>
          </a:p>
        </p:txBody>
      </p:sp>
    </p:spTree>
    <p:extLst>
      <p:ext uri="{BB962C8B-B14F-4D97-AF65-F5344CB8AC3E}">
        <p14:creationId xmlns:p14="http://schemas.microsoft.com/office/powerpoint/2010/main" val="3727966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can model additive changes in connectivity strength as a function of some controlled variable  - how context variables change this</a:t>
            </a:r>
            <a:r>
              <a:rPr lang="en-US" baseline="0" dirty="0" smtClean="0"/>
              <a:t> connection?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38B91BF-1FE5-4A54-9B2C-50F5A0D0D233}" type="slidenum">
              <a:rPr lang="en-US" smtClean="0"/>
              <a:t>14</a:t>
            </a:fld>
            <a:endParaRPr lang="en-US"/>
          </a:p>
        </p:txBody>
      </p:sp>
    </p:spTree>
    <p:extLst>
      <p:ext uri="{BB962C8B-B14F-4D97-AF65-F5344CB8AC3E}">
        <p14:creationId xmlns:p14="http://schemas.microsoft.com/office/powerpoint/2010/main" val="17925199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 =</a:t>
            </a:r>
            <a:r>
              <a:rPr lang="en-US" baseline="0" dirty="0" smtClean="0"/>
              <a:t> number of inputs</a:t>
            </a:r>
          </a:p>
          <a:p>
            <a:r>
              <a:rPr lang="en-US" baseline="0" dirty="0" smtClean="0"/>
              <a:t>It’s additive – we add the extra element if modulation predicted to be exerted on that part of the system</a:t>
            </a:r>
          </a:p>
          <a:p>
            <a:endParaRPr lang="en-US" baseline="0" dirty="0" smtClean="0"/>
          </a:p>
          <a:p>
            <a:r>
              <a:rPr lang="en-US" baseline="0" dirty="0" smtClean="0"/>
              <a:t>A = endogenous coupling </a:t>
            </a:r>
          </a:p>
          <a:p>
            <a:r>
              <a:rPr lang="en-US" baseline="0" dirty="0" smtClean="0"/>
              <a:t>B = bilinear term, modulatory effect – context-dependent change in connectivity </a:t>
            </a:r>
          </a:p>
          <a:p>
            <a:r>
              <a:rPr lang="en-US" baseline="0" dirty="0" smtClean="0"/>
              <a:t>C = driving effect / direct inputs – extrinsic influences of inputs on neuronal activity </a:t>
            </a:r>
            <a:endParaRPr lang="en-US" dirty="0" smtClean="0"/>
          </a:p>
          <a:p>
            <a:endParaRPr lang="en-US" dirty="0"/>
          </a:p>
        </p:txBody>
      </p:sp>
      <p:sp>
        <p:nvSpPr>
          <p:cNvPr id="4" name="Slide Number Placeholder 3"/>
          <p:cNvSpPr>
            <a:spLocks noGrp="1"/>
          </p:cNvSpPr>
          <p:nvPr>
            <p:ph type="sldNum" sz="quarter" idx="10"/>
          </p:nvPr>
        </p:nvSpPr>
        <p:spPr/>
        <p:txBody>
          <a:bodyPr/>
          <a:lstStyle/>
          <a:p>
            <a:fld id="{C38B91BF-1FE5-4A54-9B2C-50F5A0D0D233}" type="slidenum">
              <a:rPr lang="en-US" smtClean="0"/>
              <a:t>15</a:t>
            </a:fld>
            <a:endParaRPr lang="en-US"/>
          </a:p>
        </p:txBody>
      </p:sp>
    </p:spTree>
    <p:extLst>
      <p:ext uri="{BB962C8B-B14F-4D97-AF65-F5344CB8AC3E}">
        <p14:creationId xmlns:p14="http://schemas.microsoft.com/office/powerpoint/2010/main" val="3681155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smtClean="0"/>
              <a:t>Keep it briefly!</a:t>
            </a:r>
          </a:p>
          <a:p>
            <a:endParaRPr lang="en-US" dirty="0" smtClean="0"/>
          </a:p>
          <a:p>
            <a:r>
              <a:rPr lang="en-US" dirty="0" smtClean="0"/>
              <a:t>Non-additive</a:t>
            </a:r>
          </a:p>
          <a:p>
            <a:r>
              <a:rPr lang="en-US" dirty="0" smtClean="0"/>
              <a:t>Coupling changes as a function of state of activity in another region</a:t>
            </a:r>
          </a:p>
          <a:p>
            <a:r>
              <a:rPr lang="en-US" dirty="0" smtClean="0"/>
              <a:t>Attention enables the connectivity V1 -&gt; V5 to become stronger</a:t>
            </a:r>
          </a:p>
          <a:p>
            <a:r>
              <a:rPr lang="en-US" dirty="0" smtClean="0"/>
              <a:t>Non-linear</a:t>
            </a:r>
            <a:r>
              <a:rPr lang="en-US" baseline="0" dirty="0" smtClean="0"/>
              <a:t> state equation: extra term D </a:t>
            </a:r>
            <a:endParaRPr lang="en-US" dirty="0"/>
          </a:p>
        </p:txBody>
      </p:sp>
      <p:sp>
        <p:nvSpPr>
          <p:cNvPr id="4" name="Slide Number Placeholder 3"/>
          <p:cNvSpPr>
            <a:spLocks noGrp="1"/>
          </p:cNvSpPr>
          <p:nvPr>
            <p:ph type="sldNum" sz="quarter" idx="10"/>
          </p:nvPr>
        </p:nvSpPr>
        <p:spPr/>
        <p:txBody>
          <a:bodyPr/>
          <a:lstStyle/>
          <a:p>
            <a:fld id="{2C15DAE0-C966-2648-8FE2-D5632455E39B}" type="slidenum">
              <a:rPr lang="en-US" smtClean="0"/>
              <a:t>16</a:t>
            </a:fld>
            <a:endParaRPr lang="en-US"/>
          </a:p>
        </p:txBody>
      </p:sp>
    </p:spTree>
    <p:extLst>
      <p:ext uri="{BB962C8B-B14F-4D97-AF65-F5344CB8AC3E}">
        <p14:creationId xmlns:p14="http://schemas.microsoft.com/office/powerpoint/2010/main" val="349755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GB" dirty="0" smtClean="0">
              <a:latin typeface="Arial Unicode MS" pitchFamily="34" charset="-128"/>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smtClean="0">
              <a:latin typeface="Arial Unicode MS" pitchFamily="34"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latin typeface="Arial Unicode MS" pitchFamily="34" charset="-128"/>
              </a:rPr>
              <a:t>Cognitive system is modelled at its underlying </a:t>
            </a:r>
            <a:r>
              <a:rPr lang="en-GB" u="sng" dirty="0" smtClean="0">
                <a:latin typeface="Arial Unicode MS" pitchFamily="34" charset="-128"/>
              </a:rPr>
              <a:t>neuronal level</a:t>
            </a:r>
            <a:r>
              <a:rPr lang="en-GB" dirty="0" smtClean="0">
                <a:latin typeface="Arial Unicode MS" pitchFamily="34" charset="-128"/>
              </a:rPr>
              <a:t> (not directly accessible for </a:t>
            </a:r>
            <a:r>
              <a:rPr lang="en-US" dirty="0" smtClean="0">
                <a:latin typeface="Arial Unicode MS" pitchFamily="34" charset="-128"/>
              </a:rPr>
              <a:t>fMRI)</a:t>
            </a:r>
            <a:r>
              <a:rPr lang="en-GB" dirty="0" smtClean="0">
                <a:latin typeface="Arial Unicode MS" pitchFamily="34" charset="-128"/>
              </a:rPr>
              <a:t>.</a:t>
            </a:r>
            <a:r>
              <a:rPr lang="en-GB" baseline="0" dirty="0" smtClean="0">
                <a:latin typeface="Arial Unicode MS" pitchFamily="34" charset="-128"/>
              </a:rPr>
              <a:t> The </a:t>
            </a:r>
            <a:r>
              <a:rPr lang="en-GB" dirty="0" smtClean="0">
                <a:latin typeface="Arial Unicode MS" pitchFamily="34" charset="-128"/>
              </a:rPr>
              <a:t>modelled neuronal dynamics are transformed </a:t>
            </a:r>
            <a:r>
              <a:rPr lang="en-US" dirty="0" smtClean="0">
                <a:latin typeface="Arial Unicode MS" pitchFamily="34" charset="-128"/>
              </a:rPr>
              <a:t>into area-specific BOLD signals </a:t>
            </a:r>
            <a:r>
              <a:rPr lang="en-GB" dirty="0" smtClean="0">
                <a:latin typeface="Arial Unicode MS" pitchFamily="34" charset="-128"/>
              </a:rPr>
              <a:t>by a h</a:t>
            </a:r>
            <a:r>
              <a:rPr lang="en-US" dirty="0" err="1" smtClean="0">
                <a:latin typeface="Arial Unicode MS" pitchFamily="34" charset="-128"/>
              </a:rPr>
              <a:t>emodynamic</a:t>
            </a:r>
            <a:r>
              <a:rPr lang="en-GB" dirty="0" smtClean="0">
                <a:latin typeface="Arial Unicode MS" pitchFamily="34" charset="-128"/>
              </a:rPr>
              <a:t> </a:t>
            </a:r>
            <a:r>
              <a:rPr lang="en-US" dirty="0" smtClean="0">
                <a:latin typeface="Arial Unicode MS" pitchFamily="34" charset="-128"/>
              </a:rPr>
              <a:t>model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latin typeface="Arial Unicode MS" pitchFamily="34" charset="-128"/>
            </a:endParaRPr>
          </a:p>
          <a:p>
            <a:pPr eaLnBrk="1" hangingPunct="1">
              <a:lnSpc>
                <a:spcPct val="80000"/>
              </a:lnSpc>
            </a:pPr>
            <a:r>
              <a:rPr lang="en-GB" sz="1200" dirty="0" smtClean="0">
                <a:latin typeface="Trebuchet MS" panose="020B0603020202020204" pitchFamily="34" charset="0"/>
              </a:rPr>
              <a:t>Combining the neural and h</a:t>
            </a:r>
            <a:r>
              <a:rPr lang="en-US" sz="1200" dirty="0" smtClean="0">
                <a:latin typeface="Trebuchet MS" panose="020B0603020202020204" pitchFamily="34" charset="0"/>
                <a:cs typeface="Arial" panose="020B0604020202020204" pitchFamily="34" charset="0"/>
              </a:rPr>
              <a:t>e</a:t>
            </a:r>
            <a:r>
              <a:rPr lang="en-GB" sz="1200" dirty="0" err="1" smtClean="0">
                <a:latin typeface="Trebuchet MS" panose="020B0603020202020204" pitchFamily="34" charset="0"/>
              </a:rPr>
              <a:t>modynamic</a:t>
            </a:r>
            <a:r>
              <a:rPr lang="en-GB" sz="1200" dirty="0" smtClean="0">
                <a:latin typeface="Trebuchet MS" panose="020B0603020202020204" pitchFamily="34" charset="0"/>
              </a:rPr>
              <a:t> states gives the </a:t>
            </a:r>
            <a:r>
              <a:rPr lang="en-GB" sz="1200" u="sng" dirty="0" smtClean="0">
                <a:latin typeface="Trebuchet MS" panose="020B0603020202020204" pitchFamily="34" charset="0"/>
              </a:rPr>
              <a:t>complete</a:t>
            </a:r>
            <a:r>
              <a:rPr lang="en-US" sz="1200" u="sng" dirty="0" smtClean="0">
                <a:latin typeface="Trebuchet MS" panose="020B0603020202020204" pitchFamily="34" charset="0"/>
                <a:cs typeface="Arial" panose="020B0604020202020204" pitchFamily="34" charset="0"/>
              </a:rPr>
              <a:t> forward model</a:t>
            </a:r>
            <a:r>
              <a:rPr lang="en-GB" sz="1200" dirty="0" smtClean="0">
                <a:latin typeface="Trebuchet MS" panose="020B0603020202020204" pitchFamily="34" charset="0"/>
              </a:rPr>
              <a:t>.</a:t>
            </a:r>
          </a:p>
          <a:p>
            <a:pPr eaLnBrk="1" hangingPunct="1">
              <a:lnSpc>
                <a:spcPct val="80000"/>
              </a:lnSpc>
            </a:pPr>
            <a:endParaRPr lang="en-GB" sz="1200" dirty="0" smtClean="0">
              <a:latin typeface="Trebuchet MS" panose="020B0603020202020204" pitchFamily="34" charset="0"/>
            </a:endParaRPr>
          </a:p>
          <a:p>
            <a:pPr eaLnBrk="1" hangingPunct="1">
              <a:lnSpc>
                <a:spcPct val="80000"/>
              </a:lnSpc>
              <a:spcBef>
                <a:spcPct val="70000"/>
              </a:spcBef>
            </a:pPr>
            <a:r>
              <a:rPr lang="en-GB" sz="1200" dirty="0" smtClean="0">
                <a:latin typeface="Trebuchet MS" panose="020B0603020202020204" pitchFamily="34" charset="0"/>
              </a:rPr>
              <a:t>An </a:t>
            </a:r>
            <a:r>
              <a:rPr lang="en-GB" sz="1200" u="sng" dirty="0" smtClean="0">
                <a:latin typeface="Trebuchet MS" panose="020B0603020202020204" pitchFamily="34" charset="0"/>
              </a:rPr>
              <a:t>observation model</a:t>
            </a:r>
            <a:r>
              <a:rPr lang="en-GB" sz="1200" dirty="0" smtClean="0">
                <a:latin typeface="Trebuchet MS" panose="020B0603020202020204" pitchFamily="34" charset="0"/>
              </a:rPr>
              <a:t> includes measurement </a:t>
            </a:r>
            <a:br>
              <a:rPr lang="en-GB" sz="1200" dirty="0" smtClean="0">
                <a:latin typeface="Trebuchet MS" panose="020B0603020202020204" pitchFamily="34" charset="0"/>
              </a:rPr>
            </a:br>
            <a:r>
              <a:rPr lang="en-GB" sz="1200" dirty="0" smtClean="0">
                <a:latin typeface="Trebuchet MS" panose="020B0603020202020204" pitchFamily="34" charset="0"/>
              </a:rPr>
              <a:t>error</a:t>
            </a:r>
            <a:r>
              <a:rPr lang="en-US" sz="1200" dirty="0" smtClean="0">
                <a:latin typeface="Trebuchet MS" panose="020B0603020202020204" pitchFamily="34" charset="0"/>
                <a:cs typeface="Arial" panose="020B0604020202020204" pitchFamily="34" charset="0"/>
              </a:rPr>
              <a:t> </a:t>
            </a:r>
            <a:r>
              <a:rPr lang="en-US" sz="1200" i="1" dirty="0" smtClean="0">
                <a:latin typeface="Times New Roman" panose="02020603050405020304" pitchFamily="18" charset="0"/>
                <a:cs typeface="Arial" panose="020B0604020202020204" pitchFamily="34" charset="0"/>
                <a:sym typeface="Symbol" panose="05050102010706020507" pitchFamily="18" charset="2"/>
              </a:rPr>
              <a:t>e</a:t>
            </a:r>
            <a:r>
              <a:rPr lang="en-GB" sz="1200" dirty="0" smtClean="0">
                <a:latin typeface="Trebuchet MS" panose="020B0603020202020204" pitchFamily="34" charset="0"/>
                <a:cs typeface="Arial" panose="020B0604020202020204" pitchFamily="34" charset="0"/>
              </a:rPr>
              <a:t> a</a:t>
            </a:r>
            <a:r>
              <a:rPr lang="en-GB" sz="1200" dirty="0" smtClean="0">
                <a:latin typeface="Trebuchet MS" panose="020B0603020202020204" pitchFamily="34" charset="0"/>
              </a:rPr>
              <a:t>nd confounds </a:t>
            </a:r>
            <a:r>
              <a:rPr lang="en-GB" sz="1200" i="1" dirty="0" smtClean="0">
                <a:latin typeface="Times New Roman" panose="02020603050405020304" pitchFamily="18" charset="0"/>
              </a:rPr>
              <a:t>X</a:t>
            </a:r>
            <a:r>
              <a:rPr lang="en-GB" sz="1200" dirty="0" smtClean="0">
                <a:latin typeface="Trebuchet MS" panose="020B0603020202020204" pitchFamily="34" charset="0"/>
              </a:rPr>
              <a:t> (e.g. drift).</a:t>
            </a:r>
          </a:p>
          <a:p>
            <a:pPr eaLnBrk="1" hangingPunct="1">
              <a:lnSpc>
                <a:spcPct val="80000"/>
              </a:lnSpc>
              <a:spcBef>
                <a:spcPct val="70000"/>
              </a:spcBef>
            </a:pPr>
            <a:endParaRPr lang="en-GB" sz="1200" dirty="0" smtClean="0">
              <a:latin typeface="Trebuchet MS" panose="020B0603020202020204" pitchFamily="34" charset="0"/>
            </a:endParaRPr>
          </a:p>
          <a:p>
            <a:pPr eaLnBrk="1" hangingPunct="1">
              <a:lnSpc>
                <a:spcPct val="80000"/>
              </a:lnSpc>
              <a:spcBef>
                <a:spcPct val="70000"/>
              </a:spcBef>
            </a:pPr>
            <a:r>
              <a:rPr lang="en-GB" sz="1200" u="sng" dirty="0" smtClean="0">
                <a:latin typeface="Trebuchet MS" panose="020B0603020202020204" pitchFamily="34" charset="0"/>
              </a:rPr>
              <a:t>Bayesian parameter estimation</a:t>
            </a:r>
          </a:p>
          <a:p>
            <a:pPr eaLnBrk="1" hangingPunct="1">
              <a:lnSpc>
                <a:spcPct val="80000"/>
              </a:lnSpc>
              <a:spcBef>
                <a:spcPct val="70000"/>
              </a:spcBef>
            </a:pPr>
            <a:endParaRPr lang="en-GB" sz="1200" dirty="0" smtClean="0">
              <a:latin typeface="Trebuchet MS" panose="020B0603020202020204" pitchFamily="34" charset="0"/>
            </a:endParaRPr>
          </a:p>
          <a:p>
            <a:pPr eaLnBrk="1" hangingPunct="1">
              <a:lnSpc>
                <a:spcPct val="80000"/>
              </a:lnSpc>
              <a:spcBef>
                <a:spcPct val="70000"/>
              </a:spcBef>
            </a:pPr>
            <a:r>
              <a:rPr lang="en-GB" sz="1200" dirty="0" smtClean="0">
                <a:latin typeface="Trebuchet MS" panose="020B0603020202020204" pitchFamily="34" charset="0"/>
              </a:rPr>
              <a:t>Result:</a:t>
            </a:r>
            <a:br>
              <a:rPr lang="en-GB" sz="1200" dirty="0" smtClean="0">
                <a:latin typeface="Trebuchet MS" panose="020B0603020202020204" pitchFamily="34" charset="0"/>
              </a:rPr>
            </a:br>
            <a:r>
              <a:rPr lang="en-GB" sz="1200" u="sng" dirty="0" smtClean="0">
                <a:latin typeface="Trebuchet MS" panose="020B0603020202020204" pitchFamily="34" charset="0"/>
              </a:rPr>
              <a:t>Gaussian a posteriori parameter distributions</a:t>
            </a:r>
            <a:r>
              <a:rPr lang="en-GB" sz="1200" dirty="0" smtClean="0">
                <a:latin typeface="Trebuchet MS" panose="020B0603020202020204" pitchFamily="34" charset="0"/>
              </a:rPr>
              <a:t>, characterised by </a:t>
            </a:r>
            <a:br>
              <a:rPr lang="en-GB" sz="1200" dirty="0" smtClean="0">
                <a:latin typeface="Trebuchet MS" panose="020B0603020202020204" pitchFamily="34" charset="0"/>
              </a:rPr>
            </a:br>
            <a:r>
              <a:rPr lang="en-GB" sz="1200" dirty="0" smtClean="0">
                <a:latin typeface="Trebuchet MS" panose="020B0603020202020204" pitchFamily="34" charset="0"/>
              </a:rPr>
              <a:t>mean </a:t>
            </a:r>
            <a:r>
              <a:rPr lang="el-GR" sz="1200" i="1" dirty="0" smtClean="0">
                <a:latin typeface="Times New Roman" panose="02020603050405020304" pitchFamily="18" charset="0"/>
                <a:cs typeface="Times New Roman" panose="02020603050405020304" pitchFamily="18" charset="0"/>
              </a:rPr>
              <a:t>η</a:t>
            </a:r>
            <a:r>
              <a:rPr lang="el-GR" sz="1200" i="1" baseline="-25000" dirty="0" smtClean="0">
                <a:latin typeface="Times New Roman" panose="02020603050405020304" pitchFamily="18" charset="0"/>
                <a:cs typeface="Times New Roman" panose="02020603050405020304" pitchFamily="18" charset="0"/>
              </a:rPr>
              <a:t>θ</a:t>
            </a:r>
            <a:r>
              <a:rPr lang="en-GB" sz="1200" i="1" baseline="-25000" dirty="0" smtClean="0">
                <a:latin typeface="Times New Roman" panose="02020603050405020304" pitchFamily="18" charset="0"/>
                <a:cs typeface="Times New Roman" panose="02020603050405020304" pitchFamily="18" charset="0"/>
              </a:rPr>
              <a:t>|y</a:t>
            </a:r>
            <a:r>
              <a:rPr lang="en-GB" sz="1200" dirty="0" smtClean="0">
                <a:latin typeface="Trebuchet MS" panose="020B0603020202020204" pitchFamily="34" charset="0"/>
              </a:rPr>
              <a:t> and </a:t>
            </a:r>
            <a:br>
              <a:rPr lang="en-GB" sz="1200" dirty="0" smtClean="0">
                <a:latin typeface="Trebuchet MS" panose="020B0603020202020204" pitchFamily="34" charset="0"/>
              </a:rPr>
            </a:br>
            <a:r>
              <a:rPr lang="en-GB" sz="1200" dirty="0" smtClean="0">
                <a:latin typeface="Trebuchet MS" panose="020B0603020202020204" pitchFamily="34" charset="0"/>
              </a:rPr>
              <a:t>covariance </a:t>
            </a:r>
            <a:r>
              <a:rPr lang="en-GB" sz="1200" i="1" dirty="0" smtClean="0">
                <a:latin typeface="Times New Roman" panose="02020603050405020304" pitchFamily="18" charset="0"/>
              </a:rPr>
              <a:t>C</a:t>
            </a:r>
            <a:r>
              <a:rPr lang="el-GR" sz="1200" i="1" baseline="-25000" dirty="0" smtClean="0">
                <a:latin typeface="Times New Roman" panose="02020603050405020304" pitchFamily="18" charset="0"/>
                <a:cs typeface="Times New Roman" panose="02020603050405020304" pitchFamily="18" charset="0"/>
              </a:rPr>
              <a:t>θ</a:t>
            </a:r>
            <a:r>
              <a:rPr lang="en-GB" sz="1200" i="1" baseline="-25000" dirty="0" smtClean="0">
                <a:latin typeface="Times New Roman" panose="02020603050405020304" pitchFamily="18" charset="0"/>
                <a:cs typeface="Times New Roman" panose="02020603050405020304" pitchFamily="18" charset="0"/>
              </a:rPr>
              <a:t>|y</a:t>
            </a:r>
            <a:r>
              <a:rPr lang="en-GB" sz="1200" dirty="0" smtClean="0">
                <a:latin typeface="Trebuchet MS" panose="020B0603020202020204" pitchFamily="34" charset="0"/>
              </a:rPr>
              <a:t>.</a:t>
            </a:r>
            <a:endParaRPr lang="en-US" sz="1200" dirty="0" smtClean="0">
              <a:latin typeface="Trebuchet MS" panose="020B0603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latin typeface="Arial Unicode MS" pitchFamily="34" charset="-128"/>
            </a:endParaRPr>
          </a:p>
        </p:txBody>
      </p:sp>
      <p:sp>
        <p:nvSpPr>
          <p:cNvPr id="4" name="Slide Number Placeholder 3"/>
          <p:cNvSpPr>
            <a:spLocks noGrp="1"/>
          </p:cNvSpPr>
          <p:nvPr>
            <p:ph type="sldNum" sz="quarter" idx="10"/>
          </p:nvPr>
        </p:nvSpPr>
        <p:spPr/>
        <p:txBody>
          <a:bodyPr/>
          <a:lstStyle/>
          <a:p>
            <a:fld id="{2C15DAE0-C966-2648-8FE2-D5632455E39B}" type="slidenum">
              <a:rPr lang="en-US" smtClean="0"/>
              <a:t>18</a:t>
            </a:fld>
            <a:endParaRPr lang="en-US"/>
          </a:p>
        </p:txBody>
      </p:sp>
    </p:spTree>
    <p:extLst>
      <p:ext uri="{BB962C8B-B14F-4D97-AF65-F5344CB8AC3E}">
        <p14:creationId xmlns:p14="http://schemas.microsoft.com/office/powerpoint/2010/main" val="1151653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Empirically determined a priori distribution</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Trebuchet MS" panose="020B0603020202020204" pitchFamily="34" charset="0"/>
              </a:rPr>
              <a:t>Computed separately for </a:t>
            </a:r>
            <a:r>
              <a:rPr lang="en-US" sz="1200" dirty="0" smtClean="0">
                <a:latin typeface="Trebuchet MS" panose="020B0603020202020204" pitchFamily="34" charset="0"/>
              </a:rPr>
              <a:t>each area (like the neural parameters).</a:t>
            </a:r>
          </a:p>
          <a:p>
            <a:endParaRPr lang="en-US" dirty="0"/>
          </a:p>
        </p:txBody>
      </p:sp>
      <p:sp>
        <p:nvSpPr>
          <p:cNvPr id="4" name="Slide Number Placeholder 3"/>
          <p:cNvSpPr>
            <a:spLocks noGrp="1"/>
          </p:cNvSpPr>
          <p:nvPr>
            <p:ph type="sldNum" sz="quarter" idx="10"/>
          </p:nvPr>
        </p:nvSpPr>
        <p:spPr/>
        <p:txBody>
          <a:bodyPr/>
          <a:lstStyle/>
          <a:p>
            <a:fld id="{C38B91BF-1FE5-4A54-9B2C-50F5A0D0D233}" type="slidenum">
              <a:rPr lang="en-US" smtClean="0"/>
              <a:t>19</a:t>
            </a:fld>
            <a:endParaRPr lang="en-US"/>
          </a:p>
        </p:txBody>
      </p:sp>
    </p:spTree>
    <p:extLst>
      <p:ext uri="{BB962C8B-B14F-4D97-AF65-F5344CB8AC3E}">
        <p14:creationId xmlns:p14="http://schemas.microsoft.com/office/powerpoint/2010/main" val="1221658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How do we estimate the parameters?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Priors = each parameter is constrained by prior distribution which reflects empirical knowledge about the range of possible parameters,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principles considerations (e.g. some parameters can’t have negative values, e.g. blood volume), or a conservative attitude (shrinkage priors = assume that the coupling parameters are zero) </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b="0" dirty="0" smtClean="0"/>
              <a:t>The “posterior” probability of the parameters given the data is an optimal combination of prior knowledge and new data, weighted by their relative precision.</a:t>
            </a:r>
            <a:endParaRPr lang="en-US" sz="1200" b="0" dirty="0" smtClean="0"/>
          </a:p>
        </p:txBody>
      </p:sp>
      <p:sp>
        <p:nvSpPr>
          <p:cNvPr id="4" name="Slide Number Placeholder 3"/>
          <p:cNvSpPr>
            <a:spLocks noGrp="1"/>
          </p:cNvSpPr>
          <p:nvPr>
            <p:ph type="sldNum" sz="quarter" idx="10"/>
          </p:nvPr>
        </p:nvSpPr>
        <p:spPr/>
        <p:txBody>
          <a:bodyPr/>
          <a:lstStyle/>
          <a:p>
            <a:fld id="{C38B91BF-1FE5-4A54-9B2C-50F5A0D0D233}" type="slidenum">
              <a:rPr lang="en-US" smtClean="0"/>
              <a:t>20</a:t>
            </a:fld>
            <a:endParaRPr lang="en-US"/>
          </a:p>
        </p:txBody>
      </p:sp>
    </p:spTree>
    <p:extLst>
      <p:ext uri="{BB962C8B-B14F-4D97-AF65-F5344CB8AC3E}">
        <p14:creationId xmlns:p14="http://schemas.microsoft.com/office/powerpoint/2010/main" val="33894979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GB" dirty="0" smtClean="0"/>
              <a:t>Let’s start to</a:t>
            </a:r>
            <a:r>
              <a:rPr lang="en-GB" baseline="0" dirty="0" smtClean="0"/>
              <a:t> see in practice how to perform DCM </a:t>
            </a:r>
            <a:endParaRPr lang="en-GB" dirty="0"/>
          </a:p>
        </p:txBody>
      </p:sp>
      <p:sp>
        <p:nvSpPr>
          <p:cNvPr id="4" name="Slide Number Placeholder 3"/>
          <p:cNvSpPr>
            <a:spLocks noGrp="1"/>
          </p:cNvSpPr>
          <p:nvPr>
            <p:ph type="sldNum" sz="quarter" idx="10"/>
          </p:nvPr>
        </p:nvSpPr>
        <p:spPr/>
        <p:txBody>
          <a:bodyPr/>
          <a:lstStyle/>
          <a:p>
            <a:fld id="{F5A269DF-DB34-564E-B2BC-8DA578F70EAE}" type="slidenum">
              <a:rPr lang="en-GB" smtClean="0"/>
              <a:t>21</a:t>
            </a:fld>
            <a:endParaRPr lang="en-GB"/>
          </a:p>
        </p:txBody>
      </p:sp>
    </p:spTree>
    <p:extLst>
      <p:ext uri="{BB962C8B-B14F-4D97-AF65-F5344CB8AC3E}">
        <p14:creationId xmlns:p14="http://schemas.microsoft.com/office/powerpoint/2010/main" val="4944464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GB" dirty="0" smtClean="0"/>
              <a:t>I decided to start with one of the most famous paper</a:t>
            </a:r>
            <a:r>
              <a:rPr lang="en-GB" baseline="0" dirty="0" smtClean="0"/>
              <a:t> about DCM in practice.</a:t>
            </a:r>
          </a:p>
          <a:p>
            <a:r>
              <a:rPr lang="en-GB" baseline="0" dirty="0" smtClean="0"/>
              <a:t>As our expert said when I showed him this slide, this is actually  “a lie!”, because these rules are not really simple to be followed and apply them to your own data can be trick sometimes.</a:t>
            </a:r>
          </a:p>
          <a:p>
            <a:endParaRPr lang="en-GB" dirty="0" smtClean="0"/>
          </a:p>
          <a:p>
            <a:r>
              <a:rPr lang="en-GB" dirty="0" smtClean="0"/>
              <a:t>But anyway,</a:t>
            </a:r>
            <a:r>
              <a:rPr lang="en-GB" baseline="0" dirty="0" smtClean="0"/>
              <a:t> t</a:t>
            </a:r>
            <a:r>
              <a:rPr lang="en-GB" dirty="0" smtClean="0"/>
              <a:t>his is one the main</a:t>
            </a:r>
            <a:r>
              <a:rPr lang="en-GB" baseline="0" dirty="0" smtClean="0"/>
              <a:t> paper that explain the theory beyond DCM and how to apply this technique to your data</a:t>
            </a:r>
            <a:endParaRPr lang="en-GB" dirty="0"/>
          </a:p>
        </p:txBody>
      </p:sp>
      <p:sp>
        <p:nvSpPr>
          <p:cNvPr id="4" name="Slide Number Placeholder 3"/>
          <p:cNvSpPr>
            <a:spLocks noGrp="1"/>
          </p:cNvSpPr>
          <p:nvPr>
            <p:ph type="sldNum" sz="quarter" idx="10"/>
          </p:nvPr>
        </p:nvSpPr>
        <p:spPr/>
        <p:txBody>
          <a:bodyPr/>
          <a:lstStyle/>
          <a:p>
            <a:fld id="{F5A269DF-DB34-564E-B2BC-8DA578F70EAE}" type="slidenum">
              <a:rPr lang="en-GB" smtClean="0"/>
              <a:t>22</a:t>
            </a:fld>
            <a:endParaRPr lang="en-GB"/>
          </a:p>
        </p:txBody>
      </p:sp>
    </p:spTree>
    <p:extLst>
      <p:ext uri="{BB962C8B-B14F-4D97-AF65-F5344CB8AC3E}">
        <p14:creationId xmlns:p14="http://schemas.microsoft.com/office/powerpoint/2010/main" val="2141813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GB" b="1" dirty="0" smtClean="0"/>
              <a:t>Anatomical</a:t>
            </a:r>
            <a:r>
              <a:rPr lang="en-GB" dirty="0" smtClean="0"/>
              <a:t> connectivity</a:t>
            </a:r>
          </a:p>
          <a:p>
            <a:pPr lvl="1"/>
            <a:r>
              <a:rPr lang="en-GB" dirty="0" smtClean="0"/>
              <a:t>Anatomical layout of axons and synaptic connections</a:t>
            </a:r>
          </a:p>
          <a:p>
            <a:pPr lvl="1"/>
            <a:r>
              <a:rPr lang="en-GB" dirty="0" smtClean="0"/>
              <a:t>Which neural units interact directly with each other</a:t>
            </a:r>
          </a:p>
          <a:p>
            <a:r>
              <a:rPr lang="en-GB" b="1" dirty="0" smtClean="0"/>
              <a:t>Functional</a:t>
            </a:r>
            <a:r>
              <a:rPr lang="en-GB" dirty="0" smtClean="0"/>
              <a:t> connectivity</a:t>
            </a:r>
          </a:p>
          <a:p>
            <a:pPr lvl="1"/>
            <a:r>
              <a:rPr lang="en-GB" dirty="0" smtClean="0"/>
              <a:t>Correlation among activity in different brain areas</a:t>
            </a:r>
          </a:p>
          <a:p>
            <a:pPr lvl="1"/>
            <a:r>
              <a:rPr lang="en-GB" dirty="0" smtClean="0"/>
              <a:t>Statistical dependencies between measured time series</a:t>
            </a:r>
          </a:p>
          <a:p>
            <a:r>
              <a:rPr lang="en-GB" b="1" dirty="0" smtClean="0"/>
              <a:t>Effective</a:t>
            </a:r>
            <a:r>
              <a:rPr lang="en-GB" dirty="0" smtClean="0"/>
              <a:t> connectivity</a:t>
            </a:r>
          </a:p>
          <a:p>
            <a:pPr lvl="1"/>
            <a:r>
              <a:rPr lang="en-GB" b="1" dirty="0" smtClean="0"/>
              <a:t>Causal</a:t>
            </a:r>
            <a:r>
              <a:rPr lang="en-GB" dirty="0" smtClean="0"/>
              <a:t> influence of one </a:t>
            </a:r>
            <a:r>
              <a:rPr lang="en-GB" b="1" dirty="0" smtClean="0"/>
              <a:t>neuronal</a:t>
            </a:r>
            <a:r>
              <a:rPr lang="en-GB" dirty="0" smtClean="0"/>
              <a:t> system over another</a:t>
            </a:r>
          </a:p>
          <a:p>
            <a:pPr lvl="1"/>
            <a:r>
              <a:rPr lang="en-GB" dirty="0" smtClean="0"/>
              <a:t>At synaptic or neuronal population level</a:t>
            </a:r>
          </a:p>
          <a:p>
            <a:endParaRPr lang="en-GB" dirty="0"/>
          </a:p>
        </p:txBody>
      </p:sp>
      <p:sp>
        <p:nvSpPr>
          <p:cNvPr id="4" name="Slide Number Placeholder 3"/>
          <p:cNvSpPr>
            <a:spLocks noGrp="1"/>
          </p:cNvSpPr>
          <p:nvPr>
            <p:ph type="sldNum" sz="quarter" idx="10"/>
          </p:nvPr>
        </p:nvSpPr>
        <p:spPr/>
        <p:txBody>
          <a:bodyPr/>
          <a:lstStyle/>
          <a:p>
            <a:fld id="{5D1248EC-19A6-44AF-956D-A454522045C5}" type="slidenum">
              <a:rPr lang="en-GB" smtClean="0"/>
              <a:t>3</a:t>
            </a:fld>
            <a:endParaRPr lang="en-GB"/>
          </a:p>
        </p:txBody>
      </p:sp>
    </p:spTree>
    <p:extLst>
      <p:ext uri="{BB962C8B-B14F-4D97-AF65-F5344CB8AC3E}">
        <p14:creationId xmlns:p14="http://schemas.microsoft.com/office/powerpoint/2010/main" val="4468722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GB" dirty="0" smtClean="0"/>
              <a:t>This scheme summarise</a:t>
            </a:r>
            <a:r>
              <a:rPr lang="en-GB" baseline="0" dirty="0" smtClean="0"/>
              <a:t> the ideal process used to define DCM analyses.</a:t>
            </a:r>
          </a:p>
          <a:p>
            <a:r>
              <a:rPr lang="en-GB" baseline="0" dirty="0" smtClean="0"/>
              <a:t>In particular we can see that the process should start with the definition of the model we would like to explore. From that you can decide to analyses the structure of the model or the strength of the parameters (connections) and we can see in details it later.</a:t>
            </a:r>
          </a:p>
          <a:p>
            <a:endParaRPr lang="en-GB" dirty="0"/>
          </a:p>
        </p:txBody>
      </p:sp>
      <p:sp>
        <p:nvSpPr>
          <p:cNvPr id="4" name="Slide Number Placeholder 3"/>
          <p:cNvSpPr>
            <a:spLocks noGrp="1"/>
          </p:cNvSpPr>
          <p:nvPr>
            <p:ph type="sldNum" sz="quarter" idx="10"/>
          </p:nvPr>
        </p:nvSpPr>
        <p:spPr/>
        <p:txBody>
          <a:bodyPr/>
          <a:lstStyle/>
          <a:p>
            <a:fld id="{F5A269DF-DB34-564E-B2BC-8DA578F70EAE}" type="slidenum">
              <a:rPr lang="en-GB" smtClean="0"/>
              <a:t>23</a:t>
            </a:fld>
            <a:endParaRPr lang="en-GB"/>
          </a:p>
        </p:txBody>
      </p:sp>
    </p:spTree>
    <p:extLst>
      <p:ext uri="{BB962C8B-B14F-4D97-AF65-F5344CB8AC3E}">
        <p14:creationId xmlns:p14="http://schemas.microsoft.com/office/powerpoint/2010/main" val="1051038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GB" dirty="0" smtClean="0"/>
              <a:t>As I said before,</a:t>
            </a:r>
            <a:r>
              <a:rPr lang="en-GB" baseline="0" dirty="0" smtClean="0"/>
              <a:t> you start from the definition of the model in terms of areas involved in your network. </a:t>
            </a:r>
            <a:r>
              <a:rPr lang="en-GB" sz="1200" kern="1200" baseline="0" dirty="0" smtClean="0">
                <a:solidFill>
                  <a:schemeClr val="tx1"/>
                </a:solidFill>
                <a:latin typeface="+mn-lt"/>
                <a:ea typeface="+mn-ea"/>
                <a:cs typeface="+mn-cs"/>
                <a:sym typeface="Wingdings"/>
              </a:rPr>
              <a:t/>
            </a:r>
            <a:br>
              <a:rPr lang="en-GB" sz="1200" kern="1200" baseline="0" dirty="0" smtClean="0">
                <a:solidFill>
                  <a:schemeClr val="tx1"/>
                </a:solidFill>
                <a:latin typeface="+mn-lt"/>
                <a:ea typeface="+mn-ea"/>
                <a:cs typeface="+mn-cs"/>
                <a:sym typeface="Wingdings"/>
              </a:rPr>
            </a:br>
            <a:r>
              <a:rPr lang="en-GB" sz="1200" kern="1200" baseline="0" dirty="0" smtClean="0">
                <a:solidFill>
                  <a:schemeClr val="tx1"/>
                </a:solidFill>
                <a:latin typeface="+mn-lt"/>
                <a:ea typeface="+mn-ea"/>
                <a:cs typeface="+mn-cs"/>
                <a:sym typeface="Wingdings"/>
              </a:rPr>
              <a:t>To do that you can decide to focus your interest on the model structure per se. Moreover, in addition to that you can analyse the strength of the parameters that define the connections</a:t>
            </a:r>
            <a:endParaRPr lang="en-GB" dirty="0"/>
          </a:p>
        </p:txBody>
      </p:sp>
      <p:sp>
        <p:nvSpPr>
          <p:cNvPr id="4" name="Slide Number Placeholder 3"/>
          <p:cNvSpPr>
            <a:spLocks noGrp="1"/>
          </p:cNvSpPr>
          <p:nvPr>
            <p:ph type="sldNum" sz="quarter" idx="10"/>
          </p:nvPr>
        </p:nvSpPr>
        <p:spPr/>
        <p:txBody>
          <a:bodyPr/>
          <a:lstStyle/>
          <a:p>
            <a:fld id="{F5A269DF-DB34-564E-B2BC-8DA578F70EAE}" type="slidenum">
              <a:rPr lang="en-GB" smtClean="0"/>
              <a:t>24</a:t>
            </a:fld>
            <a:endParaRPr lang="en-GB"/>
          </a:p>
        </p:txBody>
      </p:sp>
    </p:spTree>
    <p:extLst>
      <p:ext uri="{BB962C8B-B14F-4D97-AF65-F5344CB8AC3E}">
        <p14:creationId xmlns:p14="http://schemas.microsoft.com/office/powerpoint/2010/main" val="15475644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GB" dirty="0" smtClean="0"/>
              <a:t>The</a:t>
            </a:r>
            <a:r>
              <a:rPr lang="en-GB" baseline="0" dirty="0" smtClean="0"/>
              <a:t> first step is starting from the general GLM, so after the general </a:t>
            </a:r>
            <a:r>
              <a:rPr lang="en-GB" baseline="0" dirty="0" err="1" smtClean="0"/>
              <a:t>preprocessing</a:t>
            </a:r>
            <a:r>
              <a:rPr lang="en-GB" baseline="0" dirty="0" smtClean="0"/>
              <a:t> you would do to analyse general functional activations of your data.</a:t>
            </a:r>
          </a:p>
          <a:p>
            <a:r>
              <a:rPr lang="en-GB" baseline="0" dirty="0" smtClean="0"/>
              <a:t>Let’s </a:t>
            </a:r>
            <a:r>
              <a:rPr lang="en-GB" baseline="0" dirty="0" err="1" smtClean="0"/>
              <a:t>hypotize</a:t>
            </a:r>
            <a:r>
              <a:rPr lang="en-GB" baseline="0" dirty="0" smtClean="0"/>
              <a:t> we have a 2x2 design.</a:t>
            </a:r>
          </a:p>
          <a:p>
            <a:r>
              <a:rPr lang="en-GB" baseline="0" dirty="0" smtClean="0"/>
              <a:t>The subjects are asked for watching some dots on the screen: we have one condition that is attention/non attention, and the other is static/fixation</a:t>
            </a:r>
          </a:p>
          <a:p>
            <a:endParaRPr lang="en-GB" baseline="0" dirty="0" smtClean="0"/>
          </a:p>
        </p:txBody>
      </p:sp>
      <p:sp>
        <p:nvSpPr>
          <p:cNvPr id="4" name="Slide Number Placeholder 3"/>
          <p:cNvSpPr>
            <a:spLocks noGrp="1"/>
          </p:cNvSpPr>
          <p:nvPr>
            <p:ph type="sldNum" sz="quarter" idx="10"/>
          </p:nvPr>
        </p:nvSpPr>
        <p:spPr/>
        <p:txBody>
          <a:bodyPr/>
          <a:lstStyle/>
          <a:p>
            <a:fld id="{F5A269DF-DB34-564E-B2BC-8DA578F70EAE}" type="slidenum">
              <a:rPr lang="en-GB" smtClean="0"/>
              <a:t>25</a:t>
            </a:fld>
            <a:endParaRPr lang="en-GB"/>
          </a:p>
        </p:txBody>
      </p:sp>
    </p:spTree>
    <p:extLst>
      <p:ext uri="{BB962C8B-B14F-4D97-AF65-F5344CB8AC3E}">
        <p14:creationId xmlns:p14="http://schemas.microsoft.com/office/powerpoint/2010/main" val="15102077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GB" dirty="0" smtClean="0"/>
              <a:t>As my colleague said, one</a:t>
            </a:r>
            <a:r>
              <a:rPr lang="en-GB" baseline="0" dirty="0" smtClean="0"/>
              <a:t> of the strength of DCM is that you can test connectivity also in relation to the task, so how actually a specific condition affect connectivity between regions.</a:t>
            </a:r>
          </a:p>
          <a:p>
            <a:r>
              <a:rPr lang="en-GB" dirty="0" smtClean="0"/>
              <a:t>These are the two</a:t>
            </a:r>
            <a:r>
              <a:rPr lang="en-GB" baseline="0" dirty="0" smtClean="0"/>
              <a:t> hypothesis that we can test, so whether the attention condition can affect connectivity backwards or forwards</a:t>
            </a:r>
            <a:endParaRPr lang="en-GB" dirty="0"/>
          </a:p>
        </p:txBody>
      </p:sp>
      <p:sp>
        <p:nvSpPr>
          <p:cNvPr id="4" name="Slide Number Placeholder 3"/>
          <p:cNvSpPr>
            <a:spLocks noGrp="1"/>
          </p:cNvSpPr>
          <p:nvPr>
            <p:ph type="sldNum" sz="quarter" idx="10"/>
          </p:nvPr>
        </p:nvSpPr>
        <p:spPr/>
        <p:txBody>
          <a:bodyPr/>
          <a:lstStyle/>
          <a:p>
            <a:fld id="{F5A269DF-DB34-564E-B2BC-8DA578F70EAE}" type="slidenum">
              <a:rPr lang="en-GB" smtClean="0"/>
              <a:t>26</a:t>
            </a:fld>
            <a:endParaRPr lang="en-GB"/>
          </a:p>
        </p:txBody>
      </p:sp>
    </p:spTree>
    <p:extLst>
      <p:ext uri="{BB962C8B-B14F-4D97-AF65-F5344CB8AC3E}">
        <p14:creationId xmlns:p14="http://schemas.microsoft.com/office/powerpoint/2010/main" val="17146931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GB" dirty="0" smtClean="0"/>
              <a:t>From the general GUI of SPM, from the</a:t>
            </a:r>
            <a:r>
              <a:rPr lang="en-GB" baseline="0" dirty="0" smtClean="0"/>
              <a:t> results option we can extract the ROI we want to test in our model, so in this case V1, V5 and the superior parietal cortex.</a:t>
            </a:r>
            <a:endParaRPr lang="en-GB" dirty="0"/>
          </a:p>
        </p:txBody>
      </p:sp>
      <p:sp>
        <p:nvSpPr>
          <p:cNvPr id="4" name="Slide Number Placeholder 3"/>
          <p:cNvSpPr>
            <a:spLocks noGrp="1"/>
          </p:cNvSpPr>
          <p:nvPr>
            <p:ph type="sldNum" sz="quarter" idx="10"/>
          </p:nvPr>
        </p:nvSpPr>
        <p:spPr/>
        <p:txBody>
          <a:bodyPr/>
          <a:lstStyle/>
          <a:p>
            <a:fld id="{F5A269DF-DB34-564E-B2BC-8DA578F70EAE}" type="slidenum">
              <a:rPr lang="en-GB" smtClean="0"/>
              <a:t>27</a:t>
            </a:fld>
            <a:endParaRPr lang="en-GB"/>
          </a:p>
        </p:txBody>
      </p:sp>
    </p:spTree>
    <p:extLst>
      <p:ext uri="{BB962C8B-B14F-4D97-AF65-F5344CB8AC3E}">
        <p14:creationId xmlns:p14="http://schemas.microsoft.com/office/powerpoint/2010/main" val="2777988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GB" dirty="0" smtClean="0"/>
              <a:t>After defined</a:t>
            </a:r>
            <a:r>
              <a:rPr lang="en-GB" baseline="0" dirty="0" smtClean="0"/>
              <a:t> the ROI that are going to be involved in my network, I have to define my hypothesis f connection between these areas.</a:t>
            </a:r>
          </a:p>
          <a:p>
            <a:r>
              <a:rPr lang="en-GB" baseline="0" dirty="0" smtClean="0"/>
              <a:t>The areas you choose and the possible way to connect them should be largely depend on your hypothesis.</a:t>
            </a:r>
          </a:p>
          <a:p>
            <a:r>
              <a:rPr lang="en-GB" baseline="0" dirty="0" smtClean="0"/>
              <a:t>We have to bear in mind that DCM is not born to be an exploratory technique, so I can’t explore effective connectivity in one task without no idea of areas involved and how these are related each other.</a:t>
            </a:r>
          </a:p>
          <a:p>
            <a:r>
              <a:rPr lang="en-GB" baseline="0" dirty="0" smtClean="0"/>
              <a:t>Generally, it’s good to define the models based on the activation that I got from the standard GLM, from literature, and anatomical knowledge (of course it should be ideal if I can prove all these three sources together).</a:t>
            </a:r>
          </a:p>
          <a:p>
            <a:r>
              <a:rPr lang="en-GB" baseline="0" dirty="0" smtClean="0"/>
              <a:t>Of course the more precise and well supported are my prediction, the less number of model I need to specify, and I can focus my interest on the investigation of the structure of the network. On the other hand, if I have less evidence about the structure of the network, I am going to define more </a:t>
            </a:r>
            <a:r>
              <a:rPr lang="en-GB" baseline="0" dirty="0" err="1" smtClean="0"/>
              <a:t>possibilites</a:t>
            </a:r>
            <a:r>
              <a:rPr lang="en-GB" baseline="0" dirty="0" smtClean="0"/>
              <a:t> and probably it’s more ideal to focus myself connection strength investigation.</a:t>
            </a:r>
            <a:endParaRPr lang="en-GB" dirty="0"/>
          </a:p>
        </p:txBody>
      </p:sp>
      <p:sp>
        <p:nvSpPr>
          <p:cNvPr id="4" name="Slide Number Placeholder 3"/>
          <p:cNvSpPr>
            <a:spLocks noGrp="1"/>
          </p:cNvSpPr>
          <p:nvPr>
            <p:ph type="sldNum" sz="quarter" idx="10"/>
          </p:nvPr>
        </p:nvSpPr>
        <p:spPr/>
        <p:txBody>
          <a:bodyPr/>
          <a:lstStyle/>
          <a:p>
            <a:fld id="{F5A269DF-DB34-564E-B2BC-8DA578F70EAE}" type="slidenum">
              <a:rPr lang="en-GB" smtClean="0"/>
              <a:t>28</a:t>
            </a:fld>
            <a:endParaRPr lang="en-GB"/>
          </a:p>
        </p:txBody>
      </p:sp>
    </p:spTree>
    <p:extLst>
      <p:ext uri="{BB962C8B-B14F-4D97-AF65-F5344CB8AC3E}">
        <p14:creationId xmlns:p14="http://schemas.microsoft.com/office/powerpoint/2010/main" val="1837491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GB" dirty="0" smtClean="0"/>
              <a:t>From the DCM option you can specify</a:t>
            </a:r>
            <a:r>
              <a:rPr lang="en-GB" baseline="0" dirty="0" smtClean="0"/>
              <a:t> the structure of your model, with the connections from – to and also you are asked for defining some parameters that my colleague already a=explained you in theory before (such as</a:t>
            </a:r>
            <a:r>
              <a:rPr lang="is-IS" baseline="0" dirty="0" smtClean="0"/>
              <a:t>…)</a:t>
            </a:r>
            <a:endParaRPr lang="en-GB" dirty="0"/>
          </a:p>
        </p:txBody>
      </p:sp>
      <p:sp>
        <p:nvSpPr>
          <p:cNvPr id="4" name="Slide Number Placeholder 3"/>
          <p:cNvSpPr>
            <a:spLocks noGrp="1"/>
          </p:cNvSpPr>
          <p:nvPr>
            <p:ph type="sldNum" sz="quarter" idx="10"/>
          </p:nvPr>
        </p:nvSpPr>
        <p:spPr/>
        <p:txBody>
          <a:bodyPr/>
          <a:lstStyle/>
          <a:p>
            <a:fld id="{F5A269DF-DB34-564E-B2BC-8DA578F70EAE}" type="slidenum">
              <a:rPr lang="en-GB" smtClean="0"/>
              <a:t>29</a:t>
            </a:fld>
            <a:endParaRPr lang="en-GB"/>
          </a:p>
        </p:txBody>
      </p:sp>
    </p:spTree>
    <p:extLst>
      <p:ext uri="{BB962C8B-B14F-4D97-AF65-F5344CB8AC3E}">
        <p14:creationId xmlns:p14="http://schemas.microsoft.com/office/powerpoint/2010/main" val="17012558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GB" dirty="0" smtClean="0"/>
              <a:t>After I specified</a:t>
            </a:r>
            <a:r>
              <a:rPr lang="en-GB" baseline="0" dirty="0" smtClean="0"/>
              <a:t> all the model I think can match all the possible hypothesis to explain the network, I can estimate all of them </a:t>
            </a:r>
            <a:endParaRPr lang="en-GB" dirty="0"/>
          </a:p>
        </p:txBody>
      </p:sp>
      <p:sp>
        <p:nvSpPr>
          <p:cNvPr id="4" name="Slide Number Placeholder 3"/>
          <p:cNvSpPr>
            <a:spLocks noGrp="1"/>
          </p:cNvSpPr>
          <p:nvPr>
            <p:ph type="sldNum" sz="quarter" idx="10"/>
          </p:nvPr>
        </p:nvSpPr>
        <p:spPr/>
        <p:txBody>
          <a:bodyPr/>
          <a:lstStyle/>
          <a:p>
            <a:fld id="{F5A269DF-DB34-564E-B2BC-8DA578F70EAE}" type="slidenum">
              <a:rPr lang="en-GB" smtClean="0"/>
              <a:t>30</a:t>
            </a:fld>
            <a:endParaRPr lang="en-GB"/>
          </a:p>
        </p:txBody>
      </p:sp>
    </p:spTree>
    <p:extLst>
      <p:ext uri="{BB962C8B-B14F-4D97-AF65-F5344CB8AC3E}">
        <p14:creationId xmlns:p14="http://schemas.microsoft.com/office/powerpoint/2010/main" val="2719412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GB" dirty="0" smtClean="0"/>
              <a:t>Now that I have all the possible model created for all the subjects, I can start to compare the structure or</a:t>
            </a:r>
            <a:r>
              <a:rPr lang="en-GB" baseline="0" dirty="0" smtClean="0"/>
              <a:t> the parameters </a:t>
            </a:r>
            <a:r>
              <a:rPr lang="en-GB" baseline="0" dirty="0" err="1" smtClean="0"/>
              <a:t>strenght</a:t>
            </a:r>
            <a:r>
              <a:rPr lang="en-GB" baseline="0" dirty="0" smtClean="0"/>
              <a:t>.</a:t>
            </a:r>
          </a:p>
          <a:p>
            <a:r>
              <a:rPr lang="en-GB" dirty="0" smtClean="0"/>
              <a:t>As I have already said, with</a:t>
            </a:r>
            <a:r>
              <a:rPr lang="en-GB" baseline="0" dirty="0" smtClean="0"/>
              <a:t> the BMS we compare all the possible structures hypnotised for all the subjects to see whether there is a specific structure that can “win”.</a:t>
            </a:r>
          </a:p>
          <a:p>
            <a:r>
              <a:rPr lang="en-GB" baseline="0" dirty="0" smtClean="0"/>
              <a:t>Here I am asked also for specifying if I think that the effect would be fixed or can change across all the subjects (and the default possibility is RFX).</a:t>
            </a:r>
          </a:p>
          <a:p>
            <a:r>
              <a:rPr lang="en-GB" baseline="0" dirty="0" smtClean="0"/>
              <a:t>Here I can choose to perform also the BMA, so the estimation of the parameters.</a:t>
            </a:r>
            <a:endParaRPr lang="en-GB" dirty="0"/>
          </a:p>
        </p:txBody>
      </p:sp>
      <p:sp>
        <p:nvSpPr>
          <p:cNvPr id="4" name="Slide Number Placeholder 3"/>
          <p:cNvSpPr>
            <a:spLocks noGrp="1"/>
          </p:cNvSpPr>
          <p:nvPr>
            <p:ph type="sldNum" sz="quarter" idx="10"/>
          </p:nvPr>
        </p:nvSpPr>
        <p:spPr/>
        <p:txBody>
          <a:bodyPr/>
          <a:lstStyle/>
          <a:p>
            <a:fld id="{F5A269DF-DB34-564E-B2BC-8DA578F70EAE}" type="slidenum">
              <a:rPr lang="en-GB" smtClean="0"/>
              <a:t>31</a:t>
            </a:fld>
            <a:endParaRPr lang="en-GB"/>
          </a:p>
        </p:txBody>
      </p:sp>
    </p:spTree>
    <p:extLst>
      <p:ext uri="{BB962C8B-B14F-4D97-AF65-F5344CB8AC3E}">
        <p14:creationId xmlns:p14="http://schemas.microsoft.com/office/powerpoint/2010/main" val="280135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GB" dirty="0" smtClean="0"/>
              <a:t>After performing the BMS</a:t>
            </a:r>
            <a:r>
              <a:rPr lang="en-GB" baseline="0" dirty="0" smtClean="0"/>
              <a:t>, I got the result of the winning model, that in our case is the model where attention modulate connectivity forwards, so from V1 to V5.</a:t>
            </a:r>
            <a:endParaRPr lang="en-GB" dirty="0"/>
          </a:p>
        </p:txBody>
      </p:sp>
      <p:sp>
        <p:nvSpPr>
          <p:cNvPr id="4" name="Slide Number Placeholder 3"/>
          <p:cNvSpPr>
            <a:spLocks noGrp="1"/>
          </p:cNvSpPr>
          <p:nvPr>
            <p:ph type="sldNum" sz="quarter" idx="10"/>
          </p:nvPr>
        </p:nvSpPr>
        <p:spPr/>
        <p:txBody>
          <a:bodyPr/>
          <a:lstStyle/>
          <a:p>
            <a:fld id="{F5A269DF-DB34-564E-B2BC-8DA578F70EAE}" type="slidenum">
              <a:rPr lang="en-GB" smtClean="0"/>
              <a:t>32</a:t>
            </a:fld>
            <a:endParaRPr lang="en-GB"/>
          </a:p>
        </p:txBody>
      </p:sp>
    </p:spTree>
    <p:extLst>
      <p:ext uri="{BB962C8B-B14F-4D97-AF65-F5344CB8AC3E}">
        <p14:creationId xmlns:p14="http://schemas.microsoft.com/office/powerpoint/2010/main" val="1275257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smtClean="0"/>
              <a:t>Generative = models how the data was generated</a:t>
            </a:r>
            <a:r>
              <a:rPr lang="en-US" baseline="0" dirty="0" smtClean="0"/>
              <a:t> = based on given assumptions, which models is most likely to generate this signal? </a:t>
            </a:r>
          </a:p>
          <a:p>
            <a:endParaRPr lang="en-US" baseline="0" dirty="0" smtClean="0"/>
          </a:p>
          <a:p>
            <a:r>
              <a:rPr lang="en-US" baseline="0" dirty="0" smtClean="0"/>
              <a:t>Can be contrasted with discriminative models, which are not interested in how data was generated but only with categorizing the signal. </a:t>
            </a:r>
          </a:p>
          <a:p>
            <a:r>
              <a:rPr lang="en-US" baseline="0" dirty="0" smtClean="0"/>
              <a:t>We use it to model inversion.</a:t>
            </a:r>
          </a:p>
          <a:p>
            <a:r>
              <a:rPr lang="en-US" baseline="0" dirty="0" smtClean="0"/>
              <a:t>We can describe hidden dynamics - how any particular neuronal state translates into a measurement (BOLD) – if we can describe this, we can invert the model (fit to the data) and reconstruct the posterior distribution i.e. identify parameters which make the best fit to the data  </a:t>
            </a:r>
          </a:p>
          <a:p>
            <a:endParaRPr lang="en-US" baseline="0" dirty="0" smtClean="0"/>
          </a:p>
        </p:txBody>
      </p:sp>
      <p:sp>
        <p:nvSpPr>
          <p:cNvPr id="4" name="Slide Number Placeholder 3"/>
          <p:cNvSpPr>
            <a:spLocks noGrp="1"/>
          </p:cNvSpPr>
          <p:nvPr>
            <p:ph type="sldNum" sz="quarter" idx="10"/>
          </p:nvPr>
        </p:nvSpPr>
        <p:spPr/>
        <p:txBody>
          <a:bodyPr/>
          <a:lstStyle/>
          <a:p>
            <a:fld id="{2C15DAE0-C966-2648-8FE2-D5632455E39B}" type="slidenum">
              <a:rPr lang="en-US" smtClean="0"/>
              <a:t>4</a:t>
            </a:fld>
            <a:endParaRPr lang="en-US"/>
          </a:p>
        </p:txBody>
      </p:sp>
    </p:spTree>
    <p:extLst>
      <p:ext uri="{BB962C8B-B14F-4D97-AF65-F5344CB8AC3E}">
        <p14:creationId xmlns:p14="http://schemas.microsoft.com/office/powerpoint/2010/main" val="738390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GB" dirty="0" smtClean="0"/>
              <a:t>From</a:t>
            </a:r>
            <a:r>
              <a:rPr lang="en-GB" baseline="0" dirty="0" smtClean="0"/>
              <a:t> the review option, you can easily revisit the fit of the model related to both the intrinsic connection and the modulatory effect for example</a:t>
            </a:r>
            <a:endParaRPr lang="en-GB" dirty="0"/>
          </a:p>
        </p:txBody>
      </p:sp>
      <p:sp>
        <p:nvSpPr>
          <p:cNvPr id="4" name="Slide Number Placeholder 3"/>
          <p:cNvSpPr>
            <a:spLocks noGrp="1"/>
          </p:cNvSpPr>
          <p:nvPr>
            <p:ph type="sldNum" sz="quarter" idx="10"/>
          </p:nvPr>
        </p:nvSpPr>
        <p:spPr/>
        <p:txBody>
          <a:bodyPr/>
          <a:lstStyle/>
          <a:p>
            <a:fld id="{88242909-E305-4FD6-98F0-152FD057D474}" type="slidenum">
              <a:rPr lang="en-GB" smtClean="0"/>
              <a:pPr/>
              <a:t>33</a:t>
            </a:fld>
            <a:endParaRPr lang="en-GB"/>
          </a:p>
        </p:txBody>
      </p:sp>
    </p:spTree>
    <p:extLst>
      <p:ext uri="{BB962C8B-B14F-4D97-AF65-F5344CB8AC3E}">
        <p14:creationId xmlns:p14="http://schemas.microsoft.com/office/powerpoint/2010/main" val="3078073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GB" dirty="0" smtClean="0"/>
              <a:t>It could be that</a:t>
            </a:r>
            <a:r>
              <a:rPr lang="en-GB" baseline="0" dirty="0" smtClean="0"/>
              <a:t> from the BMS you can’t get a model that clearly wins over the others. </a:t>
            </a:r>
          </a:p>
          <a:p>
            <a:r>
              <a:rPr lang="en-GB" baseline="0" dirty="0" smtClean="0"/>
              <a:t>The program allows you in this circumstance to divide your model hypothesis into families regarding one specific characteristic. After that, you can compare the families, so he group of models, instead of the model itself and so understanding at least whether the characteristic you chose to driven the selection of your </a:t>
            </a:r>
            <a:r>
              <a:rPr lang="en-GB" baseline="0" dirty="0" err="1" smtClean="0"/>
              <a:t>famlyes</a:t>
            </a:r>
            <a:r>
              <a:rPr lang="en-GB" baseline="0" dirty="0" smtClean="0"/>
              <a:t> is present or not in the model.</a:t>
            </a:r>
          </a:p>
          <a:p>
            <a:r>
              <a:rPr lang="en-GB" dirty="0" smtClean="0"/>
              <a:t>Of</a:t>
            </a:r>
            <a:r>
              <a:rPr lang="en-GB" baseline="0" dirty="0" smtClean="0"/>
              <a:t> course after that you could discard all the models present in the loosing families and then perform BMS among the ones present in the winning family, but you have to pay attention to not fishing too much your analyses and so create false positive.</a:t>
            </a:r>
            <a:endParaRPr lang="en-GB" dirty="0"/>
          </a:p>
        </p:txBody>
      </p:sp>
      <p:sp>
        <p:nvSpPr>
          <p:cNvPr id="4" name="Slide Number Placeholder 3"/>
          <p:cNvSpPr>
            <a:spLocks noGrp="1"/>
          </p:cNvSpPr>
          <p:nvPr>
            <p:ph type="sldNum" sz="quarter" idx="10"/>
          </p:nvPr>
        </p:nvSpPr>
        <p:spPr/>
        <p:txBody>
          <a:bodyPr/>
          <a:lstStyle/>
          <a:p>
            <a:fld id="{F5A269DF-DB34-564E-B2BC-8DA578F70EAE}" type="slidenum">
              <a:rPr lang="en-GB" smtClean="0"/>
              <a:t>34</a:t>
            </a:fld>
            <a:endParaRPr lang="en-GB"/>
          </a:p>
        </p:txBody>
      </p:sp>
    </p:spTree>
    <p:extLst>
      <p:ext uri="{BB962C8B-B14F-4D97-AF65-F5344CB8AC3E}">
        <p14:creationId xmlns:p14="http://schemas.microsoft.com/office/powerpoint/2010/main" val="15448824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GB" dirty="0" smtClean="0"/>
              <a:t>Lastly, you can perform</a:t>
            </a:r>
            <a:r>
              <a:rPr lang="en-GB" baseline="0" dirty="0" smtClean="0"/>
              <a:t> the averaging of the parameter values with the BMA.</a:t>
            </a:r>
          </a:p>
          <a:p>
            <a:r>
              <a:rPr lang="en-GB" baseline="0" dirty="0" smtClean="0"/>
              <a:t>What this option is doing is averaging across all subjects all the parameters (connections) explored in the models weighted for the results of the BMS </a:t>
            </a:r>
            <a:r>
              <a:rPr lang="en-GB" baseline="0" dirty="0" smtClean="0">
                <a:sym typeface="Wingdings"/>
              </a:rPr>
              <a:t> this means that BMA take into account which is defined to be the winning model in terms of structure</a:t>
            </a:r>
          </a:p>
          <a:p>
            <a:r>
              <a:rPr lang="en-GB" baseline="0" dirty="0" smtClean="0">
                <a:sym typeface="Wingdings"/>
              </a:rPr>
              <a:t>After that, you can easily export directly from </a:t>
            </a:r>
            <a:r>
              <a:rPr lang="en-GB" baseline="0" dirty="0" err="1" smtClean="0">
                <a:sym typeface="Wingdings"/>
              </a:rPr>
              <a:t>Matlab</a:t>
            </a:r>
            <a:r>
              <a:rPr lang="en-GB" baseline="0" dirty="0" smtClean="0">
                <a:sym typeface="Wingdings"/>
              </a:rPr>
              <a:t> the values of the strength of all the parameters (A,B,C) and then perform the usual statistical analyses.</a:t>
            </a:r>
          </a:p>
        </p:txBody>
      </p:sp>
      <p:sp>
        <p:nvSpPr>
          <p:cNvPr id="4" name="Slide Number Placeholder 3"/>
          <p:cNvSpPr>
            <a:spLocks noGrp="1"/>
          </p:cNvSpPr>
          <p:nvPr>
            <p:ph type="sldNum" sz="quarter" idx="10"/>
          </p:nvPr>
        </p:nvSpPr>
        <p:spPr/>
        <p:txBody>
          <a:bodyPr/>
          <a:lstStyle/>
          <a:p>
            <a:fld id="{F5A269DF-DB34-564E-B2BC-8DA578F70EAE}" type="slidenum">
              <a:rPr lang="en-GB" smtClean="0"/>
              <a:t>35</a:t>
            </a:fld>
            <a:endParaRPr lang="en-GB"/>
          </a:p>
        </p:txBody>
      </p:sp>
    </p:spTree>
    <p:extLst>
      <p:ext uri="{BB962C8B-B14F-4D97-AF65-F5344CB8AC3E}">
        <p14:creationId xmlns:p14="http://schemas.microsoft.com/office/powerpoint/2010/main" val="21455442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GB" dirty="0" smtClean="0"/>
              <a:t>This is the final</a:t>
            </a:r>
            <a:r>
              <a:rPr lang="en-GB" baseline="0" dirty="0" smtClean="0"/>
              <a:t> slide, to remind us how connectivity investigation could be consider as a cycle, as research in general.</a:t>
            </a:r>
          </a:p>
          <a:p>
            <a:r>
              <a:rPr lang="en-GB" baseline="0" dirty="0" smtClean="0"/>
              <a:t>So starting with hypothesis, I can arrive at generating model or parameters strength and from here starting again in thinking about hypothesis of </a:t>
            </a:r>
            <a:r>
              <a:rPr lang="en-GB" baseline="0" smtClean="0"/>
              <a:t>network functioning.</a:t>
            </a:r>
          </a:p>
          <a:p>
            <a:endParaRPr lang="en-GB" dirty="0"/>
          </a:p>
        </p:txBody>
      </p:sp>
      <p:sp>
        <p:nvSpPr>
          <p:cNvPr id="4" name="Slide Number Placeholder 3"/>
          <p:cNvSpPr>
            <a:spLocks noGrp="1"/>
          </p:cNvSpPr>
          <p:nvPr>
            <p:ph type="sldNum" sz="quarter" idx="10"/>
          </p:nvPr>
        </p:nvSpPr>
        <p:spPr/>
        <p:txBody>
          <a:bodyPr/>
          <a:lstStyle/>
          <a:p>
            <a:fld id="{F5A269DF-DB34-564E-B2BC-8DA578F70EAE}" type="slidenum">
              <a:rPr lang="en-GB" smtClean="0"/>
              <a:t>36</a:t>
            </a:fld>
            <a:endParaRPr lang="en-GB"/>
          </a:p>
        </p:txBody>
      </p:sp>
    </p:spTree>
    <p:extLst>
      <p:ext uri="{BB962C8B-B14F-4D97-AF65-F5344CB8AC3E}">
        <p14:creationId xmlns:p14="http://schemas.microsoft.com/office/powerpoint/2010/main" val="14604304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dirty="0" err="1" smtClean="0"/>
              <a:t>Friston</a:t>
            </a:r>
            <a:r>
              <a:rPr lang="es-ES_tradnl" dirty="0" smtClean="0"/>
              <a:t>, K.J., Harrison, L., &amp; </a:t>
            </a:r>
            <a:r>
              <a:rPr lang="es-ES_tradnl" dirty="0" err="1" smtClean="0"/>
              <a:t>Penny</a:t>
            </a:r>
            <a:r>
              <a:rPr lang="es-ES_tradnl" dirty="0" smtClean="0"/>
              <a:t>, W. (2003).  </a:t>
            </a:r>
            <a:r>
              <a:rPr lang="es-ES_tradnl" dirty="0" err="1" smtClean="0"/>
              <a:t>Dynamic</a:t>
            </a:r>
            <a:r>
              <a:rPr lang="es-ES_tradnl" dirty="0" smtClean="0"/>
              <a:t> Causal </a:t>
            </a:r>
            <a:r>
              <a:rPr lang="es-ES_tradnl" dirty="0" err="1" smtClean="0"/>
              <a:t>Modelling</a:t>
            </a:r>
            <a:r>
              <a:rPr lang="es-ES_tradnl" dirty="0" smtClean="0"/>
              <a:t>.  </a:t>
            </a:r>
            <a:r>
              <a:rPr lang="es-ES_tradnl" i="1" dirty="0" err="1" smtClean="0"/>
              <a:t>Neuroimage</a:t>
            </a:r>
            <a:r>
              <a:rPr lang="es-ES_tradnl" i="1" dirty="0" smtClean="0"/>
              <a:t>, </a:t>
            </a:r>
            <a:r>
              <a:rPr lang="es-ES_tradnl" dirty="0" smtClean="0"/>
              <a:t>19, 1273-1302.</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dirty="0" err="1" smtClean="0"/>
              <a:t>Marreiros</a:t>
            </a:r>
            <a:r>
              <a:rPr lang="es-ES_tradnl" dirty="0" smtClean="0"/>
              <a:t>, A. C., </a:t>
            </a:r>
            <a:r>
              <a:rPr lang="es-ES_tradnl" dirty="0" err="1" smtClean="0"/>
              <a:t>Kiebel</a:t>
            </a:r>
            <a:r>
              <a:rPr lang="es-ES_tradnl" dirty="0" smtClean="0"/>
              <a:t>, S. J., &amp; </a:t>
            </a:r>
            <a:r>
              <a:rPr lang="es-ES_tradnl" dirty="0" err="1" smtClean="0"/>
              <a:t>Friston</a:t>
            </a:r>
            <a:r>
              <a:rPr lang="es-ES_tradnl" dirty="0" smtClean="0"/>
              <a:t>, K. J. (2008). </a:t>
            </a:r>
            <a:r>
              <a:rPr lang="es-ES_tradnl" dirty="0" err="1" smtClean="0"/>
              <a:t>Dynamic</a:t>
            </a:r>
            <a:r>
              <a:rPr lang="es-ES_tradnl" dirty="0" smtClean="0"/>
              <a:t> causal </a:t>
            </a:r>
            <a:r>
              <a:rPr lang="es-ES_tradnl" dirty="0" err="1" smtClean="0"/>
              <a:t>modelling</a:t>
            </a:r>
            <a:r>
              <a:rPr lang="es-ES_tradnl" dirty="0" smtClean="0"/>
              <a:t> </a:t>
            </a:r>
            <a:r>
              <a:rPr lang="es-ES_tradnl" dirty="0" err="1" smtClean="0"/>
              <a:t>for</a:t>
            </a:r>
            <a:r>
              <a:rPr lang="es-ES_tradnl" dirty="0" smtClean="0"/>
              <a:t> </a:t>
            </a:r>
            <a:r>
              <a:rPr lang="es-ES_tradnl" dirty="0" err="1" smtClean="0"/>
              <a:t>fMRI</a:t>
            </a:r>
            <a:r>
              <a:rPr lang="es-ES_tradnl" dirty="0" smtClean="0"/>
              <a:t>: A </a:t>
            </a:r>
            <a:r>
              <a:rPr lang="es-ES_tradnl" dirty="0" err="1" smtClean="0"/>
              <a:t>two-state</a:t>
            </a:r>
            <a:r>
              <a:rPr lang="es-ES_tradnl" dirty="0" smtClean="0"/>
              <a:t> </a:t>
            </a:r>
            <a:r>
              <a:rPr lang="es-ES_tradnl" dirty="0" err="1" smtClean="0"/>
              <a:t>model</a:t>
            </a:r>
            <a:r>
              <a:rPr lang="es-ES_tradnl" dirty="0" smtClean="0"/>
              <a:t>. </a:t>
            </a:r>
            <a:r>
              <a:rPr lang="es-ES_tradnl" i="1" dirty="0" err="1" smtClean="0"/>
              <a:t>NeurImage</a:t>
            </a:r>
            <a:r>
              <a:rPr lang="es-ES_tradnl" dirty="0" smtClean="0"/>
              <a:t>, </a:t>
            </a:r>
            <a:r>
              <a:rPr lang="es-ES_tradnl" i="1" dirty="0" smtClean="0"/>
              <a:t>39</a:t>
            </a:r>
            <a:r>
              <a:rPr lang="es-ES_tradnl" dirty="0" smtClean="0"/>
              <a:t>, 269-278.</a:t>
            </a:r>
          </a:p>
          <a:p>
            <a:r>
              <a:rPr lang="es-ES_tradnl" dirty="0" smtClean="0"/>
              <a:t>Stephan, K. E., </a:t>
            </a:r>
            <a:r>
              <a:rPr lang="es-ES_tradnl" dirty="0" err="1" smtClean="0"/>
              <a:t>Penny</a:t>
            </a:r>
            <a:r>
              <a:rPr lang="es-ES_tradnl" dirty="0" smtClean="0"/>
              <a:t>, W. D., Moran, R. J., den </a:t>
            </a:r>
            <a:r>
              <a:rPr lang="es-ES_tradnl" dirty="0" err="1" smtClean="0"/>
              <a:t>Ouden</a:t>
            </a:r>
            <a:r>
              <a:rPr lang="es-ES_tradnl" dirty="0" smtClean="0"/>
              <a:t>, H. E. M., </a:t>
            </a:r>
            <a:r>
              <a:rPr lang="es-ES_tradnl" dirty="0" err="1" smtClean="0"/>
              <a:t>Daunizeau</a:t>
            </a:r>
            <a:r>
              <a:rPr lang="es-ES_tradnl" dirty="0" smtClean="0"/>
              <a:t>, J., &amp; </a:t>
            </a:r>
            <a:r>
              <a:rPr lang="es-ES_tradnl" dirty="0" err="1" smtClean="0"/>
              <a:t>Friston</a:t>
            </a:r>
            <a:r>
              <a:rPr lang="es-ES_tradnl" dirty="0" smtClean="0"/>
              <a:t>, K. J. (2010). Ten simple rules </a:t>
            </a:r>
            <a:r>
              <a:rPr lang="es-ES_tradnl" dirty="0" err="1" smtClean="0"/>
              <a:t>for</a:t>
            </a:r>
            <a:r>
              <a:rPr lang="es-ES_tradnl" dirty="0" smtClean="0"/>
              <a:t> </a:t>
            </a:r>
            <a:r>
              <a:rPr lang="es-ES_tradnl" dirty="0" err="1" smtClean="0"/>
              <a:t>dynamic</a:t>
            </a:r>
            <a:r>
              <a:rPr lang="es-ES_tradnl" dirty="0" smtClean="0"/>
              <a:t> causal </a:t>
            </a:r>
            <a:r>
              <a:rPr lang="es-ES_tradnl" dirty="0" err="1" smtClean="0"/>
              <a:t>modelling</a:t>
            </a:r>
            <a:r>
              <a:rPr lang="es-ES_tradnl" dirty="0" smtClean="0"/>
              <a:t>. </a:t>
            </a:r>
            <a:r>
              <a:rPr lang="es-ES_tradnl" i="1" dirty="0" err="1" smtClean="0"/>
              <a:t>Neuroimage</a:t>
            </a:r>
            <a:r>
              <a:rPr lang="es-ES_tradnl" dirty="0" smtClean="0"/>
              <a:t>, </a:t>
            </a:r>
            <a:r>
              <a:rPr lang="es-ES_tradnl" i="1" dirty="0" smtClean="0"/>
              <a:t>49</a:t>
            </a:r>
            <a:r>
              <a:rPr lang="es-ES_tradnl" dirty="0" smtClean="0"/>
              <a:t>, 3099-3109.</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dirty="0" smtClean="0"/>
              <a:t>Stephan, K. E., </a:t>
            </a:r>
            <a:r>
              <a:rPr lang="es-ES_tradnl" dirty="0" err="1" smtClean="0"/>
              <a:t>Kasper</a:t>
            </a:r>
            <a:r>
              <a:rPr lang="es-ES_tradnl" dirty="0" smtClean="0"/>
              <a:t>, L., Harrison, L. M., </a:t>
            </a:r>
            <a:r>
              <a:rPr lang="es-ES_tradnl" dirty="0" err="1" smtClean="0"/>
              <a:t>Daunizeau</a:t>
            </a:r>
            <a:r>
              <a:rPr lang="es-ES_tradnl" dirty="0" smtClean="0"/>
              <a:t>, J., den </a:t>
            </a:r>
            <a:r>
              <a:rPr lang="es-ES_tradnl" dirty="0" err="1" smtClean="0"/>
              <a:t>Ouden</a:t>
            </a:r>
            <a:r>
              <a:rPr lang="es-ES_tradnl" dirty="0" smtClean="0"/>
              <a:t>, H. E. M., </a:t>
            </a:r>
            <a:r>
              <a:rPr lang="es-ES_tradnl" dirty="0" err="1" smtClean="0"/>
              <a:t>Breakspear</a:t>
            </a:r>
            <a:r>
              <a:rPr lang="es-ES_tradnl" dirty="0" smtClean="0"/>
              <a:t>, M., &amp; </a:t>
            </a:r>
            <a:r>
              <a:rPr lang="es-ES_tradnl" dirty="0" err="1" smtClean="0"/>
              <a:t>Friston</a:t>
            </a:r>
            <a:r>
              <a:rPr lang="es-ES_tradnl" dirty="0" smtClean="0"/>
              <a:t>, K. J. (2008). </a:t>
            </a:r>
            <a:r>
              <a:rPr lang="es-ES_tradnl" dirty="0" err="1" smtClean="0"/>
              <a:t>Nonlinear</a:t>
            </a:r>
            <a:r>
              <a:rPr lang="es-ES_tradnl" dirty="0" smtClean="0"/>
              <a:t> </a:t>
            </a:r>
            <a:r>
              <a:rPr lang="es-ES_tradnl" dirty="0" err="1" smtClean="0"/>
              <a:t>dynamic</a:t>
            </a:r>
            <a:r>
              <a:rPr lang="es-ES_tradnl" dirty="0" smtClean="0"/>
              <a:t> causal </a:t>
            </a:r>
            <a:r>
              <a:rPr lang="es-ES_tradnl" dirty="0" err="1" smtClean="0"/>
              <a:t>models</a:t>
            </a:r>
            <a:r>
              <a:rPr lang="es-ES_tradnl" dirty="0" smtClean="0"/>
              <a:t> </a:t>
            </a:r>
            <a:r>
              <a:rPr lang="es-ES_tradnl" dirty="0" err="1" smtClean="0"/>
              <a:t>for</a:t>
            </a:r>
            <a:r>
              <a:rPr lang="es-ES_tradnl" dirty="0" smtClean="0"/>
              <a:t> </a:t>
            </a:r>
            <a:r>
              <a:rPr lang="es-ES_tradnl" dirty="0" err="1" smtClean="0"/>
              <a:t>fMRI</a:t>
            </a:r>
            <a:r>
              <a:rPr lang="es-ES_tradnl" dirty="0" smtClean="0"/>
              <a:t>. </a:t>
            </a:r>
            <a:r>
              <a:rPr lang="es-ES_tradnl" i="1" dirty="0" err="1" smtClean="0"/>
              <a:t>NeuroImage</a:t>
            </a:r>
            <a:r>
              <a:rPr lang="es-ES_tradnl" dirty="0" smtClean="0"/>
              <a:t>, </a:t>
            </a:r>
            <a:r>
              <a:rPr lang="es-ES_tradnl" i="1" dirty="0" smtClean="0"/>
              <a:t>42</a:t>
            </a:r>
            <a:r>
              <a:rPr lang="es-ES_tradnl" dirty="0" smtClean="0"/>
              <a:t>, 649-662.</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err="1" smtClean="0"/>
              <a:t>Razi</a:t>
            </a:r>
            <a:r>
              <a:rPr lang="en-GB" dirty="0" smtClean="0"/>
              <a:t>,</a:t>
            </a:r>
            <a:r>
              <a:rPr lang="en-GB" baseline="0" dirty="0" smtClean="0"/>
              <a:t> A.</a:t>
            </a:r>
            <a:r>
              <a:rPr lang="en-GB" dirty="0" smtClean="0"/>
              <a:t>(2017, March). </a:t>
            </a:r>
            <a:r>
              <a:rPr lang="en-GB" i="1" dirty="0" smtClean="0"/>
              <a:t>Brain Connectivity.</a:t>
            </a:r>
            <a:r>
              <a:rPr lang="en-GB" i="1" baseline="0" dirty="0" smtClean="0"/>
              <a:t> </a:t>
            </a:r>
            <a:r>
              <a:rPr lang="en-GB" i="0" baseline="0" dirty="0" smtClean="0"/>
              <a:t>Lecture given in UCL ION.</a:t>
            </a:r>
          </a:p>
          <a:p>
            <a:r>
              <a:rPr lang="en-GB" sz="1200" dirty="0" smtClean="0"/>
              <a:t>Stephan, K. E., Penny, W. D., Moran, R. J., Den </a:t>
            </a:r>
            <a:r>
              <a:rPr lang="en-GB" sz="1200" dirty="0" err="1" smtClean="0"/>
              <a:t>Ouden</a:t>
            </a:r>
            <a:r>
              <a:rPr lang="en-GB" sz="1200" dirty="0" smtClean="0"/>
              <a:t>, H. E. M., </a:t>
            </a:r>
            <a:r>
              <a:rPr lang="en-GB" sz="1200" dirty="0" err="1" smtClean="0"/>
              <a:t>Daunizeau</a:t>
            </a:r>
            <a:r>
              <a:rPr lang="en-GB" sz="1200" dirty="0" smtClean="0"/>
              <a:t>, J., &amp; </a:t>
            </a:r>
            <a:r>
              <a:rPr lang="en-GB" sz="1200" dirty="0" err="1" smtClean="0"/>
              <a:t>Friston</a:t>
            </a:r>
            <a:r>
              <a:rPr lang="en-GB" sz="1200" dirty="0" smtClean="0"/>
              <a:t>, K. J. (2010). Ten simple rules for dynamic causal </a:t>
            </a:r>
            <a:r>
              <a:rPr lang="en-GB" sz="1200" dirty="0" err="1" smtClean="0"/>
              <a:t>modeling</a:t>
            </a:r>
            <a:r>
              <a:rPr lang="en-GB" sz="1200" dirty="0" smtClean="0"/>
              <a:t>. </a:t>
            </a:r>
            <a:r>
              <a:rPr lang="en-GB" sz="1200" i="1" dirty="0" err="1" smtClean="0"/>
              <a:t>NeuroImage</a:t>
            </a:r>
            <a:r>
              <a:rPr lang="en-GB" sz="1200" dirty="0" smtClean="0"/>
              <a:t>, </a:t>
            </a:r>
            <a:r>
              <a:rPr lang="en-GB" sz="1200" i="1" dirty="0" smtClean="0"/>
              <a:t>49</a:t>
            </a:r>
            <a:r>
              <a:rPr lang="en-GB" sz="1200" dirty="0" smtClean="0"/>
              <a:t>(4), Stephan, K. E., &amp; </a:t>
            </a:r>
            <a:r>
              <a:rPr lang="en-GB" sz="1200" dirty="0" err="1" smtClean="0"/>
              <a:t>Friston</a:t>
            </a:r>
            <a:r>
              <a:rPr lang="en-GB" sz="1200" dirty="0" smtClean="0"/>
              <a:t>, K. J. (2010). </a:t>
            </a:r>
            <a:r>
              <a:rPr lang="en-GB" sz="1200" dirty="0" err="1" smtClean="0"/>
              <a:t>Analyzing</a:t>
            </a:r>
            <a:r>
              <a:rPr lang="en-GB" sz="1200" dirty="0" smtClean="0"/>
              <a:t> effective connectivity with fMRI. </a:t>
            </a:r>
            <a:r>
              <a:rPr lang="en-GB" sz="1200" i="1" dirty="0" smtClean="0"/>
              <a:t>Wiley interdisciplinary reviews. Cognitive science</a:t>
            </a:r>
            <a:r>
              <a:rPr lang="en-GB" sz="1200" dirty="0" smtClean="0"/>
              <a:t>, </a:t>
            </a:r>
            <a:r>
              <a:rPr lang="en-GB" sz="1200" i="1" dirty="0" smtClean="0"/>
              <a:t>1</a:t>
            </a:r>
            <a:r>
              <a:rPr lang="en-GB" sz="1200" dirty="0" smtClean="0"/>
              <a:t>(3), 446–459. doi:10.1002/wcs.58</a:t>
            </a:r>
          </a:p>
          <a:p>
            <a:r>
              <a:rPr lang="en-GB" sz="1200" dirty="0" err="1" smtClean="0">
                <a:latin typeface="Gill Sans MT" pitchFamily="34" charset="0"/>
              </a:rPr>
              <a:t>Daunizeau</a:t>
            </a:r>
            <a:r>
              <a:rPr lang="en-GB" sz="1200" dirty="0" smtClean="0">
                <a:latin typeface="Gill Sans MT" pitchFamily="34" charset="0"/>
              </a:rPr>
              <a:t>, J., </a:t>
            </a:r>
            <a:r>
              <a:rPr lang="en-GB" sz="1200" dirty="0" err="1" smtClean="0">
                <a:latin typeface="Gill Sans MT" pitchFamily="34" charset="0"/>
              </a:rPr>
              <a:t>Preuschoff</a:t>
            </a:r>
            <a:r>
              <a:rPr lang="en-GB" sz="1200" dirty="0" smtClean="0">
                <a:latin typeface="Gill Sans MT" pitchFamily="34" charset="0"/>
              </a:rPr>
              <a:t>, K., </a:t>
            </a:r>
            <a:r>
              <a:rPr lang="en-GB" sz="1200" dirty="0" err="1" smtClean="0">
                <a:latin typeface="Gill Sans MT" pitchFamily="34" charset="0"/>
              </a:rPr>
              <a:t>Friston</a:t>
            </a:r>
            <a:r>
              <a:rPr lang="en-GB" sz="1200" dirty="0" smtClean="0">
                <a:latin typeface="Gill Sans MT" pitchFamily="34" charset="0"/>
              </a:rPr>
              <a:t>, K., &amp; Stephan, K. (2011). Optimizing experimental design for comparing models of brain function. </a:t>
            </a:r>
            <a:r>
              <a:rPr lang="en-GB" sz="1200" i="1" dirty="0" err="1" smtClean="0">
                <a:latin typeface="Gill Sans MT" pitchFamily="34" charset="0"/>
              </a:rPr>
              <a:t>PLoS</a:t>
            </a:r>
            <a:r>
              <a:rPr lang="en-GB" sz="1200" i="1" dirty="0" smtClean="0">
                <a:latin typeface="Gill Sans MT" pitchFamily="34" charset="0"/>
              </a:rPr>
              <a:t> Computational Biology</a:t>
            </a:r>
            <a:r>
              <a:rPr lang="en-GB" sz="1200" dirty="0" smtClean="0">
                <a:latin typeface="Gill Sans MT" pitchFamily="34" charset="0"/>
              </a:rPr>
              <a:t>, 7(11)</a:t>
            </a:r>
          </a:p>
          <a:p>
            <a:r>
              <a:rPr lang="en-GB" sz="1200" dirty="0" smtClean="0">
                <a:latin typeface="Gill Sans MT" pitchFamily="34" charset="0"/>
              </a:rPr>
              <a:t>Penny, W. D., Stephan, K. E., </a:t>
            </a:r>
            <a:r>
              <a:rPr lang="en-GB" sz="1200" dirty="0" err="1" smtClean="0">
                <a:latin typeface="Gill Sans MT" pitchFamily="34" charset="0"/>
              </a:rPr>
              <a:t>Daunizeau</a:t>
            </a:r>
            <a:r>
              <a:rPr lang="en-GB" sz="1200" dirty="0" smtClean="0">
                <a:latin typeface="Gill Sans MT" pitchFamily="34" charset="0"/>
              </a:rPr>
              <a:t>, J., Rosa, M. J., </a:t>
            </a:r>
            <a:r>
              <a:rPr lang="en-GB" sz="1200" dirty="0" err="1" smtClean="0">
                <a:latin typeface="Gill Sans MT" pitchFamily="34" charset="0"/>
              </a:rPr>
              <a:t>Friston</a:t>
            </a:r>
            <a:r>
              <a:rPr lang="en-GB" sz="1200" dirty="0" smtClean="0">
                <a:latin typeface="Gill Sans MT" pitchFamily="34" charset="0"/>
              </a:rPr>
              <a:t>, K. J., Schofield, T. M., &amp; </a:t>
            </a:r>
            <a:r>
              <a:rPr lang="en-GB" sz="1200" dirty="0" err="1" smtClean="0">
                <a:latin typeface="Gill Sans MT" pitchFamily="34" charset="0"/>
              </a:rPr>
              <a:t>Leff</a:t>
            </a:r>
            <a:r>
              <a:rPr lang="en-GB" sz="1200" dirty="0" smtClean="0">
                <a:latin typeface="Gill Sans MT" pitchFamily="34" charset="0"/>
              </a:rPr>
              <a:t>, A. P. (2010). Comparing families of dynamic causal models. </a:t>
            </a:r>
            <a:r>
              <a:rPr lang="en-GB" sz="1200" i="1" dirty="0" err="1" smtClean="0">
                <a:latin typeface="Gill Sans MT" pitchFamily="34" charset="0"/>
              </a:rPr>
              <a:t>PLoS</a:t>
            </a:r>
            <a:r>
              <a:rPr lang="en-GB" sz="1200" i="1" dirty="0" smtClean="0">
                <a:latin typeface="Gill Sans MT" pitchFamily="34" charset="0"/>
              </a:rPr>
              <a:t> Computational Biology, 6(3)</a:t>
            </a:r>
          </a:p>
          <a:p>
            <a:r>
              <a:rPr lang="en-GB" sz="1200" dirty="0" err="1" smtClean="0">
                <a:latin typeface="Gill Sans MT" pitchFamily="34" charset="0"/>
              </a:rPr>
              <a:t>Seghier</a:t>
            </a:r>
            <a:r>
              <a:rPr lang="en-GB" sz="1200" dirty="0" smtClean="0">
                <a:latin typeface="Gill Sans MT" pitchFamily="34" charset="0"/>
              </a:rPr>
              <a:t>, M. L., </a:t>
            </a:r>
            <a:r>
              <a:rPr lang="en-GB" sz="1200" dirty="0" err="1" smtClean="0">
                <a:latin typeface="Gill Sans MT" pitchFamily="34" charset="0"/>
              </a:rPr>
              <a:t>Zeidman</a:t>
            </a:r>
            <a:r>
              <a:rPr lang="en-GB" sz="1200" dirty="0" smtClean="0">
                <a:latin typeface="Gill Sans MT" pitchFamily="34" charset="0"/>
              </a:rPr>
              <a:t>, P., Neufeld, N. H., </a:t>
            </a:r>
            <a:r>
              <a:rPr lang="en-GB" sz="1200" dirty="0" err="1" smtClean="0">
                <a:latin typeface="Gill Sans MT" pitchFamily="34" charset="0"/>
              </a:rPr>
              <a:t>Leff</a:t>
            </a:r>
            <a:r>
              <a:rPr lang="en-GB" sz="1200" dirty="0" smtClean="0">
                <a:latin typeface="Gill Sans MT" pitchFamily="34" charset="0"/>
              </a:rPr>
              <a:t>, A. P., &amp; Price, C. J. (2010). Identifying abnormal connectivity in patients using dynamic causal </a:t>
            </a:r>
            <a:r>
              <a:rPr lang="en-GB" sz="1200" dirty="0" err="1" smtClean="0">
                <a:latin typeface="Gill Sans MT" pitchFamily="34" charset="0"/>
              </a:rPr>
              <a:t>modeling</a:t>
            </a:r>
            <a:r>
              <a:rPr lang="en-GB" sz="1200" dirty="0" smtClean="0">
                <a:latin typeface="Gill Sans MT" pitchFamily="34" charset="0"/>
              </a:rPr>
              <a:t> of FMRI responses. </a:t>
            </a:r>
            <a:r>
              <a:rPr lang="en-GB" sz="1200" i="1" dirty="0" smtClean="0">
                <a:latin typeface="Gill Sans MT" pitchFamily="34" charset="0"/>
              </a:rPr>
              <a:t>Frontiers in systems neuroscience</a:t>
            </a:r>
            <a:r>
              <a:rPr lang="en-GB" sz="1200" dirty="0" smtClean="0">
                <a:latin typeface="Gill Sans MT" pitchFamily="34" charset="0"/>
              </a:rPr>
              <a:t>, </a:t>
            </a:r>
            <a:r>
              <a:rPr lang="en-GB" sz="1200" i="1" dirty="0" smtClean="0">
                <a:latin typeface="Gill Sans MT" pitchFamily="34" charset="0"/>
              </a:rPr>
              <a:t>4</a:t>
            </a:r>
            <a:r>
              <a:rPr lang="en-GB" sz="1200" dirty="0" smtClean="0">
                <a:latin typeface="Gill Sans MT" pitchFamily="34" charset="0"/>
              </a:rPr>
              <a:t>(August), 1–14</a:t>
            </a:r>
          </a:p>
          <a:p>
            <a:r>
              <a:rPr lang="en-GB" sz="1200" dirty="0" smtClean="0">
                <a:latin typeface="Gill Sans MT" pitchFamily="34" charset="0"/>
              </a:rPr>
              <a:t>Campo et al. (2013). Network reconfiguration and working memory impairment in mesial temporal lobe epilepsy. </a:t>
            </a:r>
            <a:r>
              <a:rPr lang="en-GB" sz="1200" i="1" dirty="0" err="1" smtClean="0">
                <a:latin typeface="Gill Sans MT" pitchFamily="34" charset="0"/>
              </a:rPr>
              <a:t>NeuroImage</a:t>
            </a:r>
            <a:r>
              <a:rPr lang="en-GB" sz="1200" dirty="0" smtClean="0">
                <a:latin typeface="Gill Sans MT" pitchFamily="34" charset="0"/>
              </a:rPr>
              <a:t>, </a:t>
            </a:r>
            <a:r>
              <a:rPr lang="en-GB" sz="1200" i="1" dirty="0" smtClean="0">
                <a:latin typeface="Gill Sans MT" pitchFamily="34" charset="0"/>
              </a:rPr>
              <a:t>72</a:t>
            </a:r>
            <a:r>
              <a:rPr lang="en-GB" sz="1200" dirty="0" smtClean="0">
                <a:latin typeface="Gill Sans MT" pitchFamily="34" charset="0"/>
              </a:rPr>
              <a:t>, 48-54.</a:t>
            </a:r>
            <a:endParaRPr lang="en-GB" sz="1200" i="1" dirty="0" smtClean="0">
              <a:latin typeface="Gill Sans MT" pitchFamily="34" charset="0"/>
            </a:endParaRPr>
          </a:p>
          <a:p>
            <a:r>
              <a:rPr lang="en-GB" dirty="0" smtClean="0"/>
              <a:t>Previous</a:t>
            </a:r>
            <a:r>
              <a:rPr lang="en-GB" baseline="0" dirty="0" smtClean="0"/>
              <a:t> </a:t>
            </a:r>
            <a:r>
              <a:rPr lang="en-GB" baseline="0" dirty="0" err="1" smtClean="0"/>
              <a:t>MfD</a:t>
            </a:r>
            <a:r>
              <a:rPr lang="en-GB" baseline="0" dirty="0" smtClean="0"/>
              <a:t> slides</a:t>
            </a:r>
          </a:p>
          <a:p>
            <a:endParaRPr lang="en-US" dirty="0"/>
          </a:p>
        </p:txBody>
      </p:sp>
      <p:sp>
        <p:nvSpPr>
          <p:cNvPr id="4" name="Slide Number Placeholder 3"/>
          <p:cNvSpPr>
            <a:spLocks noGrp="1"/>
          </p:cNvSpPr>
          <p:nvPr>
            <p:ph type="sldNum" sz="quarter" idx="10"/>
          </p:nvPr>
        </p:nvSpPr>
        <p:spPr/>
        <p:txBody>
          <a:bodyPr/>
          <a:lstStyle/>
          <a:p>
            <a:fld id="{C38B91BF-1FE5-4A54-9B2C-50F5A0D0D233}" type="slidenum">
              <a:rPr lang="en-US" smtClean="0"/>
              <a:t>38</a:t>
            </a:fld>
            <a:endParaRPr lang="en-US"/>
          </a:p>
        </p:txBody>
      </p:sp>
    </p:spTree>
    <p:extLst>
      <p:ext uri="{BB962C8B-B14F-4D97-AF65-F5344CB8AC3E}">
        <p14:creationId xmlns:p14="http://schemas.microsoft.com/office/powerpoint/2010/main" val="1027900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smtClean="0"/>
              <a:t>Dynamic = using linear or</a:t>
            </a:r>
            <a:r>
              <a:rPr lang="en-US" baseline="0" dirty="0" smtClean="0"/>
              <a:t> nonlinear differential equations to </a:t>
            </a:r>
            <a:r>
              <a:rPr lang="en-US" dirty="0" smtClean="0"/>
              <a:t>describe hidden neuronal dynamics</a:t>
            </a:r>
          </a:p>
          <a:p>
            <a:r>
              <a:rPr lang="en-US" dirty="0" smtClean="0"/>
              <a:t>Causal = describe how dynamics in one area cause dynamics in another area, and how these interactions are modulated by experimental manipulations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Neurophysiologically</a:t>
            </a:r>
            <a:r>
              <a:rPr lang="en-US" baseline="0" dirty="0" smtClean="0"/>
              <a:t> interpretable - </a:t>
            </a:r>
            <a:r>
              <a:rPr lang="en-GB" sz="1200" dirty="0" smtClean="0">
                <a:latin typeface="Calibri" pitchFamily="34" charset="0"/>
              </a:rPr>
              <a:t>Hypotheses </a:t>
            </a:r>
            <a:r>
              <a:rPr lang="en-GB" sz="1200" i="0" dirty="0" smtClean="0">
                <a:latin typeface="Calibri" pitchFamily="34" charset="0"/>
              </a:rPr>
              <a:t>are constrained </a:t>
            </a:r>
            <a:r>
              <a:rPr lang="en-GB" sz="1200" dirty="0" smtClean="0">
                <a:latin typeface="Calibri" pitchFamily="34" charset="0"/>
              </a:rPr>
              <a:t>by the underlying biological model</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baseline="0" dirty="0" smtClean="0">
                <a:latin typeface="Calibri" pitchFamily="34" charset="0"/>
              </a:rPr>
              <a:t>Use a biophysically motivated and parameterized forward model to link the </a:t>
            </a:r>
            <a:r>
              <a:rPr lang="en-GB" sz="1200" baseline="0" dirty="0" err="1" smtClean="0">
                <a:latin typeface="Calibri" pitchFamily="34" charset="0"/>
              </a:rPr>
              <a:t>modeled</a:t>
            </a:r>
            <a:r>
              <a:rPr lang="en-GB" sz="1200" baseline="0" dirty="0" smtClean="0">
                <a:latin typeface="Calibri" pitchFamily="34" charset="0"/>
              </a:rPr>
              <a:t> neuronal dynamics to specific features of measured data</a:t>
            </a:r>
            <a:endParaRPr lang="en-US" baseline="0" dirty="0" smtClean="0"/>
          </a:p>
          <a:p>
            <a:r>
              <a:rPr lang="en-US" baseline="0" dirty="0" smtClean="0"/>
              <a:t>Bayesian = each parameter is constrained by prior distribution – see later for how to specify these</a:t>
            </a:r>
            <a:endParaRPr lang="en-GB" dirty="0">
              <a:latin typeface="Times New Roman" charset="0"/>
            </a:endParaRPr>
          </a:p>
        </p:txBody>
      </p:sp>
      <p:sp>
        <p:nvSpPr>
          <p:cNvPr id="4" name="Slide Number Placeholder 3"/>
          <p:cNvSpPr>
            <a:spLocks noGrp="1"/>
          </p:cNvSpPr>
          <p:nvPr>
            <p:ph type="sldNum" sz="quarter" idx="10"/>
          </p:nvPr>
        </p:nvSpPr>
        <p:spPr/>
        <p:txBody>
          <a:bodyPr/>
          <a:lstStyle/>
          <a:p>
            <a:fld id="{7E99CEC8-E162-0345-8255-ABF4FB0EC032}" type="slidenum">
              <a:rPr lang="en-US" smtClean="0"/>
              <a:t>5</a:t>
            </a:fld>
            <a:endParaRPr lang="en-US"/>
          </a:p>
        </p:txBody>
      </p:sp>
    </p:spTree>
    <p:extLst>
      <p:ext uri="{BB962C8B-B14F-4D97-AF65-F5344CB8AC3E}">
        <p14:creationId xmlns:p14="http://schemas.microsoft.com/office/powerpoint/2010/main" val="2670105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smtClean="0"/>
              <a:t>Inputs</a:t>
            </a:r>
            <a:r>
              <a:rPr lang="en-GB" smtClean="0"/>
              <a:t>: experimental manipulations</a:t>
            </a:r>
          </a:p>
          <a:p>
            <a:pPr lvl="1"/>
            <a:r>
              <a:rPr lang="en-GB" smtClean="0"/>
              <a:t>External input on brain, e.g. visual stimuli</a:t>
            </a:r>
          </a:p>
          <a:p>
            <a:pPr lvl="1"/>
            <a:r>
              <a:rPr lang="en-GB" smtClean="0"/>
              <a:t>Context, e.g. attention</a:t>
            </a:r>
          </a:p>
          <a:p>
            <a:r>
              <a:rPr lang="en-GB" b="1" smtClean="0"/>
              <a:t>State variables</a:t>
            </a:r>
            <a:r>
              <a:rPr lang="en-GB" smtClean="0"/>
              <a:t>: neuronal activities in the brain</a:t>
            </a:r>
          </a:p>
          <a:p>
            <a:r>
              <a:rPr lang="en-GB" b="1" smtClean="0"/>
              <a:t>Outputs</a:t>
            </a:r>
            <a:r>
              <a:rPr lang="en-GB" smtClean="0"/>
              <a:t>: electromagnetic or hemodynamic responses over brain regions</a:t>
            </a:r>
          </a:p>
          <a:p>
            <a:pPr lvl="1"/>
            <a:r>
              <a:rPr lang="en-GB" smtClean="0"/>
              <a:t>Measured in scanner</a:t>
            </a:r>
          </a:p>
          <a:p>
            <a:endParaRPr lang="en-US"/>
          </a:p>
        </p:txBody>
      </p:sp>
      <p:sp>
        <p:nvSpPr>
          <p:cNvPr id="4" name="Slide Number Placeholder 3"/>
          <p:cNvSpPr>
            <a:spLocks noGrp="1"/>
          </p:cNvSpPr>
          <p:nvPr>
            <p:ph type="sldNum" sz="quarter" idx="10"/>
          </p:nvPr>
        </p:nvSpPr>
        <p:spPr/>
        <p:txBody>
          <a:bodyPr/>
          <a:lstStyle/>
          <a:p>
            <a:fld id="{C38B91BF-1FE5-4A54-9B2C-50F5A0D0D233}" type="slidenum">
              <a:rPr lang="en-US" smtClean="0"/>
              <a:t>6</a:t>
            </a:fld>
            <a:endParaRPr lang="en-US"/>
          </a:p>
        </p:txBody>
      </p:sp>
    </p:spTree>
    <p:extLst>
      <p:ext uri="{BB962C8B-B14F-4D97-AF65-F5344CB8AC3E}">
        <p14:creationId xmlns:p14="http://schemas.microsoft.com/office/powerpoint/2010/main" val="1047414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remember that the effective connectivity is the influence that one neuronal system do over another</a:t>
            </a:r>
          </a:p>
          <a:p>
            <a:endParaRPr lang="en-US" dirty="0" smtClean="0"/>
          </a:p>
          <a:p>
            <a:r>
              <a:rPr lang="en-US" dirty="0" smtClean="0"/>
              <a:t>The problem is we cannot directly</a:t>
            </a:r>
            <a:r>
              <a:rPr lang="en-US" baseline="0" dirty="0" smtClean="0"/>
              <a:t> observe neuronal activity</a:t>
            </a:r>
          </a:p>
          <a:p>
            <a:r>
              <a:rPr lang="en-US" baseline="0" dirty="0" smtClean="0"/>
              <a:t>Through the hemodynamic forward model we can model how neuronal synaptic activity transformed into measured response in fMRI</a:t>
            </a:r>
          </a:p>
          <a:p>
            <a:endParaRPr lang="en-US" baseline="0" dirty="0" smtClean="0"/>
          </a:p>
          <a:p>
            <a:r>
              <a:rPr lang="en-US" baseline="0" dirty="0" smtClean="0"/>
              <a:t>This is the key difference to other methods of assessing connectivity</a:t>
            </a:r>
          </a:p>
          <a:p>
            <a:endParaRPr lang="en-US" dirty="0" smtClean="0"/>
          </a:p>
          <a:p>
            <a:endParaRPr lang="en-US" dirty="0" smtClean="0"/>
          </a:p>
          <a:p>
            <a:r>
              <a:rPr lang="en-US" dirty="0" smtClean="0"/>
              <a:t>So</a:t>
            </a:r>
            <a:r>
              <a:rPr lang="en-US" baseline="0" dirty="0" smtClean="0"/>
              <a:t> Z is the neuronal activity, which we can’t directly observe.</a:t>
            </a:r>
          </a:p>
          <a:p>
            <a:r>
              <a:rPr lang="en-US" baseline="0" dirty="0" smtClean="0"/>
              <a:t>This is transformed into y (the BOLD-signal which we can assess), through the hemodynamic response function (delta)</a:t>
            </a:r>
          </a:p>
          <a:p>
            <a:endParaRPr lang="en-US" baseline="0" dirty="0" smtClean="0"/>
          </a:p>
          <a:p>
            <a:r>
              <a:rPr lang="en-US" baseline="0" dirty="0" smtClean="0"/>
              <a:t>DCM use this model to estimate parameters at neuronal level</a:t>
            </a:r>
            <a:endParaRPr lang="en-US" dirty="0"/>
          </a:p>
        </p:txBody>
      </p:sp>
      <p:sp>
        <p:nvSpPr>
          <p:cNvPr id="4" name="Slide Number Placeholder 3"/>
          <p:cNvSpPr>
            <a:spLocks noGrp="1"/>
          </p:cNvSpPr>
          <p:nvPr>
            <p:ph type="sldNum" sz="quarter" idx="10"/>
          </p:nvPr>
        </p:nvSpPr>
        <p:spPr/>
        <p:txBody>
          <a:bodyPr/>
          <a:lstStyle/>
          <a:p>
            <a:fld id="{C38B91BF-1FE5-4A54-9B2C-50F5A0D0D233}" type="slidenum">
              <a:rPr lang="en-US" smtClean="0"/>
              <a:t>7</a:t>
            </a:fld>
            <a:endParaRPr lang="en-US"/>
          </a:p>
        </p:txBody>
      </p:sp>
    </p:spTree>
    <p:extLst>
      <p:ext uri="{BB962C8B-B14F-4D97-AF65-F5344CB8AC3E}">
        <p14:creationId xmlns:p14="http://schemas.microsoft.com/office/powerpoint/2010/main" val="447166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smtClean="0"/>
              <a:t>The aim of neuronal model is to model temporal</a:t>
            </a:r>
            <a:r>
              <a:rPr lang="en-GB" baseline="0" dirty="0" smtClean="0"/>
              <a:t> evolution of set of neuronal states z at the </a:t>
            </a:r>
            <a:r>
              <a:rPr lang="en-GB" baseline="0" dirty="0" err="1" smtClean="0"/>
              <a:t>timepoint</a:t>
            </a:r>
            <a:r>
              <a:rPr lang="en-GB" baseline="0" dirty="0" smtClean="0"/>
              <a:t> t</a:t>
            </a:r>
          </a:p>
          <a:p>
            <a:r>
              <a:rPr lang="en-GB" baseline="0" dirty="0" smtClean="0"/>
              <a:t>It is not interested in the neuronal state itself, but in its rate of change in time, related to experimental perturbation in the system (u)</a:t>
            </a:r>
          </a:p>
          <a:p>
            <a:r>
              <a:rPr lang="en-GB" baseline="0" dirty="0" smtClean="0"/>
              <a:t>It is expressed in this differential equation:</a:t>
            </a:r>
          </a:p>
          <a:p>
            <a:endParaRPr lang="en-GB" baseline="0" dirty="0" smtClean="0"/>
          </a:p>
          <a:p>
            <a:r>
              <a:rPr lang="en-GB" baseline="0" dirty="0" smtClean="0"/>
              <a:t>Z at a </a:t>
            </a:r>
            <a:r>
              <a:rPr lang="en-GB" baseline="0" dirty="0" err="1" smtClean="0"/>
              <a:t>timepoint</a:t>
            </a:r>
            <a:r>
              <a:rPr lang="en-GB" baseline="0" dirty="0" smtClean="0"/>
              <a:t> is a function of current neuronal state, external input, and intrinsic connectivity</a:t>
            </a:r>
          </a:p>
          <a:p>
            <a:endParaRPr lang="en-GB" dirty="0"/>
          </a:p>
        </p:txBody>
      </p:sp>
      <p:sp>
        <p:nvSpPr>
          <p:cNvPr id="4" name="Foliennummernplatzhalter 3"/>
          <p:cNvSpPr>
            <a:spLocks noGrp="1"/>
          </p:cNvSpPr>
          <p:nvPr>
            <p:ph type="sldNum" sz="quarter" idx="10"/>
          </p:nvPr>
        </p:nvSpPr>
        <p:spPr/>
        <p:txBody>
          <a:bodyPr/>
          <a:lstStyle/>
          <a:p>
            <a:fld id="{54E46990-5FE9-4BEB-B68A-14C593AC9F44}" type="slidenum">
              <a:rPr lang="en-GB" smtClean="0"/>
              <a:pPr/>
              <a:t>9</a:t>
            </a:fld>
            <a:endParaRPr lang="en-GB"/>
          </a:p>
        </p:txBody>
      </p:sp>
    </p:spTree>
    <p:extLst>
      <p:ext uri="{BB962C8B-B14F-4D97-AF65-F5344CB8AC3E}">
        <p14:creationId xmlns:p14="http://schemas.microsoft.com/office/powerpoint/2010/main" val="2159681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 there is a sound</a:t>
            </a:r>
            <a:r>
              <a:rPr lang="en-US" baseline="0" dirty="0" smtClean="0"/>
              <a:t> stimulus (u)</a:t>
            </a:r>
          </a:p>
          <a:p>
            <a:r>
              <a:rPr lang="en-US" baseline="0" dirty="0" smtClean="0"/>
              <a:t>Z is the current state of system</a:t>
            </a:r>
          </a:p>
          <a:p>
            <a:r>
              <a:rPr lang="en-US" baseline="0" dirty="0" smtClean="0"/>
              <a:t>Theta is the intrinsic connectivity between involved areas</a:t>
            </a:r>
            <a:endParaRPr lang="en-US" dirty="0"/>
          </a:p>
        </p:txBody>
      </p:sp>
      <p:sp>
        <p:nvSpPr>
          <p:cNvPr id="4" name="Slide Number Placeholder 3"/>
          <p:cNvSpPr>
            <a:spLocks noGrp="1"/>
          </p:cNvSpPr>
          <p:nvPr>
            <p:ph type="sldNum" sz="quarter" idx="10"/>
          </p:nvPr>
        </p:nvSpPr>
        <p:spPr/>
        <p:txBody>
          <a:bodyPr/>
          <a:lstStyle/>
          <a:p>
            <a:fld id="{C38B91BF-1FE5-4A54-9B2C-50F5A0D0D233}" type="slidenum">
              <a:rPr lang="en-US" smtClean="0"/>
              <a:t>10</a:t>
            </a:fld>
            <a:endParaRPr lang="en-US"/>
          </a:p>
        </p:txBody>
      </p:sp>
    </p:spTree>
    <p:extLst>
      <p:ext uri="{BB962C8B-B14F-4D97-AF65-F5344CB8AC3E}">
        <p14:creationId xmlns:p14="http://schemas.microsoft.com/office/powerpoint/2010/main" val="3529187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8B91BF-1FE5-4A54-9B2C-50F5A0D0D233}" type="slidenum">
              <a:rPr lang="en-US" smtClean="0"/>
              <a:t>11</a:t>
            </a:fld>
            <a:endParaRPr lang="en-US"/>
          </a:p>
        </p:txBody>
      </p:sp>
    </p:spTree>
    <p:extLst>
      <p:ext uri="{BB962C8B-B14F-4D97-AF65-F5344CB8AC3E}">
        <p14:creationId xmlns:p14="http://schemas.microsoft.com/office/powerpoint/2010/main" val="767068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1" y="1905001"/>
            <a:ext cx="10057091"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914281" y="4572000"/>
            <a:ext cx="8614559"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C4471CC-538C-472C-8017-077FD37CFEEA}" type="datetimeFigureOut">
              <a:rPr lang="en-US" smtClean="0"/>
              <a:t>3/8/2017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4403FD-739D-4407-B3B5-7E938D6BC77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4471CC-538C-472C-8017-077FD37CFEEA}" type="datetimeFigureOut">
              <a:rPr lang="en-US" smtClean="0"/>
              <a:t>3/8/2017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4403FD-739D-4407-B3B5-7E938D6BC77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49" y="274639"/>
            <a:ext cx="2336496"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21" y="274639"/>
            <a:ext cx="802535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4471CC-538C-472C-8017-077FD37CFEEA}" type="datetimeFigureOut">
              <a:rPr lang="en-US" smtClean="0"/>
              <a:t>3/8/2017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4403FD-739D-4407-B3B5-7E938D6BC77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4471CC-538C-472C-8017-077FD37CFEEA}" type="datetimeFigureOut">
              <a:rPr lang="en-US" smtClean="0"/>
              <a:t>3/8/2017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4403FD-739D-4407-B3B5-7E938D6BC77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59" y="5486400"/>
            <a:ext cx="102115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962959" y="3852863"/>
            <a:ext cx="8179851"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C4471CC-538C-472C-8017-077FD37CFEEA}" type="datetimeFigureOut">
              <a:rPr lang="en-US" smtClean="0"/>
              <a:t>3/8/2017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4403FD-739D-4407-B3B5-7E938D6BC77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521" y="1536192"/>
            <a:ext cx="4876165"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92033" y="1536192"/>
            <a:ext cx="4876165"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C4471CC-538C-472C-8017-077FD37CFEEA}" type="datetimeFigureOut">
              <a:rPr lang="en-US" smtClean="0"/>
              <a:t>3/8/2017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4403FD-739D-4407-B3B5-7E938D6BC77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521" y="1535113"/>
            <a:ext cx="4876165"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21" y="2174875"/>
            <a:ext cx="487616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892033" y="1535113"/>
            <a:ext cx="4876165"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92033" y="2174875"/>
            <a:ext cx="487616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C4471CC-538C-472C-8017-077FD37CFEEA}" type="datetimeFigureOut">
              <a:rPr lang="en-US" smtClean="0"/>
              <a:t>3/8/2017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4403FD-739D-4407-B3B5-7E938D6BC77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C4471CC-538C-472C-8017-077FD37CFEEA}" type="datetimeFigureOut">
              <a:rPr lang="en-US" smtClean="0"/>
              <a:t>3/8/2017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4403FD-739D-4407-B3B5-7E938D6BC77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4471CC-538C-472C-8017-077FD37CFEEA}" type="datetimeFigureOut">
              <a:rPr lang="en-US" smtClean="0"/>
              <a:t>3/8/2017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4403FD-739D-4407-B3B5-7E938D6BC77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348" y="5495544"/>
            <a:ext cx="10361851"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406347" y="6096000"/>
            <a:ext cx="10361852"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4471CC-538C-472C-8017-077FD37CFEEA}" type="datetimeFigureOut">
              <a:rPr lang="en-US" smtClean="0"/>
              <a:t>3/8/2017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4403FD-739D-4407-B3B5-7E938D6BC774}" type="slidenum">
              <a:rPr lang="en-US" smtClean="0"/>
              <a:t>‹#›</a:t>
            </a:fld>
            <a:endParaRPr lang="en-US"/>
          </a:p>
        </p:txBody>
      </p:sp>
      <p:sp>
        <p:nvSpPr>
          <p:cNvPr id="9" name="Content Placeholder 8"/>
          <p:cNvSpPr>
            <a:spLocks noGrp="1"/>
          </p:cNvSpPr>
          <p:nvPr>
            <p:ph sz="quarter" idx="13"/>
          </p:nvPr>
        </p:nvSpPr>
        <p:spPr>
          <a:xfrm>
            <a:off x="406347" y="381000"/>
            <a:ext cx="10361851"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284" y="5495278"/>
            <a:ext cx="10361851"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11276132"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02284" y="6096000"/>
            <a:ext cx="10361851"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CC4471CC-538C-472C-8017-077FD37CFEEA}" type="datetimeFigureOut">
              <a:rPr lang="en-US" smtClean="0"/>
              <a:t>3/8/2017</a:t>
            </a:fld>
            <a:endParaRPr lang="en-US"/>
          </a:p>
        </p:txBody>
      </p:sp>
      <p:sp>
        <p:nvSpPr>
          <p:cNvPr id="9" name="Slide Number Placeholder 8"/>
          <p:cNvSpPr>
            <a:spLocks noGrp="1"/>
          </p:cNvSpPr>
          <p:nvPr>
            <p:ph type="sldNum" sz="quarter" idx="11"/>
          </p:nvPr>
        </p:nvSpPr>
        <p:spPr/>
        <p:txBody>
          <a:bodyPr/>
          <a:lstStyle/>
          <a:p>
            <a:fld id="{EB4403FD-739D-4407-B3B5-7E938D6BC774}"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0" y="274638"/>
            <a:ext cx="10158678"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520" y="1600200"/>
            <a:ext cx="10158678"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11276132" y="0"/>
            <a:ext cx="91428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1276132" y="5486400"/>
            <a:ext cx="914281"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11374236" y="5648960"/>
            <a:ext cx="731425"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EB4403FD-739D-4407-B3B5-7E938D6BC774}" type="slidenum">
              <a:rPr lang="en-US" smtClean="0"/>
              <a:t>‹#›</a:t>
            </a:fld>
            <a:endParaRPr lang="en-US"/>
          </a:p>
        </p:txBody>
      </p:sp>
      <p:sp>
        <p:nvSpPr>
          <p:cNvPr id="5" name="Footer Placeholder 4"/>
          <p:cNvSpPr>
            <a:spLocks noGrp="1"/>
          </p:cNvSpPr>
          <p:nvPr>
            <p:ph type="ftr" sz="quarter" idx="3"/>
          </p:nvPr>
        </p:nvSpPr>
        <p:spPr>
          <a:xfrm rot="16200000">
            <a:off x="10508905" y="3987832"/>
            <a:ext cx="2367281" cy="487617"/>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10473346" y="1584992"/>
            <a:ext cx="2438399" cy="487617"/>
          </a:xfrm>
          <a:prstGeom prst="rect">
            <a:avLst/>
          </a:prstGeom>
        </p:spPr>
        <p:txBody>
          <a:bodyPr vert="horz" lIns="91440" tIns="45720" rIns="91440" bIns="45720" rtlCol="0" anchor="ctr"/>
          <a:lstStyle>
            <a:lvl1pPr algn="l">
              <a:defRPr sz="1200">
                <a:solidFill>
                  <a:schemeClr val="bg2"/>
                </a:solidFill>
              </a:defRPr>
            </a:lvl1pPr>
          </a:lstStyle>
          <a:p>
            <a:fld id="{CC4471CC-538C-472C-8017-077FD37CFEEA}" type="datetimeFigureOut">
              <a:rPr lang="en-US" smtClean="0"/>
              <a:t>3/8/2017</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5.emf"/><Relationship Id="rId5" Type="http://schemas.openxmlformats.org/officeDocument/2006/relationships/oleObject" Target="../embeddings/oleObject1.bin"/><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28.wmf"/><Relationship Id="rId4" Type="http://schemas.openxmlformats.org/officeDocument/2006/relationships/oleObject" Target="../embeddings/oleObject2.bin"/></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40.emf"/><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542" y="1905001"/>
            <a:ext cx="11233247" cy="2593975"/>
          </a:xfrm>
        </p:spPr>
        <p:txBody>
          <a:bodyPr>
            <a:normAutofit fontScale="90000"/>
          </a:bodyPr>
          <a:lstStyle/>
          <a:p>
            <a:r>
              <a:rPr lang="en-GB" dirty="0" smtClean="0"/>
              <a:t>Dynamic Causal Modelling for fMRI:</a:t>
            </a:r>
            <a:br>
              <a:rPr lang="en-GB" dirty="0" smtClean="0"/>
            </a:br>
            <a:r>
              <a:rPr lang="en-GB" dirty="0" smtClean="0"/>
              <a:t>Theory &amp; Practice</a:t>
            </a:r>
            <a:endParaRPr lang="en-US" dirty="0"/>
          </a:p>
        </p:txBody>
      </p:sp>
      <p:sp>
        <p:nvSpPr>
          <p:cNvPr id="3" name="Subtitle 2"/>
          <p:cNvSpPr>
            <a:spLocks noGrp="1"/>
          </p:cNvSpPr>
          <p:nvPr>
            <p:ph type="subTitle" idx="1"/>
          </p:nvPr>
        </p:nvSpPr>
        <p:spPr/>
        <p:txBody>
          <a:bodyPr>
            <a:noAutofit/>
          </a:bodyPr>
          <a:lstStyle/>
          <a:p>
            <a:r>
              <a:rPr lang="en-GB" dirty="0" smtClean="0"/>
              <a:t>Presented by: Tara P. Sani &amp; </a:t>
            </a:r>
            <a:r>
              <a:rPr lang="en-GB" dirty="0" err="1" smtClean="0"/>
              <a:t>Reyhan</a:t>
            </a:r>
            <a:r>
              <a:rPr lang="en-GB" dirty="0" smtClean="0"/>
              <a:t> E. </a:t>
            </a:r>
            <a:r>
              <a:rPr lang="en-GB" dirty="0" err="1" smtClean="0"/>
              <a:t>Yunus</a:t>
            </a:r>
            <a:endParaRPr lang="en-GB" dirty="0" smtClean="0"/>
          </a:p>
          <a:p>
            <a:r>
              <a:rPr lang="en-GB" dirty="0" smtClean="0"/>
              <a:t>Expert: </a:t>
            </a:r>
            <a:r>
              <a:rPr lang="en-GB" dirty="0" err="1" smtClean="0"/>
              <a:t>Dr.</a:t>
            </a:r>
            <a:r>
              <a:rPr lang="en-GB" dirty="0" smtClean="0"/>
              <a:t> Peter </a:t>
            </a:r>
            <a:r>
              <a:rPr lang="en-GB" dirty="0" err="1" smtClean="0"/>
              <a:t>Zeidman</a:t>
            </a:r>
            <a:endParaRPr lang="en-US" dirty="0"/>
          </a:p>
        </p:txBody>
      </p:sp>
    </p:spTree>
    <p:extLst>
      <p:ext uri="{BB962C8B-B14F-4D97-AF65-F5344CB8AC3E}">
        <p14:creationId xmlns:p14="http://schemas.microsoft.com/office/powerpoint/2010/main" val="1422989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latin typeface="Gill Sans MT"/>
              </a:rPr>
              <a:t>General State </a:t>
            </a:r>
            <a:r>
              <a:rPr lang="en-GB" dirty="0">
                <a:latin typeface="Gill Sans MT"/>
              </a:rPr>
              <a:t>E</a:t>
            </a:r>
            <a:r>
              <a:rPr lang="en-GB" dirty="0" smtClean="0">
                <a:latin typeface="Gill Sans MT"/>
              </a:rPr>
              <a:t>quation</a:t>
            </a:r>
            <a:endParaRPr lang="en-GB" dirty="0">
              <a:latin typeface="Gill Sans MT"/>
            </a:endParaRPr>
          </a:p>
        </p:txBody>
      </p:sp>
      <mc:AlternateContent xmlns:mc="http://schemas.openxmlformats.org/markup-compatibility/2006" xmlns:a14="http://schemas.microsoft.com/office/drawing/2010/main">
        <mc:Choice Requires="a14">
          <p:sp>
            <p:nvSpPr>
              <p:cNvPr id="3" name="Inhaltsplatzhalter 2"/>
              <p:cNvSpPr>
                <a:spLocks noGrp="1"/>
              </p:cNvSpPr>
              <p:nvPr>
                <p:ph idx="1"/>
              </p:nvPr>
            </p:nvSpPr>
            <p:spPr>
              <a:xfrm>
                <a:off x="1980406" y="1600201"/>
                <a:ext cx="8229600" cy="1252736"/>
              </a:xfrm>
            </p:spPr>
            <p:txBody>
              <a:bodyPr/>
              <a:lstStyle/>
              <a:p>
                <a:pPr marL="0" indent="0">
                  <a:buNone/>
                </a:pPr>
                <a14:m>
                  <m:oMathPara xmlns:m="http://schemas.openxmlformats.org/officeDocument/2006/math">
                    <m:oMathParaPr>
                      <m:jc m:val="centerGroup"/>
                    </m:oMathParaPr>
                    <m:oMath xmlns:m="http://schemas.openxmlformats.org/officeDocument/2006/math">
                      <m:f>
                        <m:fPr>
                          <m:ctrlPr>
                            <a:rPr lang="en-GB" i="1">
                              <a:latin typeface="Cambria Math"/>
                            </a:rPr>
                          </m:ctrlPr>
                        </m:fPr>
                        <m:num>
                          <m:r>
                            <a:rPr lang="de-DE" i="1">
                              <a:latin typeface="Cambria Math"/>
                            </a:rPr>
                            <m:t>𝑑𝑧</m:t>
                          </m:r>
                        </m:num>
                        <m:den>
                          <m:r>
                            <a:rPr lang="de-DE" i="1">
                              <a:latin typeface="Cambria Math"/>
                            </a:rPr>
                            <m:t>𝑑𝑡</m:t>
                          </m:r>
                        </m:den>
                      </m:f>
                      <m:r>
                        <a:rPr lang="de-DE" i="1">
                          <a:latin typeface="Cambria Math"/>
                        </a:rPr>
                        <m:t>=</m:t>
                      </m:r>
                      <m:r>
                        <a:rPr lang="de-DE" i="1">
                          <a:latin typeface="Cambria Math"/>
                        </a:rPr>
                        <m:t>𝐹</m:t>
                      </m:r>
                      <m:r>
                        <a:rPr lang="de-DE" i="1">
                          <a:latin typeface="Cambria Math"/>
                        </a:rPr>
                        <m:t>(</m:t>
                      </m:r>
                      <m:r>
                        <a:rPr lang="de-DE" i="1">
                          <a:latin typeface="Cambria Math"/>
                        </a:rPr>
                        <m:t>𝑧</m:t>
                      </m:r>
                      <m:r>
                        <a:rPr lang="de-DE" i="1">
                          <a:latin typeface="Cambria Math"/>
                        </a:rPr>
                        <m:t>,</m:t>
                      </m:r>
                      <m:r>
                        <a:rPr lang="de-DE" i="1">
                          <a:latin typeface="Cambria Math"/>
                        </a:rPr>
                        <m:t>𝑢</m:t>
                      </m:r>
                      <m:r>
                        <a:rPr lang="de-DE" i="1">
                          <a:latin typeface="Cambria Math"/>
                        </a:rPr>
                        <m:t>,</m:t>
                      </m:r>
                      <m:r>
                        <m:rPr>
                          <m:sty m:val="p"/>
                        </m:rPr>
                        <a:rPr lang="el-GR" i="1">
                          <a:latin typeface="Cambria Math"/>
                        </a:rPr>
                        <m:t>θ</m:t>
                      </m:r>
                      <m:r>
                        <a:rPr lang="de-DE" i="1">
                          <a:latin typeface="Cambria Math"/>
                        </a:rPr>
                        <m:t>)</m:t>
                      </m:r>
                    </m:oMath>
                  </m:oMathPara>
                </a14:m>
                <a:endParaRPr lang="en-GB" dirty="0"/>
              </a:p>
            </p:txBody>
          </p:sp>
        </mc:Choice>
        <mc:Fallback xmlns="">
          <p:sp>
            <p:nvSpPr>
              <p:cNvPr id="3" name="Inhaltsplatzhalter 2"/>
              <p:cNvSpPr>
                <a:spLocks noGrp="1" noRot="1" noChangeAspect="1" noMove="1" noResize="1" noEditPoints="1" noAdjustHandles="1" noChangeArrowheads="1" noChangeShapeType="1" noTextEdit="1"/>
              </p:cNvSpPr>
              <p:nvPr>
                <p:ph idx="1"/>
              </p:nvPr>
            </p:nvSpPr>
            <p:spPr>
              <a:xfrm>
                <a:off x="1980406" y="1600201"/>
                <a:ext cx="8229600" cy="1252736"/>
              </a:xfrm>
              <a:blipFill rotWithShape="0">
                <a:blip r:embed="rId3"/>
                <a:stretch>
                  <a:fillRect/>
                </a:stretch>
              </a:blipFill>
            </p:spPr>
            <p:txBody>
              <a:bodyPr/>
              <a:lstStyle/>
              <a:p>
                <a:r>
                  <a:rPr lang="en-US">
                    <a:noFill/>
                  </a:rPr>
                  <a:t> </a:t>
                </a:r>
              </a:p>
            </p:txBody>
          </p:sp>
        </mc:Fallback>
      </mc:AlternateContent>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7068" y="3635166"/>
            <a:ext cx="2674243" cy="1810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Ellipse 8"/>
          <p:cNvSpPr/>
          <p:nvPr/>
        </p:nvSpPr>
        <p:spPr>
          <a:xfrm>
            <a:off x="5591150" y="4725144"/>
            <a:ext cx="627980"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Z</a:t>
            </a:r>
            <a:r>
              <a:rPr lang="en-GB" sz="1400" baseline="-25000" dirty="0"/>
              <a:t>1</a:t>
            </a:r>
            <a:endParaRPr lang="en-GB" sz="1400" dirty="0"/>
          </a:p>
        </p:txBody>
      </p:sp>
      <p:sp>
        <p:nvSpPr>
          <p:cNvPr id="10" name="Ellipse 9"/>
          <p:cNvSpPr/>
          <p:nvPr/>
        </p:nvSpPr>
        <p:spPr>
          <a:xfrm>
            <a:off x="6095206" y="3933056"/>
            <a:ext cx="612068" cy="540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z</a:t>
            </a:r>
            <a:r>
              <a:rPr lang="en-GB" baseline="-25000" dirty="0"/>
              <a:t>2</a:t>
            </a:r>
            <a:endParaRPr lang="en-GB" dirty="0"/>
          </a:p>
        </p:txBody>
      </p:sp>
      <p:sp>
        <p:nvSpPr>
          <p:cNvPr id="11" name="Ellipse 10"/>
          <p:cNvSpPr/>
          <p:nvPr/>
        </p:nvSpPr>
        <p:spPr>
          <a:xfrm>
            <a:off x="5015086" y="4062598"/>
            <a:ext cx="576064" cy="5185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z</a:t>
            </a:r>
            <a:r>
              <a:rPr lang="en-GB" baseline="-25000" dirty="0"/>
              <a:t>3</a:t>
            </a:r>
            <a:endParaRPr lang="en-GB" dirty="0"/>
          </a:p>
        </p:txBody>
      </p:sp>
      <p:cxnSp>
        <p:nvCxnSpPr>
          <p:cNvPr id="13" name="Gerade Verbindung mit Pfeil 12"/>
          <p:cNvCxnSpPr/>
          <p:nvPr/>
        </p:nvCxnSpPr>
        <p:spPr>
          <a:xfrm flipV="1">
            <a:off x="4655046" y="5229201"/>
            <a:ext cx="1008112" cy="1048123"/>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15" name="Textfeld 14"/>
          <p:cNvSpPr txBox="1"/>
          <p:nvPr/>
        </p:nvSpPr>
        <p:spPr>
          <a:xfrm>
            <a:off x="7452152" y="3893320"/>
            <a:ext cx="2278572" cy="338554"/>
          </a:xfrm>
          <a:prstGeom prst="rect">
            <a:avLst/>
          </a:prstGeom>
          <a:noFill/>
        </p:spPr>
        <p:txBody>
          <a:bodyPr wrap="none" rtlCol="0">
            <a:spAutoFit/>
          </a:bodyPr>
          <a:lstStyle/>
          <a:p>
            <a:r>
              <a:rPr lang="en-GB" sz="1600" dirty="0">
                <a:solidFill>
                  <a:srgbClr val="FF0000"/>
                </a:solidFill>
              </a:rPr>
              <a:t>z: current state of system</a:t>
            </a:r>
          </a:p>
        </p:txBody>
      </p:sp>
      <p:sp>
        <p:nvSpPr>
          <p:cNvPr id="17" name="Textfeld 16"/>
          <p:cNvSpPr txBox="1"/>
          <p:nvPr/>
        </p:nvSpPr>
        <p:spPr>
          <a:xfrm>
            <a:off x="7463359" y="4242574"/>
            <a:ext cx="2405659" cy="338554"/>
          </a:xfrm>
          <a:prstGeom prst="rect">
            <a:avLst/>
          </a:prstGeom>
          <a:noFill/>
        </p:spPr>
        <p:txBody>
          <a:bodyPr wrap="none" rtlCol="0">
            <a:spAutoFit/>
          </a:bodyPr>
          <a:lstStyle/>
          <a:p>
            <a:r>
              <a:rPr lang="en-GB" sz="1600" dirty="0">
                <a:solidFill>
                  <a:srgbClr val="FF0000"/>
                </a:solidFill>
              </a:rPr>
              <a:t>u: external input to system</a:t>
            </a:r>
          </a:p>
        </p:txBody>
      </p:sp>
      <p:sp>
        <p:nvSpPr>
          <p:cNvPr id="18" name="Textfeld 17"/>
          <p:cNvSpPr txBox="1"/>
          <p:nvPr/>
        </p:nvSpPr>
        <p:spPr>
          <a:xfrm>
            <a:off x="7463358" y="4602614"/>
            <a:ext cx="2115836" cy="338554"/>
          </a:xfrm>
          <a:prstGeom prst="rect">
            <a:avLst/>
          </a:prstGeom>
          <a:noFill/>
        </p:spPr>
        <p:txBody>
          <a:bodyPr wrap="none" rtlCol="0">
            <a:spAutoFit/>
          </a:bodyPr>
          <a:lstStyle/>
          <a:p>
            <a:r>
              <a:rPr lang="el-GR" sz="1600" dirty="0">
                <a:solidFill>
                  <a:srgbClr val="FF0000"/>
                </a:solidFill>
              </a:rPr>
              <a:t>θ</a:t>
            </a:r>
            <a:r>
              <a:rPr lang="en-GB" sz="1600" dirty="0">
                <a:solidFill>
                  <a:srgbClr val="FF0000"/>
                </a:solidFill>
              </a:rPr>
              <a:t>: intrinsic connectivity</a:t>
            </a:r>
          </a:p>
        </p:txBody>
      </p:sp>
      <p:cxnSp>
        <p:nvCxnSpPr>
          <p:cNvPr id="20" name="Gerade Verbindung mit Pfeil 19"/>
          <p:cNvCxnSpPr/>
          <p:nvPr/>
        </p:nvCxnSpPr>
        <p:spPr>
          <a:xfrm flipV="1">
            <a:off x="5979394" y="4437112"/>
            <a:ext cx="187820" cy="242934"/>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cxnSp>
        <p:nvCxnSpPr>
          <p:cNvPr id="23" name="Gerade Verbindung mit Pfeil 22"/>
          <p:cNvCxnSpPr/>
          <p:nvPr/>
        </p:nvCxnSpPr>
        <p:spPr>
          <a:xfrm flipH="1">
            <a:off x="6073305" y="4473554"/>
            <a:ext cx="217833" cy="289841"/>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cxnSp>
        <p:nvCxnSpPr>
          <p:cNvPr id="37" name="Gerade Verbindung mit Pfeil 36"/>
          <p:cNvCxnSpPr/>
          <p:nvPr/>
        </p:nvCxnSpPr>
        <p:spPr>
          <a:xfrm flipH="1">
            <a:off x="5591150" y="4127594"/>
            <a:ext cx="396044" cy="21486"/>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cxnSp>
        <p:nvCxnSpPr>
          <p:cNvPr id="39" name="Gerade Verbindung mit Pfeil 38"/>
          <p:cNvCxnSpPr/>
          <p:nvPr/>
        </p:nvCxnSpPr>
        <p:spPr>
          <a:xfrm flipV="1">
            <a:off x="5635538" y="4242574"/>
            <a:ext cx="387660" cy="8384"/>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cxnSp>
        <p:nvCxnSpPr>
          <p:cNvPr id="41" name="Gerade Verbindung mit Pfeil 40"/>
          <p:cNvCxnSpPr/>
          <p:nvPr/>
        </p:nvCxnSpPr>
        <p:spPr>
          <a:xfrm>
            <a:off x="5447134" y="4581128"/>
            <a:ext cx="188404" cy="250686"/>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cxnSp>
        <p:nvCxnSpPr>
          <p:cNvPr id="46" name="Gerade Verbindung mit Pfeil 45"/>
          <p:cNvCxnSpPr/>
          <p:nvPr/>
        </p:nvCxnSpPr>
        <p:spPr>
          <a:xfrm flipH="1" flipV="1">
            <a:off x="5519144" y="4509121"/>
            <a:ext cx="175045" cy="218709"/>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pic>
        <p:nvPicPr>
          <p:cNvPr id="206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58548" y="6041672"/>
            <a:ext cx="452482" cy="555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276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6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5" grpId="0"/>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latin typeface="Gill Sans MT"/>
              </a:rPr>
              <a:t>Neural State Equation in DCM</a:t>
            </a:r>
            <a:endParaRPr lang="en-GB" dirty="0">
              <a:latin typeface="Gill Sans MT"/>
            </a:endParaRPr>
          </a:p>
        </p:txBody>
      </p:sp>
      <p:sp>
        <p:nvSpPr>
          <p:cNvPr id="3" name="Inhaltsplatzhalter 2"/>
          <p:cNvSpPr>
            <a:spLocks noGrp="1"/>
          </p:cNvSpPr>
          <p:nvPr>
            <p:ph idx="1"/>
          </p:nvPr>
        </p:nvSpPr>
        <p:spPr>
          <a:xfrm>
            <a:off x="1853406" y="1844825"/>
            <a:ext cx="8489950" cy="3457575"/>
          </a:xfrm>
        </p:spPr>
        <p:txBody>
          <a:bodyPr/>
          <a:lstStyle/>
          <a:p>
            <a:r>
              <a:rPr lang="en-GB" dirty="0" smtClean="0"/>
              <a:t>Example: attention to motion or colour of visual stimulus (</a:t>
            </a:r>
            <a:r>
              <a:rPr lang="en-GB" dirty="0" err="1" smtClean="0"/>
              <a:t>Chawla</a:t>
            </a:r>
            <a:r>
              <a:rPr lang="en-GB" dirty="0" smtClean="0"/>
              <a:t>, 1999)</a:t>
            </a:r>
            <a:endParaRPr lang="en-GB"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1290" y="3066014"/>
            <a:ext cx="4588372" cy="3074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Ellipse 5"/>
          <p:cNvSpPr/>
          <p:nvPr/>
        </p:nvSpPr>
        <p:spPr>
          <a:xfrm rot="5122532">
            <a:off x="7052058" y="4119746"/>
            <a:ext cx="462559" cy="4682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Ellipse 6"/>
          <p:cNvSpPr/>
          <p:nvPr/>
        </p:nvSpPr>
        <p:spPr>
          <a:xfrm rot="5122532">
            <a:off x="7651557" y="3394616"/>
            <a:ext cx="462559" cy="4682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Ellipse 7"/>
          <p:cNvSpPr/>
          <p:nvPr/>
        </p:nvSpPr>
        <p:spPr>
          <a:xfrm rot="5122532">
            <a:off x="8226277" y="4119746"/>
            <a:ext cx="462559" cy="4682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Ellipse 8"/>
          <p:cNvSpPr/>
          <p:nvPr/>
        </p:nvSpPr>
        <p:spPr>
          <a:xfrm rot="5122532">
            <a:off x="7628124" y="4889669"/>
            <a:ext cx="462559" cy="4682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Ellipse 11"/>
          <p:cNvSpPr/>
          <p:nvPr/>
        </p:nvSpPr>
        <p:spPr>
          <a:xfrm rot="5122532">
            <a:off x="7725496" y="3033727"/>
            <a:ext cx="324748" cy="4223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Ellipse 12"/>
          <p:cNvSpPr/>
          <p:nvPr/>
        </p:nvSpPr>
        <p:spPr>
          <a:xfrm rot="5122532">
            <a:off x="8604664" y="4263110"/>
            <a:ext cx="324748" cy="4223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Ellipse 13"/>
          <p:cNvSpPr/>
          <p:nvPr/>
        </p:nvSpPr>
        <p:spPr>
          <a:xfrm rot="5122532">
            <a:off x="8028600" y="5055198"/>
            <a:ext cx="324748" cy="4223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Ellipse 14"/>
          <p:cNvSpPr/>
          <p:nvPr/>
        </p:nvSpPr>
        <p:spPr>
          <a:xfrm rot="5122532">
            <a:off x="6804464" y="4260810"/>
            <a:ext cx="324748" cy="4223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Ellipse 15"/>
          <p:cNvSpPr/>
          <p:nvPr/>
        </p:nvSpPr>
        <p:spPr>
          <a:xfrm rot="5122532">
            <a:off x="7412100" y="3804302"/>
            <a:ext cx="462559" cy="4682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Ellipse 16"/>
          <p:cNvSpPr/>
          <p:nvPr/>
        </p:nvSpPr>
        <p:spPr>
          <a:xfrm rot="5122532">
            <a:off x="7268084" y="4529629"/>
            <a:ext cx="462559" cy="4682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Ellipse 17"/>
          <p:cNvSpPr/>
          <p:nvPr/>
        </p:nvSpPr>
        <p:spPr>
          <a:xfrm rot="5122532">
            <a:off x="8060171" y="4601637"/>
            <a:ext cx="462559" cy="4682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Ellipse 18"/>
          <p:cNvSpPr/>
          <p:nvPr/>
        </p:nvSpPr>
        <p:spPr>
          <a:xfrm rot="5122532">
            <a:off x="7916155" y="3804302"/>
            <a:ext cx="462559" cy="4682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Ellipse 19"/>
          <p:cNvSpPr/>
          <p:nvPr/>
        </p:nvSpPr>
        <p:spPr>
          <a:xfrm rot="5400000">
            <a:off x="7680260" y="5516356"/>
            <a:ext cx="430524" cy="86432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Ellipse 20"/>
          <p:cNvSpPr/>
          <p:nvPr/>
        </p:nvSpPr>
        <p:spPr>
          <a:xfrm rot="5400000">
            <a:off x="9336212" y="3356116"/>
            <a:ext cx="430524" cy="86432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Ellipse 21"/>
          <p:cNvSpPr/>
          <p:nvPr/>
        </p:nvSpPr>
        <p:spPr>
          <a:xfrm rot="5400000">
            <a:off x="5951836" y="3391020"/>
            <a:ext cx="430524" cy="86432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Inhaltsplatzhalter 2"/>
          <p:cNvSpPr txBox="1">
            <a:spLocks/>
          </p:cNvSpPr>
          <p:nvPr/>
        </p:nvSpPr>
        <p:spPr>
          <a:xfrm>
            <a:off x="1980406" y="3284984"/>
            <a:ext cx="3630884" cy="360040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t>Neural system consisting of:</a:t>
            </a:r>
          </a:p>
          <a:p>
            <a:pPr marL="685800" lvl="1"/>
            <a:r>
              <a:rPr lang="en-GB" dirty="0"/>
              <a:t>4 nodes (regions)</a:t>
            </a:r>
          </a:p>
          <a:p>
            <a:pPr marL="685800" lvl="1"/>
            <a:r>
              <a:rPr lang="en-GB" dirty="0"/>
              <a:t>Connections</a:t>
            </a:r>
          </a:p>
          <a:p>
            <a:pPr lvl="2"/>
            <a:r>
              <a:rPr lang="en-GB" dirty="0"/>
              <a:t>Within regions</a:t>
            </a:r>
          </a:p>
          <a:p>
            <a:pPr lvl="2"/>
            <a:r>
              <a:rPr lang="en-GB" dirty="0"/>
              <a:t>Between regions</a:t>
            </a:r>
          </a:p>
          <a:p>
            <a:pPr marL="685800" lvl="1"/>
            <a:r>
              <a:rPr lang="en-GB" dirty="0"/>
              <a:t>External input</a:t>
            </a:r>
          </a:p>
          <a:p>
            <a:pPr lvl="2"/>
            <a:r>
              <a:rPr lang="en-GB" dirty="0"/>
              <a:t>Stimulus</a:t>
            </a:r>
          </a:p>
          <a:p>
            <a:pPr lvl="2"/>
            <a:r>
              <a:rPr lang="en-GB" dirty="0"/>
              <a:t>Context</a:t>
            </a:r>
          </a:p>
          <a:p>
            <a:endParaRPr lang="en-GB" dirty="0"/>
          </a:p>
        </p:txBody>
      </p:sp>
      <p:sp>
        <p:nvSpPr>
          <p:cNvPr id="24" name="Textfeld 23"/>
          <p:cNvSpPr txBox="1"/>
          <p:nvPr/>
        </p:nvSpPr>
        <p:spPr>
          <a:xfrm>
            <a:off x="7664310" y="6516052"/>
            <a:ext cx="3002896" cy="369332"/>
          </a:xfrm>
          <a:prstGeom prst="rect">
            <a:avLst/>
          </a:prstGeom>
          <a:noFill/>
        </p:spPr>
        <p:txBody>
          <a:bodyPr wrap="square" rtlCol="0">
            <a:spAutoFit/>
          </a:bodyPr>
          <a:lstStyle/>
          <a:p>
            <a:r>
              <a:rPr lang="en-GB" dirty="0"/>
              <a:t>Taken from: Stephan, 2004</a:t>
            </a:r>
          </a:p>
        </p:txBody>
      </p:sp>
    </p:spTree>
    <p:extLst>
      <p:ext uri="{BB962C8B-B14F-4D97-AF65-F5344CB8AC3E}">
        <p14:creationId xmlns:p14="http://schemas.microsoft.com/office/powerpoint/2010/main" val="270649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5"/>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4"/>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3"/>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2"/>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19"/>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6"/>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17"/>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8"/>
                                        </p:tgtEl>
                                        <p:attrNameLst>
                                          <p:attrName>style.visibility</p:attrName>
                                        </p:attrNameLst>
                                      </p:cBhvr>
                                      <p:to>
                                        <p:strVal val="hidden"/>
                                      </p:to>
                                    </p:set>
                                  </p:childTnLst>
                                </p:cTn>
                              </p:par>
                              <p:par>
                                <p:cTn id="59" presetID="1" presetClass="entr" presetSubtype="0"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20"/>
                                        </p:tgtEl>
                                        <p:attrNameLst>
                                          <p:attrName>style.visibility</p:attrName>
                                        </p:attrNameLst>
                                      </p:cBhvr>
                                      <p:to>
                                        <p:strVal val="hidden"/>
                                      </p:to>
                                    </p:set>
                                  </p:childTnLst>
                                </p:cTn>
                              </p:par>
                              <p:par>
                                <p:cTn id="65" presetID="1" presetClass="entr" presetSubtype="0"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22"/>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7544" y="193653"/>
            <a:ext cx="8489950" cy="1296988"/>
          </a:xfrm>
        </p:spPr>
        <p:txBody>
          <a:bodyPr/>
          <a:lstStyle/>
          <a:p>
            <a:r>
              <a:rPr lang="en-GB" dirty="0" smtClean="0">
                <a:latin typeface="Gill Sans MT"/>
              </a:rPr>
              <a:t>Neural State </a:t>
            </a:r>
            <a:r>
              <a:rPr lang="en-GB" dirty="0">
                <a:latin typeface="Gill Sans MT"/>
              </a:rPr>
              <a:t>Equation in </a:t>
            </a:r>
            <a:r>
              <a:rPr lang="en-GB" dirty="0" smtClean="0">
                <a:latin typeface="Gill Sans MT"/>
              </a:rPr>
              <a:t>DCM (Linear)</a:t>
            </a:r>
            <a:endParaRPr lang="en-GB" dirty="0">
              <a:latin typeface="Gill Sans MT"/>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6974" y="1196753"/>
            <a:ext cx="4176464" cy="2798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9744" y="4079330"/>
            <a:ext cx="4857750" cy="208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1368" y="6237313"/>
            <a:ext cx="2321991" cy="550575"/>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Ellipse 6"/>
          <p:cNvSpPr/>
          <p:nvPr/>
        </p:nvSpPr>
        <p:spPr>
          <a:xfrm rot="5400000">
            <a:off x="3489080" y="5300792"/>
            <a:ext cx="1382407" cy="3466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Ellipse 7"/>
          <p:cNvSpPr/>
          <p:nvPr/>
        </p:nvSpPr>
        <p:spPr>
          <a:xfrm rot="5400000">
            <a:off x="4722206" y="4585145"/>
            <a:ext cx="1382407" cy="17779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Ellipse 8"/>
          <p:cNvSpPr/>
          <p:nvPr/>
        </p:nvSpPr>
        <p:spPr>
          <a:xfrm rot="5400000">
            <a:off x="6891312" y="4801169"/>
            <a:ext cx="1382407" cy="1345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8961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0550" y="154732"/>
            <a:ext cx="8489950" cy="1296988"/>
          </a:xfrm>
        </p:spPr>
        <p:txBody>
          <a:bodyPr/>
          <a:lstStyle/>
          <a:p>
            <a:r>
              <a:rPr lang="en-GB" dirty="0">
                <a:latin typeface="Gill Sans MT"/>
              </a:rPr>
              <a:t>Neural State Equation in DCM</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6974" y="1196753"/>
            <a:ext cx="4176464" cy="2798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3079" y="4102562"/>
            <a:ext cx="2321991" cy="550575"/>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mc:AlternateContent xmlns:mc="http://schemas.openxmlformats.org/markup-compatibility/2006" xmlns:a14="http://schemas.microsoft.com/office/drawing/2010/main">
        <mc:Choice Requires="a14">
          <p:sp>
            <p:nvSpPr>
              <p:cNvPr id="6" name="Inhaltsplatzhalter 2"/>
              <p:cNvSpPr>
                <a:spLocks noGrp="1"/>
              </p:cNvSpPr>
              <p:nvPr>
                <p:ph idx="1"/>
              </p:nvPr>
            </p:nvSpPr>
            <p:spPr>
              <a:xfrm>
                <a:off x="1990750" y="4725144"/>
                <a:ext cx="8219256" cy="2016224"/>
              </a:xfrm>
            </p:spPr>
            <p:txBody>
              <a:bodyPr>
                <a:normAutofit fontScale="92500" lnSpcReduction="20000"/>
              </a:bodyPr>
              <a:lstStyle/>
              <a:p>
                <a14:m>
                  <m:oMath xmlns:m="http://schemas.openxmlformats.org/officeDocument/2006/math">
                    <m:acc>
                      <m:accPr>
                        <m:chr m:val="̇"/>
                        <m:ctrlPr>
                          <a:rPr lang="en-GB" i="1" smtClean="0">
                            <a:latin typeface="Cambria Math"/>
                          </a:rPr>
                        </m:ctrlPr>
                      </m:accPr>
                      <m:e>
                        <m:r>
                          <a:rPr lang="de-DE" b="0" i="1" smtClean="0">
                            <a:latin typeface="Cambria Math"/>
                          </a:rPr>
                          <m:t>𝑧</m:t>
                        </m:r>
                      </m:e>
                    </m:acc>
                  </m:oMath>
                </a14:m>
                <a:r>
                  <a:rPr lang="de-DE" dirty="0" smtClean="0"/>
                  <a:t>: </a:t>
                </a:r>
                <a:r>
                  <a:rPr lang="de-DE" dirty="0" err="1" smtClean="0"/>
                  <a:t>change</a:t>
                </a:r>
                <a:r>
                  <a:rPr lang="de-DE" dirty="0" smtClean="0"/>
                  <a:t> in </a:t>
                </a:r>
                <a:r>
                  <a:rPr lang="de-DE" dirty="0" err="1" smtClean="0"/>
                  <a:t>neural</a:t>
                </a:r>
                <a:r>
                  <a:rPr lang="de-DE" dirty="0" smtClean="0"/>
                  <a:t> </a:t>
                </a:r>
                <a:r>
                  <a:rPr lang="de-DE" dirty="0" err="1" smtClean="0"/>
                  <a:t>system</a:t>
                </a:r>
                <a:endParaRPr lang="de-DE" dirty="0" smtClean="0"/>
              </a:p>
              <a:p>
                <a:r>
                  <a:rPr lang="en-GB" dirty="0"/>
                  <a:t>A: connectivity matrix if no input</a:t>
                </a:r>
              </a:p>
              <a:p>
                <a:pPr lvl="1"/>
                <a:r>
                  <a:rPr lang="en-GB" dirty="0"/>
                  <a:t>Intrinsic coupling in absence of experimental </a:t>
                </a:r>
                <a:r>
                  <a:rPr lang="en-GB" dirty="0" smtClean="0"/>
                  <a:t>perturbations</a:t>
                </a:r>
              </a:p>
              <a:p>
                <a:r>
                  <a:rPr lang="en-GB" dirty="0" smtClean="0"/>
                  <a:t>z: nodes (regions)</a:t>
                </a:r>
              </a:p>
              <a:p>
                <a:r>
                  <a:rPr lang="en-GB" dirty="0" smtClean="0"/>
                  <a:t>C: extrinsic </a:t>
                </a:r>
                <a:r>
                  <a:rPr lang="en-GB" dirty="0"/>
                  <a:t>influences of inputs on neuronal </a:t>
                </a:r>
                <a:r>
                  <a:rPr lang="en-GB" dirty="0" smtClean="0"/>
                  <a:t>activity in regions</a:t>
                </a:r>
              </a:p>
              <a:p>
                <a:r>
                  <a:rPr lang="en-GB" dirty="0"/>
                  <a:t>u: </a:t>
                </a:r>
                <a:r>
                  <a:rPr lang="en-GB" dirty="0" smtClean="0"/>
                  <a:t>inputs</a:t>
                </a:r>
                <a:endParaRPr lang="en-GB" dirty="0"/>
              </a:p>
              <a:p>
                <a:endParaRPr lang="en-GB" dirty="0"/>
              </a:p>
            </p:txBody>
          </p:sp>
        </mc:Choice>
        <mc:Fallback xmlns="">
          <p:sp>
            <p:nvSpPr>
              <p:cNvPr id="6" name="Inhaltsplatzhalter 2"/>
              <p:cNvSpPr>
                <a:spLocks noGrp="1" noRot="1" noChangeAspect="1" noMove="1" noResize="1" noEditPoints="1" noAdjustHandles="1" noChangeArrowheads="1" noChangeShapeType="1" noTextEdit="1"/>
              </p:cNvSpPr>
              <p:nvPr>
                <p:ph idx="1"/>
              </p:nvPr>
            </p:nvSpPr>
            <p:spPr>
              <a:xfrm>
                <a:off x="1990750" y="4725144"/>
                <a:ext cx="8219256" cy="2016224"/>
              </a:xfrm>
              <a:blipFill rotWithShape="0">
                <a:blip r:embed="rId5"/>
                <a:stretch>
                  <a:fillRect t="-4230"/>
                </a:stretch>
              </a:blipFill>
            </p:spPr>
            <p:txBody>
              <a:bodyPr/>
              <a:lstStyle/>
              <a:p>
                <a:r>
                  <a:rPr lang="en-US">
                    <a:noFill/>
                  </a:rPr>
                  <a:t> </a:t>
                </a:r>
              </a:p>
            </p:txBody>
          </p:sp>
        </mc:Fallback>
      </mc:AlternateContent>
      <p:sp>
        <p:nvSpPr>
          <p:cNvPr id="7" name="Textfeld 6"/>
          <p:cNvSpPr txBox="1"/>
          <p:nvPr/>
        </p:nvSpPr>
        <p:spPr>
          <a:xfrm>
            <a:off x="8391960" y="2492897"/>
            <a:ext cx="2095734" cy="1200329"/>
          </a:xfrm>
          <a:prstGeom prst="rect">
            <a:avLst/>
          </a:prstGeom>
          <a:noFill/>
        </p:spPr>
        <p:txBody>
          <a:bodyPr wrap="square" rtlCol="0">
            <a:spAutoFit/>
          </a:bodyPr>
          <a:lstStyle/>
          <a:p>
            <a:r>
              <a:rPr lang="en-GB" dirty="0">
                <a:solidFill>
                  <a:srgbClr val="FF0000"/>
                </a:solidFill>
              </a:rPr>
              <a:t>Problem: want to account for changes in connectivity due to input…</a:t>
            </a:r>
          </a:p>
        </p:txBody>
      </p:sp>
    </p:spTree>
    <p:extLst>
      <p:ext uri="{BB962C8B-B14F-4D97-AF65-F5344CB8AC3E}">
        <p14:creationId xmlns:p14="http://schemas.microsoft.com/office/powerpoint/2010/main" val="373579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34566" y="55055"/>
            <a:ext cx="8489950" cy="1296988"/>
          </a:xfrm>
        </p:spPr>
        <p:txBody>
          <a:bodyPr/>
          <a:lstStyle/>
          <a:p>
            <a:r>
              <a:rPr lang="en-GB" dirty="0">
                <a:latin typeface="Gill Sans MT"/>
              </a:rPr>
              <a:t>Neural State Equation in </a:t>
            </a:r>
            <a:r>
              <a:rPr lang="en-GB" dirty="0" smtClean="0">
                <a:latin typeface="Gill Sans MT"/>
              </a:rPr>
              <a:t>DCM (Bilinear)</a:t>
            </a:r>
            <a:endParaRPr lang="en-GB" dirty="0">
              <a:latin typeface="Gill Sans MT"/>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2998" y="1196752"/>
            <a:ext cx="3600400" cy="2825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4406" y="4145544"/>
            <a:ext cx="3376984" cy="795625"/>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Ellipse 6"/>
          <p:cNvSpPr/>
          <p:nvPr/>
        </p:nvSpPr>
        <p:spPr>
          <a:xfrm rot="5122532">
            <a:off x="6045205" y="2070183"/>
            <a:ext cx="327915" cy="3466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Ellipse 7"/>
          <p:cNvSpPr/>
          <p:nvPr/>
        </p:nvSpPr>
        <p:spPr>
          <a:xfrm rot="5122532">
            <a:off x="5613157" y="2064937"/>
            <a:ext cx="327915" cy="3466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Ellipse 8"/>
          <p:cNvSpPr/>
          <p:nvPr/>
        </p:nvSpPr>
        <p:spPr>
          <a:xfrm rot="5122532">
            <a:off x="5529262" y="2718255"/>
            <a:ext cx="327915" cy="3466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llipse 9"/>
          <p:cNvSpPr/>
          <p:nvPr/>
        </p:nvSpPr>
        <p:spPr>
          <a:xfrm rot="5122532">
            <a:off x="6177334" y="2713009"/>
            <a:ext cx="327915" cy="3466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1" name="Inhaltsplatzhalter 2"/>
              <p:cNvSpPr>
                <a:spLocks noGrp="1"/>
              </p:cNvSpPr>
              <p:nvPr>
                <p:ph idx="1"/>
              </p:nvPr>
            </p:nvSpPr>
            <p:spPr>
              <a:xfrm>
                <a:off x="1990750" y="4968552"/>
                <a:ext cx="8219256" cy="1988840"/>
              </a:xfrm>
            </p:spPr>
            <p:txBody>
              <a:bodyPr>
                <a:normAutofit fontScale="77500" lnSpcReduction="20000"/>
              </a:bodyPr>
              <a:lstStyle/>
              <a:p>
                <a14:m>
                  <m:oMath xmlns:m="http://schemas.openxmlformats.org/officeDocument/2006/math">
                    <m:acc>
                      <m:accPr>
                        <m:chr m:val="̇"/>
                        <m:ctrlPr>
                          <a:rPr lang="en-GB" i="1" smtClean="0">
                            <a:latin typeface="Cambria Math"/>
                          </a:rPr>
                        </m:ctrlPr>
                      </m:accPr>
                      <m:e>
                        <m:r>
                          <a:rPr lang="de-DE" b="0" i="1" smtClean="0">
                            <a:latin typeface="Cambria Math"/>
                          </a:rPr>
                          <m:t>𝑧</m:t>
                        </m:r>
                      </m:e>
                    </m:acc>
                  </m:oMath>
                </a14:m>
                <a:r>
                  <a:rPr lang="de-DE" dirty="0" smtClean="0"/>
                  <a:t>: </a:t>
                </a:r>
                <a:r>
                  <a:rPr lang="de-DE" dirty="0" err="1" smtClean="0"/>
                  <a:t>change</a:t>
                </a:r>
                <a:r>
                  <a:rPr lang="de-DE" dirty="0" smtClean="0"/>
                  <a:t> in </a:t>
                </a:r>
                <a:r>
                  <a:rPr lang="de-DE" dirty="0" err="1" smtClean="0"/>
                  <a:t>neural</a:t>
                </a:r>
                <a:r>
                  <a:rPr lang="de-DE" dirty="0" smtClean="0"/>
                  <a:t> </a:t>
                </a:r>
                <a:r>
                  <a:rPr lang="de-DE" dirty="0" err="1" smtClean="0"/>
                  <a:t>system</a:t>
                </a:r>
                <a:endParaRPr lang="de-DE" dirty="0" smtClean="0"/>
              </a:p>
              <a:p>
                <a:r>
                  <a:rPr lang="en-GB" dirty="0"/>
                  <a:t>A: connectivity matrix if no input</a:t>
                </a:r>
              </a:p>
              <a:p>
                <a:pPr lvl="1"/>
                <a:r>
                  <a:rPr lang="en-GB" dirty="0"/>
                  <a:t>Intrinsic coupling in absence of experimental </a:t>
                </a:r>
                <a:r>
                  <a:rPr lang="en-GB" dirty="0" smtClean="0"/>
                  <a:t>perturbations</a:t>
                </a:r>
              </a:p>
              <a:p>
                <a:r>
                  <a:rPr lang="en-GB" b="1" dirty="0" smtClean="0"/>
                  <a:t>B: change </a:t>
                </a:r>
                <a:r>
                  <a:rPr lang="en-GB" b="1" dirty="0"/>
                  <a:t>in intrinsic coupling due to </a:t>
                </a:r>
                <a:r>
                  <a:rPr lang="en-GB" b="1" dirty="0" smtClean="0"/>
                  <a:t>input</a:t>
                </a:r>
              </a:p>
              <a:p>
                <a:r>
                  <a:rPr lang="en-GB" dirty="0" smtClean="0"/>
                  <a:t>z: nodes (regions)</a:t>
                </a:r>
              </a:p>
              <a:p>
                <a:r>
                  <a:rPr lang="en-GB" dirty="0" smtClean="0"/>
                  <a:t>C: extrinsic </a:t>
                </a:r>
                <a:r>
                  <a:rPr lang="en-GB" dirty="0"/>
                  <a:t>influences of inputs on neuronal </a:t>
                </a:r>
                <a:r>
                  <a:rPr lang="en-GB" dirty="0" smtClean="0"/>
                  <a:t>activity</a:t>
                </a:r>
                <a:r>
                  <a:rPr lang="en-GB" dirty="0"/>
                  <a:t> in regions</a:t>
                </a:r>
                <a:endParaRPr lang="en-GB" dirty="0" smtClean="0"/>
              </a:p>
              <a:p>
                <a:r>
                  <a:rPr lang="en-GB" dirty="0"/>
                  <a:t>u: </a:t>
                </a:r>
                <a:r>
                  <a:rPr lang="en-GB" dirty="0" smtClean="0"/>
                  <a:t>inputs</a:t>
                </a:r>
                <a:endParaRPr lang="en-GB" dirty="0"/>
              </a:p>
              <a:p>
                <a:endParaRPr lang="en-GB" dirty="0"/>
              </a:p>
            </p:txBody>
          </p:sp>
        </mc:Choice>
        <mc:Fallback xmlns="">
          <p:sp>
            <p:nvSpPr>
              <p:cNvPr id="11" name="Inhaltsplatzhalter 2"/>
              <p:cNvSpPr>
                <a:spLocks noGrp="1" noRot="1" noChangeAspect="1" noMove="1" noResize="1" noEditPoints="1" noAdjustHandles="1" noChangeArrowheads="1" noChangeShapeType="1" noTextEdit="1"/>
              </p:cNvSpPr>
              <p:nvPr>
                <p:ph idx="1"/>
              </p:nvPr>
            </p:nvSpPr>
            <p:spPr>
              <a:xfrm>
                <a:off x="1990750" y="4968552"/>
                <a:ext cx="8219256" cy="1988840"/>
              </a:xfrm>
              <a:blipFill rotWithShape="0">
                <a:blip r:embed="rId5"/>
                <a:stretch>
                  <a:fillRect t="-3067"/>
                </a:stretch>
              </a:blipFill>
            </p:spPr>
            <p:txBody>
              <a:bodyPr/>
              <a:lstStyle/>
              <a:p>
                <a:r>
                  <a:rPr lang="en-US">
                    <a:noFill/>
                  </a:rPr>
                  <a:t> </a:t>
                </a:r>
              </a:p>
            </p:txBody>
          </p:sp>
        </mc:Fallback>
      </mc:AlternateContent>
      <p:cxnSp>
        <p:nvCxnSpPr>
          <p:cNvPr id="5" name="Gerade Verbindung mit Pfeil 4"/>
          <p:cNvCxnSpPr/>
          <p:nvPr/>
        </p:nvCxnSpPr>
        <p:spPr>
          <a:xfrm flipH="1">
            <a:off x="7319342" y="5877272"/>
            <a:ext cx="1224136" cy="0"/>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12" name="Textfeld 11"/>
          <p:cNvSpPr txBox="1"/>
          <p:nvPr/>
        </p:nvSpPr>
        <p:spPr>
          <a:xfrm>
            <a:off x="8687494" y="5229200"/>
            <a:ext cx="2232248" cy="1077218"/>
          </a:xfrm>
          <a:prstGeom prst="rect">
            <a:avLst/>
          </a:prstGeom>
          <a:noFill/>
        </p:spPr>
        <p:txBody>
          <a:bodyPr wrap="square" rtlCol="0">
            <a:spAutoFit/>
          </a:bodyPr>
          <a:lstStyle/>
          <a:p>
            <a:r>
              <a:rPr lang="en-GB" sz="1600" dirty="0">
                <a:solidFill>
                  <a:srgbClr val="FF0000"/>
                </a:solidFill>
              </a:rPr>
              <a:t>Allowing for interactions between input and activity in region (i.e. nonlinearities)</a:t>
            </a:r>
          </a:p>
        </p:txBody>
      </p:sp>
    </p:spTree>
    <p:extLst>
      <p:ext uri="{BB962C8B-B14F-4D97-AF65-F5344CB8AC3E}">
        <p14:creationId xmlns:p14="http://schemas.microsoft.com/office/powerpoint/2010/main" val="185306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51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xEl>
                                              <p:pRg st="1" end="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xEl>
                                              <p:pRg st="3" end="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
                                            <p:txEl>
                                              <p:pRg st="4" end="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
                                            <p:txEl>
                                              <p:pRg st="5" end="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P spid="10" grpId="1"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12131" y="836712"/>
            <a:ext cx="8489950" cy="1296988"/>
          </a:xfrm>
        </p:spPr>
        <p:txBody>
          <a:bodyPr/>
          <a:lstStyle/>
          <a:p>
            <a:r>
              <a:rPr lang="en-GB" dirty="0">
                <a:latin typeface="Gill Sans MT"/>
              </a:rPr>
              <a:t>Neural State Equation in DCM</a:t>
            </a:r>
          </a:p>
        </p:txBody>
      </p:sp>
      <p:sp>
        <p:nvSpPr>
          <p:cNvPr id="3" name="Inhaltsplatzhalter 2"/>
          <p:cNvSpPr>
            <a:spLocks noGrp="1"/>
          </p:cNvSpPr>
          <p:nvPr>
            <p:ph idx="1"/>
          </p:nvPr>
        </p:nvSpPr>
        <p:spPr>
          <a:xfrm>
            <a:off x="1990750" y="3284984"/>
            <a:ext cx="8435280" cy="3096344"/>
          </a:xfrm>
        </p:spPr>
        <p:txBody>
          <a:bodyPr>
            <a:normAutofit/>
          </a:bodyPr>
          <a:lstStyle/>
          <a:p>
            <a:r>
              <a:rPr lang="en-GB" dirty="0" smtClean="0"/>
              <a:t>Having established this neural state equation, we can now specify DCMs to look at:</a:t>
            </a:r>
          </a:p>
          <a:p>
            <a:pPr lvl="1"/>
            <a:r>
              <a:rPr lang="en-GB" dirty="0"/>
              <a:t>I</a:t>
            </a:r>
            <a:r>
              <a:rPr lang="en-GB" dirty="0" smtClean="0"/>
              <a:t>ntrinsic coupling between regions (A matrix)</a:t>
            </a:r>
          </a:p>
          <a:p>
            <a:pPr lvl="1"/>
            <a:r>
              <a:rPr lang="en-GB" dirty="0" smtClean="0"/>
              <a:t>Changes in coupling due to external input (B matrix)</a:t>
            </a:r>
          </a:p>
          <a:p>
            <a:pPr lvl="2"/>
            <a:r>
              <a:rPr lang="en-GB" dirty="0" smtClean="0"/>
              <a:t>Usually most interesting</a:t>
            </a:r>
          </a:p>
          <a:p>
            <a:pPr lvl="1"/>
            <a:r>
              <a:rPr lang="en-GB" dirty="0" smtClean="0"/>
              <a:t>Direct influences of inputs on regions (C matrix)</a:t>
            </a:r>
            <a:endParaRPr lang="en-GB"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0990" y="1727408"/>
            <a:ext cx="3847306" cy="1116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52615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Neuronal model: </a:t>
            </a:r>
            <a:r>
              <a:rPr lang="en-US" dirty="0" smtClean="0"/>
              <a:t>Nonlinear</a:t>
            </a:r>
            <a:endParaRPr lang="en-US" dirty="0"/>
          </a:p>
        </p:txBody>
      </p:sp>
      <p:cxnSp>
        <p:nvCxnSpPr>
          <p:cNvPr id="11" name="AutoShape 8"/>
          <p:cNvCxnSpPr>
            <a:cxnSpLocks noChangeShapeType="1"/>
            <a:stCxn id="7" idx="5"/>
            <a:endCxn id="9" idx="3"/>
          </p:cNvCxnSpPr>
          <p:nvPr/>
        </p:nvCxnSpPr>
        <p:spPr bwMode="auto">
          <a:xfrm>
            <a:off x="2313424" y="4384051"/>
            <a:ext cx="770566" cy="128279"/>
          </a:xfrm>
          <a:prstGeom prst="straightConnector1">
            <a:avLst/>
          </a:prstGeom>
          <a:noFill/>
          <a:ln w="38100">
            <a:solidFill>
              <a:schemeClr val="bg1"/>
            </a:solidFill>
            <a:round/>
            <a:headEnd type="triangle" w="med" len="med"/>
            <a:tailEnd/>
          </a:ln>
        </p:spPr>
      </p:cxnSp>
      <p:cxnSp>
        <p:nvCxnSpPr>
          <p:cNvPr id="15" name="AutoShape 12"/>
          <p:cNvCxnSpPr>
            <a:cxnSpLocks noChangeShapeType="1"/>
            <a:stCxn id="9" idx="1"/>
            <a:endCxn id="7" idx="7"/>
          </p:cNvCxnSpPr>
          <p:nvPr/>
        </p:nvCxnSpPr>
        <p:spPr bwMode="auto">
          <a:xfrm flipH="1" flipV="1">
            <a:off x="2313424" y="3900629"/>
            <a:ext cx="770566" cy="128278"/>
          </a:xfrm>
          <a:prstGeom prst="straightConnector1">
            <a:avLst/>
          </a:prstGeom>
          <a:noFill/>
          <a:ln w="38100">
            <a:solidFill>
              <a:schemeClr val="bg1"/>
            </a:solidFill>
            <a:round/>
            <a:headEnd type="triangle" w="med" len="med"/>
            <a:tailEnd/>
          </a:ln>
        </p:spPr>
      </p:cxnSp>
      <p:sp>
        <p:nvSpPr>
          <p:cNvPr id="16" name="Oval 13"/>
          <p:cNvSpPr>
            <a:spLocks noChangeArrowheads="1"/>
          </p:cNvSpPr>
          <p:nvPr/>
        </p:nvSpPr>
        <p:spPr bwMode="auto">
          <a:xfrm>
            <a:off x="4017867" y="3463015"/>
            <a:ext cx="259766" cy="519351"/>
          </a:xfrm>
          <a:prstGeom prst="ellipse">
            <a:avLst/>
          </a:prstGeom>
          <a:noFill/>
          <a:ln w="3175" algn="ctr">
            <a:noFill/>
            <a:round/>
            <a:headEnd/>
            <a:tailEnd/>
          </a:ln>
        </p:spPr>
        <p:txBody>
          <a:bodyPr wrap="none" anchor="ctr">
            <a:spAutoFit/>
          </a:bodyPr>
          <a:lstStyle/>
          <a:p>
            <a:endParaRPr lang="en-US">
              <a:solidFill>
                <a:srgbClr val="000000"/>
              </a:solidFill>
            </a:endParaRPr>
          </a:p>
        </p:txBody>
      </p:sp>
      <p:sp>
        <p:nvSpPr>
          <p:cNvPr id="22" name="Oval 20"/>
          <p:cNvSpPr>
            <a:spLocks noChangeArrowheads="1"/>
          </p:cNvSpPr>
          <p:nvPr/>
        </p:nvSpPr>
        <p:spPr bwMode="auto">
          <a:xfrm>
            <a:off x="3809993" y="3432853"/>
            <a:ext cx="142151" cy="519351"/>
          </a:xfrm>
          <a:prstGeom prst="ellipse">
            <a:avLst/>
          </a:prstGeom>
          <a:noFill/>
          <a:ln w="3175" algn="ctr">
            <a:noFill/>
            <a:round/>
            <a:headEnd/>
            <a:tailEnd/>
          </a:ln>
        </p:spPr>
        <p:txBody>
          <a:bodyPr anchor="ctr">
            <a:spAutoFit/>
          </a:bodyPr>
          <a:lstStyle/>
          <a:p>
            <a:endParaRPr lang="en-US">
              <a:solidFill>
                <a:srgbClr val="000000"/>
              </a:solidFill>
            </a:endParaRPr>
          </a:p>
        </p:txBody>
      </p:sp>
      <p:sp>
        <p:nvSpPr>
          <p:cNvPr id="24" name="Oval 22"/>
          <p:cNvSpPr>
            <a:spLocks noChangeArrowheads="1"/>
          </p:cNvSpPr>
          <p:nvPr/>
        </p:nvSpPr>
        <p:spPr bwMode="auto">
          <a:xfrm>
            <a:off x="4665954" y="2840716"/>
            <a:ext cx="259766" cy="519351"/>
          </a:xfrm>
          <a:prstGeom prst="ellipse">
            <a:avLst/>
          </a:prstGeom>
          <a:noFill/>
          <a:ln w="3175" algn="ctr">
            <a:noFill/>
            <a:round/>
            <a:headEnd/>
            <a:tailEnd/>
          </a:ln>
        </p:spPr>
        <p:txBody>
          <a:bodyPr wrap="none" anchor="ctr">
            <a:spAutoFit/>
          </a:bodyPr>
          <a:lstStyle/>
          <a:p>
            <a:endParaRPr lang="en-US">
              <a:solidFill>
                <a:srgbClr val="000000"/>
              </a:solidFill>
            </a:endParaRPr>
          </a:p>
        </p:txBody>
      </p:sp>
      <p:grpSp>
        <p:nvGrpSpPr>
          <p:cNvPr id="26" name="Group 25"/>
          <p:cNvGrpSpPr/>
          <p:nvPr/>
        </p:nvGrpSpPr>
        <p:grpSpPr>
          <a:xfrm>
            <a:off x="682364" y="1864225"/>
            <a:ext cx="5239365" cy="4236283"/>
            <a:chOff x="1878205" y="1430338"/>
            <a:chExt cx="5370488" cy="4456113"/>
          </a:xfrm>
        </p:grpSpPr>
        <p:pic>
          <p:nvPicPr>
            <p:cNvPr id="5" name="Picture 2" descr="lateral"/>
            <p:cNvPicPr>
              <a:picLocks noChangeAspect="1" noChangeArrowheads="1"/>
            </p:cNvPicPr>
            <p:nvPr/>
          </p:nvPicPr>
          <p:blipFill>
            <a:blip r:embed="rId4" cstate="print"/>
            <a:srcRect/>
            <a:stretch>
              <a:fillRect/>
            </a:stretch>
          </p:blipFill>
          <p:spPr bwMode="auto">
            <a:xfrm>
              <a:off x="3089090" y="1558926"/>
              <a:ext cx="4159603" cy="4327525"/>
            </a:xfrm>
            <a:prstGeom prst="rect">
              <a:avLst/>
            </a:prstGeom>
            <a:noFill/>
            <a:ln w="9525">
              <a:noFill/>
              <a:miter lim="800000"/>
              <a:headEnd/>
              <a:tailEnd/>
            </a:ln>
          </p:spPr>
        </p:pic>
        <p:cxnSp>
          <p:nvCxnSpPr>
            <p:cNvPr id="6" name="AutoShape 3"/>
            <p:cNvCxnSpPr>
              <a:cxnSpLocks noChangeShapeType="1"/>
              <a:stCxn id="7" idx="2"/>
              <a:endCxn id="12" idx="3"/>
            </p:cNvCxnSpPr>
            <p:nvPr/>
          </p:nvCxnSpPr>
          <p:spPr bwMode="auto">
            <a:xfrm flipH="1">
              <a:off x="2548927" y="3826670"/>
              <a:ext cx="410072" cy="18708"/>
            </a:xfrm>
            <a:prstGeom prst="straightConnector1">
              <a:avLst/>
            </a:prstGeom>
            <a:noFill/>
            <a:ln w="38100">
              <a:solidFill>
                <a:schemeClr val="tx1"/>
              </a:solidFill>
              <a:round/>
              <a:headEnd type="triangle" w="med" len="med"/>
              <a:tailEnd/>
            </a:ln>
          </p:spPr>
        </p:cxnSp>
        <p:sp>
          <p:nvSpPr>
            <p:cNvPr id="7" name="Oval 4"/>
            <p:cNvSpPr>
              <a:spLocks noChangeAspect="1" noChangeArrowheads="1"/>
            </p:cNvSpPr>
            <p:nvPr/>
          </p:nvSpPr>
          <p:spPr bwMode="auto">
            <a:xfrm>
              <a:off x="2958999" y="3467102"/>
              <a:ext cx="692503" cy="719137"/>
            </a:xfrm>
            <a:prstGeom prst="ellipse">
              <a:avLst/>
            </a:prstGeom>
            <a:gradFill rotWithShape="1">
              <a:gsLst>
                <a:gs pos="0">
                  <a:srgbClr val="FFFFFF"/>
                </a:gs>
                <a:gs pos="100000">
                  <a:srgbClr val="3366FF"/>
                </a:gs>
              </a:gsLst>
              <a:path path="shape">
                <a:fillToRect l="50000" t="50000" r="50000" b="50000"/>
              </a:path>
            </a:gradFill>
            <a:ln w="12700">
              <a:noFill/>
              <a:round/>
              <a:headEnd/>
              <a:tailEnd/>
            </a:ln>
          </p:spPr>
          <p:txBody>
            <a:bodyPr wrap="none" anchor="ctr"/>
            <a:lstStyle/>
            <a:p>
              <a:endParaRPr lang="en-US">
                <a:solidFill>
                  <a:srgbClr val="000000"/>
                </a:solidFill>
              </a:endParaRPr>
            </a:p>
          </p:txBody>
        </p:sp>
        <p:sp>
          <p:nvSpPr>
            <p:cNvPr id="8" name="Text Box 5"/>
            <p:cNvSpPr txBox="1">
              <a:spLocks noChangeArrowheads="1"/>
            </p:cNvSpPr>
            <p:nvPr/>
          </p:nvSpPr>
          <p:spPr bwMode="auto">
            <a:xfrm>
              <a:off x="3061047" y="3632201"/>
              <a:ext cx="511340" cy="420873"/>
            </a:xfrm>
            <a:prstGeom prst="rect">
              <a:avLst/>
            </a:prstGeom>
            <a:noFill/>
            <a:ln w="9525">
              <a:noFill/>
              <a:miter lim="800000"/>
              <a:headEnd/>
              <a:tailEnd/>
            </a:ln>
          </p:spPr>
          <p:txBody>
            <a:bodyPr wrap="none">
              <a:spAutoFit/>
            </a:bodyPr>
            <a:lstStyle/>
            <a:p>
              <a:pPr algn="ctr" eaLnBrk="0" hangingPunct="0"/>
              <a:r>
                <a:rPr lang="de-DE" sz="2000">
                  <a:solidFill>
                    <a:srgbClr val="000000"/>
                  </a:solidFill>
                  <a:latin typeface="Arial Unicode MS" pitchFamily="34" charset="-128"/>
                </a:rPr>
                <a:t>V1</a:t>
              </a:r>
              <a:endParaRPr lang="de-DE" sz="2000" baseline="-25000">
                <a:solidFill>
                  <a:srgbClr val="000000"/>
                </a:solidFill>
                <a:latin typeface="Arial Unicode MS" pitchFamily="34" charset="-128"/>
              </a:endParaRPr>
            </a:p>
          </p:txBody>
        </p:sp>
        <p:sp>
          <p:nvSpPr>
            <p:cNvPr id="9" name="Oval 6"/>
            <p:cNvSpPr>
              <a:spLocks noChangeAspect="1" noChangeArrowheads="1"/>
            </p:cNvSpPr>
            <p:nvPr/>
          </p:nvSpPr>
          <p:spPr bwMode="auto">
            <a:xfrm>
              <a:off x="4238524" y="3602037"/>
              <a:ext cx="692502" cy="719138"/>
            </a:xfrm>
            <a:prstGeom prst="ellipse">
              <a:avLst/>
            </a:prstGeom>
            <a:gradFill rotWithShape="1">
              <a:gsLst>
                <a:gs pos="0">
                  <a:srgbClr val="FFFFFF"/>
                </a:gs>
                <a:gs pos="100000">
                  <a:srgbClr val="33CC33"/>
                </a:gs>
              </a:gsLst>
              <a:path path="shape">
                <a:fillToRect l="50000" t="50000" r="50000" b="50000"/>
              </a:path>
            </a:gradFill>
            <a:ln w="12700">
              <a:noFill/>
              <a:round/>
              <a:headEnd/>
              <a:tailEnd/>
            </a:ln>
          </p:spPr>
          <p:txBody>
            <a:bodyPr wrap="none" anchor="ctr"/>
            <a:lstStyle/>
            <a:p>
              <a:endParaRPr lang="en-US">
                <a:solidFill>
                  <a:srgbClr val="000000"/>
                </a:solidFill>
              </a:endParaRPr>
            </a:p>
          </p:txBody>
        </p:sp>
        <p:sp>
          <p:nvSpPr>
            <p:cNvPr id="10" name="Text Box 7"/>
            <p:cNvSpPr txBox="1">
              <a:spLocks noChangeArrowheads="1"/>
            </p:cNvSpPr>
            <p:nvPr/>
          </p:nvSpPr>
          <p:spPr bwMode="auto">
            <a:xfrm>
              <a:off x="4322227" y="3765551"/>
              <a:ext cx="511340" cy="420873"/>
            </a:xfrm>
            <a:prstGeom prst="rect">
              <a:avLst/>
            </a:prstGeom>
            <a:noFill/>
            <a:ln w="9525">
              <a:noFill/>
              <a:miter lim="800000"/>
              <a:headEnd/>
              <a:tailEnd/>
            </a:ln>
          </p:spPr>
          <p:txBody>
            <a:bodyPr wrap="none">
              <a:spAutoFit/>
            </a:bodyPr>
            <a:lstStyle/>
            <a:p>
              <a:pPr algn="ctr" eaLnBrk="0" hangingPunct="0"/>
              <a:r>
                <a:rPr lang="de-DE" sz="2000">
                  <a:solidFill>
                    <a:srgbClr val="000000"/>
                  </a:solidFill>
                  <a:latin typeface="Arial Unicode MS" pitchFamily="34" charset="-128"/>
                </a:rPr>
                <a:t>V5</a:t>
              </a:r>
              <a:endParaRPr lang="de-DE" sz="2000" baseline="-25000">
                <a:solidFill>
                  <a:srgbClr val="000000"/>
                </a:solidFill>
                <a:latin typeface="Arial Unicode MS" pitchFamily="34" charset="-128"/>
              </a:endParaRPr>
            </a:p>
          </p:txBody>
        </p:sp>
        <p:sp>
          <p:nvSpPr>
            <p:cNvPr id="12" name="Text Box 9"/>
            <p:cNvSpPr txBox="1">
              <a:spLocks noChangeArrowheads="1"/>
            </p:cNvSpPr>
            <p:nvPr/>
          </p:nvSpPr>
          <p:spPr bwMode="auto">
            <a:xfrm>
              <a:off x="1878205" y="3649663"/>
              <a:ext cx="670722" cy="391429"/>
            </a:xfrm>
            <a:prstGeom prst="rect">
              <a:avLst/>
            </a:prstGeom>
            <a:noFill/>
            <a:ln w="9525">
              <a:noFill/>
              <a:miter lim="800000"/>
              <a:headEnd/>
              <a:tailEnd/>
            </a:ln>
          </p:spPr>
          <p:txBody>
            <a:bodyPr wrap="none" tIns="18000">
              <a:spAutoFit/>
            </a:bodyPr>
            <a:lstStyle/>
            <a:p>
              <a:r>
                <a:rPr lang="de-DE" sz="2000">
                  <a:solidFill>
                    <a:srgbClr val="000000"/>
                  </a:solidFill>
                  <a:latin typeface="Arial Unicode MS" pitchFamily="34" charset="-128"/>
                </a:rPr>
                <a:t>stim</a:t>
              </a:r>
            </a:p>
          </p:txBody>
        </p:sp>
        <p:sp>
          <p:nvSpPr>
            <p:cNvPr id="13" name="Oval 10"/>
            <p:cNvSpPr>
              <a:spLocks noChangeAspect="1" noChangeArrowheads="1"/>
            </p:cNvSpPr>
            <p:nvPr/>
          </p:nvSpPr>
          <p:spPr bwMode="auto">
            <a:xfrm>
              <a:off x="3235694" y="2357437"/>
              <a:ext cx="692502" cy="719138"/>
            </a:xfrm>
            <a:prstGeom prst="ellipse">
              <a:avLst/>
            </a:prstGeom>
            <a:gradFill rotWithShape="1">
              <a:gsLst>
                <a:gs pos="0">
                  <a:srgbClr val="FFFFFF"/>
                </a:gs>
                <a:gs pos="100000">
                  <a:srgbClr val="FF3300"/>
                </a:gs>
              </a:gsLst>
              <a:path path="shape">
                <a:fillToRect l="50000" t="50000" r="50000" b="50000"/>
              </a:path>
            </a:gradFill>
            <a:ln w="12700">
              <a:noFill/>
              <a:round/>
              <a:headEnd/>
              <a:tailEnd/>
            </a:ln>
          </p:spPr>
          <p:txBody>
            <a:bodyPr wrap="none" anchor="ctr"/>
            <a:lstStyle/>
            <a:p>
              <a:endParaRPr lang="en-US" dirty="0">
                <a:solidFill>
                  <a:srgbClr val="000000"/>
                </a:solidFill>
              </a:endParaRPr>
            </a:p>
          </p:txBody>
        </p:sp>
        <p:sp>
          <p:nvSpPr>
            <p:cNvPr id="14" name="Text Box 11"/>
            <p:cNvSpPr txBox="1">
              <a:spLocks noChangeArrowheads="1"/>
            </p:cNvSpPr>
            <p:nvPr/>
          </p:nvSpPr>
          <p:spPr bwMode="auto">
            <a:xfrm>
              <a:off x="3230712" y="2514601"/>
              <a:ext cx="731517" cy="420873"/>
            </a:xfrm>
            <a:prstGeom prst="rect">
              <a:avLst/>
            </a:prstGeom>
            <a:noFill/>
            <a:ln w="9525">
              <a:noFill/>
              <a:miter lim="800000"/>
              <a:headEnd/>
              <a:tailEnd/>
            </a:ln>
          </p:spPr>
          <p:txBody>
            <a:bodyPr wrap="none">
              <a:spAutoFit/>
            </a:bodyPr>
            <a:lstStyle/>
            <a:p>
              <a:pPr algn="ctr" eaLnBrk="0" hangingPunct="0"/>
              <a:r>
                <a:rPr lang="de-DE" sz="2000" dirty="0">
                  <a:solidFill>
                    <a:srgbClr val="000000"/>
                  </a:solidFill>
                  <a:latin typeface="Arial Unicode MS" pitchFamily="34" charset="-128"/>
                </a:rPr>
                <a:t>S</a:t>
              </a:r>
              <a:r>
                <a:rPr lang="de-DE" sz="2000" dirty="0" smtClean="0">
                  <a:solidFill>
                    <a:srgbClr val="000000"/>
                  </a:solidFill>
                  <a:latin typeface="Arial Unicode MS" pitchFamily="34" charset="-128"/>
                </a:rPr>
                <a:t>PC</a:t>
              </a:r>
              <a:endParaRPr lang="de-DE" sz="2000" baseline="-25000" dirty="0">
                <a:solidFill>
                  <a:srgbClr val="000000"/>
                </a:solidFill>
                <a:latin typeface="Arial Unicode MS" pitchFamily="34" charset="-128"/>
              </a:endParaRPr>
            </a:p>
          </p:txBody>
        </p:sp>
        <p:cxnSp>
          <p:nvCxnSpPr>
            <p:cNvPr id="17" name="AutoShape 14"/>
            <p:cNvCxnSpPr>
              <a:cxnSpLocks noChangeShapeType="1"/>
              <a:stCxn id="13" idx="4"/>
            </p:cNvCxnSpPr>
            <p:nvPr/>
          </p:nvCxnSpPr>
          <p:spPr bwMode="auto">
            <a:xfrm>
              <a:off x="3581945" y="3076575"/>
              <a:ext cx="511616" cy="622300"/>
            </a:xfrm>
            <a:prstGeom prst="straightConnector1">
              <a:avLst/>
            </a:prstGeom>
            <a:noFill/>
            <a:ln w="38100">
              <a:solidFill>
                <a:srgbClr val="FF3300"/>
              </a:solidFill>
              <a:round/>
              <a:headEnd/>
              <a:tailEnd type="oval" w="med" len="med"/>
            </a:ln>
          </p:spPr>
        </p:cxnSp>
        <p:cxnSp>
          <p:nvCxnSpPr>
            <p:cNvPr id="18" name="AutoShape 15"/>
            <p:cNvCxnSpPr>
              <a:cxnSpLocks noChangeShapeType="1"/>
              <a:stCxn id="13" idx="0"/>
            </p:cNvCxnSpPr>
            <p:nvPr/>
          </p:nvCxnSpPr>
          <p:spPr bwMode="auto">
            <a:xfrm flipV="1">
              <a:off x="3581946" y="1802457"/>
              <a:ext cx="20327" cy="554981"/>
            </a:xfrm>
            <a:prstGeom prst="straightConnector1">
              <a:avLst/>
            </a:prstGeom>
            <a:noFill/>
            <a:ln w="38100">
              <a:solidFill>
                <a:schemeClr val="tx1"/>
              </a:solidFill>
              <a:round/>
              <a:headEnd type="triangle" w="med" len="med"/>
              <a:tailEnd/>
            </a:ln>
          </p:spPr>
        </p:cxnSp>
        <p:cxnSp>
          <p:nvCxnSpPr>
            <p:cNvPr id="19" name="AutoShape 17"/>
            <p:cNvCxnSpPr>
              <a:cxnSpLocks noChangeShapeType="1"/>
              <a:stCxn id="13" idx="5"/>
              <a:endCxn id="9" idx="0"/>
            </p:cNvCxnSpPr>
            <p:nvPr/>
          </p:nvCxnSpPr>
          <p:spPr bwMode="auto">
            <a:xfrm>
              <a:off x="3827303" y="2971802"/>
              <a:ext cx="758237" cy="630237"/>
            </a:xfrm>
            <a:prstGeom prst="straightConnector1">
              <a:avLst/>
            </a:prstGeom>
            <a:noFill/>
            <a:ln w="38100">
              <a:solidFill>
                <a:schemeClr val="bg1"/>
              </a:solidFill>
              <a:round/>
              <a:headEnd type="triangle" w="med" len="med"/>
              <a:tailEnd/>
            </a:ln>
          </p:spPr>
        </p:cxnSp>
        <p:cxnSp>
          <p:nvCxnSpPr>
            <p:cNvPr id="20" name="AutoShape 18"/>
            <p:cNvCxnSpPr>
              <a:cxnSpLocks noChangeShapeType="1"/>
              <a:stCxn id="13" idx="6"/>
              <a:endCxn id="9" idx="7"/>
            </p:cNvCxnSpPr>
            <p:nvPr/>
          </p:nvCxnSpPr>
          <p:spPr bwMode="auto">
            <a:xfrm>
              <a:off x="3928198" y="2717800"/>
              <a:ext cx="901935" cy="989012"/>
            </a:xfrm>
            <a:prstGeom prst="curvedConnector2">
              <a:avLst/>
            </a:prstGeom>
            <a:noFill/>
            <a:ln w="38100">
              <a:solidFill>
                <a:schemeClr val="bg1"/>
              </a:solidFill>
              <a:round/>
              <a:headEnd/>
              <a:tailEnd type="triangle" w="med" len="med"/>
            </a:ln>
          </p:spPr>
        </p:cxnSp>
        <p:sp>
          <p:nvSpPr>
            <p:cNvPr id="21" name="Text Box 19"/>
            <p:cNvSpPr txBox="1">
              <a:spLocks noChangeArrowheads="1"/>
            </p:cNvSpPr>
            <p:nvPr/>
          </p:nvSpPr>
          <p:spPr bwMode="auto">
            <a:xfrm>
              <a:off x="3089090" y="5299397"/>
              <a:ext cx="977985" cy="391429"/>
            </a:xfrm>
            <a:prstGeom prst="rect">
              <a:avLst/>
            </a:prstGeom>
            <a:noFill/>
            <a:ln w="9525">
              <a:noFill/>
              <a:miter lim="800000"/>
              <a:headEnd/>
              <a:tailEnd/>
            </a:ln>
          </p:spPr>
          <p:txBody>
            <a:bodyPr wrap="none" tIns="18000">
              <a:spAutoFit/>
            </a:bodyPr>
            <a:lstStyle/>
            <a:p>
              <a:r>
                <a:rPr lang="de-DE" sz="2000" dirty="0" err="1">
                  <a:solidFill>
                    <a:srgbClr val="000000"/>
                  </a:solidFill>
                  <a:latin typeface="Arial Unicode MS" pitchFamily="34" charset="-128"/>
                </a:rPr>
                <a:t>motion</a:t>
              </a:r>
              <a:endParaRPr lang="de-DE" sz="2000" dirty="0">
                <a:solidFill>
                  <a:srgbClr val="000000"/>
                </a:solidFill>
                <a:latin typeface="Arial Unicode MS" pitchFamily="34" charset="-128"/>
              </a:endParaRPr>
            </a:p>
          </p:txBody>
        </p:sp>
        <p:cxnSp>
          <p:nvCxnSpPr>
            <p:cNvPr id="23" name="AutoShape 21"/>
            <p:cNvCxnSpPr>
              <a:cxnSpLocks noChangeShapeType="1"/>
            </p:cNvCxnSpPr>
            <p:nvPr/>
          </p:nvCxnSpPr>
          <p:spPr bwMode="auto">
            <a:xfrm flipV="1">
              <a:off x="3650070" y="3638283"/>
              <a:ext cx="231502" cy="1680487"/>
            </a:xfrm>
            <a:prstGeom prst="straightConnector1">
              <a:avLst/>
            </a:prstGeom>
            <a:noFill/>
            <a:ln w="38100">
              <a:solidFill>
                <a:srgbClr val="33CC33"/>
              </a:solidFill>
              <a:round/>
              <a:headEnd/>
              <a:tailEnd type="oval" w="med" len="med"/>
            </a:ln>
          </p:spPr>
        </p:cxnSp>
        <p:sp>
          <p:nvSpPr>
            <p:cNvPr id="33" name="Text Box 16"/>
            <p:cNvSpPr txBox="1">
              <a:spLocks noChangeArrowheads="1"/>
            </p:cNvSpPr>
            <p:nvPr/>
          </p:nvSpPr>
          <p:spPr bwMode="auto">
            <a:xfrm>
              <a:off x="3018619" y="1430338"/>
              <a:ext cx="1196521" cy="391429"/>
            </a:xfrm>
            <a:prstGeom prst="rect">
              <a:avLst/>
            </a:prstGeom>
            <a:noFill/>
            <a:ln w="9525">
              <a:noFill/>
              <a:miter lim="800000"/>
              <a:headEnd/>
              <a:tailEnd/>
            </a:ln>
          </p:spPr>
          <p:txBody>
            <a:bodyPr wrap="none" tIns="18000">
              <a:spAutoFit/>
            </a:bodyPr>
            <a:lstStyle/>
            <a:p>
              <a:r>
                <a:rPr lang="de-DE" sz="2000">
                  <a:solidFill>
                    <a:srgbClr val="000000"/>
                  </a:solidFill>
                  <a:latin typeface="Arial Unicode MS" pitchFamily="34" charset="-128"/>
                </a:rPr>
                <a:t>attention</a:t>
              </a:r>
            </a:p>
          </p:txBody>
        </p:sp>
      </p:grpSp>
      <p:graphicFrame>
        <p:nvGraphicFramePr>
          <p:cNvPr id="35" name="Object 34"/>
          <p:cNvGraphicFramePr>
            <a:graphicFrameLocks noChangeAspect="1"/>
          </p:cNvGraphicFramePr>
          <p:nvPr>
            <p:extLst>
              <p:ext uri="{D42A27DB-BD31-4B8C-83A1-F6EECF244321}">
                <p14:modId xmlns:p14="http://schemas.microsoft.com/office/powerpoint/2010/main" val="3356986584"/>
              </p:ext>
            </p:extLst>
          </p:nvPr>
        </p:nvGraphicFramePr>
        <p:xfrm>
          <a:off x="6377378" y="3100391"/>
          <a:ext cx="4522419" cy="1110439"/>
        </p:xfrm>
        <a:graphic>
          <a:graphicData uri="http://schemas.openxmlformats.org/presentationml/2006/ole">
            <mc:AlternateContent xmlns:mc="http://schemas.openxmlformats.org/markup-compatibility/2006">
              <mc:Choice xmlns:v="urn:schemas-microsoft-com:vml" Requires="v">
                <p:oleObj spid="_x0000_s1044" name="Equation" r:id="rId5" imgW="2120900" imgH="520700" progId="Equation.3">
                  <p:embed/>
                </p:oleObj>
              </mc:Choice>
              <mc:Fallback>
                <p:oleObj name="Equation" r:id="rId5" imgW="2120900" imgH="520700" progId="Equation.3">
                  <p:embed/>
                  <p:pic>
                    <p:nvPicPr>
                      <p:cNvPr id="0" name=""/>
                      <p:cNvPicPr/>
                      <p:nvPr/>
                    </p:nvPicPr>
                    <p:blipFill>
                      <a:blip r:embed="rId6"/>
                      <a:stretch>
                        <a:fillRect/>
                      </a:stretch>
                    </p:blipFill>
                    <p:spPr>
                      <a:xfrm>
                        <a:off x="6377378" y="3100391"/>
                        <a:ext cx="4522419" cy="1110439"/>
                      </a:xfrm>
                      <a:prstGeom prst="rect">
                        <a:avLst/>
                      </a:prstGeom>
                    </p:spPr>
                  </p:pic>
                </p:oleObj>
              </mc:Fallback>
            </mc:AlternateContent>
          </a:graphicData>
        </a:graphic>
      </p:graphicFrame>
    </p:spTree>
    <p:extLst>
      <p:ext uri="{BB962C8B-B14F-4D97-AF65-F5344CB8AC3E}">
        <p14:creationId xmlns:p14="http://schemas.microsoft.com/office/powerpoint/2010/main" val="1162787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t>
            </a:r>
            <a:r>
              <a:rPr lang="en-US" dirty="0" smtClean="0"/>
              <a:t>ecap</a:t>
            </a:r>
            <a:endParaRPr lang="en-US" dirty="0"/>
          </a:p>
        </p:txBody>
      </p:sp>
      <p:sp>
        <p:nvSpPr>
          <p:cNvPr id="3" name="Content Placeholder 2"/>
          <p:cNvSpPr>
            <a:spLocks noGrp="1"/>
          </p:cNvSpPr>
          <p:nvPr>
            <p:ph idx="1"/>
          </p:nvPr>
        </p:nvSpPr>
        <p:spPr>
          <a:xfrm>
            <a:off x="1097137" y="2492848"/>
            <a:ext cx="10057091" cy="4023360"/>
          </a:xfrm>
        </p:spPr>
        <p:txBody>
          <a:bodyPr>
            <a:normAutofit/>
          </a:bodyPr>
          <a:lstStyle/>
          <a:p>
            <a:pPr>
              <a:buFont typeface="Arial" charset="0"/>
              <a:buChar char="•"/>
            </a:pPr>
            <a:r>
              <a:rPr lang="en-US" sz="3000" dirty="0" smtClean="0"/>
              <a:t>Define system and specify connections based on prior knowledge of anatomical connectivity</a:t>
            </a:r>
          </a:p>
          <a:p>
            <a:pPr>
              <a:buFont typeface="Arial" charset="0"/>
              <a:buChar char="•"/>
            </a:pPr>
            <a:r>
              <a:rPr lang="en-US" sz="3000" dirty="0" smtClean="0"/>
              <a:t>Specify where the perturbations happen (e.g. visual input)</a:t>
            </a:r>
          </a:p>
          <a:p>
            <a:pPr>
              <a:buFont typeface="Arial" charset="0"/>
              <a:buChar char="•"/>
            </a:pPr>
            <a:r>
              <a:rPr lang="en-US" sz="3000" dirty="0" smtClean="0"/>
              <a:t>Specify which of the connections are modulated, e.g. by attention </a:t>
            </a:r>
            <a:endParaRPr lang="en-US" sz="3000" dirty="0"/>
          </a:p>
        </p:txBody>
      </p:sp>
    </p:spTree>
    <p:extLst>
      <p:ext uri="{BB962C8B-B14F-4D97-AF65-F5344CB8AC3E}">
        <p14:creationId xmlns:p14="http://schemas.microsoft.com/office/powerpoint/2010/main" val="24375575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98212" y="103725"/>
            <a:ext cx="10057091" cy="1450757"/>
          </a:xfrm>
        </p:spPr>
        <p:txBody>
          <a:bodyPr/>
          <a:lstStyle/>
          <a:p>
            <a:r>
              <a:rPr lang="en-US" dirty="0" smtClean="0"/>
              <a:t>Hemodynamic </a:t>
            </a:r>
            <a:br>
              <a:rPr lang="en-US" dirty="0" smtClean="0"/>
            </a:br>
            <a:r>
              <a:rPr lang="en-US" dirty="0" smtClean="0"/>
              <a:t>model</a:t>
            </a:r>
            <a:endParaRPr lang="en-US" dirty="0"/>
          </a:p>
        </p:txBody>
      </p:sp>
      <p:pic>
        <p:nvPicPr>
          <p:cNvPr id="6" name="Picture 5"/>
          <p:cNvPicPr>
            <a:picLocks noChangeAspect="1"/>
          </p:cNvPicPr>
          <p:nvPr/>
        </p:nvPicPr>
        <p:blipFill>
          <a:blip r:embed="rId3"/>
          <a:stretch>
            <a:fillRect/>
          </a:stretch>
        </p:blipFill>
        <p:spPr>
          <a:xfrm>
            <a:off x="0" y="230974"/>
            <a:ext cx="4867444" cy="6627026"/>
          </a:xfrm>
          <a:prstGeom prst="rect">
            <a:avLst/>
          </a:prstGeom>
        </p:spPr>
      </p:pic>
      <p:sp>
        <p:nvSpPr>
          <p:cNvPr id="7" name="TextBox 6"/>
          <p:cNvSpPr txBox="1"/>
          <p:nvPr/>
        </p:nvSpPr>
        <p:spPr>
          <a:xfrm>
            <a:off x="5498579" y="1910010"/>
            <a:ext cx="6541799" cy="4955203"/>
          </a:xfrm>
          <a:prstGeom prst="rect">
            <a:avLst/>
          </a:prstGeom>
          <a:noFill/>
        </p:spPr>
        <p:txBody>
          <a:bodyPr wrap="square" rtlCol="0">
            <a:spAutoFit/>
          </a:bodyPr>
          <a:lstStyle/>
          <a:p>
            <a:pPr marL="285750" indent="-285750">
              <a:buFont typeface="Wingdings" charset="2"/>
              <a:buChar char="ü"/>
            </a:pPr>
            <a:r>
              <a:rPr lang="en-US" sz="2000" dirty="0"/>
              <a:t>Neural state</a:t>
            </a:r>
          </a:p>
          <a:p>
            <a:pPr marL="285750" indent="-285750">
              <a:buFont typeface="Wingdings" charset="2"/>
              <a:buChar char="ü"/>
            </a:pPr>
            <a:endParaRPr lang="en-US" sz="2000" dirty="0"/>
          </a:p>
          <a:p>
            <a:pPr marL="285750" indent="-285750">
              <a:buFont typeface="Wingdings" charset="2"/>
              <a:buChar char="ü"/>
            </a:pPr>
            <a:r>
              <a:rPr lang="en-US" sz="2000" dirty="0"/>
              <a:t>Change in </a:t>
            </a:r>
            <a:r>
              <a:rPr lang="en-US" sz="2000" dirty="0" err="1"/>
              <a:t>vasodilatory</a:t>
            </a:r>
            <a:r>
              <a:rPr lang="en-US" sz="2000" dirty="0"/>
              <a:t> signal</a:t>
            </a:r>
          </a:p>
          <a:p>
            <a:pPr marL="285750" indent="-285750">
              <a:buFont typeface="Wingdings" charset="2"/>
              <a:buChar char="ü"/>
            </a:pPr>
            <a:endParaRPr lang="en-US" sz="2000" dirty="0"/>
          </a:p>
          <a:p>
            <a:pPr marL="285750" indent="-285750">
              <a:buFont typeface="Wingdings" charset="2"/>
              <a:buChar char="ü"/>
            </a:pPr>
            <a:endParaRPr lang="en-US" sz="2000" dirty="0"/>
          </a:p>
          <a:p>
            <a:pPr marL="285750" indent="-285750">
              <a:buFont typeface="Wingdings" charset="2"/>
              <a:buChar char="ü"/>
            </a:pPr>
            <a:r>
              <a:rPr lang="en-US" sz="2000" dirty="0"/>
              <a:t>Change in blood flow</a:t>
            </a:r>
          </a:p>
          <a:p>
            <a:pPr marL="285750" indent="-285750">
              <a:buFont typeface="Wingdings" charset="2"/>
              <a:buChar char="ü"/>
            </a:pPr>
            <a:endParaRPr lang="en-US" sz="2000" dirty="0"/>
          </a:p>
          <a:p>
            <a:pPr marL="285750" indent="-285750">
              <a:buFont typeface="Wingdings" charset="2"/>
              <a:buChar char="ü"/>
            </a:pPr>
            <a:endParaRPr lang="en-US" sz="2000" dirty="0"/>
          </a:p>
          <a:p>
            <a:pPr marL="285750" indent="-285750">
              <a:buFont typeface="Wingdings" charset="2"/>
              <a:buChar char="ü"/>
            </a:pPr>
            <a:endParaRPr lang="en-US" sz="2000" dirty="0"/>
          </a:p>
          <a:p>
            <a:pPr marL="285750" indent="-285750">
              <a:buFont typeface="Wingdings" charset="2"/>
              <a:buChar char="ü"/>
            </a:pPr>
            <a:r>
              <a:rPr lang="en-US" sz="2000" dirty="0"/>
              <a:t>Change in blood volume and </a:t>
            </a:r>
            <a:r>
              <a:rPr lang="en-US" sz="2000" dirty="0" err="1"/>
              <a:t>deoxyhemoglobin</a:t>
            </a:r>
            <a:r>
              <a:rPr lang="en-US" sz="2000" dirty="0"/>
              <a:t> volume</a:t>
            </a:r>
          </a:p>
          <a:p>
            <a:pPr marL="285750" indent="-285750">
              <a:buFont typeface="Wingdings" charset="2"/>
              <a:buChar char="ü"/>
            </a:pPr>
            <a:endParaRPr lang="en-US" sz="2000" dirty="0"/>
          </a:p>
          <a:p>
            <a:pPr marL="285750" indent="-285750">
              <a:buFont typeface="Wingdings" charset="2"/>
              <a:buChar char="ü"/>
            </a:pPr>
            <a:endParaRPr lang="en-US" sz="2000" dirty="0"/>
          </a:p>
          <a:p>
            <a:pPr marL="285750" indent="-285750">
              <a:buFont typeface="Wingdings" charset="2"/>
              <a:buChar char="ü"/>
            </a:pPr>
            <a:r>
              <a:rPr lang="en-US" sz="2000" dirty="0"/>
              <a:t>Bold signal </a:t>
            </a:r>
          </a:p>
          <a:p>
            <a:pPr marL="285750" indent="-285750">
              <a:buFont typeface="Wingdings" charset="2"/>
              <a:buChar char="ü"/>
            </a:pPr>
            <a:endParaRPr lang="en-US" sz="2000" dirty="0"/>
          </a:p>
          <a:p>
            <a:pPr marL="285750" indent="-285750">
              <a:buFont typeface="Arial"/>
              <a:buChar char="•"/>
            </a:pPr>
            <a:endParaRPr lang="en-US" dirty="0"/>
          </a:p>
          <a:p>
            <a:pPr marL="285750" indent="-285750">
              <a:buFont typeface="Arial"/>
              <a:buChar char="•"/>
            </a:pPr>
            <a:endParaRPr lang="en-US" dirty="0"/>
          </a:p>
        </p:txBody>
      </p:sp>
    </p:spTree>
    <p:extLst>
      <p:ext uri="{BB962C8B-B14F-4D97-AF65-F5344CB8AC3E}">
        <p14:creationId xmlns:p14="http://schemas.microsoft.com/office/powerpoint/2010/main" val="23518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graphicFrame>
        <p:nvGraphicFramePr>
          <p:cNvPr id="4" name="Object 26"/>
          <p:cNvGraphicFramePr>
            <a:graphicFrameLocks noChangeAspect="1"/>
          </p:cNvGraphicFramePr>
          <p:nvPr>
            <p:extLst>
              <p:ext uri="{D42A27DB-BD31-4B8C-83A1-F6EECF244321}">
                <p14:modId xmlns:p14="http://schemas.microsoft.com/office/powerpoint/2010/main" val="3573396614"/>
              </p:ext>
            </p:extLst>
          </p:nvPr>
        </p:nvGraphicFramePr>
        <p:xfrm>
          <a:off x="910630" y="1124744"/>
          <a:ext cx="6938683" cy="1387086"/>
        </p:xfrm>
        <a:graphic>
          <a:graphicData uri="http://schemas.openxmlformats.org/presentationml/2006/ole">
            <mc:AlternateContent xmlns:mc="http://schemas.openxmlformats.org/markup-compatibility/2006">
              <mc:Choice xmlns:v="urn:schemas-microsoft-com:vml" Requires="v">
                <p:oleObj spid="_x0000_s5152" name="Equation" r:id="rId4" imgW="1143000" imgH="228600" progId="Equation.3">
                  <p:embed/>
                </p:oleObj>
              </mc:Choice>
              <mc:Fallback>
                <p:oleObj name="Equation" r:id="rId4" imgW="114300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0630" y="1124744"/>
                        <a:ext cx="6938683" cy="1387086"/>
                      </a:xfrm>
                      <a:prstGeom prst="rect">
                        <a:avLst/>
                      </a:prstGeom>
                      <a:solidFill>
                        <a:schemeClr val="bg1"/>
                      </a:solidFill>
                      <a:ln>
                        <a:noFill/>
                      </a:ln>
                      <a:effectLst>
                        <a:outerShdw dist="107763" dir="18900000" algn="ctr" rotWithShape="0">
                          <a:srgbClr val="808080">
                            <a:alpha val="50000"/>
                          </a:srgbClr>
                        </a:outerShdw>
                      </a:effectLst>
                    </p:spPr>
                  </p:pic>
                </p:oleObj>
              </mc:Fallback>
            </mc:AlternateContent>
          </a:graphicData>
        </a:graphic>
      </p:graphicFrame>
      <p:graphicFrame>
        <p:nvGraphicFramePr>
          <p:cNvPr id="5" name="Object 50"/>
          <p:cNvGraphicFramePr>
            <a:graphicFrameLocks noChangeAspect="1"/>
          </p:cNvGraphicFramePr>
          <p:nvPr>
            <p:extLst>
              <p:ext uri="{D42A27DB-BD31-4B8C-83A1-F6EECF244321}">
                <p14:modId xmlns:p14="http://schemas.microsoft.com/office/powerpoint/2010/main" val="3481741356"/>
              </p:ext>
            </p:extLst>
          </p:nvPr>
        </p:nvGraphicFramePr>
        <p:xfrm>
          <a:off x="609520" y="2684762"/>
          <a:ext cx="7838504" cy="4083299"/>
        </p:xfrm>
        <a:graphic>
          <a:graphicData uri="http://schemas.openxmlformats.org/presentationml/2006/ole">
            <mc:AlternateContent xmlns:mc="http://schemas.openxmlformats.org/markup-compatibility/2006">
              <mc:Choice xmlns:v="urn:schemas-microsoft-com:vml" Requires="v">
                <p:oleObj spid="_x0000_s5153" name="Image" r:id="rId6" imgW="3182118" imgH="1657835" progId="Photoshop.Image.7">
                  <p:embed/>
                </p:oleObj>
              </mc:Choice>
              <mc:Fallback>
                <p:oleObj name="Image" r:id="rId6" imgW="3182118" imgH="1657835" progId="Photoshop.Image.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520" y="2684762"/>
                        <a:ext cx="7838504" cy="4083299"/>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85951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Connectivity Basics</a:t>
            </a:r>
            <a:endParaRPr lang="en-US" dirty="0"/>
          </a:p>
        </p:txBody>
      </p:sp>
      <p:sp>
        <p:nvSpPr>
          <p:cNvPr id="11" name="Text Placeholder 10"/>
          <p:cNvSpPr>
            <a:spLocks noGrp="1"/>
          </p:cNvSpPr>
          <p:nvPr>
            <p:ph type="body" idx="1"/>
          </p:nvPr>
        </p:nvSpPr>
        <p:spPr/>
        <p:txBody>
          <a:bodyPr/>
          <a:lstStyle/>
          <a:p>
            <a:r>
              <a:rPr lang="en-GB" dirty="0" smtClean="0"/>
              <a:t>Functional Segregation</a:t>
            </a:r>
            <a:endParaRPr lang="en-US" dirty="0"/>
          </a:p>
        </p:txBody>
      </p:sp>
      <p:sp>
        <p:nvSpPr>
          <p:cNvPr id="3" name="Content Placeholder 2"/>
          <p:cNvSpPr>
            <a:spLocks noGrp="1"/>
          </p:cNvSpPr>
          <p:nvPr>
            <p:ph sz="half" idx="2"/>
          </p:nvPr>
        </p:nvSpPr>
        <p:spPr/>
        <p:txBody>
          <a:bodyPr/>
          <a:lstStyle/>
          <a:p>
            <a:r>
              <a:rPr lang="en-GB" sz="1800" dirty="0" smtClean="0"/>
              <a:t>Certain function was carried out by certain areas in the brain, they could be anatomically separated</a:t>
            </a:r>
          </a:p>
          <a:p>
            <a:endParaRPr lang="en-US" dirty="0"/>
          </a:p>
        </p:txBody>
      </p:sp>
      <p:sp>
        <p:nvSpPr>
          <p:cNvPr id="12" name="Text Placeholder 11"/>
          <p:cNvSpPr>
            <a:spLocks noGrp="1"/>
          </p:cNvSpPr>
          <p:nvPr>
            <p:ph type="body" sz="quarter" idx="3"/>
          </p:nvPr>
        </p:nvSpPr>
        <p:spPr/>
        <p:txBody>
          <a:bodyPr/>
          <a:lstStyle/>
          <a:p>
            <a:r>
              <a:rPr lang="en-GB" dirty="0" smtClean="0"/>
              <a:t>Functional Integration</a:t>
            </a:r>
            <a:endParaRPr lang="en-US" dirty="0"/>
          </a:p>
        </p:txBody>
      </p:sp>
      <p:sp>
        <p:nvSpPr>
          <p:cNvPr id="13" name="Content Placeholder 12"/>
          <p:cNvSpPr>
            <a:spLocks noGrp="1"/>
          </p:cNvSpPr>
          <p:nvPr>
            <p:ph sz="quarter" idx="4"/>
          </p:nvPr>
        </p:nvSpPr>
        <p:spPr/>
        <p:txBody>
          <a:bodyPr/>
          <a:lstStyle/>
          <a:p>
            <a:r>
              <a:rPr lang="en-GB" dirty="0">
                <a:latin typeface="Calibri" panose="020F0502020204030204" pitchFamily="34" charset="0"/>
              </a:rPr>
              <a:t>interactions among specialised neuronal populations</a:t>
            </a:r>
            <a:endParaRPr lang="en-US" dirty="0"/>
          </a:p>
        </p:txBody>
      </p:sp>
      <p:pic>
        <p:nvPicPr>
          <p:cNvPr id="4"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234132" y="3554053"/>
            <a:ext cx="2027851" cy="1155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2996" y="3705623"/>
            <a:ext cx="1891147" cy="1003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0556" y="5123143"/>
            <a:ext cx="2250567" cy="148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22996" y="5395767"/>
            <a:ext cx="1984616" cy="134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Arrow Connector 7"/>
          <p:cNvCxnSpPr/>
          <p:nvPr/>
        </p:nvCxnSpPr>
        <p:spPr>
          <a:xfrm>
            <a:off x="4562506" y="6066991"/>
            <a:ext cx="2461442" cy="0"/>
          </a:xfrm>
          <a:prstGeom prst="straightConnector1">
            <a:avLst/>
          </a:prstGeom>
          <a:ln w="50800">
            <a:solidFill>
              <a:schemeClr val="accent1">
                <a:lumMod val="75000"/>
              </a:schemeClr>
            </a:solidFill>
            <a:headEnd type="arrow"/>
            <a:tailEnd type="arrow"/>
          </a:ln>
        </p:spPr>
        <p:style>
          <a:lnRef idx="3">
            <a:schemeClr val="dk1"/>
          </a:lnRef>
          <a:fillRef idx="0">
            <a:schemeClr val="dk1"/>
          </a:fillRef>
          <a:effectRef idx="2">
            <a:schemeClr val="dk1"/>
          </a:effectRef>
          <a:fontRef idx="minor">
            <a:schemeClr val="tx1"/>
          </a:fontRef>
        </p:style>
      </p:cxnSp>
      <p:cxnSp>
        <p:nvCxnSpPr>
          <p:cNvPr id="9" name="Straight Arrow Connector 8"/>
          <p:cNvCxnSpPr>
            <a:stCxn id="4" idx="2"/>
          </p:cNvCxnSpPr>
          <p:nvPr/>
        </p:nvCxnSpPr>
        <p:spPr>
          <a:xfrm>
            <a:off x="3248057" y="4709607"/>
            <a:ext cx="0" cy="413536"/>
          </a:xfrm>
          <a:prstGeom prst="straightConnector1">
            <a:avLst/>
          </a:prstGeom>
          <a:ln w="25400">
            <a:solidFill>
              <a:schemeClr val="accent1">
                <a:lumMod val="75000"/>
              </a:schemeClr>
            </a:solidFill>
            <a:tailEnd type="arrow"/>
          </a:ln>
        </p:spPr>
        <p:style>
          <a:lnRef idx="2">
            <a:schemeClr val="dk1"/>
          </a:lnRef>
          <a:fillRef idx="0">
            <a:schemeClr val="dk1"/>
          </a:fillRef>
          <a:effectRef idx="1">
            <a:schemeClr val="dk1"/>
          </a:effectRef>
          <a:fontRef idx="minor">
            <a:schemeClr val="tx1"/>
          </a:fontRef>
        </p:style>
      </p:cxnSp>
      <p:cxnSp>
        <p:nvCxnSpPr>
          <p:cNvPr id="10" name="Straight Arrow Connector 9"/>
          <p:cNvCxnSpPr/>
          <p:nvPr/>
        </p:nvCxnSpPr>
        <p:spPr>
          <a:xfrm flipH="1">
            <a:off x="8168568" y="4916375"/>
            <a:ext cx="1" cy="343478"/>
          </a:xfrm>
          <a:prstGeom prst="straightConnector1">
            <a:avLst/>
          </a:prstGeom>
          <a:ln w="25400">
            <a:solidFill>
              <a:schemeClr val="accent1">
                <a:lumMod val="75000"/>
              </a:schemeClr>
            </a:solidFill>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446795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2558" y="293001"/>
            <a:ext cx="8489950" cy="1296988"/>
          </a:xfrm>
        </p:spPr>
        <p:txBody>
          <a:bodyPr/>
          <a:lstStyle/>
          <a:p>
            <a:r>
              <a:rPr lang="en-GB" dirty="0" smtClean="0">
                <a:latin typeface="Gill Sans MT"/>
              </a:rPr>
              <a:t>Inference in DCM</a:t>
            </a:r>
            <a:endParaRPr lang="en-GB" dirty="0">
              <a:latin typeface="Gill Sans MT"/>
            </a:endParaRPr>
          </a:p>
        </p:txBody>
      </p:sp>
      <p:sp>
        <p:nvSpPr>
          <p:cNvPr id="3" name="Inhaltsplatzhalter 2"/>
          <p:cNvSpPr>
            <a:spLocks noGrp="1"/>
          </p:cNvSpPr>
          <p:nvPr>
            <p:ph idx="1"/>
          </p:nvPr>
        </p:nvSpPr>
        <p:spPr>
          <a:xfrm>
            <a:off x="1980406" y="1600200"/>
            <a:ext cx="8229600" cy="4709120"/>
          </a:xfrm>
        </p:spPr>
        <p:txBody>
          <a:bodyPr>
            <a:normAutofit/>
          </a:bodyPr>
          <a:lstStyle/>
          <a:p>
            <a:r>
              <a:rPr lang="en-GB" dirty="0" smtClean="0"/>
              <a:t>Bayesian Inference</a:t>
            </a:r>
          </a:p>
          <a:p>
            <a:r>
              <a:rPr lang="en-GB" dirty="0" smtClean="0"/>
              <a:t>Relying on prior knowledge about connectivity parameters</a:t>
            </a:r>
          </a:p>
          <a:p>
            <a:pPr>
              <a:buFont typeface="Arial" charset="0"/>
              <a:buChar char="•"/>
            </a:pPr>
            <a:r>
              <a:rPr lang="en-US" sz="2000" dirty="0"/>
              <a:t>Our a priori beliefs about the range our parameters are ‘supposed’ to be:</a:t>
            </a:r>
          </a:p>
          <a:p>
            <a:pPr lvl="1">
              <a:buFont typeface="Arial" charset="0"/>
              <a:buChar char="•"/>
            </a:pPr>
            <a:r>
              <a:rPr lang="en-US" dirty="0"/>
              <a:t>Empirical</a:t>
            </a:r>
          </a:p>
          <a:p>
            <a:pPr lvl="1">
              <a:buFont typeface="Arial" charset="0"/>
              <a:buChar char="•"/>
            </a:pPr>
            <a:r>
              <a:rPr lang="en-US" dirty="0"/>
              <a:t>Principled</a:t>
            </a:r>
          </a:p>
          <a:p>
            <a:pPr lvl="1">
              <a:buFont typeface="Arial" charset="0"/>
              <a:buChar char="•"/>
            </a:pPr>
            <a:r>
              <a:rPr lang="en-US" dirty="0" smtClean="0"/>
              <a:t>Shrinkage</a:t>
            </a:r>
            <a:endParaRPr lang="en-GB" dirty="0" smtClean="0"/>
          </a:p>
          <a:p>
            <a:r>
              <a:rPr lang="en-GB" dirty="0" smtClean="0"/>
              <a:t>Bayesian model selection to find model with highest model-evidence</a:t>
            </a:r>
          </a:p>
          <a:p>
            <a:pPr lvl="1"/>
            <a:r>
              <a:rPr lang="en-GB" dirty="0" smtClean="0"/>
              <a:t>Most likely connections &amp; influences of inputs</a:t>
            </a:r>
          </a:p>
          <a:p>
            <a:r>
              <a:rPr lang="en-GB" dirty="0" smtClean="0"/>
              <a:t>Important: trade off between model fit and complexity (e.g., parameters in model)</a:t>
            </a:r>
          </a:p>
          <a:p>
            <a:pPr lvl="1"/>
            <a:r>
              <a:rPr lang="en-GB" dirty="0" err="1" smtClean="0"/>
              <a:t>Overfitting</a:t>
            </a:r>
            <a:r>
              <a:rPr lang="en-GB" dirty="0" smtClean="0"/>
              <a:t> (i.e., explaining noise as well) if only aiming at best fit</a:t>
            </a:r>
            <a:endParaRPr lang="en-GB" dirty="0"/>
          </a:p>
        </p:txBody>
      </p:sp>
    </p:spTree>
    <p:extLst>
      <p:ext uri="{BB962C8B-B14F-4D97-AF65-F5344CB8AC3E}">
        <p14:creationId xmlns:p14="http://schemas.microsoft.com/office/powerpoint/2010/main" val="19104708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GB" dirty="0" smtClean="0"/>
              <a:t>DCM in practice</a:t>
            </a:r>
            <a:endParaRPr lang="en-GB" dirty="0"/>
          </a:p>
        </p:txBody>
      </p:sp>
      <p:sp>
        <p:nvSpPr>
          <p:cNvPr id="3" name="Subtitle 2"/>
          <p:cNvSpPr>
            <a:spLocks noGrp="1"/>
          </p:cNvSpPr>
          <p:nvPr>
            <p:ph type="subTitle" idx="1"/>
          </p:nvPr>
        </p:nvSpPr>
        <p:spPr/>
        <p:txBody>
          <a:bodyPr/>
          <a:lstStyle/>
          <a:p>
            <a:endParaRPr lang="en-GB"/>
          </a:p>
        </p:txBody>
      </p:sp>
    </p:spTree>
    <p:extLst>
      <p:ext uri="{BB962C8B-B14F-4D97-AF65-F5344CB8AC3E}">
        <p14:creationId xmlns:p14="http://schemas.microsoft.com/office/powerpoint/2010/main" val="19233522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1427" r="713"/>
          <a:stretch/>
        </p:blipFill>
        <p:spPr>
          <a:xfrm>
            <a:off x="1902518" y="258204"/>
            <a:ext cx="8537751" cy="3289039"/>
          </a:xfrm>
          <a:prstGeom prst="rect">
            <a:avLst/>
          </a:prstGeom>
          <a:ln w="25400">
            <a:solidFill>
              <a:srgbClr val="FF0000"/>
            </a:solidFill>
          </a:ln>
        </p:spPr>
      </p:pic>
      <p:sp>
        <p:nvSpPr>
          <p:cNvPr id="3" name="TextBox 2"/>
          <p:cNvSpPr txBox="1"/>
          <p:nvPr/>
        </p:nvSpPr>
        <p:spPr>
          <a:xfrm>
            <a:off x="567484" y="3909849"/>
            <a:ext cx="11207822" cy="1938992"/>
          </a:xfrm>
          <a:prstGeom prst="rect">
            <a:avLst/>
          </a:prstGeom>
          <a:noFill/>
        </p:spPr>
        <p:txBody>
          <a:bodyPr wrap="square" rtlCol="0">
            <a:spAutoFit/>
          </a:bodyPr>
          <a:lstStyle/>
          <a:p>
            <a:pPr marL="285750" indent="-285750" algn="just">
              <a:buFont typeface="Arial" charset="0"/>
              <a:buChar char="•"/>
            </a:pPr>
            <a:r>
              <a:rPr lang="en-GB" sz="2000" dirty="0" smtClean="0"/>
              <a:t>DCM </a:t>
            </a:r>
            <a:r>
              <a:rPr lang="en-GB" sz="2000" dirty="0"/>
              <a:t>is increasingly used in the analysis of a wide range of </a:t>
            </a:r>
            <a:r>
              <a:rPr lang="en-GB" sz="2000" b="1" dirty="0"/>
              <a:t>neuroimaging and electrophysiological data</a:t>
            </a:r>
            <a:r>
              <a:rPr lang="en-GB" sz="2000" dirty="0"/>
              <a:t>. </a:t>
            </a:r>
            <a:endParaRPr lang="en-GB" sz="2000" dirty="0" smtClean="0"/>
          </a:p>
          <a:p>
            <a:pPr marL="285750" indent="-285750" algn="just">
              <a:buFont typeface="Arial" charset="0"/>
              <a:buChar char="•"/>
            </a:pPr>
            <a:r>
              <a:rPr lang="en-GB" sz="2000" dirty="0" smtClean="0"/>
              <a:t>Given </a:t>
            </a:r>
            <a:r>
              <a:rPr lang="en-GB" sz="2000" dirty="0"/>
              <a:t>the relative </a:t>
            </a:r>
            <a:r>
              <a:rPr lang="en-GB" sz="2000" b="1" dirty="0"/>
              <a:t>complexity</a:t>
            </a:r>
            <a:r>
              <a:rPr lang="en-GB" sz="2000" dirty="0"/>
              <a:t> of DCM, compared to conventional analysis techniques, a good knowledge of its theoretical foundations is needed to avoid pitfalls in its application and interpretation of results. </a:t>
            </a:r>
            <a:endParaRPr lang="en-GB" sz="2000" dirty="0" smtClean="0"/>
          </a:p>
          <a:p>
            <a:pPr marL="285750" indent="-285750" algn="just">
              <a:buFont typeface="Arial" charset="0"/>
              <a:buChar char="•"/>
            </a:pPr>
            <a:r>
              <a:rPr lang="en-GB" sz="2000" dirty="0" smtClean="0"/>
              <a:t>By </a:t>
            </a:r>
            <a:r>
              <a:rPr lang="en-GB" sz="2000" dirty="0"/>
              <a:t>providing </a:t>
            </a:r>
            <a:r>
              <a:rPr lang="en-GB" sz="2000" b="1" dirty="0"/>
              <a:t>good practice recommendations </a:t>
            </a:r>
            <a:r>
              <a:rPr lang="en-GB" sz="2000" dirty="0"/>
              <a:t>for DCM</a:t>
            </a:r>
            <a:r>
              <a:rPr lang="en-GB" sz="2000" dirty="0" smtClean="0"/>
              <a:t>, this </a:t>
            </a:r>
            <a:r>
              <a:rPr lang="en-GB" sz="2000" dirty="0"/>
              <a:t>article </a:t>
            </a:r>
            <a:r>
              <a:rPr lang="en-GB" sz="2000" dirty="0" smtClean="0"/>
              <a:t>could serve </a:t>
            </a:r>
            <a:r>
              <a:rPr lang="en-GB" sz="2000" dirty="0"/>
              <a:t>as a helpful </a:t>
            </a:r>
            <a:r>
              <a:rPr lang="en-GB" sz="2000" b="1" dirty="0"/>
              <a:t>tutorial </a:t>
            </a:r>
            <a:r>
              <a:rPr lang="en-GB" sz="2000" dirty="0"/>
              <a:t>for the growing community of DCM users</a:t>
            </a:r>
            <a:r>
              <a:rPr lang="en-GB" sz="2000" dirty="0" smtClean="0"/>
              <a:t>.</a:t>
            </a:r>
            <a:endParaRPr lang="en-GB" sz="2000" dirty="0"/>
          </a:p>
        </p:txBody>
      </p:sp>
    </p:spTree>
    <p:extLst>
      <p:ext uri="{BB962C8B-B14F-4D97-AF65-F5344CB8AC3E}">
        <p14:creationId xmlns:p14="http://schemas.microsoft.com/office/powerpoint/2010/main" val="40871987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675" t="3858" r="1322" b="2781"/>
          <a:stretch/>
        </p:blipFill>
        <p:spPr>
          <a:xfrm>
            <a:off x="1860089" y="252249"/>
            <a:ext cx="8620010" cy="6006662"/>
          </a:xfrm>
          <a:prstGeom prst="rect">
            <a:avLst/>
          </a:prstGeom>
        </p:spPr>
      </p:pic>
    </p:spTree>
    <p:extLst>
      <p:ext uri="{BB962C8B-B14F-4D97-AF65-F5344CB8AC3E}">
        <p14:creationId xmlns:p14="http://schemas.microsoft.com/office/powerpoint/2010/main" val="7578873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6569" t="8840" r="22698" b="74987"/>
          <a:stretch/>
        </p:blipFill>
        <p:spPr>
          <a:xfrm>
            <a:off x="3218374" y="153012"/>
            <a:ext cx="5874515" cy="1355835"/>
          </a:xfrm>
          <a:prstGeom prst="rect">
            <a:avLst/>
          </a:prstGeom>
          <a:ln w="12700">
            <a:solidFill>
              <a:srgbClr val="FF0000"/>
            </a:solidFill>
          </a:ln>
        </p:spPr>
      </p:pic>
      <p:sp>
        <p:nvSpPr>
          <p:cNvPr id="5" name="TextBox 4"/>
          <p:cNvSpPr txBox="1"/>
          <p:nvPr/>
        </p:nvSpPr>
        <p:spPr>
          <a:xfrm>
            <a:off x="1820682" y="2609214"/>
            <a:ext cx="4334950" cy="1754326"/>
          </a:xfrm>
          <a:prstGeom prst="rect">
            <a:avLst/>
          </a:prstGeom>
          <a:noFill/>
        </p:spPr>
        <p:txBody>
          <a:bodyPr wrap="square" rtlCol="0">
            <a:spAutoFit/>
          </a:bodyPr>
          <a:lstStyle/>
          <a:p>
            <a:pPr algn="just"/>
            <a:r>
              <a:rPr lang="en-GB" dirty="0" smtClean="0"/>
              <a:t>Interest for the </a:t>
            </a:r>
            <a:r>
              <a:rPr lang="en-GB" b="1" dirty="0" smtClean="0"/>
              <a:t>model structure per se</a:t>
            </a:r>
            <a:r>
              <a:rPr lang="en-GB" dirty="0" smtClean="0"/>
              <a:t>, with no reference to any model parameters</a:t>
            </a:r>
          </a:p>
          <a:p>
            <a:pPr algn="just"/>
            <a:r>
              <a:rPr lang="en-GB" dirty="0" smtClean="0">
                <a:sym typeface="Wingdings"/>
              </a:rPr>
              <a:t></a:t>
            </a:r>
            <a:r>
              <a:rPr lang="en-GB" dirty="0" smtClean="0"/>
              <a:t> </a:t>
            </a:r>
            <a:r>
              <a:rPr lang="en-GB" dirty="0"/>
              <a:t>whether context-sensitive modulation of connectivity concerns forward or backward connections or whether the modulatory mechanism is linear or nonlinear</a:t>
            </a:r>
          </a:p>
        </p:txBody>
      </p:sp>
      <p:cxnSp>
        <p:nvCxnSpPr>
          <p:cNvPr id="7" name="Straight Arrow Connector 6"/>
          <p:cNvCxnSpPr/>
          <p:nvPr/>
        </p:nvCxnSpPr>
        <p:spPr>
          <a:xfrm flipH="1">
            <a:off x="3988157" y="1698566"/>
            <a:ext cx="835465" cy="74097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5448198" y="-1324303"/>
            <a:ext cx="184731" cy="369332"/>
          </a:xfrm>
          <a:prstGeom prst="rect">
            <a:avLst/>
          </a:prstGeom>
          <a:noFill/>
          <a:ln>
            <a:solidFill>
              <a:srgbClr val="FF0000"/>
            </a:solidFill>
          </a:ln>
        </p:spPr>
        <p:txBody>
          <a:bodyPr wrap="none" rtlCol="0">
            <a:spAutoFit/>
          </a:bodyPr>
          <a:lstStyle/>
          <a:p>
            <a:endParaRPr lang="en-GB" dirty="0"/>
          </a:p>
        </p:txBody>
      </p:sp>
      <p:sp>
        <p:nvSpPr>
          <p:cNvPr id="9" name="TextBox 8"/>
          <p:cNvSpPr txBox="1"/>
          <p:nvPr/>
        </p:nvSpPr>
        <p:spPr>
          <a:xfrm>
            <a:off x="6888636" y="2605262"/>
            <a:ext cx="4665986" cy="1754326"/>
          </a:xfrm>
          <a:prstGeom prst="rect">
            <a:avLst/>
          </a:prstGeom>
          <a:noFill/>
        </p:spPr>
        <p:txBody>
          <a:bodyPr wrap="square" rtlCol="0">
            <a:spAutoFit/>
          </a:bodyPr>
          <a:lstStyle/>
          <a:p>
            <a:pPr algn="just"/>
            <a:r>
              <a:rPr lang="en-GB" dirty="0" smtClean="0"/>
              <a:t>Interest for </a:t>
            </a:r>
            <a:r>
              <a:rPr lang="en-US" dirty="0">
                <a:solidFill>
                  <a:srgbClr val="211E1E"/>
                </a:solidFill>
              </a:rPr>
              <a:t>neurophysiological mechanisms encoded by </a:t>
            </a:r>
            <a:r>
              <a:rPr lang="en-US" b="1" dirty="0">
                <a:solidFill>
                  <a:srgbClr val="211E1E"/>
                </a:solidFill>
              </a:rPr>
              <a:t>specific parameters </a:t>
            </a:r>
            <a:r>
              <a:rPr lang="en-US" dirty="0">
                <a:solidFill>
                  <a:srgbClr val="211E1E"/>
                </a:solidFill>
              </a:rPr>
              <a:t>in a given </a:t>
            </a:r>
            <a:r>
              <a:rPr lang="en-US" dirty="0" smtClean="0">
                <a:solidFill>
                  <a:srgbClr val="211E1E"/>
                </a:solidFill>
              </a:rPr>
              <a:t>model</a:t>
            </a:r>
          </a:p>
          <a:p>
            <a:pPr algn="just"/>
            <a:r>
              <a:rPr lang="en-US" dirty="0" smtClean="0">
                <a:solidFill>
                  <a:srgbClr val="211E1E"/>
                </a:solidFill>
                <a:sym typeface="Wingdings"/>
              </a:rPr>
              <a:t> </a:t>
            </a:r>
            <a:r>
              <a:rPr lang="en-US" dirty="0">
                <a:solidFill>
                  <a:srgbClr val="211E1E"/>
                </a:solidFill>
              </a:rPr>
              <a:t>one might want to infer whether a specific connection is more likely to exert an excitatory or an inhibitory effect on its target region. </a:t>
            </a:r>
            <a:endParaRPr lang="en-GB" dirty="0"/>
          </a:p>
        </p:txBody>
      </p:sp>
      <p:cxnSp>
        <p:nvCxnSpPr>
          <p:cNvPr id="10" name="Straight Arrow Connector 9"/>
          <p:cNvCxnSpPr/>
          <p:nvPr/>
        </p:nvCxnSpPr>
        <p:spPr>
          <a:xfrm>
            <a:off x="7919545" y="1698567"/>
            <a:ext cx="1186483" cy="79975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Down Arrow 13"/>
          <p:cNvSpPr/>
          <p:nvPr/>
        </p:nvSpPr>
        <p:spPr>
          <a:xfrm>
            <a:off x="8667276" y="5467626"/>
            <a:ext cx="851228" cy="693683"/>
          </a:xfrm>
          <a:prstGeom prst="downArrow">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Down Arrow 14"/>
          <p:cNvSpPr/>
          <p:nvPr/>
        </p:nvSpPr>
        <p:spPr>
          <a:xfrm>
            <a:off x="3239847" y="5471622"/>
            <a:ext cx="851228" cy="693683"/>
          </a:xfrm>
          <a:prstGeom prst="downArrow">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947756" y="6165305"/>
            <a:ext cx="3948325" cy="430887"/>
          </a:xfrm>
          <a:prstGeom prst="rect">
            <a:avLst/>
          </a:prstGeom>
          <a:noFill/>
        </p:spPr>
        <p:txBody>
          <a:bodyPr wrap="none" rtlCol="0">
            <a:spAutoFit/>
          </a:bodyPr>
          <a:lstStyle/>
          <a:p>
            <a:r>
              <a:rPr lang="en-GB" sz="2200" b="1" dirty="0" smtClean="0">
                <a:solidFill>
                  <a:srgbClr val="FF0000"/>
                </a:solidFill>
              </a:rPr>
              <a:t>BMS = </a:t>
            </a:r>
            <a:r>
              <a:rPr lang="en-GB" sz="2200" b="1" dirty="0" err="1" smtClean="0">
                <a:solidFill>
                  <a:srgbClr val="FF0000"/>
                </a:solidFill>
              </a:rPr>
              <a:t>bayesian</a:t>
            </a:r>
            <a:r>
              <a:rPr lang="en-GB" sz="2200" b="1" dirty="0" smtClean="0">
                <a:solidFill>
                  <a:srgbClr val="FF0000"/>
                </a:solidFill>
              </a:rPr>
              <a:t> model selection</a:t>
            </a:r>
            <a:endParaRPr lang="en-GB" sz="2200" b="1" dirty="0">
              <a:solidFill>
                <a:srgbClr val="FF0000"/>
              </a:solidFill>
            </a:endParaRPr>
          </a:p>
        </p:txBody>
      </p:sp>
      <p:sp>
        <p:nvSpPr>
          <p:cNvPr id="17" name="TextBox 16"/>
          <p:cNvSpPr txBox="1"/>
          <p:nvPr/>
        </p:nvSpPr>
        <p:spPr>
          <a:xfrm>
            <a:off x="6115729" y="6165305"/>
            <a:ext cx="3847528" cy="430887"/>
          </a:xfrm>
          <a:prstGeom prst="rect">
            <a:avLst/>
          </a:prstGeom>
          <a:noFill/>
        </p:spPr>
        <p:txBody>
          <a:bodyPr wrap="none" rtlCol="0">
            <a:spAutoFit/>
          </a:bodyPr>
          <a:lstStyle/>
          <a:p>
            <a:r>
              <a:rPr lang="en-GB" sz="2200" b="1" dirty="0" smtClean="0">
                <a:solidFill>
                  <a:srgbClr val="FF0000"/>
                </a:solidFill>
              </a:rPr>
              <a:t>BMA = </a:t>
            </a:r>
            <a:r>
              <a:rPr lang="en-GB" sz="2200" b="1" dirty="0" err="1" smtClean="0">
                <a:solidFill>
                  <a:srgbClr val="FF0000"/>
                </a:solidFill>
              </a:rPr>
              <a:t>bayesian</a:t>
            </a:r>
            <a:r>
              <a:rPr lang="en-GB" sz="2200" b="1" dirty="0" smtClean="0">
                <a:solidFill>
                  <a:srgbClr val="FF0000"/>
                </a:solidFill>
              </a:rPr>
              <a:t> model average</a:t>
            </a:r>
            <a:endParaRPr lang="en-GB" sz="2200" b="1" dirty="0">
              <a:solidFill>
                <a:srgbClr val="FF0000"/>
              </a:solidFill>
            </a:endParaRPr>
          </a:p>
        </p:txBody>
      </p:sp>
    </p:spTree>
    <p:extLst>
      <p:ext uri="{BB962C8B-B14F-4D97-AF65-F5344CB8AC3E}">
        <p14:creationId xmlns:p14="http://schemas.microsoft.com/office/powerpoint/2010/main" val="200660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1000"/>
                                        <p:tgtEl>
                                          <p:spTgt spid="14"/>
                                        </p:tgtEl>
                                      </p:cBhvr>
                                    </p:animEffect>
                                    <p:anim calcmode="lin" valueType="num">
                                      <p:cBhvr>
                                        <p:cTn id="51" dur="1000" fill="hold"/>
                                        <p:tgtEl>
                                          <p:spTgt spid="14"/>
                                        </p:tgtEl>
                                        <p:attrNameLst>
                                          <p:attrName>ppt_x</p:attrName>
                                        </p:attrNameLst>
                                      </p:cBhvr>
                                      <p:tavLst>
                                        <p:tav tm="0">
                                          <p:val>
                                            <p:strVal val="#ppt_x"/>
                                          </p:val>
                                        </p:tav>
                                        <p:tav tm="100000">
                                          <p:val>
                                            <p:strVal val="#ppt_x"/>
                                          </p:val>
                                        </p:tav>
                                      </p:tavLst>
                                    </p:anim>
                                    <p:anim calcmode="lin" valueType="num">
                                      <p:cBhvr>
                                        <p:cTn id="5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p:cTn id="57" dur="500" fill="hold"/>
                                        <p:tgtEl>
                                          <p:spTgt spid="17"/>
                                        </p:tgtEl>
                                        <p:attrNameLst>
                                          <p:attrName>ppt_w</p:attrName>
                                        </p:attrNameLst>
                                      </p:cBhvr>
                                      <p:tavLst>
                                        <p:tav tm="0">
                                          <p:val>
                                            <p:fltVal val="0"/>
                                          </p:val>
                                        </p:tav>
                                        <p:tav tm="100000">
                                          <p:val>
                                            <p:strVal val="#ppt_w"/>
                                          </p:val>
                                        </p:tav>
                                      </p:tavLst>
                                    </p:anim>
                                    <p:anim calcmode="lin" valueType="num">
                                      <p:cBhvr>
                                        <p:cTn id="58" dur="500" fill="hold"/>
                                        <p:tgtEl>
                                          <p:spTgt spid="17"/>
                                        </p:tgtEl>
                                        <p:attrNameLst>
                                          <p:attrName>ppt_h</p:attrName>
                                        </p:attrNameLst>
                                      </p:cBhvr>
                                      <p:tavLst>
                                        <p:tav tm="0">
                                          <p:val>
                                            <p:fltVal val="0"/>
                                          </p:val>
                                        </p:tav>
                                        <p:tav tm="100000">
                                          <p:val>
                                            <p:strVal val="#ppt_h"/>
                                          </p:val>
                                        </p:tav>
                                      </p:tavLst>
                                    </p:anim>
                                    <p:animEffect transition="in" filter="fade">
                                      <p:cBhvr>
                                        <p:cTn id="5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4" grpId="0" animBg="1"/>
      <p:bldP spid="15" grpId="0" animBg="1"/>
      <p:bldP spid="16"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8048" y="247650"/>
            <a:ext cx="6579943" cy="1754326"/>
          </a:xfrm>
          <a:prstGeom prst="rect">
            <a:avLst/>
          </a:prstGeom>
          <a:noFill/>
        </p:spPr>
        <p:txBody>
          <a:bodyPr wrap="none" rtlCol="0">
            <a:spAutoFit/>
          </a:bodyPr>
          <a:lstStyle/>
          <a:p>
            <a:r>
              <a:rPr lang="en-US" sz="2400" b="1" dirty="0"/>
              <a:t>data set available from the SPM web </a:t>
            </a:r>
            <a:r>
              <a:rPr lang="en-US" sz="2400" b="1" dirty="0" smtClean="0"/>
              <a:t>site: </a:t>
            </a:r>
          </a:p>
          <a:p>
            <a:r>
              <a:rPr lang="en-US" sz="2400" b="1" dirty="0" smtClean="0">
                <a:solidFill>
                  <a:srgbClr val="FF0000"/>
                </a:solidFill>
              </a:rPr>
              <a:t>http</a:t>
            </a:r>
            <a:r>
              <a:rPr lang="en-US" sz="2400" b="1" dirty="0">
                <a:solidFill>
                  <a:srgbClr val="FF0000"/>
                </a:solidFill>
              </a:rPr>
              <a:t>://www.fil.ion.ucl.ac.uk/spm/data/attention</a:t>
            </a:r>
            <a:r>
              <a:rPr lang="en-US" sz="2400" b="1" dirty="0" smtClean="0">
                <a:solidFill>
                  <a:srgbClr val="FF0000"/>
                </a:solidFill>
              </a:rPr>
              <a:t>/</a:t>
            </a:r>
          </a:p>
          <a:p>
            <a:r>
              <a:rPr lang="en-US" sz="2400" b="1" u="sng" dirty="0" smtClean="0">
                <a:solidFill>
                  <a:srgbClr val="FF0000"/>
                </a:solidFill>
              </a:rPr>
              <a:t>1. Starting from standard GLM</a:t>
            </a:r>
          </a:p>
          <a:p>
            <a:endParaRPr lang="en-US" dirty="0"/>
          </a:p>
          <a:p>
            <a:endParaRPr lang="en-GB" dirty="0"/>
          </a:p>
        </p:txBody>
      </p:sp>
      <p:sp>
        <p:nvSpPr>
          <p:cNvPr id="13" name="TextBox 12"/>
          <p:cNvSpPr txBox="1"/>
          <p:nvPr/>
        </p:nvSpPr>
        <p:spPr>
          <a:xfrm>
            <a:off x="250685" y="1604665"/>
            <a:ext cx="6640729" cy="430887"/>
          </a:xfrm>
          <a:prstGeom prst="rect">
            <a:avLst/>
          </a:prstGeom>
          <a:noFill/>
        </p:spPr>
        <p:txBody>
          <a:bodyPr wrap="none" rtlCol="0">
            <a:spAutoFit/>
          </a:bodyPr>
          <a:lstStyle/>
          <a:p>
            <a:r>
              <a:rPr lang="en-GB" sz="2200" dirty="0" smtClean="0"/>
              <a:t>4 CONDITIONS FROM THE STANDARD GLM, 2X2 DESIGN:</a:t>
            </a:r>
            <a:endParaRPr lang="en-GB" sz="2200" dirty="0"/>
          </a:p>
        </p:txBody>
      </p:sp>
      <p:pic>
        <p:nvPicPr>
          <p:cNvPr id="14" name="Picture 2"/>
          <p:cNvPicPr>
            <a:picLocks noChangeAspect="1" noChangeArrowheads="1"/>
          </p:cNvPicPr>
          <p:nvPr/>
        </p:nvPicPr>
        <p:blipFill>
          <a:blip r:embed="rId3" cstate="print"/>
          <a:srcRect/>
          <a:stretch>
            <a:fillRect/>
          </a:stretch>
        </p:blipFill>
        <p:spPr bwMode="auto">
          <a:xfrm>
            <a:off x="8868528" y="2231245"/>
            <a:ext cx="3312145" cy="3790044"/>
          </a:xfrm>
          <a:prstGeom prst="rect">
            <a:avLst/>
          </a:prstGeom>
          <a:noFill/>
          <a:ln w="19050">
            <a:solidFill>
              <a:srgbClr val="FF0000"/>
            </a:solidFill>
            <a:miter lim="800000"/>
            <a:headEnd/>
            <a:tailEnd/>
          </a:ln>
        </p:spPr>
      </p:pic>
      <p:sp>
        <p:nvSpPr>
          <p:cNvPr id="15" name="Right Arrow 14"/>
          <p:cNvSpPr/>
          <p:nvPr/>
        </p:nvSpPr>
        <p:spPr>
          <a:xfrm>
            <a:off x="7294642" y="3826473"/>
            <a:ext cx="1573886" cy="819197"/>
          </a:xfrm>
          <a:prstGeom prst="rightArrow">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2" name="Group 4"/>
          <p:cNvGrpSpPr>
            <a:grpSpLocks/>
          </p:cNvGrpSpPr>
          <p:nvPr/>
        </p:nvGrpSpPr>
        <p:grpSpPr bwMode="auto">
          <a:xfrm>
            <a:off x="369546" y="2846176"/>
            <a:ext cx="6925096" cy="2855292"/>
            <a:chOff x="1104" y="1344"/>
            <a:chExt cx="3168" cy="1680"/>
          </a:xfrm>
        </p:grpSpPr>
        <p:sp>
          <p:nvSpPr>
            <p:cNvPr id="23" name="Rectangle 5"/>
            <p:cNvSpPr>
              <a:spLocks noChangeArrowheads="1"/>
            </p:cNvSpPr>
            <p:nvPr/>
          </p:nvSpPr>
          <p:spPr bwMode="auto">
            <a:xfrm>
              <a:off x="1104" y="1344"/>
              <a:ext cx="3168" cy="1680"/>
            </a:xfrm>
            <a:prstGeom prst="rect">
              <a:avLst/>
            </a:prstGeom>
            <a:noFill/>
            <a:ln w="38100">
              <a:solidFill>
                <a:schemeClr val="tx1"/>
              </a:solidFill>
              <a:miter lim="800000"/>
              <a:headEnd/>
              <a:tailEnd/>
            </a:ln>
          </p:spPr>
          <p:txBody>
            <a:bodyPr wrap="none" anchor="ctr"/>
            <a:lstStyle/>
            <a:p>
              <a:endParaRPr lang="en-GB"/>
            </a:p>
          </p:txBody>
        </p:sp>
        <p:sp>
          <p:nvSpPr>
            <p:cNvPr id="24" name="Line 6"/>
            <p:cNvSpPr>
              <a:spLocks noChangeShapeType="1"/>
            </p:cNvSpPr>
            <p:nvPr/>
          </p:nvSpPr>
          <p:spPr bwMode="auto">
            <a:xfrm>
              <a:off x="1872" y="1344"/>
              <a:ext cx="0" cy="1680"/>
            </a:xfrm>
            <a:prstGeom prst="line">
              <a:avLst/>
            </a:prstGeom>
            <a:noFill/>
            <a:ln w="38100">
              <a:solidFill>
                <a:schemeClr val="tx1"/>
              </a:solidFill>
              <a:round/>
              <a:headEnd/>
              <a:tailEnd/>
            </a:ln>
          </p:spPr>
          <p:txBody>
            <a:bodyPr/>
            <a:lstStyle/>
            <a:p>
              <a:endParaRPr lang="en-US"/>
            </a:p>
          </p:txBody>
        </p:sp>
        <p:sp>
          <p:nvSpPr>
            <p:cNvPr id="25" name="Line 7"/>
            <p:cNvSpPr>
              <a:spLocks noChangeShapeType="1"/>
            </p:cNvSpPr>
            <p:nvPr/>
          </p:nvSpPr>
          <p:spPr bwMode="auto">
            <a:xfrm>
              <a:off x="1104" y="1824"/>
              <a:ext cx="3168" cy="0"/>
            </a:xfrm>
            <a:prstGeom prst="line">
              <a:avLst/>
            </a:prstGeom>
            <a:noFill/>
            <a:ln w="38100">
              <a:solidFill>
                <a:schemeClr val="tx1"/>
              </a:solidFill>
              <a:round/>
              <a:headEnd/>
              <a:tailEnd/>
            </a:ln>
          </p:spPr>
          <p:txBody>
            <a:bodyPr/>
            <a:lstStyle/>
            <a:p>
              <a:endParaRPr lang="en-US"/>
            </a:p>
          </p:txBody>
        </p:sp>
        <p:sp>
          <p:nvSpPr>
            <p:cNvPr id="26" name="Line 8"/>
            <p:cNvSpPr>
              <a:spLocks noChangeShapeType="1"/>
            </p:cNvSpPr>
            <p:nvPr/>
          </p:nvSpPr>
          <p:spPr bwMode="auto">
            <a:xfrm>
              <a:off x="1104" y="2400"/>
              <a:ext cx="3168" cy="0"/>
            </a:xfrm>
            <a:prstGeom prst="line">
              <a:avLst/>
            </a:prstGeom>
            <a:noFill/>
            <a:ln w="38100">
              <a:solidFill>
                <a:schemeClr val="tx1"/>
              </a:solidFill>
              <a:prstDash val="sysDot"/>
              <a:round/>
              <a:headEnd/>
              <a:tailEnd/>
            </a:ln>
          </p:spPr>
          <p:txBody>
            <a:bodyPr/>
            <a:lstStyle/>
            <a:p>
              <a:endParaRPr lang="en-US"/>
            </a:p>
          </p:txBody>
        </p:sp>
        <p:sp>
          <p:nvSpPr>
            <p:cNvPr id="27" name="Line 9"/>
            <p:cNvSpPr>
              <a:spLocks noChangeShapeType="1"/>
            </p:cNvSpPr>
            <p:nvPr/>
          </p:nvSpPr>
          <p:spPr bwMode="auto">
            <a:xfrm>
              <a:off x="3024" y="1344"/>
              <a:ext cx="0" cy="1680"/>
            </a:xfrm>
            <a:prstGeom prst="line">
              <a:avLst/>
            </a:prstGeom>
            <a:noFill/>
            <a:ln w="38100">
              <a:solidFill>
                <a:schemeClr val="tx1"/>
              </a:solidFill>
              <a:prstDash val="sysDot"/>
              <a:round/>
              <a:headEnd/>
              <a:tailEnd/>
            </a:ln>
          </p:spPr>
          <p:txBody>
            <a:bodyPr/>
            <a:lstStyle/>
            <a:p>
              <a:endParaRPr lang="en-US"/>
            </a:p>
          </p:txBody>
        </p:sp>
        <p:sp>
          <p:nvSpPr>
            <p:cNvPr id="28" name="Text Box 10"/>
            <p:cNvSpPr txBox="1">
              <a:spLocks noChangeArrowheads="1"/>
            </p:cNvSpPr>
            <p:nvPr/>
          </p:nvSpPr>
          <p:spPr bwMode="auto">
            <a:xfrm>
              <a:off x="2112" y="1440"/>
              <a:ext cx="672" cy="217"/>
            </a:xfrm>
            <a:prstGeom prst="rect">
              <a:avLst/>
            </a:prstGeom>
            <a:noFill/>
            <a:ln w="9525">
              <a:noFill/>
              <a:miter lim="800000"/>
              <a:headEnd/>
              <a:tailEnd/>
            </a:ln>
          </p:spPr>
          <p:txBody>
            <a:bodyPr>
              <a:spAutoFit/>
            </a:bodyPr>
            <a:lstStyle/>
            <a:p>
              <a:pPr>
                <a:spcBef>
                  <a:spcPct val="50000"/>
                </a:spcBef>
              </a:pPr>
              <a:r>
                <a:rPr lang="en-GB" dirty="0" smtClean="0">
                  <a:solidFill>
                    <a:schemeClr val="accent5">
                      <a:lumMod val="75000"/>
                    </a:schemeClr>
                  </a:solidFill>
                  <a:latin typeface="Arial Unicode MS" charset="0"/>
                </a:rPr>
                <a:t>STATIC</a:t>
              </a:r>
              <a:endParaRPr lang="en-GB" dirty="0">
                <a:solidFill>
                  <a:schemeClr val="accent5">
                    <a:lumMod val="75000"/>
                  </a:schemeClr>
                </a:solidFill>
                <a:latin typeface="Arial Unicode MS" charset="0"/>
              </a:endParaRPr>
            </a:p>
          </p:txBody>
        </p:sp>
        <p:sp>
          <p:nvSpPr>
            <p:cNvPr id="29" name="Text Box 11"/>
            <p:cNvSpPr txBox="1">
              <a:spLocks noChangeArrowheads="1"/>
            </p:cNvSpPr>
            <p:nvPr/>
          </p:nvSpPr>
          <p:spPr bwMode="auto">
            <a:xfrm>
              <a:off x="3216" y="1440"/>
              <a:ext cx="815" cy="217"/>
            </a:xfrm>
            <a:prstGeom prst="rect">
              <a:avLst/>
            </a:prstGeom>
            <a:noFill/>
            <a:ln w="9525">
              <a:noFill/>
              <a:miter lim="800000"/>
              <a:headEnd/>
              <a:tailEnd/>
            </a:ln>
          </p:spPr>
          <p:txBody>
            <a:bodyPr>
              <a:spAutoFit/>
            </a:bodyPr>
            <a:lstStyle/>
            <a:p>
              <a:pPr>
                <a:spcBef>
                  <a:spcPct val="50000"/>
                </a:spcBef>
              </a:pPr>
              <a:r>
                <a:rPr lang="en-GB" dirty="0" smtClean="0">
                  <a:solidFill>
                    <a:schemeClr val="accent5">
                      <a:lumMod val="75000"/>
                    </a:schemeClr>
                  </a:solidFill>
                  <a:latin typeface="Arial Unicode MS" charset="0"/>
                </a:rPr>
                <a:t>FIXATION</a:t>
              </a:r>
              <a:endParaRPr lang="en-GB" dirty="0">
                <a:solidFill>
                  <a:schemeClr val="accent5">
                    <a:lumMod val="75000"/>
                  </a:schemeClr>
                </a:solidFill>
                <a:latin typeface="Arial Unicode MS" charset="0"/>
              </a:endParaRPr>
            </a:p>
          </p:txBody>
        </p:sp>
        <p:sp>
          <p:nvSpPr>
            <p:cNvPr id="30" name="Text Box 12"/>
            <p:cNvSpPr txBox="1">
              <a:spLocks noChangeArrowheads="1"/>
            </p:cNvSpPr>
            <p:nvPr/>
          </p:nvSpPr>
          <p:spPr bwMode="auto">
            <a:xfrm>
              <a:off x="1164" y="1872"/>
              <a:ext cx="672" cy="217"/>
            </a:xfrm>
            <a:prstGeom prst="rect">
              <a:avLst/>
            </a:prstGeom>
            <a:noFill/>
            <a:ln w="9525">
              <a:noFill/>
              <a:miter lim="800000"/>
              <a:headEnd/>
              <a:tailEnd/>
            </a:ln>
          </p:spPr>
          <p:txBody>
            <a:bodyPr>
              <a:spAutoFit/>
            </a:bodyPr>
            <a:lstStyle/>
            <a:p>
              <a:pPr>
                <a:spcBef>
                  <a:spcPct val="50000"/>
                </a:spcBef>
              </a:pPr>
              <a:r>
                <a:rPr lang="en-GB" dirty="0">
                  <a:solidFill>
                    <a:srgbClr val="FFC000"/>
                  </a:solidFill>
                  <a:latin typeface="Arial Unicode MS" charset="0"/>
                </a:rPr>
                <a:t>No </a:t>
              </a:r>
              <a:r>
                <a:rPr lang="en-GB" dirty="0" smtClean="0">
                  <a:solidFill>
                    <a:srgbClr val="FFC000"/>
                  </a:solidFill>
                  <a:latin typeface="Arial Unicode MS" charset="0"/>
                </a:rPr>
                <a:t>attention</a:t>
              </a:r>
              <a:endParaRPr lang="en-GB" dirty="0">
                <a:solidFill>
                  <a:srgbClr val="FFC000"/>
                </a:solidFill>
                <a:latin typeface="Arial Unicode MS" charset="0"/>
              </a:endParaRPr>
            </a:p>
          </p:txBody>
        </p:sp>
        <p:sp>
          <p:nvSpPr>
            <p:cNvPr id="31" name="Text Box 13"/>
            <p:cNvSpPr txBox="1">
              <a:spLocks noChangeArrowheads="1"/>
            </p:cNvSpPr>
            <p:nvPr/>
          </p:nvSpPr>
          <p:spPr bwMode="auto">
            <a:xfrm>
              <a:off x="1152" y="2621"/>
              <a:ext cx="672" cy="217"/>
            </a:xfrm>
            <a:prstGeom prst="rect">
              <a:avLst/>
            </a:prstGeom>
            <a:noFill/>
            <a:ln w="9525">
              <a:noFill/>
              <a:miter lim="800000"/>
              <a:headEnd/>
              <a:tailEnd/>
            </a:ln>
          </p:spPr>
          <p:txBody>
            <a:bodyPr>
              <a:spAutoFit/>
            </a:bodyPr>
            <a:lstStyle/>
            <a:p>
              <a:pPr>
                <a:spcBef>
                  <a:spcPct val="50000"/>
                </a:spcBef>
              </a:pPr>
              <a:r>
                <a:rPr lang="en-GB" dirty="0" smtClean="0">
                  <a:solidFill>
                    <a:srgbClr val="FFC000"/>
                  </a:solidFill>
                  <a:latin typeface="Arial Unicode MS" charset="0"/>
                </a:rPr>
                <a:t>Attention</a:t>
              </a:r>
              <a:endParaRPr lang="en-GB" dirty="0">
                <a:solidFill>
                  <a:srgbClr val="FFC000"/>
                </a:solidFill>
                <a:latin typeface="Arial Unicode MS" charset="0"/>
              </a:endParaRPr>
            </a:p>
          </p:txBody>
        </p:sp>
      </p:grpSp>
      <p:grpSp>
        <p:nvGrpSpPr>
          <p:cNvPr id="32" name="Gruppo 33"/>
          <p:cNvGrpSpPr>
            <a:grpSpLocks/>
          </p:cNvGrpSpPr>
          <p:nvPr/>
        </p:nvGrpSpPr>
        <p:grpSpPr bwMode="auto">
          <a:xfrm>
            <a:off x="2583131" y="3767261"/>
            <a:ext cx="5069976" cy="1615791"/>
            <a:chOff x="1321903" y="2320259"/>
            <a:chExt cx="3221120" cy="1615435"/>
          </a:xfrm>
        </p:grpSpPr>
        <p:sp>
          <p:nvSpPr>
            <p:cNvPr id="33" name="CasellaDiTesto 16"/>
            <p:cNvSpPr txBox="1">
              <a:spLocks noChangeArrowheads="1"/>
            </p:cNvSpPr>
            <p:nvPr/>
          </p:nvSpPr>
          <p:spPr bwMode="auto">
            <a:xfrm>
              <a:off x="1342280" y="2320259"/>
              <a:ext cx="1285884" cy="646189"/>
            </a:xfrm>
            <a:prstGeom prst="rect">
              <a:avLst/>
            </a:prstGeom>
            <a:noFill/>
            <a:ln w="9525">
              <a:noFill/>
              <a:miter lim="800000"/>
              <a:headEnd/>
              <a:tailEnd/>
            </a:ln>
          </p:spPr>
          <p:txBody>
            <a:bodyPr>
              <a:spAutoFit/>
            </a:bodyPr>
            <a:lstStyle/>
            <a:p>
              <a:r>
                <a:rPr lang="en-GB" dirty="0"/>
                <a:t>No motion/ no attention</a:t>
              </a:r>
            </a:p>
          </p:txBody>
        </p:sp>
        <p:sp>
          <p:nvSpPr>
            <p:cNvPr id="34" name="CasellaDiTesto 17"/>
            <p:cNvSpPr txBox="1">
              <a:spLocks noChangeArrowheads="1"/>
            </p:cNvSpPr>
            <p:nvPr/>
          </p:nvSpPr>
          <p:spPr bwMode="auto">
            <a:xfrm>
              <a:off x="1321903" y="3289506"/>
              <a:ext cx="1285884" cy="646188"/>
            </a:xfrm>
            <a:prstGeom prst="rect">
              <a:avLst/>
            </a:prstGeom>
            <a:noFill/>
            <a:ln w="9525">
              <a:noFill/>
              <a:miter lim="800000"/>
              <a:headEnd/>
              <a:tailEnd/>
            </a:ln>
          </p:spPr>
          <p:txBody>
            <a:bodyPr>
              <a:spAutoFit/>
            </a:bodyPr>
            <a:lstStyle/>
            <a:p>
              <a:r>
                <a:rPr lang="en-GB" dirty="0"/>
                <a:t>No motion/ attention</a:t>
              </a:r>
            </a:p>
          </p:txBody>
        </p:sp>
        <p:sp>
          <p:nvSpPr>
            <p:cNvPr id="35" name="CasellaDiTesto 18"/>
            <p:cNvSpPr txBox="1">
              <a:spLocks noChangeArrowheads="1"/>
            </p:cNvSpPr>
            <p:nvPr/>
          </p:nvSpPr>
          <p:spPr bwMode="auto">
            <a:xfrm>
              <a:off x="3074426" y="2347748"/>
              <a:ext cx="1285884" cy="646189"/>
            </a:xfrm>
            <a:prstGeom prst="rect">
              <a:avLst/>
            </a:prstGeom>
            <a:noFill/>
            <a:ln w="9525">
              <a:noFill/>
              <a:miter lim="800000"/>
              <a:headEnd/>
              <a:tailEnd/>
            </a:ln>
          </p:spPr>
          <p:txBody>
            <a:bodyPr>
              <a:spAutoFit/>
            </a:bodyPr>
            <a:lstStyle/>
            <a:p>
              <a:r>
                <a:rPr lang="en-GB" dirty="0"/>
                <a:t>Motion / </a:t>
              </a:r>
            </a:p>
            <a:p>
              <a:r>
                <a:rPr lang="en-GB" dirty="0" smtClean="0"/>
                <a:t>no </a:t>
              </a:r>
              <a:r>
                <a:rPr lang="en-GB" dirty="0"/>
                <a:t>attention</a:t>
              </a:r>
            </a:p>
          </p:txBody>
        </p:sp>
        <p:sp>
          <p:nvSpPr>
            <p:cNvPr id="36" name="CasellaDiTesto 19"/>
            <p:cNvSpPr txBox="1">
              <a:spLocks noChangeArrowheads="1"/>
            </p:cNvSpPr>
            <p:nvPr/>
          </p:nvSpPr>
          <p:spPr bwMode="auto">
            <a:xfrm>
              <a:off x="3078465" y="3266831"/>
              <a:ext cx="1464558" cy="369251"/>
            </a:xfrm>
            <a:prstGeom prst="rect">
              <a:avLst/>
            </a:prstGeom>
            <a:noFill/>
            <a:ln w="9525">
              <a:noFill/>
              <a:miter lim="800000"/>
              <a:headEnd/>
              <a:tailEnd/>
            </a:ln>
          </p:spPr>
          <p:txBody>
            <a:bodyPr wrap="square">
              <a:spAutoFit/>
            </a:bodyPr>
            <a:lstStyle/>
            <a:p>
              <a:r>
                <a:rPr lang="en-GB" dirty="0"/>
                <a:t>Motion / attention</a:t>
              </a:r>
            </a:p>
          </p:txBody>
        </p:sp>
      </p:grpSp>
    </p:spTree>
    <p:extLst>
      <p:ext uri="{BB962C8B-B14F-4D97-AF65-F5344CB8AC3E}">
        <p14:creationId xmlns:p14="http://schemas.microsoft.com/office/powerpoint/2010/main" val="164620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dissolv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circle(in)">
                                      <p:cBhvr>
                                        <p:cTn id="16"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266" y="359874"/>
            <a:ext cx="5770462" cy="345204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943" y="388633"/>
            <a:ext cx="5416781" cy="3928537"/>
          </a:xfrm>
          <a:prstGeom prst="rect">
            <a:avLst/>
          </a:prstGeom>
        </p:spPr>
      </p:pic>
      <p:sp>
        <p:nvSpPr>
          <p:cNvPr id="4" name="TextBox 3"/>
          <p:cNvSpPr txBox="1"/>
          <p:nvPr/>
        </p:nvSpPr>
        <p:spPr>
          <a:xfrm>
            <a:off x="6159600" y="4554931"/>
            <a:ext cx="5066015" cy="1200329"/>
          </a:xfrm>
          <a:prstGeom prst="rect">
            <a:avLst/>
          </a:prstGeom>
          <a:noFill/>
        </p:spPr>
        <p:txBody>
          <a:bodyPr wrap="square" rtlCol="0">
            <a:spAutoFit/>
          </a:bodyPr>
          <a:lstStyle/>
          <a:p>
            <a:r>
              <a:rPr lang="en-GB" sz="2400" dirty="0"/>
              <a:t>2</a:t>
            </a:r>
            <a:r>
              <a:rPr lang="en-GB" sz="2400" dirty="0" smtClean="0"/>
              <a:t> HP: </a:t>
            </a:r>
            <a:r>
              <a:rPr lang="en-GB" sz="2400" dirty="0"/>
              <a:t>DCM with attentional modulation of </a:t>
            </a:r>
            <a:r>
              <a:rPr lang="en-GB" sz="2400" b="1" dirty="0"/>
              <a:t>backwards</a:t>
            </a:r>
            <a:r>
              <a:rPr lang="en-GB" sz="2400" dirty="0"/>
              <a:t> connection </a:t>
            </a:r>
          </a:p>
          <a:p>
            <a:endParaRPr lang="en-GB" sz="2400" dirty="0"/>
          </a:p>
        </p:txBody>
      </p:sp>
      <p:sp>
        <p:nvSpPr>
          <p:cNvPr id="5" name="TextBox 4"/>
          <p:cNvSpPr txBox="1"/>
          <p:nvPr/>
        </p:nvSpPr>
        <p:spPr>
          <a:xfrm>
            <a:off x="741361" y="4554931"/>
            <a:ext cx="5066015" cy="1107996"/>
          </a:xfrm>
          <a:prstGeom prst="rect">
            <a:avLst/>
          </a:prstGeom>
          <a:noFill/>
        </p:spPr>
        <p:txBody>
          <a:bodyPr wrap="square" rtlCol="0">
            <a:spAutoFit/>
          </a:bodyPr>
          <a:lstStyle/>
          <a:p>
            <a:r>
              <a:rPr lang="en-GB" sz="2400" dirty="0"/>
              <a:t>1</a:t>
            </a:r>
            <a:r>
              <a:rPr lang="en-GB" sz="2400" dirty="0" smtClean="0"/>
              <a:t> HP: </a:t>
            </a:r>
            <a:r>
              <a:rPr lang="en-GB" sz="2400" dirty="0"/>
              <a:t>DCM with attentional modulation of </a:t>
            </a:r>
            <a:r>
              <a:rPr lang="en-GB" sz="2400" b="1" dirty="0"/>
              <a:t>forwards</a:t>
            </a:r>
            <a:r>
              <a:rPr lang="en-GB" sz="2400" dirty="0"/>
              <a:t> connection </a:t>
            </a:r>
          </a:p>
          <a:p>
            <a:endParaRPr lang="en-GB" dirty="0"/>
          </a:p>
        </p:txBody>
      </p:sp>
    </p:spTree>
    <p:extLst>
      <p:ext uri="{BB962C8B-B14F-4D97-AF65-F5344CB8AC3E}">
        <p14:creationId xmlns:p14="http://schemas.microsoft.com/office/powerpoint/2010/main" val="6158309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84500" y="1269384"/>
            <a:ext cx="3851419" cy="4436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onut 2"/>
          <p:cNvSpPr/>
          <p:nvPr/>
        </p:nvSpPr>
        <p:spPr>
          <a:xfrm>
            <a:off x="1311185" y="3122878"/>
            <a:ext cx="2398052" cy="729660"/>
          </a:xfrm>
          <a:prstGeom prst="donut">
            <a:avLst>
              <a:gd name="adj" fmla="val 708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cxnSp>
        <p:nvCxnSpPr>
          <p:cNvPr id="4" name="Straight Arrow Connector 3"/>
          <p:cNvCxnSpPr/>
          <p:nvPr/>
        </p:nvCxnSpPr>
        <p:spPr>
          <a:xfrm flipV="1">
            <a:off x="3722630" y="3487706"/>
            <a:ext cx="1439973" cy="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Content Placeholder 3"/>
          <p:cNvPicPr>
            <a:picLocks/>
          </p:cNvPicPr>
          <p:nvPr/>
        </p:nvPicPr>
        <p:blipFill>
          <a:blip r:embed="rId4"/>
          <a:stretch>
            <a:fillRect/>
          </a:stretch>
        </p:blipFill>
        <p:spPr>
          <a:xfrm>
            <a:off x="5175997" y="1097523"/>
            <a:ext cx="3530166" cy="4608512"/>
          </a:xfrm>
          <a:prstGeom prst="rect">
            <a:avLst/>
          </a:prstGeom>
        </p:spPr>
      </p:pic>
      <p:sp>
        <p:nvSpPr>
          <p:cNvPr id="6" name="Rectangle 5"/>
          <p:cNvSpPr/>
          <p:nvPr/>
        </p:nvSpPr>
        <p:spPr>
          <a:xfrm>
            <a:off x="695806" y="351235"/>
            <a:ext cx="3234860" cy="461665"/>
          </a:xfrm>
          <a:prstGeom prst="rect">
            <a:avLst/>
          </a:prstGeom>
        </p:spPr>
        <p:txBody>
          <a:bodyPr wrap="none">
            <a:spAutoFit/>
          </a:bodyPr>
          <a:lstStyle/>
          <a:p>
            <a:r>
              <a:rPr lang="en-GB" sz="2400" b="1" dirty="0">
                <a:solidFill>
                  <a:srgbClr val="FF0000"/>
                </a:solidFill>
              </a:rPr>
              <a:t>2. Extracting time series</a:t>
            </a:r>
          </a:p>
        </p:txBody>
      </p:sp>
    </p:spTree>
    <p:extLst>
      <p:ext uri="{BB962C8B-B14F-4D97-AF65-F5344CB8AC3E}">
        <p14:creationId xmlns:p14="http://schemas.microsoft.com/office/powerpoint/2010/main" val="1221482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0923" y="201708"/>
            <a:ext cx="3733073" cy="461665"/>
          </a:xfrm>
          <a:prstGeom prst="rect">
            <a:avLst/>
          </a:prstGeom>
          <a:noFill/>
        </p:spPr>
        <p:txBody>
          <a:bodyPr wrap="none" rtlCol="0">
            <a:spAutoFit/>
          </a:bodyPr>
          <a:lstStyle/>
          <a:p>
            <a:r>
              <a:rPr lang="en-GB" sz="2400" b="1" dirty="0">
                <a:solidFill>
                  <a:srgbClr val="FF0000"/>
                </a:solidFill>
              </a:rPr>
              <a:t>3</a:t>
            </a:r>
            <a:r>
              <a:rPr lang="en-GB" sz="2400" b="1" dirty="0" smtClean="0">
                <a:solidFill>
                  <a:srgbClr val="FF0000"/>
                </a:solidFill>
              </a:rPr>
              <a:t>. Defining the model space</a:t>
            </a:r>
            <a:endParaRPr lang="en-GB" sz="2400" b="1" dirty="0">
              <a:solidFill>
                <a:srgbClr val="FF0000"/>
              </a:solidFill>
            </a:endParaRPr>
          </a:p>
        </p:txBody>
      </p:sp>
      <p:sp>
        <p:nvSpPr>
          <p:cNvPr id="3" name="TextBox 2"/>
          <p:cNvSpPr txBox="1"/>
          <p:nvPr/>
        </p:nvSpPr>
        <p:spPr>
          <a:xfrm>
            <a:off x="1761335" y="968188"/>
            <a:ext cx="8467639" cy="369332"/>
          </a:xfrm>
          <a:prstGeom prst="rect">
            <a:avLst/>
          </a:prstGeom>
          <a:noFill/>
        </p:spPr>
        <p:txBody>
          <a:bodyPr wrap="none" rtlCol="0">
            <a:spAutoFit/>
          </a:bodyPr>
          <a:lstStyle/>
          <a:p>
            <a:r>
              <a:rPr lang="en-GB" dirty="0">
                <a:cs typeface="Times New Roman" panose="02020603050405020304" pitchFamily="18" charset="0"/>
              </a:rPr>
              <a:t>The models that you choose to define for your DCM depend largely on your </a:t>
            </a:r>
            <a:r>
              <a:rPr lang="en-GB" b="1" dirty="0">
                <a:cs typeface="Times New Roman" panose="02020603050405020304" pitchFamily="18" charset="0"/>
              </a:rPr>
              <a:t>hypotheses.</a:t>
            </a:r>
          </a:p>
        </p:txBody>
      </p:sp>
      <p:sp>
        <p:nvSpPr>
          <p:cNvPr id="4" name="Down Arrow 3"/>
          <p:cNvSpPr/>
          <p:nvPr/>
        </p:nvSpPr>
        <p:spPr>
          <a:xfrm>
            <a:off x="5808373" y="1438835"/>
            <a:ext cx="954617" cy="1075765"/>
          </a:xfrm>
          <a:prstGeom prst="downArrow">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3111192" y="2549557"/>
            <a:ext cx="5393977" cy="430887"/>
          </a:xfrm>
          <a:prstGeom prst="rect">
            <a:avLst/>
          </a:prstGeom>
          <a:noFill/>
          <a:ln w="12700">
            <a:noFill/>
            <a:prstDash val="lgDash"/>
          </a:ln>
        </p:spPr>
        <p:txBody>
          <a:bodyPr wrap="none" rtlCol="0">
            <a:spAutoFit/>
          </a:bodyPr>
          <a:lstStyle/>
          <a:p>
            <a:r>
              <a:rPr lang="en-GB" sz="2200" b="1" dirty="0" smtClean="0"/>
              <a:t>DCM IS NOT AN EXPLORATORY TECHNIQUE!!</a:t>
            </a:r>
            <a:endParaRPr lang="en-GB" sz="2200" b="1" dirty="0"/>
          </a:p>
        </p:txBody>
      </p:sp>
      <p:sp>
        <p:nvSpPr>
          <p:cNvPr id="8" name="TextBox 7"/>
          <p:cNvSpPr txBox="1"/>
          <p:nvPr/>
        </p:nvSpPr>
        <p:spPr>
          <a:xfrm>
            <a:off x="510923" y="3975728"/>
            <a:ext cx="4886274" cy="1292662"/>
          </a:xfrm>
          <a:prstGeom prst="rect">
            <a:avLst/>
          </a:prstGeom>
          <a:noFill/>
        </p:spPr>
        <p:txBody>
          <a:bodyPr wrap="none" rtlCol="0">
            <a:spAutoFit/>
          </a:bodyPr>
          <a:lstStyle/>
          <a:p>
            <a:pPr marL="800100" lvl="1" indent="-342900">
              <a:buFont typeface="Wingdings" charset="2"/>
              <a:buChar char="ü"/>
            </a:pPr>
            <a:r>
              <a:rPr lang="en-GB" sz="2000" kern="0" dirty="0">
                <a:cs typeface="Times New Roman" panose="02020603050405020304" pitchFamily="18" charset="0"/>
              </a:rPr>
              <a:t>well-supported predictions</a:t>
            </a:r>
          </a:p>
          <a:p>
            <a:pPr marL="800100" lvl="1" indent="-342900">
              <a:buFont typeface="Wingdings" charset="2"/>
              <a:buChar char="ü"/>
            </a:pPr>
            <a:r>
              <a:rPr lang="en-GB" sz="2000" kern="0" dirty="0">
                <a:cs typeface="Times New Roman" panose="02020603050405020304" pitchFamily="18" charset="0"/>
              </a:rPr>
              <a:t>inferences on </a:t>
            </a:r>
            <a:r>
              <a:rPr lang="en-GB" sz="2000" b="1" kern="0" dirty="0">
                <a:cs typeface="Times New Roman" panose="02020603050405020304" pitchFamily="18" charset="0"/>
              </a:rPr>
              <a:t>model </a:t>
            </a:r>
            <a:r>
              <a:rPr lang="en-GB" sz="2000" b="1" kern="0" dirty="0" smtClean="0">
                <a:cs typeface="Times New Roman" panose="02020603050405020304" pitchFamily="18" charset="0"/>
              </a:rPr>
              <a:t>structure (BMS)</a:t>
            </a:r>
            <a:endParaRPr lang="en-GB" sz="2000" b="1" kern="0" dirty="0">
              <a:cs typeface="Times New Roman" panose="02020603050405020304" pitchFamily="18" charset="0"/>
            </a:endParaRPr>
          </a:p>
          <a:p>
            <a:pPr lvl="1"/>
            <a:endParaRPr lang="en-GB" sz="2000" kern="0" dirty="0">
              <a:latin typeface="Times New Roman" panose="02020603050405020304" pitchFamily="18" charset="0"/>
              <a:cs typeface="Times New Roman" panose="02020603050405020304" pitchFamily="18" charset="0"/>
            </a:endParaRPr>
          </a:p>
          <a:p>
            <a:endParaRPr lang="en-GB" dirty="0"/>
          </a:p>
        </p:txBody>
      </p:sp>
      <p:sp>
        <p:nvSpPr>
          <p:cNvPr id="10" name="TextBox 9"/>
          <p:cNvSpPr txBox="1"/>
          <p:nvPr/>
        </p:nvSpPr>
        <p:spPr>
          <a:xfrm>
            <a:off x="5879182" y="3997295"/>
            <a:ext cx="5484059" cy="984885"/>
          </a:xfrm>
          <a:prstGeom prst="rect">
            <a:avLst/>
          </a:prstGeom>
          <a:noFill/>
        </p:spPr>
        <p:txBody>
          <a:bodyPr wrap="square" rtlCol="0">
            <a:spAutoFit/>
          </a:bodyPr>
          <a:lstStyle/>
          <a:p>
            <a:pPr marL="800100" lvl="1" indent="-342900">
              <a:buFont typeface="Wingdings" charset="2"/>
              <a:buChar char="ü"/>
            </a:pPr>
            <a:r>
              <a:rPr lang="en-GB" sz="2000" kern="0" dirty="0">
                <a:cs typeface="Times New Roman" panose="02020603050405020304" pitchFamily="18" charset="0"/>
              </a:rPr>
              <a:t>no strong </a:t>
            </a:r>
            <a:r>
              <a:rPr lang="en-GB" sz="2000" kern="0" dirty="0" smtClean="0">
                <a:cs typeface="Times New Roman" panose="02020603050405020304" pitchFamily="18" charset="0"/>
              </a:rPr>
              <a:t>indication </a:t>
            </a:r>
            <a:r>
              <a:rPr lang="en-GB" sz="2000" kern="0" dirty="0">
                <a:cs typeface="Times New Roman" panose="02020603050405020304" pitchFamily="18" charset="0"/>
              </a:rPr>
              <a:t>of network structure </a:t>
            </a:r>
          </a:p>
          <a:p>
            <a:pPr marL="800100" lvl="1" indent="-342900">
              <a:buFont typeface="Wingdings" charset="2"/>
              <a:buChar char="ü"/>
            </a:pPr>
            <a:r>
              <a:rPr lang="en-GB" sz="2000" kern="0" dirty="0">
                <a:cs typeface="Times New Roman" panose="02020603050405020304" pitchFamily="18" charset="0"/>
              </a:rPr>
              <a:t>inferences on </a:t>
            </a:r>
            <a:r>
              <a:rPr lang="en-GB" sz="2000" b="1" kern="0" dirty="0">
                <a:cs typeface="Times New Roman" panose="02020603050405020304" pitchFamily="18" charset="0"/>
              </a:rPr>
              <a:t>connection </a:t>
            </a:r>
            <a:r>
              <a:rPr lang="en-GB" sz="2000" b="1" kern="0" dirty="0" smtClean="0">
                <a:cs typeface="Times New Roman" panose="02020603050405020304" pitchFamily="18" charset="0"/>
              </a:rPr>
              <a:t>strengths (BMA)</a:t>
            </a:r>
            <a:endParaRPr lang="en-GB" sz="2000" b="1" kern="0" dirty="0">
              <a:cs typeface="Times New Roman" panose="02020603050405020304" pitchFamily="18" charset="0"/>
            </a:endParaRPr>
          </a:p>
          <a:p>
            <a:endParaRPr lang="en-GB" dirty="0"/>
          </a:p>
        </p:txBody>
      </p:sp>
      <p:cxnSp>
        <p:nvCxnSpPr>
          <p:cNvPr id="12" name="Straight Arrow Connector 11"/>
          <p:cNvCxnSpPr/>
          <p:nvPr/>
        </p:nvCxnSpPr>
        <p:spPr>
          <a:xfrm flipH="1">
            <a:off x="4532030" y="3055648"/>
            <a:ext cx="739493" cy="9200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7373171" y="3046804"/>
            <a:ext cx="774686" cy="86666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1461232" y="5178338"/>
            <a:ext cx="3263718" cy="1484040"/>
            <a:chOff x="2130765" y="4739719"/>
            <a:chExt cx="2524855" cy="1484040"/>
          </a:xfrm>
        </p:grpSpPr>
        <p:sp>
          <p:nvSpPr>
            <p:cNvPr id="18" name="TextBox 17"/>
            <p:cNvSpPr txBox="1"/>
            <p:nvPr/>
          </p:nvSpPr>
          <p:spPr>
            <a:xfrm>
              <a:off x="2430190" y="4922346"/>
              <a:ext cx="2004574" cy="1292662"/>
            </a:xfrm>
            <a:prstGeom prst="rect">
              <a:avLst/>
            </a:prstGeom>
            <a:noFill/>
          </p:spPr>
          <p:txBody>
            <a:bodyPr wrap="square" rtlCol="0">
              <a:spAutoFit/>
            </a:bodyPr>
            <a:lstStyle/>
            <a:p>
              <a:pPr marL="0" lvl="1" algn="ctr"/>
              <a:r>
                <a:rPr lang="en-GB" sz="2000" b="1" kern="0" dirty="0" smtClean="0">
                  <a:latin typeface="Times New Roman" panose="02020603050405020304" pitchFamily="18" charset="0"/>
                  <a:cs typeface="Times New Roman" panose="02020603050405020304" pitchFamily="18" charset="0"/>
                </a:rPr>
                <a:t>can </a:t>
              </a:r>
              <a:r>
                <a:rPr lang="en-GB" sz="2000" b="1" kern="0" dirty="0">
                  <a:latin typeface="Times New Roman" panose="02020603050405020304" pitchFamily="18" charset="0"/>
                  <a:cs typeface="Times New Roman" panose="02020603050405020304" pitchFamily="18" charset="0"/>
                </a:rPr>
                <a:t>define a small number of possible </a:t>
              </a:r>
              <a:r>
                <a:rPr lang="en-GB" sz="2000" b="1" kern="0" dirty="0" smtClean="0">
                  <a:latin typeface="Times New Roman" panose="02020603050405020304" pitchFamily="18" charset="0"/>
                  <a:cs typeface="Times New Roman" panose="02020603050405020304" pitchFamily="18" charset="0"/>
                </a:rPr>
                <a:t>models</a:t>
              </a:r>
              <a:r>
                <a:rPr lang="en-GB" sz="2000" kern="0" dirty="0" smtClean="0">
                  <a:latin typeface="Times New Roman" panose="02020603050405020304" pitchFamily="18" charset="0"/>
                  <a:cs typeface="Times New Roman" panose="02020603050405020304" pitchFamily="18" charset="0"/>
                </a:rPr>
                <a:t> </a:t>
              </a:r>
              <a:endParaRPr lang="en-GB" sz="2000" kern="0" dirty="0">
                <a:latin typeface="Times New Roman" panose="02020603050405020304" pitchFamily="18" charset="0"/>
                <a:cs typeface="Times New Roman" panose="02020603050405020304" pitchFamily="18" charset="0"/>
              </a:endParaRPr>
            </a:p>
            <a:p>
              <a:endParaRPr lang="en-GB" dirty="0"/>
            </a:p>
          </p:txBody>
        </p:sp>
        <p:sp>
          <p:nvSpPr>
            <p:cNvPr id="19" name="Oval 18"/>
            <p:cNvSpPr/>
            <p:nvPr/>
          </p:nvSpPr>
          <p:spPr>
            <a:xfrm>
              <a:off x="2130765" y="4739719"/>
              <a:ext cx="2524855" cy="148404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 name="Group 21"/>
          <p:cNvGrpSpPr/>
          <p:nvPr/>
        </p:nvGrpSpPr>
        <p:grpSpPr>
          <a:xfrm>
            <a:off x="7938004" y="5307444"/>
            <a:ext cx="3245106" cy="1484040"/>
            <a:chOff x="7939036" y="4694029"/>
            <a:chExt cx="2575999" cy="1484040"/>
          </a:xfrm>
        </p:grpSpPr>
        <p:sp>
          <p:nvSpPr>
            <p:cNvPr id="17" name="TextBox 16"/>
            <p:cNvSpPr txBox="1"/>
            <p:nvPr/>
          </p:nvSpPr>
          <p:spPr>
            <a:xfrm>
              <a:off x="7968350" y="4960613"/>
              <a:ext cx="2546685" cy="984885"/>
            </a:xfrm>
            <a:prstGeom prst="rect">
              <a:avLst/>
            </a:prstGeom>
            <a:noFill/>
          </p:spPr>
          <p:txBody>
            <a:bodyPr wrap="square" rtlCol="0">
              <a:spAutoFit/>
            </a:bodyPr>
            <a:lstStyle/>
            <a:p>
              <a:pPr marL="0" lvl="1" algn="ctr"/>
              <a:r>
                <a:rPr lang="en-GB" sz="2000" b="1" kern="0" dirty="0" smtClean="0">
                  <a:latin typeface="Times New Roman" panose="02020603050405020304" pitchFamily="18" charset="0"/>
                  <a:cs typeface="Times New Roman" panose="02020603050405020304" pitchFamily="18" charset="0"/>
                </a:rPr>
                <a:t>may </a:t>
              </a:r>
              <a:r>
                <a:rPr lang="en-GB" sz="2000" b="1" kern="0" dirty="0">
                  <a:latin typeface="Times New Roman" panose="02020603050405020304" pitchFamily="18" charset="0"/>
                  <a:cs typeface="Times New Roman" panose="02020603050405020304" pitchFamily="18" charset="0"/>
                </a:rPr>
                <a:t>be useful to define all possible </a:t>
              </a:r>
              <a:r>
                <a:rPr lang="en-GB" sz="2000" b="1" kern="0" dirty="0" smtClean="0">
                  <a:latin typeface="Times New Roman" panose="02020603050405020304" pitchFamily="18" charset="0"/>
                  <a:cs typeface="Times New Roman" panose="02020603050405020304" pitchFamily="18" charset="0"/>
                </a:rPr>
                <a:t>models</a:t>
              </a:r>
              <a:endParaRPr lang="en-GB" sz="2000" kern="0" dirty="0">
                <a:latin typeface="Times New Roman" panose="02020603050405020304" pitchFamily="18" charset="0"/>
                <a:cs typeface="Times New Roman" panose="02020603050405020304" pitchFamily="18" charset="0"/>
              </a:endParaRPr>
            </a:p>
            <a:p>
              <a:endParaRPr lang="en-GB" dirty="0"/>
            </a:p>
          </p:txBody>
        </p:sp>
        <p:sp>
          <p:nvSpPr>
            <p:cNvPr id="20" name="Oval 19"/>
            <p:cNvSpPr/>
            <p:nvPr/>
          </p:nvSpPr>
          <p:spPr>
            <a:xfrm>
              <a:off x="7939036" y="4694029"/>
              <a:ext cx="2524855" cy="148404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TextBox 22"/>
          <p:cNvSpPr txBox="1"/>
          <p:nvPr/>
        </p:nvSpPr>
        <p:spPr>
          <a:xfrm>
            <a:off x="13512536" y="-2407024"/>
            <a:ext cx="184731" cy="369332"/>
          </a:xfrm>
          <a:prstGeom prst="rect">
            <a:avLst/>
          </a:prstGeom>
          <a:noFill/>
          <a:ln>
            <a:solidFill>
              <a:srgbClr val="FF0000"/>
            </a:solidFill>
          </a:ln>
        </p:spPr>
        <p:txBody>
          <a:bodyPr wrap="none" rtlCol="0">
            <a:spAutoFit/>
          </a:bodyPr>
          <a:lstStyle/>
          <a:p>
            <a:endParaRPr lang="en-GB" dirty="0"/>
          </a:p>
        </p:txBody>
      </p:sp>
      <p:sp>
        <p:nvSpPr>
          <p:cNvPr id="24" name="Rectangle 23"/>
          <p:cNvSpPr/>
          <p:nvPr/>
        </p:nvSpPr>
        <p:spPr>
          <a:xfrm>
            <a:off x="128411" y="1595866"/>
            <a:ext cx="2982781" cy="1837468"/>
          </a:xfrm>
          <a:prstGeom prst="rect">
            <a:avLst/>
          </a:prstGeom>
          <a:solidFill>
            <a:srgbClr val="F6A599">
              <a:alpha val="39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smtClean="0">
                <a:solidFill>
                  <a:srgbClr val="C00000"/>
                </a:solidFill>
              </a:rPr>
              <a:t>Based on:</a:t>
            </a:r>
          </a:p>
          <a:p>
            <a:pPr marL="342900" indent="-342900">
              <a:buAutoNum type="alphaLcParenR"/>
            </a:pPr>
            <a:r>
              <a:rPr lang="en-GB" b="1" dirty="0" smtClean="0">
                <a:solidFill>
                  <a:srgbClr val="C00000"/>
                </a:solidFill>
              </a:rPr>
              <a:t>Activations from GLM</a:t>
            </a:r>
          </a:p>
          <a:p>
            <a:pPr marL="342900" indent="-342900">
              <a:buAutoNum type="alphaLcParenR"/>
            </a:pPr>
            <a:r>
              <a:rPr lang="en-GB" b="1" dirty="0" smtClean="0">
                <a:solidFill>
                  <a:srgbClr val="C00000"/>
                </a:solidFill>
              </a:rPr>
              <a:t>Literature</a:t>
            </a:r>
          </a:p>
          <a:p>
            <a:pPr marL="342900" indent="-342900">
              <a:buAutoNum type="alphaLcParenR"/>
            </a:pPr>
            <a:r>
              <a:rPr lang="en-GB" b="1" dirty="0" smtClean="0">
                <a:solidFill>
                  <a:srgbClr val="C00000"/>
                </a:solidFill>
              </a:rPr>
              <a:t>Anatomical and computational knowledge</a:t>
            </a:r>
            <a:endParaRPr lang="en-GB" b="1" dirty="0">
              <a:solidFill>
                <a:srgbClr val="C00000"/>
              </a:solidFill>
            </a:endParaRPr>
          </a:p>
        </p:txBody>
      </p:sp>
      <p:sp>
        <p:nvSpPr>
          <p:cNvPr id="25" name="TextBox 24"/>
          <p:cNvSpPr txBox="1"/>
          <p:nvPr/>
        </p:nvSpPr>
        <p:spPr>
          <a:xfrm>
            <a:off x="5310899" y="-4114800"/>
            <a:ext cx="184731" cy="36933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316036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2" nodeType="clickEffect">
                                  <p:stCondLst>
                                    <p:cond delay="0"/>
                                  </p:stCondLst>
                                  <p:iterate type="lt">
                                    <p:tmPct val="0"/>
                                  </p:iterate>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8" presetClass="emph" presetSubtype="0" fill="hold" grpId="0" nodeType="clickEffect">
                                  <p:stCondLst>
                                    <p:cond delay="0"/>
                                  </p:stCondLst>
                                  <p:iterate type="lt">
                                    <p:tmPct val="10000"/>
                                  </p:iterate>
                                  <p:childTnLst>
                                    <p:animClr clrSpc="rgb" dir="cw">
                                      <p:cBhvr override="childStyle">
                                        <p:cTn id="27" dur="500" fill="hold"/>
                                        <p:tgtEl>
                                          <p:spTgt spid="5"/>
                                        </p:tgtEl>
                                        <p:attrNameLst>
                                          <p:attrName>style.color</p:attrName>
                                        </p:attrNameLst>
                                      </p:cBhvr>
                                      <p:to>
                                        <a:schemeClr val="accent2"/>
                                      </p:to>
                                    </p:animClr>
                                    <p:animClr clrSpc="rgb" dir="cw">
                                      <p:cBhvr>
                                        <p:cTn id="28" dur="500" fill="hold"/>
                                        <p:tgtEl>
                                          <p:spTgt spid="5"/>
                                        </p:tgtEl>
                                        <p:attrNameLst>
                                          <p:attrName>fillcolor</p:attrName>
                                        </p:attrNameLst>
                                      </p:cBhvr>
                                      <p:to>
                                        <a:schemeClr val="accent2"/>
                                      </p:to>
                                    </p:animClr>
                                    <p:set>
                                      <p:cBhvr>
                                        <p:cTn id="29" dur="500" fill="hold"/>
                                        <p:tgtEl>
                                          <p:spTgt spid="5"/>
                                        </p:tgtEl>
                                        <p:attrNameLst>
                                          <p:attrName>fill.type</p:attrName>
                                        </p:attrNameLst>
                                      </p:cBhvr>
                                      <p:to>
                                        <p:strVal val="solid"/>
                                      </p:to>
                                    </p:set>
                                    <p:anim to="1.5" calcmode="lin" valueType="num">
                                      <p:cBhvr override="childStyle">
                                        <p:cTn id="30" dur="500" fill="hold"/>
                                        <p:tgtEl>
                                          <p:spTgt spid="5"/>
                                        </p:tgtEl>
                                        <p:attrNameLst>
                                          <p:attrName>style.fontSize</p:attrName>
                                        </p:attrNameLst>
                                      </p:cBhvr>
                                    </p:anim>
                                  </p:childTnLst>
                                </p:cTn>
                              </p:par>
                            </p:childTnLst>
                          </p:cTn>
                        </p:par>
                      </p:childTnLst>
                    </p:cTn>
                  </p:par>
                  <p:par>
                    <p:cTn id="31" fill="hold">
                      <p:stCondLst>
                        <p:cond delay="indefinite"/>
                      </p:stCondLst>
                      <p:childTnLst>
                        <p:par>
                          <p:cTn id="32" fill="hold">
                            <p:stCondLst>
                              <p:cond delay="0"/>
                            </p:stCondLst>
                            <p:childTnLst>
                              <p:par>
                                <p:cTn id="33" presetID="28" presetClass="emph" presetSubtype="0" fill="hold" grpId="1" nodeType="clickEffect">
                                  <p:stCondLst>
                                    <p:cond delay="0"/>
                                  </p:stCondLst>
                                  <p:iterate type="lt">
                                    <p:tmPct val="10000"/>
                                  </p:iterate>
                                  <p:childTnLst>
                                    <p:animClr clrSpc="rgb" dir="cw">
                                      <p:cBhvr override="childStyle">
                                        <p:cTn id="34" dur="500" fill="hold"/>
                                        <p:tgtEl>
                                          <p:spTgt spid="5"/>
                                        </p:tgtEl>
                                        <p:attrNameLst>
                                          <p:attrName>style.color</p:attrName>
                                        </p:attrNameLst>
                                      </p:cBhvr>
                                      <p:to>
                                        <a:schemeClr val="accent2"/>
                                      </p:to>
                                    </p:animClr>
                                    <p:animClr clrSpc="rgb" dir="cw">
                                      <p:cBhvr>
                                        <p:cTn id="35" dur="500" fill="hold"/>
                                        <p:tgtEl>
                                          <p:spTgt spid="5"/>
                                        </p:tgtEl>
                                        <p:attrNameLst>
                                          <p:attrName>fillcolor</p:attrName>
                                        </p:attrNameLst>
                                      </p:cBhvr>
                                      <p:to>
                                        <a:schemeClr val="accent2"/>
                                      </p:to>
                                    </p:animClr>
                                    <p:set>
                                      <p:cBhvr>
                                        <p:cTn id="36" dur="500" fill="hold"/>
                                        <p:tgtEl>
                                          <p:spTgt spid="5"/>
                                        </p:tgtEl>
                                        <p:attrNameLst>
                                          <p:attrName>fill.type</p:attrName>
                                        </p:attrNameLst>
                                      </p:cBhvr>
                                      <p:to>
                                        <p:strVal val="solid"/>
                                      </p:to>
                                    </p:set>
                                    <p:anim to="1.5" calcmode="lin" valueType="num">
                                      <p:cBhvr override="childStyle">
                                        <p:cTn id="37" dur="500" fill="hold"/>
                                        <p:tgtEl>
                                          <p:spTgt spid="5"/>
                                        </p:tgtEl>
                                        <p:attrNameLst>
                                          <p:attrName>style.fontSize</p:attrName>
                                        </p:attrNameLst>
                                      </p:cBhvr>
                                    </p:anim>
                                  </p:childTnLst>
                                </p:cTn>
                              </p:par>
                            </p:childTnLst>
                          </p:cTn>
                        </p:par>
                      </p:childTnLst>
                    </p:cTn>
                  </p:par>
                  <p:par>
                    <p:cTn id="38" fill="hold">
                      <p:stCondLst>
                        <p:cond delay="indefinite"/>
                      </p:stCondLst>
                      <p:childTnLst>
                        <p:par>
                          <p:cTn id="39" fill="hold">
                            <p:stCondLst>
                              <p:cond delay="0"/>
                            </p:stCondLst>
                            <p:childTnLst>
                              <p:par>
                                <p:cTn id="40" presetID="17"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500" fill="hold"/>
                                        <p:tgtEl>
                                          <p:spTgt spid="24"/>
                                        </p:tgtEl>
                                        <p:attrNameLst>
                                          <p:attrName>ppt_w</p:attrName>
                                        </p:attrNameLst>
                                      </p:cBhvr>
                                      <p:tavLst>
                                        <p:tav tm="0">
                                          <p:val>
                                            <p:fltVal val="0"/>
                                          </p:val>
                                        </p:tav>
                                        <p:tav tm="100000">
                                          <p:val>
                                            <p:strVal val="#ppt_w"/>
                                          </p:val>
                                        </p:tav>
                                      </p:tavLst>
                                    </p:anim>
                                    <p:anim calcmode="lin" valueType="num">
                                      <p:cBhvr>
                                        <p:cTn id="43" dur="500" fill="hold"/>
                                        <p:tgtEl>
                                          <p:spTgt spid="24"/>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1000"/>
                                        <p:tgtEl>
                                          <p:spTgt spid="8"/>
                                        </p:tgtEl>
                                      </p:cBhvr>
                                    </p:animEffect>
                                    <p:anim calcmode="lin" valueType="num">
                                      <p:cBhvr>
                                        <p:cTn id="56" dur="1000" fill="hold"/>
                                        <p:tgtEl>
                                          <p:spTgt spid="8"/>
                                        </p:tgtEl>
                                        <p:attrNameLst>
                                          <p:attrName>ppt_x</p:attrName>
                                        </p:attrNameLst>
                                      </p:cBhvr>
                                      <p:tavLst>
                                        <p:tav tm="0">
                                          <p:val>
                                            <p:strVal val="#ppt_x"/>
                                          </p:val>
                                        </p:tav>
                                        <p:tav tm="100000">
                                          <p:val>
                                            <p:strVal val="#ppt_x"/>
                                          </p:val>
                                        </p:tav>
                                      </p:tavLst>
                                    </p:anim>
                                    <p:anim calcmode="lin" valueType="num">
                                      <p:cBhvr>
                                        <p:cTn id="5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7" presetClass="entr" presetSubtype="10" fill="hold" nodeType="clickEffect">
                                  <p:stCondLst>
                                    <p:cond delay="0"/>
                                  </p:stCondLst>
                                  <p:childTnLst>
                                    <p:set>
                                      <p:cBhvr>
                                        <p:cTn id="61" dur="1" fill="hold">
                                          <p:stCondLst>
                                            <p:cond delay="0"/>
                                          </p:stCondLst>
                                        </p:cTn>
                                        <p:tgtEl>
                                          <p:spTgt spid="21"/>
                                        </p:tgtEl>
                                        <p:attrNameLst>
                                          <p:attrName>style.visibility</p:attrName>
                                        </p:attrNameLst>
                                      </p:cBhvr>
                                      <p:to>
                                        <p:strVal val="visible"/>
                                      </p:to>
                                    </p:set>
                                    <p:anim calcmode="lin" valueType="num">
                                      <p:cBhvr>
                                        <p:cTn id="62" dur="500" fill="hold"/>
                                        <p:tgtEl>
                                          <p:spTgt spid="21"/>
                                        </p:tgtEl>
                                        <p:attrNameLst>
                                          <p:attrName>ppt_w</p:attrName>
                                        </p:attrNameLst>
                                      </p:cBhvr>
                                      <p:tavLst>
                                        <p:tav tm="0">
                                          <p:val>
                                            <p:fltVal val="0"/>
                                          </p:val>
                                        </p:tav>
                                        <p:tav tm="100000">
                                          <p:val>
                                            <p:strVal val="#ppt_w"/>
                                          </p:val>
                                        </p:tav>
                                      </p:tavLst>
                                    </p:anim>
                                    <p:anim calcmode="lin" valueType="num">
                                      <p:cBhvr>
                                        <p:cTn id="63" dur="5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1000"/>
                                        <p:tgtEl>
                                          <p:spTgt spid="13"/>
                                        </p:tgtEl>
                                      </p:cBhvr>
                                    </p:animEffect>
                                    <p:anim calcmode="lin" valueType="num">
                                      <p:cBhvr>
                                        <p:cTn id="69" dur="1000" fill="hold"/>
                                        <p:tgtEl>
                                          <p:spTgt spid="13"/>
                                        </p:tgtEl>
                                        <p:attrNameLst>
                                          <p:attrName>ppt_x</p:attrName>
                                        </p:attrNameLst>
                                      </p:cBhvr>
                                      <p:tavLst>
                                        <p:tav tm="0">
                                          <p:val>
                                            <p:strVal val="#ppt_x"/>
                                          </p:val>
                                        </p:tav>
                                        <p:tav tm="100000">
                                          <p:val>
                                            <p:strVal val="#ppt_x"/>
                                          </p:val>
                                        </p:tav>
                                      </p:tavLst>
                                    </p:anim>
                                    <p:anim calcmode="lin" valueType="num">
                                      <p:cBhvr>
                                        <p:cTn id="7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fade">
                                      <p:cBhvr>
                                        <p:cTn id="75" dur="1000"/>
                                        <p:tgtEl>
                                          <p:spTgt spid="10"/>
                                        </p:tgtEl>
                                      </p:cBhvr>
                                    </p:animEffect>
                                    <p:anim calcmode="lin" valueType="num">
                                      <p:cBhvr>
                                        <p:cTn id="76" dur="1000" fill="hold"/>
                                        <p:tgtEl>
                                          <p:spTgt spid="10"/>
                                        </p:tgtEl>
                                        <p:attrNameLst>
                                          <p:attrName>ppt_x</p:attrName>
                                        </p:attrNameLst>
                                      </p:cBhvr>
                                      <p:tavLst>
                                        <p:tav tm="0">
                                          <p:val>
                                            <p:strVal val="#ppt_x"/>
                                          </p:val>
                                        </p:tav>
                                        <p:tav tm="100000">
                                          <p:val>
                                            <p:strVal val="#ppt_x"/>
                                          </p:val>
                                        </p:tav>
                                      </p:tavLst>
                                    </p:anim>
                                    <p:anim calcmode="lin" valueType="num">
                                      <p:cBhvr>
                                        <p:cTn id="7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17" presetClass="entr" presetSubtype="10" fill="hold" nodeType="click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p:cTn id="82" dur="500" fill="hold"/>
                                        <p:tgtEl>
                                          <p:spTgt spid="22"/>
                                        </p:tgtEl>
                                        <p:attrNameLst>
                                          <p:attrName>ppt_w</p:attrName>
                                        </p:attrNameLst>
                                      </p:cBhvr>
                                      <p:tavLst>
                                        <p:tav tm="0">
                                          <p:val>
                                            <p:fltVal val="0"/>
                                          </p:val>
                                        </p:tav>
                                        <p:tav tm="100000">
                                          <p:val>
                                            <p:strVal val="#ppt_w"/>
                                          </p:val>
                                        </p:tav>
                                      </p:tavLst>
                                    </p:anim>
                                    <p:anim calcmode="lin" valueType="num">
                                      <p:cBhvr>
                                        <p:cTn id="83" dur="5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5" grpId="1"/>
      <p:bldP spid="5" grpId="2"/>
      <p:bldP spid="8" grpId="0"/>
      <p:bldP spid="10" grpId="0"/>
      <p:bldP spid="2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49880" y="981422"/>
            <a:ext cx="3858762" cy="4445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onut 2"/>
          <p:cNvSpPr/>
          <p:nvPr/>
        </p:nvSpPr>
        <p:spPr>
          <a:xfrm>
            <a:off x="675288" y="3481916"/>
            <a:ext cx="2807946" cy="504056"/>
          </a:xfrm>
          <a:prstGeom prst="donut">
            <a:avLst>
              <a:gd name="adj" fmla="val 708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4" name="Straight Arrow Connector 3"/>
          <p:cNvCxnSpPr/>
          <p:nvPr/>
        </p:nvCxnSpPr>
        <p:spPr>
          <a:xfrm flipV="1">
            <a:off x="3223650" y="1105415"/>
            <a:ext cx="1523504" cy="245732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752" t="50795" r="65880" b="3680"/>
          <a:stretch/>
        </p:blipFill>
        <p:spPr bwMode="auto">
          <a:xfrm>
            <a:off x="4793346" y="659089"/>
            <a:ext cx="3574784" cy="3717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Donut 6"/>
          <p:cNvSpPr/>
          <p:nvPr/>
        </p:nvSpPr>
        <p:spPr>
          <a:xfrm>
            <a:off x="4793345" y="1169999"/>
            <a:ext cx="1007981" cy="252028"/>
          </a:xfrm>
          <a:prstGeom prst="donut">
            <a:avLst>
              <a:gd name="adj" fmla="val 708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8" name="Straight Arrow Connector 7"/>
          <p:cNvCxnSpPr/>
          <p:nvPr/>
        </p:nvCxnSpPr>
        <p:spPr>
          <a:xfrm>
            <a:off x="5786375" y="1295244"/>
            <a:ext cx="1549889" cy="149564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26499" y="170058"/>
            <a:ext cx="5517088" cy="430887"/>
          </a:xfrm>
          <a:prstGeom prst="rect">
            <a:avLst/>
          </a:prstGeom>
          <a:noFill/>
        </p:spPr>
        <p:txBody>
          <a:bodyPr wrap="none" rtlCol="0">
            <a:spAutoFit/>
          </a:bodyPr>
          <a:lstStyle/>
          <a:p>
            <a:r>
              <a:rPr lang="en-GB" sz="2200" b="1" dirty="0" smtClean="0"/>
              <a:t>How to specify the model in the DCM toolbox</a:t>
            </a:r>
          </a:p>
        </p:txBody>
      </p:sp>
      <p:sp>
        <p:nvSpPr>
          <p:cNvPr id="12" name="TextBox 11"/>
          <p:cNvSpPr txBox="1"/>
          <p:nvPr/>
        </p:nvSpPr>
        <p:spPr>
          <a:xfrm>
            <a:off x="83639" y="4002139"/>
            <a:ext cx="7771400" cy="1938992"/>
          </a:xfrm>
          <a:prstGeom prst="rect">
            <a:avLst/>
          </a:prstGeom>
          <a:solidFill>
            <a:srgbClr val="F6A599">
              <a:alpha val="97000"/>
            </a:srgbClr>
          </a:solidFill>
          <a:ln w="25400">
            <a:solidFill>
              <a:srgbClr val="FF0000"/>
            </a:solidFill>
          </a:ln>
        </p:spPr>
        <p:txBody>
          <a:bodyPr wrap="square" rtlCol="0">
            <a:spAutoFit/>
          </a:bodyPr>
          <a:lstStyle/>
          <a:p>
            <a:r>
              <a:rPr lang="en-GB" sz="2000" dirty="0">
                <a:cs typeface="Times New Roman" panose="02020603050405020304" pitchFamily="18" charset="0"/>
              </a:rPr>
              <a:t>At this stage, </a:t>
            </a:r>
            <a:r>
              <a:rPr lang="en-GB" sz="2000" dirty="0" smtClean="0">
                <a:cs typeface="Times New Roman" panose="02020603050405020304" pitchFamily="18" charset="0"/>
              </a:rPr>
              <a:t>you </a:t>
            </a:r>
            <a:r>
              <a:rPr lang="en-GB" sz="2000" dirty="0">
                <a:cs typeface="Times New Roman" panose="02020603050405020304" pitchFamily="18" charset="0"/>
              </a:rPr>
              <a:t>can </a:t>
            </a:r>
            <a:r>
              <a:rPr lang="en-GB" sz="2000" b="1" dirty="0">
                <a:cs typeface="Times New Roman" panose="02020603050405020304" pitchFamily="18" charset="0"/>
              </a:rPr>
              <a:t>specify various options</a:t>
            </a:r>
            <a:r>
              <a:rPr lang="en-GB" sz="2000" dirty="0">
                <a:cs typeface="Times New Roman" panose="02020603050405020304" pitchFamily="18" charset="0"/>
              </a:rPr>
              <a:t>.</a:t>
            </a:r>
          </a:p>
          <a:p>
            <a:endParaRPr lang="en-GB" sz="2000" dirty="0">
              <a:cs typeface="Times New Roman" panose="02020603050405020304" pitchFamily="18" charset="0"/>
            </a:endParaRPr>
          </a:p>
          <a:p>
            <a:pPr marL="342900" indent="-342900">
              <a:buFont typeface="Wingdings" charset="2"/>
              <a:buChar char="ü"/>
            </a:pPr>
            <a:r>
              <a:rPr lang="en-GB" sz="2000" dirty="0">
                <a:cs typeface="Times New Roman" panose="02020603050405020304" pitchFamily="18" charset="0"/>
              </a:rPr>
              <a:t>MODULATORY EFFECTS:  	</a:t>
            </a:r>
            <a:r>
              <a:rPr lang="en-GB" sz="2000" b="1" dirty="0">
                <a:cs typeface="Times New Roman" panose="02020603050405020304" pitchFamily="18" charset="0"/>
              </a:rPr>
              <a:t>bilinear vs </a:t>
            </a:r>
            <a:r>
              <a:rPr lang="en-GB" sz="2000" b="1" dirty="0">
                <a:solidFill>
                  <a:schemeClr val="tx1">
                    <a:lumMod val="65000"/>
                    <a:lumOff val="35000"/>
                  </a:schemeClr>
                </a:solidFill>
                <a:cs typeface="Times New Roman" panose="02020603050405020304" pitchFamily="18" charset="0"/>
              </a:rPr>
              <a:t>non-linear</a:t>
            </a:r>
          </a:p>
          <a:p>
            <a:pPr marL="342900" indent="-342900">
              <a:buFont typeface="Wingdings" charset="2"/>
              <a:buChar char="ü"/>
            </a:pPr>
            <a:r>
              <a:rPr lang="en-GB" sz="2000" dirty="0">
                <a:cs typeface="Times New Roman" panose="02020603050405020304" pitchFamily="18" charset="0"/>
              </a:rPr>
              <a:t>STATES PER REGION: 	</a:t>
            </a:r>
            <a:r>
              <a:rPr lang="en-GB" sz="2000" dirty="0" smtClean="0">
                <a:cs typeface="Times New Roman" panose="02020603050405020304" pitchFamily="18" charset="0"/>
              </a:rPr>
              <a:t>		</a:t>
            </a:r>
            <a:r>
              <a:rPr lang="en-GB" sz="2000" b="1" dirty="0" smtClean="0">
                <a:cs typeface="Times New Roman" panose="02020603050405020304" pitchFamily="18" charset="0"/>
              </a:rPr>
              <a:t>one</a:t>
            </a:r>
            <a:r>
              <a:rPr lang="en-GB" sz="2000" dirty="0" smtClean="0">
                <a:cs typeface="Times New Roman" panose="02020603050405020304" pitchFamily="18" charset="0"/>
              </a:rPr>
              <a:t> </a:t>
            </a:r>
            <a:r>
              <a:rPr lang="en-GB" sz="2000" dirty="0">
                <a:cs typeface="Times New Roman" panose="02020603050405020304" pitchFamily="18" charset="0"/>
              </a:rPr>
              <a:t>vs. </a:t>
            </a:r>
            <a:r>
              <a:rPr lang="en-GB" sz="2000" dirty="0">
                <a:solidFill>
                  <a:schemeClr val="tx1">
                    <a:lumMod val="65000"/>
                    <a:lumOff val="35000"/>
                  </a:schemeClr>
                </a:solidFill>
                <a:cs typeface="Times New Roman" panose="02020603050405020304" pitchFamily="18" charset="0"/>
              </a:rPr>
              <a:t>two</a:t>
            </a:r>
          </a:p>
          <a:p>
            <a:pPr marL="342900" indent="-342900">
              <a:buFont typeface="Wingdings" charset="2"/>
              <a:buChar char="ü"/>
            </a:pPr>
            <a:r>
              <a:rPr lang="en-GB" sz="2000" dirty="0">
                <a:cs typeface="Times New Roman" panose="02020603050405020304" pitchFamily="18" charset="0"/>
              </a:rPr>
              <a:t>STOCHASTIC EFFECTS:  	</a:t>
            </a:r>
            <a:r>
              <a:rPr lang="en-GB" sz="2000" dirty="0" smtClean="0">
                <a:cs typeface="Times New Roman" panose="02020603050405020304" pitchFamily="18" charset="0"/>
              </a:rPr>
              <a:t>		</a:t>
            </a:r>
            <a:r>
              <a:rPr lang="en-GB" sz="2000" dirty="0" smtClean="0">
                <a:solidFill>
                  <a:schemeClr val="tx1">
                    <a:lumMod val="65000"/>
                    <a:lumOff val="35000"/>
                  </a:schemeClr>
                </a:solidFill>
                <a:cs typeface="Times New Roman" panose="02020603050405020304" pitchFamily="18" charset="0"/>
              </a:rPr>
              <a:t>yes</a:t>
            </a:r>
            <a:r>
              <a:rPr lang="en-GB" sz="2000" dirty="0" smtClean="0">
                <a:cs typeface="Times New Roman" panose="02020603050405020304" pitchFamily="18" charset="0"/>
              </a:rPr>
              <a:t> </a:t>
            </a:r>
            <a:r>
              <a:rPr lang="en-GB" sz="2000" dirty="0">
                <a:cs typeface="Times New Roman" panose="02020603050405020304" pitchFamily="18" charset="0"/>
              </a:rPr>
              <a:t>vs. </a:t>
            </a:r>
            <a:r>
              <a:rPr lang="en-GB" sz="2000" b="1" dirty="0">
                <a:cs typeface="Times New Roman" panose="02020603050405020304" pitchFamily="18" charset="0"/>
              </a:rPr>
              <a:t>no</a:t>
            </a:r>
          </a:p>
          <a:p>
            <a:pPr marL="342900" indent="-342900">
              <a:buFont typeface="Wingdings" charset="2"/>
              <a:buChar char="ü"/>
            </a:pPr>
            <a:r>
              <a:rPr lang="en-GB" sz="2000" dirty="0">
                <a:cs typeface="Times New Roman" panose="02020603050405020304" pitchFamily="18" charset="0"/>
              </a:rPr>
              <a:t>CENTRE INPUT: 		</a:t>
            </a:r>
            <a:r>
              <a:rPr lang="en-GB" sz="2000" dirty="0" smtClean="0">
                <a:cs typeface="Times New Roman" panose="02020603050405020304" pitchFamily="18" charset="0"/>
              </a:rPr>
              <a:t>	</a:t>
            </a:r>
            <a:r>
              <a:rPr lang="en-GB" sz="2000" dirty="0" smtClean="0">
                <a:solidFill>
                  <a:schemeClr val="tx1">
                    <a:lumMod val="65000"/>
                    <a:lumOff val="35000"/>
                  </a:schemeClr>
                </a:solidFill>
                <a:cs typeface="Times New Roman" panose="02020603050405020304" pitchFamily="18" charset="0"/>
              </a:rPr>
              <a:t>yes</a:t>
            </a:r>
            <a:r>
              <a:rPr lang="en-GB" sz="2000" dirty="0" smtClean="0">
                <a:cs typeface="Times New Roman" panose="02020603050405020304" pitchFamily="18" charset="0"/>
              </a:rPr>
              <a:t> </a:t>
            </a:r>
            <a:r>
              <a:rPr lang="en-GB" sz="2000" dirty="0">
                <a:cs typeface="Times New Roman" panose="02020603050405020304" pitchFamily="18" charset="0"/>
              </a:rPr>
              <a:t>vs. </a:t>
            </a:r>
            <a:r>
              <a:rPr lang="en-GB" sz="2000" b="1" dirty="0">
                <a:cs typeface="Times New Roman" panose="02020603050405020304" pitchFamily="18" charset="0"/>
              </a:rPr>
              <a:t>no</a:t>
            </a:r>
          </a:p>
        </p:txBody>
      </p:sp>
      <p:sp>
        <p:nvSpPr>
          <p:cNvPr id="13" name="TextBox 12"/>
          <p:cNvSpPr txBox="1"/>
          <p:nvPr/>
        </p:nvSpPr>
        <p:spPr>
          <a:xfrm>
            <a:off x="13378084" y="-2353235"/>
            <a:ext cx="184731" cy="369332"/>
          </a:xfrm>
          <a:prstGeom prst="rect">
            <a:avLst/>
          </a:prstGeom>
          <a:solidFill>
            <a:srgbClr val="F6A599"/>
          </a:solidFill>
        </p:spPr>
        <p:txBody>
          <a:bodyPr wrap="none" rtlCol="0">
            <a:spAutoFit/>
          </a:bodyPr>
          <a:lstStyle/>
          <a:p>
            <a:endParaRPr lang="en-GB" dirty="0"/>
          </a:p>
        </p:txBody>
      </p:sp>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2238" r="3185" b="1373"/>
          <a:stretch/>
        </p:blipFill>
        <p:spPr>
          <a:xfrm>
            <a:off x="7820924" y="2"/>
            <a:ext cx="4205659" cy="4353337"/>
          </a:xfrm>
          <a:prstGeom prst="rect">
            <a:avLst/>
          </a:prstGeom>
        </p:spPr>
      </p:pic>
      <p:cxnSp>
        <p:nvCxnSpPr>
          <p:cNvPr id="15" name="Straight Arrow Connector 14"/>
          <p:cNvCxnSpPr/>
          <p:nvPr/>
        </p:nvCxnSpPr>
        <p:spPr>
          <a:xfrm flipV="1">
            <a:off x="5786377" y="523260"/>
            <a:ext cx="2334591" cy="76857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31177" y="2469813"/>
            <a:ext cx="3415347" cy="3519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14507489" y="-510988"/>
            <a:ext cx="184731" cy="36933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187796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3" presetClass="entr" presetSubtype="16"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p:cTn id="48" dur="500" fill="hold"/>
                                        <p:tgtEl>
                                          <p:spTgt spid="12"/>
                                        </p:tgtEl>
                                        <p:attrNameLst>
                                          <p:attrName>ppt_w</p:attrName>
                                        </p:attrNameLst>
                                      </p:cBhvr>
                                      <p:tavLst>
                                        <p:tav tm="0">
                                          <p:val>
                                            <p:fltVal val="0"/>
                                          </p:val>
                                        </p:tav>
                                        <p:tav tm="100000">
                                          <p:val>
                                            <p:strVal val="#ppt_w"/>
                                          </p:val>
                                        </p:tav>
                                      </p:tavLst>
                                    </p:anim>
                                    <p:anim calcmode="lin" valueType="num">
                                      <p:cBhvr>
                                        <p:cTn id="49"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248642" y="-2892"/>
            <a:ext cx="11318460" cy="581542"/>
          </a:xfrm>
        </p:spPr>
        <p:txBody>
          <a:bodyPr/>
          <a:lstStyle/>
          <a:p>
            <a:pPr algn="l" eaLnBrk="1" hangingPunct="1"/>
            <a:r>
              <a:rPr lang="de-CH" sz="280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Calibri" pitchFamily="34" charset="0"/>
              </a:rPr>
              <a:t>Structural, </a:t>
            </a:r>
            <a:r>
              <a:rPr lang="de-CH" sz="280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Calibri" pitchFamily="34" charset="0"/>
              </a:rPr>
              <a:t>F</a:t>
            </a:r>
            <a:r>
              <a:rPr lang="de-CH" sz="280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Calibri" pitchFamily="34" charset="0"/>
              </a:rPr>
              <a:t>unctional and Effective </a:t>
            </a:r>
            <a:r>
              <a:rPr lang="de-CH" sz="280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Calibri" pitchFamily="34" charset="0"/>
              </a:rPr>
              <a:t>C</a:t>
            </a:r>
            <a:r>
              <a:rPr lang="de-CH" sz="280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Calibri" pitchFamily="34" charset="0"/>
              </a:rPr>
              <a:t>onnectivity</a:t>
            </a:r>
            <a:endParaRPr lang="en-US" sz="280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Calibri" pitchFamily="34" charset="0"/>
            </a:endParaRPr>
          </a:p>
        </p:txBody>
      </p:sp>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6912" y="695275"/>
            <a:ext cx="3692770" cy="1767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64241" y="4753667"/>
            <a:ext cx="3358111" cy="1969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15330" y="2699763"/>
            <a:ext cx="3455934" cy="1767830"/>
          </a:xfrm>
          <a:prstGeom prst="rect">
            <a:avLst/>
          </a:prstGeom>
        </p:spPr>
      </p:pic>
      <p:sp>
        <p:nvSpPr>
          <p:cNvPr id="3" name="TextBox 2"/>
          <p:cNvSpPr txBox="1"/>
          <p:nvPr/>
        </p:nvSpPr>
        <p:spPr>
          <a:xfrm>
            <a:off x="239318" y="1253446"/>
            <a:ext cx="2111960"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GB" b="1" dirty="0">
                <a:latin typeface="Calibri" pitchFamily="34" charset="0"/>
              </a:rPr>
              <a:t>S</a:t>
            </a:r>
            <a:r>
              <a:rPr lang="en-GB" b="1" dirty="0" smtClean="0">
                <a:latin typeface="Calibri" pitchFamily="34" charset="0"/>
              </a:rPr>
              <a:t>tructural </a:t>
            </a:r>
            <a:r>
              <a:rPr lang="en-GB" b="1" dirty="0">
                <a:latin typeface="Calibri" pitchFamily="34" charset="0"/>
              </a:rPr>
              <a:t>connectivity</a:t>
            </a:r>
          </a:p>
        </p:txBody>
      </p:sp>
      <p:sp>
        <p:nvSpPr>
          <p:cNvPr id="5" name="TextBox 4"/>
          <p:cNvSpPr txBox="1"/>
          <p:nvPr/>
        </p:nvSpPr>
        <p:spPr>
          <a:xfrm>
            <a:off x="8495162" y="976446"/>
            <a:ext cx="3510536" cy="923330"/>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GB" dirty="0">
                <a:latin typeface="Calibri" pitchFamily="34" charset="0"/>
              </a:rPr>
              <a:t>large-scale anatomical infrastructures that support effective connections for </a:t>
            </a:r>
            <a:r>
              <a:rPr lang="en-GB" dirty="0" smtClean="0">
                <a:latin typeface="Calibri" pitchFamily="34" charset="0"/>
              </a:rPr>
              <a:t>coupling</a:t>
            </a:r>
            <a:endParaRPr lang="en-GB" dirty="0">
              <a:latin typeface="Calibri" pitchFamily="34" charset="0"/>
            </a:endParaRPr>
          </a:p>
        </p:txBody>
      </p:sp>
      <p:sp>
        <p:nvSpPr>
          <p:cNvPr id="13" name="TextBox 12"/>
          <p:cNvSpPr txBox="1"/>
          <p:nvPr/>
        </p:nvSpPr>
        <p:spPr>
          <a:xfrm>
            <a:off x="239318" y="3260513"/>
            <a:ext cx="2111960"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de-CH" b="1" dirty="0" smtClean="0">
                <a:latin typeface="Calibri" pitchFamily="34" charset="0"/>
              </a:rPr>
              <a:t>Functional </a:t>
            </a:r>
            <a:r>
              <a:rPr lang="de-CH" b="1" dirty="0">
                <a:latin typeface="Calibri" pitchFamily="34" charset="0"/>
              </a:rPr>
              <a:t>connectivity</a:t>
            </a:r>
            <a:endParaRPr lang="en-GB" b="1" dirty="0">
              <a:latin typeface="Calibri" pitchFamily="34" charset="0"/>
            </a:endParaRPr>
          </a:p>
        </p:txBody>
      </p:sp>
      <p:sp>
        <p:nvSpPr>
          <p:cNvPr id="14" name="TextBox 13"/>
          <p:cNvSpPr txBox="1"/>
          <p:nvPr/>
        </p:nvSpPr>
        <p:spPr>
          <a:xfrm>
            <a:off x="8495156" y="3122013"/>
            <a:ext cx="3510536" cy="64633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de-CH" dirty="0">
                <a:latin typeface="Calibri" pitchFamily="34" charset="0"/>
              </a:rPr>
              <a:t>statistical dependencies among remote neurophysiological </a:t>
            </a:r>
            <a:r>
              <a:rPr lang="de-CH" dirty="0" smtClean="0">
                <a:latin typeface="Calibri" pitchFamily="34" charset="0"/>
              </a:rPr>
              <a:t>events</a:t>
            </a:r>
            <a:endParaRPr lang="de-CH" dirty="0">
              <a:latin typeface="Calibri" pitchFamily="34" charset="0"/>
            </a:endParaRPr>
          </a:p>
        </p:txBody>
      </p:sp>
      <p:sp>
        <p:nvSpPr>
          <p:cNvPr id="15" name="TextBox 14"/>
          <p:cNvSpPr txBox="1"/>
          <p:nvPr/>
        </p:nvSpPr>
        <p:spPr>
          <a:xfrm>
            <a:off x="239318" y="5415323"/>
            <a:ext cx="2111960"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de-CH" b="1" dirty="0" smtClean="0">
                <a:latin typeface="Calibri" pitchFamily="34" charset="0"/>
              </a:rPr>
              <a:t>Effective </a:t>
            </a:r>
            <a:r>
              <a:rPr lang="de-CH" b="1" dirty="0">
                <a:latin typeface="Calibri" pitchFamily="34" charset="0"/>
              </a:rPr>
              <a:t>connectivity</a:t>
            </a:r>
            <a:endParaRPr lang="en-GB" b="1" dirty="0">
              <a:latin typeface="Calibri" pitchFamily="34" charset="0"/>
            </a:endParaRPr>
          </a:p>
        </p:txBody>
      </p:sp>
      <p:sp>
        <p:nvSpPr>
          <p:cNvPr id="16" name="TextBox 15"/>
          <p:cNvSpPr txBox="1"/>
          <p:nvPr/>
        </p:nvSpPr>
        <p:spPr>
          <a:xfrm>
            <a:off x="8495158" y="5415322"/>
            <a:ext cx="3510536" cy="64633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de-CH" dirty="0">
                <a:latin typeface="Calibri" pitchFamily="34" charset="0"/>
              </a:rPr>
              <a:t>influence that one system exerts over </a:t>
            </a:r>
            <a:r>
              <a:rPr lang="de-CH" dirty="0" smtClean="0">
                <a:latin typeface="Calibri" pitchFamily="34" charset="0"/>
              </a:rPr>
              <a:t>another</a:t>
            </a:r>
            <a:endParaRPr lang="en-US" dirty="0">
              <a:latin typeface="Calibri" pitchFamily="34" charset="0"/>
            </a:endParaRPr>
          </a:p>
        </p:txBody>
      </p:sp>
      <p:cxnSp>
        <p:nvCxnSpPr>
          <p:cNvPr id="8" name="Straight Arrow Connector 7"/>
          <p:cNvCxnSpPr/>
          <p:nvPr/>
        </p:nvCxnSpPr>
        <p:spPr>
          <a:xfrm>
            <a:off x="2351278" y="1576610"/>
            <a:ext cx="863984" cy="258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0" name="Straight Arrow Connector 19"/>
          <p:cNvCxnSpPr/>
          <p:nvPr/>
        </p:nvCxnSpPr>
        <p:spPr>
          <a:xfrm>
            <a:off x="2351278" y="3572733"/>
            <a:ext cx="863984" cy="258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1" name="Straight Arrow Connector 20"/>
          <p:cNvCxnSpPr/>
          <p:nvPr/>
        </p:nvCxnSpPr>
        <p:spPr>
          <a:xfrm>
            <a:off x="2351278" y="5738489"/>
            <a:ext cx="863984" cy="258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8" name="Straight Arrow Connector 17"/>
          <p:cNvCxnSpPr>
            <a:stCxn id="30723" idx="3"/>
          </p:cNvCxnSpPr>
          <p:nvPr/>
        </p:nvCxnSpPr>
        <p:spPr>
          <a:xfrm flipV="1">
            <a:off x="7289682" y="1576610"/>
            <a:ext cx="917485" cy="258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4" name="Straight Arrow Connector 23"/>
          <p:cNvCxnSpPr/>
          <p:nvPr/>
        </p:nvCxnSpPr>
        <p:spPr>
          <a:xfrm flipV="1">
            <a:off x="7073441" y="3583678"/>
            <a:ext cx="917485" cy="258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5" name="Straight Arrow Connector 24"/>
          <p:cNvCxnSpPr/>
          <p:nvPr/>
        </p:nvCxnSpPr>
        <p:spPr>
          <a:xfrm flipV="1">
            <a:off x="7096511" y="5738485"/>
            <a:ext cx="839739" cy="516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6374768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9914" y="70923"/>
            <a:ext cx="2760756" cy="461665"/>
          </a:xfrm>
          <a:prstGeom prst="rect">
            <a:avLst/>
          </a:prstGeom>
          <a:noFill/>
        </p:spPr>
        <p:txBody>
          <a:bodyPr wrap="none" rtlCol="0">
            <a:spAutoFit/>
          </a:bodyPr>
          <a:lstStyle/>
          <a:p>
            <a:r>
              <a:rPr lang="en-GB" sz="2400" b="1" dirty="0" smtClean="0">
                <a:solidFill>
                  <a:srgbClr val="FF0000"/>
                </a:solidFill>
              </a:rPr>
              <a:t>4. Model estimation</a:t>
            </a:r>
            <a:endParaRPr lang="en-GB" sz="2400" b="1" dirty="0">
              <a:solidFill>
                <a:srgbClr val="FF0000"/>
              </a:solidFill>
            </a:endParaRPr>
          </a:p>
        </p:txBody>
      </p:sp>
      <p:pic>
        <p:nvPicPr>
          <p:cNvPr id="3"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43714" y="645043"/>
            <a:ext cx="3468890" cy="3717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onut 3"/>
          <p:cNvSpPr/>
          <p:nvPr/>
        </p:nvSpPr>
        <p:spPr>
          <a:xfrm>
            <a:off x="918547" y="2628263"/>
            <a:ext cx="2231957" cy="599078"/>
          </a:xfrm>
          <a:prstGeom prst="donut">
            <a:avLst>
              <a:gd name="adj" fmla="val 708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752" t="50795" r="65880" b="3680"/>
          <a:stretch/>
        </p:blipFill>
        <p:spPr bwMode="auto">
          <a:xfrm>
            <a:off x="4114266" y="457802"/>
            <a:ext cx="3679749" cy="3141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onut 5"/>
          <p:cNvSpPr/>
          <p:nvPr/>
        </p:nvSpPr>
        <p:spPr>
          <a:xfrm>
            <a:off x="4114266" y="1024805"/>
            <a:ext cx="829344" cy="171985"/>
          </a:xfrm>
          <a:prstGeom prst="donut">
            <a:avLst>
              <a:gd name="adj" fmla="val 708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7" name="Straight Arrow Connector 6"/>
          <p:cNvCxnSpPr/>
          <p:nvPr/>
        </p:nvCxnSpPr>
        <p:spPr>
          <a:xfrm flipV="1">
            <a:off x="3003493" y="1741159"/>
            <a:ext cx="1110773" cy="105436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Content Placeholder 3"/>
          <p:cNvPicPr>
            <a:picLocks/>
          </p:cNvPicPr>
          <p:nvPr/>
        </p:nvPicPr>
        <p:blipFill rotWithShape="1">
          <a:blip r:embed="rId5" cstate="print">
            <a:extLst>
              <a:ext uri="{28A0092B-C50C-407E-A947-70E740481C1C}">
                <a14:useLocalDpi xmlns:a14="http://schemas.microsoft.com/office/drawing/2010/main" val="0"/>
              </a:ext>
            </a:extLst>
          </a:blip>
          <a:srcRect l="3980" t="3990" r="6000" b="7350"/>
          <a:stretch/>
        </p:blipFill>
        <p:spPr bwMode="auto">
          <a:xfrm>
            <a:off x="8143594" y="70921"/>
            <a:ext cx="3953612" cy="6249196"/>
          </a:xfrm>
          <a:prstGeom prst="rect">
            <a:avLst/>
          </a:prstGeom>
          <a:noFill/>
          <a:ln w="20320">
            <a:solidFill>
              <a:srgbClr val="FF0000"/>
            </a:solidFill>
          </a:ln>
          <a:extLst>
            <a:ext uri="{53640926-AAD7-44D8-BBD7-CCE9431645EC}">
              <a14:shadowObscured xmlns:a14="http://schemas.microsoft.com/office/drawing/2010/main"/>
            </a:ext>
          </a:extLst>
        </p:spPr>
      </p:pic>
      <p:sp>
        <p:nvSpPr>
          <p:cNvPr id="13" name="Rectangle 12"/>
          <p:cNvSpPr/>
          <p:nvPr/>
        </p:nvSpPr>
        <p:spPr>
          <a:xfrm>
            <a:off x="198772" y="4401549"/>
            <a:ext cx="7595243" cy="1938992"/>
          </a:xfrm>
          <a:prstGeom prst="rect">
            <a:avLst/>
          </a:prstGeom>
        </p:spPr>
        <p:txBody>
          <a:bodyPr wrap="square">
            <a:spAutoFit/>
          </a:bodyPr>
          <a:lstStyle/>
          <a:p>
            <a:pPr marL="342900" indent="-342900">
              <a:buFont typeface="Wingdings" charset="2"/>
              <a:buChar char="ü"/>
            </a:pPr>
            <a:r>
              <a:rPr lang="en-GB" sz="2000" b="1" dirty="0" smtClean="0"/>
              <a:t>We fit the predicted </a:t>
            </a:r>
            <a:r>
              <a:rPr lang="en-GB" sz="2000" dirty="0" smtClean="0"/>
              <a:t>model to the data.</a:t>
            </a:r>
          </a:p>
          <a:p>
            <a:pPr marL="342900" indent="-342900">
              <a:buFont typeface="Wingdings" charset="2"/>
              <a:buChar char="ü"/>
            </a:pPr>
            <a:endParaRPr lang="en-GB" sz="2000" dirty="0"/>
          </a:p>
          <a:p>
            <a:pPr marL="342900" indent="-342900">
              <a:buFont typeface="Wingdings" charset="2"/>
              <a:buChar char="ü"/>
            </a:pPr>
            <a:r>
              <a:rPr lang="en-GB" sz="2000" dirty="0" smtClean="0"/>
              <a:t>The </a:t>
            </a:r>
            <a:r>
              <a:rPr lang="en-GB" sz="2000" b="1" dirty="0"/>
              <a:t>dotted lines </a:t>
            </a:r>
            <a:r>
              <a:rPr lang="en-GB" sz="2000" dirty="0"/>
              <a:t>represent </a:t>
            </a:r>
            <a:r>
              <a:rPr lang="en-GB" sz="2000" dirty="0" smtClean="0"/>
              <a:t>the </a:t>
            </a:r>
            <a:r>
              <a:rPr lang="en-GB" sz="2000" b="1" dirty="0" smtClean="0"/>
              <a:t>real data </a:t>
            </a:r>
            <a:r>
              <a:rPr lang="en-GB" sz="2000" dirty="0" smtClean="0"/>
              <a:t>whereas full </a:t>
            </a:r>
            <a:r>
              <a:rPr lang="en-GB" sz="2000" dirty="0"/>
              <a:t>lines represent the </a:t>
            </a:r>
            <a:r>
              <a:rPr lang="en-GB" sz="2000" dirty="0" smtClean="0"/>
              <a:t>predicted data from SPM: </a:t>
            </a:r>
            <a:r>
              <a:rPr lang="en-GB" sz="2000" b="1" dirty="0" smtClean="0"/>
              <a:t>blue being  </a:t>
            </a:r>
            <a:r>
              <a:rPr lang="en-GB" sz="2000" b="1" dirty="0"/>
              <a:t>V1</a:t>
            </a:r>
            <a:r>
              <a:rPr lang="en-GB" sz="2000" dirty="0"/>
              <a:t>, </a:t>
            </a:r>
            <a:r>
              <a:rPr lang="en-GB" sz="2000" b="1" dirty="0"/>
              <a:t>green V5 </a:t>
            </a:r>
            <a:r>
              <a:rPr lang="en-GB" sz="2000" dirty="0"/>
              <a:t>and </a:t>
            </a:r>
            <a:r>
              <a:rPr lang="en-GB" sz="2000" b="1" dirty="0"/>
              <a:t>red SPC</a:t>
            </a:r>
            <a:r>
              <a:rPr lang="en-GB" sz="2000" dirty="0"/>
              <a:t>. </a:t>
            </a:r>
            <a:endParaRPr lang="en-GB" sz="2000" dirty="0" smtClean="0"/>
          </a:p>
          <a:p>
            <a:pPr marL="342900" indent="-342900">
              <a:buFont typeface="Wingdings" charset="2"/>
              <a:buChar char="ü"/>
            </a:pPr>
            <a:endParaRPr lang="en-GB" sz="2000" dirty="0"/>
          </a:p>
          <a:p>
            <a:pPr marL="342900" indent="-342900">
              <a:buFont typeface="Wingdings" charset="2"/>
              <a:buChar char="ü"/>
            </a:pPr>
            <a:r>
              <a:rPr lang="en-GB" sz="2000" b="1" dirty="0" smtClean="0"/>
              <a:t>Bottom graph </a:t>
            </a:r>
            <a:r>
              <a:rPr lang="en-GB" sz="2000" dirty="0" smtClean="0"/>
              <a:t>shows your </a:t>
            </a:r>
            <a:r>
              <a:rPr lang="en-GB" sz="2000" b="1" dirty="0" smtClean="0"/>
              <a:t>parameter estimations</a:t>
            </a:r>
            <a:endParaRPr lang="en-GB" sz="2000" dirty="0"/>
          </a:p>
        </p:txBody>
      </p:sp>
    </p:spTree>
    <p:extLst>
      <p:ext uri="{BB962C8B-B14F-4D97-AF65-F5344CB8AC3E}">
        <p14:creationId xmlns:p14="http://schemas.microsoft.com/office/powerpoint/2010/main" val="3002519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9914" y="70923"/>
            <a:ext cx="1079142" cy="461665"/>
          </a:xfrm>
          <a:prstGeom prst="rect">
            <a:avLst/>
          </a:prstGeom>
          <a:noFill/>
        </p:spPr>
        <p:txBody>
          <a:bodyPr wrap="none" rtlCol="0">
            <a:spAutoFit/>
          </a:bodyPr>
          <a:lstStyle/>
          <a:p>
            <a:r>
              <a:rPr lang="en-GB" sz="2400" b="1" dirty="0">
                <a:solidFill>
                  <a:srgbClr val="FF0000"/>
                </a:solidFill>
              </a:rPr>
              <a:t>5</a:t>
            </a:r>
            <a:r>
              <a:rPr lang="en-GB" sz="2400" b="1" dirty="0" smtClean="0">
                <a:solidFill>
                  <a:srgbClr val="FF0000"/>
                </a:solidFill>
              </a:rPr>
              <a:t>. BMS</a:t>
            </a:r>
            <a:endParaRPr lang="en-GB" sz="2400" b="1" dirty="0">
              <a:solidFill>
                <a:srgbClr val="FF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72" y="532586"/>
            <a:ext cx="5802695" cy="5589408"/>
          </a:xfrm>
          <a:prstGeom prst="rect">
            <a:avLst/>
          </a:prstGeom>
        </p:spPr>
      </p:pic>
      <p:sp>
        <p:nvSpPr>
          <p:cNvPr id="5" name="TextBox 4"/>
          <p:cNvSpPr txBox="1"/>
          <p:nvPr/>
        </p:nvSpPr>
        <p:spPr>
          <a:xfrm>
            <a:off x="3630233" y="1193340"/>
            <a:ext cx="8994912" cy="923330"/>
          </a:xfrm>
          <a:prstGeom prst="rect">
            <a:avLst/>
          </a:prstGeom>
          <a:noFill/>
        </p:spPr>
        <p:txBody>
          <a:bodyPr wrap="square" numCol="2" rtlCol="0">
            <a:spAutoFit/>
          </a:bodyPr>
          <a:lstStyle/>
          <a:p>
            <a:pPr marL="285750" indent="-285750">
              <a:buFont typeface="Wingdings" panose="05000000000000000000" pitchFamily="2" charset="2"/>
              <a:buChar char="Ø"/>
            </a:pPr>
            <a:endParaRPr lang="en-GB" spc="40" dirty="0" smtClean="0">
              <a:latin typeface="Gill Sans MT" pitchFamily="34" charset="0"/>
            </a:endParaRPr>
          </a:p>
          <a:p>
            <a:pPr marL="285750" indent="-285750">
              <a:buFont typeface="Calibri" pitchFamily="34" charset="0"/>
              <a:buChar char="→"/>
            </a:pPr>
            <a:endParaRPr lang="en-GB" dirty="0" smtClean="0">
              <a:latin typeface="Gill Sans MT" pitchFamily="34" charset="0"/>
            </a:endParaRPr>
          </a:p>
          <a:p>
            <a:pPr marL="285750" indent="-285750">
              <a:buFont typeface="Calibri" pitchFamily="34" charset="0"/>
              <a:buChar char="→"/>
            </a:pPr>
            <a:endParaRPr lang="en-GB" dirty="0" smtClean="0">
              <a:latin typeface="Gill Sans MT" pitchFamily="34" charset="0"/>
            </a:endParaRPr>
          </a:p>
        </p:txBody>
      </p:sp>
      <p:sp>
        <p:nvSpPr>
          <p:cNvPr id="6" name="TextBox 5"/>
          <p:cNvSpPr txBox="1"/>
          <p:nvPr/>
        </p:nvSpPr>
        <p:spPr>
          <a:xfrm>
            <a:off x="5862156" y="3140348"/>
            <a:ext cx="5956271" cy="1292662"/>
          </a:xfrm>
          <a:prstGeom prst="rect">
            <a:avLst/>
          </a:prstGeom>
          <a:noFill/>
        </p:spPr>
        <p:txBody>
          <a:bodyPr wrap="square" rtlCol="0">
            <a:spAutoFit/>
          </a:bodyPr>
          <a:lstStyle/>
          <a:p>
            <a:pPr marL="1257300" lvl="2" indent="-342900">
              <a:buFont typeface="Wingdings" charset="2"/>
              <a:buChar char="ü"/>
            </a:pPr>
            <a:r>
              <a:rPr lang="en-GB" sz="2000" i="1" dirty="0"/>
              <a:t>Optional:</a:t>
            </a:r>
          </a:p>
          <a:p>
            <a:pPr marL="1200150" lvl="2" indent="-285750">
              <a:buFont typeface="Arial" pitchFamily="34" charset="0"/>
              <a:buChar char="•"/>
            </a:pPr>
            <a:r>
              <a:rPr lang="en-GB" sz="2000" b="1" i="1" spc="50" dirty="0"/>
              <a:t>Define families</a:t>
            </a:r>
          </a:p>
          <a:p>
            <a:pPr marL="1200150" lvl="2" indent="-285750">
              <a:buFont typeface="Arial" pitchFamily="34" charset="0"/>
              <a:buChar char="•"/>
            </a:pPr>
            <a:r>
              <a:rPr lang="en-GB" sz="2000" b="1" i="1" spc="50" dirty="0"/>
              <a:t>Compute BMA</a:t>
            </a:r>
          </a:p>
          <a:p>
            <a:endParaRPr lang="en-GB" dirty="0"/>
          </a:p>
        </p:txBody>
      </p:sp>
      <p:sp>
        <p:nvSpPr>
          <p:cNvPr id="7" name="TextBox 6"/>
          <p:cNvSpPr txBox="1"/>
          <p:nvPr/>
        </p:nvSpPr>
        <p:spPr>
          <a:xfrm>
            <a:off x="6709209" y="593176"/>
            <a:ext cx="5109218" cy="2215991"/>
          </a:xfrm>
          <a:prstGeom prst="rect">
            <a:avLst/>
          </a:prstGeom>
          <a:noFill/>
        </p:spPr>
        <p:txBody>
          <a:bodyPr wrap="square" rtlCol="0">
            <a:spAutoFit/>
          </a:bodyPr>
          <a:lstStyle/>
          <a:p>
            <a:pPr marL="285750" indent="-285750">
              <a:buFont typeface="Wingdings" charset="2"/>
              <a:buChar char="ü"/>
            </a:pPr>
            <a:r>
              <a:rPr lang="en-GB" sz="2000" spc="40" dirty="0"/>
              <a:t>We choose </a:t>
            </a:r>
            <a:r>
              <a:rPr lang="en-GB" sz="2000" b="1" spc="40" dirty="0"/>
              <a:t>directory</a:t>
            </a:r>
          </a:p>
          <a:p>
            <a:pPr marL="285750" indent="-285750">
              <a:buFont typeface="Wingdings" charset="2"/>
              <a:buChar char="ü"/>
            </a:pPr>
            <a:r>
              <a:rPr lang="en-GB" sz="2000" spc="40" dirty="0"/>
              <a:t>Load all </a:t>
            </a:r>
            <a:r>
              <a:rPr lang="en-GB" sz="2000" b="1" spc="40" dirty="0"/>
              <a:t>models for all subjects </a:t>
            </a:r>
            <a:r>
              <a:rPr lang="en-GB" sz="2000" spc="40" dirty="0" smtClean="0"/>
              <a:t>(after being estimated)</a:t>
            </a:r>
            <a:endParaRPr lang="en-GB" sz="2000" spc="40" dirty="0"/>
          </a:p>
          <a:p>
            <a:pPr marL="285750" indent="-285750">
              <a:buFont typeface="Wingdings" charset="2"/>
              <a:buChar char="ü"/>
            </a:pPr>
            <a:r>
              <a:rPr lang="en-GB" sz="2000" spc="40" dirty="0"/>
              <a:t>Then, choose</a:t>
            </a:r>
            <a:r>
              <a:rPr lang="en-GB" sz="2000" b="1" spc="40" dirty="0"/>
              <a:t> FFX or RFX </a:t>
            </a:r>
            <a:r>
              <a:rPr lang="en-GB" sz="2000" spc="40" dirty="0"/>
              <a:t>– </a:t>
            </a:r>
            <a:r>
              <a:rPr lang="en-GB" sz="2000" i="1" spc="40" dirty="0"/>
              <a:t>Multiple subjects with possibility for different models  =  RFX</a:t>
            </a:r>
          </a:p>
          <a:p>
            <a:endParaRPr lang="en-GB" dirty="0"/>
          </a:p>
        </p:txBody>
      </p:sp>
    </p:spTree>
    <p:extLst>
      <p:ext uri="{BB962C8B-B14F-4D97-AF65-F5344CB8AC3E}">
        <p14:creationId xmlns:p14="http://schemas.microsoft.com/office/powerpoint/2010/main" val="149949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p:cNvPicPr>
          <p:nvPr/>
        </p:nvPicPr>
        <p:blipFill rotWithShape="1">
          <a:blip r:embed="rId3" cstate="print">
            <a:extLst>
              <a:ext uri="{28A0092B-C50C-407E-A947-70E740481C1C}">
                <a14:useLocalDpi xmlns:a14="http://schemas.microsoft.com/office/drawing/2010/main" val="0"/>
              </a:ext>
            </a:extLst>
          </a:blip>
          <a:srcRect l="13373" t="3834" r="20071" b="4156"/>
          <a:stretch/>
        </p:blipFill>
        <p:spPr bwMode="auto">
          <a:xfrm>
            <a:off x="178618" y="255785"/>
            <a:ext cx="4002874" cy="6010547"/>
          </a:xfrm>
          <a:prstGeom prst="rect">
            <a:avLst/>
          </a:prstGeom>
          <a:noFill/>
          <a:ln w="19050">
            <a:solidFill>
              <a:srgbClr val="FF0000"/>
            </a:solidFill>
          </a:ln>
          <a:extLst>
            <a:ext uri="{53640926-AAD7-44D8-BBD7-CCE9431645EC}">
              <a14:shadowObscured xmlns:a14="http://schemas.microsoft.com/office/drawing/2010/main"/>
            </a:ext>
          </a:extLst>
        </p:spPr>
      </p:pic>
      <p:pic>
        <p:nvPicPr>
          <p:cNvPr id="3" name="Picture 2"/>
          <p:cNvPicPr/>
          <p:nvPr/>
        </p:nvPicPr>
        <p:blipFill rotWithShape="1">
          <a:blip r:embed="rId4">
            <a:extLst>
              <a:ext uri="{28A0092B-C50C-407E-A947-70E740481C1C}">
                <a14:useLocalDpi xmlns:a14="http://schemas.microsoft.com/office/drawing/2010/main" val="0"/>
              </a:ext>
            </a:extLst>
          </a:blip>
          <a:srcRect l="29571" t="10250" r="16253" b="60338"/>
          <a:stretch/>
        </p:blipFill>
        <p:spPr bwMode="auto">
          <a:xfrm>
            <a:off x="5014810" y="1385593"/>
            <a:ext cx="4383461" cy="3293985"/>
          </a:xfrm>
          <a:prstGeom prst="rect">
            <a:avLst/>
          </a:prstGeom>
          <a:noFill/>
          <a:ln w="38100">
            <a:solidFill>
              <a:srgbClr val="FF0000"/>
            </a:solid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
        <p:nvSpPr>
          <p:cNvPr id="4" name="TextBox 3"/>
          <p:cNvSpPr txBox="1"/>
          <p:nvPr/>
        </p:nvSpPr>
        <p:spPr>
          <a:xfrm>
            <a:off x="5176443" y="537884"/>
            <a:ext cx="2449710" cy="461665"/>
          </a:xfrm>
          <a:prstGeom prst="rect">
            <a:avLst/>
          </a:prstGeom>
          <a:noFill/>
        </p:spPr>
        <p:txBody>
          <a:bodyPr wrap="none" rtlCol="0">
            <a:spAutoFit/>
          </a:bodyPr>
          <a:lstStyle/>
          <a:p>
            <a:r>
              <a:rPr lang="en-GB" sz="2400" b="1" dirty="0" smtClean="0"/>
              <a:t>WINNING MODEL</a:t>
            </a:r>
            <a:endParaRPr lang="en-GB" sz="2400" b="1" dirty="0"/>
          </a:p>
        </p:txBody>
      </p:sp>
    </p:spTree>
    <p:extLst>
      <p:ext uri="{BB962C8B-B14F-4D97-AF65-F5344CB8AC3E}">
        <p14:creationId xmlns:p14="http://schemas.microsoft.com/office/powerpoint/2010/main" val="226701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752" t="50795" r="65880" b="3680"/>
          <a:stretch/>
        </p:blipFill>
        <p:spPr bwMode="auto">
          <a:xfrm>
            <a:off x="4540615" y="3737101"/>
            <a:ext cx="2731491" cy="2840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4455374" y="156430"/>
            <a:ext cx="2977424" cy="3429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onut 5"/>
          <p:cNvSpPr/>
          <p:nvPr/>
        </p:nvSpPr>
        <p:spPr>
          <a:xfrm>
            <a:off x="4803920" y="2076725"/>
            <a:ext cx="2231957" cy="599078"/>
          </a:xfrm>
          <a:prstGeom prst="donut">
            <a:avLst>
              <a:gd name="adj" fmla="val 708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Donut 7"/>
          <p:cNvSpPr/>
          <p:nvPr/>
        </p:nvSpPr>
        <p:spPr>
          <a:xfrm>
            <a:off x="4316315" y="4596099"/>
            <a:ext cx="899983" cy="288032"/>
          </a:xfrm>
          <a:prstGeom prst="donut">
            <a:avLst>
              <a:gd name="adj" fmla="val 708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9" name="Straight Arrow Connector 8"/>
          <p:cNvCxnSpPr>
            <a:stCxn id="6" idx="4"/>
          </p:cNvCxnSpPr>
          <p:nvPr/>
        </p:nvCxnSpPr>
        <p:spPr>
          <a:xfrm flipH="1">
            <a:off x="4897104" y="2675803"/>
            <a:ext cx="1022795" cy="192029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p:nvPr/>
        </p:nvPicPr>
        <p:blipFill rotWithShape="1">
          <a:blip r:embed="rId5" cstate="print">
            <a:extLst>
              <a:ext uri="{28A0092B-C50C-407E-A947-70E740481C1C}">
                <a14:useLocalDpi xmlns:a14="http://schemas.microsoft.com/office/drawing/2010/main" val="0"/>
              </a:ext>
            </a:extLst>
          </a:blip>
          <a:srcRect l="5729" t="3807" r="6342" b="5882"/>
          <a:stretch/>
        </p:blipFill>
        <p:spPr bwMode="auto">
          <a:xfrm>
            <a:off x="7604402" y="893081"/>
            <a:ext cx="3521334" cy="5350799"/>
          </a:xfrm>
          <a:prstGeom prst="rect">
            <a:avLst/>
          </a:prstGeom>
          <a:noFill/>
          <a:ln>
            <a:noFill/>
          </a:ln>
          <a:extLst>
            <a:ext uri="{53640926-AAD7-44D8-BBD7-CCE9431645EC}">
              <a14:shadowObscured xmlns:a14="http://schemas.microsoft.com/office/drawing/2010/main"/>
            </a:ext>
          </a:extLst>
        </p:spPr>
      </p:pic>
      <p:pic>
        <p:nvPicPr>
          <p:cNvPr id="14" name="Picture 13"/>
          <p:cNvPicPr/>
          <p:nvPr/>
        </p:nvPicPr>
        <p:blipFill rotWithShape="1">
          <a:blip r:embed="rId6" cstate="print">
            <a:extLst>
              <a:ext uri="{28A0092B-C50C-407E-A947-70E740481C1C}">
                <a14:useLocalDpi xmlns:a14="http://schemas.microsoft.com/office/drawing/2010/main" val="0"/>
              </a:ext>
            </a:extLst>
          </a:blip>
          <a:srcRect l="4998" t="4138" b="4846"/>
          <a:stretch/>
        </p:blipFill>
        <p:spPr bwMode="auto">
          <a:xfrm>
            <a:off x="546942" y="1033965"/>
            <a:ext cx="3661375" cy="4824536"/>
          </a:xfrm>
          <a:prstGeom prst="rect">
            <a:avLst/>
          </a:prstGeom>
          <a:noFill/>
          <a:ln>
            <a:noFill/>
          </a:ln>
          <a:extLst>
            <a:ext uri="{53640926-AAD7-44D8-BBD7-CCE9431645EC}">
              <a14:shadowObscured xmlns:a14="http://schemas.microsoft.com/office/drawing/2010/main"/>
            </a:ext>
          </a:extLst>
        </p:spPr>
      </p:pic>
      <p:sp>
        <p:nvSpPr>
          <p:cNvPr id="15" name="Rectangle 14"/>
          <p:cNvSpPr/>
          <p:nvPr/>
        </p:nvSpPr>
        <p:spPr>
          <a:xfrm>
            <a:off x="1046041" y="346671"/>
            <a:ext cx="2987436" cy="369332"/>
          </a:xfrm>
          <a:prstGeom prst="rect">
            <a:avLst/>
          </a:prstGeom>
        </p:spPr>
        <p:txBody>
          <a:bodyPr wrap="square">
            <a:spAutoFit/>
          </a:bodyPr>
          <a:lstStyle/>
          <a:p>
            <a:pPr fontAlgn="base">
              <a:spcBef>
                <a:spcPct val="20000"/>
              </a:spcBef>
              <a:spcAft>
                <a:spcPct val="0"/>
              </a:spcAft>
            </a:pPr>
            <a:r>
              <a:rPr lang="en-US" b="1" spc="150" dirty="0">
                <a:ln w="11430">
                  <a:solidFill>
                    <a:schemeClr val="tx1"/>
                  </a:solidFill>
                </a:ln>
                <a:effectLst>
                  <a:outerShdw blurRad="50800" dist="38100" dir="2700000" algn="tl" rotWithShape="0">
                    <a:prstClr val="black">
                      <a:alpha val="40000"/>
                    </a:prstClr>
                  </a:outerShdw>
                </a:effectLst>
                <a:latin typeface="Gill Sans MT" pitchFamily="34" charset="0"/>
                <a:ea typeface="Calibri" pitchFamily="34" charset="0"/>
                <a:cs typeface="Times New Roman" pitchFamily="18" charset="0"/>
              </a:rPr>
              <a:t>Intrinsic Connections </a:t>
            </a:r>
          </a:p>
        </p:txBody>
      </p:sp>
      <p:sp>
        <p:nvSpPr>
          <p:cNvPr id="16" name="Rectangle 15"/>
          <p:cNvSpPr/>
          <p:nvPr/>
        </p:nvSpPr>
        <p:spPr>
          <a:xfrm>
            <a:off x="7903227" y="208172"/>
            <a:ext cx="2923687" cy="646331"/>
          </a:xfrm>
          <a:prstGeom prst="rect">
            <a:avLst/>
          </a:prstGeom>
        </p:spPr>
        <p:txBody>
          <a:bodyPr wrap="square">
            <a:spAutoFit/>
          </a:bodyPr>
          <a:lstStyle/>
          <a:p>
            <a:pPr algn="ctr" fontAlgn="base">
              <a:spcBef>
                <a:spcPct val="20000"/>
              </a:spcBef>
              <a:spcAft>
                <a:spcPct val="0"/>
              </a:spcAft>
            </a:pPr>
            <a:r>
              <a:rPr lang="en-US" b="1" spc="150" dirty="0">
                <a:ln w="11430">
                  <a:solidFill>
                    <a:schemeClr val="tx1"/>
                  </a:solidFill>
                </a:ln>
                <a:effectLst>
                  <a:outerShdw blurRad="50800" dist="38100" dir="2700000" algn="tl" rotWithShape="0">
                    <a:prstClr val="black">
                      <a:alpha val="40000"/>
                    </a:prstClr>
                  </a:outerShdw>
                </a:effectLst>
                <a:latin typeface="Gill Sans MT" pitchFamily="34" charset="0"/>
                <a:ea typeface="Calibri" pitchFamily="34" charset="0"/>
                <a:cs typeface="Times New Roman" pitchFamily="18" charset="0"/>
              </a:rPr>
              <a:t>Modulatory Connections</a:t>
            </a:r>
          </a:p>
        </p:txBody>
      </p:sp>
    </p:spTree>
    <p:extLst>
      <p:ext uri="{BB962C8B-B14F-4D97-AF65-F5344CB8AC3E}">
        <p14:creationId xmlns:p14="http://schemas.microsoft.com/office/powerpoint/2010/main" val="220270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5"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6499" y="170058"/>
            <a:ext cx="3160737" cy="430887"/>
          </a:xfrm>
          <a:prstGeom prst="rect">
            <a:avLst/>
          </a:prstGeom>
          <a:noFill/>
        </p:spPr>
        <p:txBody>
          <a:bodyPr wrap="none" rtlCol="0">
            <a:spAutoFit/>
          </a:bodyPr>
          <a:lstStyle/>
          <a:p>
            <a:r>
              <a:rPr lang="en-GB" sz="2200" b="1" dirty="0" smtClean="0"/>
              <a:t>FAMILY-LEVEL INFERENCE</a:t>
            </a:r>
          </a:p>
        </p:txBody>
      </p:sp>
      <p:sp>
        <p:nvSpPr>
          <p:cNvPr id="3" name="Content Placeholder 2"/>
          <p:cNvSpPr txBox="1">
            <a:spLocks/>
          </p:cNvSpPr>
          <p:nvPr/>
        </p:nvSpPr>
        <p:spPr>
          <a:xfrm>
            <a:off x="531646" y="944105"/>
            <a:ext cx="5122980" cy="4993033"/>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charset="2"/>
              <a:buChar char="ü"/>
            </a:pPr>
            <a:r>
              <a:rPr lang="en-GB" dirty="0" smtClean="0">
                <a:solidFill>
                  <a:schemeClr val="tx1"/>
                </a:solidFill>
                <a:latin typeface="Gill Sans MT" pitchFamily="34" charset="0"/>
              </a:rPr>
              <a:t>It could be that there isn’t </a:t>
            </a:r>
            <a:r>
              <a:rPr lang="en-GB" b="1" dirty="0" smtClean="0">
                <a:solidFill>
                  <a:schemeClr val="tx1"/>
                </a:solidFill>
                <a:latin typeface="Gill Sans MT" pitchFamily="34" charset="0"/>
              </a:rPr>
              <a:t>one model</a:t>
            </a:r>
            <a:r>
              <a:rPr lang="en-GB" dirty="0" smtClean="0">
                <a:solidFill>
                  <a:schemeClr val="tx1"/>
                </a:solidFill>
                <a:latin typeface="Gill Sans MT" pitchFamily="34" charset="0"/>
              </a:rPr>
              <a:t> that is an overwhelming ‘winner’.</a:t>
            </a:r>
          </a:p>
          <a:p>
            <a:pPr>
              <a:buFont typeface="Wingdings" charset="2"/>
              <a:buChar char="ü"/>
            </a:pPr>
            <a:endParaRPr lang="en-GB" dirty="0" smtClean="0">
              <a:solidFill>
                <a:schemeClr val="tx1"/>
              </a:solidFill>
              <a:latin typeface="Gill Sans MT" pitchFamily="34" charset="0"/>
            </a:endParaRPr>
          </a:p>
          <a:p>
            <a:pPr>
              <a:buFont typeface="Wingdings" charset="2"/>
              <a:buChar char="ü"/>
            </a:pPr>
            <a:r>
              <a:rPr lang="en-GB" dirty="0" smtClean="0">
                <a:solidFill>
                  <a:schemeClr val="tx1"/>
                </a:solidFill>
                <a:latin typeface="Gill Sans MT" pitchFamily="34" charset="0"/>
              </a:rPr>
              <a:t>In these circumstances, we can </a:t>
            </a:r>
            <a:r>
              <a:rPr lang="en-GB" b="1" dirty="0" smtClean="0">
                <a:solidFill>
                  <a:schemeClr val="tx1"/>
                </a:solidFill>
                <a:latin typeface="Gill Sans MT" pitchFamily="34" charset="0"/>
              </a:rPr>
              <a:t>group similar models together</a:t>
            </a:r>
            <a:r>
              <a:rPr lang="en-GB" dirty="0" smtClean="0">
                <a:solidFill>
                  <a:schemeClr val="tx1"/>
                </a:solidFill>
                <a:latin typeface="Gill Sans MT" pitchFamily="34" charset="0"/>
              </a:rPr>
              <a:t> to create families. </a:t>
            </a:r>
          </a:p>
          <a:p>
            <a:pPr>
              <a:buFont typeface="Wingdings" charset="2"/>
              <a:buChar char="ü"/>
            </a:pPr>
            <a:endParaRPr lang="en-GB" dirty="0" smtClean="0">
              <a:solidFill>
                <a:schemeClr val="tx1"/>
              </a:solidFill>
              <a:latin typeface="Gill Sans MT" pitchFamily="34" charset="0"/>
            </a:endParaRPr>
          </a:p>
          <a:p>
            <a:pPr>
              <a:buFont typeface="Wingdings" charset="2"/>
              <a:buChar char="ü"/>
            </a:pPr>
            <a:r>
              <a:rPr lang="en-GB" dirty="0" smtClean="0">
                <a:solidFill>
                  <a:schemeClr val="tx1"/>
                </a:solidFill>
                <a:latin typeface="Gill Sans MT" pitchFamily="34" charset="0"/>
              </a:rPr>
              <a:t>By sorting models into families with </a:t>
            </a:r>
            <a:r>
              <a:rPr lang="en-GB" b="1" dirty="0" smtClean="0">
                <a:solidFill>
                  <a:schemeClr val="tx1"/>
                </a:solidFill>
                <a:latin typeface="Gill Sans MT" pitchFamily="34" charset="0"/>
              </a:rPr>
              <a:t>common characteristics</a:t>
            </a:r>
            <a:r>
              <a:rPr lang="en-GB" dirty="0" smtClean="0">
                <a:solidFill>
                  <a:schemeClr val="tx1"/>
                </a:solidFill>
                <a:latin typeface="Gill Sans MT" pitchFamily="34" charset="0"/>
              </a:rPr>
              <a:t>, you can </a:t>
            </a:r>
            <a:r>
              <a:rPr lang="en-GB" b="1" dirty="0" smtClean="0">
                <a:solidFill>
                  <a:schemeClr val="tx1"/>
                </a:solidFill>
                <a:latin typeface="Gill Sans MT" pitchFamily="34" charset="0"/>
              </a:rPr>
              <a:t>aggregate evidence.</a:t>
            </a:r>
          </a:p>
          <a:p>
            <a:pPr>
              <a:buFont typeface="Wingdings" charset="2"/>
              <a:buChar char="ü"/>
            </a:pPr>
            <a:endParaRPr lang="en-GB" dirty="0" smtClean="0">
              <a:solidFill>
                <a:schemeClr val="tx1"/>
              </a:solidFill>
              <a:latin typeface="Gill Sans MT" pitchFamily="34" charset="0"/>
            </a:endParaRPr>
          </a:p>
          <a:p>
            <a:pPr>
              <a:buFont typeface="Wingdings" charset="2"/>
              <a:buChar char="ü"/>
            </a:pPr>
            <a:r>
              <a:rPr lang="en-GB" dirty="0" smtClean="0">
                <a:solidFill>
                  <a:schemeClr val="tx1"/>
                </a:solidFill>
                <a:latin typeface="Gill Sans MT" pitchFamily="34" charset="0"/>
              </a:rPr>
              <a:t>We can </a:t>
            </a:r>
            <a:r>
              <a:rPr lang="en-GB" b="1" dirty="0" smtClean="0">
                <a:solidFill>
                  <a:schemeClr val="tx1"/>
                </a:solidFill>
                <a:latin typeface="Gill Sans MT" pitchFamily="34" charset="0"/>
              </a:rPr>
              <a:t>then use these to pool model evidence</a:t>
            </a:r>
            <a:r>
              <a:rPr lang="en-GB" dirty="0" smtClean="0">
                <a:solidFill>
                  <a:schemeClr val="tx1"/>
                </a:solidFill>
                <a:latin typeface="Gill Sans MT" pitchFamily="34" charset="0"/>
              </a:rPr>
              <a:t> and </a:t>
            </a:r>
            <a:r>
              <a:rPr lang="en-GB" b="1" dirty="0" smtClean="0">
                <a:solidFill>
                  <a:schemeClr val="tx1"/>
                </a:solidFill>
                <a:latin typeface="Gill Sans MT" pitchFamily="34" charset="0"/>
              </a:rPr>
              <a:t>make inferences at the level of the family</a:t>
            </a:r>
            <a:r>
              <a:rPr lang="en-GB" b="1" dirty="0" smtClean="0">
                <a:solidFill>
                  <a:schemeClr val="tx1"/>
                </a:solidFill>
              </a:rPr>
              <a:t>. </a:t>
            </a:r>
          </a:p>
          <a:p>
            <a:pPr>
              <a:buFont typeface="Wingdings" charset="2"/>
              <a:buChar char="ü"/>
            </a:pPr>
            <a:endParaRPr lang="en-GB" dirty="0">
              <a:solidFill>
                <a:schemeClr val="tx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3851" y="358897"/>
            <a:ext cx="5477012" cy="5578241"/>
          </a:xfrm>
          <a:prstGeom prst="rect">
            <a:avLst/>
          </a:prstGeom>
        </p:spPr>
      </p:pic>
      <p:sp>
        <p:nvSpPr>
          <p:cNvPr id="6" name="Donut 5"/>
          <p:cNvSpPr/>
          <p:nvPr/>
        </p:nvSpPr>
        <p:spPr>
          <a:xfrm>
            <a:off x="7771389" y="2220053"/>
            <a:ext cx="963327" cy="361782"/>
          </a:xfrm>
          <a:prstGeom prst="donut">
            <a:avLst>
              <a:gd name="adj" fmla="val 708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16661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9915" y="70923"/>
            <a:ext cx="1119217" cy="461665"/>
          </a:xfrm>
          <a:prstGeom prst="rect">
            <a:avLst/>
          </a:prstGeom>
          <a:noFill/>
        </p:spPr>
        <p:txBody>
          <a:bodyPr wrap="none" rtlCol="0">
            <a:spAutoFit/>
          </a:bodyPr>
          <a:lstStyle/>
          <a:p>
            <a:r>
              <a:rPr lang="en-GB" sz="2400" b="1" dirty="0">
                <a:solidFill>
                  <a:srgbClr val="FF0000"/>
                </a:solidFill>
              </a:rPr>
              <a:t>6</a:t>
            </a:r>
            <a:r>
              <a:rPr lang="en-GB" sz="2400" b="1" dirty="0" smtClean="0">
                <a:solidFill>
                  <a:srgbClr val="FF0000"/>
                </a:solidFill>
              </a:rPr>
              <a:t>. BMA</a:t>
            </a:r>
            <a:endParaRPr lang="en-GB" sz="2400" b="1" dirty="0">
              <a:solidFill>
                <a:srgbClr val="FF0000"/>
              </a:solidFill>
            </a:endParaRPr>
          </a:p>
        </p:txBody>
      </p:sp>
      <p:sp>
        <p:nvSpPr>
          <p:cNvPr id="3" name="TextBox 2"/>
          <p:cNvSpPr txBox="1"/>
          <p:nvPr/>
        </p:nvSpPr>
        <p:spPr>
          <a:xfrm>
            <a:off x="1387979" y="70921"/>
            <a:ext cx="9132180" cy="707886"/>
          </a:xfrm>
          <a:prstGeom prst="rect">
            <a:avLst/>
          </a:prstGeom>
          <a:noFill/>
        </p:spPr>
        <p:txBody>
          <a:bodyPr wrap="none" rtlCol="0">
            <a:spAutoFit/>
          </a:bodyPr>
          <a:lstStyle/>
          <a:p>
            <a:r>
              <a:rPr lang="en-GB" sz="2200" dirty="0" smtClean="0">
                <a:sym typeface="Wingdings"/>
              </a:rPr>
              <a:t> </a:t>
            </a:r>
            <a:r>
              <a:rPr lang="en-GB" sz="2000" dirty="0" smtClean="0"/>
              <a:t>It calculates </a:t>
            </a:r>
            <a:r>
              <a:rPr lang="en-GB" sz="2000" dirty="0"/>
              <a:t>the mean parameter values, weighted by the evidence for each </a:t>
            </a:r>
            <a:r>
              <a:rPr lang="en-GB" sz="2000" dirty="0" smtClean="0"/>
              <a:t>mod</a:t>
            </a:r>
            <a:r>
              <a:rPr lang="en-GB" sz="2200" dirty="0" smtClean="0"/>
              <a:t>el</a:t>
            </a:r>
            <a:endParaRPr lang="en-GB" dirty="0">
              <a:latin typeface="Gill Sans MT" pitchFamily="34" charset="0"/>
            </a:endParaRPr>
          </a:p>
          <a:p>
            <a:endParaRPr lang="en-GB" dirty="0"/>
          </a:p>
        </p:txBody>
      </p:sp>
      <p:grpSp>
        <p:nvGrpSpPr>
          <p:cNvPr id="13" name="Group 12"/>
          <p:cNvGrpSpPr/>
          <p:nvPr/>
        </p:nvGrpSpPr>
        <p:grpSpPr>
          <a:xfrm>
            <a:off x="584190" y="818028"/>
            <a:ext cx="5493092" cy="3181823"/>
            <a:chOff x="991919" y="-427911"/>
            <a:chExt cx="4846607" cy="2843920"/>
          </a:xfrm>
        </p:grpSpPr>
        <p:sp>
          <p:nvSpPr>
            <p:cNvPr id="4" name="Text Box 5"/>
            <p:cNvSpPr txBox="1">
              <a:spLocks noChangeArrowheads="1"/>
            </p:cNvSpPr>
            <p:nvPr/>
          </p:nvSpPr>
          <p:spPr bwMode="auto">
            <a:xfrm>
              <a:off x="1881721" y="336995"/>
              <a:ext cx="2448273" cy="275092"/>
            </a:xfrm>
            <a:prstGeom prst="rect">
              <a:avLst/>
            </a:prstGeom>
            <a:solidFill>
              <a:schemeClr val="bg1">
                <a:lumMod val="95000"/>
              </a:schemeClr>
            </a:solidFill>
            <a:ln>
              <a:headEnd/>
              <a:tailEnd/>
            </a:ln>
          </p:spPr>
          <p:style>
            <a:lnRef idx="1">
              <a:schemeClr val="dk1"/>
            </a:lnRef>
            <a:fillRef idx="3">
              <a:schemeClr val="dk1"/>
            </a:fillRef>
            <a:effectRef idx="2">
              <a:schemeClr val="dk1"/>
            </a:effectRef>
            <a:fontRef idx="minor">
              <a:schemeClr val="lt1"/>
            </a:fontRef>
          </p:style>
          <p:txBody>
            <a:bodyPr wrap="square">
              <a:spAutoFit/>
              <a:scene3d>
                <a:camera prst="orthographicFront"/>
                <a:lightRig rig="threePt" dir="t"/>
              </a:scene3d>
              <a:sp3d extrusionH="57150">
                <a:bevelT w="38100" h="38100"/>
              </a:sp3d>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400" kern="1200" dirty="0" smtClean="0">
                  <a:ln w="3175">
                    <a:noFill/>
                  </a:ln>
                  <a:solidFill>
                    <a:schemeClr val="tx1"/>
                  </a:solidFill>
                  <a:latin typeface="Gill Sans MT" pitchFamily="34" charset="0"/>
                  <a:cs typeface="Times New Roman" pitchFamily="18" charset="0"/>
                </a:rPr>
                <a:t>Within Groups</a:t>
              </a:r>
              <a:endParaRPr lang="en-US" sz="1400" kern="1200" dirty="0">
                <a:ln w="3175">
                  <a:noFill/>
                </a:ln>
                <a:solidFill>
                  <a:schemeClr val="tx1"/>
                </a:solidFill>
                <a:latin typeface="Gill Sans MT" pitchFamily="34" charset="0"/>
                <a:cs typeface="Times New Roman" pitchFamily="18" charset="0"/>
              </a:endParaRPr>
            </a:p>
          </p:txBody>
        </p:sp>
        <p:sp>
          <p:nvSpPr>
            <p:cNvPr id="5" name="Text Box 6"/>
            <p:cNvSpPr txBox="1">
              <a:spLocks noChangeArrowheads="1"/>
            </p:cNvSpPr>
            <p:nvPr/>
          </p:nvSpPr>
          <p:spPr bwMode="auto">
            <a:xfrm>
              <a:off x="991919" y="1316598"/>
              <a:ext cx="1440160" cy="275092"/>
            </a:xfrm>
            <a:prstGeom prst="rect">
              <a:avLst/>
            </a:prstGeom>
            <a:solidFill>
              <a:schemeClr val="accent2">
                <a:lumMod val="10000"/>
                <a:lumOff val="90000"/>
              </a:schemeClr>
            </a:solidFill>
            <a:ln>
              <a:headEnd/>
              <a:tailEnd/>
            </a:ln>
          </p:spPr>
          <p:style>
            <a:lnRef idx="1">
              <a:schemeClr val="dk1"/>
            </a:lnRef>
            <a:fillRef idx="3">
              <a:schemeClr val="dk1"/>
            </a:fillRef>
            <a:effectRef idx="2">
              <a:schemeClr val="dk1"/>
            </a:effectRef>
            <a:fontRef idx="minor">
              <a:schemeClr val="lt1"/>
            </a:fontRef>
          </p:style>
          <p:txBody>
            <a:bodyPr wrap="square">
              <a:spAutoFit/>
              <a:scene3d>
                <a:camera prst="orthographicFront"/>
                <a:lightRig rig="threePt" dir="t"/>
              </a:scene3d>
              <a:sp3d extrusionH="57150">
                <a:bevelT w="38100" h="38100"/>
              </a:sp3d>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GB" sz="1400" kern="1200" dirty="0" smtClean="0">
                  <a:ln w="3175">
                    <a:noFill/>
                  </a:ln>
                  <a:solidFill>
                    <a:schemeClr val="tx1"/>
                  </a:solidFill>
                  <a:latin typeface="Gill Sans MT" pitchFamily="34" charset="0"/>
                </a:rPr>
                <a:t>parameter </a:t>
              </a:r>
              <a:r>
                <a:rPr lang="en-GB" sz="1400" kern="1200" dirty="0">
                  <a:ln w="3175">
                    <a:noFill/>
                  </a:ln>
                  <a:solidFill>
                    <a:schemeClr val="tx1"/>
                  </a:solidFill>
                  <a:latin typeface="Gill Sans MT" pitchFamily="34" charset="0"/>
                </a:rPr>
                <a:t>&gt; 0 ?</a:t>
              </a:r>
              <a:endParaRPr lang="en-US" sz="1400" kern="1200" dirty="0">
                <a:ln w="3175">
                  <a:noFill/>
                </a:ln>
                <a:solidFill>
                  <a:schemeClr val="tx1"/>
                </a:solidFill>
                <a:latin typeface="Gill Sans MT" pitchFamily="34" charset="0"/>
              </a:endParaRPr>
            </a:p>
          </p:txBody>
        </p:sp>
        <p:sp>
          <p:nvSpPr>
            <p:cNvPr id="6" name="Text Box 7"/>
            <p:cNvSpPr txBox="1">
              <a:spLocks noChangeArrowheads="1"/>
            </p:cNvSpPr>
            <p:nvPr/>
          </p:nvSpPr>
          <p:spPr bwMode="auto">
            <a:xfrm>
              <a:off x="3840396" y="1218623"/>
              <a:ext cx="1998130" cy="275092"/>
            </a:xfrm>
            <a:prstGeom prst="rect">
              <a:avLst/>
            </a:prstGeom>
            <a:solidFill>
              <a:schemeClr val="accent2">
                <a:lumMod val="10000"/>
                <a:lumOff val="90000"/>
              </a:schemeClr>
            </a:solidFill>
            <a:ln>
              <a:headEnd/>
              <a:tailEnd/>
            </a:ln>
          </p:spPr>
          <p:style>
            <a:lnRef idx="1">
              <a:schemeClr val="dk1"/>
            </a:lnRef>
            <a:fillRef idx="3">
              <a:schemeClr val="dk1"/>
            </a:fillRef>
            <a:effectRef idx="2">
              <a:schemeClr val="dk1"/>
            </a:effectRef>
            <a:fontRef idx="minor">
              <a:schemeClr val="lt1"/>
            </a:fontRef>
          </p:style>
          <p:txBody>
            <a:bodyPr wrap="square">
              <a:spAutoFit/>
              <a:scene3d>
                <a:camera prst="orthographicFront"/>
                <a:lightRig rig="threePt" dir="t"/>
              </a:scene3d>
              <a:sp3d extrusionH="57150">
                <a:bevelT w="38100" h="38100"/>
              </a:sp3d>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GB" sz="1400" kern="1200" dirty="0" smtClean="0">
                  <a:ln w="3175">
                    <a:noFill/>
                  </a:ln>
                  <a:solidFill>
                    <a:schemeClr val="tx1"/>
                  </a:solidFill>
                  <a:latin typeface="Gill Sans MT" pitchFamily="34" charset="0"/>
                </a:rPr>
                <a:t>parameter </a:t>
              </a:r>
              <a:r>
                <a:rPr lang="en-GB" sz="1400" kern="1200" dirty="0">
                  <a:ln w="3175">
                    <a:noFill/>
                  </a:ln>
                  <a:solidFill>
                    <a:schemeClr val="tx1"/>
                  </a:solidFill>
                  <a:latin typeface="Gill Sans MT" pitchFamily="34" charset="0"/>
                </a:rPr>
                <a:t>1 &gt; </a:t>
              </a:r>
              <a:r>
                <a:rPr lang="en-GB" sz="1400" kern="1200" dirty="0" smtClean="0">
                  <a:ln w="3175">
                    <a:noFill/>
                  </a:ln>
                  <a:solidFill>
                    <a:schemeClr val="tx1"/>
                  </a:solidFill>
                  <a:latin typeface="Gill Sans MT" pitchFamily="34" charset="0"/>
                </a:rPr>
                <a:t>parameter </a:t>
              </a:r>
              <a:r>
                <a:rPr lang="en-GB" sz="1400" kern="1200" dirty="0">
                  <a:ln w="3175">
                    <a:noFill/>
                  </a:ln>
                  <a:solidFill>
                    <a:schemeClr val="tx1"/>
                  </a:solidFill>
                  <a:latin typeface="Gill Sans MT" pitchFamily="34" charset="0"/>
                </a:rPr>
                <a:t>2 ?</a:t>
              </a:r>
              <a:endParaRPr lang="en-US" sz="1400" kern="1200" dirty="0">
                <a:ln w="3175">
                  <a:noFill/>
                </a:ln>
                <a:solidFill>
                  <a:schemeClr val="tx1"/>
                </a:solidFill>
                <a:latin typeface="Gill Sans MT" pitchFamily="34" charset="0"/>
              </a:endParaRPr>
            </a:p>
          </p:txBody>
        </p:sp>
        <p:cxnSp>
          <p:nvCxnSpPr>
            <p:cNvPr id="7" name="AutoShape 9"/>
            <p:cNvCxnSpPr>
              <a:cxnSpLocks noChangeShapeType="1"/>
            </p:cNvCxnSpPr>
            <p:nvPr/>
          </p:nvCxnSpPr>
          <p:spPr bwMode="auto">
            <a:xfrm>
              <a:off x="3105858" y="-120134"/>
              <a:ext cx="0" cy="457129"/>
            </a:xfrm>
            <a:prstGeom prst="straightConnector1">
              <a:avLst/>
            </a:prstGeom>
            <a:ln>
              <a:headEnd/>
              <a:tailEnd type="triangle" w="med" len="med"/>
            </a:ln>
          </p:spPr>
          <p:style>
            <a:lnRef idx="1">
              <a:schemeClr val="dk1"/>
            </a:lnRef>
            <a:fillRef idx="3">
              <a:schemeClr val="dk1"/>
            </a:fillRef>
            <a:effectRef idx="2">
              <a:schemeClr val="dk1"/>
            </a:effectRef>
            <a:fontRef idx="minor">
              <a:schemeClr val="lt1"/>
            </a:fontRef>
          </p:style>
        </p:cxnSp>
        <p:cxnSp>
          <p:nvCxnSpPr>
            <p:cNvPr id="8" name="AutoShape 10"/>
            <p:cNvCxnSpPr>
              <a:cxnSpLocks noChangeShapeType="1"/>
            </p:cNvCxnSpPr>
            <p:nvPr/>
          </p:nvCxnSpPr>
          <p:spPr bwMode="auto">
            <a:xfrm flipH="1">
              <a:off x="1712000" y="644772"/>
              <a:ext cx="1393858" cy="671826"/>
            </a:xfrm>
            <a:prstGeom prst="straightConnector1">
              <a:avLst/>
            </a:prstGeom>
            <a:ln>
              <a:headEnd/>
              <a:tailEnd type="triangle" w="med" len="med"/>
            </a:ln>
          </p:spPr>
          <p:style>
            <a:lnRef idx="1">
              <a:schemeClr val="dk1"/>
            </a:lnRef>
            <a:fillRef idx="3">
              <a:schemeClr val="dk1"/>
            </a:fillRef>
            <a:effectRef idx="2">
              <a:schemeClr val="dk1"/>
            </a:effectRef>
            <a:fontRef idx="minor">
              <a:schemeClr val="lt1"/>
            </a:fontRef>
          </p:style>
        </p:cxnSp>
        <p:cxnSp>
          <p:nvCxnSpPr>
            <p:cNvPr id="9" name="AutoShape 11"/>
            <p:cNvCxnSpPr>
              <a:cxnSpLocks noChangeShapeType="1"/>
            </p:cNvCxnSpPr>
            <p:nvPr/>
          </p:nvCxnSpPr>
          <p:spPr bwMode="auto">
            <a:xfrm>
              <a:off x="3105858" y="644772"/>
              <a:ext cx="1572900" cy="564104"/>
            </a:xfrm>
            <a:prstGeom prst="straightConnector1">
              <a:avLst/>
            </a:prstGeom>
            <a:ln>
              <a:headEnd/>
              <a:tailEnd type="triangle" w="med" len="med"/>
            </a:ln>
          </p:spPr>
          <p:style>
            <a:lnRef idx="1">
              <a:schemeClr val="dk1"/>
            </a:lnRef>
            <a:fillRef idx="3">
              <a:schemeClr val="dk1"/>
            </a:fillRef>
            <a:effectRef idx="2">
              <a:schemeClr val="dk1"/>
            </a:effectRef>
            <a:fontRef idx="minor">
              <a:schemeClr val="lt1"/>
            </a:fontRef>
          </p:style>
        </p:cxnSp>
        <p:sp>
          <p:nvSpPr>
            <p:cNvPr id="10" name="Text Box 5"/>
            <p:cNvSpPr txBox="1">
              <a:spLocks noChangeArrowheads="1"/>
            </p:cNvSpPr>
            <p:nvPr/>
          </p:nvSpPr>
          <p:spPr bwMode="auto">
            <a:xfrm>
              <a:off x="1121836" y="-427911"/>
              <a:ext cx="3968043" cy="275092"/>
            </a:xfrm>
            <a:prstGeom prst="rect">
              <a:avLst/>
            </a:prstGeom>
            <a:solidFill>
              <a:schemeClr val="bg1">
                <a:lumMod val="95000"/>
              </a:schemeClr>
            </a:solidFill>
            <a:ln w="28575">
              <a:solidFill>
                <a:schemeClr val="tx1"/>
              </a:solidFill>
              <a:headEnd/>
              <a:tailEnd/>
            </a:ln>
          </p:spPr>
          <p:style>
            <a:lnRef idx="1">
              <a:schemeClr val="dk1"/>
            </a:lnRef>
            <a:fillRef idx="3">
              <a:schemeClr val="dk1"/>
            </a:fillRef>
            <a:effectRef idx="2">
              <a:schemeClr val="dk1"/>
            </a:effectRef>
            <a:fontRef idx="minor">
              <a:schemeClr val="lt1"/>
            </a:fontRef>
          </p:style>
          <p:txBody>
            <a:bodyPr>
              <a:spAutoFit/>
              <a:scene3d>
                <a:camera prst="orthographicFront"/>
                <a:lightRig rig="threePt" dir="t"/>
              </a:scene3d>
              <a:sp3d extrusionH="57150">
                <a:bevelT w="38100" h="38100"/>
              </a:sp3d>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GB" sz="1400" kern="1200" dirty="0" smtClean="0">
                  <a:ln w="3175">
                    <a:noFill/>
                  </a:ln>
                  <a:solidFill>
                    <a:schemeClr val="tx1"/>
                  </a:solidFill>
                  <a:latin typeface="Gill Sans MT" pitchFamily="34" charset="0"/>
                </a:rPr>
                <a:t>Parameter Level</a:t>
              </a:r>
              <a:endParaRPr lang="en-US" sz="1400" kern="1200" dirty="0">
                <a:ln w="3175">
                  <a:noFill/>
                </a:ln>
                <a:solidFill>
                  <a:schemeClr val="tx1"/>
                </a:solidFill>
                <a:latin typeface="Gill Sans MT" pitchFamily="34" charset="0"/>
                <a:cs typeface="Times New Roman" pitchFamily="18" charset="0"/>
              </a:endParaRPr>
            </a:p>
          </p:txBody>
        </p:sp>
        <p:sp>
          <p:nvSpPr>
            <p:cNvPr id="11" name="Text Box 7"/>
            <p:cNvSpPr txBox="1">
              <a:spLocks noChangeArrowheads="1"/>
            </p:cNvSpPr>
            <p:nvPr/>
          </p:nvSpPr>
          <p:spPr bwMode="auto">
            <a:xfrm>
              <a:off x="1563324" y="1948354"/>
              <a:ext cx="3085067" cy="467655"/>
            </a:xfrm>
            <a:prstGeom prst="rect">
              <a:avLst/>
            </a:prstGeom>
            <a:solidFill>
              <a:schemeClr val="accent2">
                <a:lumMod val="10000"/>
                <a:lumOff val="90000"/>
              </a:schemeClr>
            </a:solidFill>
            <a:ln>
              <a:headEnd/>
              <a:tailEnd/>
            </a:ln>
          </p:spPr>
          <p:style>
            <a:lnRef idx="1">
              <a:schemeClr val="dk1"/>
            </a:lnRef>
            <a:fillRef idx="3">
              <a:schemeClr val="dk1"/>
            </a:fillRef>
            <a:effectRef idx="2">
              <a:schemeClr val="dk1"/>
            </a:effectRef>
            <a:fontRef idx="minor">
              <a:schemeClr val="lt1"/>
            </a:fontRef>
          </p:style>
          <p:txBody>
            <a:bodyPr wrap="square">
              <a:spAutoFit/>
              <a:scene3d>
                <a:camera prst="orthographicFront"/>
                <a:lightRig rig="threePt" dir="t"/>
              </a:scene3d>
              <a:sp3d extrusionH="57150">
                <a:bevelT w="38100" h="38100"/>
              </a:sp3d>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GB" sz="1400" kern="1200" dirty="0" smtClean="0">
                  <a:ln w="3175">
                    <a:noFill/>
                  </a:ln>
                  <a:solidFill>
                    <a:schemeClr val="tx1"/>
                  </a:solidFill>
                  <a:latin typeface="Gill Sans MT" pitchFamily="34" charset="0"/>
                </a:rPr>
                <a:t>Does connection strength vary by performance/symptoms/other variable?</a:t>
              </a:r>
            </a:p>
          </p:txBody>
        </p:sp>
        <p:cxnSp>
          <p:nvCxnSpPr>
            <p:cNvPr id="12" name="AutoShape 11"/>
            <p:cNvCxnSpPr>
              <a:cxnSpLocks noChangeShapeType="1"/>
            </p:cNvCxnSpPr>
            <p:nvPr/>
          </p:nvCxnSpPr>
          <p:spPr bwMode="auto">
            <a:xfrm flipH="1">
              <a:off x="3105857" y="644772"/>
              <a:ext cx="1" cy="1303582"/>
            </a:xfrm>
            <a:prstGeom prst="straightConnector1">
              <a:avLst/>
            </a:prstGeom>
            <a:ln>
              <a:headEnd/>
              <a:tailEnd type="triangle" w="med" len="med"/>
            </a:ln>
          </p:spPr>
          <p:style>
            <a:lnRef idx="1">
              <a:schemeClr val="dk1"/>
            </a:lnRef>
            <a:fillRef idx="3">
              <a:schemeClr val="dk1"/>
            </a:fillRef>
            <a:effectRef idx="2">
              <a:schemeClr val="dk1"/>
            </a:effectRef>
            <a:fontRef idx="minor">
              <a:schemeClr val="lt1"/>
            </a:fontRef>
          </p:style>
        </p:cxnSp>
      </p:grpSp>
      <p:sp>
        <p:nvSpPr>
          <p:cNvPr id="14" name="Content Placeholder 2"/>
          <p:cNvSpPr txBox="1">
            <a:spLocks/>
          </p:cNvSpPr>
          <p:nvPr/>
        </p:nvSpPr>
        <p:spPr>
          <a:xfrm>
            <a:off x="6977061" y="1304380"/>
            <a:ext cx="4169100" cy="329701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charset="2"/>
              <a:buChar char="ü"/>
            </a:pPr>
            <a:r>
              <a:rPr lang="en-GB" sz="2000" spc="20" dirty="0" smtClean="0"/>
              <a:t>BMA can be calculated based on an individual </a:t>
            </a:r>
            <a:r>
              <a:rPr lang="en-GB" sz="2000" b="1" spc="20" dirty="0" smtClean="0"/>
              <a:t>subject</a:t>
            </a:r>
            <a:r>
              <a:rPr lang="en-GB" sz="2000" spc="20" dirty="0" smtClean="0"/>
              <a:t>, or on a </a:t>
            </a:r>
            <a:r>
              <a:rPr lang="en-GB" sz="2000" b="1" spc="20" dirty="0" smtClean="0"/>
              <a:t>group-level. </a:t>
            </a:r>
          </a:p>
          <a:p>
            <a:pPr>
              <a:buFont typeface="Wingdings" charset="2"/>
              <a:buChar char="ü"/>
            </a:pPr>
            <a:endParaRPr lang="en-GB" sz="2000" spc="20" dirty="0" smtClean="0"/>
          </a:p>
          <a:p>
            <a:pPr>
              <a:buFont typeface="Wingdings" charset="2"/>
              <a:buChar char="ü"/>
            </a:pPr>
            <a:r>
              <a:rPr lang="en-GB" sz="2000" spc="20" dirty="0" smtClean="0"/>
              <a:t>You can export the parameters extracted (A, B, C) in your </a:t>
            </a:r>
            <a:r>
              <a:rPr lang="en-GB" sz="2000" spc="20" dirty="0"/>
              <a:t>s</a:t>
            </a:r>
            <a:r>
              <a:rPr lang="en-GB" sz="2000" spc="20" dirty="0" smtClean="0"/>
              <a:t>tatistical software (i.e. : SPSS)</a:t>
            </a:r>
            <a:r>
              <a:rPr lang="en-GB" sz="2000" b="1" spc="20" dirty="0" smtClean="0"/>
              <a:t> </a:t>
            </a:r>
            <a:r>
              <a:rPr lang="en-GB" sz="2000" spc="20" dirty="0" smtClean="0"/>
              <a:t>and then use </a:t>
            </a:r>
            <a:r>
              <a:rPr lang="en-GB" sz="2000" b="1" spc="20" dirty="0" smtClean="0"/>
              <a:t>T-tests </a:t>
            </a:r>
            <a:r>
              <a:rPr lang="en-GB" sz="2000" spc="20" dirty="0" smtClean="0"/>
              <a:t>and </a:t>
            </a:r>
            <a:r>
              <a:rPr lang="en-GB" sz="2000" b="1" spc="20" dirty="0" smtClean="0"/>
              <a:t>ANOVA </a:t>
            </a:r>
            <a:r>
              <a:rPr lang="en-GB" sz="2000" spc="20" dirty="0" smtClean="0"/>
              <a:t>to compare </a:t>
            </a:r>
            <a:r>
              <a:rPr lang="en-GB" sz="2000" b="1" spc="20" dirty="0" smtClean="0"/>
              <a:t>connection strengths </a:t>
            </a:r>
            <a:r>
              <a:rPr lang="en-GB" sz="2000" spc="20" dirty="0" smtClean="0"/>
              <a:t>(between groups and between conditions)</a:t>
            </a:r>
          </a:p>
          <a:p>
            <a:pPr>
              <a:buFont typeface="Wingdings" charset="2"/>
              <a:buChar char="ü"/>
            </a:pPr>
            <a:endParaRPr lang="en-GB" sz="2000" spc="20" dirty="0" smtClean="0"/>
          </a:p>
        </p:txBody>
      </p:sp>
    </p:spTree>
    <p:extLst>
      <p:ext uri="{BB962C8B-B14F-4D97-AF65-F5344CB8AC3E}">
        <p14:creationId xmlns:p14="http://schemas.microsoft.com/office/powerpoint/2010/main" val="25165693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28563" y="98474"/>
            <a:ext cx="8331882" cy="6170478"/>
          </a:xfrm>
          <a:prstGeom prst="rect">
            <a:avLst/>
          </a:prstGeom>
        </p:spPr>
      </p:pic>
    </p:spTree>
    <p:extLst>
      <p:ext uri="{BB962C8B-B14F-4D97-AF65-F5344CB8AC3E}">
        <p14:creationId xmlns:p14="http://schemas.microsoft.com/office/powerpoint/2010/main" val="38701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Thank you!</a:t>
            </a:r>
            <a:endParaRPr lang="en-US" dirty="0"/>
          </a:p>
        </p:txBody>
      </p:sp>
      <p:sp>
        <p:nvSpPr>
          <p:cNvPr id="5" name="Subtitle 4"/>
          <p:cNvSpPr>
            <a:spLocks noGrp="1"/>
          </p:cNvSpPr>
          <p:nvPr>
            <p:ph type="subTitle" idx="1"/>
          </p:nvPr>
        </p:nvSpPr>
        <p:spPr/>
        <p:txBody>
          <a:bodyPr/>
          <a:lstStyle/>
          <a:p>
            <a:r>
              <a:rPr lang="en-US" dirty="0" smtClean="0"/>
              <a:t>And special thanks to our expert: Dr. Peter </a:t>
            </a:r>
            <a:r>
              <a:rPr lang="en-US" dirty="0" err="1" smtClean="0"/>
              <a:t>Zeidman</a:t>
            </a:r>
            <a:endParaRPr lang="en-US" dirty="0"/>
          </a:p>
        </p:txBody>
      </p:sp>
    </p:spTree>
    <p:extLst>
      <p:ext uri="{BB962C8B-B14F-4D97-AF65-F5344CB8AC3E}">
        <p14:creationId xmlns:p14="http://schemas.microsoft.com/office/powerpoint/2010/main" val="29887352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References</a:t>
            </a:r>
            <a:endParaRPr lang="en-GB" dirty="0"/>
          </a:p>
        </p:txBody>
      </p:sp>
      <p:sp>
        <p:nvSpPr>
          <p:cNvPr id="3" name="Inhaltsplatzhalter 2"/>
          <p:cNvSpPr>
            <a:spLocks noGrp="1"/>
          </p:cNvSpPr>
          <p:nvPr>
            <p:ph idx="1"/>
          </p:nvPr>
        </p:nvSpPr>
        <p:spPr>
          <a:xfrm>
            <a:off x="609521" y="1700808"/>
            <a:ext cx="10971372" cy="5040559"/>
          </a:xfrm>
        </p:spPr>
        <p:txBody>
          <a:bodyPr>
            <a:normAutofit fontScale="77500" lnSpcReduction="20000"/>
          </a:bodyPr>
          <a:lstStyle/>
          <a:p>
            <a:pPr indent="-342900">
              <a:spcBef>
                <a:spcPts val="0"/>
              </a:spcBef>
              <a:buClrTx/>
              <a:defRPr/>
            </a:pPr>
            <a:r>
              <a:rPr lang="es-ES_tradnl" sz="2100" dirty="0" err="1">
                <a:latin typeface="Arial" panose="020B0604020202020204" pitchFamily="34" charset="0"/>
                <a:cs typeface="Arial" panose="020B0604020202020204" pitchFamily="34" charset="0"/>
              </a:rPr>
              <a:t>Friston</a:t>
            </a:r>
            <a:r>
              <a:rPr lang="es-ES_tradnl" sz="2100" dirty="0">
                <a:latin typeface="Arial" panose="020B0604020202020204" pitchFamily="34" charset="0"/>
                <a:cs typeface="Arial" panose="020B0604020202020204" pitchFamily="34" charset="0"/>
              </a:rPr>
              <a:t>, K.J., Harrison, L., &amp; </a:t>
            </a:r>
            <a:r>
              <a:rPr lang="es-ES_tradnl" sz="2100" dirty="0" err="1">
                <a:latin typeface="Arial" panose="020B0604020202020204" pitchFamily="34" charset="0"/>
                <a:cs typeface="Arial" panose="020B0604020202020204" pitchFamily="34" charset="0"/>
              </a:rPr>
              <a:t>Penny</a:t>
            </a:r>
            <a:r>
              <a:rPr lang="es-ES_tradnl" sz="2100" dirty="0">
                <a:latin typeface="Arial" panose="020B0604020202020204" pitchFamily="34" charset="0"/>
                <a:cs typeface="Arial" panose="020B0604020202020204" pitchFamily="34" charset="0"/>
              </a:rPr>
              <a:t>, W. (2003).  </a:t>
            </a:r>
            <a:r>
              <a:rPr lang="es-ES_tradnl" sz="2100" dirty="0" err="1">
                <a:latin typeface="Arial" panose="020B0604020202020204" pitchFamily="34" charset="0"/>
                <a:cs typeface="Arial" panose="020B0604020202020204" pitchFamily="34" charset="0"/>
              </a:rPr>
              <a:t>Dynamic</a:t>
            </a:r>
            <a:r>
              <a:rPr lang="es-ES_tradnl" sz="2100" dirty="0">
                <a:latin typeface="Arial" panose="020B0604020202020204" pitchFamily="34" charset="0"/>
                <a:cs typeface="Arial" panose="020B0604020202020204" pitchFamily="34" charset="0"/>
              </a:rPr>
              <a:t> Causal </a:t>
            </a:r>
            <a:r>
              <a:rPr lang="es-ES_tradnl" sz="2100" dirty="0" err="1">
                <a:latin typeface="Arial" panose="020B0604020202020204" pitchFamily="34" charset="0"/>
                <a:cs typeface="Arial" panose="020B0604020202020204" pitchFamily="34" charset="0"/>
              </a:rPr>
              <a:t>Modelling</a:t>
            </a:r>
            <a:r>
              <a:rPr lang="es-ES_tradnl" sz="2100" dirty="0">
                <a:latin typeface="Arial" panose="020B0604020202020204" pitchFamily="34" charset="0"/>
                <a:cs typeface="Arial" panose="020B0604020202020204" pitchFamily="34" charset="0"/>
              </a:rPr>
              <a:t>.  </a:t>
            </a:r>
            <a:r>
              <a:rPr lang="es-ES_tradnl" sz="2100" i="1" dirty="0" err="1">
                <a:latin typeface="Arial" panose="020B0604020202020204" pitchFamily="34" charset="0"/>
                <a:cs typeface="Arial" panose="020B0604020202020204" pitchFamily="34" charset="0"/>
              </a:rPr>
              <a:t>Neuroimage</a:t>
            </a:r>
            <a:r>
              <a:rPr lang="es-ES_tradnl" sz="2100" i="1" dirty="0">
                <a:latin typeface="Arial" panose="020B0604020202020204" pitchFamily="34" charset="0"/>
                <a:cs typeface="Arial" panose="020B0604020202020204" pitchFamily="34" charset="0"/>
              </a:rPr>
              <a:t>, </a:t>
            </a:r>
            <a:r>
              <a:rPr lang="es-ES_tradnl" sz="2100" dirty="0">
                <a:latin typeface="Arial" panose="020B0604020202020204" pitchFamily="34" charset="0"/>
                <a:cs typeface="Arial" panose="020B0604020202020204" pitchFamily="34" charset="0"/>
              </a:rPr>
              <a:t>19, 1273-1302.</a:t>
            </a:r>
          </a:p>
          <a:p>
            <a:pPr indent="-342900">
              <a:spcBef>
                <a:spcPts val="0"/>
              </a:spcBef>
              <a:buClrTx/>
              <a:defRPr/>
            </a:pPr>
            <a:r>
              <a:rPr lang="es-ES_tradnl" sz="2100" dirty="0" err="1">
                <a:latin typeface="Arial" panose="020B0604020202020204" pitchFamily="34" charset="0"/>
                <a:cs typeface="Arial" panose="020B0604020202020204" pitchFamily="34" charset="0"/>
              </a:rPr>
              <a:t>Marreiros</a:t>
            </a:r>
            <a:r>
              <a:rPr lang="es-ES_tradnl" sz="2100" dirty="0">
                <a:latin typeface="Arial" panose="020B0604020202020204" pitchFamily="34" charset="0"/>
                <a:cs typeface="Arial" panose="020B0604020202020204" pitchFamily="34" charset="0"/>
              </a:rPr>
              <a:t>, A. C., </a:t>
            </a:r>
            <a:r>
              <a:rPr lang="es-ES_tradnl" sz="2100" dirty="0" err="1">
                <a:latin typeface="Arial" panose="020B0604020202020204" pitchFamily="34" charset="0"/>
                <a:cs typeface="Arial" panose="020B0604020202020204" pitchFamily="34" charset="0"/>
              </a:rPr>
              <a:t>Kiebel</a:t>
            </a:r>
            <a:r>
              <a:rPr lang="es-ES_tradnl" sz="2100" dirty="0">
                <a:latin typeface="Arial" panose="020B0604020202020204" pitchFamily="34" charset="0"/>
                <a:cs typeface="Arial" panose="020B0604020202020204" pitchFamily="34" charset="0"/>
              </a:rPr>
              <a:t>, S. J., &amp; </a:t>
            </a:r>
            <a:r>
              <a:rPr lang="es-ES_tradnl" sz="2100" dirty="0" err="1">
                <a:latin typeface="Arial" panose="020B0604020202020204" pitchFamily="34" charset="0"/>
                <a:cs typeface="Arial" panose="020B0604020202020204" pitchFamily="34" charset="0"/>
              </a:rPr>
              <a:t>Friston</a:t>
            </a:r>
            <a:r>
              <a:rPr lang="es-ES_tradnl" sz="2100" dirty="0">
                <a:latin typeface="Arial" panose="020B0604020202020204" pitchFamily="34" charset="0"/>
                <a:cs typeface="Arial" panose="020B0604020202020204" pitchFamily="34" charset="0"/>
              </a:rPr>
              <a:t>, K. J. (2008). </a:t>
            </a:r>
            <a:r>
              <a:rPr lang="es-ES_tradnl" sz="2100" dirty="0" err="1">
                <a:latin typeface="Arial" panose="020B0604020202020204" pitchFamily="34" charset="0"/>
                <a:cs typeface="Arial" panose="020B0604020202020204" pitchFamily="34" charset="0"/>
              </a:rPr>
              <a:t>Dynamic</a:t>
            </a:r>
            <a:r>
              <a:rPr lang="es-ES_tradnl" sz="2100" dirty="0">
                <a:latin typeface="Arial" panose="020B0604020202020204" pitchFamily="34" charset="0"/>
                <a:cs typeface="Arial" panose="020B0604020202020204" pitchFamily="34" charset="0"/>
              </a:rPr>
              <a:t> causal </a:t>
            </a:r>
            <a:r>
              <a:rPr lang="es-ES_tradnl" sz="2100" dirty="0" err="1">
                <a:latin typeface="Arial" panose="020B0604020202020204" pitchFamily="34" charset="0"/>
                <a:cs typeface="Arial" panose="020B0604020202020204" pitchFamily="34" charset="0"/>
              </a:rPr>
              <a:t>modelling</a:t>
            </a:r>
            <a:r>
              <a:rPr lang="es-ES_tradnl" sz="2100" dirty="0">
                <a:latin typeface="Arial" panose="020B0604020202020204" pitchFamily="34" charset="0"/>
                <a:cs typeface="Arial" panose="020B0604020202020204" pitchFamily="34" charset="0"/>
              </a:rPr>
              <a:t> </a:t>
            </a:r>
            <a:r>
              <a:rPr lang="es-ES_tradnl" sz="2100" dirty="0" err="1">
                <a:latin typeface="Arial" panose="020B0604020202020204" pitchFamily="34" charset="0"/>
                <a:cs typeface="Arial" panose="020B0604020202020204" pitchFamily="34" charset="0"/>
              </a:rPr>
              <a:t>for</a:t>
            </a:r>
            <a:r>
              <a:rPr lang="es-ES_tradnl" sz="2100" dirty="0">
                <a:latin typeface="Arial" panose="020B0604020202020204" pitchFamily="34" charset="0"/>
                <a:cs typeface="Arial" panose="020B0604020202020204" pitchFamily="34" charset="0"/>
              </a:rPr>
              <a:t> </a:t>
            </a:r>
            <a:r>
              <a:rPr lang="es-ES_tradnl" sz="2100" dirty="0" err="1">
                <a:latin typeface="Arial" panose="020B0604020202020204" pitchFamily="34" charset="0"/>
                <a:cs typeface="Arial" panose="020B0604020202020204" pitchFamily="34" charset="0"/>
              </a:rPr>
              <a:t>fMRI</a:t>
            </a:r>
            <a:r>
              <a:rPr lang="es-ES_tradnl" sz="2100" dirty="0">
                <a:latin typeface="Arial" panose="020B0604020202020204" pitchFamily="34" charset="0"/>
                <a:cs typeface="Arial" panose="020B0604020202020204" pitchFamily="34" charset="0"/>
              </a:rPr>
              <a:t>: A </a:t>
            </a:r>
            <a:r>
              <a:rPr lang="es-ES_tradnl" sz="2100" dirty="0" err="1">
                <a:latin typeface="Arial" panose="020B0604020202020204" pitchFamily="34" charset="0"/>
                <a:cs typeface="Arial" panose="020B0604020202020204" pitchFamily="34" charset="0"/>
              </a:rPr>
              <a:t>two-state</a:t>
            </a:r>
            <a:r>
              <a:rPr lang="es-ES_tradnl" sz="2100" dirty="0">
                <a:latin typeface="Arial" panose="020B0604020202020204" pitchFamily="34" charset="0"/>
                <a:cs typeface="Arial" panose="020B0604020202020204" pitchFamily="34" charset="0"/>
              </a:rPr>
              <a:t> </a:t>
            </a:r>
            <a:r>
              <a:rPr lang="es-ES_tradnl" sz="2100" dirty="0" err="1">
                <a:latin typeface="Arial" panose="020B0604020202020204" pitchFamily="34" charset="0"/>
                <a:cs typeface="Arial" panose="020B0604020202020204" pitchFamily="34" charset="0"/>
              </a:rPr>
              <a:t>model</a:t>
            </a:r>
            <a:r>
              <a:rPr lang="es-ES_tradnl" sz="2100" dirty="0">
                <a:latin typeface="Arial" panose="020B0604020202020204" pitchFamily="34" charset="0"/>
                <a:cs typeface="Arial" panose="020B0604020202020204" pitchFamily="34" charset="0"/>
              </a:rPr>
              <a:t>. </a:t>
            </a:r>
            <a:r>
              <a:rPr lang="es-ES_tradnl" sz="2100" i="1" dirty="0" err="1">
                <a:latin typeface="Arial" panose="020B0604020202020204" pitchFamily="34" charset="0"/>
                <a:cs typeface="Arial" panose="020B0604020202020204" pitchFamily="34" charset="0"/>
              </a:rPr>
              <a:t>NeurImage</a:t>
            </a:r>
            <a:r>
              <a:rPr lang="es-ES_tradnl" sz="2100" dirty="0">
                <a:latin typeface="Arial" panose="020B0604020202020204" pitchFamily="34" charset="0"/>
                <a:cs typeface="Arial" panose="020B0604020202020204" pitchFamily="34" charset="0"/>
              </a:rPr>
              <a:t>, </a:t>
            </a:r>
            <a:r>
              <a:rPr lang="es-ES_tradnl" sz="2100" i="1" dirty="0">
                <a:latin typeface="Arial" panose="020B0604020202020204" pitchFamily="34" charset="0"/>
                <a:cs typeface="Arial" panose="020B0604020202020204" pitchFamily="34" charset="0"/>
              </a:rPr>
              <a:t>39</a:t>
            </a:r>
            <a:r>
              <a:rPr lang="es-ES_tradnl" sz="2100" dirty="0">
                <a:latin typeface="Arial" panose="020B0604020202020204" pitchFamily="34" charset="0"/>
                <a:cs typeface="Arial" panose="020B0604020202020204" pitchFamily="34" charset="0"/>
              </a:rPr>
              <a:t>, </a:t>
            </a:r>
            <a:r>
              <a:rPr lang="es-ES_tradnl" sz="2100" dirty="0" smtClean="0">
                <a:latin typeface="Arial" panose="020B0604020202020204" pitchFamily="34" charset="0"/>
                <a:cs typeface="Arial" panose="020B0604020202020204" pitchFamily="34" charset="0"/>
              </a:rPr>
              <a:t>269-278.</a:t>
            </a:r>
          </a:p>
          <a:p>
            <a:pPr indent="-342900">
              <a:spcBef>
                <a:spcPts val="0"/>
              </a:spcBef>
              <a:buClrTx/>
              <a:defRPr/>
            </a:pPr>
            <a:r>
              <a:rPr lang="es-ES_tradnl" sz="2100" dirty="0" smtClean="0">
                <a:latin typeface="Arial" panose="020B0604020202020204" pitchFamily="34" charset="0"/>
                <a:cs typeface="Arial" panose="020B0604020202020204" pitchFamily="34" charset="0"/>
              </a:rPr>
              <a:t>Stephan</a:t>
            </a:r>
            <a:r>
              <a:rPr lang="es-ES_tradnl" sz="2100" dirty="0">
                <a:latin typeface="Arial" panose="020B0604020202020204" pitchFamily="34" charset="0"/>
                <a:cs typeface="Arial" panose="020B0604020202020204" pitchFamily="34" charset="0"/>
              </a:rPr>
              <a:t>, K. E., </a:t>
            </a:r>
            <a:r>
              <a:rPr lang="es-ES_tradnl" sz="2100" dirty="0" err="1">
                <a:latin typeface="Arial" panose="020B0604020202020204" pitchFamily="34" charset="0"/>
                <a:cs typeface="Arial" panose="020B0604020202020204" pitchFamily="34" charset="0"/>
              </a:rPr>
              <a:t>Penny</a:t>
            </a:r>
            <a:r>
              <a:rPr lang="es-ES_tradnl" sz="2100" dirty="0">
                <a:latin typeface="Arial" panose="020B0604020202020204" pitchFamily="34" charset="0"/>
                <a:cs typeface="Arial" panose="020B0604020202020204" pitchFamily="34" charset="0"/>
              </a:rPr>
              <a:t>, W. D., Moran, R. J., den </a:t>
            </a:r>
            <a:r>
              <a:rPr lang="es-ES_tradnl" sz="2100" dirty="0" err="1">
                <a:latin typeface="Arial" panose="020B0604020202020204" pitchFamily="34" charset="0"/>
                <a:cs typeface="Arial" panose="020B0604020202020204" pitchFamily="34" charset="0"/>
              </a:rPr>
              <a:t>Ouden</a:t>
            </a:r>
            <a:r>
              <a:rPr lang="es-ES_tradnl" sz="2100" dirty="0">
                <a:latin typeface="Arial" panose="020B0604020202020204" pitchFamily="34" charset="0"/>
                <a:cs typeface="Arial" panose="020B0604020202020204" pitchFamily="34" charset="0"/>
              </a:rPr>
              <a:t>, H. E. M., </a:t>
            </a:r>
            <a:r>
              <a:rPr lang="es-ES_tradnl" sz="2100" dirty="0" err="1">
                <a:latin typeface="Arial" panose="020B0604020202020204" pitchFamily="34" charset="0"/>
                <a:cs typeface="Arial" panose="020B0604020202020204" pitchFamily="34" charset="0"/>
              </a:rPr>
              <a:t>Daunizeau</a:t>
            </a:r>
            <a:r>
              <a:rPr lang="es-ES_tradnl" sz="2100" dirty="0">
                <a:latin typeface="Arial" panose="020B0604020202020204" pitchFamily="34" charset="0"/>
                <a:cs typeface="Arial" panose="020B0604020202020204" pitchFamily="34" charset="0"/>
              </a:rPr>
              <a:t>, J., &amp; </a:t>
            </a:r>
            <a:r>
              <a:rPr lang="es-ES_tradnl" sz="2100" dirty="0" err="1">
                <a:latin typeface="Arial" panose="020B0604020202020204" pitchFamily="34" charset="0"/>
                <a:cs typeface="Arial" panose="020B0604020202020204" pitchFamily="34" charset="0"/>
              </a:rPr>
              <a:t>Friston</a:t>
            </a:r>
            <a:r>
              <a:rPr lang="es-ES_tradnl" sz="2100" dirty="0">
                <a:latin typeface="Arial" panose="020B0604020202020204" pitchFamily="34" charset="0"/>
                <a:cs typeface="Arial" panose="020B0604020202020204" pitchFamily="34" charset="0"/>
              </a:rPr>
              <a:t>, K. J. (2010). Ten simple rules </a:t>
            </a:r>
            <a:r>
              <a:rPr lang="es-ES_tradnl" sz="2100" dirty="0" err="1">
                <a:latin typeface="Arial" panose="020B0604020202020204" pitchFamily="34" charset="0"/>
                <a:cs typeface="Arial" panose="020B0604020202020204" pitchFamily="34" charset="0"/>
              </a:rPr>
              <a:t>for</a:t>
            </a:r>
            <a:r>
              <a:rPr lang="es-ES_tradnl" sz="2100" dirty="0">
                <a:latin typeface="Arial" panose="020B0604020202020204" pitchFamily="34" charset="0"/>
                <a:cs typeface="Arial" panose="020B0604020202020204" pitchFamily="34" charset="0"/>
              </a:rPr>
              <a:t> </a:t>
            </a:r>
            <a:r>
              <a:rPr lang="es-ES_tradnl" sz="2100" dirty="0" err="1">
                <a:latin typeface="Arial" panose="020B0604020202020204" pitchFamily="34" charset="0"/>
                <a:cs typeface="Arial" panose="020B0604020202020204" pitchFamily="34" charset="0"/>
              </a:rPr>
              <a:t>dynamic</a:t>
            </a:r>
            <a:r>
              <a:rPr lang="es-ES_tradnl" sz="2100" dirty="0">
                <a:latin typeface="Arial" panose="020B0604020202020204" pitchFamily="34" charset="0"/>
                <a:cs typeface="Arial" panose="020B0604020202020204" pitchFamily="34" charset="0"/>
              </a:rPr>
              <a:t> causal </a:t>
            </a:r>
            <a:r>
              <a:rPr lang="es-ES_tradnl" sz="2100" dirty="0" err="1">
                <a:latin typeface="Arial" panose="020B0604020202020204" pitchFamily="34" charset="0"/>
                <a:cs typeface="Arial" panose="020B0604020202020204" pitchFamily="34" charset="0"/>
              </a:rPr>
              <a:t>modelling</a:t>
            </a:r>
            <a:r>
              <a:rPr lang="es-ES_tradnl" sz="2100" dirty="0">
                <a:latin typeface="Arial" panose="020B0604020202020204" pitchFamily="34" charset="0"/>
                <a:cs typeface="Arial" panose="020B0604020202020204" pitchFamily="34" charset="0"/>
              </a:rPr>
              <a:t>. </a:t>
            </a:r>
            <a:r>
              <a:rPr lang="es-ES_tradnl" sz="2100" i="1" dirty="0" err="1">
                <a:latin typeface="Arial" panose="020B0604020202020204" pitchFamily="34" charset="0"/>
                <a:cs typeface="Arial" panose="020B0604020202020204" pitchFamily="34" charset="0"/>
              </a:rPr>
              <a:t>Neuroimage</a:t>
            </a:r>
            <a:r>
              <a:rPr lang="es-ES_tradnl" sz="2100" dirty="0">
                <a:latin typeface="Arial" panose="020B0604020202020204" pitchFamily="34" charset="0"/>
                <a:cs typeface="Arial" panose="020B0604020202020204" pitchFamily="34" charset="0"/>
              </a:rPr>
              <a:t>, </a:t>
            </a:r>
            <a:r>
              <a:rPr lang="es-ES_tradnl" sz="2100" i="1" dirty="0">
                <a:latin typeface="Arial" panose="020B0604020202020204" pitchFamily="34" charset="0"/>
                <a:cs typeface="Arial" panose="020B0604020202020204" pitchFamily="34" charset="0"/>
              </a:rPr>
              <a:t>49</a:t>
            </a:r>
            <a:r>
              <a:rPr lang="es-ES_tradnl" sz="2100" dirty="0">
                <a:latin typeface="Arial" panose="020B0604020202020204" pitchFamily="34" charset="0"/>
                <a:cs typeface="Arial" panose="020B0604020202020204" pitchFamily="34" charset="0"/>
              </a:rPr>
              <a:t>, 3099-3109.</a:t>
            </a:r>
          </a:p>
          <a:p>
            <a:pPr indent="-342900">
              <a:spcBef>
                <a:spcPts val="0"/>
              </a:spcBef>
              <a:buClrTx/>
              <a:defRPr/>
            </a:pPr>
            <a:r>
              <a:rPr lang="es-ES_tradnl" sz="2100" dirty="0">
                <a:latin typeface="Arial" panose="020B0604020202020204" pitchFamily="34" charset="0"/>
                <a:cs typeface="Arial" panose="020B0604020202020204" pitchFamily="34" charset="0"/>
              </a:rPr>
              <a:t>Stephan, K. E., </a:t>
            </a:r>
            <a:r>
              <a:rPr lang="es-ES_tradnl" sz="2100" dirty="0" err="1">
                <a:latin typeface="Arial" panose="020B0604020202020204" pitchFamily="34" charset="0"/>
                <a:cs typeface="Arial" panose="020B0604020202020204" pitchFamily="34" charset="0"/>
              </a:rPr>
              <a:t>Kasper</a:t>
            </a:r>
            <a:r>
              <a:rPr lang="es-ES_tradnl" sz="2100" dirty="0">
                <a:latin typeface="Arial" panose="020B0604020202020204" pitchFamily="34" charset="0"/>
                <a:cs typeface="Arial" panose="020B0604020202020204" pitchFamily="34" charset="0"/>
              </a:rPr>
              <a:t>, L., Harrison, L. M., </a:t>
            </a:r>
            <a:r>
              <a:rPr lang="es-ES_tradnl" sz="2100" dirty="0" err="1">
                <a:latin typeface="Arial" panose="020B0604020202020204" pitchFamily="34" charset="0"/>
                <a:cs typeface="Arial" panose="020B0604020202020204" pitchFamily="34" charset="0"/>
              </a:rPr>
              <a:t>Daunizeau</a:t>
            </a:r>
            <a:r>
              <a:rPr lang="es-ES_tradnl" sz="2100" dirty="0">
                <a:latin typeface="Arial" panose="020B0604020202020204" pitchFamily="34" charset="0"/>
                <a:cs typeface="Arial" panose="020B0604020202020204" pitchFamily="34" charset="0"/>
              </a:rPr>
              <a:t>, J., den </a:t>
            </a:r>
            <a:r>
              <a:rPr lang="es-ES_tradnl" sz="2100" dirty="0" err="1">
                <a:latin typeface="Arial" panose="020B0604020202020204" pitchFamily="34" charset="0"/>
                <a:cs typeface="Arial" panose="020B0604020202020204" pitchFamily="34" charset="0"/>
              </a:rPr>
              <a:t>Ouden</a:t>
            </a:r>
            <a:r>
              <a:rPr lang="es-ES_tradnl" sz="2100" dirty="0">
                <a:latin typeface="Arial" panose="020B0604020202020204" pitchFamily="34" charset="0"/>
                <a:cs typeface="Arial" panose="020B0604020202020204" pitchFamily="34" charset="0"/>
              </a:rPr>
              <a:t>, H. E. M., </a:t>
            </a:r>
            <a:r>
              <a:rPr lang="es-ES_tradnl" sz="2100" dirty="0" err="1">
                <a:latin typeface="Arial" panose="020B0604020202020204" pitchFamily="34" charset="0"/>
                <a:cs typeface="Arial" panose="020B0604020202020204" pitchFamily="34" charset="0"/>
              </a:rPr>
              <a:t>Breakspear</a:t>
            </a:r>
            <a:r>
              <a:rPr lang="es-ES_tradnl" sz="2100" dirty="0">
                <a:latin typeface="Arial" panose="020B0604020202020204" pitchFamily="34" charset="0"/>
                <a:cs typeface="Arial" panose="020B0604020202020204" pitchFamily="34" charset="0"/>
              </a:rPr>
              <a:t>, M., &amp; </a:t>
            </a:r>
            <a:r>
              <a:rPr lang="es-ES_tradnl" sz="2100" dirty="0" err="1">
                <a:latin typeface="Arial" panose="020B0604020202020204" pitchFamily="34" charset="0"/>
                <a:cs typeface="Arial" panose="020B0604020202020204" pitchFamily="34" charset="0"/>
              </a:rPr>
              <a:t>Friston</a:t>
            </a:r>
            <a:r>
              <a:rPr lang="es-ES_tradnl" sz="2100" dirty="0">
                <a:latin typeface="Arial" panose="020B0604020202020204" pitchFamily="34" charset="0"/>
                <a:cs typeface="Arial" panose="020B0604020202020204" pitchFamily="34" charset="0"/>
              </a:rPr>
              <a:t>, K. J. (2008). </a:t>
            </a:r>
            <a:r>
              <a:rPr lang="es-ES_tradnl" sz="2100" dirty="0" err="1">
                <a:latin typeface="Arial" panose="020B0604020202020204" pitchFamily="34" charset="0"/>
                <a:cs typeface="Arial" panose="020B0604020202020204" pitchFamily="34" charset="0"/>
              </a:rPr>
              <a:t>Nonlinear</a:t>
            </a:r>
            <a:r>
              <a:rPr lang="es-ES_tradnl" sz="2100" dirty="0">
                <a:latin typeface="Arial" panose="020B0604020202020204" pitchFamily="34" charset="0"/>
                <a:cs typeface="Arial" panose="020B0604020202020204" pitchFamily="34" charset="0"/>
              </a:rPr>
              <a:t> </a:t>
            </a:r>
            <a:r>
              <a:rPr lang="es-ES_tradnl" sz="2100" dirty="0" err="1">
                <a:latin typeface="Arial" panose="020B0604020202020204" pitchFamily="34" charset="0"/>
                <a:cs typeface="Arial" panose="020B0604020202020204" pitchFamily="34" charset="0"/>
              </a:rPr>
              <a:t>dynamic</a:t>
            </a:r>
            <a:r>
              <a:rPr lang="es-ES_tradnl" sz="2100" dirty="0">
                <a:latin typeface="Arial" panose="020B0604020202020204" pitchFamily="34" charset="0"/>
                <a:cs typeface="Arial" panose="020B0604020202020204" pitchFamily="34" charset="0"/>
              </a:rPr>
              <a:t> causal </a:t>
            </a:r>
            <a:r>
              <a:rPr lang="es-ES_tradnl" sz="2100" dirty="0" err="1">
                <a:latin typeface="Arial" panose="020B0604020202020204" pitchFamily="34" charset="0"/>
                <a:cs typeface="Arial" panose="020B0604020202020204" pitchFamily="34" charset="0"/>
              </a:rPr>
              <a:t>models</a:t>
            </a:r>
            <a:r>
              <a:rPr lang="es-ES_tradnl" sz="2100" dirty="0">
                <a:latin typeface="Arial" panose="020B0604020202020204" pitchFamily="34" charset="0"/>
                <a:cs typeface="Arial" panose="020B0604020202020204" pitchFamily="34" charset="0"/>
              </a:rPr>
              <a:t> </a:t>
            </a:r>
            <a:r>
              <a:rPr lang="es-ES_tradnl" sz="2100" dirty="0" err="1">
                <a:latin typeface="Arial" panose="020B0604020202020204" pitchFamily="34" charset="0"/>
                <a:cs typeface="Arial" panose="020B0604020202020204" pitchFamily="34" charset="0"/>
              </a:rPr>
              <a:t>for</a:t>
            </a:r>
            <a:r>
              <a:rPr lang="es-ES_tradnl" sz="2100" dirty="0">
                <a:latin typeface="Arial" panose="020B0604020202020204" pitchFamily="34" charset="0"/>
                <a:cs typeface="Arial" panose="020B0604020202020204" pitchFamily="34" charset="0"/>
              </a:rPr>
              <a:t> </a:t>
            </a:r>
            <a:r>
              <a:rPr lang="es-ES_tradnl" sz="2100" dirty="0" err="1">
                <a:latin typeface="Arial" panose="020B0604020202020204" pitchFamily="34" charset="0"/>
                <a:cs typeface="Arial" panose="020B0604020202020204" pitchFamily="34" charset="0"/>
              </a:rPr>
              <a:t>fMRI</a:t>
            </a:r>
            <a:r>
              <a:rPr lang="es-ES_tradnl" sz="2100" dirty="0">
                <a:latin typeface="Arial" panose="020B0604020202020204" pitchFamily="34" charset="0"/>
                <a:cs typeface="Arial" panose="020B0604020202020204" pitchFamily="34" charset="0"/>
              </a:rPr>
              <a:t>. </a:t>
            </a:r>
            <a:r>
              <a:rPr lang="es-ES_tradnl" sz="2100" i="1" dirty="0" err="1">
                <a:latin typeface="Arial" panose="020B0604020202020204" pitchFamily="34" charset="0"/>
                <a:cs typeface="Arial" panose="020B0604020202020204" pitchFamily="34" charset="0"/>
              </a:rPr>
              <a:t>NeuroImage</a:t>
            </a:r>
            <a:r>
              <a:rPr lang="es-ES_tradnl" sz="2100" dirty="0">
                <a:latin typeface="Arial" panose="020B0604020202020204" pitchFamily="34" charset="0"/>
                <a:cs typeface="Arial" panose="020B0604020202020204" pitchFamily="34" charset="0"/>
              </a:rPr>
              <a:t>, </a:t>
            </a:r>
            <a:r>
              <a:rPr lang="es-ES_tradnl" sz="2100" i="1" dirty="0">
                <a:latin typeface="Arial" panose="020B0604020202020204" pitchFamily="34" charset="0"/>
                <a:cs typeface="Arial" panose="020B0604020202020204" pitchFamily="34" charset="0"/>
              </a:rPr>
              <a:t>42</a:t>
            </a:r>
            <a:r>
              <a:rPr lang="es-ES_tradnl" sz="2100" dirty="0">
                <a:latin typeface="Arial" panose="020B0604020202020204" pitchFamily="34" charset="0"/>
                <a:cs typeface="Arial" panose="020B0604020202020204" pitchFamily="34" charset="0"/>
              </a:rPr>
              <a:t>, 649-662.</a:t>
            </a:r>
          </a:p>
          <a:p>
            <a:pPr indent="-342900">
              <a:spcBef>
                <a:spcPts val="0"/>
              </a:spcBef>
              <a:buClrTx/>
              <a:defRPr/>
            </a:pPr>
            <a:r>
              <a:rPr lang="en-GB" sz="2100" dirty="0" err="1">
                <a:latin typeface="Arial" panose="020B0604020202020204" pitchFamily="34" charset="0"/>
                <a:cs typeface="Arial" panose="020B0604020202020204" pitchFamily="34" charset="0"/>
              </a:rPr>
              <a:t>Razi</a:t>
            </a:r>
            <a:r>
              <a:rPr lang="en-GB" sz="2100" dirty="0">
                <a:latin typeface="Arial" panose="020B0604020202020204" pitchFamily="34" charset="0"/>
                <a:cs typeface="Arial" panose="020B0604020202020204" pitchFamily="34" charset="0"/>
              </a:rPr>
              <a:t>, A.(2017, March). </a:t>
            </a:r>
            <a:r>
              <a:rPr lang="en-GB" sz="2100" i="1" dirty="0">
                <a:latin typeface="Arial" panose="020B0604020202020204" pitchFamily="34" charset="0"/>
                <a:cs typeface="Arial" panose="020B0604020202020204" pitchFamily="34" charset="0"/>
              </a:rPr>
              <a:t>Brain Connectivity. </a:t>
            </a:r>
            <a:r>
              <a:rPr lang="en-GB" sz="2100" dirty="0">
                <a:latin typeface="Arial" panose="020B0604020202020204" pitchFamily="34" charset="0"/>
                <a:cs typeface="Arial" panose="020B0604020202020204" pitchFamily="34" charset="0"/>
              </a:rPr>
              <a:t>Lecture given in UCL </a:t>
            </a:r>
            <a:r>
              <a:rPr lang="en-GB" sz="2100" dirty="0" smtClean="0">
                <a:latin typeface="Arial" panose="020B0604020202020204" pitchFamily="34" charset="0"/>
                <a:cs typeface="Arial" panose="020B0604020202020204" pitchFamily="34" charset="0"/>
              </a:rPr>
              <a:t>ION.</a:t>
            </a:r>
          </a:p>
          <a:p>
            <a:pPr indent="-342900">
              <a:spcBef>
                <a:spcPts val="0"/>
              </a:spcBef>
              <a:buClrTx/>
              <a:defRPr/>
            </a:pPr>
            <a:r>
              <a:rPr lang="en-GB" sz="2100" dirty="0" smtClean="0">
                <a:latin typeface="Arial" panose="020B0604020202020204" pitchFamily="34" charset="0"/>
                <a:cs typeface="Arial" panose="020B0604020202020204" pitchFamily="34" charset="0"/>
              </a:rPr>
              <a:t>Stephan</a:t>
            </a:r>
            <a:r>
              <a:rPr lang="en-GB" sz="2100" dirty="0">
                <a:latin typeface="Arial" panose="020B0604020202020204" pitchFamily="34" charset="0"/>
                <a:cs typeface="Arial" panose="020B0604020202020204" pitchFamily="34" charset="0"/>
              </a:rPr>
              <a:t>, K. E., Penny, W. D., Moran, R. J., Den </a:t>
            </a:r>
            <a:r>
              <a:rPr lang="en-GB" sz="2100" dirty="0" err="1">
                <a:latin typeface="Arial" panose="020B0604020202020204" pitchFamily="34" charset="0"/>
                <a:cs typeface="Arial" panose="020B0604020202020204" pitchFamily="34" charset="0"/>
              </a:rPr>
              <a:t>Ouden</a:t>
            </a:r>
            <a:r>
              <a:rPr lang="en-GB" sz="2100" dirty="0">
                <a:latin typeface="Arial" panose="020B0604020202020204" pitchFamily="34" charset="0"/>
                <a:cs typeface="Arial" panose="020B0604020202020204" pitchFamily="34" charset="0"/>
              </a:rPr>
              <a:t>, H. E. M., </a:t>
            </a:r>
            <a:r>
              <a:rPr lang="en-GB" sz="2100" dirty="0" err="1">
                <a:latin typeface="Arial" panose="020B0604020202020204" pitchFamily="34" charset="0"/>
                <a:cs typeface="Arial" panose="020B0604020202020204" pitchFamily="34" charset="0"/>
              </a:rPr>
              <a:t>Daunizeau</a:t>
            </a:r>
            <a:r>
              <a:rPr lang="en-GB" sz="2100" dirty="0">
                <a:latin typeface="Arial" panose="020B0604020202020204" pitchFamily="34" charset="0"/>
                <a:cs typeface="Arial" panose="020B0604020202020204" pitchFamily="34" charset="0"/>
              </a:rPr>
              <a:t>, J., &amp; </a:t>
            </a:r>
            <a:r>
              <a:rPr lang="en-GB" sz="2100" dirty="0" err="1">
                <a:latin typeface="Arial" panose="020B0604020202020204" pitchFamily="34" charset="0"/>
                <a:cs typeface="Arial" panose="020B0604020202020204" pitchFamily="34" charset="0"/>
              </a:rPr>
              <a:t>Friston</a:t>
            </a:r>
            <a:r>
              <a:rPr lang="en-GB" sz="2100" dirty="0">
                <a:latin typeface="Arial" panose="020B0604020202020204" pitchFamily="34" charset="0"/>
                <a:cs typeface="Arial" panose="020B0604020202020204" pitchFamily="34" charset="0"/>
              </a:rPr>
              <a:t>, K. J. (2010). Ten simple rules for dynamic causal </a:t>
            </a:r>
            <a:r>
              <a:rPr lang="en-GB" sz="2100" dirty="0" err="1">
                <a:latin typeface="Arial" panose="020B0604020202020204" pitchFamily="34" charset="0"/>
                <a:cs typeface="Arial" panose="020B0604020202020204" pitchFamily="34" charset="0"/>
              </a:rPr>
              <a:t>modeling</a:t>
            </a:r>
            <a:r>
              <a:rPr lang="en-GB" sz="2100" dirty="0">
                <a:latin typeface="Arial" panose="020B0604020202020204" pitchFamily="34" charset="0"/>
                <a:cs typeface="Arial" panose="020B0604020202020204" pitchFamily="34" charset="0"/>
              </a:rPr>
              <a:t>. </a:t>
            </a:r>
            <a:r>
              <a:rPr lang="en-GB" sz="2100" i="1" dirty="0" err="1">
                <a:latin typeface="Arial" panose="020B0604020202020204" pitchFamily="34" charset="0"/>
                <a:cs typeface="Arial" panose="020B0604020202020204" pitchFamily="34" charset="0"/>
              </a:rPr>
              <a:t>NeuroImage</a:t>
            </a:r>
            <a:r>
              <a:rPr lang="en-GB" sz="2100" dirty="0">
                <a:latin typeface="Arial" panose="020B0604020202020204" pitchFamily="34" charset="0"/>
                <a:cs typeface="Arial" panose="020B0604020202020204" pitchFamily="34" charset="0"/>
              </a:rPr>
              <a:t>, </a:t>
            </a:r>
            <a:r>
              <a:rPr lang="en-GB" sz="2100" i="1" dirty="0">
                <a:latin typeface="Arial" panose="020B0604020202020204" pitchFamily="34" charset="0"/>
                <a:cs typeface="Arial" panose="020B0604020202020204" pitchFamily="34" charset="0"/>
              </a:rPr>
              <a:t>49</a:t>
            </a:r>
            <a:r>
              <a:rPr lang="en-GB" sz="2100" dirty="0">
                <a:latin typeface="Arial" panose="020B0604020202020204" pitchFamily="34" charset="0"/>
                <a:cs typeface="Arial" panose="020B0604020202020204" pitchFamily="34" charset="0"/>
              </a:rPr>
              <a:t>(4), Stephan, K. E., &amp; </a:t>
            </a:r>
            <a:r>
              <a:rPr lang="en-GB" sz="2100" dirty="0" err="1">
                <a:latin typeface="Arial" panose="020B0604020202020204" pitchFamily="34" charset="0"/>
                <a:cs typeface="Arial" panose="020B0604020202020204" pitchFamily="34" charset="0"/>
              </a:rPr>
              <a:t>Friston</a:t>
            </a:r>
            <a:r>
              <a:rPr lang="en-GB" sz="2100" dirty="0">
                <a:latin typeface="Arial" panose="020B0604020202020204" pitchFamily="34" charset="0"/>
                <a:cs typeface="Arial" panose="020B0604020202020204" pitchFamily="34" charset="0"/>
              </a:rPr>
              <a:t>, K. J. (2010). </a:t>
            </a:r>
            <a:r>
              <a:rPr lang="en-GB" sz="2100" dirty="0" err="1">
                <a:latin typeface="Arial" panose="020B0604020202020204" pitchFamily="34" charset="0"/>
                <a:cs typeface="Arial" panose="020B0604020202020204" pitchFamily="34" charset="0"/>
              </a:rPr>
              <a:t>Analyzing</a:t>
            </a:r>
            <a:r>
              <a:rPr lang="en-GB" sz="2100" dirty="0">
                <a:latin typeface="Arial" panose="020B0604020202020204" pitchFamily="34" charset="0"/>
                <a:cs typeface="Arial" panose="020B0604020202020204" pitchFamily="34" charset="0"/>
              </a:rPr>
              <a:t> effective connectivity with fMRI. </a:t>
            </a:r>
            <a:r>
              <a:rPr lang="en-GB" sz="2100" i="1" dirty="0">
                <a:latin typeface="Arial" panose="020B0604020202020204" pitchFamily="34" charset="0"/>
                <a:cs typeface="Arial" panose="020B0604020202020204" pitchFamily="34" charset="0"/>
              </a:rPr>
              <a:t>Wiley interdisciplinary reviews. Cognitive science</a:t>
            </a:r>
            <a:r>
              <a:rPr lang="en-GB" sz="2100" dirty="0">
                <a:latin typeface="Arial" panose="020B0604020202020204" pitchFamily="34" charset="0"/>
                <a:cs typeface="Arial" panose="020B0604020202020204" pitchFamily="34" charset="0"/>
              </a:rPr>
              <a:t>, </a:t>
            </a:r>
            <a:r>
              <a:rPr lang="en-GB" sz="2100" i="1" dirty="0">
                <a:latin typeface="Arial" panose="020B0604020202020204" pitchFamily="34" charset="0"/>
                <a:cs typeface="Arial" panose="020B0604020202020204" pitchFamily="34" charset="0"/>
              </a:rPr>
              <a:t>1</a:t>
            </a:r>
            <a:r>
              <a:rPr lang="en-GB" sz="2100" dirty="0">
                <a:latin typeface="Arial" panose="020B0604020202020204" pitchFamily="34" charset="0"/>
                <a:cs typeface="Arial" panose="020B0604020202020204" pitchFamily="34" charset="0"/>
              </a:rPr>
              <a:t>(3), 446–459. </a:t>
            </a:r>
            <a:r>
              <a:rPr lang="en-GB" sz="2100" dirty="0" smtClean="0">
                <a:latin typeface="Arial" panose="020B0604020202020204" pitchFamily="34" charset="0"/>
                <a:cs typeface="Arial" panose="020B0604020202020204" pitchFamily="34" charset="0"/>
              </a:rPr>
              <a:t>doi:10.1002/wcs.58</a:t>
            </a:r>
          </a:p>
          <a:p>
            <a:pPr indent="-342900">
              <a:spcBef>
                <a:spcPts val="0"/>
              </a:spcBef>
              <a:buClrTx/>
              <a:defRPr/>
            </a:pPr>
            <a:r>
              <a:rPr lang="en-GB" sz="2100" dirty="0" err="1" smtClean="0">
                <a:latin typeface="Arial" panose="020B0604020202020204" pitchFamily="34" charset="0"/>
                <a:cs typeface="Arial" panose="020B0604020202020204" pitchFamily="34" charset="0"/>
              </a:rPr>
              <a:t>Daunizeau</a:t>
            </a:r>
            <a:r>
              <a:rPr lang="en-GB" sz="2100" dirty="0">
                <a:latin typeface="Arial" panose="020B0604020202020204" pitchFamily="34" charset="0"/>
                <a:cs typeface="Arial" panose="020B0604020202020204" pitchFamily="34" charset="0"/>
              </a:rPr>
              <a:t>, J., </a:t>
            </a:r>
            <a:r>
              <a:rPr lang="en-GB" sz="2100" dirty="0" err="1">
                <a:latin typeface="Arial" panose="020B0604020202020204" pitchFamily="34" charset="0"/>
                <a:cs typeface="Arial" panose="020B0604020202020204" pitchFamily="34" charset="0"/>
              </a:rPr>
              <a:t>Preuschoff</a:t>
            </a:r>
            <a:r>
              <a:rPr lang="en-GB" sz="2100" dirty="0">
                <a:latin typeface="Arial" panose="020B0604020202020204" pitchFamily="34" charset="0"/>
                <a:cs typeface="Arial" panose="020B0604020202020204" pitchFamily="34" charset="0"/>
              </a:rPr>
              <a:t>, K., </a:t>
            </a:r>
            <a:r>
              <a:rPr lang="en-GB" sz="2100" dirty="0" err="1">
                <a:latin typeface="Arial" panose="020B0604020202020204" pitchFamily="34" charset="0"/>
                <a:cs typeface="Arial" panose="020B0604020202020204" pitchFamily="34" charset="0"/>
              </a:rPr>
              <a:t>Friston</a:t>
            </a:r>
            <a:r>
              <a:rPr lang="en-GB" sz="2100" dirty="0">
                <a:latin typeface="Arial" panose="020B0604020202020204" pitchFamily="34" charset="0"/>
                <a:cs typeface="Arial" panose="020B0604020202020204" pitchFamily="34" charset="0"/>
              </a:rPr>
              <a:t>, K., &amp; Stephan, K. (2011). Optimizing experimental design for comparing models of brain function. </a:t>
            </a:r>
            <a:r>
              <a:rPr lang="en-GB" sz="2100" i="1" dirty="0" err="1">
                <a:latin typeface="Arial" panose="020B0604020202020204" pitchFamily="34" charset="0"/>
                <a:cs typeface="Arial" panose="020B0604020202020204" pitchFamily="34" charset="0"/>
              </a:rPr>
              <a:t>PLoS</a:t>
            </a:r>
            <a:r>
              <a:rPr lang="en-GB" sz="2100" i="1" dirty="0">
                <a:latin typeface="Arial" panose="020B0604020202020204" pitchFamily="34" charset="0"/>
                <a:cs typeface="Arial" panose="020B0604020202020204" pitchFamily="34" charset="0"/>
              </a:rPr>
              <a:t> Computational Biology</a:t>
            </a:r>
            <a:r>
              <a:rPr lang="en-GB" sz="2100" dirty="0">
                <a:latin typeface="Arial" panose="020B0604020202020204" pitchFamily="34" charset="0"/>
                <a:cs typeface="Arial" panose="020B0604020202020204" pitchFamily="34" charset="0"/>
              </a:rPr>
              <a:t>, </a:t>
            </a:r>
            <a:r>
              <a:rPr lang="en-GB" sz="2100" dirty="0" smtClean="0">
                <a:latin typeface="Arial" panose="020B0604020202020204" pitchFamily="34" charset="0"/>
                <a:cs typeface="Arial" panose="020B0604020202020204" pitchFamily="34" charset="0"/>
              </a:rPr>
              <a:t>7(11)</a:t>
            </a:r>
          </a:p>
          <a:p>
            <a:pPr indent="-342900">
              <a:spcBef>
                <a:spcPts val="0"/>
              </a:spcBef>
              <a:buClrTx/>
              <a:defRPr/>
            </a:pPr>
            <a:r>
              <a:rPr lang="en-GB" sz="2100" dirty="0" smtClean="0">
                <a:latin typeface="Arial" panose="020B0604020202020204" pitchFamily="34" charset="0"/>
                <a:cs typeface="Arial" panose="020B0604020202020204" pitchFamily="34" charset="0"/>
              </a:rPr>
              <a:t>Penny</a:t>
            </a:r>
            <a:r>
              <a:rPr lang="en-GB" sz="2100" dirty="0">
                <a:latin typeface="Arial" panose="020B0604020202020204" pitchFamily="34" charset="0"/>
                <a:cs typeface="Arial" panose="020B0604020202020204" pitchFamily="34" charset="0"/>
              </a:rPr>
              <a:t>, W. D., Stephan, K. E., </a:t>
            </a:r>
            <a:r>
              <a:rPr lang="en-GB" sz="2100" dirty="0" err="1">
                <a:latin typeface="Arial" panose="020B0604020202020204" pitchFamily="34" charset="0"/>
                <a:cs typeface="Arial" panose="020B0604020202020204" pitchFamily="34" charset="0"/>
              </a:rPr>
              <a:t>Daunizeau</a:t>
            </a:r>
            <a:r>
              <a:rPr lang="en-GB" sz="2100" dirty="0">
                <a:latin typeface="Arial" panose="020B0604020202020204" pitchFamily="34" charset="0"/>
                <a:cs typeface="Arial" panose="020B0604020202020204" pitchFamily="34" charset="0"/>
              </a:rPr>
              <a:t>, J., Rosa, M. J., </a:t>
            </a:r>
            <a:r>
              <a:rPr lang="en-GB" sz="2100" dirty="0" err="1">
                <a:latin typeface="Arial" panose="020B0604020202020204" pitchFamily="34" charset="0"/>
                <a:cs typeface="Arial" panose="020B0604020202020204" pitchFamily="34" charset="0"/>
              </a:rPr>
              <a:t>Friston</a:t>
            </a:r>
            <a:r>
              <a:rPr lang="en-GB" sz="2100" dirty="0">
                <a:latin typeface="Arial" panose="020B0604020202020204" pitchFamily="34" charset="0"/>
                <a:cs typeface="Arial" panose="020B0604020202020204" pitchFamily="34" charset="0"/>
              </a:rPr>
              <a:t>, K. J., Schofield, T. M., &amp; </a:t>
            </a:r>
            <a:r>
              <a:rPr lang="en-GB" sz="2100" dirty="0" err="1">
                <a:latin typeface="Arial" panose="020B0604020202020204" pitchFamily="34" charset="0"/>
                <a:cs typeface="Arial" panose="020B0604020202020204" pitchFamily="34" charset="0"/>
              </a:rPr>
              <a:t>Leff</a:t>
            </a:r>
            <a:r>
              <a:rPr lang="en-GB" sz="2100" dirty="0">
                <a:latin typeface="Arial" panose="020B0604020202020204" pitchFamily="34" charset="0"/>
                <a:cs typeface="Arial" panose="020B0604020202020204" pitchFamily="34" charset="0"/>
              </a:rPr>
              <a:t>, A. P. (2010). Comparing families of dynamic causal models. </a:t>
            </a:r>
            <a:r>
              <a:rPr lang="en-GB" sz="2100" i="1" dirty="0" err="1">
                <a:latin typeface="Arial" panose="020B0604020202020204" pitchFamily="34" charset="0"/>
                <a:cs typeface="Arial" panose="020B0604020202020204" pitchFamily="34" charset="0"/>
              </a:rPr>
              <a:t>PLoS</a:t>
            </a:r>
            <a:r>
              <a:rPr lang="en-GB" sz="2100" i="1" dirty="0">
                <a:latin typeface="Arial" panose="020B0604020202020204" pitchFamily="34" charset="0"/>
                <a:cs typeface="Arial" panose="020B0604020202020204" pitchFamily="34" charset="0"/>
              </a:rPr>
              <a:t> Computational Biology, </a:t>
            </a:r>
            <a:r>
              <a:rPr lang="en-GB" sz="2100" i="1" dirty="0" smtClean="0">
                <a:latin typeface="Arial" panose="020B0604020202020204" pitchFamily="34" charset="0"/>
                <a:cs typeface="Arial" panose="020B0604020202020204" pitchFamily="34" charset="0"/>
              </a:rPr>
              <a:t>6(3)</a:t>
            </a:r>
          </a:p>
          <a:p>
            <a:pPr indent="-342900">
              <a:spcBef>
                <a:spcPts val="0"/>
              </a:spcBef>
              <a:buClrTx/>
              <a:defRPr/>
            </a:pPr>
            <a:r>
              <a:rPr lang="en-GB" sz="2100" dirty="0" err="1" smtClean="0">
                <a:latin typeface="Arial" panose="020B0604020202020204" pitchFamily="34" charset="0"/>
                <a:cs typeface="Arial" panose="020B0604020202020204" pitchFamily="34" charset="0"/>
              </a:rPr>
              <a:t>Seghier</a:t>
            </a:r>
            <a:r>
              <a:rPr lang="en-GB" sz="2100" dirty="0">
                <a:latin typeface="Arial" panose="020B0604020202020204" pitchFamily="34" charset="0"/>
                <a:cs typeface="Arial" panose="020B0604020202020204" pitchFamily="34" charset="0"/>
              </a:rPr>
              <a:t>, M. L., </a:t>
            </a:r>
            <a:r>
              <a:rPr lang="en-GB" sz="2100" dirty="0" err="1">
                <a:latin typeface="Arial" panose="020B0604020202020204" pitchFamily="34" charset="0"/>
                <a:cs typeface="Arial" panose="020B0604020202020204" pitchFamily="34" charset="0"/>
              </a:rPr>
              <a:t>Zeidman</a:t>
            </a:r>
            <a:r>
              <a:rPr lang="en-GB" sz="2100" dirty="0">
                <a:latin typeface="Arial" panose="020B0604020202020204" pitchFamily="34" charset="0"/>
                <a:cs typeface="Arial" panose="020B0604020202020204" pitchFamily="34" charset="0"/>
              </a:rPr>
              <a:t>, P., Neufeld, N. H., </a:t>
            </a:r>
            <a:r>
              <a:rPr lang="en-GB" sz="2100" dirty="0" err="1">
                <a:latin typeface="Arial" panose="020B0604020202020204" pitchFamily="34" charset="0"/>
                <a:cs typeface="Arial" panose="020B0604020202020204" pitchFamily="34" charset="0"/>
              </a:rPr>
              <a:t>Leff</a:t>
            </a:r>
            <a:r>
              <a:rPr lang="en-GB" sz="2100" dirty="0">
                <a:latin typeface="Arial" panose="020B0604020202020204" pitchFamily="34" charset="0"/>
                <a:cs typeface="Arial" panose="020B0604020202020204" pitchFamily="34" charset="0"/>
              </a:rPr>
              <a:t>, A. P., &amp; Price, C. J. (2010). Identifying abnormal connectivity in patients using dynamic causal </a:t>
            </a:r>
            <a:r>
              <a:rPr lang="en-GB" sz="2100" dirty="0" err="1">
                <a:latin typeface="Arial" panose="020B0604020202020204" pitchFamily="34" charset="0"/>
                <a:cs typeface="Arial" panose="020B0604020202020204" pitchFamily="34" charset="0"/>
              </a:rPr>
              <a:t>modeling</a:t>
            </a:r>
            <a:r>
              <a:rPr lang="en-GB" sz="2100" dirty="0">
                <a:latin typeface="Arial" panose="020B0604020202020204" pitchFamily="34" charset="0"/>
                <a:cs typeface="Arial" panose="020B0604020202020204" pitchFamily="34" charset="0"/>
              </a:rPr>
              <a:t> of FMRI responses. </a:t>
            </a:r>
            <a:r>
              <a:rPr lang="en-GB" sz="2100" i="1" dirty="0">
                <a:latin typeface="Arial" panose="020B0604020202020204" pitchFamily="34" charset="0"/>
                <a:cs typeface="Arial" panose="020B0604020202020204" pitchFamily="34" charset="0"/>
              </a:rPr>
              <a:t>Frontiers in systems neuroscience</a:t>
            </a:r>
            <a:r>
              <a:rPr lang="en-GB" sz="2100" dirty="0">
                <a:latin typeface="Arial" panose="020B0604020202020204" pitchFamily="34" charset="0"/>
                <a:cs typeface="Arial" panose="020B0604020202020204" pitchFamily="34" charset="0"/>
              </a:rPr>
              <a:t>, </a:t>
            </a:r>
            <a:r>
              <a:rPr lang="en-GB" sz="2100" i="1" dirty="0">
                <a:latin typeface="Arial" panose="020B0604020202020204" pitchFamily="34" charset="0"/>
                <a:cs typeface="Arial" panose="020B0604020202020204" pitchFamily="34" charset="0"/>
              </a:rPr>
              <a:t>4</a:t>
            </a:r>
            <a:r>
              <a:rPr lang="en-GB" sz="2100" dirty="0">
                <a:latin typeface="Arial" panose="020B0604020202020204" pitchFamily="34" charset="0"/>
                <a:cs typeface="Arial" panose="020B0604020202020204" pitchFamily="34" charset="0"/>
              </a:rPr>
              <a:t>(August), </a:t>
            </a:r>
            <a:r>
              <a:rPr lang="en-GB" sz="2100" dirty="0" smtClean="0">
                <a:latin typeface="Arial" panose="020B0604020202020204" pitchFamily="34" charset="0"/>
                <a:cs typeface="Arial" panose="020B0604020202020204" pitchFamily="34" charset="0"/>
              </a:rPr>
              <a:t>1–14</a:t>
            </a:r>
          </a:p>
          <a:p>
            <a:pPr indent="-342900">
              <a:spcBef>
                <a:spcPts val="0"/>
              </a:spcBef>
              <a:buClrTx/>
              <a:defRPr/>
            </a:pPr>
            <a:r>
              <a:rPr lang="en-GB" sz="2100" dirty="0" smtClean="0">
                <a:latin typeface="Arial" panose="020B0604020202020204" pitchFamily="34" charset="0"/>
                <a:cs typeface="Arial" panose="020B0604020202020204" pitchFamily="34" charset="0"/>
              </a:rPr>
              <a:t>Campo </a:t>
            </a:r>
            <a:r>
              <a:rPr lang="en-GB" sz="2100" dirty="0">
                <a:latin typeface="Arial" panose="020B0604020202020204" pitchFamily="34" charset="0"/>
                <a:cs typeface="Arial" panose="020B0604020202020204" pitchFamily="34" charset="0"/>
              </a:rPr>
              <a:t>et al. (2013). Network reconfiguration and working memory impairment in mesial temporal lobe epilepsy. </a:t>
            </a:r>
            <a:r>
              <a:rPr lang="en-GB" sz="2100" i="1" dirty="0" err="1">
                <a:latin typeface="Arial" panose="020B0604020202020204" pitchFamily="34" charset="0"/>
                <a:cs typeface="Arial" panose="020B0604020202020204" pitchFamily="34" charset="0"/>
              </a:rPr>
              <a:t>NeuroImage</a:t>
            </a:r>
            <a:r>
              <a:rPr lang="en-GB" sz="2100" dirty="0">
                <a:latin typeface="Arial" panose="020B0604020202020204" pitchFamily="34" charset="0"/>
                <a:cs typeface="Arial" panose="020B0604020202020204" pitchFamily="34" charset="0"/>
              </a:rPr>
              <a:t>, </a:t>
            </a:r>
            <a:r>
              <a:rPr lang="en-GB" sz="2100" i="1" dirty="0">
                <a:latin typeface="Arial" panose="020B0604020202020204" pitchFamily="34" charset="0"/>
                <a:cs typeface="Arial" panose="020B0604020202020204" pitchFamily="34" charset="0"/>
              </a:rPr>
              <a:t>72</a:t>
            </a:r>
            <a:r>
              <a:rPr lang="en-GB" sz="2100" dirty="0">
                <a:latin typeface="Arial" panose="020B0604020202020204" pitchFamily="34" charset="0"/>
                <a:cs typeface="Arial" panose="020B0604020202020204" pitchFamily="34" charset="0"/>
              </a:rPr>
              <a:t>, </a:t>
            </a:r>
            <a:r>
              <a:rPr lang="en-GB" sz="2100" dirty="0" smtClean="0">
                <a:latin typeface="Arial" panose="020B0604020202020204" pitchFamily="34" charset="0"/>
                <a:cs typeface="Arial" panose="020B0604020202020204" pitchFamily="34" charset="0"/>
              </a:rPr>
              <a:t>48-54.</a:t>
            </a:r>
            <a:endParaRPr lang="en-GB" sz="2100" i="1" dirty="0" smtClean="0">
              <a:latin typeface="Arial" panose="020B0604020202020204" pitchFamily="34" charset="0"/>
              <a:cs typeface="Arial" panose="020B0604020202020204" pitchFamily="34" charset="0"/>
            </a:endParaRPr>
          </a:p>
          <a:p>
            <a:pPr indent="-342900">
              <a:spcBef>
                <a:spcPts val="0"/>
              </a:spcBef>
              <a:buClrTx/>
              <a:defRPr/>
            </a:pPr>
            <a:r>
              <a:rPr lang="en-GB" sz="2100" dirty="0" smtClean="0">
                <a:latin typeface="Arial" panose="020B0604020202020204" pitchFamily="34" charset="0"/>
                <a:cs typeface="Arial" panose="020B0604020202020204" pitchFamily="34" charset="0"/>
              </a:rPr>
              <a:t>Previous </a:t>
            </a:r>
            <a:r>
              <a:rPr lang="en-GB" sz="2100" dirty="0" err="1">
                <a:latin typeface="Arial" panose="020B0604020202020204" pitchFamily="34" charset="0"/>
                <a:cs typeface="Arial" panose="020B0604020202020204" pitchFamily="34" charset="0"/>
              </a:rPr>
              <a:t>MfD</a:t>
            </a:r>
            <a:r>
              <a:rPr lang="en-GB" sz="2100" dirty="0">
                <a:latin typeface="Arial" panose="020B0604020202020204" pitchFamily="34" charset="0"/>
                <a:cs typeface="Arial" panose="020B0604020202020204" pitchFamily="34" charset="0"/>
              </a:rPr>
              <a:t> slides</a:t>
            </a:r>
          </a:p>
          <a:p>
            <a:endParaRPr lang="en-US" dirty="0"/>
          </a:p>
        </p:txBody>
      </p:sp>
    </p:spTree>
    <p:extLst>
      <p:ext uri="{BB962C8B-B14F-4D97-AF65-F5344CB8AC3E}">
        <p14:creationId xmlns:p14="http://schemas.microsoft.com/office/powerpoint/2010/main" val="13845426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Dynamic Causal Modeling</a:t>
            </a:r>
            <a:endParaRPr lang="en-US" dirty="0"/>
          </a:p>
        </p:txBody>
      </p:sp>
      <p:sp>
        <p:nvSpPr>
          <p:cNvPr id="3" name="Content Placeholder 2"/>
          <p:cNvSpPr>
            <a:spLocks noGrp="1"/>
          </p:cNvSpPr>
          <p:nvPr>
            <p:ph idx="1"/>
          </p:nvPr>
        </p:nvSpPr>
        <p:spPr/>
        <p:txBody>
          <a:bodyPr>
            <a:normAutofit/>
          </a:bodyPr>
          <a:lstStyle/>
          <a:p>
            <a:pPr>
              <a:buFont typeface="Arial" charset="0"/>
              <a:buChar char="•"/>
            </a:pPr>
            <a:r>
              <a:rPr lang="en-US" sz="2400" dirty="0" smtClean="0"/>
              <a:t>Generic Bayesian framework for inferring </a:t>
            </a:r>
            <a:r>
              <a:rPr lang="en-US" sz="2400" dirty="0"/>
              <a:t>hidden neuronal states from measured brain activity</a:t>
            </a:r>
          </a:p>
          <a:p>
            <a:pPr>
              <a:buFont typeface="Arial" charset="0"/>
              <a:buChar char="•"/>
            </a:pPr>
            <a:r>
              <a:rPr lang="en-US" sz="2400" dirty="0"/>
              <a:t>Introduced by </a:t>
            </a:r>
            <a:r>
              <a:rPr lang="en-US" sz="2400" b="1" dirty="0" err="1"/>
              <a:t>Friston</a:t>
            </a:r>
            <a:r>
              <a:rPr lang="en-US" sz="2400" b="1" dirty="0"/>
              <a:t>, </a:t>
            </a:r>
            <a:r>
              <a:rPr lang="en-US" sz="2400" b="1" dirty="0" smtClean="0"/>
              <a:t>Harrison </a:t>
            </a:r>
            <a:r>
              <a:rPr lang="en-US" sz="2400" b="1" dirty="0"/>
              <a:t>&amp; Penny (2003</a:t>
            </a:r>
            <a:r>
              <a:rPr lang="en-US" sz="2400" b="1" dirty="0" smtClean="0"/>
              <a:t>), </a:t>
            </a:r>
            <a:r>
              <a:rPr lang="en-US" sz="2400" b="1" dirty="0" err="1"/>
              <a:t>Neuroimage</a:t>
            </a:r>
            <a:endParaRPr lang="en-US" sz="2400" b="1" dirty="0"/>
          </a:p>
          <a:p>
            <a:pPr>
              <a:buFont typeface="Arial" charset="0"/>
              <a:buChar char="•"/>
            </a:pPr>
            <a:r>
              <a:rPr lang="en-US" sz="2400" dirty="0"/>
              <a:t>Part of the SPM package</a:t>
            </a:r>
          </a:p>
          <a:p>
            <a:pPr>
              <a:buFont typeface="Arial" charset="0"/>
              <a:buChar char="•"/>
            </a:pPr>
            <a:r>
              <a:rPr lang="en-US" sz="2400" dirty="0" smtClean="0"/>
              <a:t>One </a:t>
            </a:r>
            <a:r>
              <a:rPr lang="en-US" sz="2400" dirty="0"/>
              <a:t>way of modeling effective </a:t>
            </a:r>
            <a:r>
              <a:rPr lang="en-US" sz="2400" dirty="0" smtClean="0"/>
              <a:t>connectivity  </a:t>
            </a:r>
            <a:r>
              <a:rPr lang="en-US" sz="2400" dirty="0" smtClean="0">
                <a:sym typeface="Wingdings"/>
              </a:rPr>
              <a:t> </a:t>
            </a:r>
            <a:r>
              <a:rPr lang="en-US" sz="2400" dirty="0" smtClean="0"/>
              <a:t>Others</a:t>
            </a:r>
            <a:r>
              <a:rPr lang="en-US" sz="2400" dirty="0"/>
              <a:t>: </a:t>
            </a:r>
            <a:r>
              <a:rPr lang="en-US" sz="2400" dirty="0" smtClean="0"/>
              <a:t>regression </a:t>
            </a:r>
            <a:r>
              <a:rPr lang="en-US" sz="2400" dirty="0"/>
              <a:t>models (e.g. PPIs), </a:t>
            </a:r>
            <a:r>
              <a:rPr lang="en-US" sz="2400" dirty="0" err="1"/>
              <a:t>Volterra</a:t>
            </a:r>
            <a:r>
              <a:rPr lang="en-US" sz="2400" dirty="0"/>
              <a:t> K</a:t>
            </a:r>
            <a:r>
              <a:rPr lang="en-US" sz="2400" dirty="0" smtClean="0"/>
              <a:t>ernels</a:t>
            </a:r>
            <a:r>
              <a:rPr lang="en-US" sz="2400" dirty="0"/>
              <a:t>, </a:t>
            </a:r>
            <a:r>
              <a:rPr lang="en-US" sz="2400" dirty="0" smtClean="0"/>
              <a:t>Granger Causality</a:t>
            </a:r>
            <a:endParaRPr lang="en-US" sz="2400" dirty="0"/>
          </a:p>
          <a:p>
            <a:endParaRPr lang="en-US" dirty="0"/>
          </a:p>
        </p:txBody>
      </p:sp>
    </p:spTree>
    <p:extLst>
      <p:ext uri="{BB962C8B-B14F-4D97-AF65-F5344CB8AC3E}">
        <p14:creationId xmlns:p14="http://schemas.microsoft.com/office/powerpoint/2010/main" val="13792412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2565026472"/>
              </p:ext>
            </p:extLst>
          </p:nvPr>
        </p:nvGraphicFramePr>
        <p:xfrm>
          <a:off x="1034014" y="1065579"/>
          <a:ext cx="9823361"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277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1057" y="5157193"/>
            <a:ext cx="10168300" cy="1502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215261" y="6287394"/>
            <a:ext cx="287995" cy="369332"/>
          </a:xfrm>
          <a:prstGeom prst="rect">
            <a:avLst/>
          </a:prstGeom>
          <a:solidFill>
            <a:schemeClr val="bg1"/>
          </a:solidFill>
          <a:ln>
            <a:solidFill>
              <a:schemeClr val="bg1"/>
            </a:solidFill>
          </a:ln>
        </p:spPr>
        <p:txBody>
          <a:bodyPr wrap="square" rtlCol="0">
            <a:spAutoFit/>
          </a:bodyPr>
          <a:lstStyle/>
          <a:p>
            <a:endParaRPr lang="en-GB" dirty="0">
              <a:solidFill>
                <a:schemeClr val="bg1"/>
              </a:solidFill>
            </a:endParaRPr>
          </a:p>
        </p:txBody>
      </p:sp>
      <p:sp>
        <p:nvSpPr>
          <p:cNvPr id="9" name="TextBox 8"/>
          <p:cNvSpPr txBox="1"/>
          <p:nvPr/>
        </p:nvSpPr>
        <p:spPr>
          <a:xfrm>
            <a:off x="5231223" y="6142280"/>
            <a:ext cx="479991" cy="369332"/>
          </a:xfrm>
          <a:prstGeom prst="rect">
            <a:avLst/>
          </a:prstGeom>
          <a:solidFill>
            <a:schemeClr val="bg1"/>
          </a:solidFill>
          <a:ln>
            <a:solidFill>
              <a:schemeClr val="bg1"/>
            </a:solidFill>
          </a:ln>
        </p:spPr>
        <p:txBody>
          <a:bodyPr wrap="square" rtlCol="0">
            <a:spAutoFit/>
          </a:bodyPr>
          <a:lstStyle/>
          <a:p>
            <a:endParaRPr lang="en-GB" dirty="0">
              <a:solidFill>
                <a:schemeClr val="bg1"/>
              </a:solidFill>
            </a:endParaRPr>
          </a:p>
        </p:txBody>
      </p:sp>
      <p:sp>
        <p:nvSpPr>
          <p:cNvPr id="10" name="TextBox 9"/>
          <p:cNvSpPr txBox="1"/>
          <p:nvPr/>
        </p:nvSpPr>
        <p:spPr>
          <a:xfrm>
            <a:off x="7325878" y="6340678"/>
            <a:ext cx="239995" cy="369332"/>
          </a:xfrm>
          <a:prstGeom prst="rect">
            <a:avLst/>
          </a:prstGeom>
          <a:solidFill>
            <a:schemeClr val="bg1"/>
          </a:solidFill>
          <a:ln>
            <a:solidFill>
              <a:schemeClr val="bg1"/>
            </a:solidFill>
          </a:ln>
        </p:spPr>
        <p:txBody>
          <a:bodyPr wrap="square" rtlCol="0">
            <a:spAutoFit/>
          </a:bodyPr>
          <a:lstStyle/>
          <a:p>
            <a:endParaRPr lang="en-GB" dirty="0">
              <a:solidFill>
                <a:schemeClr val="bg1"/>
              </a:solidFill>
            </a:endParaRPr>
          </a:p>
        </p:txBody>
      </p:sp>
      <p:sp>
        <p:nvSpPr>
          <p:cNvPr id="11" name="TextBox 10"/>
          <p:cNvSpPr txBox="1"/>
          <p:nvPr/>
        </p:nvSpPr>
        <p:spPr>
          <a:xfrm>
            <a:off x="8879153" y="6147848"/>
            <a:ext cx="479991" cy="369332"/>
          </a:xfrm>
          <a:prstGeom prst="rect">
            <a:avLst/>
          </a:prstGeom>
          <a:solidFill>
            <a:schemeClr val="bg1"/>
          </a:solidFill>
          <a:ln>
            <a:solidFill>
              <a:schemeClr val="bg1"/>
            </a:solidFill>
          </a:ln>
        </p:spPr>
        <p:txBody>
          <a:bodyPr wrap="square" rtlCol="0">
            <a:spAutoFit/>
          </a:bodyPr>
          <a:lstStyle/>
          <a:p>
            <a:endParaRPr lang="en-GB" dirty="0">
              <a:solidFill>
                <a:schemeClr val="bg1"/>
              </a:solidFill>
            </a:endParaRPr>
          </a:p>
        </p:txBody>
      </p:sp>
    </p:spTree>
    <p:extLst>
      <p:ext uri="{BB962C8B-B14F-4D97-AF65-F5344CB8AC3E}">
        <p14:creationId xmlns:p14="http://schemas.microsoft.com/office/powerpoint/2010/main" val="19684695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12131" y="764704"/>
            <a:ext cx="8489950" cy="1296988"/>
          </a:xfrm>
        </p:spPr>
        <p:txBody>
          <a:bodyPr/>
          <a:lstStyle/>
          <a:p>
            <a:r>
              <a:rPr lang="en-GB" dirty="0">
                <a:latin typeface="Gill Sans MT"/>
              </a:rPr>
              <a:t>Brain as input-state-output system</a:t>
            </a:r>
          </a:p>
        </p:txBody>
      </p:sp>
      <p:sp>
        <p:nvSpPr>
          <p:cNvPr id="3" name="Inhaltsplatzhalter 2"/>
          <p:cNvSpPr>
            <a:spLocks noGrp="1"/>
          </p:cNvSpPr>
          <p:nvPr>
            <p:ph idx="1"/>
          </p:nvPr>
        </p:nvSpPr>
        <p:spPr>
          <a:xfrm>
            <a:off x="1980406" y="1888232"/>
            <a:ext cx="8229600" cy="3412976"/>
          </a:xfrm>
        </p:spPr>
        <p:txBody>
          <a:bodyPr>
            <a:normAutofit/>
          </a:bodyPr>
          <a:lstStyle/>
          <a:p>
            <a:r>
              <a:rPr lang="en-GB" b="1" dirty="0" smtClean="0"/>
              <a:t>Inputs</a:t>
            </a:r>
            <a:r>
              <a:rPr lang="en-GB" dirty="0" smtClean="0"/>
              <a:t>: experimental manipulations</a:t>
            </a:r>
          </a:p>
          <a:p>
            <a:pPr lvl="1"/>
            <a:r>
              <a:rPr lang="en-GB" dirty="0" smtClean="0"/>
              <a:t>External input on brain, e.g. visual stimuli</a:t>
            </a:r>
          </a:p>
          <a:p>
            <a:pPr lvl="1"/>
            <a:r>
              <a:rPr lang="en-GB" dirty="0" smtClean="0"/>
              <a:t>Context, e.g. attention</a:t>
            </a:r>
          </a:p>
          <a:p>
            <a:r>
              <a:rPr lang="en-GB" b="1" dirty="0" smtClean="0"/>
              <a:t>State variables</a:t>
            </a:r>
            <a:r>
              <a:rPr lang="en-GB" dirty="0" smtClean="0"/>
              <a:t>: neuronal activities in the brain</a:t>
            </a:r>
          </a:p>
          <a:p>
            <a:r>
              <a:rPr lang="en-GB" b="1" dirty="0" smtClean="0"/>
              <a:t>Outputs</a:t>
            </a:r>
            <a:r>
              <a:rPr lang="en-GB" dirty="0" smtClean="0"/>
              <a:t>: electromagnetic or hemodynamic responses over brain regions</a:t>
            </a:r>
          </a:p>
          <a:p>
            <a:pPr lvl="1"/>
            <a:r>
              <a:rPr lang="en-GB" dirty="0" smtClean="0"/>
              <a:t>Measured in scanner</a:t>
            </a:r>
          </a:p>
        </p:txBody>
      </p:sp>
    </p:spTree>
    <p:extLst>
      <p:ext uri="{BB962C8B-B14F-4D97-AF65-F5344CB8AC3E}">
        <p14:creationId xmlns:p14="http://schemas.microsoft.com/office/powerpoint/2010/main" val="25912120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latin typeface="Gill Sans MT"/>
              </a:rPr>
              <a:t>Hemodynamic Forward model</a:t>
            </a:r>
            <a:endParaRPr lang="en-GB" dirty="0">
              <a:latin typeface="Gill Sans MT"/>
            </a:endParaRPr>
          </a:p>
        </p:txBody>
      </p:sp>
      <p:sp>
        <p:nvSpPr>
          <p:cNvPr id="3" name="Inhaltsplatzhalter 2"/>
          <p:cNvSpPr>
            <a:spLocks noGrp="1"/>
          </p:cNvSpPr>
          <p:nvPr>
            <p:ph idx="1"/>
          </p:nvPr>
        </p:nvSpPr>
        <p:spPr>
          <a:xfrm>
            <a:off x="1980406" y="3933056"/>
            <a:ext cx="8229600" cy="1972816"/>
          </a:xfrm>
        </p:spPr>
        <p:txBody>
          <a:bodyPr>
            <a:normAutofit/>
          </a:bodyPr>
          <a:lstStyle/>
          <a:p>
            <a:r>
              <a:rPr lang="de-DE" dirty="0" smtClean="0"/>
              <a:t>DCM: </a:t>
            </a:r>
            <a:r>
              <a:rPr lang="de-DE" dirty="0" err="1" smtClean="0"/>
              <a:t>Use</a:t>
            </a:r>
            <a:r>
              <a:rPr lang="de-DE" dirty="0" smtClean="0"/>
              <a:t> </a:t>
            </a:r>
            <a:r>
              <a:rPr lang="de-DE" dirty="0" err="1" smtClean="0"/>
              <a:t>this</a:t>
            </a:r>
            <a:r>
              <a:rPr lang="de-DE" dirty="0" smtClean="0"/>
              <a:t> </a:t>
            </a:r>
            <a:r>
              <a:rPr lang="de-DE" dirty="0" err="1" smtClean="0"/>
              <a:t>specific</a:t>
            </a:r>
            <a:r>
              <a:rPr lang="de-DE" dirty="0" smtClean="0"/>
              <a:t> </a:t>
            </a:r>
            <a:r>
              <a:rPr lang="de-DE" dirty="0" err="1" smtClean="0"/>
              <a:t>model</a:t>
            </a:r>
            <a:r>
              <a:rPr lang="de-DE" dirty="0"/>
              <a:t> </a:t>
            </a:r>
            <a:r>
              <a:rPr lang="de-DE" dirty="0" err="1"/>
              <a:t>to</a:t>
            </a:r>
            <a:r>
              <a:rPr lang="de-DE" dirty="0"/>
              <a:t> </a:t>
            </a:r>
            <a:r>
              <a:rPr lang="de-DE" dirty="0" err="1"/>
              <a:t>estimate</a:t>
            </a:r>
            <a:r>
              <a:rPr lang="de-DE" dirty="0"/>
              <a:t> </a:t>
            </a:r>
            <a:r>
              <a:rPr lang="de-DE" dirty="0" err="1"/>
              <a:t>parameters</a:t>
            </a:r>
            <a:r>
              <a:rPr lang="de-DE" dirty="0"/>
              <a:t> </a:t>
            </a:r>
            <a:r>
              <a:rPr lang="de-DE" dirty="0" err="1"/>
              <a:t>at</a:t>
            </a:r>
            <a:r>
              <a:rPr lang="de-DE" dirty="0"/>
              <a:t> neuronal </a:t>
            </a:r>
            <a:r>
              <a:rPr lang="de-DE" dirty="0" err="1"/>
              <a:t>level</a:t>
            </a:r>
            <a:r>
              <a:rPr lang="de-DE" dirty="0"/>
              <a:t> </a:t>
            </a:r>
            <a:endParaRPr lang="de-DE" dirty="0" smtClean="0"/>
          </a:p>
          <a:p>
            <a:pPr lvl="1"/>
            <a:r>
              <a:rPr lang="de-DE" dirty="0" smtClean="0"/>
              <a:t>Such </a:t>
            </a:r>
            <a:r>
              <a:rPr lang="de-DE" dirty="0" err="1" smtClean="0"/>
              <a:t>that</a:t>
            </a:r>
            <a:r>
              <a:rPr lang="de-DE" dirty="0" smtClean="0"/>
              <a:t> </a:t>
            </a:r>
            <a:r>
              <a:rPr lang="de-DE" dirty="0" err="1" smtClean="0"/>
              <a:t>modelled</a:t>
            </a:r>
            <a:r>
              <a:rPr lang="de-DE" dirty="0" smtClean="0"/>
              <a:t> </a:t>
            </a:r>
            <a:r>
              <a:rPr lang="de-DE" dirty="0" err="1" smtClean="0"/>
              <a:t>and</a:t>
            </a:r>
            <a:r>
              <a:rPr lang="de-DE" dirty="0" smtClean="0"/>
              <a:t> </a:t>
            </a:r>
            <a:r>
              <a:rPr lang="de-DE" dirty="0" err="1" smtClean="0"/>
              <a:t>measured</a:t>
            </a:r>
            <a:r>
              <a:rPr lang="de-DE" dirty="0" smtClean="0"/>
              <a:t> BOLD </a:t>
            </a:r>
            <a:r>
              <a:rPr lang="de-DE" dirty="0" err="1" smtClean="0"/>
              <a:t>signal</a:t>
            </a:r>
            <a:r>
              <a:rPr lang="de-DE" dirty="0" smtClean="0"/>
              <a:t> </a:t>
            </a:r>
            <a:r>
              <a:rPr lang="de-DE" dirty="0" err="1" smtClean="0"/>
              <a:t>maximally</a:t>
            </a:r>
            <a:r>
              <a:rPr lang="de-DE" dirty="0" smtClean="0"/>
              <a:t> </a:t>
            </a:r>
            <a:r>
              <a:rPr lang="de-DE" dirty="0" err="1" smtClean="0"/>
              <a:t>similar</a:t>
            </a:r>
            <a:endParaRPr lang="en-GB"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8812" y="848866"/>
            <a:ext cx="1666875"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Inhaltsplatzhalter 2"/>
          <p:cNvSpPr txBox="1">
            <a:spLocks/>
          </p:cNvSpPr>
          <p:nvPr/>
        </p:nvSpPr>
        <p:spPr>
          <a:xfrm>
            <a:off x="1980406" y="2104256"/>
            <a:ext cx="6635080" cy="16127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t>Neuronal dynamics (z) transformed into BOLD-signal (y) via hemodynamic response function (</a:t>
            </a:r>
            <a:r>
              <a:rPr lang="el-GR" dirty="0"/>
              <a:t>λ</a:t>
            </a:r>
            <a:r>
              <a:rPr lang="de-DE" dirty="0"/>
              <a:t>)</a:t>
            </a:r>
          </a:p>
          <a:p>
            <a:endParaRPr lang="en-GB" dirty="0"/>
          </a:p>
        </p:txBody>
      </p:sp>
      <p:sp>
        <p:nvSpPr>
          <p:cNvPr id="4" name="Textfeld 3"/>
          <p:cNvSpPr txBox="1"/>
          <p:nvPr/>
        </p:nvSpPr>
        <p:spPr>
          <a:xfrm>
            <a:off x="6311230" y="6516052"/>
            <a:ext cx="4104456" cy="369332"/>
          </a:xfrm>
          <a:prstGeom prst="rect">
            <a:avLst/>
          </a:prstGeom>
          <a:noFill/>
        </p:spPr>
        <p:txBody>
          <a:bodyPr wrap="square" rtlCol="0">
            <a:spAutoFit/>
          </a:bodyPr>
          <a:lstStyle/>
          <a:p>
            <a:r>
              <a:rPr lang="en-GB" dirty="0"/>
              <a:t>For details see Stephan et al., 2007…</a:t>
            </a:r>
          </a:p>
        </p:txBody>
      </p:sp>
    </p:spTree>
    <p:extLst>
      <p:ext uri="{BB962C8B-B14F-4D97-AF65-F5344CB8AC3E}">
        <p14:creationId xmlns:p14="http://schemas.microsoft.com/office/powerpoint/2010/main" val="2513550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latin typeface="Gill Sans MT"/>
              </a:rPr>
              <a:t>What is DCM modelling?</a:t>
            </a:r>
            <a:endParaRPr lang="en-GB" dirty="0">
              <a:latin typeface="Gill Sans MT"/>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4967" y="2743638"/>
            <a:ext cx="1666875"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1972694" y="3789040"/>
            <a:ext cx="1674241"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dirty="0"/>
              <a:t>Forward model:</a:t>
            </a:r>
          </a:p>
        </p:txBody>
      </p:sp>
      <p:sp>
        <p:nvSpPr>
          <p:cNvPr id="6" name="Ellipse 5"/>
          <p:cNvSpPr/>
          <p:nvPr/>
        </p:nvSpPr>
        <p:spPr>
          <a:xfrm>
            <a:off x="4511030" y="2780929"/>
            <a:ext cx="576064" cy="3750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8" name="Gewinkelte Verbindung 7"/>
          <p:cNvCxnSpPr>
            <a:stCxn id="4" idx="0"/>
          </p:cNvCxnSpPr>
          <p:nvPr/>
        </p:nvCxnSpPr>
        <p:spPr>
          <a:xfrm rot="5400000" flipH="1" flipV="1">
            <a:off x="5414446" y="1558822"/>
            <a:ext cx="538774" cy="1830858"/>
          </a:xfrm>
          <a:prstGeom prst="bentConnector2">
            <a:avLst/>
          </a:prstGeom>
          <a:ln>
            <a:tailEnd type="arrow"/>
          </a:ln>
        </p:spPr>
        <p:style>
          <a:lnRef idx="2">
            <a:schemeClr val="accent2"/>
          </a:lnRef>
          <a:fillRef idx="0">
            <a:schemeClr val="accent2"/>
          </a:fillRef>
          <a:effectRef idx="1">
            <a:schemeClr val="accent2"/>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3279" y="2090908"/>
            <a:ext cx="3764447" cy="2130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8512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latin typeface="Gill Sans MT"/>
              </a:rPr>
              <a:t>Neuronal model</a:t>
            </a:r>
            <a:endParaRPr lang="en-GB" dirty="0">
              <a:latin typeface="Gill Sans MT"/>
            </a:endParaRPr>
          </a:p>
        </p:txBody>
      </p:sp>
      <p:sp>
        <p:nvSpPr>
          <p:cNvPr id="3" name="Inhaltsplatzhalter 2"/>
          <p:cNvSpPr>
            <a:spLocks noGrp="1"/>
          </p:cNvSpPr>
          <p:nvPr>
            <p:ph idx="1"/>
          </p:nvPr>
        </p:nvSpPr>
        <p:spPr>
          <a:xfrm>
            <a:off x="1853406" y="2203674"/>
            <a:ext cx="8489950" cy="3457575"/>
          </a:xfrm>
        </p:spPr>
        <p:txBody>
          <a:bodyPr>
            <a:normAutofit/>
          </a:bodyPr>
          <a:lstStyle/>
          <a:p>
            <a:r>
              <a:rPr lang="en-GB" dirty="0" smtClean="0"/>
              <a:t>Aim: model temporal evolution of set of neuronal states </a:t>
            </a:r>
            <a:r>
              <a:rPr lang="en-GB" dirty="0" err="1" smtClean="0"/>
              <a:t>z</a:t>
            </a:r>
            <a:r>
              <a:rPr lang="en-GB" baseline="-25000" dirty="0" err="1" smtClean="0"/>
              <a:t>t</a:t>
            </a:r>
            <a:endParaRPr lang="en-GB" baseline="-25000" dirty="0" smtClean="0"/>
          </a:p>
          <a:p>
            <a:r>
              <a:rPr lang="en-GB" dirty="0" smtClean="0"/>
              <a:t>Important: not interested in neuronal state itself, but its rate of change in time</a:t>
            </a:r>
          </a:p>
          <a:p>
            <a:pPr lvl="1"/>
            <a:r>
              <a:rPr lang="en-GB" dirty="0" smtClean="0"/>
              <a:t>Due to experimental perturbation in system</a:t>
            </a:r>
          </a:p>
          <a:p>
            <a:r>
              <a:rPr lang="en-GB" dirty="0" smtClean="0"/>
              <a:t>Expressed in differential equation:</a:t>
            </a:r>
          </a:p>
          <a:p>
            <a:endParaRPr lang="en-GB" dirty="0" smtClean="0"/>
          </a:p>
        </p:txBody>
      </p:sp>
      <p:sp>
        <p:nvSpPr>
          <p:cNvPr id="13" name="Textfeld 12"/>
          <p:cNvSpPr txBox="1"/>
          <p:nvPr/>
        </p:nvSpPr>
        <p:spPr>
          <a:xfrm>
            <a:off x="4222998" y="6309321"/>
            <a:ext cx="1019318" cy="276999"/>
          </a:xfrm>
          <a:prstGeom prst="rect">
            <a:avLst/>
          </a:prstGeom>
          <a:noFill/>
        </p:spPr>
        <p:txBody>
          <a:bodyPr wrap="none" rtlCol="0">
            <a:spAutoFit/>
          </a:bodyPr>
          <a:lstStyle/>
          <a:p>
            <a:r>
              <a:rPr lang="en-GB" sz="1200" dirty="0">
                <a:solidFill>
                  <a:srgbClr val="FF0000"/>
                </a:solidFill>
              </a:rPr>
              <a:t>current state</a:t>
            </a:r>
          </a:p>
        </p:txBody>
      </p:sp>
      <p:sp>
        <p:nvSpPr>
          <p:cNvPr id="16" name="Textfeld 15"/>
          <p:cNvSpPr txBox="1"/>
          <p:nvPr/>
        </p:nvSpPr>
        <p:spPr>
          <a:xfrm>
            <a:off x="5231110" y="6320354"/>
            <a:ext cx="1057982" cy="276999"/>
          </a:xfrm>
          <a:prstGeom prst="rect">
            <a:avLst/>
          </a:prstGeom>
          <a:noFill/>
        </p:spPr>
        <p:txBody>
          <a:bodyPr wrap="none" rtlCol="0">
            <a:spAutoFit/>
          </a:bodyPr>
          <a:lstStyle/>
          <a:p>
            <a:r>
              <a:rPr lang="en-GB" sz="1200" dirty="0">
                <a:solidFill>
                  <a:srgbClr val="FF0000"/>
                </a:solidFill>
              </a:rPr>
              <a:t>external input</a:t>
            </a:r>
          </a:p>
        </p:txBody>
      </p:sp>
      <p:sp>
        <p:nvSpPr>
          <p:cNvPr id="17" name="Textfeld 16"/>
          <p:cNvSpPr txBox="1"/>
          <p:nvPr/>
        </p:nvSpPr>
        <p:spPr>
          <a:xfrm>
            <a:off x="6275794" y="6309321"/>
            <a:ext cx="1475597" cy="276999"/>
          </a:xfrm>
          <a:prstGeom prst="rect">
            <a:avLst/>
          </a:prstGeom>
          <a:noFill/>
        </p:spPr>
        <p:txBody>
          <a:bodyPr wrap="none" rtlCol="0">
            <a:spAutoFit/>
          </a:bodyPr>
          <a:lstStyle/>
          <a:p>
            <a:r>
              <a:rPr lang="en-GB" sz="1200" dirty="0">
                <a:solidFill>
                  <a:srgbClr val="FF0000"/>
                </a:solidFill>
              </a:rPr>
              <a:t>Intrinsic connectivity</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7752" y="5402930"/>
            <a:ext cx="329183" cy="402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3038" y="5252498"/>
            <a:ext cx="1885016" cy="840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Ellipse 26"/>
          <p:cNvSpPr/>
          <p:nvPr/>
        </p:nvSpPr>
        <p:spPr>
          <a:xfrm rot="5122532">
            <a:off x="5264809" y="5541160"/>
            <a:ext cx="398240" cy="2230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Ellipse 27"/>
          <p:cNvSpPr/>
          <p:nvPr/>
        </p:nvSpPr>
        <p:spPr>
          <a:xfrm rot="5122532">
            <a:off x="5591259" y="5541160"/>
            <a:ext cx="398240" cy="2230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Ellipse 28"/>
          <p:cNvSpPr/>
          <p:nvPr/>
        </p:nvSpPr>
        <p:spPr>
          <a:xfrm rot="5122532">
            <a:off x="5951299" y="5541160"/>
            <a:ext cx="398240" cy="2230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Gerade Verbindung mit Pfeil 29"/>
          <p:cNvCxnSpPr/>
          <p:nvPr/>
        </p:nvCxnSpPr>
        <p:spPr>
          <a:xfrm flipV="1">
            <a:off x="5015086" y="5877273"/>
            <a:ext cx="288032" cy="400050"/>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cxnSp>
        <p:nvCxnSpPr>
          <p:cNvPr id="31" name="Gerade Verbindung mit Pfeil 30"/>
          <p:cNvCxnSpPr/>
          <p:nvPr/>
        </p:nvCxnSpPr>
        <p:spPr>
          <a:xfrm flipV="1">
            <a:off x="5807174" y="5909270"/>
            <a:ext cx="0" cy="400051"/>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cxnSp>
        <p:nvCxnSpPr>
          <p:cNvPr id="32" name="Gerade Verbindung mit Pfeil 31"/>
          <p:cNvCxnSpPr/>
          <p:nvPr/>
        </p:nvCxnSpPr>
        <p:spPr>
          <a:xfrm flipH="1" flipV="1">
            <a:off x="6239222" y="5909270"/>
            <a:ext cx="360040" cy="400050"/>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2204" y="5216680"/>
            <a:ext cx="850834" cy="876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742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p:bldP spid="27" grpId="0" animBg="1"/>
      <p:bldP spid="28" grpId="0" animBg="1"/>
      <p:bldP spid="29"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378</TotalTime>
  <Words>4113</Words>
  <Application>Microsoft Office PowerPoint</Application>
  <PresentationFormat>Custom</PresentationFormat>
  <Paragraphs>386</Paragraphs>
  <Slides>38</Slides>
  <Notes>34</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38</vt:i4>
      </vt:variant>
    </vt:vector>
  </HeadingPairs>
  <TitlesOfParts>
    <vt:vector size="41" baseType="lpstr">
      <vt:lpstr>Adjacency</vt:lpstr>
      <vt:lpstr>Equation</vt:lpstr>
      <vt:lpstr>Image</vt:lpstr>
      <vt:lpstr>Dynamic Causal Modelling for fMRI: Theory &amp; Practice</vt:lpstr>
      <vt:lpstr>Connectivity Basics</vt:lpstr>
      <vt:lpstr>Structural, Functional and Effective Connectivity</vt:lpstr>
      <vt:lpstr>Dynamic Causal Modeling</vt:lpstr>
      <vt:lpstr>PowerPoint Presentation</vt:lpstr>
      <vt:lpstr>Brain as input-state-output system</vt:lpstr>
      <vt:lpstr>Hemodynamic Forward model</vt:lpstr>
      <vt:lpstr>What is DCM modelling?</vt:lpstr>
      <vt:lpstr>Neuronal model</vt:lpstr>
      <vt:lpstr>General State Equation</vt:lpstr>
      <vt:lpstr>Neural State Equation in DCM</vt:lpstr>
      <vt:lpstr>Neural State Equation in DCM (Linear)</vt:lpstr>
      <vt:lpstr>Neural State Equation in DCM</vt:lpstr>
      <vt:lpstr>Neural State Equation in DCM (Bilinear)</vt:lpstr>
      <vt:lpstr>Neural State Equation in DCM</vt:lpstr>
      <vt:lpstr>Neuronal model: Nonlinear</vt:lpstr>
      <vt:lpstr>Recap</vt:lpstr>
      <vt:lpstr>Hemodynamic  model</vt:lpstr>
      <vt:lpstr>PowerPoint Presentation</vt:lpstr>
      <vt:lpstr>Inference in DCM</vt:lpstr>
      <vt:lpstr>DCM in practice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References</vt:lpstr>
    </vt:vector>
  </TitlesOfParts>
  <Company>UCL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Dynamic Causal Modelling for fMRI: Theory &amp; Practice</dc:title>
  <dc:creator>Administrator</dc:creator>
  <cp:lastModifiedBy>Administrator</cp:lastModifiedBy>
  <cp:revision>32</cp:revision>
  <dcterms:created xsi:type="dcterms:W3CDTF">2017-03-07T19:20:57Z</dcterms:created>
  <dcterms:modified xsi:type="dcterms:W3CDTF">2017-03-08T15:46:46Z</dcterms:modified>
</cp:coreProperties>
</file>