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6" r:id="rId3"/>
    <p:sldId id="258" r:id="rId4"/>
    <p:sldId id="260" r:id="rId5"/>
    <p:sldId id="261" r:id="rId6"/>
    <p:sldId id="263" r:id="rId7"/>
    <p:sldId id="264" r:id="rId8"/>
    <p:sldId id="265" r:id="rId9"/>
    <p:sldId id="270" r:id="rId10"/>
    <p:sldId id="271" r:id="rId11"/>
    <p:sldId id="272" r:id="rId12"/>
    <p:sldId id="266" r:id="rId13"/>
    <p:sldId id="267" r:id="rId14"/>
    <p:sldId id="273" r:id="rId15"/>
    <p:sldId id="269" r:id="rId16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84388" autoAdjust="0"/>
  </p:normalViewPr>
  <p:slideViewPr>
    <p:cSldViewPr>
      <p:cViewPr varScale="1">
        <p:scale>
          <a:sx n="111" d="100"/>
          <a:sy n="111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FBDA1-C002-401A-945E-AB120D211142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6A627-3E54-47DC-9552-5B7665CC99C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1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E6298-31AA-41C1-AD22-455BB0795347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ECFDA-2BFA-4270-BE17-7C78C25FEE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407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47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32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71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05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1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8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0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98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6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3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ECFDA-2BFA-4270-BE17-7C78C25FEEB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2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9128-F295-40C5-8CF1-790866BB923B}" type="datetimeFigureOut">
              <a:rPr lang="en-GB" smtClean="0"/>
              <a:pPr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4ECD5-6EC0-44EC-A3A7-1C73BEDB5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iC5JHAWIc-pxXc4VcJ88nFhQDvtgw5vqI62PIHArDO4WP5g/viewform?c=0&amp;w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mfd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wdb.ucl.ac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www.fil.ion.ucl.ac.uk/spm/softwar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Methods for Dummies</a:t>
            </a:r>
            <a:br>
              <a:rPr lang="en-GB" b="1" dirty="0" smtClean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chemeClr val="tx2"/>
                </a:solidFill>
              </a:rPr>
              <a:t>Overview and Introduction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Magda Dubois &amp; Alexandra Hopkins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r>
              <a:rPr lang="en-GB" sz="1500" dirty="0" err="1" smtClean="0">
                <a:solidFill>
                  <a:schemeClr val="tx1"/>
                </a:solidFill>
              </a:rPr>
              <a:t>Wellcome</a:t>
            </a:r>
            <a:r>
              <a:rPr lang="en-GB" sz="1500" dirty="0" smtClean="0">
                <a:solidFill>
                  <a:schemeClr val="tx1"/>
                </a:solidFill>
              </a:rPr>
              <a:t> Trust Centre for Neuroimaging, UCL</a:t>
            </a:r>
          </a:p>
          <a:p>
            <a:r>
              <a:rPr lang="en-GB" sz="1500" dirty="0" smtClean="0">
                <a:solidFill>
                  <a:schemeClr val="tx1"/>
                </a:solidFill>
              </a:rPr>
              <a:t>Max Planck UCL Centre for Computational Psychiatry and Ageing Research</a:t>
            </a:r>
            <a:endParaRPr lang="en-GB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139952" y="1628800"/>
            <a:ext cx="1800200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779912" y="6237312"/>
            <a:ext cx="254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GENERAL LINEAR MODEL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940152" y="1628800"/>
            <a:ext cx="2232248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920375" y="6237312"/>
            <a:ext cx="239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STATISTICAL INFERENCE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43" y="1714734"/>
            <a:ext cx="2639009" cy="3956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358" y="2492896"/>
            <a:ext cx="2839066" cy="2074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74" y="1714733"/>
            <a:ext cx="2996106" cy="399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Other Techniques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70" y="1844824"/>
            <a:ext cx="4174682" cy="342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628800"/>
            <a:ext cx="2855074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Deep learning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Graph theory for MRI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Computational Psychiatry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...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Optional Topics 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Course only works if everyone chips in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 smtClean="0"/>
              <a:t>Requirement for the </a:t>
            </a:r>
            <a:r>
              <a:rPr lang="en-US" sz="2200" dirty="0" err="1" smtClean="0"/>
              <a:t>MfD</a:t>
            </a:r>
            <a:r>
              <a:rPr lang="en-US" sz="2200" dirty="0" smtClean="0"/>
              <a:t> certificate: </a:t>
            </a:r>
            <a:r>
              <a:rPr lang="en-US" sz="2200" b="1" dirty="0" smtClean="0"/>
              <a:t>70% attendance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 smtClean="0">
                <a:sym typeface="Wingdings" panose="05000000000000000000" pitchFamily="2" charset="2"/>
              </a:rPr>
              <a:t></a:t>
            </a:r>
            <a:r>
              <a:rPr lang="en-US" sz="2200" dirty="0" smtClean="0"/>
              <a:t> Sign the attendance sheet 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E-mail us back ASAP to confirm your allocations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/>
              <a:t>Rules for </a:t>
            </a:r>
            <a:r>
              <a:rPr lang="en-US" sz="2200" dirty="0" smtClean="0"/>
              <a:t>swaps: Ask </a:t>
            </a:r>
            <a:r>
              <a:rPr lang="en-US" sz="2200" dirty="0"/>
              <a:t>your friends or e-mail the mailing </a:t>
            </a:r>
            <a:r>
              <a:rPr lang="en-US" sz="2200" dirty="0" smtClean="0"/>
              <a:t>list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Some of the topics seem hard but please don</a:t>
            </a:r>
            <a:r>
              <a:rPr lang="uk-UA" sz="2600" dirty="0" smtClean="0"/>
              <a:t>’</a:t>
            </a:r>
            <a:r>
              <a:rPr lang="en-US" sz="2600" dirty="0" smtClean="0"/>
              <a:t>t worry 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 smtClean="0">
                <a:sym typeface="Wingdings" panose="05000000000000000000" pitchFamily="2" charset="2"/>
              </a:rPr>
              <a:t> </a:t>
            </a:r>
            <a:r>
              <a:rPr lang="en-US" sz="2200" dirty="0" smtClean="0"/>
              <a:t>“</a:t>
            </a:r>
            <a:r>
              <a:rPr lang="en-US" sz="2200" i="1" dirty="0" smtClean="0"/>
              <a:t>I have no idea what 90% of these words mean</a:t>
            </a:r>
            <a:r>
              <a:rPr lang="en-US" sz="2200" dirty="0" smtClean="0"/>
              <a:t>” (Anonymous, 2017)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Send us the slides so we can post them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24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2"/>
                </a:solidFill>
              </a:rPr>
              <a:t>Final Points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Methods for Dummies</a:t>
            </a:r>
            <a:br>
              <a:rPr lang="en-GB" b="1" dirty="0" smtClean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chemeClr val="tx2"/>
                </a:solidFill>
              </a:rPr>
              <a:t>Overview and Introduction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Magda Dubois &amp; Alexandra Hopkins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r>
              <a:rPr lang="en-GB" sz="1500" dirty="0" err="1" smtClean="0">
                <a:solidFill>
                  <a:schemeClr val="tx1"/>
                </a:solidFill>
              </a:rPr>
              <a:t>Wellcome</a:t>
            </a:r>
            <a:r>
              <a:rPr lang="en-GB" sz="1500" dirty="0" smtClean="0">
                <a:solidFill>
                  <a:schemeClr val="tx1"/>
                </a:solidFill>
              </a:rPr>
              <a:t> Trust Centre for Neuroimaging, UCL</a:t>
            </a:r>
          </a:p>
          <a:p>
            <a:r>
              <a:rPr lang="en-GB" sz="1500" dirty="0" smtClean="0">
                <a:solidFill>
                  <a:schemeClr val="tx1"/>
                </a:solidFill>
              </a:rPr>
              <a:t>Max Planck UCL Centre for Computational Psychiatry and Ageing Research</a:t>
            </a:r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3873260"/>
            <a:ext cx="35283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Benjamin Chew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What is Methods for Dummies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900" dirty="0" smtClean="0"/>
              <a:t>Aim: provide a</a:t>
            </a:r>
            <a:r>
              <a:rPr lang="en-GB" altLang="en-US" sz="2900" dirty="0" smtClean="0"/>
              <a:t> </a:t>
            </a:r>
            <a:r>
              <a:rPr lang="en-GB" altLang="en-US" sz="2900" dirty="0">
                <a:solidFill>
                  <a:srgbClr val="0066FF"/>
                </a:solidFill>
              </a:rPr>
              <a:t>basic introduction to human brain imaging analysis </a:t>
            </a:r>
            <a:r>
              <a:rPr lang="en-GB" altLang="en-US" sz="2900" dirty="0" smtClean="0">
                <a:solidFill>
                  <a:srgbClr val="0066FF"/>
                </a:solidFill>
              </a:rPr>
              <a:t>methods</a:t>
            </a:r>
            <a:r>
              <a:rPr lang="en-GB" altLang="en-US" sz="2900" dirty="0"/>
              <a:t> </a:t>
            </a:r>
            <a:r>
              <a:rPr lang="en-GB" altLang="en-US" sz="2900" dirty="0" smtClean="0"/>
              <a:t>(fMRI </a:t>
            </a:r>
            <a:r>
              <a:rPr lang="en-GB" altLang="en-US" sz="2900" dirty="0"/>
              <a:t>and </a:t>
            </a:r>
            <a:r>
              <a:rPr lang="en-GB" altLang="en-US" sz="2900" dirty="0" smtClean="0"/>
              <a:t>M/EEG) </a:t>
            </a:r>
          </a:p>
          <a:p>
            <a:pPr>
              <a:lnSpc>
                <a:spcPct val="120000"/>
              </a:lnSpc>
            </a:pPr>
            <a:endParaRPr lang="en-GB" sz="1200" dirty="0" smtClean="0"/>
          </a:p>
          <a:p>
            <a:pPr>
              <a:lnSpc>
                <a:spcPct val="120000"/>
              </a:lnSpc>
            </a:pPr>
            <a:r>
              <a:rPr lang="en-GB" sz="2900" dirty="0" smtClean="0"/>
              <a:t>Wednesdays 1200-1300 hrs in 4</a:t>
            </a:r>
            <a:r>
              <a:rPr lang="en-GB" sz="2900" baseline="30000" dirty="0" smtClean="0"/>
              <a:t>th</a:t>
            </a:r>
            <a:r>
              <a:rPr lang="en-GB" sz="2900" dirty="0" smtClean="0"/>
              <a:t> Floor Seminar Room</a:t>
            </a:r>
          </a:p>
          <a:p>
            <a:pPr>
              <a:lnSpc>
                <a:spcPct val="120000"/>
              </a:lnSpc>
            </a:pPr>
            <a:endParaRPr lang="en-GB" sz="1300" dirty="0"/>
          </a:p>
          <a:p>
            <a:pPr>
              <a:lnSpc>
                <a:spcPct val="120000"/>
              </a:lnSpc>
            </a:pPr>
            <a:r>
              <a:rPr lang="en-GB" sz="2900" dirty="0" smtClean="0"/>
              <a:t>Register online: </a:t>
            </a:r>
            <a:r>
              <a:rPr lang="en-GB" sz="2900" u="sng" dirty="0" smtClean="0">
                <a:hlinkClick r:id="rId3"/>
              </a:rPr>
              <a:t>HERE</a:t>
            </a:r>
            <a:endParaRPr lang="en-GB" sz="2900" u="sng" dirty="0" smtClean="0"/>
          </a:p>
          <a:p>
            <a:pPr>
              <a:lnSpc>
                <a:spcPct val="120000"/>
              </a:lnSpc>
            </a:pPr>
            <a:endParaRPr lang="en-GB" sz="1300" dirty="0" smtClean="0"/>
          </a:p>
          <a:p>
            <a:pPr>
              <a:lnSpc>
                <a:spcPct val="120000"/>
              </a:lnSpc>
            </a:pPr>
            <a:r>
              <a:rPr lang="en-GB" sz="2900" dirty="0"/>
              <a:t>Each </a:t>
            </a:r>
            <a:r>
              <a:rPr lang="en-GB" sz="2900" dirty="0" smtClean="0"/>
              <a:t>talk: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 smtClean="0"/>
              <a:t>2 presenters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/>
              <a:t>L</a:t>
            </a:r>
            <a:r>
              <a:rPr lang="en-GB" sz="2900" dirty="0" smtClean="0"/>
              <a:t>asts about </a:t>
            </a:r>
            <a:r>
              <a:rPr lang="en-GB" sz="2900" dirty="0"/>
              <a:t>4</a:t>
            </a:r>
            <a:r>
              <a:rPr lang="en-GB" sz="2900" dirty="0" smtClean="0"/>
              <a:t>0 minutes </a:t>
            </a:r>
            <a:r>
              <a:rPr lang="en-GB" sz="2900" dirty="0"/>
              <a:t>+ </a:t>
            </a:r>
            <a:r>
              <a:rPr lang="en-GB" sz="2900" dirty="0" smtClean="0"/>
              <a:t>20 minutes </a:t>
            </a:r>
            <a:r>
              <a:rPr lang="en-GB" sz="2900" dirty="0"/>
              <a:t>for </a:t>
            </a:r>
            <a:r>
              <a:rPr lang="en-GB" sz="2900" dirty="0" smtClean="0"/>
              <a:t>questions.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2900" dirty="0" smtClean="0"/>
              <a:t>Should introduce the relevant theory and be followed by a demo using SPM12 interface.</a:t>
            </a:r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8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How to Prepare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Read the </a:t>
            </a:r>
            <a:r>
              <a:rPr lang="en-GB" altLang="en-US" sz="2200" dirty="0"/>
              <a:t>Presenter’s </a:t>
            </a:r>
            <a:r>
              <a:rPr lang="en-GB" altLang="en-US" sz="2200" dirty="0" smtClean="0"/>
              <a:t>Guide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900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Prepare the slides with your partner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900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Meet with your expert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Remember </a:t>
            </a:r>
            <a:r>
              <a:rPr lang="en-GB" altLang="en-US" sz="2200" dirty="0"/>
              <a:t>your audience are not </a:t>
            </a:r>
            <a:r>
              <a:rPr lang="en-GB" altLang="en-US" sz="2200" dirty="0" smtClean="0"/>
              <a:t>experts</a:t>
            </a:r>
          </a:p>
          <a:p>
            <a:pPr>
              <a:spcBef>
                <a:spcPct val="50000"/>
              </a:spcBef>
              <a:buNone/>
            </a:pPr>
            <a:r>
              <a:rPr lang="en-GB" altLang="en-US" sz="2400" dirty="0" smtClean="0">
                <a:latin typeface="Helvetica" pitchFamily="34" charset="0"/>
              </a:rPr>
              <a:t> </a:t>
            </a:r>
            <a:endParaRPr lang="en-GB" altLang="en-US" sz="2400" dirty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 smtClean="0">
              <a:latin typeface="Helvetica" pitchFamily="34" charset="0"/>
            </a:endParaRPr>
          </a:p>
          <a:p>
            <a:pPr marL="457200" lvl="1" indent="0">
              <a:spcBef>
                <a:spcPct val="50000"/>
              </a:spcBef>
              <a:buNone/>
            </a:pPr>
            <a:endParaRPr lang="en-GB" altLang="en-US" sz="2000" dirty="0">
              <a:latin typeface="Helvetica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Where to find information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à"/>
            </a:pPr>
            <a:r>
              <a:rPr lang="en-GB" sz="2400" b="1" dirty="0" err="1" smtClean="0"/>
              <a:t>MfD</a:t>
            </a:r>
            <a:r>
              <a:rPr lang="en-GB" sz="2400" b="1" dirty="0" smtClean="0"/>
              <a:t> website: </a:t>
            </a:r>
            <a:r>
              <a:rPr lang="en-GB" sz="2400" dirty="0" smtClean="0">
                <a:solidFill>
                  <a:srgbClr val="0066FF"/>
                </a:solidFill>
                <a:hlinkClick r:id="rId3"/>
              </a:rPr>
              <a:t>http</a:t>
            </a:r>
            <a:r>
              <a:rPr lang="en-GB" sz="2400" dirty="0">
                <a:solidFill>
                  <a:srgbClr val="0066FF"/>
                </a:solidFill>
                <a:hlinkClick r:id="rId3"/>
              </a:rPr>
              <a:t>://www.fil.ion.ucl.ac.uk/mfd</a:t>
            </a:r>
            <a:r>
              <a:rPr lang="en-GB" sz="2400" dirty="0" smtClean="0">
                <a:solidFill>
                  <a:srgbClr val="0066FF"/>
                </a:solidFill>
                <a:hlinkClick r:id="rId3"/>
              </a:rPr>
              <a:t>/</a:t>
            </a:r>
            <a:endParaRPr lang="en-GB" sz="2400" dirty="0" smtClean="0">
              <a:solidFill>
                <a:srgbClr val="0066FF"/>
              </a:solidFill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à"/>
            </a:pPr>
            <a:endParaRPr lang="en-GB" sz="900" dirty="0" smtClean="0">
              <a:solidFill>
                <a:srgbClr val="0066FF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Previous </a:t>
            </a:r>
            <a:r>
              <a:rPr lang="en-GB" altLang="en-US" sz="2200" dirty="0"/>
              <a:t>years’ </a:t>
            </a:r>
            <a:r>
              <a:rPr lang="en-GB" altLang="en-US" sz="2200" dirty="0" smtClean="0"/>
              <a:t>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Human Brain Function Textbook (online</a:t>
            </a:r>
            <a:r>
              <a:rPr lang="en-GB" altLang="en-US" sz="2200" dirty="0" smtClean="0"/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SPM course </a:t>
            </a:r>
            <a:r>
              <a:rPr lang="en-GB" altLang="en-US" sz="2200" dirty="0" smtClean="0"/>
              <a:t>slides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Cambridge CBU homepage (</a:t>
            </a:r>
            <a:r>
              <a:rPr lang="en-GB" altLang="en-US" sz="2200" dirty="0" err="1"/>
              <a:t>Rik</a:t>
            </a:r>
            <a:r>
              <a:rPr lang="en-GB" altLang="en-US" sz="2200" dirty="0"/>
              <a:t> Henson’s slides</a:t>
            </a:r>
            <a:r>
              <a:rPr lang="en-GB" altLang="en-US" sz="2200" dirty="0" smtClean="0"/>
              <a:t>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 smtClean="0"/>
              <a:t>Methods </a:t>
            </a:r>
            <a:r>
              <a:rPr lang="en-GB" altLang="en-US" sz="2200" dirty="0"/>
              <a:t>Group </a:t>
            </a:r>
            <a:r>
              <a:rPr lang="en-GB" altLang="en-US" sz="2200" dirty="0" smtClean="0"/>
              <a:t>Experts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en-GB" altLang="en-US" sz="900" dirty="0"/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altLang="en-US" sz="2200" dirty="0"/>
              <a:t>M</a:t>
            </a:r>
            <a:r>
              <a:rPr lang="en-GB" altLang="en-US" sz="2200" dirty="0" smtClean="0"/>
              <a:t>onday </a:t>
            </a:r>
            <a:r>
              <a:rPr lang="en-GB" altLang="en-US" sz="2200" dirty="0"/>
              <a:t>Methods Meetings (4</a:t>
            </a:r>
            <a:r>
              <a:rPr lang="en-GB" altLang="en-US" sz="2200" baseline="30000" dirty="0"/>
              <a:t>th</a:t>
            </a:r>
            <a:r>
              <a:rPr lang="en-GB" altLang="en-US" sz="2200" dirty="0"/>
              <a:t> floor FIL, 12.30</a:t>
            </a:r>
            <a:r>
              <a:rPr lang="en-GB" altLang="en-US" sz="2200" dirty="0" smtClean="0"/>
              <a:t>)</a:t>
            </a:r>
            <a:endParaRPr lang="en-GB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3528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SPM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Statistical Parametric Mapping</a:t>
            </a:r>
          </a:p>
          <a:p>
            <a:endParaRPr lang="en-GB" sz="900" dirty="0" smtClean="0"/>
          </a:p>
          <a:p>
            <a:r>
              <a:rPr lang="en-GB" sz="2200" dirty="0" smtClean="0"/>
              <a:t>Invented at the FIL</a:t>
            </a:r>
          </a:p>
          <a:p>
            <a:endParaRPr lang="en-GB" sz="900" dirty="0" smtClean="0"/>
          </a:p>
          <a:p>
            <a:r>
              <a:rPr lang="en-GB" altLang="en-US" sz="2200" dirty="0" smtClean="0"/>
              <a:t>A software package designed </a:t>
            </a:r>
            <a:r>
              <a:rPr lang="en-GB" altLang="en-US" sz="2200" dirty="0"/>
              <a:t>for the analysis of brain imaging data in fMRI, PET, SPECT, EEG &amp; </a:t>
            </a:r>
            <a:r>
              <a:rPr lang="en-GB" altLang="en-US" sz="2200" dirty="0" smtClean="0"/>
              <a:t>MEG</a:t>
            </a:r>
          </a:p>
          <a:p>
            <a:endParaRPr lang="en-GB" altLang="en-US" sz="900" dirty="0" smtClean="0"/>
          </a:p>
          <a:p>
            <a:r>
              <a:rPr lang="en-GB" altLang="en-US" sz="2200" dirty="0" smtClean="0"/>
              <a:t>Just type SPM in MATLAB and </a:t>
            </a:r>
            <a:r>
              <a:rPr lang="en-GB" altLang="en-US" sz="2200" dirty="0"/>
              <a:t>all will be </a:t>
            </a:r>
            <a:r>
              <a:rPr lang="en-GB" altLang="en-US" sz="2200" dirty="0" smtClean="0"/>
              <a:t>revealed…</a:t>
            </a:r>
          </a:p>
          <a:p>
            <a:endParaRPr lang="en-GB" altLang="en-US" sz="1000" dirty="0"/>
          </a:p>
          <a:p>
            <a:r>
              <a:rPr lang="en-GB" altLang="en-US" sz="2200" dirty="0" smtClean="0"/>
              <a:t>SPM </a:t>
            </a:r>
            <a:r>
              <a:rPr lang="en-GB" altLang="en-US" sz="2200" dirty="0"/>
              <a:t>website has a manual </a:t>
            </a:r>
            <a:r>
              <a:rPr lang="en-GB" altLang="en-US" sz="2200" dirty="0" smtClean="0"/>
              <a:t>+ </a:t>
            </a:r>
            <a:r>
              <a:rPr lang="en-GB" altLang="en-US" sz="2200" dirty="0"/>
              <a:t>datasets available </a:t>
            </a:r>
            <a:r>
              <a:rPr lang="en-GB" altLang="en-US" sz="2200" dirty="0" smtClean="0"/>
              <a:t>to play around</a:t>
            </a:r>
          </a:p>
          <a:p>
            <a:endParaRPr lang="en-GB" altLang="en-US" sz="1000" dirty="0" smtClean="0"/>
          </a:p>
          <a:p>
            <a:r>
              <a:rPr lang="en-GB" altLang="en-US" sz="2200" dirty="0" err="1" smtClean="0"/>
              <a:t>Softwares</a:t>
            </a:r>
            <a:r>
              <a:rPr lang="en-GB" altLang="en-US" sz="2200" dirty="0" smtClean="0"/>
              <a:t>:</a:t>
            </a:r>
          </a:p>
          <a:p>
            <a:pPr marL="457200" lvl="1" indent="0">
              <a:buNone/>
            </a:pPr>
            <a:r>
              <a:rPr lang="en-GB" sz="2200" dirty="0" smtClean="0"/>
              <a:t>	</a:t>
            </a:r>
            <a:r>
              <a:rPr lang="en-GB" sz="2000" dirty="0" smtClean="0"/>
              <a:t>MATLAB: </a:t>
            </a:r>
            <a:r>
              <a:rPr lang="en-GB" sz="2000" dirty="0" smtClean="0">
                <a:hlinkClick r:id="rId3"/>
              </a:rPr>
              <a:t>https</a:t>
            </a:r>
            <a:r>
              <a:rPr lang="en-GB" sz="2000" dirty="0">
                <a:hlinkClick r:id="rId3"/>
              </a:rPr>
              <a:t>://swdb.ucl.ac.uk/</a:t>
            </a:r>
            <a:endParaRPr lang="en-GB" sz="2000" dirty="0"/>
          </a:p>
          <a:p>
            <a:pPr marL="457200" lvl="1" indent="0">
              <a:buNone/>
            </a:pPr>
            <a:r>
              <a:rPr lang="en-GB" altLang="en-US" sz="2000" dirty="0" smtClean="0"/>
              <a:t>	SPM12: </a:t>
            </a:r>
            <a:r>
              <a:rPr lang="en-GB" altLang="en-US" sz="2000" dirty="0" smtClean="0">
                <a:hlinkClick r:id="rId4"/>
              </a:rPr>
              <a:t>http</a:t>
            </a:r>
            <a:r>
              <a:rPr lang="en-GB" altLang="en-US" sz="2000" dirty="0">
                <a:hlinkClick r:id="rId4"/>
              </a:rPr>
              <a:t>://www.fil.ion.ucl.ac.uk/spm/software/</a:t>
            </a:r>
            <a:endParaRPr lang="en-GB" altLang="en-US" sz="2000" dirty="0"/>
          </a:p>
          <a:p>
            <a:pPr lvl="1"/>
            <a:endParaRPr lang="en-GB" altLang="en-US" sz="18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224" y="620688"/>
            <a:ext cx="1944688" cy="159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033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91" y="1600200"/>
            <a:ext cx="6372200" cy="4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2"/>
                </a:solidFill>
              </a:rPr>
              <a:t>fMRI Overview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9127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475" y="60212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331640" y="1628800"/>
            <a:ext cx="2808312" cy="439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04012" y="6237312"/>
            <a:ext cx="173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PREPROCESSING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2689</TotalTime>
  <Words>367</Words>
  <Application>Microsoft Office PowerPoint</Application>
  <PresentationFormat>On-screen Show (4:3)</PresentationFormat>
  <Paragraphs>99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Helvetica</vt:lpstr>
      <vt:lpstr>Wingdings</vt:lpstr>
      <vt:lpstr>Office Theme</vt:lpstr>
      <vt:lpstr>Methods for Dummies Overview and Introduction</vt:lpstr>
      <vt:lpstr>Methods for Dummies Overview and Introduction</vt:lpstr>
      <vt:lpstr>What is Methods for Dummies</vt:lpstr>
      <vt:lpstr>How to Prepare</vt:lpstr>
      <vt:lpstr>Where to find information</vt:lpstr>
      <vt:lpstr>SPM</vt:lpstr>
      <vt:lpstr>fMRI</vt:lpstr>
      <vt:lpstr>fMRI Overview</vt:lpstr>
      <vt:lpstr>fMRI Overview</vt:lpstr>
      <vt:lpstr>fMRI Overview</vt:lpstr>
      <vt:lpstr>fMRI Overview</vt:lpstr>
      <vt:lpstr>Other Techniques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Flauschilein</dc:creator>
  <cp:lastModifiedBy>Magda Dubois</cp:lastModifiedBy>
  <cp:revision>134</cp:revision>
  <cp:lastPrinted>2014-10-23T10:38:18Z</cp:lastPrinted>
  <dcterms:created xsi:type="dcterms:W3CDTF">2014-10-22T20:05:16Z</dcterms:created>
  <dcterms:modified xsi:type="dcterms:W3CDTF">2018-10-31T14:12:22Z</dcterms:modified>
</cp:coreProperties>
</file>