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304" r:id="rId4"/>
    <p:sldId id="267" r:id="rId5"/>
    <p:sldId id="301" r:id="rId6"/>
    <p:sldId id="302" r:id="rId7"/>
    <p:sldId id="299" r:id="rId8"/>
    <p:sldId id="283" r:id="rId9"/>
    <p:sldId id="305" r:id="rId10"/>
    <p:sldId id="291" r:id="rId11"/>
    <p:sldId id="292" r:id="rId12"/>
    <p:sldId id="293" r:id="rId13"/>
    <p:sldId id="294" r:id="rId14"/>
    <p:sldId id="306" r:id="rId15"/>
    <p:sldId id="307" r:id="rId16"/>
    <p:sldId id="308" r:id="rId17"/>
    <p:sldId id="309" r:id="rId18"/>
    <p:sldId id="310" r:id="rId19"/>
    <p:sldId id="275" r:id="rId20"/>
    <p:sldId id="295" r:id="rId21"/>
    <p:sldId id="280" r:id="rId22"/>
    <p:sldId id="30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5" autoAdjust="0"/>
    <p:restoredTop sz="80068" autoAdjust="0"/>
  </p:normalViewPr>
  <p:slideViewPr>
    <p:cSldViewPr snapToGrid="0">
      <p:cViewPr varScale="1">
        <p:scale>
          <a:sx n="69" d="100"/>
          <a:sy n="69" d="100"/>
        </p:scale>
        <p:origin x="78" y="4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C803C-921B-46E4-A9DE-EBB5C17A9D65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A1FBA629-9699-4F23-9541-B015FF678851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u="sng" dirty="0"/>
            <a:t>Stage 1</a:t>
          </a:r>
        </a:p>
        <a:p>
          <a:r>
            <a:rPr lang="en-GB" dirty="0"/>
            <a:t>EEG Signal Capture</a:t>
          </a:r>
        </a:p>
      </dgm:t>
    </dgm:pt>
    <dgm:pt modelId="{DBB4F597-EA12-418B-BEAD-CB33D038E783}" type="parTrans" cxnId="{17F459EF-72F8-4103-B663-382900799393}">
      <dgm:prSet/>
      <dgm:spPr/>
      <dgm:t>
        <a:bodyPr/>
        <a:lstStyle/>
        <a:p>
          <a:endParaRPr lang="en-GB"/>
        </a:p>
      </dgm:t>
    </dgm:pt>
    <dgm:pt modelId="{71142530-FF7D-4234-9FDF-9CE52231C97E}" type="sibTrans" cxnId="{17F459EF-72F8-4103-B663-382900799393}">
      <dgm:prSet/>
      <dgm:spPr/>
      <dgm:t>
        <a:bodyPr/>
        <a:lstStyle/>
        <a:p>
          <a:endParaRPr lang="en-GB"/>
        </a:p>
      </dgm:t>
    </dgm:pt>
    <dgm:pt modelId="{D8CFF9A5-33C7-4F54-880A-7F9FF2A4BE6B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GB" u="sng" dirty="0"/>
            <a:t>Stage 2</a:t>
          </a:r>
        </a:p>
        <a:p>
          <a:r>
            <a:rPr lang="en-GB" u="none" dirty="0"/>
            <a:t>Pre-processing</a:t>
          </a:r>
        </a:p>
      </dgm:t>
    </dgm:pt>
    <dgm:pt modelId="{20648A28-3753-4A3A-B955-7D1C65D6DAF1}" type="parTrans" cxnId="{9F6785DE-8C87-4A64-B27A-DCA8027ADD4C}">
      <dgm:prSet/>
      <dgm:spPr/>
      <dgm:t>
        <a:bodyPr/>
        <a:lstStyle/>
        <a:p>
          <a:endParaRPr lang="en-GB"/>
        </a:p>
      </dgm:t>
    </dgm:pt>
    <dgm:pt modelId="{4FCC1126-EF20-4FA6-A8C7-60C49F3FC364}" type="sibTrans" cxnId="{9F6785DE-8C87-4A64-B27A-DCA8027ADD4C}">
      <dgm:prSet/>
      <dgm:spPr/>
      <dgm:t>
        <a:bodyPr/>
        <a:lstStyle/>
        <a:p>
          <a:endParaRPr lang="en-GB"/>
        </a:p>
      </dgm:t>
    </dgm:pt>
    <dgm:pt modelId="{A1CA758D-F4E3-4534-8EDB-08896A0B3730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dirty="0"/>
            <a:t>Stage 3</a:t>
          </a:r>
        </a:p>
        <a:p>
          <a:r>
            <a:rPr lang="en-GB" dirty="0"/>
            <a:t>Statistical Analysis</a:t>
          </a:r>
        </a:p>
      </dgm:t>
    </dgm:pt>
    <dgm:pt modelId="{FB722275-F491-4C65-92D7-2BD5E30D87E7}" type="parTrans" cxnId="{F5519550-D467-4DEF-B97A-DCD278EB502C}">
      <dgm:prSet/>
      <dgm:spPr/>
      <dgm:t>
        <a:bodyPr/>
        <a:lstStyle/>
        <a:p>
          <a:endParaRPr lang="en-GB"/>
        </a:p>
      </dgm:t>
    </dgm:pt>
    <dgm:pt modelId="{D0A1085F-0BEA-4AFD-9B5F-055122010F6C}" type="sibTrans" cxnId="{F5519550-D467-4DEF-B97A-DCD278EB502C}">
      <dgm:prSet/>
      <dgm:spPr/>
      <dgm:t>
        <a:bodyPr/>
        <a:lstStyle/>
        <a:p>
          <a:endParaRPr lang="en-GB"/>
        </a:p>
      </dgm:t>
    </dgm:pt>
    <dgm:pt modelId="{379AD89C-6872-4B26-A7B6-151867A1A37F}" type="pres">
      <dgm:prSet presAssocID="{7E4C803C-921B-46E4-A9DE-EBB5C17A9D65}" presName="Name0" presStyleCnt="0">
        <dgm:presLayoutVars>
          <dgm:dir/>
          <dgm:resizeHandles val="exact"/>
        </dgm:presLayoutVars>
      </dgm:prSet>
      <dgm:spPr/>
    </dgm:pt>
    <dgm:pt modelId="{9D5C38C4-9105-4F8D-AFF0-A8CF90A6FABC}" type="pres">
      <dgm:prSet presAssocID="{A1FBA629-9699-4F23-9541-B015FF678851}" presName="node" presStyleLbl="node1" presStyleIdx="0" presStyleCnt="3" custLinFactNeighborX="-2254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89BCE-B8F8-4CC1-BDB3-10D30952FE3B}" type="pres">
      <dgm:prSet presAssocID="{71142530-FF7D-4234-9FDF-9CE52231C97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A5C9E50-6E8A-408F-96EB-328254F03C75}" type="pres">
      <dgm:prSet presAssocID="{71142530-FF7D-4234-9FDF-9CE52231C97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A1CB7E2-A6AD-49C2-BBFE-1E5D3B59A80A}" type="pres">
      <dgm:prSet presAssocID="{D8CFF9A5-33C7-4F54-880A-7F9FF2A4BE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10DED-FD89-47D3-B5F0-E904434A04E9}" type="pres">
      <dgm:prSet presAssocID="{4FCC1126-EF20-4FA6-A8C7-60C49F3FC36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5980C89-CDD8-4A05-9EAA-36A7AB7422F5}" type="pres">
      <dgm:prSet presAssocID="{4FCC1126-EF20-4FA6-A8C7-60C49F3FC36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2591796-18D3-4A95-AA86-FB36D4506DA9}" type="pres">
      <dgm:prSet presAssocID="{A1CA758D-F4E3-4534-8EDB-08896A0B3730}" presName="node" presStyleLbl="node1" presStyleIdx="2" presStyleCnt="3" custLinFactNeighborY="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78A99-A2C3-4EFF-81A8-00EE58DC0B2A}" type="presOf" srcId="{A1FBA629-9699-4F23-9541-B015FF678851}" destId="{9D5C38C4-9105-4F8D-AFF0-A8CF90A6FABC}" srcOrd="0" destOrd="0" presId="urn:microsoft.com/office/officeart/2005/8/layout/process1"/>
    <dgm:cxn modelId="{87664B63-B3A0-423A-9E06-16138A6662D2}" type="presOf" srcId="{4FCC1126-EF20-4FA6-A8C7-60C49F3FC364}" destId="{91610DED-FD89-47D3-B5F0-E904434A04E9}" srcOrd="0" destOrd="0" presId="urn:microsoft.com/office/officeart/2005/8/layout/process1"/>
    <dgm:cxn modelId="{C66D4DC5-EA0F-4390-94B6-01CC7A2E2EE3}" type="presOf" srcId="{4FCC1126-EF20-4FA6-A8C7-60C49F3FC364}" destId="{A5980C89-CDD8-4A05-9EAA-36A7AB7422F5}" srcOrd="1" destOrd="0" presId="urn:microsoft.com/office/officeart/2005/8/layout/process1"/>
    <dgm:cxn modelId="{13A57076-C3F4-4A61-80FC-1B14195186C0}" type="presOf" srcId="{71142530-FF7D-4234-9FDF-9CE52231C97E}" destId="{9A5C9E50-6E8A-408F-96EB-328254F03C75}" srcOrd="1" destOrd="0" presId="urn:microsoft.com/office/officeart/2005/8/layout/process1"/>
    <dgm:cxn modelId="{3636A204-5152-42B4-93F9-9B24583A6A9D}" type="presOf" srcId="{7E4C803C-921B-46E4-A9DE-EBB5C17A9D65}" destId="{379AD89C-6872-4B26-A7B6-151867A1A37F}" srcOrd="0" destOrd="0" presId="urn:microsoft.com/office/officeart/2005/8/layout/process1"/>
    <dgm:cxn modelId="{192019C6-EA95-42B2-AAF0-D06FD27577E1}" type="presOf" srcId="{D8CFF9A5-33C7-4F54-880A-7F9FF2A4BE6B}" destId="{CA1CB7E2-A6AD-49C2-BBFE-1E5D3B59A80A}" srcOrd="0" destOrd="0" presId="urn:microsoft.com/office/officeart/2005/8/layout/process1"/>
    <dgm:cxn modelId="{17F459EF-72F8-4103-B663-382900799393}" srcId="{7E4C803C-921B-46E4-A9DE-EBB5C17A9D65}" destId="{A1FBA629-9699-4F23-9541-B015FF678851}" srcOrd="0" destOrd="0" parTransId="{DBB4F597-EA12-418B-BEAD-CB33D038E783}" sibTransId="{71142530-FF7D-4234-9FDF-9CE52231C97E}"/>
    <dgm:cxn modelId="{7C981A57-B710-4CC7-BEE8-456622E59E16}" type="presOf" srcId="{71142530-FF7D-4234-9FDF-9CE52231C97E}" destId="{DE289BCE-B8F8-4CC1-BDB3-10D30952FE3B}" srcOrd="0" destOrd="0" presId="urn:microsoft.com/office/officeart/2005/8/layout/process1"/>
    <dgm:cxn modelId="{F5519550-D467-4DEF-B97A-DCD278EB502C}" srcId="{7E4C803C-921B-46E4-A9DE-EBB5C17A9D65}" destId="{A1CA758D-F4E3-4534-8EDB-08896A0B3730}" srcOrd="2" destOrd="0" parTransId="{FB722275-F491-4C65-92D7-2BD5E30D87E7}" sibTransId="{D0A1085F-0BEA-4AFD-9B5F-055122010F6C}"/>
    <dgm:cxn modelId="{558EA1AD-1685-4FAF-8772-C383070D52B1}" type="presOf" srcId="{A1CA758D-F4E3-4534-8EDB-08896A0B3730}" destId="{32591796-18D3-4A95-AA86-FB36D4506DA9}" srcOrd="0" destOrd="0" presId="urn:microsoft.com/office/officeart/2005/8/layout/process1"/>
    <dgm:cxn modelId="{9F6785DE-8C87-4A64-B27A-DCA8027ADD4C}" srcId="{7E4C803C-921B-46E4-A9DE-EBB5C17A9D65}" destId="{D8CFF9A5-33C7-4F54-880A-7F9FF2A4BE6B}" srcOrd="1" destOrd="0" parTransId="{20648A28-3753-4A3A-B955-7D1C65D6DAF1}" sibTransId="{4FCC1126-EF20-4FA6-A8C7-60C49F3FC364}"/>
    <dgm:cxn modelId="{AA8127EB-EB30-4DB8-8B48-2F5299156BE9}" type="presParOf" srcId="{379AD89C-6872-4B26-A7B6-151867A1A37F}" destId="{9D5C38C4-9105-4F8D-AFF0-A8CF90A6FABC}" srcOrd="0" destOrd="0" presId="urn:microsoft.com/office/officeart/2005/8/layout/process1"/>
    <dgm:cxn modelId="{AD0602A5-8698-4F90-87E5-40501F051E21}" type="presParOf" srcId="{379AD89C-6872-4B26-A7B6-151867A1A37F}" destId="{DE289BCE-B8F8-4CC1-BDB3-10D30952FE3B}" srcOrd="1" destOrd="0" presId="urn:microsoft.com/office/officeart/2005/8/layout/process1"/>
    <dgm:cxn modelId="{F89718AA-80AD-4A5A-B51D-6603F11E4663}" type="presParOf" srcId="{DE289BCE-B8F8-4CC1-BDB3-10D30952FE3B}" destId="{9A5C9E50-6E8A-408F-96EB-328254F03C75}" srcOrd="0" destOrd="0" presId="urn:microsoft.com/office/officeart/2005/8/layout/process1"/>
    <dgm:cxn modelId="{F8DFA6A1-9C34-4A8F-A14C-7E2BEF074C80}" type="presParOf" srcId="{379AD89C-6872-4B26-A7B6-151867A1A37F}" destId="{CA1CB7E2-A6AD-49C2-BBFE-1E5D3B59A80A}" srcOrd="2" destOrd="0" presId="urn:microsoft.com/office/officeart/2005/8/layout/process1"/>
    <dgm:cxn modelId="{1D909BC6-0650-4FDB-82B4-3416C111E924}" type="presParOf" srcId="{379AD89C-6872-4B26-A7B6-151867A1A37F}" destId="{91610DED-FD89-47D3-B5F0-E904434A04E9}" srcOrd="3" destOrd="0" presId="urn:microsoft.com/office/officeart/2005/8/layout/process1"/>
    <dgm:cxn modelId="{0ABACB87-8F96-4003-B0FF-FDE82AE6F4C8}" type="presParOf" srcId="{91610DED-FD89-47D3-B5F0-E904434A04E9}" destId="{A5980C89-CDD8-4A05-9EAA-36A7AB7422F5}" srcOrd="0" destOrd="0" presId="urn:microsoft.com/office/officeart/2005/8/layout/process1"/>
    <dgm:cxn modelId="{290794F7-87A6-48B7-BED9-EF2957FEA565}" type="presParOf" srcId="{379AD89C-6872-4B26-A7B6-151867A1A37F}" destId="{32591796-18D3-4A95-AA86-FB36D4506D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C38C4-9105-4F8D-AFF0-A8CF90A6FABC}">
      <dsp:nvSpPr>
        <dsp:cNvPr id="0" name=""/>
        <dsp:cNvSpPr/>
      </dsp:nvSpPr>
      <dsp:spPr>
        <a:xfrm>
          <a:off x="0" y="1658301"/>
          <a:ext cx="2614842" cy="156890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u="sng" kern="1200" dirty="0"/>
            <a:t>Stage 1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EEG Signal Capture</a:t>
          </a:r>
        </a:p>
      </dsp:txBody>
      <dsp:txXfrm>
        <a:off x="45952" y="1704253"/>
        <a:ext cx="2522938" cy="1477001"/>
      </dsp:txXfrm>
    </dsp:sp>
    <dsp:sp modelId="{DE289BCE-B8F8-4CC1-BDB3-10D30952FE3B}">
      <dsp:nvSpPr>
        <dsp:cNvPr id="0" name=""/>
        <dsp:cNvSpPr/>
      </dsp:nvSpPr>
      <dsp:spPr>
        <a:xfrm>
          <a:off x="2878513" y="2118513"/>
          <a:ext cx="558983" cy="64848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2878513" y="2248209"/>
        <a:ext cx="391288" cy="389088"/>
      </dsp:txXfrm>
    </dsp:sp>
    <dsp:sp modelId="{CA1CB7E2-A6AD-49C2-BBFE-1E5D3B59A80A}">
      <dsp:nvSpPr>
        <dsp:cNvPr id="0" name=""/>
        <dsp:cNvSpPr/>
      </dsp:nvSpPr>
      <dsp:spPr>
        <a:xfrm>
          <a:off x="3669527" y="1658301"/>
          <a:ext cx="2614842" cy="156890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u="sng" kern="1200" dirty="0"/>
            <a:t>Stage 2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u="none" kern="1200" dirty="0"/>
            <a:t>Pre-processing</a:t>
          </a:r>
        </a:p>
      </dsp:txBody>
      <dsp:txXfrm>
        <a:off x="3715479" y="1704253"/>
        <a:ext cx="2522938" cy="1477001"/>
      </dsp:txXfrm>
    </dsp:sp>
    <dsp:sp modelId="{91610DED-FD89-47D3-B5F0-E904434A04E9}">
      <dsp:nvSpPr>
        <dsp:cNvPr id="0" name=""/>
        <dsp:cNvSpPr/>
      </dsp:nvSpPr>
      <dsp:spPr>
        <a:xfrm rot="8177">
          <a:off x="6545853" y="2122904"/>
          <a:ext cx="554348" cy="64848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6545853" y="2252402"/>
        <a:ext cx="388044" cy="389088"/>
      </dsp:txXfrm>
    </dsp:sp>
    <dsp:sp modelId="{32591796-18D3-4A95-AA86-FB36D4506DA9}">
      <dsp:nvSpPr>
        <dsp:cNvPr id="0" name=""/>
        <dsp:cNvSpPr/>
      </dsp:nvSpPr>
      <dsp:spPr>
        <a:xfrm>
          <a:off x="7330307" y="1667008"/>
          <a:ext cx="2614842" cy="1568905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Stage 3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Statistical Analysis</a:t>
          </a:r>
        </a:p>
      </dsp:txBody>
      <dsp:txXfrm>
        <a:off x="7376259" y="1712960"/>
        <a:ext cx="2522938" cy="1477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2A415-F617-4F10-8E57-242162B4EDF3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D05F6-48C3-4A48-A0C8-1823928AF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78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F2E13-6678-4137-B2DB-76868D02A409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4D1B-37EF-4F10-8361-1A2D95865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4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19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88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4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948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5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77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19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79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592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94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26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45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4D1B-37EF-4F10-8361-1A2D958659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3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3430954"/>
            <a:ext cx="100584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7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3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4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64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3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70972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64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1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7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300396-7B5C-4020-85C2-13606D5206D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4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0396-7B5C-4020-85C2-13606D5206D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7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300396-7B5C-4020-85C2-13606D5206D4}" type="datetimeFigureOut">
              <a:rPr lang="en-GB" smtClean="0"/>
              <a:t>14/02/2019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89EA6B-B130-4FFB-8245-8FFC49AD7CE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11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BD13-CD9A-4770-A9E2-7F5091D44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162" y="633796"/>
            <a:ext cx="10058400" cy="2670048"/>
          </a:xfrm>
        </p:spPr>
        <p:txBody>
          <a:bodyPr>
            <a:normAutofit fontScale="90000"/>
          </a:bodyPr>
          <a:lstStyle/>
          <a:p>
            <a:r>
              <a:rPr lang="en-GB" sz="7000" dirty="0">
                <a:solidFill>
                  <a:schemeClr val="bg2">
                    <a:lumMod val="25000"/>
                  </a:schemeClr>
                </a:solidFill>
              </a:rPr>
              <a:t>M/EEG Statistical Analysis &amp; Source Localization</a:t>
            </a:r>
            <a:br>
              <a:rPr lang="en-GB" sz="7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7000" dirty="0" smtClean="0">
                <a:solidFill>
                  <a:schemeClr val="bg2">
                    <a:lumMod val="25000"/>
                  </a:schemeClr>
                </a:solidFill>
              </a:rPr>
              <a:t>2018-2019</a:t>
            </a:r>
            <a:endParaRPr lang="en-GB" sz="7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EA68C-0DE6-4F48-95B2-8CA9DF05A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162" y="3695129"/>
            <a:ext cx="10058400" cy="1143000"/>
          </a:xfrm>
        </p:spPr>
        <p:txBody>
          <a:bodyPr>
            <a:normAutofit fontScale="25000" lnSpcReduction="20000"/>
          </a:bodyPr>
          <a:lstStyle/>
          <a:p>
            <a:endParaRPr lang="en-GB" sz="9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9600" dirty="0">
                <a:solidFill>
                  <a:schemeClr val="bg2">
                    <a:lumMod val="25000"/>
                  </a:schemeClr>
                </a:solidFill>
              </a:rPr>
              <a:t>Alisa Loosen &amp; Matthew </a:t>
            </a:r>
            <a:r>
              <a:rPr lang="en-GB" sz="9600" dirty="0" err="1">
                <a:solidFill>
                  <a:schemeClr val="bg2">
                    <a:lumMod val="25000"/>
                  </a:schemeClr>
                </a:solidFill>
              </a:rPr>
              <a:t>Nour</a:t>
            </a:r>
            <a:r>
              <a:rPr lang="en-GB" sz="96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GB" sz="9600" dirty="0">
                <a:solidFill>
                  <a:schemeClr val="bg2">
                    <a:lumMod val="25000"/>
                  </a:schemeClr>
                </a:solidFill>
              </a:rPr>
              <a:t>Expert:  </a:t>
            </a:r>
            <a:r>
              <a:rPr lang="en-GB" sz="9600" dirty="0" err="1">
                <a:solidFill>
                  <a:schemeClr val="bg2">
                    <a:lumMod val="25000"/>
                  </a:schemeClr>
                </a:solidFill>
              </a:rPr>
              <a:t>dr</a:t>
            </a:r>
            <a:r>
              <a:rPr lang="en-GB" sz="9600" dirty="0">
                <a:solidFill>
                  <a:schemeClr val="bg2">
                    <a:lumMod val="25000"/>
                  </a:schemeClr>
                </a:solidFill>
              </a:rPr>
              <a:t> Tim Tierney</a:t>
            </a:r>
          </a:p>
          <a:p>
            <a:endParaRPr lang="en-GB" sz="9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9600" dirty="0">
                <a:solidFill>
                  <a:schemeClr val="bg2">
                    <a:lumMod val="25000"/>
                  </a:schemeClr>
                </a:solidFill>
              </a:rPr>
              <a:t>Methods for Dummies 2018/19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7FD7B-239E-4E09-B4B6-82E0561EB761}"/>
              </a:ext>
            </a:extLst>
          </p:cNvPr>
          <p:cNvSpPr/>
          <p:nvPr/>
        </p:nvSpPr>
        <p:spPr>
          <a:xfrm>
            <a:off x="1012074" y="2241262"/>
            <a:ext cx="1706188" cy="29468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A45425-5577-4477-B052-A91FFEEE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dirty="0"/>
              <a:t>Source-space Analysis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34F4C-F7CA-4267-BD84-7FC5EF11D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31" y="2775672"/>
            <a:ext cx="3523861" cy="2344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619D31-CBFB-4C18-9E19-AF37EFE6D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246" y="2278855"/>
            <a:ext cx="4115744" cy="3435240"/>
          </a:xfrm>
          <a:prstGeom prst="rect">
            <a:avLst/>
          </a:prstGeom>
        </p:spPr>
      </p:pic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29FD1D4B-A5E5-4A99-96D6-9CF2791C42B7}"/>
              </a:ext>
            </a:extLst>
          </p:cNvPr>
          <p:cNvSpPr/>
          <p:nvPr/>
        </p:nvSpPr>
        <p:spPr>
          <a:xfrm>
            <a:off x="5489171" y="2510052"/>
            <a:ext cx="1213658" cy="664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C5DA7DA-10BB-4BC6-8645-FAC9E951AD80}"/>
              </a:ext>
            </a:extLst>
          </p:cNvPr>
          <p:cNvSpPr/>
          <p:nvPr/>
        </p:nvSpPr>
        <p:spPr>
          <a:xfrm rot="10800000">
            <a:off x="5366390" y="4591989"/>
            <a:ext cx="1213658" cy="664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16747D-75DD-47CF-9A87-824272CF451C}"/>
              </a:ext>
            </a:extLst>
          </p:cNvPr>
          <p:cNvSpPr txBox="1"/>
          <p:nvPr/>
        </p:nvSpPr>
        <p:spPr>
          <a:xfrm>
            <a:off x="5203767" y="2052667"/>
            <a:ext cx="2262479" cy="3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Forward Problem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911C6E-FA1D-4CD7-BF79-8A2F4C9BB7B5}"/>
              </a:ext>
            </a:extLst>
          </p:cNvPr>
          <p:cNvSpPr txBox="1"/>
          <p:nvPr/>
        </p:nvSpPr>
        <p:spPr>
          <a:xfrm>
            <a:off x="5260140" y="5437624"/>
            <a:ext cx="2262479" cy="36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Inverse Problem</a:t>
            </a:r>
          </a:p>
        </p:txBody>
      </p:sp>
    </p:spTree>
    <p:extLst>
      <p:ext uri="{BB962C8B-B14F-4D97-AF65-F5344CB8AC3E}">
        <p14:creationId xmlns:p14="http://schemas.microsoft.com/office/powerpoint/2010/main" val="65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EB59-0EF3-47EE-B893-408BA2FD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Analogy (Forward Model)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92CAC-503E-42D6-B7AD-C95BFC313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486" y="1925354"/>
            <a:ext cx="6001028" cy="42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EB59-0EF3-47EE-B893-408BA2FD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Analogy (Inverse Model)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6CF6BF-BB39-49B8-96D4-12146D98E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522" y="1962536"/>
            <a:ext cx="5486956" cy="359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3BD92-36AC-4D22-B1BC-3D3EE0DF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Inverse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125F-204D-4C22-8289-CF2149581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Also known as ill-posed problem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FED00-4D8A-4A18-BD5E-6FC87B326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" y="2354883"/>
            <a:ext cx="4115744" cy="34352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F4CD4E4-49AA-4C37-ACCF-1DA0A9FDC676}"/>
              </a:ext>
            </a:extLst>
          </p:cNvPr>
          <p:cNvGrpSpPr/>
          <p:nvPr/>
        </p:nvGrpSpPr>
        <p:grpSpPr>
          <a:xfrm>
            <a:off x="5590780" y="2740861"/>
            <a:ext cx="5126184" cy="1376278"/>
            <a:chOff x="5474402" y="3429000"/>
            <a:chExt cx="5126184" cy="1376278"/>
          </a:xfrm>
        </p:grpSpPr>
        <p:sp>
          <p:nvSpPr>
            <p:cNvPr id="6" name="Callout: Right Arrow 5">
              <a:extLst>
                <a:ext uri="{FF2B5EF4-FFF2-40B4-BE49-F238E27FC236}">
                  <a16:creationId xmlns:a16="http://schemas.microsoft.com/office/drawing/2014/main" id="{E79EE3D1-280E-4669-B44F-6147B629FC2A}"/>
                </a:ext>
              </a:extLst>
            </p:cNvPr>
            <p:cNvSpPr/>
            <p:nvPr/>
          </p:nvSpPr>
          <p:spPr>
            <a:xfrm rot="10800000">
              <a:off x="5474402" y="3429000"/>
              <a:ext cx="5126184" cy="1376278"/>
            </a:xfrm>
            <a:prstGeom prst="rightArrowCallout">
              <a:avLst>
                <a:gd name="adj1" fmla="val 10374"/>
                <a:gd name="adj2" fmla="val 11440"/>
                <a:gd name="adj3" fmla="val 19072"/>
                <a:gd name="adj4" fmla="val 82839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58A53-1B57-438A-B392-C7C7FA3BA665}"/>
                </a:ext>
              </a:extLst>
            </p:cNvPr>
            <p:cNvSpPr txBox="1"/>
            <p:nvPr/>
          </p:nvSpPr>
          <p:spPr>
            <a:xfrm>
              <a:off x="6682520" y="3604949"/>
              <a:ext cx="385710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/>
                <a:t>Too many </a:t>
              </a:r>
              <a:r>
                <a:rPr lang="en-GB" b="1" u="sng" dirty="0"/>
                <a:t>possible solutions </a:t>
              </a:r>
              <a:r>
                <a:rPr lang="en-GB" dirty="0"/>
                <a:t>to explain measured current distributions</a:t>
              </a:r>
            </a:p>
            <a:p>
              <a:pPr marL="342900" indent="-342900">
                <a:buFont typeface="+mj-lt"/>
                <a:buAutoNum type="arabicPeriod"/>
              </a:pPr>
              <a:endParaRPr lang="en-GB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5FB1AA-85F0-485D-90DC-907A9650206D}"/>
              </a:ext>
            </a:extLst>
          </p:cNvPr>
          <p:cNvGrpSpPr/>
          <p:nvPr/>
        </p:nvGrpSpPr>
        <p:grpSpPr>
          <a:xfrm>
            <a:off x="6798898" y="5012266"/>
            <a:ext cx="3542135" cy="801594"/>
            <a:chOff x="5893266" y="4389120"/>
            <a:chExt cx="3542135" cy="80159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9D7D378-3247-4C9B-8042-F19BB65687F2}"/>
                </a:ext>
              </a:extLst>
            </p:cNvPr>
            <p:cNvSpPr/>
            <p:nvPr/>
          </p:nvSpPr>
          <p:spPr>
            <a:xfrm>
              <a:off x="6500553" y="4389120"/>
              <a:ext cx="2327563" cy="801594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AC9997-9501-4CF3-9B0C-7342F8F10B01}"/>
                </a:ext>
              </a:extLst>
            </p:cNvPr>
            <p:cNvSpPr txBox="1"/>
            <p:nvPr/>
          </p:nvSpPr>
          <p:spPr>
            <a:xfrm>
              <a:off x="5893266" y="4605251"/>
              <a:ext cx="3542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Source-Space Analysis</a:t>
              </a:r>
            </a:p>
          </p:txBody>
        </p:sp>
      </p:grp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4711778C-218B-4531-B305-3858F04E8AD7}"/>
              </a:ext>
            </a:extLst>
          </p:cNvPr>
          <p:cNvSpPr/>
          <p:nvPr/>
        </p:nvSpPr>
        <p:spPr>
          <a:xfrm>
            <a:off x="8387085" y="4204333"/>
            <a:ext cx="365760" cy="684290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3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C9AE63-871D-B24E-9800-778F51873D31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General procedure for source-space analysis (distributed source imaging)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FC7D5-8FC2-5145-9CE6-395389CCC6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929" y="1993578"/>
            <a:ext cx="2754993" cy="218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CC7562-1166-3640-8077-897CDFB8EC93}"/>
              </a:ext>
            </a:extLst>
          </p:cNvPr>
          <p:cNvSpPr txBox="1"/>
          <p:nvPr/>
        </p:nvSpPr>
        <p:spPr>
          <a:xfrm>
            <a:off x="748937" y="1950907"/>
            <a:ext cx="6228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Load pre-processed sensor-level data into SPM</a:t>
            </a:r>
          </a:p>
          <a:p>
            <a:endParaRPr lang="en-GB" dirty="0"/>
          </a:p>
          <a:p>
            <a:r>
              <a:rPr lang="en-GB" dirty="0"/>
              <a:t>Define</a:t>
            </a:r>
            <a:r>
              <a:rPr lang="en-GB" b="1" dirty="0"/>
              <a:t> Forward Model </a:t>
            </a:r>
            <a:r>
              <a:rPr lang="en-GB" dirty="0"/>
              <a:t>(sources-&gt;data)</a:t>
            </a:r>
          </a:p>
          <a:p>
            <a:pPr marL="800100" lvl="1" indent="-342900">
              <a:buAutoNum type="arabicPeriod"/>
            </a:pPr>
            <a:r>
              <a:rPr lang="en-GB" dirty="0"/>
              <a:t>Source space modelling (in MNI space)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Define cortical mesh , using individual subject T1 MRI or SPMs head template model. Defines locations of possible sources (dipoles) in the skull (orientations are Normal to mesh surface)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DB1FADE-A63A-E741-B7E7-6F655D40782B}"/>
              </a:ext>
            </a:extLst>
          </p:cNvPr>
          <p:cNvGrpSpPr/>
          <p:nvPr/>
        </p:nvGrpSpPr>
        <p:grpSpPr>
          <a:xfrm>
            <a:off x="7330637" y="4491766"/>
            <a:ext cx="4153791" cy="2062081"/>
            <a:chOff x="7129548" y="2426951"/>
            <a:chExt cx="3690852" cy="18620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6B8F23-FA00-0842-8C1F-6615F423D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7" t="6770" r="2290" b="2304"/>
            <a:stretch/>
          </p:blipFill>
          <p:spPr>
            <a:xfrm>
              <a:off x="7129548" y="2426951"/>
              <a:ext cx="3690852" cy="1862051"/>
            </a:xfrm>
            <a:prstGeom prst="rect">
              <a:avLst/>
            </a:prstGeom>
          </p:spPr>
        </p:pic>
        <p:sp>
          <p:nvSpPr>
            <p:cNvPr id="8" name="Arrow: Up 6">
              <a:extLst>
                <a:ext uri="{FF2B5EF4-FFF2-40B4-BE49-F238E27FC236}">
                  <a16:creationId xmlns:a16="http://schemas.microsoft.com/office/drawing/2014/main" id="{47C40101-03AC-D846-82C6-DA4077DD1B83}"/>
                </a:ext>
              </a:extLst>
            </p:cNvPr>
            <p:cNvSpPr/>
            <p:nvPr/>
          </p:nvSpPr>
          <p:spPr>
            <a:xfrm>
              <a:off x="9126460" y="3059083"/>
              <a:ext cx="234142" cy="436417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10D069-5E88-A547-B247-1A9F3D1C83DF}"/>
                </a:ext>
              </a:extLst>
            </p:cNvPr>
            <p:cNvSpPr txBox="1"/>
            <p:nvPr/>
          </p:nvSpPr>
          <p:spPr>
            <a:xfrm>
              <a:off x="8941724" y="2732209"/>
              <a:ext cx="6036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</a:rPr>
                <a:t>Dipole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2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C9AE63-871D-B24E-9800-778F51873D31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General procedure for source-space analysis (distributed source imaging)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A60C0-8D33-3347-BE70-EE504E86F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643" y="2193457"/>
            <a:ext cx="3987800" cy="350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4A767-08D7-5B4C-A440-B7F21FB3DC9A}"/>
              </a:ext>
            </a:extLst>
          </p:cNvPr>
          <p:cNvSpPr txBox="1"/>
          <p:nvPr/>
        </p:nvSpPr>
        <p:spPr>
          <a:xfrm>
            <a:off x="748937" y="1950907"/>
            <a:ext cx="62288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Load pre-processed sensor-level data into SPM</a:t>
            </a: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Define</a:t>
            </a: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 Forward Model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(sources-&gt;data)</a:t>
            </a:r>
          </a:p>
          <a:p>
            <a:pPr marL="800100" lvl="1" indent="-342900">
              <a:buAutoNum type="arabicPeriod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Source space modelling (in MNI space)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Define cortical mesh , using individual subject T1 MRI or SPMs head template model. Defines locations of possible sources (dipoles) in the skull (orientations are Normal to mesh surface)</a:t>
            </a:r>
          </a:p>
          <a:p>
            <a:pPr marL="800100" lvl="1" indent="-342900">
              <a:buAutoNum type="arabicPeriod"/>
            </a:pPr>
            <a:r>
              <a:rPr lang="en-GB" dirty="0"/>
              <a:t>Data co-registration (maps sensors to MNI coordinates)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5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C9AE63-871D-B24E-9800-778F51873D31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General procedure for source-space analysis (distributed source imaging)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D968E-8401-D24C-907B-082A8A81CC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4827" y="2029278"/>
            <a:ext cx="4723493" cy="3670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25880-D707-834B-8C2A-A8D57C56D2F3}"/>
              </a:ext>
            </a:extLst>
          </p:cNvPr>
          <p:cNvSpPr txBox="1"/>
          <p:nvPr/>
        </p:nvSpPr>
        <p:spPr>
          <a:xfrm>
            <a:off x="748937" y="1950907"/>
            <a:ext cx="62288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Load pre-processed sensor-level data into SPM</a:t>
            </a:r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Define</a:t>
            </a: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 Forward Model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(sources-&gt;data)</a:t>
            </a:r>
          </a:p>
          <a:p>
            <a:pPr marL="800100" lvl="1" indent="-342900">
              <a:buAutoNum type="arabicPeriod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Source space modelling (in MNI space)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Define cortical mesh , using individual subject T1 MRI or SPMs head template model. Defines locations of possible sources (dipoles) in the skull (orientations are Normal to mesh surface)</a:t>
            </a:r>
          </a:p>
          <a:p>
            <a:pPr marL="800100" lvl="1" indent="-342900">
              <a:buAutoNum type="arabicPeriod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Data co-registration (maps sensors to MNI coordinates)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GB" dirty="0"/>
              <a:t>Forward computation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/>
              <a:t>Computes the </a:t>
            </a:r>
            <a:r>
              <a:rPr lang="en-GB" b="1" dirty="0"/>
              <a:t>gain matrix</a:t>
            </a:r>
            <a:r>
              <a:rPr lang="en-GB" dirty="0"/>
              <a:t>, describing the effect of activity at each cortical dipole (n = no. mesh vertices) on each MEG sensor. Computed using </a:t>
            </a:r>
            <a:r>
              <a:rPr lang="en-GB" b="1" dirty="0"/>
              <a:t>Maxwell’s equations</a:t>
            </a:r>
            <a:r>
              <a:rPr lang="en-GB" dirty="0"/>
              <a:t>, making assumptions about properties of the head. The </a:t>
            </a:r>
            <a:r>
              <a:rPr lang="en-GB" b="1" dirty="0"/>
              <a:t>lead field </a:t>
            </a:r>
            <a:r>
              <a:rPr lang="en-GB" dirty="0"/>
              <a:t>is the projection from dipole each source to scalp sensors (columns of gain matrix)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4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C9AE63-871D-B24E-9800-778F51873D31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General procedure for source-space analysis (distributed source imaging)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05B722-5973-234A-B1E5-760E9991A4BE}"/>
              </a:ext>
            </a:extLst>
          </p:cNvPr>
          <p:cNvSpPr/>
          <p:nvPr/>
        </p:nvSpPr>
        <p:spPr>
          <a:xfrm>
            <a:off x="1097280" y="2019611"/>
            <a:ext cx="51728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Inverse reconstruction </a:t>
            </a:r>
            <a:r>
              <a:rPr lang="en-GB" dirty="0"/>
              <a:t>– solves the inverse problem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Uses empirical Bayesian approach (standard inversion uses ‘multiple sparse priors’ algorithm).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Can add anatomical prior knowledge from literature or other imaging modalities to further constrain inversion.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NB. Option of ‘group inversion’ also exists in SPM – adds a prior that the same cortical sources are engaged by all subjects.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9C1016-B977-D541-82A1-D91286FAC1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21" y="2019611"/>
            <a:ext cx="2081802" cy="4420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B7F89-7594-D247-B5B4-4CAA459F0236}"/>
              </a:ext>
            </a:extLst>
          </p:cNvPr>
          <p:cNvSpPr txBox="1"/>
          <p:nvPr/>
        </p:nvSpPr>
        <p:spPr>
          <a:xfrm>
            <a:off x="9633857" y="2166257"/>
            <a:ext cx="202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Time course of source with maximal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0DBE4-A9B9-A947-8C5F-16CE14F9590C}"/>
              </a:ext>
            </a:extLst>
          </p:cNvPr>
          <p:cNvSpPr txBox="1"/>
          <p:nvPr/>
        </p:nvSpPr>
        <p:spPr>
          <a:xfrm>
            <a:off x="9633857" y="4838782"/>
            <a:ext cx="202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Maximum intensity projection at time of maximal activity</a:t>
            </a:r>
          </a:p>
        </p:txBody>
      </p:sp>
    </p:spTree>
    <p:extLst>
      <p:ext uri="{BB962C8B-B14F-4D97-AF65-F5344CB8AC3E}">
        <p14:creationId xmlns:p14="http://schemas.microsoft.com/office/powerpoint/2010/main" val="14107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C9AE63-871D-B24E-9800-778F51873D31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General procedure for source-space analysis (distributed source imaging)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05B722-5973-234A-B1E5-760E9991A4BE}"/>
              </a:ext>
            </a:extLst>
          </p:cNvPr>
          <p:cNvSpPr/>
          <p:nvPr/>
        </p:nvSpPr>
        <p:spPr>
          <a:xfrm>
            <a:off x="1097280" y="2019611"/>
            <a:ext cx="5172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Results visualisation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Generate 3D </a:t>
            </a:r>
            <a:r>
              <a:rPr lang="en-GB" dirty="0" err="1"/>
              <a:t>NIfTI</a:t>
            </a:r>
            <a:r>
              <a:rPr lang="en-GB" dirty="0"/>
              <a:t> file of summary statistic images in terms of contrasts (mixtures of parameter or activity estimates to address experimental hypotheses)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Proceed to GLM-based 2</a:t>
            </a:r>
            <a:r>
              <a:rPr lang="en-GB" baseline="30000" dirty="0"/>
              <a:t>nd</a:t>
            </a:r>
            <a:r>
              <a:rPr lang="en-GB" dirty="0"/>
              <a:t> level statistical analysis in usual way (involves specifying time-frequency window of interest for each contrast image)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CD02FD-CAF9-5C43-A34E-6D92B0C2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035" y="2019610"/>
            <a:ext cx="4329793" cy="436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B7AB-62B4-4D45-A029-C3191F185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Equivalent Current Dipole (ECD)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BF57D7-65B7-8744-9D01-4EA3F2C4B018}"/>
              </a:ext>
            </a:extLst>
          </p:cNvPr>
          <p:cNvSpPr/>
          <p:nvPr/>
        </p:nvSpPr>
        <p:spPr>
          <a:xfrm>
            <a:off x="1097280" y="2019611"/>
            <a:ext cx="61090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‘</a:t>
            </a:r>
            <a:r>
              <a:rPr lang="en-GB" b="1" dirty="0"/>
              <a:t>Distributed</a:t>
            </a:r>
            <a:r>
              <a:rPr lang="en-GB" dirty="0"/>
              <a:t>’ reconstruction methods consider all possible source locations (vertices) on the cortical mesh simultaneously to generate the sensor data, allowing for distributed sources.</a:t>
            </a:r>
          </a:p>
          <a:p>
            <a:endParaRPr lang="en-GB" dirty="0"/>
          </a:p>
          <a:p>
            <a:r>
              <a:rPr lang="en-GB" dirty="0"/>
              <a:t>An alternative is the ‘</a:t>
            </a:r>
            <a:r>
              <a:rPr lang="en-GB" b="1" dirty="0"/>
              <a:t>equivalent current dipole</a:t>
            </a:r>
            <a:r>
              <a:rPr lang="en-GB" dirty="0"/>
              <a:t>’ (ECD) approach, which assumes a small number (e.g. &lt;5) of </a:t>
            </a:r>
            <a:r>
              <a:rPr lang="en-GB" b="1" dirty="0"/>
              <a:t>focal </a:t>
            </a:r>
            <a:r>
              <a:rPr lang="en-GB" dirty="0"/>
              <a:t>sources are active simultaneously to generate the sensor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Number dipoles defined </a:t>
            </a:r>
            <a:r>
              <a:rPr lang="en-GB" i="1" dirty="0"/>
              <a:t>a priori</a:t>
            </a:r>
            <a:r>
              <a:rPr lang="en-GB" dirty="0"/>
              <a:t> (based on empirical knowledge). May be optimised – model comparison.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Number of dipoles should be &lt;&lt; no. channels/6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Parameterisation of model (location, orientation and signal amplitude at each dipole) optimised with nonlinear Variational Bayes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CD8BE5-24F9-D340-8185-7E16615F8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815" y="2019610"/>
            <a:ext cx="3423556" cy="33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158-D173-497C-92C5-1379BBD968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Review: What have we done with ERP?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5DB9C16-3151-4BFD-959B-96F73766B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797343"/>
              </p:ext>
            </p:extLst>
          </p:nvPr>
        </p:nvGraphicFramePr>
        <p:xfrm>
          <a:off x="1201783" y="1698170"/>
          <a:ext cx="9953898" cy="488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3D9CBB7-D946-4836-8547-CBE9003D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ECD vs.  Distributed Dipoles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518D2D-ED75-42C4-9CD9-7DE8E0751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662" y="2028306"/>
            <a:ext cx="9210682" cy="40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405A-3088-4220-8E01-C6C0BDA0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Causal Modelling (DCM)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7BB54-691B-46A5-B787-FDBC36FD8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7250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Augments the forward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measured data are explained by a network of a few sources, which are </a:t>
            </a:r>
            <a:r>
              <a:rPr lang="en-GB" sz="2000" b="1" dirty="0"/>
              <a:t>dynamically coupled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/>
              <a:t>model inversion </a:t>
            </a:r>
            <a:r>
              <a:rPr lang="en-GB" sz="2000" dirty="0"/>
              <a:t>optimises model parameters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Combines the spatial forward model (discussed previously) with a </a:t>
            </a:r>
            <a:r>
              <a:rPr lang="en-GB" sz="2000" b="1" dirty="0"/>
              <a:t>neurobiologically-informed temporal forward model</a:t>
            </a:r>
            <a:r>
              <a:rPr lang="en-GB" sz="2000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Allows inference about </a:t>
            </a:r>
            <a:r>
              <a:rPr lang="en-GB" sz="2000" b="1" dirty="0"/>
              <a:t>connectivity architectures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As M/EEG data is highly time-resolved one can make </a:t>
            </a:r>
            <a:r>
              <a:rPr lang="en-GB" sz="2000" b="1" dirty="0"/>
              <a:t>inferences about e.g. synaptic time constants </a:t>
            </a:r>
            <a:r>
              <a:rPr lang="en-GB" sz="2000" dirty="0"/>
              <a:t>and receptor densities (impossible with DCM for fMRI). </a:t>
            </a:r>
          </a:p>
        </p:txBody>
      </p:sp>
    </p:spTree>
    <p:extLst>
      <p:ext uri="{BB962C8B-B14F-4D97-AF65-F5344CB8AC3E}">
        <p14:creationId xmlns:p14="http://schemas.microsoft.com/office/powerpoint/2010/main" val="3871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C056-7D84-4197-8136-8D0128DF04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References</a:t>
            </a:r>
          </a:p>
        </p:txBody>
      </p:sp>
      <p:sp>
        <p:nvSpPr>
          <p:cNvPr id="4" name="Shape 410">
            <a:extLst>
              <a:ext uri="{FF2B5EF4-FFF2-40B4-BE49-F238E27FC236}">
                <a16:creationId xmlns:a16="http://schemas.microsoft.com/office/drawing/2014/main" id="{F997CBFE-BED2-4042-84AB-37DA3EB222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endParaRPr lang="en-CA" sz="1800" dirty="0"/>
          </a:p>
          <a:p>
            <a:pPr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GB" sz="1800" dirty="0"/>
              <a:t>Kilner, J. and Friston, K. (2010). Topological inference for EEG and MEG. </a:t>
            </a:r>
            <a:r>
              <a:rPr lang="en-GB" sz="1800" i="1" dirty="0"/>
              <a:t>The Annals of Applied Statistics</a:t>
            </a:r>
            <a:r>
              <a:rPr lang="en-GB" sz="1800" dirty="0"/>
              <a:t>, 4(3), pp.1272-1290. </a:t>
            </a:r>
            <a:endParaRPr lang="en-GB" sz="1800" dirty="0" smtClean="0"/>
          </a:p>
          <a:p>
            <a:pPr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endParaRPr lang="en-GB" sz="1800" dirty="0"/>
          </a:p>
          <a:p>
            <a:pPr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GB" sz="1800" dirty="0"/>
              <a:t>J. </a:t>
            </a:r>
            <a:r>
              <a:rPr lang="en-GB" sz="1800" dirty="0" err="1"/>
              <a:t>Kilner</a:t>
            </a:r>
            <a:r>
              <a:rPr lang="en-GB" sz="1800" dirty="0"/>
              <a:t>, S.J. </a:t>
            </a:r>
            <a:r>
              <a:rPr lang="en-GB" sz="1800" dirty="0" err="1"/>
              <a:t>Kiebel</a:t>
            </a:r>
            <a:r>
              <a:rPr lang="en-GB" sz="1800" dirty="0"/>
              <a:t>, and K.J. </a:t>
            </a:r>
            <a:r>
              <a:rPr lang="en-GB" sz="1800" dirty="0" err="1"/>
              <a:t>Friston</a:t>
            </a:r>
            <a:r>
              <a:rPr lang="en-GB" sz="1800" dirty="0"/>
              <a:t>. Applications of random field theory to electrophysiology. Neuroscience Letters, 374:174-178, 2005.</a:t>
            </a:r>
          </a:p>
          <a:p>
            <a:pPr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CA" sz="1800" dirty="0" smtClean="0"/>
              <a:t>Litvak</a:t>
            </a:r>
            <a:r>
              <a:rPr lang="en-CA" sz="1800" dirty="0"/>
              <a:t>, V., Mattout, J., Kiebel, S., Phillips, C., Henson, R., Kilner, J., ... &amp; Penny, W. (2011). EEG and MEG data analysis in SPM8. </a:t>
            </a:r>
            <a:r>
              <a:rPr lang="en-CA" sz="1800" i="1" dirty="0"/>
              <a:t>Computational intelligence and neuroscience</a:t>
            </a:r>
            <a:r>
              <a:rPr lang="en-CA" sz="1800" dirty="0"/>
              <a:t>, </a:t>
            </a:r>
            <a:r>
              <a:rPr lang="en-CA" sz="1800" i="1" dirty="0"/>
              <a:t>2011</a:t>
            </a:r>
            <a:r>
              <a:rPr lang="en-CA" sz="1800" dirty="0"/>
              <a:t>.</a:t>
            </a:r>
          </a:p>
          <a:p>
            <a:pPr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CA" sz="1800" dirty="0"/>
              <a:t>MfD presentations from previous years</a:t>
            </a:r>
          </a:p>
          <a:p>
            <a:pPr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GB" sz="1800" dirty="0"/>
              <a:t>Lecture Slides from PSYCGC11 Neuroimaging by Dr </a:t>
            </a:r>
            <a:r>
              <a:rPr lang="en-GB" sz="1800" dirty="0" err="1"/>
              <a:t>Leun</a:t>
            </a:r>
            <a:r>
              <a:rPr lang="en-GB" sz="1800" dirty="0"/>
              <a:t> </a:t>
            </a:r>
            <a:r>
              <a:rPr lang="en-GB" sz="1800" dirty="0" err="1" smtClean="0"/>
              <a:t>Otten</a:t>
            </a:r>
            <a:endParaRPr lang="en-GB" sz="1800" dirty="0"/>
          </a:p>
          <a:p>
            <a:pPr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GB" dirty="0" smtClean="0"/>
              <a:t>Taylor</a:t>
            </a:r>
            <a:r>
              <a:rPr lang="en-GB" dirty="0"/>
              <a:t>, J. (2012). </a:t>
            </a:r>
            <a:r>
              <a:rPr lang="en-GB" i="1" dirty="0"/>
              <a:t>Statistical Analysis of M/EEG Sensor- and Source-Level Data</a:t>
            </a:r>
            <a:r>
              <a:rPr lang="en-GB" dirty="0"/>
              <a:t>.</a:t>
            </a:r>
          </a:p>
          <a:p>
            <a:pPr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endParaRPr lang="en-GB" sz="2492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C9AE63-871D-B24E-9800-778F51873D31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SENSOR SPACE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A8C41-6B10-4040-9AF4-19F042AAF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014" y="2279650"/>
            <a:ext cx="45974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E222-A770-47ED-A0F2-12D180890C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GB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Statistical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</a:rPr>
              <a:t>nalysis in sensor space</a:t>
            </a:r>
            <a:br>
              <a:rPr lang="en-US" altLang="zh-TW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</a:rPr>
              <a:t>2D Time-Frequency (within-subject)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2234" y="2055277"/>
            <a:ext cx="397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01478" y="2688950"/>
            <a:ext cx="1994192" cy="48546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Faces </a:t>
            </a: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483A6A75-6D04-424D-9E31-529B1F456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9" y="6439963"/>
            <a:ext cx="3368399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Tx/>
              <a:buFontTx/>
              <a:buNone/>
            </a:pP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Kilner et al., 2005,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Neuroscience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Letters;</a:t>
            </a:r>
          </a:p>
          <a:p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Taylor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,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2012</a:t>
            </a:r>
            <a:endParaRPr lang="en-GB" altLang="en-US" sz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</a:endParaRPr>
          </a:p>
          <a:p>
            <a:pPr algn="l">
              <a:lnSpc>
                <a:spcPct val="100000"/>
              </a:lnSpc>
              <a:buClrTx/>
              <a:buFontTx/>
              <a:buNone/>
            </a:pPr>
            <a:endParaRPr lang="en-GB" altLang="en-US" sz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35" name="Picture 9" descr="meg_pow_fac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655" y="1869681"/>
            <a:ext cx="2775553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0" descr="meg_pow_scramble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6180" y="4329818"/>
            <a:ext cx="2775553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meg_TF_resul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197" y="1944223"/>
            <a:ext cx="4363893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3961733" y="5162942"/>
            <a:ext cx="1994192" cy="48546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Scrambled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95230" y="1944223"/>
            <a:ext cx="17358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Faces &gt; Scrambled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9796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E222-A770-47ED-A0F2-12D180890C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Statistical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</a:rPr>
              <a:t>nalysis in sensor space</a:t>
            </a:r>
            <a:br>
              <a:rPr lang="en-US" altLang="zh-TW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en-US" sz="3600" dirty="0" smtClean="0">
                <a:solidFill>
                  <a:schemeClr val="bg2">
                    <a:lumMod val="25000"/>
                  </a:schemeClr>
                </a:solidFill>
              </a:rPr>
              <a:t>Contrast over subjects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1727" y="1906051"/>
            <a:ext cx="3193680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4128" y="1933625"/>
            <a:ext cx="3059713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3083" y="4289425"/>
            <a:ext cx="252253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263" y="4329958"/>
            <a:ext cx="2430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2083083" y="6376281"/>
            <a:ext cx="252253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-500                                                    +1000 </a:t>
            </a:r>
          </a:p>
        </p:txBody>
      </p: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2621162" y="6481505"/>
            <a:ext cx="1081088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 eaLnBrk="1" hangingPunct="1"/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       Time (ms)</a:t>
            </a: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7551263" y="6375506"/>
            <a:ext cx="2538207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-500                                                    +1000  </a:t>
            </a:r>
          </a:p>
        </p:txBody>
      </p:sp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8234718" y="6487196"/>
            <a:ext cx="1081088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 eaLnBrk="1" hangingPunct="1"/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        Time (ms)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913220" y="4289425"/>
            <a:ext cx="0" cy="20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384128" y="4336012"/>
            <a:ext cx="0" cy="19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083083" y="6350924"/>
            <a:ext cx="248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551262" y="6350924"/>
            <a:ext cx="244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6200000">
            <a:off x="1062140" y="5085833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frequency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6533048" y="5085833"/>
            <a:ext cx="11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frequency</a:t>
            </a:r>
          </a:p>
        </p:txBody>
      </p:sp>
      <p:sp>
        <p:nvSpPr>
          <p:cNvPr id="17" name="Shape 138"/>
          <p:cNvSpPr/>
          <p:nvPr/>
        </p:nvSpPr>
        <p:spPr>
          <a:xfrm>
            <a:off x="8067199" y="1775848"/>
            <a:ext cx="1398589" cy="3407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defTabSz="449262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1600" dirty="0"/>
              <a:t>MEG (Mag)</a:t>
            </a:r>
          </a:p>
        </p:txBody>
      </p:sp>
      <p:sp>
        <p:nvSpPr>
          <p:cNvPr id="36" name="Shape 138"/>
          <p:cNvSpPr/>
          <p:nvPr/>
        </p:nvSpPr>
        <p:spPr>
          <a:xfrm>
            <a:off x="2645057" y="1775848"/>
            <a:ext cx="1398589" cy="3715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>
            <a:lvl1pPr defTabSz="449262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 b="0"/>
            </a:pPr>
            <a:r>
              <a:rPr lang="en-GB" dirty="0" smtClean="0"/>
              <a:t>EEG</a:t>
            </a:r>
            <a:endParaRPr dirty="0"/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483A6A75-6D04-424D-9E31-529B1F456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9" y="6439963"/>
            <a:ext cx="112175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Taylor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,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2012</a:t>
            </a:r>
            <a:endParaRPr lang="en-GB" altLang="en-US" sz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</a:endParaRPr>
          </a:p>
          <a:p>
            <a:pPr algn="l">
              <a:lnSpc>
                <a:spcPct val="100000"/>
              </a:lnSpc>
              <a:buClrTx/>
              <a:buFontTx/>
              <a:buNone/>
            </a:pPr>
            <a:endParaRPr lang="en-GB" altLang="en-US" sz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9" descr="eeg_scalptim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108" y="1911277"/>
            <a:ext cx="4855779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17E222-A770-47ED-A0F2-12D180890C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Statistical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altLang="zh-TW" dirty="0">
                <a:solidFill>
                  <a:schemeClr val="bg2">
                    <a:lumMod val="25000"/>
                  </a:schemeClr>
                </a:solidFill>
              </a:rPr>
              <a:t>nalysis in sensor space</a:t>
            </a:r>
            <a:br>
              <a:rPr lang="en-US" altLang="zh-TW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zh-TW" sz="3600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</a:rPr>
              <a:t>D Topography by time (between-subjects)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2234" y="2055277"/>
            <a:ext cx="397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458423" y="1911277"/>
            <a:ext cx="0" cy="345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60954" y="5476425"/>
            <a:ext cx="0" cy="68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16911" y="6302607"/>
            <a:ext cx="57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16911" y="6260537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mm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997080" y="562177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mm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925785" y="353292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time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28063" y="1999797"/>
            <a:ext cx="2581278" cy="83576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3D topography x-time image volume</a:t>
            </a:r>
          </a:p>
        </p:txBody>
      </p:sp>
      <p:pic>
        <p:nvPicPr>
          <p:cNvPr id="25" name="Picture 6" descr="eeg_scalptime_result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455" y="1920938"/>
            <a:ext cx="3451225" cy="4524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483A6A75-6D04-424D-9E31-529B1F456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9" y="6439963"/>
            <a:ext cx="3368399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Tx/>
              <a:buFontTx/>
              <a:buNone/>
            </a:pP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Kilner et al., 2005,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Neuroscience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Letters;</a:t>
            </a:r>
          </a:p>
          <a:p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Taylor</a:t>
            </a:r>
            <a:r>
              <a:rPr lang="en-GB" altLang="en-US" sz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, </a:t>
            </a:r>
            <a:r>
              <a:rPr lang="en-GB" altLang="en-US" sz="1200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2012</a:t>
            </a:r>
            <a:endParaRPr lang="en-GB" altLang="en-US" sz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</a:endParaRPr>
          </a:p>
          <a:p>
            <a:pPr algn="l">
              <a:lnSpc>
                <a:spcPct val="100000"/>
              </a:lnSpc>
              <a:buClrTx/>
              <a:buFontTx/>
              <a:buNone/>
            </a:pPr>
            <a:endParaRPr lang="en-GB" altLang="en-US" sz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C056-7D84-4197-8136-8D0128DF04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Multiple comparison problem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96" y="2070291"/>
            <a:ext cx="3215696" cy="402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6502" y="1881052"/>
            <a:ext cx="613943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        Comparisons     =           Type I errors (false positives) </a:t>
            </a:r>
          </a:p>
          <a:p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Must consider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Familywise Error Rate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815840" y="2706412"/>
            <a:ext cx="383177" cy="461554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7284358" y="2706412"/>
            <a:ext cx="383177" cy="461554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74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C056-7D84-4197-8136-8D0128DF04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Statistical corrections</a:t>
            </a:r>
          </a:p>
        </p:txBody>
      </p:sp>
      <p:sp>
        <p:nvSpPr>
          <p:cNvPr id="4" name="Shape 410">
            <a:extLst>
              <a:ext uri="{FF2B5EF4-FFF2-40B4-BE49-F238E27FC236}">
                <a16:creationId xmlns:a16="http://schemas.microsoft.com/office/drawing/2014/main" id="{F997CBFE-BED2-4042-84AB-37DA3EB222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endParaRPr lang="en-GB" sz="2492" dirty="0">
              <a:solidFill>
                <a:schemeClr val="bg2">
                  <a:lumMod val="25000"/>
                </a:schemeClr>
              </a:solidFill>
            </a:endParaRPr>
          </a:p>
          <a:p>
            <a:pPr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GB" sz="2492" b="1" dirty="0">
                <a:solidFill>
                  <a:schemeClr val="bg2">
                    <a:lumMod val="25000"/>
                  </a:schemeClr>
                </a:solidFill>
              </a:rPr>
              <a:t>Bonferroni Correction</a:t>
            </a:r>
          </a:p>
          <a:p>
            <a:pPr lvl="1"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GB" sz="2292" dirty="0">
                <a:solidFill>
                  <a:schemeClr val="bg2">
                    <a:lumMod val="25000"/>
                  </a:schemeClr>
                </a:solidFill>
              </a:rPr>
              <a:t>Too conservative</a:t>
            </a:r>
          </a:p>
          <a:p>
            <a:pPr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endParaRPr lang="en-GB" sz="2492" b="1" dirty="0">
              <a:solidFill>
                <a:schemeClr val="bg2">
                  <a:lumMod val="25000"/>
                </a:schemeClr>
              </a:solidFill>
            </a:endParaRPr>
          </a:p>
          <a:p>
            <a:pPr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GB" sz="2492" b="1" dirty="0">
                <a:solidFill>
                  <a:schemeClr val="bg2">
                    <a:lumMod val="25000"/>
                  </a:schemeClr>
                </a:solidFill>
              </a:rPr>
              <a:t>Random Field Theory </a:t>
            </a:r>
            <a:r>
              <a:rPr lang="en-GB" sz="2492" dirty="0">
                <a:solidFill>
                  <a:schemeClr val="bg2">
                    <a:lumMod val="25000"/>
                  </a:schemeClr>
                </a:solidFill>
              </a:rPr>
              <a:t>is a method to correct for multiple statistical comparisons with N-dimensional spaces</a:t>
            </a:r>
          </a:p>
          <a:p>
            <a:pPr lvl="1"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GB" sz="2292" dirty="0">
                <a:solidFill>
                  <a:schemeClr val="bg2">
                    <a:lumMod val="25000"/>
                  </a:schemeClr>
                </a:solidFill>
              </a:rPr>
              <a:t>Takes smoothness in the image into account</a:t>
            </a:r>
          </a:p>
          <a:p>
            <a:pPr lvl="1"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r>
              <a:rPr lang="en-GB" sz="2292" dirty="0">
                <a:solidFill>
                  <a:schemeClr val="bg2">
                    <a:lumMod val="25000"/>
                  </a:schemeClr>
                </a:solidFill>
              </a:rPr>
              <a:t>Implemented in SPM</a:t>
            </a:r>
          </a:p>
          <a:p>
            <a:pPr defTabSz="813816">
              <a:spcBef>
                <a:spcPts val="800"/>
              </a:spcBef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 sz="1800"/>
            </a:pPr>
            <a:endParaRPr lang="en-GB" sz="2492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C9AE63-871D-B24E-9800-778F51873D31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SOURCE SPACE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AC3EA6-4179-0B48-92BF-1EF55A508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913" y="2308677"/>
            <a:ext cx="5247049" cy="36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3202</TotalTime>
  <Words>867</Words>
  <Application>Microsoft Office PowerPoint</Application>
  <PresentationFormat>Widescreen</PresentationFormat>
  <Paragraphs>137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新細明體</vt:lpstr>
      <vt:lpstr>Arial</vt:lpstr>
      <vt:lpstr>Calibri</vt:lpstr>
      <vt:lpstr>Calibri Light</vt:lpstr>
      <vt:lpstr>Verdana</vt:lpstr>
      <vt:lpstr>Retrospect</vt:lpstr>
      <vt:lpstr>M/EEG Statistical Analysis &amp; Source Localization 2018-2019</vt:lpstr>
      <vt:lpstr>Review: What have we done with ERP?</vt:lpstr>
      <vt:lpstr>PowerPoint Presentation</vt:lpstr>
      <vt:lpstr> Statistical analysis in sensor space 2D Time-Frequency (within-subject)</vt:lpstr>
      <vt:lpstr>Statistical analysis in sensor space Contrast over subjects</vt:lpstr>
      <vt:lpstr>Statistical analysis in sensor space 3D Topography by time (between-subjects)</vt:lpstr>
      <vt:lpstr>Multiple comparison problem</vt:lpstr>
      <vt:lpstr>Statistical corrections</vt:lpstr>
      <vt:lpstr>PowerPoint Presentation</vt:lpstr>
      <vt:lpstr>Source-space Analysis</vt:lpstr>
      <vt:lpstr>Analogy (Forward Model)</vt:lpstr>
      <vt:lpstr>Analogy (Inverse Model)</vt:lpstr>
      <vt:lpstr>Inverse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Equivalent Current Dipole (ECD)</vt:lpstr>
      <vt:lpstr>ECD vs.  Distributed Dipoles</vt:lpstr>
      <vt:lpstr>Dynamic Causal Modelling (DCM)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M/EEG Statistical Analysis &amp; Source Localization</dc:title>
  <dc:creator>Chiu, Hon</dc:creator>
  <cp:lastModifiedBy>Alisa Loosen</cp:lastModifiedBy>
  <cp:revision>206</cp:revision>
  <dcterms:created xsi:type="dcterms:W3CDTF">2018-01-25T22:43:41Z</dcterms:created>
  <dcterms:modified xsi:type="dcterms:W3CDTF">2019-02-14T11:19:24Z</dcterms:modified>
</cp:coreProperties>
</file>