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46"/>
  </p:notesMasterIdLst>
  <p:sldIdLst>
    <p:sldId id="256" r:id="rId5"/>
    <p:sldId id="315" r:id="rId6"/>
    <p:sldId id="316" r:id="rId7"/>
    <p:sldId id="307" r:id="rId8"/>
    <p:sldId id="317" r:id="rId9"/>
    <p:sldId id="294" r:id="rId10"/>
    <p:sldId id="259" r:id="rId11"/>
    <p:sldId id="318" r:id="rId12"/>
    <p:sldId id="262" r:id="rId13"/>
    <p:sldId id="304" r:id="rId14"/>
    <p:sldId id="305" r:id="rId15"/>
    <p:sldId id="306" r:id="rId16"/>
    <p:sldId id="298" r:id="rId17"/>
    <p:sldId id="319" r:id="rId18"/>
    <p:sldId id="297" r:id="rId19"/>
    <p:sldId id="266" r:id="rId20"/>
    <p:sldId id="267" r:id="rId21"/>
    <p:sldId id="268" r:id="rId22"/>
    <p:sldId id="269" r:id="rId23"/>
    <p:sldId id="270" r:id="rId24"/>
    <p:sldId id="272" r:id="rId25"/>
    <p:sldId id="273" r:id="rId26"/>
    <p:sldId id="274" r:id="rId27"/>
    <p:sldId id="299" r:id="rId28"/>
    <p:sldId id="275" r:id="rId29"/>
    <p:sldId id="271" r:id="rId30"/>
    <p:sldId id="301" r:id="rId31"/>
    <p:sldId id="300" r:id="rId32"/>
    <p:sldId id="295" r:id="rId33"/>
    <p:sldId id="296" r:id="rId34"/>
    <p:sldId id="276" r:id="rId35"/>
    <p:sldId id="277" r:id="rId36"/>
    <p:sldId id="278" r:id="rId37"/>
    <p:sldId id="279" r:id="rId38"/>
    <p:sldId id="281" r:id="rId39"/>
    <p:sldId id="282" r:id="rId40"/>
    <p:sldId id="280" r:id="rId41"/>
    <p:sldId id="284" r:id="rId42"/>
    <p:sldId id="303" r:id="rId43"/>
    <p:sldId id="309" r:id="rId44"/>
    <p:sldId id="293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84" autoAdjust="0"/>
    <p:restoredTop sz="82407"/>
  </p:normalViewPr>
  <p:slideViewPr>
    <p:cSldViewPr snapToGrid="0">
      <p:cViewPr varScale="1">
        <p:scale>
          <a:sx n="91" d="100"/>
          <a:sy n="91" d="100"/>
        </p:scale>
        <p:origin x="16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spc="-1">
                <a:latin typeface="Arial"/>
              </a:rPr>
              <a:t>Click to edit the notes format</a:t>
            </a:r>
            <a:endParaRPr/>
          </a:p>
        </p:txBody>
      </p:sp>
      <p:sp>
        <p:nvSpPr>
          <p:cNvPr id="16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spc="-1">
                <a:latin typeface="Times New Roman"/>
              </a:rPr>
              <a:t>&lt;header&gt;</a:t>
            </a:r>
            <a:endParaRPr/>
          </a:p>
        </p:txBody>
      </p:sp>
      <p:sp>
        <p:nvSpPr>
          <p:cNvPr id="168" name="PlaceHolder 3"/>
          <p:cNvSpPr>
            <a:spLocks noGrp="1"/>
          </p:cNvSpPr>
          <p:nvPr>
            <p:ph type="dt"/>
          </p:nvPr>
        </p:nvSpPr>
        <p:spPr>
          <a:xfrm>
            <a:off x="4279320" y="0"/>
            <a:ext cx="328032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spc="-1">
                <a:latin typeface="Times New Roman"/>
              </a:rPr>
              <a:t>&lt;date/time&gt;</a:t>
            </a:r>
            <a:endParaRPr/>
          </a:p>
        </p:txBody>
      </p:sp>
      <p:sp>
        <p:nvSpPr>
          <p:cNvPr id="16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32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spc="-1">
                <a:latin typeface="Times New Roman"/>
              </a:rPr>
              <a:t>&lt;footer&gt;</a:t>
            </a:r>
            <a:endParaRPr/>
          </a:p>
        </p:txBody>
      </p:sp>
      <p:sp>
        <p:nvSpPr>
          <p:cNvPr id="170" name="PlaceHolder 5"/>
          <p:cNvSpPr>
            <a:spLocks noGrp="1"/>
          </p:cNvSpPr>
          <p:nvPr>
            <p:ph type="sldNum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A305793C-12C7-4A40-9076-DB4A584C2D53}" type="slidenum">
              <a:rPr lang="en-US" sz="1400" spc="-1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021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305793C-12C7-4A40-9076-DB4A584C2D53}" type="slidenum">
              <a:rPr lang="en-US" sz="1400" spc="-1" smtClean="0">
                <a:latin typeface="Times New Roman"/>
              </a:r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38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  <p:sp>
        <p:nvSpPr>
          <p:cNvPr id="375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3715842-6DE4-4DAD-A857-A9056FA1DBAE}" type="slidenum"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3077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  <p:sp>
        <p:nvSpPr>
          <p:cNvPr id="377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CE40242-C72F-4CA6-A22D-8C7810B5319C}" type="slidenum"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9848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305793C-12C7-4A40-9076-DB4A584C2D53}" type="slidenum">
              <a:rPr lang="en-US" sz="1400" spc="-1" smtClean="0">
                <a:latin typeface="Times New Roman"/>
              </a:r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39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 lang="de-CH" dirty="0"/>
          </a:p>
        </p:txBody>
      </p:sp>
      <p:sp>
        <p:nvSpPr>
          <p:cNvPr id="379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5DE77BE-86C8-4A31-95FB-77EC34A19118}" type="slidenum"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7522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305793C-12C7-4A40-9076-DB4A584C2D53}" type="slidenum">
              <a:rPr lang="en-US" sz="1400" spc="-1" smtClean="0">
                <a:latin typeface="Times New Roman"/>
              </a:r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16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305793C-12C7-4A40-9076-DB4A584C2D53}" type="slidenum">
              <a:rPr lang="en-US" sz="1400" spc="-1" smtClean="0">
                <a:latin typeface="Times New Roman"/>
              </a:r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52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305793C-12C7-4A40-9076-DB4A584C2D53}" type="slidenum">
              <a:rPr lang="en-US" sz="1400" spc="-1" smtClean="0">
                <a:latin typeface="Times New Roman"/>
              </a:r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86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305793C-12C7-4A40-9076-DB4A584C2D53}" type="slidenum">
              <a:rPr lang="en-US" sz="1400" spc="-1" smtClean="0">
                <a:latin typeface="Times New Roman"/>
              </a:r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89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305793C-12C7-4A40-9076-DB4A584C2D53}" type="slidenum">
              <a:rPr lang="en-US" sz="1400" spc="-1" smtClean="0">
                <a:latin typeface="Times New Roman"/>
              </a:r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480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305793C-12C7-4A40-9076-DB4A584C2D53}" type="slidenum">
              <a:rPr lang="en-US" sz="1400" spc="-1" smtClean="0">
                <a:latin typeface="Times New Roman"/>
              </a:r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63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A305793C-12C7-4A40-9076-DB4A584C2D53}" type="slidenum">
              <a:rPr lang="en-US" sz="1400" spc="-1" smtClean="0">
                <a:latin typeface="Times New Roman"/>
              </a:r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942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305793C-12C7-4A40-9076-DB4A584C2D53}" type="slidenum">
              <a:rPr lang="en-US" sz="1400" spc="-1" smtClean="0">
                <a:latin typeface="Times New Roman"/>
              </a:r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246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305793C-12C7-4A40-9076-DB4A584C2D53}" type="slidenum">
              <a:rPr lang="en-US" sz="1400" spc="-1" smtClean="0">
                <a:latin typeface="Times New Roman"/>
              </a:r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42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en-US" sz="2000" strike="noStrike" spc="-1">
                <a:uFill>
                  <a:solidFill>
                    <a:srgbClr val="FFFFFF"/>
                  </a:solidFill>
                </a:uFill>
                <a:latin typeface="Arial"/>
              </a:rPr>
              <a:t>So, you can have frequentist, or traditional, statistics which will calculate probability based on data without taking into account any previous data or knowledge. Prior knowledge is therefore ignored. </a:t>
            </a:r>
            <a:endParaRPr/>
          </a:p>
        </p:txBody>
      </p:sp>
      <p:sp>
        <p:nvSpPr>
          <p:cNvPr id="35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57FF4F1-92A3-40C4-BDAD-CE115420E4D8}" type="slidenum"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4082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en-US" sz="2000" strike="noStrike" spc="-1">
                <a:uFill>
                  <a:solidFill>
                    <a:srgbClr val="FFFFFF"/>
                  </a:solidFill>
                </a:uFill>
                <a:latin typeface="Arial"/>
              </a:rPr>
              <a:t>I.E you calculate the joint probability of A and B occurring </a:t>
            </a:r>
            <a:endParaRPr/>
          </a:p>
        </p:txBody>
      </p:sp>
      <p:sp>
        <p:nvSpPr>
          <p:cNvPr id="361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43F6D69-B1EC-4714-B009-1501CFB8EF39}" type="slidenum"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0419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599E3CD-2C19-44A9-8FA1-3466AE7378A0}" type="slidenum"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5424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9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90B5B7E-01E0-4114-A00C-CA1D81B2BB34}" type="slidenum"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1242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en-US" sz="2000" strike="noStrike" spc="-1">
                <a:uFill>
                  <a:solidFill>
                    <a:srgbClr val="FFFFFF"/>
                  </a:solidFill>
                </a:uFill>
                <a:latin typeface="Arial"/>
              </a:rPr>
              <a:t>In this case you calculate the denominator using the following variation on Bayes’s theorem. </a:t>
            </a:r>
            <a:endParaRPr/>
          </a:p>
        </p:txBody>
      </p:sp>
      <p:sp>
        <p:nvSpPr>
          <p:cNvPr id="371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51AE6B4-97DA-4D74-B886-29EC57A375EC}" type="slidenum"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855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803BC91-495F-4708-BE35-F0F9D3B91DB4}" type="slidenum"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4386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305793C-12C7-4A40-9076-DB4A584C2D53}" type="slidenum">
              <a:rPr lang="en-US" sz="1400" spc="-1" smtClean="0">
                <a:latin typeface="Times New Roman"/>
              </a:r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48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100580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1097280" y="3947040"/>
            <a:ext cx="100580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251400" y="3947040"/>
            <a:ext cx="49082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1097280" y="3947040"/>
            <a:ext cx="49082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4" name="Picture 43"/>
          <p:cNvPicPr/>
          <p:nvPr/>
        </p:nvPicPr>
        <p:blipFill>
          <a:blip r:embed="rId2"/>
          <a:stretch/>
        </p:blipFill>
        <p:spPr>
          <a:xfrm>
            <a:off x="3605040" y="1845360"/>
            <a:ext cx="5042160" cy="4023000"/>
          </a:xfrm>
          <a:prstGeom prst="rect">
            <a:avLst/>
          </a:prstGeom>
          <a:ln>
            <a:noFill/>
          </a:ln>
        </p:spPr>
      </p:pic>
      <p:pic>
        <p:nvPicPr>
          <p:cNvPr id="45" name="Picture 44"/>
          <p:cNvPicPr/>
          <p:nvPr/>
        </p:nvPicPr>
        <p:blipFill>
          <a:blip r:embed="rId2"/>
          <a:stretch/>
        </p:blipFill>
        <p:spPr>
          <a:xfrm>
            <a:off x="3605040" y="1845360"/>
            <a:ext cx="5042160" cy="4023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4023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4023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1097280" y="286560"/>
            <a:ext cx="10058040" cy="67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1097280" y="3947040"/>
            <a:ext cx="49082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4023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4023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251400" y="3947040"/>
            <a:ext cx="49082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1097280" y="3947040"/>
            <a:ext cx="100580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100580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1097280" y="3947040"/>
            <a:ext cx="100580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251400" y="3947040"/>
            <a:ext cx="49082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1097280" y="3947040"/>
            <a:ext cx="49082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6" name="Picture 85"/>
          <p:cNvPicPr/>
          <p:nvPr/>
        </p:nvPicPr>
        <p:blipFill>
          <a:blip r:embed="rId2"/>
          <a:stretch/>
        </p:blipFill>
        <p:spPr>
          <a:xfrm>
            <a:off x="3605040" y="1845360"/>
            <a:ext cx="5042160" cy="4023000"/>
          </a:xfrm>
          <a:prstGeom prst="rect">
            <a:avLst/>
          </a:prstGeom>
          <a:ln>
            <a:noFill/>
          </a:ln>
        </p:spPr>
      </p:pic>
      <p:pic>
        <p:nvPicPr>
          <p:cNvPr id="87" name="Picture 86"/>
          <p:cNvPicPr/>
          <p:nvPr/>
        </p:nvPicPr>
        <p:blipFill>
          <a:blip r:embed="rId2"/>
          <a:stretch/>
        </p:blipFill>
        <p:spPr>
          <a:xfrm>
            <a:off x="3605040" y="1845360"/>
            <a:ext cx="5042160" cy="4023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subTitle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4023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4023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ubTitle"/>
          </p:nvPr>
        </p:nvSpPr>
        <p:spPr>
          <a:xfrm>
            <a:off x="1097280" y="286560"/>
            <a:ext cx="10058040" cy="67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1097280" y="3947040"/>
            <a:ext cx="49082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4023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4023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251400" y="3947040"/>
            <a:ext cx="49082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1097280" y="3947040"/>
            <a:ext cx="100580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100580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1097280" y="3947040"/>
            <a:ext cx="100580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6251400" y="3947040"/>
            <a:ext cx="49082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1097280" y="3947040"/>
            <a:ext cx="49082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30" name="Picture 129"/>
          <p:cNvPicPr/>
          <p:nvPr/>
        </p:nvPicPr>
        <p:blipFill>
          <a:blip r:embed="rId2"/>
          <a:stretch/>
        </p:blipFill>
        <p:spPr>
          <a:xfrm>
            <a:off x="3605040" y="1845360"/>
            <a:ext cx="5042160" cy="4023000"/>
          </a:xfrm>
          <a:prstGeom prst="rect">
            <a:avLst/>
          </a:prstGeom>
          <a:ln>
            <a:noFill/>
          </a:ln>
        </p:spPr>
      </p:pic>
      <p:pic>
        <p:nvPicPr>
          <p:cNvPr id="131" name="Picture 130"/>
          <p:cNvPicPr/>
          <p:nvPr/>
        </p:nvPicPr>
        <p:blipFill>
          <a:blip r:embed="rId2"/>
          <a:stretch/>
        </p:blipFill>
        <p:spPr>
          <a:xfrm>
            <a:off x="3605040" y="1845360"/>
            <a:ext cx="5042160" cy="4023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4023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4023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4023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4023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1097280" y="286560"/>
            <a:ext cx="10058040" cy="67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1097280" y="3947040"/>
            <a:ext cx="49082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4023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4023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251400" y="3947040"/>
            <a:ext cx="49082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1097280" y="3947040"/>
            <a:ext cx="100580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100580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1097280" y="3947040"/>
            <a:ext cx="100580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6251400" y="3947040"/>
            <a:ext cx="49082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1097280" y="3947040"/>
            <a:ext cx="49082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64" name="Picture 163"/>
          <p:cNvPicPr/>
          <p:nvPr/>
        </p:nvPicPr>
        <p:blipFill>
          <a:blip r:embed="rId2"/>
          <a:stretch/>
        </p:blipFill>
        <p:spPr>
          <a:xfrm>
            <a:off x="3605040" y="1845360"/>
            <a:ext cx="5042160" cy="4023000"/>
          </a:xfrm>
          <a:prstGeom prst="rect">
            <a:avLst/>
          </a:prstGeom>
          <a:ln>
            <a:noFill/>
          </a:ln>
        </p:spPr>
      </p:pic>
      <p:pic>
        <p:nvPicPr>
          <p:cNvPr id="165" name="Picture 164"/>
          <p:cNvPicPr/>
          <p:nvPr/>
        </p:nvPicPr>
        <p:blipFill>
          <a:blip r:embed="rId2"/>
          <a:stretch/>
        </p:blipFill>
        <p:spPr>
          <a:xfrm>
            <a:off x="3605040" y="1845360"/>
            <a:ext cx="5042160" cy="4023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1097280" y="286560"/>
            <a:ext cx="10058040" cy="67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1097280" y="3947040"/>
            <a:ext cx="49082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4023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4023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251400" y="3947040"/>
            <a:ext cx="49082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097280" y="3947040"/>
            <a:ext cx="100580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5F91F-9C9D-4C9F-A66C-BF2420FE64B1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F6C74-183B-496D-8216-FAE453D8E15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0" y="6400800"/>
            <a:ext cx="1219176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2"/>
          <p:cNvSpPr/>
          <p:nvPr/>
        </p:nvSpPr>
        <p:spPr>
          <a:xfrm>
            <a:off x="0" y="6334200"/>
            <a:ext cx="12191760" cy="66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Line 3"/>
          <p:cNvSpPr/>
          <p:nvPr/>
        </p:nvSpPr>
        <p:spPr>
          <a:xfrm>
            <a:off x="1193400" y="1737720"/>
            <a:ext cx="9966960" cy="0"/>
          </a:xfrm>
          <a:prstGeom prst="line">
            <a:avLst/>
          </a:prstGeom>
          <a:ln w="648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PlaceHolder 4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85000"/>
              </a:lnSpc>
            </a:pPr>
            <a:r>
              <a:rPr lang="en-US" sz="4800" strike="noStrike" spc="-49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Click to edit Master title style</a:t>
            </a:r>
            <a:endParaRPr/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</p:spPr>
        <p:txBody>
          <a:bodyPr lIns="0" r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00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00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/>
          </a:p>
          <a:p>
            <a:pPr marL="91440" indent="-91080">
              <a:lnSpc>
                <a:spcPct val="100000"/>
              </a:lnSpc>
              <a:buClr>
                <a:srgbClr val="99CB38"/>
              </a:buClr>
              <a:buFont typeface="Calibri"/>
              <a:buChar char=" "/>
            </a:pPr>
            <a:r>
              <a:rPr lang="en-US" sz="200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LevelClick to edit Master text styles</a:t>
            </a:r>
            <a:endParaRPr/>
          </a:p>
          <a:p>
            <a:pPr marL="384120" lvl="1" indent="-182520">
              <a:lnSpc>
                <a:spcPct val="100000"/>
              </a:lnSpc>
              <a:buClr>
                <a:srgbClr val="99CB38"/>
              </a:buClr>
              <a:buFont typeface="Calibri"/>
              <a:buChar char="◦"/>
            </a:pPr>
            <a:r>
              <a:rPr lang="en-US" sz="180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/>
          </a:p>
          <a:p>
            <a:pPr marL="567000" lvl="2" indent="-182520">
              <a:lnSpc>
                <a:spcPct val="100000"/>
              </a:lnSpc>
              <a:buClr>
                <a:srgbClr val="99CB38"/>
              </a:buClr>
              <a:buFont typeface="Calibri"/>
              <a:buChar char="◦"/>
            </a:pPr>
            <a:r>
              <a:rPr lang="en-US" sz="140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/>
          </a:p>
          <a:p>
            <a:pPr marL="749880" lvl="3" indent="-182520">
              <a:lnSpc>
                <a:spcPct val="100000"/>
              </a:lnSpc>
              <a:buClr>
                <a:srgbClr val="99CB38"/>
              </a:buClr>
              <a:buFont typeface="Calibri"/>
              <a:buChar char="◦"/>
            </a:pPr>
            <a:r>
              <a:rPr lang="en-US" sz="140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/>
          </a:p>
          <a:p>
            <a:pPr marL="932760" lvl="4" indent="-182520">
              <a:lnSpc>
                <a:spcPct val="100000"/>
              </a:lnSpc>
              <a:buClr>
                <a:srgbClr val="99CB38"/>
              </a:buClr>
              <a:buFont typeface="Calibri"/>
              <a:buChar char="◦"/>
            </a:pPr>
            <a:r>
              <a:rPr lang="en-US" sz="140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/>
          </a:p>
        </p:txBody>
      </p:sp>
      <p:sp>
        <p:nvSpPr>
          <p:cNvPr id="51" name="PlaceHolder 6"/>
          <p:cNvSpPr>
            <a:spLocks noGrp="1"/>
          </p:cNvSpPr>
          <p:nvPr>
            <p:ph type="dt"/>
          </p:nvPr>
        </p:nvSpPr>
        <p:spPr>
          <a:xfrm>
            <a:off x="1097280" y="6459840"/>
            <a:ext cx="24717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9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12/8/16</a:t>
            </a:r>
            <a:endParaRPr/>
          </a:p>
        </p:txBody>
      </p:sp>
      <p:sp>
        <p:nvSpPr>
          <p:cNvPr id="52" name="PlaceHolder 7"/>
          <p:cNvSpPr>
            <a:spLocks noGrp="1"/>
          </p:cNvSpPr>
          <p:nvPr>
            <p:ph type="ftr"/>
          </p:nvPr>
        </p:nvSpPr>
        <p:spPr>
          <a:xfrm>
            <a:off x="3686040" y="6459840"/>
            <a:ext cx="482256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53" name="PlaceHolder 8"/>
          <p:cNvSpPr>
            <a:spLocks noGrp="1"/>
          </p:cNvSpPr>
          <p:nvPr>
            <p:ph type="sldNum"/>
          </p:nvPr>
        </p:nvSpPr>
        <p:spPr>
          <a:xfrm>
            <a:off x="9900360" y="6459840"/>
            <a:ext cx="1311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3ECDBAFF-03EB-4ED8-956B-5D6A2E348208}" type="slidenum">
              <a:rPr lang="en-US" sz="105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 hidden="1"/>
          <p:cNvSpPr/>
          <p:nvPr/>
        </p:nvSpPr>
        <p:spPr>
          <a:xfrm>
            <a:off x="0" y="6400800"/>
            <a:ext cx="1219176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CustomShape 2" hidden="1"/>
          <p:cNvSpPr/>
          <p:nvPr/>
        </p:nvSpPr>
        <p:spPr>
          <a:xfrm>
            <a:off x="0" y="6334200"/>
            <a:ext cx="12191760" cy="66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Line 3"/>
          <p:cNvSpPr/>
          <p:nvPr/>
        </p:nvSpPr>
        <p:spPr>
          <a:xfrm>
            <a:off x="1193400" y="1737720"/>
            <a:ext cx="9966960" cy="0"/>
          </a:xfrm>
          <a:prstGeom prst="line">
            <a:avLst/>
          </a:prstGeom>
          <a:ln w="648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CustomShape 4"/>
          <p:cNvSpPr/>
          <p:nvPr/>
        </p:nvSpPr>
        <p:spPr>
          <a:xfrm>
            <a:off x="3240" y="6400800"/>
            <a:ext cx="1218852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CustomShape 5"/>
          <p:cNvSpPr/>
          <p:nvPr/>
        </p:nvSpPr>
        <p:spPr>
          <a:xfrm>
            <a:off x="0" y="6334200"/>
            <a:ext cx="12188520" cy="63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PlaceHolder 6"/>
          <p:cNvSpPr>
            <a:spLocks noGrp="1"/>
          </p:cNvSpPr>
          <p:nvPr>
            <p:ph type="dt"/>
          </p:nvPr>
        </p:nvSpPr>
        <p:spPr>
          <a:xfrm>
            <a:off x="1097280" y="6459840"/>
            <a:ext cx="24717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9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12/8/16</a:t>
            </a:r>
            <a:endParaRPr/>
          </a:p>
        </p:txBody>
      </p:sp>
      <p:sp>
        <p:nvSpPr>
          <p:cNvPr id="94" name="PlaceHolder 7"/>
          <p:cNvSpPr>
            <a:spLocks noGrp="1"/>
          </p:cNvSpPr>
          <p:nvPr>
            <p:ph type="ftr"/>
          </p:nvPr>
        </p:nvSpPr>
        <p:spPr>
          <a:xfrm>
            <a:off x="3686040" y="6459840"/>
            <a:ext cx="482256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95" name="PlaceHolder 8"/>
          <p:cNvSpPr>
            <a:spLocks noGrp="1"/>
          </p:cNvSpPr>
          <p:nvPr>
            <p:ph type="sldNum"/>
          </p:nvPr>
        </p:nvSpPr>
        <p:spPr>
          <a:xfrm>
            <a:off x="9900360" y="6459840"/>
            <a:ext cx="1311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346947E-0D6A-4F56-99A4-DA718DF63874}" type="slidenum">
              <a:rPr lang="en-US" sz="105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/>
          </a:p>
        </p:txBody>
      </p:sp>
      <p:sp>
        <p:nvSpPr>
          <p:cNvPr id="96" name="PlaceHolder 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spc="-1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97" name="PlaceHolder 1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Calibri"/>
              </a:rPr>
              <a:t>Click to edit the outline text format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1400" spc="-1">
                <a:latin typeface="Calibri"/>
              </a:rPr>
              <a:t>Second Outline Level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1400" spc="-1">
                <a:latin typeface="Calibri"/>
              </a:rPr>
              <a:t>Third Outline Level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1400" spc="-1">
                <a:latin typeface="Calibri"/>
              </a:rPr>
              <a:t>Fourth Outline Level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Calibri"/>
              </a:rPr>
              <a:t>Fifth Outline Level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Calibri"/>
              </a:rPr>
              <a:t>Sixth Outline Level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Calibri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3.png"/><Relationship Id="rId7" Type="http://schemas.openxmlformats.org/officeDocument/2006/relationships/image" Target="../media/image70.png"/><Relationship Id="rId12" Type="http://schemas.openxmlformats.org/officeDocument/2006/relationships/image" Target="../media/image16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0.png"/><Relationship Id="rId11" Type="http://schemas.openxmlformats.org/officeDocument/2006/relationships/image" Target="../media/image111.png"/><Relationship Id="rId5" Type="http://schemas.openxmlformats.org/officeDocument/2006/relationships/image" Target="../media/image50.PNG"/><Relationship Id="rId10" Type="http://schemas.openxmlformats.org/officeDocument/2006/relationships/image" Target="../media/image100.png"/><Relationship Id="rId4" Type="http://schemas.openxmlformats.org/officeDocument/2006/relationships/image" Target="../media/image4.png"/><Relationship Id="rId9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0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1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1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0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5" Type="http://schemas.openxmlformats.org/officeDocument/2006/relationships/image" Target="../media/image161.png"/><Relationship Id="rId4" Type="http://schemas.openxmlformats.org/officeDocument/2006/relationships/image" Target="../media/image1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tisticshowto.com/bayes-theorem-problems/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2139120" y="-155520"/>
            <a:ext cx="10058040" cy="35658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85000"/>
              </a:lnSpc>
            </a:pPr>
            <a:r>
              <a:rPr lang="en-US" sz="8000" strike="noStrike" spc="-49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Bayes for Beginners</a:t>
            </a:r>
            <a:endParaRPr/>
          </a:p>
        </p:txBody>
      </p:sp>
      <p:sp>
        <p:nvSpPr>
          <p:cNvPr id="172" name="TextShape 2"/>
          <p:cNvSpPr txBox="1"/>
          <p:nvPr/>
        </p:nvSpPr>
        <p:spPr>
          <a:xfrm>
            <a:off x="2139120" y="4549680"/>
            <a:ext cx="9465120" cy="18838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de-CH" sz="2400" strike="noStrike" cap="all" spc="199" dirty="0">
                <a:solidFill>
                  <a:srgbClr val="455F5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Luca </a:t>
            </a:r>
            <a:r>
              <a:rPr lang="de-CH" sz="2400" strike="noStrike" cap="all" spc="199" dirty="0" err="1">
                <a:solidFill>
                  <a:srgbClr val="455F5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Chech</a:t>
            </a:r>
            <a:r>
              <a:rPr lang="de-CH" sz="2400" strike="noStrike" cap="all" spc="199" dirty="0">
                <a:solidFill>
                  <a:srgbClr val="455F5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de-CH" sz="2400" strike="noStrike" cap="all" spc="199" dirty="0" err="1">
                <a:solidFill>
                  <a:srgbClr val="455F5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and</a:t>
            </a:r>
            <a:r>
              <a:rPr lang="de-CH" sz="2400" strike="noStrike" cap="all" spc="199" dirty="0">
                <a:solidFill>
                  <a:srgbClr val="455F5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Jolanda Malamud</a:t>
            </a:r>
            <a:endParaRPr dirty="0"/>
          </a:p>
          <a:p>
            <a:pPr algn="r">
              <a:lnSpc>
                <a:spcPct val="100000"/>
              </a:lnSpc>
            </a:pPr>
            <a:r>
              <a:rPr lang="en-US" sz="2400" strike="noStrike" cap="all" spc="199" dirty="0">
                <a:solidFill>
                  <a:srgbClr val="455F5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Supervisor: Thomas Parr</a:t>
            </a:r>
            <a:endParaRPr dirty="0"/>
          </a:p>
          <a:p>
            <a:pPr algn="r">
              <a:lnSpc>
                <a:spcPct val="100000"/>
              </a:lnSpc>
            </a:pPr>
            <a:r>
              <a:rPr lang="en-US" sz="2400" strike="noStrike" cap="all" spc="199" dirty="0">
                <a:solidFill>
                  <a:srgbClr val="455F5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13</a:t>
            </a:r>
            <a:r>
              <a:rPr lang="en-US" sz="2400" strike="noStrike" cap="all" spc="199" baseline="30000" dirty="0">
                <a:solidFill>
                  <a:srgbClr val="455F5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th</a:t>
            </a:r>
            <a:r>
              <a:rPr lang="en-US" sz="2400" strike="noStrike" cap="all" spc="199" dirty="0">
                <a:solidFill>
                  <a:srgbClr val="455F5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February 2019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4ABFE6B8-ECED-4725-944D-AC87FD552764}"/>
              </a:ext>
            </a:extLst>
          </p:cNvPr>
          <p:cNvGrpSpPr/>
          <p:nvPr/>
        </p:nvGrpSpPr>
        <p:grpSpPr>
          <a:xfrm>
            <a:off x="534975" y="2486431"/>
            <a:ext cx="2874002" cy="2189594"/>
            <a:chOff x="534975" y="2486431"/>
            <a:chExt cx="2874002" cy="21895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19A61B6-6C9A-433A-A77D-8A51A5F914D2}"/>
                </a:ext>
              </a:extLst>
            </p:cNvPr>
            <p:cNvCxnSpPr>
              <a:cxnSpLocks/>
            </p:cNvCxnSpPr>
            <p:nvPr/>
          </p:nvCxnSpPr>
          <p:spPr>
            <a:xfrm>
              <a:off x="1412068" y="3569465"/>
              <a:ext cx="19969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104420B-CF58-4829-A9AA-D87872E6F044}"/>
                </a:ext>
              </a:extLst>
            </p:cNvPr>
            <p:cNvCxnSpPr>
              <a:cxnSpLocks/>
            </p:cNvCxnSpPr>
            <p:nvPr/>
          </p:nvCxnSpPr>
          <p:spPr>
            <a:xfrm>
              <a:off x="1412068" y="4021457"/>
              <a:ext cx="19969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58D9A4B-13C5-4FFA-BEB3-4E718116249A}"/>
                </a:ext>
              </a:extLst>
            </p:cNvPr>
            <p:cNvCxnSpPr>
              <a:cxnSpLocks/>
            </p:cNvCxnSpPr>
            <p:nvPr/>
          </p:nvCxnSpPr>
          <p:spPr>
            <a:xfrm>
              <a:off x="1412068" y="4448289"/>
              <a:ext cx="19969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F44C6FC-CFF0-4420-95AF-5BB980017FB0}"/>
                </a:ext>
              </a:extLst>
            </p:cNvPr>
            <p:cNvSpPr txBox="1"/>
            <p:nvPr/>
          </p:nvSpPr>
          <p:spPr>
            <a:xfrm>
              <a:off x="2010034" y="3196618"/>
              <a:ext cx="328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0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0872177-E3C3-458F-85EB-06112288D4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0959" y="3239045"/>
              <a:ext cx="0" cy="136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521CC6D-1516-4FE1-AFA0-4AD3728AA7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57720" y="3239045"/>
              <a:ext cx="0" cy="136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2031C15-13C0-4761-A1F7-9B940C2262A6}"/>
                </a:ext>
              </a:extLst>
            </p:cNvPr>
            <p:cNvSpPr txBox="1"/>
            <p:nvPr/>
          </p:nvSpPr>
          <p:spPr>
            <a:xfrm>
              <a:off x="1407579" y="3604279"/>
              <a:ext cx="328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570380B-0C19-486E-A41C-39AD8C466C2D}"/>
                </a:ext>
              </a:extLst>
            </p:cNvPr>
            <p:cNvSpPr txBox="1"/>
            <p:nvPr/>
          </p:nvSpPr>
          <p:spPr>
            <a:xfrm>
              <a:off x="1407579" y="4031651"/>
              <a:ext cx="328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BA9A010-42B3-4DB9-A08D-D953994C9832}"/>
                </a:ext>
              </a:extLst>
            </p:cNvPr>
            <p:cNvSpPr txBox="1"/>
            <p:nvPr/>
          </p:nvSpPr>
          <p:spPr>
            <a:xfrm>
              <a:off x="2776794" y="3194516"/>
              <a:ext cx="328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D4078DB-29F1-4019-96FE-4179FA1F8EF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57413" y="3239045"/>
              <a:ext cx="0" cy="136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6603497-D373-43DB-B86F-9724F52CF823}"/>
                </a:ext>
              </a:extLst>
            </p:cNvPr>
            <p:cNvSpPr txBox="1"/>
            <p:nvPr/>
          </p:nvSpPr>
          <p:spPr>
            <a:xfrm>
              <a:off x="2395559" y="2663835"/>
              <a:ext cx="328612" cy="564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000" dirty="0"/>
                <a:t>x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F1C62A6-E88F-443D-BBE4-7E1AF2DDF4D9}"/>
                </a:ext>
              </a:extLst>
            </p:cNvPr>
            <p:cNvSpPr txBox="1"/>
            <p:nvPr/>
          </p:nvSpPr>
          <p:spPr>
            <a:xfrm>
              <a:off x="927281" y="3773556"/>
              <a:ext cx="3707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Y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C7E6419-AEEB-4DF9-B525-96E9DD0DB929}"/>
                </a:ext>
              </a:extLst>
            </p:cNvPr>
            <p:cNvSpPr txBox="1"/>
            <p:nvPr/>
          </p:nvSpPr>
          <p:spPr>
            <a:xfrm>
              <a:off x="1968641" y="3595145"/>
              <a:ext cx="5976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0.5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3EB4FF1-7617-4CAE-844D-82B8519FB663}"/>
                </a:ext>
              </a:extLst>
            </p:cNvPr>
            <p:cNvSpPr txBox="1"/>
            <p:nvPr/>
          </p:nvSpPr>
          <p:spPr>
            <a:xfrm>
              <a:off x="1968641" y="4035114"/>
              <a:ext cx="5890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0.1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49FF078-3413-47D8-B962-4FFC3E80DE66}"/>
                </a:ext>
              </a:extLst>
            </p:cNvPr>
            <p:cNvSpPr txBox="1"/>
            <p:nvPr/>
          </p:nvSpPr>
          <p:spPr>
            <a:xfrm>
              <a:off x="2622410" y="3604279"/>
              <a:ext cx="637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0.1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198AC0A-822D-45BF-BE9A-7AADA04110E2}"/>
                </a:ext>
              </a:extLst>
            </p:cNvPr>
            <p:cNvSpPr txBox="1"/>
            <p:nvPr/>
          </p:nvSpPr>
          <p:spPr>
            <a:xfrm>
              <a:off x="2622410" y="4046617"/>
              <a:ext cx="5703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0.3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3462F1C-9C7E-4996-9842-58A81848BA98}"/>
                </a:ext>
              </a:extLst>
            </p:cNvPr>
            <p:cNvSpPr txBox="1"/>
            <p:nvPr/>
          </p:nvSpPr>
          <p:spPr>
            <a:xfrm>
              <a:off x="2063730" y="2486431"/>
              <a:ext cx="987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disease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133DAEF-E4D8-48C5-9FAB-12CC0630C456}"/>
                </a:ext>
              </a:extLst>
            </p:cNvPr>
            <p:cNvSpPr txBox="1"/>
            <p:nvPr/>
          </p:nvSpPr>
          <p:spPr>
            <a:xfrm rot="16200000">
              <a:off x="75265" y="3846984"/>
              <a:ext cx="12887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symptoms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8A366B9-DE37-48B8-93D5-B23CECAABCF1}"/>
              </a:ext>
            </a:extLst>
          </p:cNvPr>
          <p:cNvGrpSpPr/>
          <p:nvPr/>
        </p:nvGrpSpPr>
        <p:grpSpPr>
          <a:xfrm>
            <a:off x="5103187" y="2033105"/>
            <a:ext cx="4077009" cy="369332"/>
            <a:chOff x="3844887" y="2137272"/>
            <a:chExt cx="4077009" cy="36933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D60EF49-36F2-493E-9149-66BABBFA6050}"/>
                </a:ext>
              </a:extLst>
            </p:cNvPr>
            <p:cNvSpPr txBox="1"/>
            <p:nvPr/>
          </p:nvSpPr>
          <p:spPr>
            <a:xfrm>
              <a:off x="3844887" y="2137272"/>
              <a:ext cx="19610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joint probability 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9448EF4-CDF8-4CD5-A96E-F6584FFC50E8}"/>
                    </a:ext>
                  </a:extLst>
                </p:cNvPr>
                <p:cNvSpPr txBox="1"/>
                <p:nvPr/>
              </p:nvSpPr>
              <p:spPr>
                <a:xfrm>
                  <a:off x="5666342" y="2183438"/>
                  <a:ext cx="22555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=0,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=0.1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9448EF4-CDF8-4CD5-A96E-F6584FFC50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6342" y="2183438"/>
                  <a:ext cx="2255554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1892" r="-1622" b="-869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50676021-C738-4D64-AC55-E053D46668EC}"/>
              </a:ext>
            </a:extLst>
          </p:cNvPr>
          <p:cNvSpPr txBox="1"/>
          <p:nvPr/>
        </p:nvSpPr>
        <p:spPr>
          <a:xfrm>
            <a:off x="5341345" y="2695420"/>
            <a:ext cx="254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Conditional probability: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6E572DA-DD52-4BC6-830F-47D924803968}"/>
                  </a:ext>
                </a:extLst>
              </p:cNvPr>
              <p:cNvSpPr txBox="1"/>
              <p:nvPr/>
            </p:nvSpPr>
            <p:spPr>
              <a:xfrm>
                <a:off x="4823415" y="3450711"/>
                <a:ext cx="16360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6E572DA-DD52-4BC6-830F-47D924803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415" y="3450711"/>
                <a:ext cx="1636089" cy="276999"/>
              </a:xfrm>
              <a:prstGeom prst="rect">
                <a:avLst/>
              </a:prstGeom>
              <a:blipFill>
                <a:blip r:embed="rId3"/>
                <a:stretch>
                  <a:fillRect l="-2602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151B563-74E2-4B9D-AA3A-DDCAF6BD8693}"/>
                  </a:ext>
                </a:extLst>
              </p:cNvPr>
              <p:cNvSpPr txBox="1"/>
              <p:nvPr/>
            </p:nvSpPr>
            <p:spPr>
              <a:xfrm>
                <a:off x="4835097" y="4169728"/>
                <a:ext cx="16360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151B563-74E2-4B9D-AA3A-DDCAF6BD8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097" y="4169728"/>
                <a:ext cx="1636089" cy="276999"/>
              </a:xfrm>
              <a:prstGeom prst="rect">
                <a:avLst/>
              </a:prstGeom>
              <a:blipFill>
                <a:blip r:embed="rId4"/>
                <a:stretch>
                  <a:fillRect l="-2602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>
            <a:extLst>
              <a:ext uri="{FF2B5EF4-FFF2-40B4-BE49-F238E27FC236}">
                <a16:creationId xmlns:a16="http://schemas.microsoft.com/office/drawing/2014/main" id="{6EB04A07-1D57-4102-AD72-15FFDFBE931A}"/>
              </a:ext>
            </a:extLst>
          </p:cNvPr>
          <p:cNvSpPr/>
          <p:nvPr/>
        </p:nvSpPr>
        <p:spPr>
          <a:xfrm>
            <a:off x="1790957" y="4008397"/>
            <a:ext cx="1488815" cy="45192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E22E374-1617-4410-9976-5F6FD967B40B}"/>
              </a:ext>
            </a:extLst>
          </p:cNvPr>
          <p:cNvSpPr/>
          <p:nvPr/>
        </p:nvSpPr>
        <p:spPr>
          <a:xfrm>
            <a:off x="1790958" y="4021457"/>
            <a:ext cx="758146" cy="43989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AEAF56D-0B60-4BEA-B1E2-0C2BC26E8CFE}"/>
                  </a:ext>
                </a:extLst>
              </p:cNvPr>
              <p:cNvSpPr txBox="1"/>
              <p:nvPr/>
            </p:nvSpPr>
            <p:spPr>
              <a:xfrm>
                <a:off x="4822165" y="3459915"/>
                <a:ext cx="2242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AEAF56D-0B60-4BEA-B1E2-0C2BC26E8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165" y="3459915"/>
                <a:ext cx="2242024" cy="276999"/>
              </a:xfrm>
              <a:prstGeom prst="rect">
                <a:avLst/>
              </a:prstGeom>
              <a:blipFill>
                <a:blip r:embed="rId5"/>
                <a:stretch>
                  <a:fillRect l="-1630" r="-1902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BD0F2A3-0DA9-4BB9-AF5A-7CCA313C1D41}"/>
                  </a:ext>
                </a:extLst>
              </p:cNvPr>
              <p:cNvSpPr txBox="1"/>
              <p:nvPr/>
            </p:nvSpPr>
            <p:spPr>
              <a:xfrm>
                <a:off x="4835097" y="4160524"/>
                <a:ext cx="2242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BD0F2A3-0DA9-4BB9-AF5A-7CCA313C1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097" y="4160524"/>
                <a:ext cx="2242024" cy="276999"/>
              </a:xfrm>
              <a:prstGeom prst="rect">
                <a:avLst/>
              </a:prstGeom>
              <a:blipFill>
                <a:blip r:embed="rId6"/>
                <a:stretch>
                  <a:fillRect l="-1630" r="-1902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6A616D9-16FC-438C-9BE2-BD018223BAA3}"/>
                  </a:ext>
                </a:extLst>
              </p:cNvPr>
              <p:cNvSpPr txBox="1"/>
              <p:nvPr/>
            </p:nvSpPr>
            <p:spPr>
              <a:xfrm>
                <a:off x="4822165" y="3299272"/>
                <a:ext cx="2822311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0.3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0.1+0.3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6A616D9-16FC-438C-9BE2-BD018223B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165" y="3299272"/>
                <a:ext cx="2822311" cy="5250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021787D-6E46-45E2-9AAD-8B0732C0B924}"/>
                  </a:ext>
                </a:extLst>
              </p:cNvPr>
              <p:cNvSpPr txBox="1"/>
              <p:nvPr/>
            </p:nvSpPr>
            <p:spPr>
              <a:xfrm>
                <a:off x="4791868" y="3306957"/>
                <a:ext cx="3335272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0.3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0.1+0.3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021787D-6E46-45E2-9AAD-8B0732C0B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868" y="3306957"/>
                <a:ext cx="3335272" cy="5250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349E095-A5A8-4089-89C3-C577F7607893}"/>
                  </a:ext>
                </a:extLst>
              </p:cNvPr>
              <p:cNvSpPr txBox="1"/>
              <p:nvPr/>
            </p:nvSpPr>
            <p:spPr>
              <a:xfrm>
                <a:off x="4835097" y="4021457"/>
                <a:ext cx="2822311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0.1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0.1+0.3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349E095-A5A8-4089-89C3-C577F7607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097" y="4021457"/>
                <a:ext cx="2822311" cy="5250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634F330-A9DA-4F6A-89E5-77F2E08A2386}"/>
                  </a:ext>
                </a:extLst>
              </p:cNvPr>
              <p:cNvSpPr txBox="1"/>
              <p:nvPr/>
            </p:nvSpPr>
            <p:spPr>
              <a:xfrm>
                <a:off x="4791868" y="4031650"/>
                <a:ext cx="3335272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0.1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0.1+0.3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634F330-A9DA-4F6A-89E5-77F2E08A2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868" y="4031650"/>
                <a:ext cx="3335272" cy="5250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B9CF80BC-BAE6-4F57-A0BC-B0616C931EC2}"/>
              </a:ext>
            </a:extLst>
          </p:cNvPr>
          <p:cNvGrpSpPr/>
          <p:nvPr/>
        </p:nvGrpSpPr>
        <p:grpSpPr>
          <a:xfrm>
            <a:off x="5103187" y="2033106"/>
            <a:ext cx="3471074" cy="369332"/>
            <a:chOff x="3844887" y="2137272"/>
            <a:chExt cx="3471074" cy="369332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AFAE648-7D30-408F-941E-6588DCD64574}"/>
                </a:ext>
              </a:extLst>
            </p:cNvPr>
            <p:cNvSpPr txBox="1"/>
            <p:nvPr/>
          </p:nvSpPr>
          <p:spPr>
            <a:xfrm>
              <a:off x="3844887" y="2137272"/>
              <a:ext cx="19610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joint probability 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B072907C-4E6D-4729-A18C-02C8F49C43AF}"/>
                    </a:ext>
                  </a:extLst>
                </p:cNvPr>
                <p:cNvSpPr txBox="1"/>
                <p:nvPr/>
              </p:nvSpPr>
              <p:spPr>
                <a:xfrm>
                  <a:off x="5666342" y="2183438"/>
                  <a:ext cx="16496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=0,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B072907C-4E6D-4729-A18C-02C8F49C43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6342" y="2183438"/>
                  <a:ext cx="1649619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2583" b="-869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6" name="Title 1">
            <a:extLst>
              <a:ext uri="{FF2B5EF4-FFF2-40B4-BE49-F238E27FC236}">
                <a16:creationId xmlns:a16="http://schemas.microsoft.com/office/drawing/2014/main" id="{57FBC030-E805-4D05-B2B5-7B576BCEB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97577"/>
            <a:ext cx="10058040" cy="1450440"/>
          </a:xfrm>
        </p:spPr>
        <p:txBody>
          <a:bodyPr/>
          <a:lstStyle/>
          <a:p>
            <a:pPr algn="ctr"/>
            <a:r>
              <a:rPr lang="en-GB" dirty="0"/>
              <a:t>Conditional Probability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55AF151-D20F-446D-9FBC-57C0334379EC}"/>
                  </a:ext>
                </a:extLst>
              </p:cNvPr>
              <p:cNvSpPr txBox="1"/>
              <p:nvPr/>
            </p:nvSpPr>
            <p:spPr>
              <a:xfrm>
                <a:off x="5136397" y="5036431"/>
                <a:ext cx="2879699" cy="686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en-GB" sz="2800" dirty="0">
                    <a:solidFill>
                      <a:srgbClr val="C00000"/>
                    </a:solidFill>
                  </a:rPr>
                  <a:t>P(X|Y)=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GB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GB" sz="2800" dirty="0">
                            <a:solidFill>
                              <a:srgbClr val="C00000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GB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GB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55AF151-D20F-446D-9FBC-57C033437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397" y="5036431"/>
                <a:ext cx="2879699" cy="686342"/>
              </a:xfrm>
              <a:prstGeom prst="rect">
                <a:avLst/>
              </a:prstGeom>
              <a:blipFill>
                <a:blip r:embed="rId12"/>
                <a:stretch>
                  <a:fillRect l="-7627" t="-1770" b="-79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226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3" grpId="1"/>
      <p:bldP spid="44" grpId="0"/>
      <p:bldP spid="44" grpId="1"/>
      <p:bldP spid="45" grpId="0" animBg="1"/>
      <p:bldP spid="46" grpId="0" animBg="1"/>
      <p:bldP spid="46" grpId="1" animBg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1" grpId="0"/>
      <p:bldP spid="51" grpId="1"/>
      <p:bldP spid="52" grpId="0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B4227B6-D16A-460E-9DA7-265E8C10405D}"/>
                  </a:ext>
                </a:extLst>
              </p:cNvPr>
              <p:cNvSpPr txBox="1"/>
              <p:nvPr/>
            </p:nvSpPr>
            <p:spPr>
              <a:xfrm>
                <a:off x="1097280" y="3666755"/>
                <a:ext cx="2527808" cy="768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|+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,+)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(+)</m:t>
                          </m:r>
                        </m:den>
                      </m:f>
                    </m:oMath>
                  </m:oMathPara>
                </a14:m>
                <a:endParaRPr lang="en-GB" sz="2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B4227B6-D16A-460E-9DA7-265E8C104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3666755"/>
                <a:ext cx="2527808" cy="7689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4113DF84-22CC-4845-B7FF-C9267BB42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Conditional probability: 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E89A7B2-10AF-4D1E-9193-253D84D2FC70}"/>
                  </a:ext>
                </a:extLst>
              </p:cNvPr>
              <p:cNvSpPr txBox="1"/>
              <p:nvPr/>
            </p:nvSpPr>
            <p:spPr>
              <a:xfrm>
                <a:off x="1654441" y="1951743"/>
                <a:ext cx="1238096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E89A7B2-10AF-4D1E-9193-253D84D2F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441" y="1951743"/>
                <a:ext cx="1238096" cy="5203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B94F5CC-48F5-4D3D-9410-D80131E91F96}"/>
                  </a:ext>
                </a:extLst>
              </p:cNvPr>
              <p:cNvSpPr txBox="1"/>
              <p:nvPr/>
            </p:nvSpPr>
            <p:spPr>
              <a:xfrm>
                <a:off x="3677873" y="1951745"/>
                <a:ext cx="140641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𝑁𝐶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99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B94F5CC-48F5-4D3D-9410-D80131E91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873" y="1951745"/>
                <a:ext cx="1406411" cy="5203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0F6DCF-65E4-4BB2-8808-E6993FB955E2}"/>
                  </a:ext>
                </a:extLst>
              </p:cNvPr>
              <p:cNvSpPr txBox="1"/>
              <p:nvPr/>
            </p:nvSpPr>
            <p:spPr>
              <a:xfrm>
                <a:off x="7107716" y="1965431"/>
                <a:ext cx="1484958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+|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0F6DCF-65E4-4BB2-8808-E6993FB95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716" y="1965431"/>
                <a:ext cx="1484958" cy="5203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9DB9FC-AC04-4E87-8AEA-6BC408F760C5}"/>
                  </a:ext>
                </a:extLst>
              </p:cNvPr>
              <p:cNvSpPr txBox="1"/>
              <p:nvPr/>
            </p:nvSpPr>
            <p:spPr>
              <a:xfrm>
                <a:off x="9269024" y="1951744"/>
                <a:ext cx="1653273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+|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𝑁𝐶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9DB9FC-AC04-4E87-8AEA-6BC408F76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024" y="1951744"/>
                <a:ext cx="1653273" cy="5203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A12F308D-89FC-4157-B134-C1994A1AD272}"/>
              </a:ext>
            </a:extLst>
          </p:cNvPr>
          <p:cNvGrpSpPr/>
          <p:nvPr/>
        </p:nvGrpSpPr>
        <p:grpSpPr>
          <a:xfrm>
            <a:off x="5084284" y="2642821"/>
            <a:ext cx="2023432" cy="742111"/>
            <a:chOff x="4560983" y="3709356"/>
            <a:chExt cx="2023432" cy="74211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FEC653F-F70C-425B-AC35-87F1FEFB9D4A}"/>
                </a:ext>
              </a:extLst>
            </p:cNvPr>
            <p:cNvSpPr/>
            <p:nvPr/>
          </p:nvSpPr>
          <p:spPr>
            <a:xfrm>
              <a:off x="4560983" y="3709356"/>
              <a:ext cx="2023432" cy="742111"/>
            </a:xfrm>
            <a:prstGeom prst="rect">
              <a:avLst/>
            </a:prstGeom>
            <a:solidFill>
              <a:srgbClr val="C00000">
                <a:alpha val="10000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1C93A5B-D29F-47E0-B308-8D808A872E99}"/>
                    </a:ext>
                  </a:extLst>
                </p:cNvPr>
                <p:cNvSpPr txBox="1"/>
                <p:nvPr/>
              </p:nvSpPr>
              <p:spPr>
                <a:xfrm>
                  <a:off x="4735034" y="3926522"/>
                  <a:ext cx="167533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|+</m:t>
                            </m:r>
                          </m:e>
                        </m:d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= ???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1C93A5B-D29F-47E0-B308-8D808A872E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5034" y="3926522"/>
                  <a:ext cx="1675330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2920" r="-2920" b="-3725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910F267-862A-4D4B-9BE7-25E41CA929F1}"/>
              </a:ext>
            </a:extLst>
          </p:cNvPr>
          <p:cNvSpPr/>
          <p:nvPr/>
        </p:nvSpPr>
        <p:spPr>
          <a:xfrm>
            <a:off x="9258007" y="2041730"/>
            <a:ext cx="992386" cy="384496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4761C23-80FA-4021-A05C-7BB00F7E9F2B}"/>
                  </a:ext>
                </a:extLst>
              </p:cNvPr>
              <p:cNvSpPr txBox="1"/>
              <p:nvPr/>
            </p:nvSpPr>
            <p:spPr>
              <a:xfrm>
                <a:off x="4638068" y="3666755"/>
                <a:ext cx="114909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4761C23-80FA-4021-A05C-7BB00F7E9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068" y="3666755"/>
                <a:ext cx="1149097" cy="307777"/>
              </a:xfrm>
              <a:prstGeom prst="rect">
                <a:avLst/>
              </a:prstGeom>
              <a:blipFill>
                <a:blip r:embed="rId8"/>
                <a:stretch>
                  <a:fillRect l="-4255" r="-1596"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B1DD099-A5F1-4D8A-B9A4-7EADDDAEE4C2}"/>
                  </a:ext>
                </a:extLst>
              </p:cNvPr>
              <p:cNvSpPr txBox="1"/>
              <p:nvPr/>
            </p:nvSpPr>
            <p:spPr>
              <a:xfrm>
                <a:off x="4638068" y="3503938"/>
                <a:ext cx="2048510" cy="6408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(+,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B1DD099-A5F1-4D8A-B9A4-7EADDDAEE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068" y="3503938"/>
                <a:ext cx="2048510" cy="6408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667C82BF-AB37-4F91-8721-486BE7D48FE1}"/>
              </a:ext>
            </a:extLst>
          </p:cNvPr>
          <p:cNvSpPr/>
          <p:nvPr/>
        </p:nvSpPr>
        <p:spPr>
          <a:xfrm>
            <a:off x="5787165" y="3457749"/>
            <a:ext cx="899413" cy="349957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AE5C171-64BC-487F-A15E-E9E181685D00}"/>
                  </a:ext>
                </a:extLst>
              </p:cNvPr>
              <p:cNvSpPr txBox="1"/>
              <p:nvPr/>
            </p:nvSpPr>
            <p:spPr>
              <a:xfrm>
                <a:off x="7149682" y="3694097"/>
                <a:ext cx="288598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,+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(+|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)×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AE5C171-64BC-487F-A15E-E9E181685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82" y="3694097"/>
                <a:ext cx="2885983" cy="307777"/>
              </a:xfrm>
              <a:prstGeom prst="rect">
                <a:avLst/>
              </a:prstGeom>
              <a:blipFill>
                <a:blip r:embed="rId10"/>
                <a:stretch>
                  <a:fillRect l="-1480" r="-2537" b="-4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row: Right 21">
            <a:extLst>
              <a:ext uri="{FF2B5EF4-FFF2-40B4-BE49-F238E27FC236}">
                <a16:creationId xmlns:a16="http://schemas.microsoft.com/office/drawing/2014/main" id="{7E3D3F57-0C07-46DD-946F-4C2A725C26F3}"/>
              </a:ext>
            </a:extLst>
          </p:cNvPr>
          <p:cNvSpPr/>
          <p:nvPr/>
        </p:nvSpPr>
        <p:spPr>
          <a:xfrm>
            <a:off x="6879902" y="3783722"/>
            <a:ext cx="209320" cy="812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19D9936-37E5-4ACE-B63F-91C5B39C84F3}"/>
                  </a:ext>
                </a:extLst>
              </p:cNvPr>
              <p:cNvSpPr txBox="1"/>
              <p:nvPr/>
            </p:nvSpPr>
            <p:spPr>
              <a:xfrm>
                <a:off x="7149682" y="3537845"/>
                <a:ext cx="4375557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,+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19D9936-37E5-4ACE-B63F-91C5B39C8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82" y="3537845"/>
                <a:ext cx="4375557" cy="57823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08036FC-06E5-4115-8B61-4EA9B69719BE}"/>
                  </a:ext>
                </a:extLst>
              </p:cNvPr>
              <p:cNvSpPr txBox="1"/>
              <p:nvPr/>
            </p:nvSpPr>
            <p:spPr>
              <a:xfrm>
                <a:off x="7149682" y="3537845"/>
                <a:ext cx="3793474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,+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08036FC-06E5-4115-8B61-4EA9B6971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82" y="3537845"/>
                <a:ext cx="3793474" cy="57823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14A9F071-7463-4F23-9665-7EEB49C3755C}"/>
              </a:ext>
            </a:extLst>
          </p:cNvPr>
          <p:cNvSpPr txBox="1"/>
          <p:nvPr/>
        </p:nvSpPr>
        <p:spPr>
          <a:xfrm>
            <a:off x="5640636" y="297455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92EECE0-A4CA-4574-A0D8-58F2DD5161AF}"/>
                  </a:ext>
                </a:extLst>
              </p:cNvPr>
              <p:cNvSpPr/>
              <p:nvPr/>
            </p:nvSpPr>
            <p:spPr>
              <a:xfrm>
                <a:off x="4805571" y="4649474"/>
                <a:ext cx="10890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92EECE0-A4CA-4574-A0D8-58F2DD516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571" y="4649474"/>
                <a:ext cx="1089016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B7CD214-77E2-47BA-871E-5B2B86EA91BD}"/>
                  </a:ext>
                </a:extLst>
              </p:cNvPr>
              <p:cNvSpPr txBox="1"/>
              <p:nvPr/>
            </p:nvSpPr>
            <p:spPr>
              <a:xfrm>
                <a:off x="5805716" y="4476093"/>
                <a:ext cx="1289327" cy="746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,+</m:t>
                          </m:r>
                        </m:e>
                      </m:nary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B7CD214-77E2-47BA-871E-5B2B86EA9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716" y="4476093"/>
                <a:ext cx="1289327" cy="74687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884A2A2-DC3F-4DD7-B95A-710AA94C5561}"/>
                  </a:ext>
                </a:extLst>
              </p:cNvPr>
              <p:cNvSpPr txBox="1"/>
              <p:nvPr/>
            </p:nvSpPr>
            <p:spPr>
              <a:xfrm>
                <a:off x="5795684" y="4476092"/>
                <a:ext cx="3775714" cy="746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,+</m:t>
                          </m:r>
                        </m:e>
                      </m:nary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,+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𝑁𝐶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,+)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884A2A2-DC3F-4DD7-B95A-710AA94C5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684" y="4476092"/>
                <a:ext cx="3775714" cy="74687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D7BC98BB-FDBC-41D8-A536-64DF79B19551}"/>
              </a:ext>
            </a:extLst>
          </p:cNvPr>
          <p:cNvSpPr/>
          <p:nvPr/>
        </p:nvSpPr>
        <p:spPr>
          <a:xfrm>
            <a:off x="7380155" y="4646315"/>
            <a:ext cx="870845" cy="34832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AE2C953-D0FF-4593-AD14-783F52B68714}"/>
              </a:ext>
            </a:extLst>
          </p:cNvPr>
          <p:cNvCxnSpPr>
            <a:cxnSpLocks/>
          </p:cNvCxnSpPr>
          <p:nvPr/>
        </p:nvCxnSpPr>
        <p:spPr>
          <a:xfrm flipV="1">
            <a:off x="7998246" y="4134024"/>
            <a:ext cx="2037419" cy="409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B418BF7E-9E51-449B-BEC6-3997423DBD7A}"/>
              </a:ext>
            </a:extLst>
          </p:cNvPr>
          <p:cNvSpPr/>
          <p:nvPr/>
        </p:nvSpPr>
        <p:spPr>
          <a:xfrm>
            <a:off x="8437583" y="4638979"/>
            <a:ext cx="968059" cy="34832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C574D59-D3F7-4805-BE50-FE60C0B6B7DF}"/>
              </a:ext>
            </a:extLst>
          </p:cNvPr>
          <p:cNvSpPr/>
          <p:nvPr/>
        </p:nvSpPr>
        <p:spPr>
          <a:xfrm>
            <a:off x="2574941" y="3655440"/>
            <a:ext cx="992386" cy="384496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AE53A9F-670D-4311-991A-1DACA882450A}"/>
              </a:ext>
            </a:extLst>
          </p:cNvPr>
          <p:cNvSpPr/>
          <p:nvPr/>
        </p:nvSpPr>
        <p:spPr>
          <a:xfrm>
            <a:off x="2620602" y="4091596"/>
            <a:ext cx="901064" cy="384496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C20F5CB-C30F-404E-A455-E17B72909A7B}"/>
              </a:ext>
            </a:extLst>
          </p:cNvPr>
          <p:cNvSpPr/>
          <p:nvPr/>
        </p:nvSpPr>
        <p:spPr>
          <a:xfrm>
            <a:off x="9258007" y="2041730"/>
            <a:ext cx="992386" cy="384496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18C0503-9597-42DC-8529-323A4DA1E0CA}"/>
                  </a:ext>
                </a:extLst>
              </p:cNvPr>
              <p:cNvSpPr/>
              <p:nvPr/>
            </p:nvSpPr>
            <p:spPr>
              <a:xfrm>
                <a:off x="1467082" y="5351514"/>
                <a:ext cx="2608278" cy="7331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𝑁𝐶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(+,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𝑁𝐶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𝑁𝐶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18C0503-9597-42DC-8529-323A4DA1E0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082" y="5351514"/>
                <a:ext cx="2608278" cy="73314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9E971DF-EF01-4D0F-847E-B3ED6D056BBB}"/>
              </a:ext>
            </a:extLst>
          </p:cNvPr>
          <p:cNvCxnSpPr/>
          <p:nvPr/>
        </p:nvCxnSpPr>
        <p:spPr>
          <a:xfrm>
            <a:off x="3677873" y="3783722"/>
            <a:ext cx="7949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B2EAAD2-690D-45F2-B3B9-080C8A7102A1}"/>
              </a:ext>
            </a:extLst>
          </p:cNvPr>
          <p:cNvCxnSpPr>
            <a:cxnSpLocks/>
          </p:cNvCxnSpPr>
          <p:nvPr/>
        </p:nvCxnSpPr>
        <p:spPr>
          <a:xfrm>
            <a:off x="3677873" y="4244595"/>
            <a:ext cx="960195" cy="547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D26A4611-145E-42DD-B25E-0D26DF1D6104}"/>
              </a:ext>
            </a:extLst>
          </p:cNvPr>
          <p:cNvSpPr/>
          <p:nvPr/>
        </p:nvSpPr>
        <p:spPr>
          <a:xfrm>
            <a:off x="4157970" y="5682125"/>
            <a:ext cx="301948" cy="719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6E01461-B21F-4F4B-B075-0DF4288EB88B}"/>
                  </a:ext>
                </a:extLst>
              </p:cNvPr>
              <p:cNvSpPr txBox="1"/>
              <p:nvPr/>
            </p:nvSpPr>
            <p:spPr>
              <a:xfrm>
                <a:off x="4617014" y="5531156"/>
                <a:ext cx="344863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+,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𝑁𝐶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(+|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𝑁𝐶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)×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𝑁𝐶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6E01461-B21F-4F4B-B075-0DF4288EB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014" y="5531156"/>
                <a:ext cx="3448636" cy="307777"/>
              </a:xfrm>
              <a:prstGeom prst="rect">
                <a:avLst/>
              </a:prstGeom>
              <a:blipFill>
                <a:blip r:embed="rId17"/>
                <a:stretch>
                  <a:fillRect l="-1060" r="-1943" b="-372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2901A9B-E55B-472C-8502-C75960B798DA}"/>
                  </a:ext>
                </a:extLst>
              </p:cNvPr>
              <p:cNvSpPr txBox="1"/>
              <p:nvPr/>
            </p:nvSpPr>
            <p:spPr>
              <a:xfrm>
                <a:off x="4617014" y="5393007"/>
                <a:ext cx="5986382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+,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𝑁𝐶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𝑁𝐶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𝑁𝐶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99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792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10000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2901A9B-E55B-472C-8502-C75960B79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014" y="5393007"/>
                <a:ext cx="5986382" cy="57823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924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  <p:bldP spid="17" grpId="1" animBg="1"/>
      <p:bldP spid="18" grpId="0"/>
      <p:bldP spid="18" grpId="1"/>
      <p:bldP spid="19" grpId="0"/>
      <p:bldP spid="20" grpId="0" animBg="1"/>
      <p:bldP spid="20" grpId="1" animBg="1"/>
      <p:bldP spid="21" grpId="0"/>
      <p:bldP spid="21" grpId="1"/>
      <p:bldP spid="22" grpId="0" animBg="1"/>
      <p:bldP spid="23" grpId="0"/>
      <p:bldP spid="23" grpId="1"/>
      <p:bldP spid="24" grpId="0"/>
      <p:bldP spid="26" grpId="0"/>
      <p:bldP spid="29" grpId="0"/>
      <p:bldP spid="29" grpId="1"/>
      <p:bldP spid="30" grpId="0"/>
      <p:bldP spid="32" grpId="0" animBg="1"/>
      <p:bldP spid="32" grpId="1" animBg="1"/>
      <p:bldP spid="35" grpId="0" animBg="1"/>
      <p:bldP spid="36" grpId="0" animBg="1"/>
      <p:bldP spid="36" grpId="1" animBg="1"/>
      <p:bldP spid="37" grpId="0" animBg="1"/>
      <p:bldP spid="38" grpId="0" animBg="1"/>
      <p:bldP spid="41" grpId="0"/>
      <p:bldP spid="49" grpId="0" animBg="1"/>
      <p:bldP spid="50" grpId="0"/>
      <p:bldP spid="50" grpId="1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B4227B6-D16A-460E-9DA7-265E8C10405D}"/>
                  </a:ext>
                </a:extLst>
              </p:cNvPr>
              <p:cNvSpPr txBox="1"/>
              <p:nvPr/>
            </p:nvSpPr>
            <p:spPr>
              <a:xfrm>
                <a:off x="3190485" y="3887650"/>
                <a:ext cx="5625835" cy="12333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|+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,+)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(+)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den>
                          </m:f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792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10000</m:t>
                              </m:r>
                            </m:den>
                          </m:f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B4227B6-D16A-460E-9DA7-265E8C104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485" y="3887650"/>
                <a:ext cx="5625835" cy="12333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4113DF84-22CC-4845-B7FF-C9267BB42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Conditional probability: 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E89A7B2-10AF-4D1E-9193-253D84D2FC70}"/>
                  </a:ext>
                </a:extLst>
              </p:cNvPr>
              <p:cNvSpPr txBox="1"/>
              <p:nvPr/>
            </p:nvSpPr>
            <p:spPr>
              <a:xfrm>
                <a:off x="1654441" y="1951743"/>
                <a:ext cx="1238096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E89A7B2-10AF-4D1E-9193-253D84D2F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441" y="1951743"/>
                <a:ext cx="1238096" cy="5203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B94F5CC-48F5-4D3D-9410-D80131E91F96}"/>
                  </a:ext>
                </a:extLst>
              </p:cNvPr>
              <p:cNvSpPr txBox="1"/>
              <p:nvPr/>
            </p:nvSpPr>
            <p:spPr>
              <a:xfrm>
                <a:off x="3677873" y="1951745"/>
                <a:ext cx="140641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𝑁𝐶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99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B94F5CC-48F5-4D3D-9410-D80131E91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873" y="1951745"/>
                <a:ext cx="1406411" cy="5203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0F6DCF-65E4-4BB2-8808-E6993FB955E2}"/>
                  </a:ext>
                </a:extLst>
              </p:cNvPr>
              <p:cNvSpPr txBox="1"/>
              <p:nvPr/>
            </p:nvSpPr>
            <p:spPr>
              <a:xfrm>
                <a:off x="7107716" y="1965431"/>
                <a:ext cx="1484958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+|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0F6DCF-65E4-4BB2-8808-E6993FB95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716" y="1965431"/>
                <a:ext cx="1484958" cy="5203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9DB9FC-AC04-4E87-8AEA-6BC408F760C5}"/>
                  </a:ext>
                </a:extLst>
              </p:cNvPr>
              <p:cNvSpPr txBox="1"/>
              <p:nvPr/>
            </p:nvSpPr>
            <p:spPr>
              <a:xfrm>
                <a:off x="9269024" y="1951744"/>
                <a:ext cx="1653273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+|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𝑁𝐶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9DB9FC-AC04-4E87-8AEA-6BC408F76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024" y="1951744"/>
                <a:ext cx="1653273" cy="5203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A12F308D-89FC-4157-B134-C1994A1AD272}"/>
              </a:ext>
            </a:extLst>
          </p:cNvPr>
          <p:cNvGrpSpPr/>
          <p:nvPr/>
        </p:nvGrpSpPr>
        <p:grpSpPr>
          <a:xfrm>
            <a:off x="5084284" y="2642821"/>
            <a:ext cx="2023432" cy="742111"/>
            <a:chOff x="4560983" y="3709356"/>
            <a:chExt cx="2023432" cy="74211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FEC653F-F70C-425B-AC35-87F1FEFB9D4A}"/>
                </a:ext>
              </a:extLst>
            </p:cNvPr>
            <p:cNvSpPr/>
            <p:nvPr/>
          </p:nvSpPr>
          <p:spPr>
            <a:xfrm>
              <a:off x="4560983" y="3709356"/>
              <a:ext cx="2023432" cy="742111"/>
            </a:xfrm>
            <a:prstGeom prst="rect">
              <a:avLst/>
            </a:prstGeom>
            <a:solidFill>
              <a:srgbClr val="C00000">
                <a:alpha val="10000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1C93A5B-D29F-47E0-B308-8D808A872E99}"/>
                    </a:ext>
                  </a:extLst>
                </p:cNvPr>
                <p:cNvSpPr txBox="1"/>
                <p:nvPr/>
              </p:nvSpPr>
              <p:spPr>
                <a:xfrm>
                  <a:off x="4735034" y="3926522"/>
                  <a:ext cx="167533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|+</m:t>
                            </m:r>
                          </m:e>
                        </m:d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= ???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1C93A5B-D29F-47E0-B308-8D808A872E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5034" y="3926522"/>
                  <a:ext cx="1675330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2920" r="-2920" b="-3725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910F267-862A-4D4B-9BE7-25E41CA929F1}"/>
              </a:ext>
            </a:extLst>
          </p:cNvPr>
          <p:cNvSpPr/>
          <p:nvPr/>
        </p:nvSpPr>
        <p:spPr>
          <a:xfrm>
            <a:off x="9258007" y="2041730"/>
            <a:ext cx="992386" cy="384496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A9F071-7463-4F23-9665-7EEB49C3755C}"/>
              </a:ext>
            </a:extLst>
          </p:cNvPr>
          <p:cNvSpPr txBox="1"/>
          <p:nvPr/>
        </p:nvSpPr>
        <p:spPr>
          <a:xfrm>
            <a:off x="5640636" y="297455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C20F5CB-C30F-404E-A455-E17B72909A7B}"/>
              </a:ext>
            </a:extLst>
          </p:cNvPr>
          <p:cNvSpPr/>
          <p:nvPr/>
        </p:nvSpPr>
        <p:spPr>
          <a:xfrm>
            <a:off x="9258007" y="2041730"/>
            <a:ext cx="992386" cy="384496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75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  <p:bldP spid="17" grpId="1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58A3FD6-B419-48C7-98C3-F87204B06B02}"/>
              </a:ext>
            </a:extLst>
          </p:cNvPr>
          <p:cNvSpPr/>
          <p:nvPr/>
        </p:nvSpPr>
        <p:spPr>
          <a:xfrm>
            <a:off x="4209307" y="1898310"/>
            <a:ext cx="3833986" cy="124887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24DD5-B559-4C3F-BB8F-0E4D68504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Derivation of Bayes’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ED6B87-E1DD-43C5-826D-E108DFD6D269}"/>
                  </a:ext>
                </a:extLst>
              </p:cNvPr>
              <p:cNvSpPr txBox="1"/>
              <p:nvPr/>
            </p:nvSpPr>
            <p:spPr>
              <a:xfrm>
                <a:off x="5007657" y="4350470"/>
                <a:ext cx="3403122" cy="5767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ED6B87-E1DD-43C5-826D-E108DFD6D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657" y="4350470"/>
                <a:ext cx="3403122" cy="5767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5B83541-69A8-4B98-882B-90F618C55CE8}"/>
                  </a:ext>
                </a:extLst>
              </p:cNvPr>
              <p:cNvSpPr/>
              <p:nvPr/>
            </p:nvSpPr>
            <p:spPr>
              <a:xfrm>
                <a:off x="5007657" y="4304304"/>
                <a:ext cx="2176686" cy="66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GB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5B83541-69A8-4B98-882B-90F618C55C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657" y="4304304"/>
                <a:ext cx="2176686" cy="6690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D4DB42-60BB-41F4-ACEE-668B3077758A}"/>
                  </a:ext>
                </a:extLst>
              </p:cNvPr>
              <p:cNvSpPr txBox="1"/>
              <p:nvPr/>
            </p:nvSpPr>
            <p:spPr>
              <a:xfrm>
                <a:off x="5204460" y="5353458"/>
                <a:ext cx="27477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D4DB42-60BB-41F4-ACEE-668B30777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460" y="5353458"/>
                <a:ext cx="2747740" cy="276999"/>
              </a:xfrm>
              <a:prstGeom prst="rect">
                <a:avLst/>
              </a:prstGeom>
              <a:blipFill>
                <a:blip r:embed="rId4"/>
                <a:stretch>
                  <a:fillRect l="-1556" r="-2667" b="-347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F705183-329D-468F-A5B4-60FAA0DC0F4F}"/>
                  </a:ext>
                </a:extLst>
              </p:cNvPr>
              <p:cNvSpPr/>
              <p:nvPr/>
            </p:nvSpPr>
            <p:spPr>
              <a:xfrm>
                <a:off x="5007657" y="3477106"/>
                <a:ext cx="2176686" cy="66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F705183-329D-468F-A5B4-60FAA0DC0F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657" y="3477106"/>
                <a:ext cx="2176686" cy="6690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A4425B8-30CE-4FBD-94BA-1883A0DA38F0}"/>
                  </a:ext>
                </a:extLst>
              </p:cNvPr>
              <p:cNvSpPr/>
              <p:nvPr/>
            </p:nvSpPr>
            <p:spPr>
              <a:xfrm>
                <a:off x="5007657" y="3468263"/>
                <a:ext cx="3955570" cy="66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GB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)×</m:t>
                          </m:r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A4425B8-30CE-4FBD-94BA-1883A0DA38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657" y="3468263"/>
                <a:ext cx="3955570" cy="6690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7B3FD05-AB86-4F30-87F4-0ED90723F3ED}"/>
                  </a:ext>
                </a:extLst>
              </p:cNvPr>
              <p:cNvSpPr/>
              <p:nvPr/>
            </p:nvSpPr>
            <p:spPr>
              <a:xfrm>
                <a:off x="4722387" y="2364789"/>
                <a:ext cx="2747226" cy="66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)×</m:t>
                          </m:r>
                          <m: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7B3FD05-AB86-4F30-87F4-0ED90723F3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387" y="2364789"/>
                <a:ext cx="2747226" cy="6690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869C3AB-2713-482C-B91B-412775C4FEA0}"/>
              </a:ext>
            </a:extLst>
          </p:cNvPr>
          <p:cNvSpPr txBox="1"/>
          <p:nvPr/>
        </p:nvSpPr>
        <p:spPr>
          <a:xfrm>
            <a:off x="5204460" y="1913190"/>
            <a:ext cx="1783080" cy="381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Bayes’ theorem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7B0A4CE-75C3-4BA0-ACB7-C911977AEE3A}"/>
              </a:ext>
            </a:extLst>
          </p:cNvPr>
          <p:cNvGrpSpPr/>
          <p:nvPr/>
        </p:nvGrpSpPr>
        <p:grpSpPr>
          <a:xfrm>
            <a:off x="4118215" y="3626987"/>
            <a:ext cx="319490" cy="369332"/>
            <a:chOff x="2909283" y="3981138"/>
            <a:chExt cx="319490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765F76-85E9-4AA0-974A-E1ED3D1F9208}"/>
                </a:ext>
              </a:extLst>
            </p:cNvPr>
            <p:cNvSpPr txBox="1"/>
            <p:nvPr/>
          </p:nvSpPr>
          <p:spPr>
            <a:xfrm>
              <a:off x="2909284" y="3981138"/>
              <a:ext cx="31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EA5DB8D-50EF-4B2F-92DB-112588684313}"/>
                </a:ext>
              </a:extLst>
            </p:cNvPr>
            <p:cNvSpPr/>
            <p:nvPr/>
          </p:nvSpPr>
          <p:spPr>
            <a:xfrm>
              <a:off x="2909283" y="4004221"/>
              <a:ext cx="319489" cy="323166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AFF1368-326F-4FE6-818C-4CABB2E2A0C3}"/>
              </a:ext>
            </a:extLst>
          </p:cNvPr>
          <p:cNvGrpSpPr/>
          <p:nvPr/>
        </p:nvGrpSpPr>
        <p:grpSpPr>
          <a:xfrm>
            <a:off x="4118214" y="4454184"/>
            <a:ext cx="319490" cy="369332"/>
            <a:chOff x="2943164" y="4557899"/>
            <a:chExt cx="319490" cy="3693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5E7AD1B-C174-4FF5-8586-1B2F9D4D2ABE}"/>
                </a:ext>
              </a:extLst>
            </p:cNvPr>
            <p:cNvSpPr txBox="1"/>
            <p:nvPr/>
          </p:nvSpPr>
          <p:spPr>
            <a:xfrm>
              <a:off x="2943165" y="4557899"/>
              <a:ext cx="31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2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CA4819C-9804-4BEE-B58D-0269C957A01F}"/>
                </a:ext>
              </a:extLst>
            </p:cNvPr>
            <p:cNvSpPr/>
            <p:nvPr/>
          </p:nvSpPr>
          <p:spPr>
            <a:xfrm>
              <a:off x="2943164" y="4580982"/>
              <a:ext cx="319489" cy="323166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03254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3" grpId="1"/>
      <p:bldP spid="5" grpId="0"/>
      <p:bldP spid="9" grpId="0"/>
      <p:bldP spid="9" grpId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BE49C-20A0-435C-A96C-B150E560E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Bayes’ theorem, alternative form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50B3899-096F-4CAC-9F6A-576F02E0F916}"/>
                  </a:ext>
                </a:extLst>
              </p:cNvPr>
              <p:cNvSpPr/>
              <p:nvPr/>
            </p:nvSpPr>
            <p:spPr>
              <a:xfrm>
                <a:off x="4295570" y="2741550"/>
                <a:ext cx="3600858" cy="86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)×</m:t>
                          </m:r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50B3899-096F-4CAC-9F6A-576F02E0F9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570" y="2741550"/>
                <a:ext cx="3600858" cy="8613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6CCF9AD-64E7-46CB-B289-B63B9E049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184" y="4116450"/>
            <a:ext cx="5543631" cy="100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98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A508A67A-F778-BB47-882E-C7B36AAE767D}"/>
              </a:ext>
            </a:extLst>
          </p:cNvPr>
          <p:cNvSpPr/>
          <p:nvPr/>
        </p:nvSpPr>
        <p:spPr>
          <a:xfrm>
            <a:off x="823320" y="2286000"/>
            <a:ext cx="10057680" cy="145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85000"/>
              </a:lnSpc>
            </a:pPr>
            <a:r>
              <a:rPr lang="en-US" sz="4400" strike="noStrike" spc="-46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Bayes’ theorem problems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7080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1083960" y="291966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85000"/>
              </a:lnSpc>
            </a:pPr>
            <a:r>
              <a:rPr lang="en-US" sz="4400" strike="noStrike" spc="-49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Example 1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Shape 2"/>
              <p:cNvSpPr txBox="1"/>
              <p:nvPr/>
            </p:nvSpPr>
            <p:spPr>
              <a:xfrm>
                <a:off x="1083960" y="2974428"/>
                <a:ext cx="10240560" cy="33680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rIns="0"/>
              <a:lstStyle/>
              <a:p>
                <a:pPr>
                  <a:lnSpc>
                    <a:spcPct val="100000"/>
                  </a:lnSpc>
                </a:pPr>
                <a:endParaRPr lang="en-US" sz="2000" dirty="0"/>
              </a:p>
              <a:p>
                <a:pPr marL="91440" indent="-91080">
                  <a:lnSpc>
                    <a:spcPct val="100000"/>
                  </a:lnSpc>
                  <a:buClr>
                    <a:srgbClr val="99CB38"/>
                  </a:buClr>
                  <a:buFont typeface="Calibri"/>
                  <a:buChar char=" "/>
                </a:pPr>
                <a:r>
                  <a:rPr lang="en-US" sz="2000" strike="noStrike" spc="-1" dirty="0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P(A) = probability of liver disease = 0.10</a:t>
                </a:r>
                <a:endParaRPr lang="en-US" sz="2000" dirty="0"/>
              </a:p>
              <a:p>
                <a:pPr marL="91440" indent="-91080">
                  <a:lnSpc>
                    <a:spcPct val="100000"/>
                  </a:lnSpc>
                  <a:buClr>
                    <a:srgbClr val="99CB38"/>
                  </a:buClr>
                  <a:buFont typeface="Calibri"/>
                  <a:buChar char=" "/>
                </a:pPr>
                <a:r>
                  <a:rPr lang="en-US" sz="2000" strike="noStrike" spc="-1" dirty="0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P(B) = probability of alcoholism = 0.05</a:t>
                </a:r>
                <a:endParaRPr lang="en-US" sz="2000" dirty="0"/>
              </a:p>
              <a:p>
                <a:pPr marL="91440" indent="-91080">
                  <a:lnSpc>
                    <a:spcPct val="100000"/>
                  </a:lnSpc>
                  <a:buClr>
                    <a:srgbClr val="99CB38"/>
                  </a:buClr>
                  <a:buFont typeface="Calibri"/>
                  <a:buChar char=" "/>
                </a:pPr>
                <a:r>
                  <a:rPr lang="en-US" sz="2000" strike="noStrike" spc="-1" dirty="0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P(B|A) = 0.07</a:t>
                </a:r>
                <a:endParaRPr lang="en-US" sz="2000" dirty="0"/>
              </a:p>
              <a:p>
                <a:pPr marL="91440" indent="-91080">
                  <a:lnSpc>
                    <a:spcPct val="100000"/>
                  </a:lnSpc>
                  <a:buClr>
                    <a:srgbClr val="99CB38"/>
                  </a:buClr>
                  <a:buFont typeface="Calibri"/>
                  <a:buChar char=" "/>
                </a:pPr>
                <a:r>
                  <a:rPr lang="en-US" sz="2000" strike="noStrike" spc="-1" dirty="0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P(A|B) = ? </a:t>
                </a:r>
                <a:endParaRPr lang="en-US" sz="2000" dirty="0"/>
              </a:p>
              <a:p>
                <a:pPr>
                  <a:lnSpc>
                    <a:spcPct val="100000"/>
                  </a:lnSpc>
                </a:pPr>
                <a:endParaRPr lang="en-US" sz="2000" dirty="0"/>
              </a:p>
              <a:p>
                <a:pPr marL="91440" indent="-91080">
                  <a:lnSpc>
                    <a:spcPct val="100000"/>
                  </a:lnSpc>
                  <a:buClr>
                    <a:srgbClr val="99CB38"/>
                  </a:buClr>
                  <a:buFont typeface="Calibri"/>
                  <a:buChar char=" "/>
                </a:pPr>
                <a14:m>
                  <m:oMath xmlns:m="http://schemas.openxmlformats.org/officeDocument/2006/math">
                    <m:r>
                      <a:rPr lang="en-US" sz="2000" b="0" i="1" strike="noStrike" spc="-1" smtClean="0">
                        <a:solidFill>
                          <a:srgbClr val="40404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trike="noStrike" spc="-1" smtClean="0">
                            <a:solidFill>
                              <a:srgbClr val="40404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sz="2000" b="0" i="1" strike="noStrike" spc="-1" smtClean="0">
                            <a:solidFill>
                              <a:srgbClr val="40404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de-CH" sz="2000" b="0" i="1" strike="noStrike" spc="-1" smtClean="0">
                            <a:solidFill>
                              <a:srgbClr val="40404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de-CH" sz="2000" b="0" i="1" strike="noStrike" spc="-1" smtClean="0">
                        <a:solidFill>
                          <a:srgbClr val="40404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CH" sz="2000" b="0" i="1" strike="noStrike" spc="-1" smtClean="0">
                            <a:solidFill>
                              <a:srgbClr val="40404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CH" sz="2000" b="0" i="1" strike="noStrike" spc="-1" smtClean="0">
                            <a:solidFill>
                              <a:srgbClr val="40404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de-CH" sz="2000" b="0" i="1" strike="noStrike" spc="-1" smtClean="0">
                                <a:solidFill>
                                  <a:srgbClr val="40404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CH" sz="2000" b="0" i="1" strike="noStrike" spc="-1" smtClean="0">
                                <a:solidFill>
                                  <a:srgbClr val="40404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e>
                            <m:r>
                              <a:rPr lang="de-CH" sz="2000" b="0" i="1" strike="noStrike" spc="-1" smtClean="0">
                                <a:solidFill>
                                  <a:srgbClr val="40404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de-CH" sz="2000" b="0" i="1" strike="noStrike" spc="-1" smtClean="0">
                            <a:solidFill>
                              <a:srgbClr val="40404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de-CH" sz="2000" b="0" i="1" strike="noStrike" spc="-1" smtClean="0">
                            <a:solidFill>
                              <a:srgbClr val="40404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de-CH" sz="2000" b="0" i="1" strike="noStrike" spc="-1" smtClean="0">
                                <a:solidFill>
                                  <a:srgbClr val="40404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CH" sz="2000" b="0" i="1" strike="noStrike" spc="-1" smtClean="0">
                                <a:solidFill>
                                  <a:srgbClr val="40404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de-CH" sz="2000" b="0" i="1" strike="noStrike" spc="-1" smtClean="0">
                            <a:solidFill>
                              <a:srgbClr val="40404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de-CH" sz="2000" b="0" i="1" strike="noStrike" spc="-1" smtClean="0">
                                <a:solidFill>
                                  <a:srgbClr val="40404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CH" sz="2000" b="0" i="1" strike="noStrike" spc="-1" smtClean="0">
                                <a:solidFill>
                                  <a:srgbClr val="40404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  <m:r>
                      <a:rPr lang="de-CH" sz="2000" b="0" i="1" strike="noStrike" spc="-1" smtClean="0">
                        <a:solidFill>
                          <a:srgbClr val="40404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CH" sz="2000" b="0" i="1" strike="noStrike" spc="-1" smtClean="0">
                            <a:solidFill>
                              <a:srgbClr val="40404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CH" sz="2000" b="0" i="1" strike="noStrike" spc="-1" smtClean="0">
                            <a:solidFill>
                              <a:srgbClr val="40404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de-CH" sz="2000" b="0" i="1" strike="noStrike" spc="-1" smtClean="0">
                            <a:solidFill>
                              <a:srgbClr val="40404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CH" sz="2000" b="0" i="1" strike="noStrike" spc="-1" smtClean="0">
                            <a:solidFill>
                              <a:srgbClr val="40404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07</m:t>
                        </m:r>
                        <m:r>
                          <a:rPr lang="de-CH" sz="2000" b="0" i="1" strike="noStrike" spc="-1" smtClean="0">
                            <a:solidFill>
                              <a:srgbClr val="40404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de-CH" sz="2000" b="0" i="1" strike="noStrike" spc="-1" smtClean="0">
                            <a:solidFill>
                              <a:srgbClr val="40404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de-CH" sz="2000" b="0" i="1" strike="noStrike" spc="-1" smtClean="0">
                            <a:solidFill>
                              <a:srgbClr val="40404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de-CH" sz="2000" b="0" i="1" strike="noStrike" spc="-1" smtClean="0">
                            <a:solidFill>
                              <a:srgbClr val="40404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de-CH" sz="2000" b="0" i="1" strike="noStrike" spc="-1" smtClean="0">
                            <a:solidFill>
                              <a:srgbClr val="40404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de-CH" sz="2000" b="0" i="1" strike="noStrike" spc="-1" smtClean="0">
                            <a:solidFill>
                              <a:srgbClr val="40404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CH" sz="2000" b="0" i="1" strike="noStrike" spc="-1" smtClean="0">
                            <a:solidFill>
                              <a:srgbClr val="40404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05</m:t>
                        </m:r>
                      </m:den>
                    </m:f>
                    <m:r>
                      <a:rPr lang="de-CH" sz="2000" b="0" i="1" strike="noStrike" spc="-1" smtClean="0">
                        <a:solidFill>
                          <a:srgbClr val="40404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CH" sz="2000" b="0" i="1" strike="noStrike" spc="-1" smtClean="0">
                        <a:solidFill>
                          <a:srgbClr val="40404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0</m:t>
                    </m:r>
                    <m:r>
                      <a:rPr lang="de-CH" sz="2000" b="0" i="1" strike="noStrike" spc="-1" smtClean="0">
                        <a:solidFill>
                          <a:srgbClr val="40404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.</m:t>
                    </m:r>
                    <m:r>
                      <a:rPr lang="de-CH" sz="2000" b="0" i="1" strike="noStrike" spc="-1" smtClean="0">
                        <a:solidFill>
                          <a:srgbClr val="40404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en-US" sz="2000" strike="noStrike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marL="91440" indent="-91080">
                  <a:lnSpc>
                    <a:spcPct val="100000"/>
                  </a:lnSpc>
                  <a:buClr>
                    <a:srgbClr val="99CB38"/>
                  </a:buClr>
                  <a:buFont typeface="Calibri"/>
                  <a:buChar char=" "/>
                </a:pPr>
                <a:r>
                  <a:rPr lang="en-US" sz="2000" strike="noStrike" spc="-1" dirty="0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
In other words, if the patient is an alcoholic, their chances of having liver disease is 0.14 (14%)</a:t>
                </a:r>
                <a:endParaRPr lang="en-US" sz="2000" dirty="0"/>
              </a:p>
              <a:p>
                <a:pPr>
                  <a:lnSpc>
                    <a:spcPct val="90000"/>
                  </a:lnSpc>
                </a:pPr>
                <a:endParaRPr sz="2000" dirty="0"/>
              </a:p>
            </p:txBody>
          </p:sp>
        </mc:Choice>
        <mc:Fallback xmlns="">
          <p:sp>
            <p:nvSpPr>
              <p:cNvPr id="211" name="TextShap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960" y="2974428"/>
                <a:ext cx="10240560" cy="3368058"/>
              </a:xfrm>
              <a:prstGeom prst="rect">
                <a:avLst/>
              </a:prstGeom>
              <a:blipFill>
                <a:blip r:embed="rId2"/>
                <a:stretch>
                  <a:fillRect l="-6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4018A3E-206E-4B5C-ADDF-58296989723D}"/>
              </a:ext>
            </a:extLst>
          </p:cNvPr>
          <p:cNvSpPr txBox="1"/>
          <p:nvPr/>
        </p:nvSpPr>
        <p:spPr>
          <a:xfrm>
            <a:off x="1282262" y="1933903"/>
            <a:ext cx="9627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10% of patients in a clinic have liver disease. Five percent of the clinic’s patients are alcoholics. Amongst those patients diagnosed with liver disease, 7% are alcoholics. You are interested in knowing the probability of a patient having liver disease, given that he is an alcoholic. </a:t>
            </a:r>
            <a:endParaRPr lang="en-US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1172898" y="213480"/>
            <a:ext cx="10058040" cy="1449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85000"/>
              </a:lnSpc>
            </a:pPr>
            <a:r>
              <a:rPr lang="en-US" sz="4400" strike="noStrike" spc="-49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Example 2</a:t>
            </a:r>
            <a:endParaRPr dirty="0"/>
          </a:p>
        </p:txBody>
      </p:sp>
      <p:sp>
        <p:nvSpPr>
          <p:cNvPr id="213" name="TextShape 2"/>
          <p:cNvSpPr txBox="1"/>
          <p:nvPr/>
        </p:nvSpPr>
        <p:spPr>
          <a:xfrm>
            <a:off x="1172898" y="1977273"/>
            <a:ext cx="10794960" cy="4056480"/>
          </a:xfrm>
          <a:prstGeom prst="rect">
            <a:avLst/>
          </a:prstGeom>
          <a:noFill/>
          <a:ln>
            <a:noFill/>
          </a:ln>
        </p:spPr>
        <p:txBody>
          <a:bodyPr lIns="0" rIns="0"/>
          <a:lstStyle/>
          <a:p>
            <a:pPr marL="91440" indent="-91080">
              <a:lnSpc>
                <a:spcPct val="90000"/>
              </a:lnSpc>
              <a:buClr>
                <a:srgbClr val="99CB38"/>
              </a:buClr>
              <a:buFont typeface="Calibri"/>
              <a:buChar char=" "/>
            </a:pPr>
            <a:r>
              <a:rPr lang="en-US" sz="240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disease occurs in 0.5% of the population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 marL="91440" indent="-91080">
              <a:lnSpc>
                <a:spcPct val="90000"/>
              </a:lnSpc>
              <a:buClr>
                <a:srgbClr val="99CB38"/>
              </a:buClr>
              <a:buFont typeface="Calibri"/>
              <a:buChar char=" "/>
            </a:pPr>
            <a:r>
              <a:rPr lang="en-US" sz="240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diagnostic test gives a positive result in:</a:t>
            </a:r>
            <a:endParaRPr dirty="0"/>
          </a:p>
          <a:p>
            <a:pPr marL="800280" lvl="1" indent="-342720">
              <a:lnSpc>
                <a:spcPct val="100000"/>
              </a:lnSpc>
              <a:buClr>
                <a:srgbClr val="99CB38"/>
              </a:buClr>
              <a:buFont typeface="Calibri"/>
              <a:buChar char="◦"/>
            </a:pPr>
            <a:r>
              <a:rPr lang="en-US" sz="240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99% of people with the disease</a:t>
            </a:r>
            <a:endParaRPr dirty="0"/>
          </a:p>
          <a:p>
            <a:pPr marL="800280" lvl="1" indent="-342720">
              <a:lnSpc>
                <a:spcPct val="100000"/>
              </a:lnSpc>
              <a:buClr>
                <a:srgbClr val="99CB38"/>
              </a:buClr>
              <a:buFont typeface="Calibri"/>
              <a:buChar char="◦"/>
            </a:pPr>
            <a:r>
              <a:rPr lang="en-US" sz="240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5% of people without the disease (false positive)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 marL="91440" indent="-91080">
              <a:lnSpc>
                <a:spcPct val="90000"/>
              </a:lnSpc>
              <a:buClr>
                <a:srgbClr val="99CB38"/>
              </a:buClr>
              <a:buFont typeface="Calibri"/>
              <a:buChar char=" "/>
            </a:pPr>
            <a:r>
              <a:rPr lang="en-US" sz="240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person receives a positive result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 marL="91440" indent="-91080">
              <a:lnSpc>
                <a:spcPct val="90000"/>
              </a:lnSpc>
              <a:buClr>
                <a:srgbClr val="99CB38"/>
              </a:buClr>
              <a:buFont typeface="Calibri"/>
              <a:buChar char=" "/>
            </a:pPr>
            <a:r>
              <a:rPr lang="en-US" sz="240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What is the probability of them having the disease, given a positive result?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TextShape 1"/>
              <p:cNvSpPr txBox="1"/>
              <p:nvPr/>
            </p:nvSpPr>
            <p:spPr>
              <a:xfrm>
                <a:off x="1070941" y="2109948"/>
                <a:ext cx="10515240" cy="43509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rIns="0"/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CH" sz="2800" b="0" i="1" strike="noStrike" spc="-1" smtClean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CH" sz="2800" b="0" i="1" strike="noStrike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sz="2800" b="0" i="1" strike="noStrike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𝑑𝑖𝑠𝑒𝑎𝑠𝑒</m:t>
                          </m:r>
                        </m:e>
                        <m:e>
                          <m:r>
                            <a:rPr lang="de-CH" sz="2800" b="0" i="1" strike="noStrike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𝑝𝑜𝑠𝑖𝑡𝑖𝑣𝑒</m:t>
                          </m:r>
                          <m:r>
                            <a:rPr lang="de-CH" sz="2800" b="0" i="1" strike="noStrike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CH" sz="2800" b="0" i="1" strike="noStrike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𝑡𝑒𝑠𝑡</m:t>
                          </m:r>
                        </m:e>
                      </m:d>
                      <m:r>
                        <a:rPr lang="de-CH" sz="2800" b="0" i="1" strike="noStrike" spc="-1" smtClean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CH" sz="2800" b="0" i="1" strike="noStrike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sz="2800" b="0" i="1" strike="noStrike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CH" sz="2800" b="0" i="1" strike="noStrike" spc="-1" smtClean="0">
                                  <a:solidFill>
                                    <a:srgbClr val="40404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sz="2800" b="0" i="1" strike="noStrike" spc="-1" smtClean="0">
                                  <a:solidFill>
                                    <a:srgbClr val="40404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  <m:t>𝑝𝑜𝑠𝑖𝑡𝑖𝑣𝑒</m:t>
                              </m:r>
                              <m:r>
                                <a:rPr lang="de-CH" sz="2800" b="0" i="1" strike="noStrike" spc="-1" smtClean="0">
                                  <a:solidFill>
                                    <a:srgbClr val="40404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CH" sz="2800" b="0" i="1" strike="noStrike" spc="-1" smtClean="0">
                                  <a:solidFill>
                                    <a:srgbClr val="40404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  <m:t>𝑡𝑒𝑠𝑡</m:t>
                              </m:r>
                            </m:e>
                            <m:e>
                              <m:r>
                                <a:rPr lang="de-CH" sz="2800" b="0" i="1" strike="noStrike" spc="-1" smtClean="0">
                                  <a:solidFill>
                                    <a:srgbClr val="40404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  <m:t>𝑑𝑖𝑠𝑒𝑎𝑠𝑒</m:t>
                              </m:r>
                            </m:e>
                          </m:d>
                          <m:r>
                            <a:rPr lang="de-CH" sz="2800" b="0" i="1" strike="noStrike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de-CH" sz="2800" b="0" i="1" strike="noStrike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CH" sz="2800" b="0" i="1" strike="noStrike" spc="-1" smtClean="0">
                                  <a:solidFill>
                                    <a:srgbClr val="40404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sz="2800" b="0" i="1" strike="noStrike" spc="-1" smtClean="0">
                                  <a:solidFill>
                                    <a:srgbClr val="40404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𝑑𝑖𝑠𝑒𝑎𝑠𝑒</m:t>
                              </m:r>
                            </m:e>
                          </m:d>
                        </m:num>
                        <m:den>
                          <m:r>
                            <a:rPr lang="de-CH" sz="2800" b="0" i="1" strike="noStrike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CH" sz="2800" b="0" i="1" strike="noStrike" spc="-1" smtClean="0">
                                  <a:solidFill>
                                    <a:srgbClr val="40404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sz="2800" b="0" i="1" strike="noStrike" spc="-1" smtClean="0">
                                  <a:solidFill>
                                    <a:srgbClr val="40404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  <m:t>𝑝𝑜𝑠𝑖𝑡𝑖𝑣𝑒</m:t>
                              </m:r>
                              <m:r>
                                <a:rPr lang="de-CH" sz="2800" b="0" i="1" strike="noStrike" spc="-1" smtClean="0">
                                  <a:solidFill>
                                    <a:srgbClr val="40404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CH" sz="2800" b="0" i="1" strike="noStrike" spc="-1" smtClean="0">
                                  <a:solidFill>
                                    <a:srgbClr val="40404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  <m:t>𝑡𝑒𝑠𝑡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de-CH" sz="2800" strike="noStrike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endParaRPr lang="de-CH" sz="2800" dirty="0"/>
              </a:p>
              <a:p>
                <a:pPr>
                  <a:lnSpc>
                    <a:spcPct val="100000"/>
                  </a:lnSpc>
                </a:pPr>
                <a:r>
                  <a:rPr lang="de-CH" sz="2800" strike="noStrike" spc="-1" dirty="0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We know: </a:t>
                </a:r>
                <a:endParaRPr lang="de-CH" sz="2800" dirty="0"/>
              </a:p>
              <a:p>
                <a:pPr>
                  <a:lnSpc>
                    <a:spcPct val="100000"/>
                  </a:lnSpc>
                </a:pPr>
                <a:endParaRPr lang="de-CH" sz="2800" dirty="0"/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de-CH" sz="2800" i="1" spc="-1">
                        <a:solidFill>
                          <a:srgbClr val="40404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CH" sz="2800" i="1" spc="-1">
                            <a:solidFill>
                              <a:srgbClr val="40404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sz="2800" i="1" spc="-1">
                            <a:solidFill>
                              <a:srgbClr val="40404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𝑝𝑜𝑠𝑖𝑡𝑖𝑣𝑒</m:t>
                        </m:r>
                        <m:r>
                          <a:rPr lang="de-CH" sz="2800" i="1" spc="-1">
                            <a:solidFill>
                              <a:srgbClr val="40404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CH" sz="2800" i="1" spc="-1">
                            <a:solidFill>
                              <a:srgbClr val="40404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𝑡𝑒𝑠𝑡</m:t>
                        </m:r>
                      </m:e>
                      <m:e>
                        <m:r>
                          <a:rPr lang="de-CH" sz="2800" i="1" spc="-1">
                            <a:solidFill>
                              <a:srgbClr val="40404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𝑑𝑖𝑠𝑒𝑎𝑠𝑒</m:t>
                        </m:r>
                      </m:e>
                    </m:d>
                    <m:r>
                      <a:rPr lang="de-CH" sz="2800" i="1" spc="-1">
                        <a:solidFill>
                          <a:srgbClr val="40404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CH" sz="2800" strike="noStrike" spc="-1" dirty="0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= 0.99</a:t>
                </a:r>
                <a:endParaRPr lang="de-CH" sz="2800" dirty="0"/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de-CH" sz="2800" i="1" spc="-1">
                        <a:solidFill>
                          <a:srgbClr val="40404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de-CH" sz="2800" b="0" i="1" spc="-1" smtClean="0">
                        <a:solidFill>
                          <a:srgbClr val="40404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CH" sz="2800" b="0" i="1" spc="-1" smtClean="0">
                        <a:solidFill>
                          <a:srgbClr val="40404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𝑑𝑖𝑠𝑒𝑎𝑠𝑒</m:t>
                    </m:r>
                    <m:r>
                      <a:rPr lang="de-CH" sz="2800" b="0" i="1" spc="-1" smtClean="0">
                        <a:solidFill>
                          <a:srgbClr val="40404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de-CH" sz="2800" strike="noStrike" spc="-1" dirty="0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= 0.005</a:t>
                </a:r>
                <a:endParaRPr lang="de-CH" sz="2800" dirty="0"/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de-CH" sz="2800" i="1" spc="-1">
                        <a:solidFill>
                          <a:srgbClr val="40404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de-CH" sz="2800" i="1" spc="-1">
                        <a:solidFill>
                          <a:srgbClr val="40404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CH" sz="2800" b="0" i="1" spc="-1" smtClean="0">
                        <a:solidFill>
                          <a:srgbClr val="40404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𝑝𝑜𝑠𝑖𝑡𝑖𝑣𝑒</m:t>
                    </m:r>
                    <m:r>
                      <a:rPr lang="de-CH" sz="2800" b="0" i="1" spc="-1" smtClean="0">
                        <a:solidFill>
                          <a:srgbClr val="40404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CH" sz="2800" b="0" i="1" spc="-1" smtClean="0">
                        <a:solidFill>
                          <a:srgbClr val="40404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𝑡𝑒𝑠𝑡</m:t>
                    </m:r>
                    <m:r>
                      <a:rPr lang="de-CH" sz="2800" i="1" spc="-1">
                        <a:solidFill>
                          <a:srgbClr val="40404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de-CH" sz="2800" strike="noStrike" spc="-1" dirty="0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= ???</a:t>
                </a:r>
                <a:endParaRPr sz="2800" dirty="0"/>
              </a:p>
            </p:txBody>
          </p:sp>
        </mc:Choice>
        <mc:Fallback xmlns="">
          <p:sp>
            <p:nvSpPr>
              <p:cNvPr id="214" name="TextShap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941" y="2109948"/>
                <a:ext cx="10515240" cy="4350960"/>
              </a:xfrm>
              <a:prstGeom prst="rect">
                <a:avLst/>
              </a:prstGeom>
              <a:blipFill>
                <a:blip r:embed="rId3"/>
                <a:stretch>
                  <a:fillRect l="-20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TextShape 1"/>
              <p:cNvSpPr txBox="1"/>
              <p:nvPr/>
            </p:nvSpPr>
            <p:spPr>
              <a:xfrm>
                <a:off x="1160145" y="1815172"/>
                <a:ext cx="10637114" cy="42708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rIns="0"/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800" i="1" spc="-1" smtClean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CH" sz="2800" i="1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sz="2800" b="0" i="1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𝑝𝑜𝑠𝑖𝑡𝑖𝑣𝑒</m:t>
                          </m:r>
                          <m:r>
                            <a:rPr lang="de-CH" sz="2800" b="0" i="1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CH" sz="2800" b="0" i="1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𝑡𝑒𝑠𝑡</m:t>
                          </m:r>
                        </m:e>
                      </m:d>
                      <m:r>
                        <a:rPr lang="de-CH" sz="2800" i="1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CH" sz="2800" i="1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CH" sz="2800" i="1" spc="-1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sz="2800" b="0" i="1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e>
                          <m:r>
                            <a:rPr lang="de-CH" sz="2800" b="0" i="1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𝑃𝑇</m:t>
                          </m:r>
                        </m:e>
                      </m:d>
                      <m:r>
                        <a:rPr lang="de-CH" sz="2800" i="1" spc="-1" smtClean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de-CH" sz="2800" b="0" i="1" spc="-1" smtClean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CH" sz="2800" b="0" i="1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sz="2800" b="0" i="1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de-CH" sz="2800" b="0" i="1" spc="-1" smtClean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CH" sz="2800" i="1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CH" sz="2800" i="1" spc="-1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sz="2800" b="0" i="1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𝑃𝑇</m:t>
                          </m:r>
                        </m:e>
                        <m:e>
                          <m:r>
                            <a:rPr lang="de-CH" sz="2800" i="1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de-CH" sz="2800" b="0" i="1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de-CH" sz="2800" i="1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de-CH" sz="2800" i="1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CH" sz="2800" i="1" spc="-1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sz="2800" i="1" spc="-1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de-CH" sz="2800" b="0" i="1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</m:oMath>
                  </m:oMathPara>
                </a14:m>
                <a:endParaRPr lang="de-CH" sz="2800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800" b="0" i="1" strike="noStrike" spc="-1" smtClean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ctrlPr>
                            <a:rPr lang="de-CH" sz="2800" b="0" i="1" strike="noStrike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CH" sz="2800" b="0" i="1" strike="noStrike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  <m:r>
                            <a:rPr lang="de-CH" sz="2800" b="0" i="1" strike="noStrike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.</m:t>
                          </m:r>
                          <m:r>
                            <a:rPr lang="de-CH" sz="2800" b="0" i="1" strike="noStrike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99</m:t>
                          </m:r>
                          <m:r>
                            <a:rPr lang="de-CH" sz="2800" b="0" i="1" strike="noStrike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×</m:t>
                          </m:r>
                          <m:r>
                            <a:rPr lang="de-CH" sz="2800" b="0" i="1" strike="noStrike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  <m:r>
                            <a:rPr lang="de-CH" sz="2800" b="0" i="1" strike="noStrike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.</m:t>
                          </m:r>
                          <m:r>
                            <a:rPr lang="de-CH" sz="2800" b="0" i="1" strike="noStrike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005</m:t>
                          </m:r>
                        </m:e>
                      </m:d>
                      <m:r>
                        <a:rPr lang="de-CH" sz="2800" b="0" i="1" strike="noStrike" spc="-1" smtClean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d>
                        <m:dPr>
                          <m:ctrlPr>
                            <a:rPr lang="de-CH" sz="2800" b="0" i="1" strike="noStrike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CH" sz="2800" b="0" i="1" strike="noStrike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  <m:r>
                            <a:rPr lang="de-CH" sz="2800" b="0" i="1" strike="noStrike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.</m:t>
                          </m:r>
                          <m:r>
                            <a:rPr lang="de-CH" sz="2800" b="0" i="1" strike="noStrike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05</m:t>
                          </m:r>
                          <m:r>
                            <a:rPr lang="de-CH" sz="2800" b="0" i="1" strike="noStrike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×</m:t>
                          </m:r>
                          <m:r>
                            <a:rPr lang="de-CH" sz="2800" b="0" i="1" strike="noStrike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  <m:r>
                            <a:rPr lang="de-CH" sz="2800" b="0" i="1" strike="noStrike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.</m:t>
                          </m:r>
                          <m:r>
                            <a:rPr lang="de-CH" sz="2800" b="0" i="1" strike="noStrike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995</m:t>
                          </m:r>
                        </m:e>
                      </m:d>
                      <m:r>
                        <a:rPr lang="de-CH" sz="2800" i="1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CH" sz="2800" i="1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0</m:t>
                      </m:r>
                      <m:r>
                        <a:rPr lang="de-CH" sz="2800" i="1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de-CH" sz="2800" i="1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005</m:t>
                      </m:r>
                    </m:oMath>
                  </m:oMathPara>
                </a14:m>
                <a:endParaRPr lang="en-US" sz="2800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Where: 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de-CH" sz="2800" i="1" spc="-1">
                        <a:solidFill>
                          <a:srgbClr val="40404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CH" sz="2800" i="1" spc="-1">
                            <a:solidFill>
                              <a:srgbClr val="40404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sz="2800" i="1" spc="-1">
                            <a:solidFill>
                              <a:srgbClr val="40404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de-CH" sz="2800" b="0" i="1" spc="-1" smtClean="0">
                        <a:solidFill>
                          <a:srgbClr val="40404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CH" sz="2800" b="0" i="1" spc="-1" dirty="0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de-CH" sz="2800" spc="-1" dirty="0" err="1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chance</a:t>
                </a:r>
                <a:r>
                  <a:rPr lang="de-CH" sz="2800" spc="-1" dirty="0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de-CH" sz="2800" spc="-1" dirty="0" err="1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of</a:t>
                </a:r>
                <a:r>
                  <a:rPr lang="de-CH" sz="2800" spc="-1" dirty="0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de-CH" sz="2800" spc="-1" dirty="0" err="1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having</a:t>
                </a:r>
                <a:r>
                  <a:rPr lang="de-CH" sz="2800" spc="-1" dirty="0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de-CH" sz="2800" spc="-1" dirty="0" err="1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the</a:t>
                </a:r>
                <a:r>
                  <a:rPr lang="de-CH" sz="2800" spc="-1" dirty="0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de-CH" sz="2800" spc="-1" dirty="0" err="1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disease</a:t>
                </a:r>
                <a:endParaRPr lang="de-CH" sz="2800" b="0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de-CH" sz="2800" i="1" spc="-1">
                        <a:solidFill>
                          <a:srgbClr val="40404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CH" sz="2800" i="1" spc="-1" smtClean="0">
                            <a:solidFill>
                              <a:srgbClr val="40404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sz="2800" i="1" spc="-1" smtClean="0">
                            <a:solidFill>
                              <a:srgbClr val="40404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de-CH" sz="2800" i="1" spc="-1">
                            <a:solidFill>
                              <a:srgbClr val="40404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de-CH" sz="2800" b="0" i="1" spc="-1" smtClean="0">
                        <a:solidFill>
                          <a:srgbClr val="40404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de-CH" sz="2800" b="0" spc="-1" dirty="0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CH" sz="2800" b="0" spc="-1" dirty="0" err="1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ea typeface="Cambria Math" panose="02040503050406030204" pitchFamily="18" charset="0"/>
                  </a:rPr>
                  <a:t>chance</a:t>
                </a:r>
                <a:r>
                  <a:rPr lang="de-CH" sz="2800" b="0" spc="-1" dirty="0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CH" sz="2800" b="0" spc="-1" dirty="0" err="1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ea typeface="Cambria Math" panose="02040503050406030204" pitchFamily="18" charset="0"/>
                  </a:rPr>
                  <a:t>of</a:t>
                </a:r>
                <a:r>
                  <a:rPr lang="de-CH" sz="2800" b="0" spc="-1" dirty="0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ea typeface="Cambria Math" panose="02040503050406030204" pitchFamily="18" charset="0"/>
                  </a:rPr>
                  <a:t> not </a:t>
                </a:r>
                <a:r>
                  <a:rPr lang="de-CH" sz="2800" b="0" spc="-1" dirty="0" err="1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ea typeface="Cambria Math" panose="02040503050406030204" pitchFamily="18" charset="0"/>
                  </a:rPr>
                  <a:t>having</a:t>
                </a:r>
                <a:r>
                  <a:rPr lang="de-CH" sz="2800" b="0" spc="-1" dirty="0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CH" sz="2800" b="0" spc="-1" dirty="0" err="1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ea typeface="Cambria Math" panose="02040503050406030204" pitchFamily="18" charset="0"/>
                  </a:rPr>
                  <a:t>the</a:t>
                </a:r>
                <a:r>
                  <a:rPr lang="de-CH" sz="2800" b="0" spc="-1" dirty="0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CH" sz="2800" b="0" spc="-1" dirty="0" err="1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ea typeface="Cambria Math" panose="02040503050406030204" pitchFamily="18" charset="0"/>
                  </a:rPr>
                  <a:t>disease</a:t>
                </a:r>
                <a:endParaRPr lang="de-CH" sz="2800" b="0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strike="noStrike" spc="-1" dirty="0">
                    <a:solidFill>
                      <a:srgbClr val="C0000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Remember: </a:t>
                </a:r>
                <a14:m>
                  <m:oMath xmlns:m="http://schemas.openxmlformats.org/officeDocument/2006/math">
                    <m:r>
                      <a:rPr lang="de-CH" sz="2800" i="1" spc="-1">
                        <a:solidFill>
                          <a:srgbClr val="40404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CH" sz="2800" i="1" spc="-1">
                            <a:solidFill>
                              <a:srgbClr val="40404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sz="2800" i="1" spc="-1">
                            <a:solidFill>
                              <a:srgbClr val="40404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de-CH" sz="2800" i="1" spc="-1">
                            <a:solidFill>
                              <a:srgbClr val="40404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de-CH" sz="2800" b="0" i="1" spc="-1" smtClean="0">
                        <a:solidFill>
                          <a:srgbClr val="40404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CH" sz="2800" b="0" i="1" spc="-1" smtClean="0">
                        <a:solidFill>
                          <a:srgbClr val="40404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de-CH" sz="2800" b="0" i="1" spc="-1" smtClean="0">
                        <a:solidFill>
                          <a:srgbClr val="40404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de-CH" sz="2800" i="1" spc="-1">
                        <a:solidFill>
                          <a:srgbClr val="40404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CH" sz="2800" i="1" spc="-1">
                            <a:solidFill>
                              <a:srgbClr val="40404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sz="2800" i="1" spc="-1">
                            <a:solidFill>
                              <a:srgbClr val="40404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sz="2800" strike="noStrike" spc="-1" dirty="0">
                    <a:solidFill>
                      <a:srgbClr val="C0000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de-CH" sz="2800" i="1" spc="-1">
                        <a:solidFill>
                          <a:srgbClr val="40404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CH" sz="2800" i="1" spc="-1">
                            <a:solidFill>
                              <a:srgbClr val="40404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sz="2800" b="0" i="1" spc="-1" smtClean="0">
                            <a:solidFill>
                              <a:srgbClr val="40404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𝑃𝑇</m:t>
                        </m:r>
                      </m:e>
                      <m:e>
                        <m:r>
                          <a:rPr lang="de-CH" sz="2800" b="0" i="1" spc="-1" smtClean="0">
                            <a:solidFill>
                              <a:srgbClr val="40404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de-CH" sz="2800" b="0" i="1" spc="-1" smtClean="0">
                        <a:solidFill>
                          <a:srgbClr val="40404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 chance of positive test given that disease is present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de-CH" sz="2800" i="1" spc="-1">
                        <a:solidFill>
                          <a:srgbClr val="40404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CH" sz="2800" i="1" spc="-1">
                            <a:solidFill>
                              <a:srgbClr val="40404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sz="2800" i="1" spc="-1">
                            <a:solidFill>
                              <a:srgbClr val="40404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𝑃𝑇</m:t>
                        </m:r>
                      </m:e>
                      <m:e>
                        <m:r>
                          <a:rPr lang="de-CH" sz="2800" i="1" spc="-1" smtClean="0">
                            <a:solidFill>
                              <a:srgbClr val="40404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de-CH" sz="2800" i="1" spc="-1">
                            <a:solidFill>
                              <a:srgbClr val="40404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de-CH" sz="2800" i="1" spc="-1">
                        <a:solidFill>
                          <a:srgbClr val="40404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chance of positive test given that the disease isn’t present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5" name="TextShap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145" y="1815172"/>
                <a:ext cx="10637114" cy="4270834"/>
              </a:xfrm>
              <a:prstGeom prst="rect">
                <a:avLst/>
              </a:prstGeom>
              <a:blipFill>
                <a:blip r:embed="rId3"/>
                <a:stretch>
                  <a:fillRect l="-20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C7866038-C8B3-AB46-9CB6-95AE084BD9D6}"/>
              </a:ext>
            </a:extLst>
          </p:cNvPr>
          <p:cNvSpPr/>
          <p:nvPr/>
        </p:nvSpPr>
        <p:spPr>
          <a:xfrm>
            <a:off x="1071796" y="162136"/>
            <a:ext cx="10057680" cy="145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85000"/>
              </a:lnSpc>
            </a:pPr>
            <a:r>
              <a:rPr lang="en-US" sz="4800" strike="noStrike" spc="-46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Outline</a:t>
            </a:r>
            <a:endParaRPr dirty="0"/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8BFC7659-1C84-5745-94C9-CD2ECFE1191B}"/>
              </a:ext>
            </a:extLst>
          </p:cNvPr>
          <p:cNvSpPr/>
          <p:nvPr/>
        </p:nvSpPr>
        <p:spPr>
          <a:xfrm>
            <a:off x="1071796" y="2022618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/>
          <a:lstStyle/>
          <a:p>
            <a:pPr marL="457920" indent="-457200">
              <a:lnSpc>
                <a:spcPct val="90000"/>
              </a:lnSpc>
              <a:buClr>
                <a:srgbClr val="99CB38"/>
              </a:buClr>
              <a:buFont typeface="Arial" panose="020B0604020202020204" pitchFamily="34" charset="0"/>
              <a:buChar char="•"/>
            </a:pPr>
            <a:r>
              <a:rPr lang="en-US" sz="280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Probability distributions</a:t>
            </a:r>
          </a:p>
          <a:p>
            <a:pPr marL="457920" indent="-457200">
              <a:lnSpc>
                <a:spcPct val="90000"/>
              </a:lnSpc>
              <a:buClr>
                <a:srgbClr val="99CB38"/>
              </a:buClr>
              <a:buFont typeface="Arial" panose="020B0604020202020204" pitchFamily="34" charset="0"/>
              <a:buChar char="•"/>
            </a:pPr>
            <a:r>
              <a:rPr lang="en-US" sz="28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Joint probability</a:t>
            </a:r>
            <a:endParaRPr lang="en-US" sz="280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920" indent="-457200">
              <a:lnSpc>
                <a:spcPct val="90000"/>
              </a:lnSpc>
              <a:buClr>
                <a:srgbClr val="99CB38"/>
              </a:buClr>
              <a:buFont typeface="Arial" panose="020B0604020202020204" pitchFamily="34" charset="0"/>
              <a:buChar char="•"/>
            </a:pPr>
            <a:r>
              <a:rPr lang="en-US" sz="28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Marginal probability</a:t>
            </a:r>
          </a:p>
          <a:p>
            <a:pPr marL="457920" indent="-457200">
              <a:lnSpc>
                <a:spcPct val="90000"/>
              </a:lnSpc>
              <a:buClr>
                <a:srgbClr val="99CB38"/>
              </a:buClr>
              <a:buFont typeface="Arial" panose="020B0604020202020204" pitchFamily="34" charset="0"/>
              <a:buChar char="•"/>
            </a:pPr>
            <a:r>
              <a:rPr lang="en-US" sz="280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Conditional probability</a:t>
            </a:r>
          </a:p>
          <a:p>
            <a:pPr marL="457920" indent="-457200">
              <a:lnSpc>
                <a:spcPct val="90000"/>
              </a:lnSpc>
              <a:buClr>
                <a:srgbClr val="99CB38"/>
              </a:buClr>
              <a:buFont typeface="Arial" panose="020B0604020202020204" pitchFamily="34" charset="0"/>
              <a:buChar char="•"/>
            </a:pPr>
            <a:r>
              <a:rPr lang="en-US" sz="28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Bayes’ theorem</a:t>
            </a:r>
          </a:p>
          <a:p>
            <a:pPr marL="457920" indent="-457200">
              <a:lnSpc>
                <a:spcPct val="90000"/>
              </a:lnSpc>
              <a:buClr>
                <a:srgbClr val="99CB38"/>
              </a:buClr>
              <a:buFont typeface="Arial" panose="020B0604020202020204" pitchFamily="34" charset="0"/>
              <a:buChar char="•"/>
            </a:pPr>
            <a:r>
              <a:rPr lang="en-US" sz="280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Bayesian inference</a:t>
            </a:r>
          </a:p>
          <a:p>
            <a:pPr marL="457920" indent="-457200">
              <a:lnSpc>
                <a:spcPct val="90000"/>
              </a:lnSpc>
              <a:buClr>
                <a:srgbClr val="99CB38"/>
              </a:buClr>
              <a:buFont typeface="Arial" panose="020B0604020202020204" pitchFamily="34" charset="0"/>
              <a:buChar char="•"/>
            </a:pPr>
            <a:r>
              <a:rPr lang="en-US" sz="28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Coin toss example</a:t>
            </a:r>
            <a:endParaRPr lang="en-US" sz="280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/>
          </a:p>
          <a:p>
            <a:pPr marL="457920" indent="-457200">
              <a:lnSpc>
                <a:spcPct val="90000"/>
              </a:lnSpc>
              <a:buClr>
                <a:srgbClr val="99CB38"/>
              </a:buClr>
              <a:buFont typeface="Arial" panose="020B0604020202020204" pitchFamily="34" charset="0"/>
              <a:buChar char="•"/>
            </a:pPr>
            <a:endParaRPr lang="en-US" sz="280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127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CustomShape 1"/>
              <p:cNvSpPr/>
              <p:nvPr/>
            </p:nvSpPr>
            <p:spPr>
              <a:xfrm>
                <a:off x="1175229" y="1909911"/>
                <a:ext cx="10442148" cy="23772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/>
              <a:lstStyle/>
              <a:p>
                <a:pPr>
                  <a:lnSpc>
                    <a:spcPct val="100000"/>
                  </a:lnSpc>
                </a:pPr>
                <a:r>
                  <a:rPr lang="en-US" sz="280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Therefore:</a:t>
                </a:r>
                <a:endParaRPr lang="en-US" dirty="0"/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ar-SA" sz="2800" i="1" spc="-1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SA" sz="2800" i="1" spc="-1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𝑑𝑖𝑠𝑒𝑎𝑠𝑒</m:t>
                          </m:r>
                        </m:e>
                        <m:e>
                          <m:r>
                            <a:rPr lang="ar-SA" sz="2800" i="1" spc="-1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𝑝𝑜𝑠𝑖𝑡𝑖𝑣𝑒</m:t>
                          </m:r>
                          <m:r>
                            <a:rPr lang="ar-SA" sz="2800" i="1" spc="-1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ar-SA" sz="2800" i="1" spc="-1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𝑡𝑒𝑠𝑡</m:t>
                          </m:r>
                        </m:e>
                      </m:d>
                      <m:r>
                        <a:rPr lang="ar-SA" sz="2800" i="1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SA" sz="2800" b="0" i="1" spc="-1" smtClean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de-CH" sz="2800" b="0" i="1" spc="-1" smtClean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de-CH" sz="2800" b="0" i="1" spc="-1" smtClean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</a:rPr>
                        <m:t>99</m:t>
                      </m:r>
                      <m:r>
                        <a:rPr lang="de-CH" sz="2800" b="0" i="1" spc="-1" smtClean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de-CH" sz="2800" b="0" i="1" spc="-1" smtClean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de-CH" sz="2800" b="0" i="1" spc="-1" smtClean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de-CH" sz="2800" b="0" i="1" spc="-1" smtClean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005</m:t>
                      </m:r>
                      <m:r>
                        <a:rPr lang="de-CH" sz="2800" b="0" i="1" spc="-1" smtClean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CH" sz="2800" b="0" i="1" spc="-1" smtClean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de-CH" sz="2800" b="0" i="1" spc="-1" smtClean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de-CH" sz="2800" b="0" i="1" spc="-1" smtClean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09</m:t>
                      </m:r>
                      <m:r>
                        <a:rPr lang="de-CH" sz="2800" b="0" i="1" spc="-1" smtClean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CH" sz="2800" b="0" i="1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800" b="0" i="1" spc="-1" smtClean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de-CH" sz="2800" b="0" i="1" spc="-1" smtClean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de-CH" sz="2800" b="0" i="1" spc="-1" smtClean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de-CH" sz="2800" b="0" i="1" spc="-1" smtClean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a:rPr lang="de-CH" sz="2800" b="0" i="1" spc="-1" smtClean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  <m:r>
                        <a:rPr lang="de-CH" sz="2800" b="0" i="1" spc="-1" smtClean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216" name="CustomShap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229" y="1909911"/>
                <a:ext cx="10442148" cy="2377275"/>
              </a:xfrm>
              <a:prstGeom prst="rect">
                <a:avLst/>
              </a:prstGeom>
              <a:blipFill>
                <a:blip r:embed="rId3"/>
                <a:stretch>
                  <a:fillRect l="-1215" t="-26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823320" y="2286000"/>
            <a:ext cx="10057680" cy="145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85000"/>
              </a:lnSpc>
            </a:pPr>
            <a:r>
              <a:rPr lang="en-US" sz="4400" strike="noStrike" spc="-46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Frequentist vs. Bayesian statistics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1071796" y="162136"/>
            <a:ext cx="10057680" cy="145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85000"/>
              </a:lnSpc>
            </a:pPr>
            <a:r>
              <a:rPr lang="en-US" sz="4800" strike="noStrike" spc="-46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Frequentist models in practice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CustomShape 2"/>
              <p:cNvSpPr/>
              <p:nvPr/>
            </p:nvSpPr>
            <p:spPr>
              <a:xfrm>
                <a:off x="1071796" y="2029733"/>
                <a:ext cx="10514880" cy="4350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45000" rIns="0" bIns="45000"/>
              <a:lstStyle/>
              <a:p>
                <a:pPr marL="457920" indent="-457200">
                  <a:lnSpc>
                    <a:spcPct val="90000"/>
                  </a:lnSpc>
                  <a:buClr>
                    <a:srgbClr val="99CB38"/>
                  </a:buClr>
                  <a:buFont typeface="Arial" panose="020B0604020202020204" pitchFamily="34" charset="0"/>
                  <a:buChar char="•"/>
                </a:pPr>
                <a:r>
                  <a:rPr lang="en-US" sz="2400" strike="noStrike" spc="-1" dirty="0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Model: </a:t>
                </a:r>
                <a14:m>
                  <m:oMath xmlns:m="http://schemas.openxmlformats.org/officeDocument/2006/math">
                    <m:r>
                      <a:rPr lang="de-CH" sz="2400" b="0" i="1" strike="noStrike" spc="-1" smtClean="0">
                        <a:solidFill>
                          <a:srgbClr val="40404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𝑌</m:t>
                    </m:r>
                    <m:r>
                      <a:rPr lang="de-CH" sz="2400" b="0" i="1" strike="noStrike" spc="-1" smtClean="0">
                        <a:solidFill>
                          <a:srgbClr val="40404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de-CH" sz="2400" b="0" i="1" strike="noStrike" spc="-1" smtClean="0">
                        <a:solidFill>
                          <a:srgbClr val="40404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de-CH" sz="2400" b="0" i="1" strike="noStrike" spc="-1" smtClean="0">
                        <a:solidFill>
                          <a:srgbClr val="40404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𝜃</m:t>
                    </m:r>
                    <m:r>
                      <a:rPr lang="de-CH" sz="2400" b="0" i="1" strike="noStrike" spc="-1" smtClean="0">
                        <a:solidFill>
                          <a:srgbClr val="40404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 </m:t>
                    </m:r>
                    <m:r>
                      <a:rPr lang="de-CH" sz="2400" b="0" i="1" strike="noStrike" spc="-1" smtClean="0">
                        <a:solidFill>
                          <a:srgbClr val="40404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𝜀</m:t>
                    </m:r>
                  </m:oMath>
                </a14:m>
                <a:endParaRPr lang="en-US" sz="2400" strike="noStrike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20">
                  <a:lnSpc>
                    <a:spcPct val="90000"/>
                  </a:lnSpc>
                  <a:buClr>
                    <a:srgbClr val="99CB38"/>
                  </a:buClr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920" indent="-457200">
                  <a:lnSpc>
                    <a:spcPct val="90000"/>
                  </a:lnSpc>
                  <a:buClr>
                    <a:srgbClr val="99CB38"/>
                  </a:buClr>
                  <a:buFont typeface="Arial" panose="020B0604020202020204" pitchFamily="34" charset="0"/>
                  <a:buChar char="•"/>
                </a:pPr>
                <a:r>
                  <a:rPr lang="en-US" sz="2400" strike="noStrike" spc="-1" dirty="0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ea typeface="Arial"/>
                    <a:cs typeface="Calibri" panose="020F0502020204030204" pitchFamily="34" charset="0"/>
                  </a:rPr>
                  <a:t>Data</a:t>
                </a:r>
                <a14:m>
                  <m:oMath xmlns:m="http://schemas.openxmlformats.org/officeDocument/2006/math">
                    <m:r>
                      <a:rPr lang="de-CH" sz="2400" b="0" i="0" strike="noStrike" spc="-1" smtClean="0">
                        <a:solidFill>
                          <a:srgbClr val="40404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Arial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de-CH" sz="2400" b="0" i="0" strike="noStrike" spc="-1" smtClean="0">
                        <a:solidFill>
                          <a:srgbClr val="40404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Arial"/>
                        <a:cs typeface="Calibri" panose="020F0502020204030204" pitchFamily="34" charset="0"/>
                      </a:rPr>
                      <m:t>X</m:t>
                    </m:r>
                  </m:oMath>
                </a14:m>
                <a:r>
                  <a:rPr lang="en-US" sz="2400" strike="noStrike" spc="-1" dirty="0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ea typeface="Arial"/>
                    <a:cs typeface="Calibri" panose="020F0502020204030204" pitchFamily="34" charset="0"/>
                  </a:rPr>
                  <a:t> is random variable, while </a:t>
                </a:r>
                <a:r>
                  <a:rPr lang="en-US" sz="2400" b="1" strike="noStrike" spc="-1" dirty="0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ea typeface="Arial"/>
                    <a:cs typeface="Calibri" panose="020F0502020204030204" pitchFamily="34" charset="0"/>
                  </a:rPr>
                  <a:t>parameters</a:t>
                </a:r>
                <a:r>
                  <a:rPr lang="en-US" sz="2400" b="1" spc="-1" dirty="0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ea typeface="Arial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pc="-1" smtClean="0">
                        <a:solidFill>
                          <a:srgbClr val="40404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𝜽</m:t>
                    </m:r>
                  </m:oMath>
                </a14:m>
                <a:r>
                  <a:rPr lang="en-US" sz="2400" b="1" strike="noStrike" spc="-1" dirty="0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ea typeface="Arial"/>
                    <a:cs typeface="Calibri" panose="020F0502020204030204" pitchFamily="34" charset="0"/>
                  </a:rPr>
                  <a:t> are unknown but fixed</a:t>
                </a:r>
                <a:endParaRPr lang="en-US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20">
                  <a:lnSpc>
                    <a:spcPct val="90000"/>
                  </a:lnSpc>
                  <a:buClr>
                    <a:srgbClr val="99CB38"/>
                  </a:buClr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920" indent="-457200">
                  <a:lnSpc>
                    <a:spcPct val="90000"/>
                  </a:lnSpc>
                  <a:buClr>
                    <a:srgbClr val="99CB38"/>
                  </a:buClr>
                  <a:buFont typeface="Arial" panose="020B0604020202020204" pitchFamily="34" charset="0"/>
                  <a:buChar char="•"/>
                </a:pPr>
                <a:r>
                  <a:rPr lang="en-US" sz="2400" strike="noStrike" spc="-1" dirty="0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ea typeface="Arial"/>
                    <a:cs typeface="Calibri" panose="020F0502020204030204" pitchFamily="34" charset="0"/>
                  </a:rPr>
                  <a:t>We assume there is a true set of parameters, or true model of the world, and we are concerned with getting the best possible estimate</a:t>
                </a: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20">
                  <a:lnSpc>
                    <a:spcPct val="90000"/>
                  </a:lnSpc>
                  <a:buClr>
                    <a:srgbClr val="99CB38"/>
                  </a:buClr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920" indent="-457200">
                  <a:lnSpc>
                    <a:spcPct val="90000"/>
                  </a:lnSpc>
                  <a:buClr>
                    <a:srgbClr val="99CB38"/>
                  </a:buClr>
                  <a:buFont typeface="Arial" panose="020B0604020202020204" pitchFamily="34" charset="0"/>
                  <a:buChar char="•"/>
                </a:pPr>
                <a:r>
                  <a:rPr lang="en-US" sz="2400" strike="noStrike" spc="-1" dirty="0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ea typeface="Arial"/>
                    <a:cs typeface="Calibri" panose="020F0502020204030204" pitchFamily="34" charset="0"/>
                  </a:rPr>
                  <a:t>We are interested in point estimates of parameters given the data</a:t>
                </a: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20">
                  <a:lnSpc>
                    <a:spcPct val="90000"/>
                  </a:lnSpc>
                  <a:buClr>
                    <a:srgbClr val="99CB38"/>
                  </a:buClr>
                </a:pPr>
                <a:endParaRPr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1" name="CustomShap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796" y="2029733"/>
                <a:ext cx="10514880" cy="4350600"/>
              </a:xfrm>
              <a:prstGeom prst="rect">
                <a:avLst/>
              </a:prstGeom>
              <a:blipFill>
                <a:blip r:embed="rId3"/>
                <a:stretch>
                  <a:fillRect l="-1691" t="-1458" r="-13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1094282" y="252076"/>
            <a:ext cx="10057680" cy="145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85000"/>
              </a:lnSpc>
            </a:pPr>
            <a:r>
              <a:rPr lang="en-US" sz="4800" strike="noStrike" spc="-46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Bayesian models in practice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9191AAB6-85B3-A84B-9F90-B7794ABC89CE}"/>
                  </a:ext>
                </a:extLst>
              </p:cNvPr>
              <p:cNvSpPr/>
              <p:nvPr/>
            </p:nvSpPr>
            <p:spPr>
              <a:xfrm>
                <a:off x="1094282" y="1979295"/>
                <a:ext cx="9675431" cy="30839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920" indent="-457200">
                  <a:lnSpc>
                    <a:spcPct val="90000"/>
                  </a:lnSpc>
                  <a:buClr>
                    <a:srgbClr val="99CB38"/>
                  </a:buClr>
                  <a:buFont typeface="Arial" panose="020B0604020202020204" pitchFamily="34" charset="0"/>
                  <a:buChar char="•"/>
                </a:pPr>
                <a:r>
                  <a:rPr lang="en-US" sz="2400" spc="-1" dirty="0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Model: </a:t>
                </a:r>
                <a14:m>
                  <m:oMath xmlns:m="http://schemas.openxmlformats.org/officeDocument/2006/math">
                    <m:r>
                      <a:rPr lang="de-CH" sz="2400" b="0" i="1" spc="-1" smtClean="0">
                        <a:solidFill>
                          <a:srgbClr val="40404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𝑌</m:t>
                    </m:r>
                    <m:r>
                      <a:rPr lang="en-US" sz="2400" i="1" spc="-1">
                        <a:solidFill>
                          <a:srgbClr val="40404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de-CH" sz="2400" b="0" i="1" spc="-1" smtClean="0">
                        <a:solidFill>
                          <a:srgbClr val="40404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en-US" sz="2400" i="1" spc="-1">
                        <a:solidFill>
                          <a:srgbClr val="40404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𝜃</m:t>
                    </m:r>
                    <m:r>
                      <a:rPr lang="en-US" sz="2400" i="1" spc="-1">
                        <a:solidFill>
                          <a:srgbClr val="40404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 </m:t>
                    </m:r>
                    <m:r>
                      <a:rPr lang="en-US" sz="2400" i="1" spc="-1">
                        <a:solidFill>
                          <a:srgbClr val="40404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𝜀</m:t>
                    </m:r>
                  </m:oMath>
                </a14:m>
                <a:endParaRPr lang="en-US" sz="2400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20">
                  <a:lnSpc>
                    <a:spcPct val="90000"/>
                  </a:lnSpc>
                  <a:buClr>
                    <a:srgbClr val="99CB38"/>
                  </a:buClr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920" indent="-457200">
                  <a:lnSpc>
                    <a:spcPct val="90000"/>
                  </a:lnSpc>
                  <a:buClr>
                    <a:srgbClr val="99CB38"/>
                  </a:buClr>
                  <a:buFont typeface="Arial" panose="020B0604020202020204" pitchFamily="34" charset="0"/>
                  <a:buChar char="•"/>
                </a:pPr>
                <a:r>
                  <a:rPr lang="en-US" sz="2400" spc="-1" dirty="0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ea typeface="Arial"/>
                    <a:cs typeface="Calibri" panose="020F0502020204030204" pitchFamily="34" charset="0"/>
                  </a:rPr>
                  <a:t>Data</a:t>
                </a:r>
                <a14:m>
                  <m:oMath xmlns:m="http://schemas.openxmlformats.org/officeDocument/2006/math">
                    <m:r>
                      <a:rPr lang="en-US" sz="2400" b="0" spc="-1">
                        <a:solidFill>
                          <a:srgbClr val="40404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Arial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de-CH" sz="2400" b="0" i="0" spc="-1" smtClean="0">
                        <a:solidFill>
                          <a:srgbClr val="40404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Arial"/>
                        <a:cs typeface="Calibri" panose="020F0502020204030204" pitchFamily="34" charset="0"/>
                      </a:rPr>
                      <m:t>X</m:t>
                    </m:r>
                  </m:oMath>
                </a14:m>
                <a:r>
                  <a:rPr lang="en-US" sz="2400" spc="-1" dirty="0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ea typeface="Arial"/>
                    <a:cs typeface="Calibri" panose="020F0502020204030204" pitchFamily="34" charset="0"/>
                  </a:rPr>
                  <a:t> is fixed, while parameters </a:t>
                </a:r>
                <a14:m>
                  <m:oMath xmlns:m="http://schemas.openxmlformats.org/officeDocument/2006/math">
                    <m:r>
                      <a:rPr lang="en-US" sz="2400" i="1" spc="-1">
                        <a:solidFill>
                          <a:srgbClr val="40404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𝜃</m:t>
                    </m:r>
                  </m:oMath>
                </a14:m>
                <a:r>
                  <a:rPr lang="en-US" sz="2400" spc="-1" dirty="0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ea typeface="Arial"/>
                    <a:cs typeface="Calibri" panose="020F0502020204030204" pitchFamily="34" charset="0"/>
                  </a:rPr>
                  <a:t> are considered to be random variables</a:t>
                </a: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20">
                  <a:lnSpc>
                    <a:spcPct val="90000"/>
                  </a:lnSpc>
                  <a:buClr>
                    <a:srgbClr val="99CB38"/>
                  </a:buClr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920" indent="-457200">
                  <a:lnSpc>
                    <a:spcPct val="90000"/>
                  </a:lnSpc>
                  <a:buClr>
                    <a:srgbClr val="99CB38"/>
                  </a:buClr>
                  <a:buFont typeface="Arial" panose="020B0604020202020204" pitchFamily="34" charset="0"/>
                  <a:buChar char="•"/>
                </a:pPr>
                <a:r>
                  <a:rPr lang="en-US" sz="2400" spc="-1" dirty="0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ea typeface="Arial"/>
                    <a:cs typeface="Calibri" panose="020F0502020204030204" pitchFamily="34" charset="0"/>
                  </a:rPr>
                  <a:t>There is no single set of parameters that denotes a true model of the world -  we have parameters that are more or less probable</a:t>
                </a:r>
              </a:p>
              <a:p>
                <a:pPr marL="457920" indent="-457200">
                  <a:lnSpc>
                    <a:spcPct val="90000"/>
                  </a:lnSpc>
                  <a:buClr>
                    <a:srgbClr val="99CB38"/>
                  </a:buClr>
                  <a:buFont typeface="Arial" panose="020B0604020202020204" pitchFamily="34" charset="0"/>
                  <a:buChar char="•"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920" indent="-457200">
                  <a:lnSpc>
                    <a:spcPct val="90000"/>
                  </a:lnSpc>
                  <a:buClr>
                    <a:srgbClr val="99CB38"/>
                  </a:buClr>
                  <a:buFont typeface="Arial" panose="020B0604020202020204" pitchFamily="34" charset="0"/>
                  <a:buChar char="•"/>
                </a:pPr>
                <a:r>
                  <a:rPr lang="en-US" sz="2400" spc="-1" dirty="0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ea typeface="Arial"/>
                    <a:cs typeface="Calibri" panose="020F0502020204030204" pitchFamily="34" charset="0"/>
                  </a:rPr>
                  <a:t>We are interested in </a:t>
                </a:r>
                <a:r>
                  <a:rPr lang="en-US" sz="2400" b="1" spc="-1" dirty="0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ea typeface="Arial"/>
                    <a:cs typeface="Calibri" panose="020F0502020204030204" pitchFamily="34" charset="0"/>
                  </a:rPr>
                  <a:t>distribution of parameters </a:t>
                </a:r>
                <a:r>
                  <a:rPr lang="en-US" sz="2400" spc="-1" dirty="0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ea typeface="Arial"/>
                    <a:cs typeface="Calibri" panose="020F0502020204030204" pitchFamily="34" charset="0"/>
                  </a:rPr>
                  <a:t>given the data</a:t>
                </a: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9191AAB6-85B3-A84B-9F90-B7794ABC89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282" y="1979295"/>
                <a:ext cx="9675431" cy="3083921"/>
              </a:xfrm>
              <a:prstGeom prst="rect">
                <a:avLst/>
              </a:prstGeom>
              <a:blipFill>
                <a:blip r:embed="rId3"/>
                <a:stretch>
                  <a:fillRect l="-786" t="-2881" b="-329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85000"/>
              </a:lnSpc>
            </a:pPr>
            <a:r>
              <a:rPr lang="en-US" sz="4800" strike="noStrike" spc="-49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Bayesian Inference</a:t>
            </a:r>
            <a:endParaRPr dirty="0"/>
          </a:p>
        </p:txBody>
      </p:sp>
      <p:sp>
        <p:nvSpPr>
          <p:cNvPr id="218" name="TextShape 2"/>
          <p:cNvSpPr txBox="1"/>
          <p:nvPr/>
        </p:nvSpPr>
        <p:spPr>
          <a:xfrm>
            <a:off x="1097280" y="1945735"/>
            <a:ext cx="10058040" cy="4023000"/>
          </a:xfrm>
          <a:prstGeom prst="rect">
            <a:avLst/>
          </a:prstGeom>
          <a:noFill/>
          <a:ln>
            <a:noFill/>
          </a:ln>
        </p:spPr>
        <p:txBody>
          <a:bodyPr lIns="0" rIns="0"/>
          <a:lstStyle/>
          <a:p>
            <a:pPr marL="343260" indent="-342900">
              <a:lnSpc>
                <a:spcPct val="90000"/>
              </a:lnSpc>
              <a:buClr>
                <a:srgbClr val="99CB38"/>
              </a:buClr>
              <a:buFont typeface="Arial" panose="020B0604020202020204" pitchFamily="34" charset="0"/>
              <a:buChar char="•"/>
            </a:pPr>
            <a:r>
              <a:rPr lang="en-US" sz="240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Provides a dynamic model through which our belief is constantly updated as we add more data</a:t>
            </a:r>
            <a:endParaRPr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dirty="0"/>
          </a:p>
          <a:p>
            <a:pPr marL="343260" indent="-342900">
              <a:lnSpc>
                <a:spcPct val="90000"/>
              </a:lnSpc>
              <a:buClr>
                <a:srgbClr val="99CB38"/>
              </a:buClr>
              <a:buFont typeface="Arial" panose="020B0604020202020204" pitchFamily="34" charset="0"/>
              <a:buChar char="•"/>
            </a:pPr>
            <a:r>
              <a:rPr lang="en-US" sz="240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Ultimate goal is to calculate the </a:t>
            </a:r>
            <a:r>
              <a:rPr lang="en-US" sz="24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posterior probability density</a:t>
            </a:r>
            <a:r>
              <a:rPr lang="en-US" sz="240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which is proportional to the likelihood (of our data being correct) and our prior knowledge</a:t>
            </a:r>
            <a:endParaRPr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dirty="0"/>
          </a:p>
          <a:p>
            <a:pPr marL="343260" indent="-342900">
              <a:lnSpc>
                <a:spcPct val="90000"/>
              </a:lnSpc>
              <a:buClr>
                <a:srgbClr val="99CB38"/>
              </a:buClr>
              <a:buFont typeface="Arial" panose="020B0604020202020204" pitchFamily="34" charset="0"/>
              <a:buChar char="•"/>
            </a:pPr>
            <a:r>
              <a:rPr lang="en-US" sz="240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Can be used as model for the brain (Bayesian brain), history and human </a:t>
            </a:r>
            <a:r>
              <a:rPr lang="en-US" sz="240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behaviour</a:t>
            </a:r>
            <a:endParaRPr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3406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1195064" y="264099"/>
            <a:ext cx="10057680" cy="145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85000"/>
              </a:lnSpc>
            </a:pPr>
            <a:r>
              <a:rPr lang="en-US" sz="4400" strike="noStrike" spc="-46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Bayes rule</a:t>
            </a:r>
            <a:endParaRPr dirty="0"/>
          </a:p>
        </p:txBody>
      </p:sp>
      <p:sp>
        <p:nvSpPr>
          <p:cNvPr id="233" name="CustomShape 10"/>
          <p:cNvSpPr/>
          <p:nvPr/>
        </p:nvSpPr>
        <p:spPr>
          <a:xfrm>
            <a:off x="3308704" y="2049002"/>
            <a:ext cx="1948721" cy="5769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Likelihood</a:t>
            </a:r>
            <a:endParaRPr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4" name="CustomShape 21"/>
          <p:cNvSpPr/>
          <p:nvPr/>
        </p:nvSpPr>
        <p:spPr>
          <a:xfrm>
            <a:off x="1193138" y="5122080"/>
            <a:ext cx="9793950" cy="173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620" indent="-342900">
              <a:lnSpc>
                <a:spcPct val="100000"/>
              </a:lnSpc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How good are our parameters given the data</a:t>
            </a:r>
            <a:endParaRPr lang="en-US" sz="2400" dirty="0"/>
          </a:p>
          <a:p>
            <a:pPr marL="343620" indent="-342900">
              <a:lnSpc>
                <a:spcPct val="100000"/>
              </a:lnSpc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Prior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knowledge is incorporated and used to </a:t>
            </a: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update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our beliefs about the parameters</a:t>
            </a:r>
            <a:endParaRPr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3BF4C681-4C30-F34D-B9D6-B66342C07EB5}"/>
                  </a:ext>
                </a:extLst>
              </p:cNvPr>
              <p:cNvSpPr txBox="1"/>
              <p:nvPr/>
            </p:nvSpPr>
            <p:spPr>
              <a:xfrm>
                <a:off x="650033" y="2832840"/>
                <a:ext cx="10542005" cy="13038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4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CH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de-CH" sz="4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de-CH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CH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sz="4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CH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sz="4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e>
                              <m:r>
                                <a:rPr lang="de-CH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de-CH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CH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de-CH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CH" sz="4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CH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de-CH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de-CH" sz="4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CH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sz="4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den>
                      </m:f>
                      <m:r>
                        <a:rPr lang="de-CH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de-CH" sz="4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CH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sz="4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e>
                          <m:r>
                            <a:rPr lang="de-CH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de-CH" sz="4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CH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de-CH" sz="4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CH" sz="4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CH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de-DE" sz="4000" dirty="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3BF4C681-4C30-F34D-B9D6-B66342C07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33" y="2832840"/>
                <a:ext cx="10542005" cy="1303818"/>
              </a:xfrm>
              <a:prstGeom prst="rect">
                <a:avLst/>
              </a:prstGeom>
              <a:blipFill>
                <a:blip r:embed="rId3"/>
                <a:stretch>
                  <a:fillRect t="-4808" b="-28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ustomShape 10">
            <a:extLst>
              <a:ext uri="{FF2B5EF4-FFF2-40B4-BE49-F238E27FC236}">
                <a16:creationId xmlns:a16="http://schemas.microsoft.com/office/drawing/2014/main" id="{376C1029-50FC-B746-93B0-58A29EB7827B}"/>
              </a:ext>
            </a:extLst>
          </p:cNvPr>
          <p:cNvSpPr/>
          <p:nvPr/>
        </p:nvSpPr>
        <p:spPr>
          <a:xfrm>
            <a:off x="5662158" y="2049002"/>
            <a:ext cx="1948721" cy="5769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Prior</a:t>
            </a:r>
            <a:endParaRPr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CustomShape 10">
            <a:extLst>
              <a:ext uri="{FF2B5EF4-FFF2-40B4-BE49-F238E27FC236}">
                <a16:creationId xmlns:a16="http://schemas.microsoft.com/office/drawing/2014/main" id="{01E111AB-445D-9748-9C68-AAA10D647D4A}"/>
              </a:ext>
            </a:extLst>
          </p:cNvPr>
          <p:cNvSpPr/>
          <p:nvPr/>
        </p:nvSpPr>
        <p:spPr>
          <a:xfrm>
            <a:off x="1157616" y="2493047"/>
            <a:ext cx="1948721" cy="5769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Posterior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CustomShape 10">
            <a:extLst>
              <a:ext uri="{FF2B5EF4-FFF2-40B4-BE49-F238E27FC236}">
                <a16:creationId xmlns:a16="http://schemas.microsoft.com/office/drawing/2014/main" id="{7D445C04-E948-2245-A1A0-4842BAB427A3}"/>
              </a:ext>
            </a:extLst>
          </p:cNvPr>
          <p:cNvSpPr/>
          <p:nvPr/>
        </p:nvSpPr>
        <p:spPr>
          <a:xfrm>
            <a:off x="4389487" y="4299550"/>
            <a:ext cx="1948721" cy="5769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Evidence</a:t>
            </a:r>
            <a:endParaRPr sz="32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50B4ACA0-DAB8-0F4E-A0CF-7D1A317FCA5F}"/>
                  </a:ext>
                </a:extLst>
              </p:cNvPr>
              <p:cNvSpPr txBox="1"/>
              <p:nvPr/>
            </p:nvSpPr>
            <p:spPr>
              <a:xfrm>
                <a:off x="6636518" y="4136658"/>
                <a:ext cx="2070439" cy="726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50B4ACA0-DAB8-0F4E-A0CF-7D1A317FC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518" y="4136658"/>
                <a:ext cx="2070439" cy="726481"/>
              </a:xfrm>
              <a:prstGeom prst="rect">
                <a:avLst/>
              </a:prstGeom>
              <a:blipFill>
                <a:blip r:embed="rId4"/>
                <a:stretch>
                  <a:fillRect l="-45732" t="-153448" r="-1220" b="-2172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A9FB5457-DB01-084E-A0DE-39581C82201C}"/>
              </a:ext>
            </a:extLst>
          </p:cNvPr>
          <p:cNvCxnSpPr>
            <a:cxnSpLocks/>
          </p:cNvCxnSpPr>
          <p:nvPr/>
        </p:nvCxnSpPr>
        <p:spPr>
          <a:xfrm>
            <a:off x="5781822" y="4004728"/>
            <a:ext cx="745587" cy="3352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85000"/>
              </a:lnSpc>
            </a:pPr>
            <a:r>
              <a:rPr lang="en-US" sz="4800" strike="noStrike" spc="-49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Generative models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Shape 2">
                <a:extLst>
                  <a:ext uri="{FF2B5EF4-FFF2-40B4-BE49-F238E27FC236}">
                    <a16:creationId xmlns:a16="http://schemas.microsoft.com/office/drawing/2014/main" id="{A0BE9AAA-BF24-2141-8790-C29AE3ED603A}"/>
                  </a:ext>
                </a:extLst>
              </p:cNvPr>
              <p:cNvSpPr txBox="1"/>
              <p:nvPr/>
            </p:nvSpPr>
            <p:spPr>
              <a:xfrm>
                <a:off x="1097280" y="2137966"/>
                <a:ext cx="10058040" cy="40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rIns="0"/>
              <a:lstStyle/>
              <a:p>
                <a:pPr marL="343260" indent="-342900">
                  <a:lnSpc>
                    <a:spcPct val="90000"/>
                  </a:lnSpc>
                  <a:buClr>
                    <a:srgbClr val="99CB38"/>
                  </a:buClr>
                  <a:buFont typeface="Arial" panose="020B0604020202020204" pitchFamily="34" charset="0"/>
                  <a:buChar char="•"/>
                </a:pPr>
                <a:r>
                  <a:rPr lang="en-US" sz="2400" strike="noStrike" spc="-1" dirty="0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Specify </a:t>
                </a:r>
                <a:r>
                  <a:rPr lang="en-US" sz="2400" spc="-1" dirty="0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a joint probability distribution over all variables (observations and parameters) </a:t>
                </a:r>
                <a:r>
                  <a:rPr lang="en-US" sz="2400" spc="-1" dirty="0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  <a:sym typeface="Wingdings" pitchFamily="2" charset="2"/>
                  </a:rPr>
                  <a:t> r</a:t>
                </a:r>
                <a:r>
                  <a:rPr lang="en-US" sz="2400" strike="noStrike" spc="-1" dirty="0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equires a likelihood function and a prior: </a:t>
                </a:r>
              </a:p>
              <a:p>
                <a:pPr marL="343260" indent="-342900">
                  <a:lnSpc>
                    <a:spcPct val="90000"/>
                  </a:lnSpc>
                  <a:buClr>
                    <a:srgbClr val="99CB38"/>
                  </a:buClr>
                  <a:buFont typeface="Arial" panose="020B0604020202020204" pitchFamily="34" charset="0"/>
                  <a:buChar char="•"/>
                </a:pPr>
                <a:endParaRPr lang="de-CH" sz="2400" b="0" i="1" strike="noStrike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mbria Math" panose="02040503050406030204" pitchFamily="18" charset="0"/>
                </a:endParaRPr>
              </a:p>
              <a:p>
                <a:pPr marL="360">
                  <a:lnSpc>
                    <a:spcPct val="90000"/>
                  </a:lnSpc>
                  <a:buClr>
                    <a:srgbClr val="99CB38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400" b="0" i="1" strike="noStrike" spc="-1" smtClean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CH" sz="2400" b="0" i="1" strike="noStrike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sz="2400" b="0" i="1" strike="noStrike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de-CH" sz="2400" b="0" i="1" strike="noStrike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de-CH" sz="2400" b="0" i="1" strike="noStrike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de-CH" sz="2400" b="0" i="1" strike="noStrike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de-CH" sz="2400" i="1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CH" sz="2400" i="1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CH" sz="2400" i="1" spc="-1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sz="2400" b="0" i="1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e>
                          <m:r>
                            <a:rPr lang="de-CH" sz="2400" i="1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de-CH" sz="2400" b="0" i="1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de-CH" sz="2400" i="1" spc="-1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de-CH" sz="2400" b="0" i="1" spc="-1" smtClean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CH" sz="2400" b="0" i="1" spc="-1" smtClean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r>
                        <a:rPr lang="de-CH" sz="2400" b="0" i="1" spc="-1" smtClean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CH" sz="2400" b="0" i="1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sz="2400" b="0" i="1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de-CH" sz="2400" b="0" i="1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de-CH" sz="2400" b="0" i="1" spc="-1" smtClean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de-CH" sz="2400" b="0" i="1" spc="-1" smtClean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CH" sz="2400" b="0" i="1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sz="2400" b="0" i="1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de-CH" sz="2400" b="0" i="1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de-CH" sz="2400" b="0" i="1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CH" sz="2400" b="0" i="1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ar-SA" sz="2400" dirty="0"/>
              </a:p>
              <a:p>
                <a:pPr>
                  <a:lnSpc>
                    <a:spcPct val="90000"/>
                  </a:lnSpc>
                </a:pPr>
                <a:endParaRPr lang="ar-SA" dirty="0"/>
              </a:p>
              <a:p>
                <a:pPr marL="360">
                  <a:lnSpc>
                    <a:spcPct val="90000"/>
                  </a:lnSpc>
                  <a:buClr>
                    <a:srgbClr val="99CB38"/>
                  </a:buClr>
                </a:pPr>
                <a:endParaRPr lang="en-US" sz="2400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marL="343260" indent="-342900">
                  <a:lnSpc>
                    <a:spcPct val="90000"/>
                  </a:lnSpc>
                  <a:buClr>
                    <a:srgbClr val="99CB38"/>
                  </a:buClr>
                  <a:buFont typeface="Arial" panose="020B0604020202020204" pitchFamily="34" charset="0"/>
                  <a:buChar char="•"/>
                </a:pPr>
                <a:r>
                  <a:rPr lang="en-US" sz="2400" spc="-1" dirty="0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Model comparison based on the model evidence: </a:t>
                </a:r>
                <a:endParaRPr lang="de-CH" sz="2400" b="0" i="1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mbria Math" panose="02040503050406030204" pitchFamily="18" charset="0"/>
                </a:endParaRPr>
              </a:p>
              <a:p>
                <a:pPr marL="360">
                  <a:lnSpc>
                    <a:spcPct val="90000"/>
                  </a:lnSpc>
                  <a:buClr>
                    <a:srgbClr val="99CB38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400" b="0" i="1" spc="-1" smtClean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CH" sz="2400" b="0" i="1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sz="2400" b="0" i="1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e>
                          <m:r>
                            <a:rPr lang="de-CH" sz="2400" b="0" i="1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de-CH" sz="2400" b="0" i="1" spc="-1" smtClean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CH" sz="2400" b="0" i="1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de-CH" sz="2400" i="1" spc="-1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CH" sz="2400" i="1" spc="-1">
                                  <a:solidFill>
                                    <a:srgbClr val="40404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sz="2400" i="1" spc="-1">
                                  <a:solidFill>
                                    <a:srgbClr val="40404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e>
                              <m:r>
                                <a:rPr lang="de-CH" sz="2400" i="1" spc="-1">
                                  <a:solidFill>
                                    <a:srgbClr val="40404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de-CH" sz="2400" i="1" spc="-1">
                                  <a:solidFill>
                                    <a:srgbClr val="40404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de-CH" sz="2400" i="1" spc="-1">
                                  <a:solidFill>
                                    <a:srgbClr val="40404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de-CH" sz="2400" i="1" spc="-1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CH" sz="2400" i="1" spc="-1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 </m:t>
                          </m:r>
                          <m:r>
                            <a:rPr lang="de-CH" sz="2400" i="1" spc="-1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CH" sz="2400" i="1" spc="-1">
                                  <a:solidFill>
                                    <a:srgbClr val="40404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sz="2400" i="1" spc="-1">
                                  <a:solidFill>
                                    <a:srgbClr val="40404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e>
                              <m:r>
                                <a:rPr lang="de-CH" sz="2400" i="1" spc="-1">
                                  <a:solidFill>
                                    <a:srgbClr val="40404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de-CH" sz="2400" b="0" i="1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de-CH" sz="2400" b="0" i="1" spc="-1" smtClean="0">
                              <a:solidFill>
                                <a:srgbClr val="40404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285750" indent="-2857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dirty="0"/>
              </a:p>
            </p:txBody>
          </p:sp>
        </mc:Choice>
        <mc:Fallback xmlns="">
          <p:sp>
            <p:nvSpPr>
              <p:cNvPr id="5" name="TextShape 2">
                <a:extLst>
                  <a:ext uri="{FF2B5EF4-FFF2-40B4-BE49-F238E27FC236}">
                    <a16:creationId xmlns:a16="http://schemas.microsoft.com/office/drawing/2014/main" id="{A0BE9AAA-BF24-2141-8790-C29AE3ED6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137966"/>
                <a:ext cx="10058040" cy="4023000"/>
              </a:xfrm>
              <a:prstGeom prst="rect">
                <a:avLst/>
              </a:prstGeom>
              <a:blipFill>
                <a:blip r:embed="rId3"/>
                <a:stretch>
                  <a:fillRect l="-1639" t="-1893" b="-312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85000"/>
              </a:lnSpc>
            </a:pPr>
            <a:r>
              <a:rPr lang="en-US" sz="4800" strike="noStrike" spc="-49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Principles of Bayesian Inference</a:t>
            </a:r>
            <a:endParaRPr lang="en-US" dirty="0"/>
          </a:p>
        </p:txBody>
      </p:sp>
      <p:sp>
        <p:nvSpPr>
          <p:cNvPr id="5" name="TextShape 2">
            <a:extLst>
              <a:ext uri="{FF2B5EF4-FFF2-40B4-BE49-F238E27FC236}">
                <a16:creationId xmlns:a16="http://schemas.microsoft.com/office/drawing/2014/main" id="{A0BE9AAA-BF24-2141-8790-C29AE3ED603A}"/>
              </a:ext>
            </a:extLst>
          </p:cNvPr>
          <p:cNvSpPr txBox="1"/>
          <p:nvPr/>
        </p:nvSpPr>
        <p:spPr>
          <a:xfrm>
            <a:off x="1097280" y="1865592"/>
            <a:ext cx="10058040" cy="4023000"/>
          </a:xfrm>
          <a:prstGeom prst="rect">
            <a:avLst/>
          </a:prstGeom>
          <a:noFill/>
          <a:ln>
            <a:noFill/>
          </a:ln>
        </p:spPr>
        <p:txBody>
          <a:bodyPr lIns="0" rIns="0"/>
          <a:lstStyle/>
          <a:p>
            <a:pPr marL="343260" indent="-342900">
              <a:lnSpc>
                <a:spcPct val="90000"/>
              </a:lnSpc>
              <a:buClr>
                <a:srgbClr val="99CB38"/>
              </a:buClr>
              <a:buFont typeface="Arial" panose="020B0604020202020204" pitchFamily="34" charset="0"/>
              <a:buChar char="•"/>
            </a:pPr>
            <a:r>
              <a:rPr lang="en-US" sz="240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Formulation of a generative model</a:t>
            </a:r>
          </a:p>
          <a:p>
            <a:pPr marL="343260" indent="-342900">
              <a:lnSpc>
                <a:spcPct val="90000"/>
              </a:lnSpc>
              <a:buClr>
                <a:srgbClr val="99CB38"/>
              </a:buClr>
              <a:buFont typeface="Arial" panose="020B0604020202020204" pitchFamily="34" charset="0"/>
              <a:buChar char="•"/>
            </a:pPr>
            <a:endParaRPr lang="de-CH" sz="2400" b="0" i="1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 Math" panose="02040503050406030204" pitchFamily="18" charset="0"/>
            </a:endParaRPr>
          </a:p>
          <a:p>
            <a:pPr marL="360">
              <a:lnSpc>
                <a:spcPct val="90000"/>
              </a:lnSpc>
              <a:buClr>
                <a:srgbClr val="99CB38"/>
              </a:buClr>
            </a:pPr>
            <a:endParaRPr lang="de-CH" dirty="0"/>
          </a:p>
          <a:p>
            <a:pPr>
              <a:lnSpc>
                <a:spcPct val="90000"/>
              </a:lnSpc>
            </a:pPr>
            <a:endParaRPr lang="de-CH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ar-SA" dirty="0"/>
          </a:p>
          <a:p>
            <a:pPr marL="343260" indent="-342900">
              <a:lnSpc>
                <a:spcPct val="90000"/>
              </a:lnSpc>
              <a:buClr>
                <a:srgbClr val="99CB38"/>
              </a:buClr>
              <a:buFont typeface="Arial" panose="020B0604020202020204" pitchFamily="34" charset="0"/>
              <a:buChar char="•"/>
            </a:pPr>
            <a:r>
              <a:rPr lang="en-US" sz="240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Observation of data</a:t>
            </a:r>
            <a:endParaRPr lang="en-US" sz="24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>
              <a:lnSpc>
                <a:spcPct val="90000"/>
              </a:lnSpc>
              <a:buClr>
                <a:srgbClr val="99CB38"/>
              </a:buClr>
            </a:pPr>
            <a:endParaRPr lang="en-US" sz="24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260" indent="-342900">
              <a:lnSpc>
                <a:spcPct val="90000"/>
              </a:lnSpc>
              <a:buClr>
                <a:srgbClr val="99CB38"/>
              </a:buClr>
              <a:buFont typeface="Arial" panose="020B0604020202020204" pitchFamily="34" charset="0"/>
              <a:buChar char="•"/>
            </a:pPr>
            <a:endParaRPr lang="en-US" sz="24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260" indent="-342900">
              <a:lnSpc>
                <a:spcPct val="90000"/>
              </a:lnSpc>
              <a:buClr>
                <a:srgbClr val="99CB38"/>
              </a:buClr>
              <a:buFont typeface="Arial" panose="020B0604020202020204" pitchFamily="34" charset="0"/>
              <a:buChar char="•"/>
            </a:pPr>
            <a:endParaRPr lang="en-US" sz="24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260" indent="-342900">
              <a:lnSpc>
                <a:spcPct val="90000"/>
              </a:lnSpc>
              <a:buClr>
                <a:srgbClr val="99CB38"/>
              </a:buClr>
              <a:buFont typeface="Arial" panose="020B0604020202020204" pitchFamily="34" charset="0"/>
              <a:buChar char="•"/>
            </a:pPr>
            <a:r>
              <a:rPr lang="de-CH" sz="24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Model </a:t>
            </a:r>
            <a:r>
              <a:rPr lang="de-CH" sz="2400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inversion</a:t>
            </a:r>
            <a:r>
              <a:rPr lang="de-CH" sz="24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– </a:t>
            </a:r>
            <a:r>
              <a:rPr lang="de-CH" sz="2400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updating</a:t>
            </a:r>
            <a:r>
              <a:rPr lang="de-CH" sz="24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CH" sz="2400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one’s</a:t>
            </a:r>
            <a:r>
              <a:rPr lang="de-CH" sz="24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belief</a:t>
            </a:r>
            <a:endParaRPr lang="de-CH" sz="2400" b="0" i="1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ambria Math" panose="02040503050406030204" pitchFamily="18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DFF659C-5493-4640-A216-243A4BB40CDD}"/>
              </a:ext>
            </a:extLst>
          </p:cNvPr>
          <p:cNvSpPr txBox="1"/>
          <p:nvPr/>
        </p:nvSpPr>
        <p:spPr>
          <a:xfrm>
            <a:off x="1585914" y="2586038"/>
            <a:ext cx="85725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/>
              <a:t>Model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CAAC293-A021-A745-9F97-40B7795FFA5B}"/>
              </a:ext>
            </a:extLst>
          </p:cNvPr>
          <p:cNvSpPr txBox="1"/>
          <p:nvPr/>
        </p:nvSpPr>
        <p:spPr>
          <a:xfrm>
            <a:off x="1585912" y="3877092"/>
            <a:ext cx="1628776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/>
              <a:t>Measurement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C9157F33-290B-5948-BE0D-22BF96533B39}"/>
                  </a:ext>
                </a:extLst>
              </p:cNvPr>
              <p:cNvSpPr txBox="1"/>
              <p:nvPr/>
            </p:nvSpPr>
            <p:spPr>
              <a:xfrm>
                <a:off x="1585911" y="5215116"/>
                <a:ext cx="3228977" cy="36933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C9157F33-290B-5948-BE0D-22BF96533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911" y="5215116"/>
                <a:ext cx="3228977" cy="369332"/>
              </a:xfrm>
              <a:prstGeom prst="rect">
                <a:avLst/>
              </a:prstGeom>
              <a:blipFill>
                <a:blip r:embed="rId3"/>
                <a:stretch>
                  <a:fillRect b="-967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D833AEFF-1518-B44A-8E5B-5F4B3B3BA92E}"/>
              </a:ext>
            </a:extLst>
          </p:cNvPr>
          <p:cNvCxnSpPr>
            <a:cxnSpLocks/>
          </p:cNvCxnSpPr>
          <p:nvPr/>
        </p:nvCxnSpPr>
        <p:spPr>
          <a:xfrm flipV="1">
            <a:off x="2457447" y="2357438"/>
            <a:ext cx="3514728" cy="413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04DBF5CD-CFEE-F441-A9FC-C876486FAC31}"/>
              </a:ext>
            </a:extLst>
          </p:cNvPr>
          <p:cNvCxnSpPr>
            <a:cxnSpLocks/>
          </p:cNvCxnSpPr>
          <p:nvPr/>
        </p:nvCxnSpPr>
        <p:spPr>
          <a:xfrm>
            <a:off x="2457447" y="2780499"/>
            <a:ext cx="3514728" cy="434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5AE9D624-9A4F-F54A-98D6-D6DFD153E9F7}"/>
              </a:ext>
            </a:extLst>
          </p:cNvPr>
          <p:cNvCxnSpPr>
            <a:cxnSpLocks/>
          </p:cNvCxnSpPr>
          <p:nvPr/>
        </p:nvCxnSpPr>
        <p:spPr>
          <a:xfrm>
            <a:off x="3214687" y="4039650"/>
            <a:ext cx="9715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E0A283CE-216B-9F43-9588-59E351DE76EA}"/>
              </a:ext>
            </a:extLst>
          </p:cNvPr>
          <p:cNvCxnSpPr>
            <a:cxnSpLocks/>
          </p:cNvCxnSpPr>
          <p:nvPr/>
        </p:nvCxnSpPr>
        <p:spPr>
          <a:xfrm flipV="1">
            <a:off x="4814888" y="5172252"/>
            <a:ext cx="1857375" cy="236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A74F90B0-4A50-724C-B391-B6DD8A340E4E}"/>
              </a:ext>
            </a:extLst>
          </p:cNvPr>
          <p:cNvCxnSpPr>
            <a:cxnSpLocks/>
          </p:cNvCxnSpPr>
          <p:nvPr/>
        </p:nvCxnSpPr>
        <p:spPr>
          <a:xfrm>
            <a:off x="4814888" y="5417921"/>
            <a:ext cx="1843087" cy="297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2743D477-72DF-BA4D-8D52-C8A5EEF0F3EA}"/>
              </a:ext>
            </a:extLst>
          </p:cNvPr>
          <p:cNvSpPr txBox="1"/>
          <p:nvPr/>
        </p:nvSpPr>
        <p:spPr>
          <a:xfrm>
            <a:off x="4314823" y="3877023"/>
            <a:ext cx="942975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err="1"/>
              <a:t>data</a:t>
            </a:r>
            <a:r>
              <a:rPr lang="de-CH" dirty="0"/>
              <a:t> </a:t>
            </a:r>
            <a:r>
              <a:rPr lang="de-CH" i="1" dirty="0"/>
              <a:t>D</a:t>
            </a:r>
            <a:endParaRPr lang="de-DE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2913ADA4-CF1C-604F-B94B-402A02675279}"/>
                  </a:ext>
                </a:extLst>
              </p:cNvPr>
              <p:cNvSpPr txBox="1"/>
              <p:nvPr/>
            </p:nvSpPr>
            <p:spPr>
              <a:xfrm>
                <a:off x="6150772" y="2165497"/>
                <a:ext cx="2864641" cy="36933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dirty="0"/>
                  <a:t>Likelihood </a:t>
                </a:r>
                <a:r>
                  <a:rPr lang="de-CH" dirty="0" err="1"/>
                  <a:t>function</a:t>
                </a:r>
                <a:r>
                  <a:rPr lang="de-CH" dirty="0"/>
                  <a:t>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2913ADA4-CF1C-604F-B94B-402A02675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772" y="2165497"/>
                <a:ext cx="2864641" cy="369332"/>
              </a:xfrm>
              <a:prstGeom prst="rect">
                <a:avLst/>
              </a:prstGeom>
              <a:blipFill>
                <a:blip r:embed="rId4"/>
                <a:stretch>
                  <a:fillRect l="-1316" t="-6452" b="-1935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FC6B727F-C93F-9D4A-A9DF-4D820608F4CD}"/>
                  </a:ext>
                </a:extLst>
              </p:cNvPr>
              <p:cNvSpPr txBox="1"/>
              <p:nvPr/>
            </p:nvSpPr>
            <p:spPr>
              <a:xfrm>
                <a:off x="6150772" y="3044549"/>
                <a:ext cx="2864641" cy="36933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dirty="0"/>
                  <a:t>Prior </a:t>
                </a:r>
                <a:r>
                  <a:rPr lang="de-CH" dirty="0" err="1"/>
                  <a:t>distribution</a:t>
                </a:r>
                <a:r>
                  <a:rPr lang="de-CH" dirty="0"/>
                  <a:t>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FC6B727F-C93F-9D4A-A9DF-4D820608F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772" y="3044549"/>
                <a:ext cx="2864641" cy="369332"/>
              </a:xfrm>
              <a:prstGeom prst="rect">
                <a:avLst/>
              </a:prstGeom>
              <a:blipFill>
                <a:blip r:embed="rId5"/>
                <a:stretch>
                  <a:fillRect t="-10000" b="-2000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feld 31">
            <a:extLst>
              <a:ext uri="{FF2B5EF4-FFF2-40B4-BE49-F238E27FC236}">
                <a16:creationId xmlns:a16="http://schemas.microsoft.com/office/drawing/2014/main" id="{0B840733-111F-5C42-AD0B-74B1EB2BE140}"/>
              </a:ext>
            </a:extLst>
          </p:cNvPr>
          <p:cNvSpPr txBox="1"/>
          <p:nvPr/>
        </p:nvSpPr>
        <p:spPr>
          <a:xfrm>
            <a:off x="6888960" y="4845784"/>
            <a:ext cx="240494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dirty="0" err="1"/>
              <a:t>Posterior</a:t>
            </a:r>
            <a:r>
              <a:rPr lang="de-CH" dirty="0"/>
              <a:t> </a:t>
            </a:r>
            <a:r>
              <a:rPr lang="de-CH" dirty="0" err="1"/>
              <a:t>distribution</a:t>
            </a:r>
            <a:endParaRPr lang="de-DE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4359B305-A367-6E40-89EA-9CAF13319A5D}"/>
              </a:ext>
            </a:extLst>
          </p:cNvPr>
          <p:cNvSpPr txBox="1"/>
          <p:nvPr/>
        </p:nvSpPr>
        <p:spPr>
          <a:xfrm>
            <a:off x="6888960" y="5724836"/>
            <a:ext cx="240494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Model </a:t>
            </a:r>
            <a:r>
              <a:rPr lang="de-CH" dirty="0" err="1"/>
              <a:t>evidence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69088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85000"/>
              </a:lnSpc>
            </a:pPr>
            <a:r>
              <a:rPr lang="en-US" sz="4800" strike="noStrike" spc="-49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Priors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TextShape 2"/>
              <p:cNvSpPr txBox="1"/>
              <p:nvPr/>
            </p:nvSpPr>
            <p:spPr>
              <a:xfrm>
                <a:off x="1202211" y="1919266"/>
                <a:ext cx="10058040" cy="40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rIns="0"/>
              <a:lstStyle/>
              <a:p>
                <a:r>
                  <a:rPr lang="de-CH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Priors </a:t>
                </a:r>
                <a:r>
                  <a:rPr lang="de-CH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can</a:t>
                </a:r>
                <a:r>
                  <a:rPr lang="de-CH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CH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be</a:t>
                </a:r>
                <a:r>
                  <a:rPr lang="de-CH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CH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de-CH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different </a:t>
                </a:r>
                <a:r>
                  <a:rPr lang="de-CH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sorts</a:t>
                </a:r>
                <a:r>
                  <a:rPr lang="de-CH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e.g.</a:t>
                </a:r>
              </a:p>
              <a:p>
                <a:pPr marL="457200" indent="-457200">
                  <a:buClr>
                    <a:schemeClr val="accent3">
                      <a:lumMod val="60000"/>
                      <a:lumOff val="40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de-CH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empirical</a:t>
                </a:r>
                <a:r>
                  <a:rPr lang="de-CH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:r>
                  <a:rPr lang="de-CH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previous</a:t>
                </a:r>
                <a:r>
                  <a:rPr lang="de-CH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CH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data</a:t>
                </a:r>
                <a:r>
                  <a:rPr lang="de-CH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marL="457200" indent="-457200">
                  <a:buClr>
                    <a:schemeClr val="accent3">
                      <a:lumMod val="60000"/>
                      <a:lumOff val="40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de-CH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uninformed</a:t>
                </a:r>
                <a:endParaRPr lang="de-CH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Clr>
                    <a:schemeClr val="accent3">
                      <a:lumMod val="60000"/>
                      <a:lumOff val="40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de-CH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principled</a:t>
                </a:r>
                <a:r>
                  <a:rPr lang="de-CH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(e.g. </a:t>
                </a:r>
                <a:r>
                  <a:rPr lang="de-CH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positivity</a:t>
                </a:r>
                <a:r>
                  <a:rPr lang="de-CH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CH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constraints</a:t>
                </a:r>
                <a:r>
                  <a:rPr lang="de-CH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marL="457200" indent="-457200">
                  <a:buClr>
                    <a:schemeClr val="accent3">
                      <a:lumMod val="60000"/>
                      <a:lumOff val="40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de-CH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shrinkage</a:t>
                </a:r>
                <a:endParaRPr lang="de-CH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Clr>
                    <a:schemeClr val="accent3">
                      <a:lumMod val="60000"/>
                      <a:lumOff val="40000"/>
                    </a:schemeClr>
                  </a:buClr>
                  <a:buFont typeface="Arial" panose="020B0604020202020204" pitchFamily="34" charset="0"/>
                  <a:buChar char="•"/>
                </a:pPr>
                <a:endParaRPr lang="de-CH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>
                    <a:schemeClr val="accent3">
                      <a:lumMod val="60000"/>
                      <a:lumOff val="40000"/>
                    </a:schemeClr>
                  </a:buClr>
                </a:pPr>
                <a:r>
                  <a:rPr lang="de-CH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Conjugate</a:t>
                </a:r>
                <a:r>
                  <a:rPr lang="de-CH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CH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priors</a:t>
                </a:r>
                <a:r>
                  <a:rPr lang="de-CH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:r>
                  <a:rPr lang="de-CH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posterior</a:t>
                </a:r>
                <a:r>
                  <a:rPr lang="de-CH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CH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𝑃</m:t>
                    </m:r>
                    <m:d>
                      <m:dPr>
                        <m:ctrlPr>
                          <a:rPr lang="de-CH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CH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e>
                        <m:r>
                          <a:rPr lang="de-CH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𝜃</m:t>
                        </m:r>
                      </m:e>
                    </m:d>
                    <m:r>
                      <a:rPr lang="de-CH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de-CH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lang="de-CH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in </a:t>
                </a:r>
                <a:r>
                  <a:rPr lang="de-CH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de-CH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same </a:t>
                </a:r>
                <a:r>
                  <a:rPr lang="de-CH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family</a:t>
                </a:r>
                <a:r>
                  <a:rPr lang="de-CH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CH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as</a:t>
                </a:r>
                <a:r>
                  <a:rPr lang="de-CH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CH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de-CH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CH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prior</a:t>
                </a:r>
                <a:r>
                  <a:rPr lang="de-CH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CH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𝑃</m:t>
                    </m:r>
                    <m:d>
                      <m:dPr>
                        <m:ctrlPr>
                          <a:rPr lang="de-CH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CH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𝜃</m:t>
                        </m:r>
                      </m:e>
                    </m:d>
                  </m:oMath>
                </a14:m>
                <a:endParaRPr lang="el-G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>
                    <a:schemeClr val="accent3">
                      <a:lumMod val="60000"/>
                      <a:lumOff val="40000"/>
                    </a:schemeClr>
                  </a:buClr>
                </a:pPr>
                <a:endParaRPr lang="de-CH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8" name="TextShap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211" y="1919266"/>
                <a:ext cx="10058040" cy="4023000"/>
              </a:xfrm>
              <a:prstGeom prst="rect">
                <a:avLst/>
              </a:prstGeom>
              <a:blipFill>
                <a:blip r:embed="rId3"/>
                <a:stretch>
                  <a:fillRect l="-1765" t="-9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43251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327EE78-39E4-2942-9554-7A65D2B7A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812" y="1919918"/>
            <a:ext cx="7401163" cy="4159905"/>
          </a:xfrm>
          <a:prstGeom prst="rect">
            <a:avLst/>
          </a:prstGeom>
        </p:spPr>
      </p:pic>
      <p:sp>
        <p:nvSpPr>
          <p:cNvPr id="17" name="TextShape 2">
            <a:extLst>
              <a:ext uri="{FF2B5EF4-FFF2-40B4-BE49-F238E27FC236}">
                <a16:creationId xmlns:a16="http://schemas.microsoft.com/office/drawing/2014/main" id="{8B36F7F7-09D3-B148-8B02-6D20361B9D48}"/>
              </a:ext>
            </a:extLst>
          </p:cNvPr>
          <p:cNvSpPr txBox="1"/>
          <p:nvPr/>
        </p:nvSpPr>
        <p:spPr>
          <a:xfrm>
            <a:off x="1202211" y="1919266"/>
            <a:ext cx="2755427" cy="4023000"/>
          </a:xfrm>
          <a:prstGeom prst="rect">
            <a:avLst/>
          </a:prstGeom>
          <a:noFill/>
          <a:ln>
            <a:noFill/>
          </a:ln>
        </p:spPr>
        <p:txBody>
          <a:bodyPr lIns="0" rIns="0"/>
          <a:lstStyle/>
          <a:p>
            <a:pPr marL="342900" indent="-34290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CH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</a:t>
            </a:r>
            <a:r>
              <a:rPr lang="de-CH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CH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lang="de-CH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informative </a:t>
            </a:r>
            <a:r>
              <a:rPr lang="de-CH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</a:t>
            </a:r>
            <a:r>
              <a:rPr lang="de-CH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distributions</a:t>
            </a:r>
            <a:r>
              <a:rPr lang="de-CH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de-CH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CH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</a:t>
            </a:r>
            <a:r>
              <a:rPr lang="de-CH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endParaRPr lang="de-CH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43F4EEDA-A5D1-A948-9FA7-74D808424EC8}"/>
                  </a:ext>
                </a:extLst>
              </p:cNvPr>
              <p:cNvSpPr txBox="1"/>
              <p:nvPr/>
            </p:nvSpPr>
            <p:spPr>
              <a:xfrm>
                <a:off x="1000124" y="916043"/>
                <a:ext cx="10387013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4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CH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de-CH" sz="4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de-CH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de-CH" sz="4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CH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e>
                          <m:r>
                            <a:rPr lang="de-CH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de-CH" sz="4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CH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de-CH" sz="4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CH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CH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de-CH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de-CH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𝑙𝑖𝑘𝑒𝑙𝑖</m:t>
                      </m:r>
                      <m:r>
                        <a:rPr lang="de-CH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de-CH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𝑜𝑜𝑑</m:t>
                      </m:r>
                      <m:r>
                        <a:rPr lang="de-CH" sz="40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CH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de-CH" sz="40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CH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𝑝𝑟𝑖𝑜𝑟</m:t>
                      </m:r>
                    </m:oMath>
                  </m:oMathPara>
                </a14:m>
                <a:endParaRPr lang="de-DE" sz="4000" dirty="0"/>
              </a:p>
            </p:txBody>
          </p:sp>
        </mc:Choice>
        <mc:Fallback xmlns="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43F4EEDA-A5D1-A948-9FA7-74D808424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124" y="916043"/>
                <a:ext cx="10387013" cy="615553"/>
              </a:xfrm>
              <a:prstGeom prst="rect">
                <a:avLst/>
              </a:prstGeom>
              <a:blipFill>
                <a:blip r:embed="rId4"/>
                <a:stretch>
                  <a:fillRect l="-611" t="-6122" r="-855" b="-387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78937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9EFBE56-EA4E-4B57-B7F0-E9DF59459EAE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252024" y="2678068"/>
            <a:ext cx="10058040" cy="1450440"/>
          </a:xfrm>
        </p:spPr>
        <p:txBody>
          <a:bodyPr/>
          <a:lstStyle/>
          <a:p>
            <a:pPr marL="0" indent="0" algn="ctr">
              <a:buNone/>
            </a:pPr>
            <a:r>
              <a:rPr lang="en-GB" i="1" dirty="0"/>
              <a:t>“Probability is orderly opinion and </a:t>
            </a:r>
            <a:r>
              <a:rPr lang="en-GB" i="1" u="sng" dirty="0"/>
              <a:t>inference</a:t>
            </a:r>
            <a:r>
              <a:rPr lang="en-GB" i="1" dirty="0"/>
              <a:t> from data </a:t>
            </a:r>
            <a:r>
              <a:rPr lang="en-GB" i="1" u="sng" dirty="0"/>
              <a:t>is</a:t>
            </a:r>
            <a:r>
              <a:rPr lang="en-GB" i="1" dirty="0"/>
              <a:t> nothing other than </a:t>
            </a:r>
            <a:r>
              <a:rPr lang="en-GB" i="1" u="sng" dirty="0"/>
              <a:t>the revision of </a:t>
            </a:r>
            <a:r>
              <a:rPr lang="en-GB" i="1" dirty="0"/>
              <a:t>such </a:t>
            </a:r>
            <a:r>
              <a:rPr lang="en-GB" i="1" u="sng" dirty="0"/>
              <a:t>opinion</a:t>
            </a:r>
            <a:r>
              <a:rPr lang="en-GB" i="1" dirty="0"/>
              <a:t> in the light of relevant new information.” </a:t>
            </a:r>
          </a:p>
          <a:p>
            <a:pPr marL="0" indent="0" algn="ctr">
              <a:buNone/>
            </a:pPr>
            <a:r>
              <a:rPr lang="en-GB" sz="1800" i="1" dirty="0"/>
              <a:t>						</a:t>
            </a:r>
            <a:r>
              <a:rPr lang="en-GB" sz="1800" dirty="0"/>
              <a:t>Eliezer S. </a:t>
            </a:r>
            <a:r>
              <a:rPr lang="en-GB" sz="1800" dirty="0" err="1"/>
              <a:t>Yudkowsky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59972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F69E13E-9699-0444-9D83-FA6575BB7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42" y="1885950"/>
            <a:ext cx="7609877" cy="42772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0022E647-50EA-4945-BD35-0B487C94E2BE}"/>
                  </a:ext>
                </a:extLst>
              </p:cNvPr>
              <p:cNvSpPr txBox="1"/>
              <p:nvPr/>
            </p:nvSpPr>
            <p:spPr>
              <a:xfrm>
                <a:off x="1000124" y="916043"/>
                <a:ext cx="10387013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4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CH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de-CH" sz="4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de-CH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de-CH" sz="4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CH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e>
                          <m:r>
                            <a:rPr lang="de-CH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de-CH" sz="4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CH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de-CH" sz="4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CH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CH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de-CH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de-CH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𝑙𝑖𝑘𝑒𝑙𝑖</m:t>
                      </m:r>
                      <m:r>
                        <a:rPr lang="de-CH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de-CH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𝑜𝑜𝑑</m:t>
                      </m:r>
                      <m:r>
                        <a:rPr lang="de-CH" sz="40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CH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de-CH" sz="40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CH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𝑝𝑟𝑖𝑜𝑟</m:t>
                      </m:r>
                    </m:oMath>
                  </m:oMathPara>
                </a14:m>
                <a:endParaRPr lang="de-DE" sz="4000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0022E647-50EA-4945-BD35-0B487C94E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124" y="916043"/>
                <a:ext cx="10387013" cy="615553"/>
              </a:xfrm>
              <a:prstGeom prst="rect">
                <a:avLst/>
              </a:prstGeom>
              <a:blipFill>
                <a:blip r:embed="rId4"/>
                <a:stretch>
                  <a:fillRect l="-611" t="-6122" r="-855" b="-387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Shape 2">
            <a:extLst>
              <a:ext uri="{FF2B5EF4-FFF2-40B4-BE49-F238E27FC236}">
                <a16:creationId xmlns:a16="http://schemas.microsoft.com/office/drawing/2014/main" id="{FBE4E6CA-108D-594C-874E-BAFA51EE9398}"/>
              </a:ext>
            </a:extLst>
          </p:cNvPr>
          <p:cNvSpPr txBox="1"/>
          <p:nvPr/>
        </p:nvSpPr>
        <p:spPr>
          <a:xfrm>
            <a:off x="1202211" y="1919266"/>
            <a:ext cx="2410131" cy="4023000"/>
          </a:xfrm>
          <a:prstGeom prst="rect">
            <a:avLst/>
          </a:prstGeom>
          <a:noFill/>
          <a:ln>
            <a:noFill/>
          </a:ln>
        </p:spPr>
        <p:txBody>
          <a:bodyPr lIns="0" rIns="0"/>
          <a:lstStyle/>
          <a:p>
            <a:pPr marL="342900" indent="-34290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CH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</a:t>
            </a:r>
            <a:r>
              <a:rPr lang="de-CH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CH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larger sample </a:t>
            </a:r>
            <a:r>
              <a:rPr lang="de-CH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sizes</a:t>
            </a:r>
            <a:r>
              <a:rPr lang="de-CH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de-CH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CH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</a:t>
            </a:r>
            <a:r>
              <a:rPr lang="de-CH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endParaRPr lang="de-CH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2734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1115988" y="234207"/>
            <a:ext cx="10057680" cy="145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85000"/>
              </a:lnSpc>
            </a:pPr>
            <a:r>
              <a:rPr lang="en-US" sz="4400" strike="noStrike" spc="-46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Example: Coin flipping model</a:t>
            </a:r>
            <a:endParaRPr dirty="0"/>
          </a:p>
        </p:txBody>
      </p:sp>
      <p:sp>
        <p:nvSpPr>
          <p:cNvPr id="246" name="CustomShape 2"/>
          <p:cNvSpPr/>
          <p:nvPr/>
        </p:nvSpPr>
        <p:spPr>
          <a:xfrm>
            <a:off x="1115988" y="1963712"/>
            <a:ext cx="9304560" cy="320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92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Someone flips a coin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92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We don’t know if the coin is fair or not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92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We are told only the outcome of the coin flipping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92BBF5C4-148A-504A-B3AF-FF05F2743810}"/>
              </a:ext>
            </a:extLst>
          </p:cNvPr>
          <p:cNvGrpSpPr/>
          <p:nvPr/>
        </p:nvGrpSpPr>
        <p:grpSpPr>
          <a:xfrm>
            <a:off x="1193760" y="1930490"/>
            <a:ext cx="10514880" cy="4350600"/>
            <a:chOff x="1193760" y="1930490"/>
            <a:chExt cx="10514880" cy="4350600"/>
          </a:xfrm>
        </p:grpSpPr>
        <p:sp>
          <p:nvSpPr>
            <p:cNvPr id="248" name="CustomShape 2"/>
            <p:cNvSpPr/>
            <p:nvPr/>
          </p:nvSpPr>
          <p:spPr>
            <a:xfrm>
              <a:off x="1193760" y="1930490"/>
              <a:ext cx="10514880" cy="435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marL="228600" indent="-227880">
                <a:lnSpc>
                  <a:spcPct val="90000"/>
                </a:lnSpc>
                <a:buFont typeface="Arial"/>
                <a:buChar char="•"/>
              </a:pPr>
              <a:r>
                <a:rPr lang="en-US" sz="280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2800" strike="noStrike" spc="-1" baseline="30000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rPr>
                <a:t>st</a:t>
              </a:r>
              <a:r>
                <a:rPr lang="en-US" sz="280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rPr>
                <a:t> Hypothesis: Coin is fair, 50% Heads or Tails</a:t>
              </a:r>
              <a:endParaRPr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720">
                <a:lnSpc>
                  <a:spcPct val="90000"/>
                </a:lnSpc>
              </a:pPr>
              <a:endPara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720">
                <a:lnSpc>
                  <a:spcPct val="90000"/>
                </a:lnSpc>
              </a:pPr>
              <a:r>
                <a:rPr lang="en-US" sz="280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rPr>
                <a:t>				</a:t>
              </a:r>
              <a:endParaRPr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28600" indent="-227880">
                <a:lnSpc>
                  <a:spcPct val="90000"/>
                </a:lnSpc>
                <a:buFont typeface="Arial"/>
                <a:buChar char="•"/>
              </a:pPr>
              <a:r>
                <a:rPr lang="en-US" sz="280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800" strike="noStrike" spc="-1" baseline="30000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rPr>
                <a:t>nd</a:t>
              </a:r>
              <a:r>
                <a:rPr lang="en-US" sz="280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rPr>
                <a:t> Hypothesis: Both sides of the coin are heads, 100% Heads</a:t>
              </a:r>
              <a:endParaRPr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90000"/>
                </a:lnSpc>
              </a:pPr>
              <a:endParaRPr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rPr>
                <a:t>				</a:t>
              </a:r>
              <a:endParaRPr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49" name="Picture 6"/>
            <p:cNvPicPr/>
            <p:nvPr/>
          </p:nvPicPr>
          <p:blipFill>
            <a:blip r:embed="rId2"/>
            <a:stretch/>
          </p:blipFill>
          <p:spPr>
            <a:xfrm>
              <a:off x="1193760" y="2513112"/>
              <a:ext cx="1191240" cy="11800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0" name="Picture 7"/>
            <p:cNvPicPr/>
            <p:nvPr/>
          </p:nvPicPr>
          <p:blipFill>
            <a:blip r:embed="rId3"/>
            <a:stretch/>
          </p:blipFill>
          <p:spPr>
            <a:xfrm>
              <a:off x="2563200" y="2517252"/>
              <a:ext cx="1171800" cy="1171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1" name="Picture 8"/>
            <p:cNvPicPr/>
            <p:nvPr/>
          </p:nvPicPr>
          <p:blipFill>
            <a:blip r:embed="rId2"/>
            <a:stretch/>
          </p:blipFill>
          <p:spPr>
            <a:xfrm>
              <a:off x="1193760" y="4604282"/>
              <a:ext cx="1191240" cy="11800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2" name="Picture 8"/>
            <p:cNvPicPr/>
            <p:nvPr/>
          </p:nvPicPr>
          <p:blipFill>
            <a:blip r:embed="rId2"/>
            <a:stretch/>
          </p:blipFill>
          <p:spPr>
            <a:xfrm>
              <a:off x="1193760" y="4604282"/>
              <a:ext cx="1191240" cy="11800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3" name="Picture 9"/>
            <p:cNvPicPr/>
            <p:nvPr/>
          </p:nvPicPr>
          <p:blipFill>
            <a:blip r:embed="rId2"/>
            <a:stretch/>
          </p:blipFill>
          <p:spPr>
            <a:xfrm>
              <a:off x="2563200" y="4604282"/>
              <a:ext cx="1191240" cy="11800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" name="CustomShape 1">
            <a:extLst>
              <a:ext uri="{FF2B5EF4-FFF2-40B4-BE49-F238E27FC236}">
                <a16:creationId xmlns:a16="http://schemas.microsoft.com/office/drawing/2014/main" id="{54B27D1E-39C4-5847-90D9-B8CFC11D39EB}"/>
              </a:ext>
            </a:extLst>
          </p:cNvPr>
          <p:cNvSpPr/>
          <p:nvPr/>
        </p:nvSpPr>
        <p:spPr>
          <a:xfrm>
            <a:off x="1115988" y="234207"/>
            <a:ext cx="10057680" cy="145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85000"/>
              </a:lnSpc>
            </a:pPr>
            <a:r>
              <a:rPr lang="en-US" sz="4400" strike="noStrike" spc="-46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Example: Coin flipping model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>
            <a:extLst>
              <a:ext uri="{FF2B5EF4-FFF2-40B4-BE49-F238E27FC236}">
                <a16:creationId xmlns:a16="http://schemas.microsoft.com/office/drawing/2014/main" id="{1B5458D2-7252-F24D-A02D-B4CF4CE01E4A}"/>
              </a:ext>
            </a:extLst>
          </p:cNvPr>
          <p:cNvSpPr/>
          <p:nvPr/>
        </p:nvSpPr>
        <p:spPr>
          <a:xfrm>
            <a:off x="1115988" y="234207"/>
            <a:ext cx="10057680" cy="145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85000"/>
              </a:lnSpc>
            </a:pPr>
            <a:r>
              <a:rPr lang="en-US" sz="4400" strike="noStrike" spc="-46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Example: Coin flipping model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stomShape 2">
                <a:extLst>
                  <a:ext uri="{FF2B5EF4-FFF2-40B4-BE49-F238E27FC236}">
                    <a16:creationId xmlns:a16="http://schemas.microsoft.com/office/drawing/2014/main" id="{51DA7672-0472-024C-9630-412574AD0966}"/>
                  </a:ext>
                </a:extLst>
              </p:cNvPr>
              <p:cNvSpPr/>
              <p:nvPr/>
            </p:nvSpPr>
            <p:spPr>
              <a:xfrm>
                <a:off x="1193760" y="1976975"/>
                <a:ext cx="10514880" cy="4350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/>
              <a:lstStyle/>
              <a:p>
                <a:pPr marL="228600" indent="-227880">
                  <a:lnSpc>
                    <a:spcPct val="90000"/>
                  </a:lnSpc>
                  <a:buFont typeface="Arial"/>
                  <a:buChar char="•"/>
                </a:pPr>
                <a:r>
                  <a:rPr lang="en-US" sz="280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US" sz="2800" strike="noStrike" spc="-1" baseline="30000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st</a:t>
                </a:r>
                <a:r>
                  <a:rPr lang="en-US" sz="280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 Hypothesis: Coin is fair, 50% Heads or Tails</a:t>
                </a: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20">
                  <a:lnSpc>
                    <a:spcPct val="90000"/>
                  </a:lnSpc>
                </a:pPr>
                <a:endParaRPr lang="en-US" sz="2800" i="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720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pc="-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pc="-1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CH" sz="2800" b="0" i="1" spc="-1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  <m:r>
                            <a:rPr lang="de-CH" sz="2800" b="0" i="1" spc="-1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a:rPr lang="de-CH" sz="2800" b="0" i="1" spc="-1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𝑓𝑎𝑖𝑟</m:t>
                          </m:r>
                          <m:r>
                            <a:rPr lang="de-CH" sz="2800" b="0" i="1" spc="-1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de-CH" sz="2800" b="0" i="1" spc="-1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𝑐𝑜𝑖𝑛</m:t>
                          </m:r>
                        </m:e>
                      </m:d>
                      <m:r>
                        <a:rPr lang="de-CH" sz="2800" b="0" i="0" spc="-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CH" sz="2800" b="0" i="0" spc="-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0</m:t>
                      </m:r>
                      <m:r>
                        <a:rPr lang="de-CH" sz="2800" b="0" i="0" spc="-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de-CH" sz="2800" b="0" i="0" spc="-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99</m:t>
                      </m:r>
                    </m:oMath>
                  </m:oMathPara>
                </a14:m>
                <a:endParaRPr lang="en-US" sz="28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20">
                  <a:lnSpc>
                    <a:spcPct val="90000"/>
                  </a:lnSpc>
                </a:pPr>
                <a:r>
                  <a:rPr lang="en-US" sz="280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				</a:t>
                </a: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28600" indent="-227880">
                  <a:lnSpc>
                    <a:spcPct val="90000"/>
                  </a:lnSpc>
                  <a:buFont typeface="Arial"/>
                  <a:buChar char="•"/>
                </a:pPr>
                <a:r>
                  <a:rPr lang="en-US" sz="280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2800" strike="noStrike" spc="-1" baseline="30000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nd</a:t>
                </a:r>
                <a:r>
                  <a:rPr lang="en-US" sz="280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 Hypothesis: Both sides of the coin are heads, 100% Heads</a:t>
                </a:r>
              </a:p>
              <a:p>
                <a:pPr marL="720">
                  <a:lnSpc>
                    <a:spcPct val="90000"/>
                  </a:lnSpc>
                </a:pPr>
                <a:endParaRPr lang="de-CH" sz="2800" i="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720" algn="just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800" i="1" spc="-1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CH" sz="2800" i="1" spc="-1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  <m:r>
                            <a:rPr lang="de-CH" sz="2800" i="1" spc="-1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a:rPr lang="de-CH" sz="2800" b="0" i="1" spc="-1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𝑢𝑛</m:t>
                          </m:r>
                          <m:r>
                            <a:rPr lang="de-CH" sz="2800" i="1" spc="-1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𝑓𝑎𝑖𝑟</m:t>
                          </m:r>
                          <m:r>
                            <a:rPr lang="de-CH" sz="2800" i="1" spc="-1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de-CH" sz="2800" i="1" spc="-1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𝑐𝑜𝑖𝑛</m:t>
                          </m:r>
                        </m:e>
                      </m:d>
                      <m:r>
                        <a:rPr lang="de-CH" sz="2800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CH" sz="2800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0</m:t>
                      </m:r>
                      <m:r>
                        <a:rPr lang="de-CH" sz="2800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de-CH" sz="2800" b="0" i="0" spc="-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01</m:t>
                      </m:r>
                    </m:oMath>
                  </m:oMathPara>
                </a14:m>
                <a:endParaRPr lang="en-US" sz="28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28600" indent="-227880">
                  <a:lnSpc>
                    <a:spcPct val="90000"/>
                  </a:lnSpc>
                  <a:buFont typeface="Arial"/>
                  <a:buChar char="•"/>
                </a:pP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				</a:t>
                </a:r>
                <a:endParaRPr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CustomShape 2">
                <a:extLst>
                  <a:ext uri="{FF2B5EF4-FFF2-40B4-BE49-F238E27FC236}">
                    <a16:creationId xmlns:a16="http://schemas.microsoft.com/office/drawing/2014/main" id="{51DA7672-0472-024C-9630-412574AD09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760" y="1976975"/>
                <a:ext cx="10514880" cy="4350600"/>
              </a:xfrm>
              <a:prstGeom prst="rect">
                <a:avLst/>
              </a:prstGeom>
              <a:blipFill>
                <a:blip r:embed="rId2"/>
                <a:stretch>
                  <a:fillRect l="-965" t="-26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6">
            <a:extLst>
              <a:ext uri="{FF2B5EF4-FFF2-40B4-BE49-F238E27FC236}">
                <a16:creationId xmlns:a16="http://schemas.microsoft.com/office/drawing/2014/main" id="{0794B032-2DD9-5C41-B713-EE5F3D45389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93760" y="2513112"/>
            <a:ext cx="1191240" cy="1180080"/>
          </a:xfrm>
          <a:prstGeom prst="rect">
            <a:avLst/>
          </a:prstGeom>
          <a:ln>
            <a:noFill/>
          </a:ln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F9B7E52A-F232-C041-965C-81B61BBB61CC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563200" y="2517252"/>
            <a:ext cx="1171800" cy="1171800"/>
          </a:xfrm>
          <a:prstGeom prst="rect">
            <a:avLst/>
          </a:prstGeom>
          <a:ln>
            <a:noFill/>
          </a:ln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5EBD35DF-F427-FF43-BBB2-309C6F9C7C3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93760" y="4604282"/>
            <a:ext cx="1191240" cy="1180080"/>
          </a:xfrm>
          <a:prstGeom prst="rect">
            <a:avLst/>
          </a:prstGeom>
          <a:ln>
            <a:noFill/>
          </a:ln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5E4CBB41-4DC2-9A43-BF18-E8A8F148E9A9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93760" y="4604282"/>
            <a:ext cx="1191240" cy="1180080"/>
          </a:xfrm>
          <a:prstGeom prst="rect">
            <a:avLst/>
          </a:prstGeom>
          <a:ln>
            <a:noFill/>
          </a:ln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88948010-6FA2-BA46-A8A4-A53B2EED4255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563200" y="4604282"/>
            <a:ext cx="1191240" cy="1180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2"/>
          <p:cNvSpPr/>
          <p:nvPr/>
        </p:nvSpPr>
        <p:spPr>
          <a:xfrm>
            <a:off x="838440" y="1789464"/>
            <a:ext cx="10514880" cy="43506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880">
              <a:lnSpc>
                <a:spcPct val="90000"/>
              </a:lnSpc>
              <a:buFont typeface="Arial"/>
              <a:buChar char="•"/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dirty="0"/>
          </a:p>
        </p:txBody>
      </p:sp>
      <p:pic>
        <p:nvPicPr>
          <p:cNvPr id="265" name="Picture 6"/>
          <p:cNvPicPr/>
          <p:nvPr/>
        </p:nvPicPr>
        <p:blipFill>
          <a:blip r:embed="rId3"/>
          <a:stretch/>
        </p:blipFill>
        <p:spPr>
          <a:xfrm>
            <a:off x="936000" y="2263680"/>
            <a:ext cx="1191240" cy="1180080"/>
          </a:xfrm>
          <a:prstGeom prst="rect">
            <a:avLst/>
          </a:prstGeom>
          <a:ln>
            <a:noFill/>
          </a:ln>
        </p:spPr>
      </p:pic>
      <p:sp>
        <p:nvSpPr>
          <p:cNvPr id="5" name="CustomShape 1">
            <a:extLst>
              <a:ext uri="{FF2B5EF4-FFF2-40B4-BE49-F238E27FC236}">
                <a16:creationId xmlns:a16="http://schemas.microsoft.com/office/drawing/2014/main" id="{81E815DF-7295-4C4E-AA63-B8C4A75B966E}"/>
              </a:ext>
            </a:extLst>
          </p:cNvPr>
          <p:cNvSpPr/>
          <p:nvPr/>
        </p:nvSpPr>
        <p:spPr>
          <a:xfrm>
            <a:off x="1115988" y="234207"/>
            <a:ext cx="10057680" cy="145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85000"/>
              </a:lnSpc>
            </a:pPr>
            <a:r>
              <a:rPr lang="en-US" sz="4400" strike="noStrike" spc="-46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Example: Coin flipping model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2"/>
          <p:cNvSpPr/>
          <p:nvPr/>
        </p:nvSpPr>
        <p:spPr>
          <a:xfrm>
            <a:off x="838440" y="1734840"/>
            <a:ext cx="10514880" cy="43506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880">
              <a:lnSpc>
                <a:spcPct val="90000"/>
              </a:lnSpc>
              <a:buFont typeface="Arial"/>
              <a:buChar char="•"/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dirty="0"/>
          </a:p>
        </p:txBody>
      </p:sp>
      <p:pic>
        <p:nvPicPr>
          <p:cNvPr id="270" name="Picture 6"/>
          <p:cNvPicPr/>
          <p:nvPr/>
        </p:nvPicPr>
        <p:blipFill>
          <a:blip r:embed="rId3"/>
          <a:stretch/>
        </p:blipFill>
        <p:spPr>
          <a:xfrm>
            <a:off x="936000" y="2263680"/>
            <a:ext cx="1191240" cy="1180080"/>
          </a:xfrm>
          <a:prstGeom prst="rect">
            <a:avLst/>
          </a:prstGeom>
          <a:ln>
            <a:noFill/>
          </a:ln>
        </p:spPr>
      </p:pic>
      <p:sp>
        <p:nvSpPr>
          <p:cNvPr id="5" name="CustomShape 1">
            <a:extLst>
              <a:ext uri="{FF2B5EF4-FFF2-40B4-BE49-F238E27FC236}">
                <a16:creationId xmlns:a16="http://schemas.microsoft.com/office/drawing/2014/main" id="{8529CE67-9AAD-524A-9A19-7C0BD7B57220}"/>
              </a:ext>
            </a:extLst>
          </p:cNvPr>
          <p:cNvSpPr/>
          <p:nvPr/>
        </p:nvSpPr>
        <p:spPr>
          <a:xfrm>
            <a:off x="1115988" y="234207"/>
            <a:ext cx="10057680" cy="145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85000"/>
              </a:lnSpc>
            </a:pPr>
            <a:r>
              <a:rPr lang="en-US" sz="4400" strike="noStrike" spc="-46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Example: Coin flipping model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2"/>
          <p:cNvSpPr/>
          <p:nvPr/>
        </p:nvSpPr>
        <p:spPr>
          <a:xfrm>
            <a:off x="1115988" y="194548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Ø"/>
            </a:pP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Coin is flipped a second time and it is heads again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Posterior in the previous time step becomes the new prior!!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3" name="Picture 5"/>
          <p:cNvPicPr/>
          <p:nvPr/>
        </p:nvPicPr>
        <p:blipFill>
          <a:blip r:embed="rId2"/>
          <a:stretch/>
        </p:blipFill>
        <p:spPr>
          <a:xfrm>
            <a:off x="1146650" y="1945480"/>
            <a:ext cx="1191240" cy="1180080"/>
          </a:xfrm>
          <a:prstGeom prst="rect">
            <a:avLst/>
          </a:prstGeom>
          <a:ln>
            <a:noFill/>
          </a:ln>
        </p:spPr>
      </p:pic>
      <p:pic>
        <p:nvPicPr>
          <p:cNvPr id="274" name="Picture 6"/>
          <p:cNvPicPr/>
          <p:nvPr/>
        </p:nvPicPr>
        <p:blipFill>
          <a:blip r:embed="rId2"/>
          <a:stretch/>
        </p:blipFill>
        <p:spPr>
          <a:xfrm>
            <a:off x="2338970" y="1950880"/>
            <a:ext cx="1191240" cy="1180080"/>
          </a:xfrm>
          <a:prstGeom prst="rect">
            <a:avLst/>
          </a:prstGeom>
          <a:ln>
            <a:noFill/>
          </a:ln>
        </p:spPr>
      </p:pic>
      <p:sp>
        <p:nvSpPr>
          <p:cNvPr id="6" name="CustomShape 1">
            <a:extLst>
              <a:ext uri="{FF2B5EF4-FFF2-40B4-BE49-F238E27FC236}">
                <a16:creationId xmlns:a16="http://schemas.microsoft.com/office/drawing/2014/main" id="{132904FD-2B70-BA44-B4B3-0D16F68134B3}"/>
              </a:ext>
            </a:extLst>
          </p:cNvPr>
          <p:cNvSpPr/>
          <p:nvPr/>
        </p:nvSpPr>
        <p:spPr>
          <a:xfrm>
            <a:off x="1115988" y="234207"/>
            <a:ext cx="10057680" cy="145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85000"/>
              </a:lnSpc>
            </a:pPr>
            <a:r>
              <a:rPr lang="en-US" sz="4400" strike="noStrike" spc="-46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Example: Coin flipping model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2"/>
          <p:cNvSpPr/>
          <p:nvPr/>
        </p:nvSpPr>
        <p:spPr>
          <a:xfrm>
            <a:off x="838440" y="1825560"/>
            <a:ext cx="10514880" cy="43506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720">
              <a:lnSpc>
                <a:spcPct val="90000"/>
              </a:lnSpc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dirty="0"/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E3997DEC-9D74-FF4D-80F1-955D39D90D33}"/>
              </a:ext>
            </a:extLst>
          </p:cNvPr>
          <p:cNvSpPr/>
          <p:nvPr/>
        </p:nvSpPr>
        <p:spPr>
          <a:xfrm>
            <a:off x="1115988" y="234207"/>
            <a:ext cx="10057680" cy="145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85000"/>
              </a:lnSpc>
            </a:pPr>
            <a:r>
              <a:rPr lang="en-US" sz="4400" strike="noStrike" spc="-46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Example: Coin flipping model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366480" y="-627480"/>
            <a:ext cx="10057680" cy="145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85000"/>
              </a:lnSpc>
            </a:pPr>
            <a:r>
              <a:rPr lang="en-US" sz="4400" strike="noStrike" spc="-46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Hypothesis testing</a:t>
            </a:r>
            <a:endParaRPr dirty="0"/>
          </a:p>
        </p:txBody>
      </p:sp>
      <p:sp>
        <p:nvSpPr>
          <p:cNvPr id="278" name="CustomShape 2"/>
          <p:cNvSpPr/>
          <p:nvPr/>
        </p:nvSpPr>
        <p:spPr>
          <a:xfrm>
            <a:off x="961920" y="915480"/>
            <a:ext cx="2991960" cy="91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120">
              <a:lnSpc>
                <a:spcPct val="100000"/>
              </a:lnSpc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Classical</a:t>
            </a:r>
            <a:endParaRPr/>
          </a:p>
          <a:p>
            <a:pPr marL="285840" indent="-285120">
              <a:lnSpc>
                <a:spcPct val="100000"/>
              </a:lnSpc>
              <a:buFont typeface="Arial"/>
              <a:buChar char="•"/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Define the null hypothesis</a:t>
            </a:r>
            <a:endParaRPr/>
          </a:p>
          <a:p>
            <a:pPr marL="285840" indent="-285120">
              <a:lnSpc>
                <a:spcPct val="100000"/>
              </a:lnSpc>
              <a:buFont typeface="Arial"/>
              <a:buChar char="•"/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H0: Coin is fair θ=0.5 </a:t>
            </a:r>
            <a:endParaRPr/>
          </a:p>
        </p:txBody>
      </p:sp>
      <p:sp>
        <p:nvSpPr>
          <p:cNvPr id="279" name="CustomShape 3"/>
          <p:cNvSpPr/>
          <p:nvPr/>
        </p:nvSpPr>
        <p:spPr>
          <a:xfrm>
            <a:off x="591120" y="1944720"/>
            <a:ext cx="10761840" cy="476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 marL="228600" indent="-227880">
              <a:lnSpc>
                <a:spcPct val="100000"/>
              </a:lnSpc>
            </a:pPr>
            <a:endParaRPr/>
          </a:p>
          <a:p>
            <a:pPr marL="228600" indent="-227880">
              <a:lnSpc>
                <a:spcPct val="90000"/>
              </a:lnSpc>
            </a:pPr>
            <a:endParaRPr/>
          </a:p>
        </p:txBody>
      </p:sp>
      <p:sp>
        <p:nvSpPr>
          <p:cNvPr id="280" name="CustomShape 4"/>
          <p:cNvSpPr/>
          <p:nvPr/>
        </p:nvSpPr>
        <p:spPr>
          <a:xfrm>
            <a:off x="591120" y="1944720"/>
            <a:ext cx="10761840" cy="47631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880">
              <a:lnSpc>
                <a:spcPct val="90000"/>
              </a:lnSpc>
              <a:buFont typeface="Arial"/>
              <a:buChar char="•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/>
          </a:p>
        </p:txBody>
      </p:sp>
      <p:pic>
        <p:nvPicPr>
          <p:cNvPr id="281" name="Picture 2"/>
          <p:cNvPicPr/>
          <p:nvPr/>
        </p:nvPicPr>
        <p:blipFill>
          <a:blip r:embed="rId4"/>
          <a:stretch/>
        </p:blipFill>
        <p:spPr>
          <a:xfrm>
            <a:off x="137880" y="1929240"/>
            <a:ext cx="6161760" cy="3565080"/>
          </a:xfrm>
          <a:prstGeom prst="rect">
            <a:avLst/>
          </a:prstGeom>
          <a:ln w="9360">
            <a:noFill/>
          </a:ln>
        </p:spPr>
      </p:pic>
      <p:sp>
        <p:nvSpPr>
          <p:cNvPr id="282" name="CustomShape 5"/>
          <p:cNvSpPr/>
          <p:nvPr/>
        </p:nvSpPr>
        <p:spPr>
          <a:xfrm>
            <a:off x="7077960" y="915480"/>
            <a:ext cx="3834720" cy="91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120">
              <a:lnSpc>
                <a:spcPct val="100000"/>
              </a:lnSpc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Bayesian Inference</a:t>
            </a:r>
            <a:endParaRPr/>
          </a:p>
          <a:p>
            <a:pPr marL="285840" indent="-285120">
              <a:lnSpc>
                <a:spcPct val="100000"/>
              </a:lnSpc>
              <a:buFont typeface="Arial"/>
              <a:buChar char="•"/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Define a hypothesis </a:t>
            </a:r>
            <a:endParaRPr/>
          </a:p>
          <a:p>
            <a:pPr marL="285840" indent="-285120">
              <a:lnSpc>
                <a:spcPct val="100000"/>
              </a:lnSpc>
              <a:buFont typeface="Arial"/>
              <a:buChar char="•"/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H: θ&gt;0.1</a:t>
            </a:r>
            <a:endParaRPr/>
          </a:p>
        </p:txBody>
      </p:sp>
      <p:pic>
        <p:nvPicPr>
          <p:cNvPr id="283" name="Picture 3"/>
          <p:cNvPicPr/>
          <p:nvPr/>
        </p:nvPicPr>
        <p:blipFill>
          <a:blip r:embed="rId5"/>
          <a:stretch/>
        </p:blipFill>
        <p:spPr>
          <a:xfrm>
            <a:off x="6289560" y="1912680"/>
            <a:ext cx="5646600" cy="3426480"/>
          </a:xfrm>
          <a:prstGeom prst="rect">
            <a:avLst/>
          </a:prstGeom>
          <a:ln w="9360">
            <a:noFill/>
          </a:ln>
        </p:spPr>
      </p:pic>
      <p:sp>
        <p:nvSpPr>
          <p:cNvPr id="284" name="CustomShape 6"/>
          <p:cNvSpPr/>
          <p:nvPr/>
        </p:nvSpPr>
        <p:spPr>
          <a:xfrm>
            <a:off x="8259120" y="5407560"/>
            <a:ext cx="37800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0.1</a:t>
            </a:r>
            <a:endParaRPr/>
          </a:p>
        </p:txBody>
      </p:sp>
      <p:sp>
        <p:nvSpPr>
          <p:cNvPr id="285" name="CustomShape 7"/>
          <p:cNvSpPr/>
          <p:nvPr/>
        </p:nvSpPr>
        <p:spPr>
          <a:xfrm>
            <a:off x="9918360" y="3957480"/>
            <a:ext cx="993960" cy="36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CustomShape 8"/>
          <p:cNvSpPr/>
          <p:nvPr/>
        </p:nvSpPr>
        <p:spPr>
          <a:xfrm>
            <a:off x="9918360" y="3867540"/>
            <a:ext cx="993960" cy="368640"/>
          </a:xfrm>
          <a:prstGeom prst="rect">
            <a:avLst/>
          </a:prstGeom>
          <a:blipFill>
            <a:blip r:embed="rId6"/>
            <a:stretch>
              <a:fillRect b="-13013"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E3997DEC-9D74-FF4D-80F1-955D39D90D33}"/>
              </a:ext>
            </a:extLst>
          </p:cNvPr>
          <p:cNvSpPr/>
          <p:nvPr/>
        </p:nvSpPr>
        <p:spPr>
          <a:xfrm>
            <a:off x="1115988" y="234207"/>
            <a:ext cx="10057680" cy="145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85000"/>
              </a:lnSpc>
            </a:pPr>
            <a:r>
              <a:rPr lang="en-US" sz="4400" strike="noStrike" spc="-46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Example: Coin flipping model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Shape 2">
                <a:extLst>
                  <a:ext uri="{FF2B5EF4-FFF2-40B4-BE49-F238E27FC236}">
                    <a16:creationId xmlns:a16="http://schemas.microsoft.com/office/drawing/2014/main" id="{A6945AB6-E56B-7C40-9894-3133A7F8F949}"/>
                  </a:ext>
                </a:extLst>
              </p:cNvPr>
              <p:cNvSpPr txBox="1"/>
              <p:nvPr/>
            </p:nvSpPr>
            <p:spPr>
              <a:xfrm>
                <a:off x="1202210" y="1919265"/>
                <a:ext cx="10989789" cy="41205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rIns="0"/>
              <a:lstStyle/>
              <a:p>
                <a14:m>
                  <m:oMath xmlns:m="http://schemas.openxmlformats.org/officeDocument/2006/math">
                    <m:r>
                      <a:rPr lang="de-CH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𝐷</m:t>
                    </m:r>
                    <m:r>
                      <a:rPr lang="de-CH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CH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CH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  <m:r>
                          <a:rPr lang="de-CH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de-CH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𝐻</m:t>
                        </m:r>
                        <m:r>
                          <a:rPr lang="de-CH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de-CH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  <m:r>
                          <a:rPr lang="de-CH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de-CH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𝐻</m:t>
                        </m:r>
                        <m:r>
                          <a:rPr lang="de-CH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de-CH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  <m:r>
                          <a:rPr lang="de-CH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de-CH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  <m:r>
                          <a:rPr lang="de-CH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de-CH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  <m:r>
                          <a:rPr lang="de-CH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de-CH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  <m:r>
                          <a:rPr lang="de-CH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de-CH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  <m:r>
                          <a:rPr lang="de-CH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de-CH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de-CH" sz="24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	and </a:t>
                </a:r>
                <a:r>
                  <a:rPr lang="de-CH" sz="2400" b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we</a:t>
                </a:r>
                <a:r>
                  <a:rPr lang="de-CH" sz="24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de-CH" sz="2400" b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think</a:t>
                </a:r>
                <a:r>
                  <a:rPr lang="de-CH" sz="24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a priori </a:t>
                </a:r>
                <a:r>
                  <a:rPr lang="de-CH" sz="2400" b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that</a:t>
                </a:r>
                <a:r>
                  <a:rPr lang="de-CH" sz="24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de-CH" sz="2400" b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the</a:t>
                </a:r>
                <a:r>
                  <a:rPr lang="de-CH" sz="24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de-CH" sz="2400" b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coin</a:t>
                </a:r>
                <a:r>
                  <a:rPr lang="de-CH" sz="24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de-CH" sz="2400" b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is</a:t>
                </a:r>
                <a:r>
                  <a:rPr lang="de-CH" sz="24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fair: </a:t>
                </a:r>
                <a:endParaRPr lang="de-CH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r>
                  <a:rPr lang="de-CH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anose="020F0502020204030204" pitchFamily="34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de-CH" sz="2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𝑃</m:t>
                    </m:r>
                    <m:d>
                      <m:dPr>
                        <m:ctrlPr>
                          <a:rPr lang="de-CH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CH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𝑓𝑎𝑖𝑟</m:t>
                        </m:r>
                      </m:e>
                    </m:d>
                    <m:r>
                      <a:rPr lang="de-CH" sz="2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de-CH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  <m:r>
                      <a:rPr lang="de-CH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de-CH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8</m:t>
                    </m:r>
                    <m:r>
                      <a:rPr lang="de-CH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de-CH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𝑃</m:t>
                    </m:r>
                    <m:d>
                      <m:dPr>
                        <m:ctrlPr>
                          <a:rPr lang="de-CH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CH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𝑏𝑒𝑛𝑡</m:t>
                        </m:r>
                      </m:e>
                    </m:d>
                    <m:r>
                      <a:rPr lang="de-CH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de-CH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  <m:r>
                      <a:rPr lang="de-CH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de-CH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</m:oMath>
                </a14:m>
                <a:endParaRPr lang="de-CH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de-CH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Evidence</a:t>
                </a:r>
                <a:r>
                  <a:rPr lang="de-CH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CH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</a:t>
                </a:r>
                <a:r>
                  <a:rPr lang="de-CH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 fair </a:t>
                </a:r>
                <a:r>
                  <a:rPr lang="de-CH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model</a:t>
                </a:r>
                <a:r>
                  <a:rPr lang="de-CH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CH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lang="de-CH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de-CH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CH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𝐷</m:t>
                          </m:r>
                        </m:e>
                        <m:e>
                          <m:r>
                            <a:rPr lang="de-CH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𝑓𝑎𝑖𝑟</m:t>
                          </m:r>
                        </m:e>
                      </m:d>
                      <m:r>
                        <a:rPr lang="de-CH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de-CH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CH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  <m:r>
                            <a:rPr lang="de-CH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.</m:t>
                          </m:r>
                          <m:r>
                            <a:rPr lang="de-CH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5</m:t>
                          </m:r>
                        </m:e>
                        <m:sup>
                          <m:r>
                            <a:rPr lang="de-CH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10</m:t>
                          </m:r>
                        </m:sup>
                      </m:sSup>
                      <m:r>
                        <a:rPr lang="de-CH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≈</m:t>
                      </m:r>
                      <m:r>
                        <a:rPr lang="de-CH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</m:t>
                      </m:r>
                      <m:r>
                        <a:rPr lang="de-CH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de-CH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001</m:t>
                      </m:r>
                    </m:oMath>
                  </m:oMathPara>
                </a14:m>
                <a:endParaRPr lang="de-CH" sz="2400" b="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r>
                  <a:rPr lang="de-CH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And</a:t>
                </a:r>
                <a:r>
                  <a:rPr lang="de-CH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CH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</a:t>
                </a:r>
                <a:r>
                  <a:rPr lang="de-CH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 </a:t>
                </a:r>
                <a:r>
                  <a:rPr lang="de-CH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bent</a:t>
                </a:r>
                <a:r>
                  <a:rPr lang="de-CH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CH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model</a:t>
                </a:r>
                <a:r>
                  <a:rPr lang="de-CH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de-CH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CH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𝐷</m:t>
                          </m:r>
                        </m:e>
                        <m:e>
                          <m:r>
                            <a:rPr lang="de-CH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𝑏𝑒𝑛𝑡</m:t>
                          </m:r>
                        </m:e>
                      </m:d>
                      <m:r>
                        <a:rPr lang="de-CH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CH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de-CH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CH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de-CH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𝑏𝑒𝑛𝑡</m:t>
                              </m:r>
                            </m:e>
                            <m:e>
                              <m:r>
                                <a:rPr lang="de-CH" sz="24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  <m:r>
                                <a:rPr lang="de-CH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de-CH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de-CH" sz="24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×</m:t>
                          </m:r>
                          <m:r>
                            <a:rPr lang="de-CH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CH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de-CH" sz="24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  <m:e>
                              <m:r>
                                <a:rPr lang="de-CH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𝑏𝑒𝑛𝑡</m:t>
                              </m:r>
                            </m:e>
                          </m:d>
                          <m:r>
                            <a:rPr lang="de-CH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CH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𝜃</m:t>
                          </m:r>
                        </m:e>
                      </m:nary>
                      <m:r>
                        <a:rPr lang="de-CH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CH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de-CH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de-CH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de-CH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CH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de-CH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de-CH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r>
                                <a:rPr lang="de-CH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  <m:r>
                                <a:rPr lang="de-CH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de-CH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  <m:r>
                                <a:rPr lang="de-CH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CH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8</m:t>
                              </m:r>
                            </m:sup>
                          </m:sSup>
                          <m:r>
                            <a:rPr lang="de-CH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CH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𝜃</m:t>
                          </m:r>
                          <m:r>
                            <a:rPr lang="de-CH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a:rPr lang="de-CH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𝐵</m:t>
                          </m:r>
                          <m:r>
                            <a:rPr lang="de-CH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CH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3</m:t>
                          </m:r>
                          <m:r>
                            <a:rPr lang="de-CH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de-CH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9</m:t>
                          </m:r>
                          <m:r>
                            <a:rPr lang="de-CH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)≈</m:t>
                          </m:r>
                          <m:r>
                            <a:rPr lang="de-CH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  <m:r>
                            <a:rPr lang="de-CH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.</m:t>
                          </m:r>
                          <m:r>
                            <a:rPr lang="de-CH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002</m:t>
                          </m:r>
                        </m:e>
                      </m:nary>
                    </m:oMath>
                  </m:oMathPara>
                </a14:m>
                <a:endParaRPr lang="de-CH" sz="2400" b="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r>
                  <a:rPr lang="de-CH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Posterior</a:t>
                </a:r>
                <a:r>
                  <a:rPr lang="de-CH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CH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</a:t>
                </a:r>
                <a:r>
                  <a:rPr lang="de-CH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CH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de-CH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CH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models</a:t>
                </a:r>
                <a:r>
                  <a:rPr lang="de-CH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de-CH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CH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𝑓𝑎𝑖𝑟</m:t>
                          </m:r>
                        </m:e>
                        <m:e>
                          <m:r>
                            <a:rPr lang="de-CH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𝐷</m:t>
                          </m:r>
                        </m:e>
                      </m:d>
                      <m:r>
                        <a:rPr lang="de-CH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∝</m:t>
                      </m:r>
                      <m:r>
                        <a:rPr lang="de-CH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</m:t>
                      </m:r>
                      <m:r>
                        <a:rPr lang="de-CH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de-CH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001</m:t>
                      </m:r>
                      <m:r>
                        <a:rPr lang="de-CH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× </m:t>
                      </m:r>
                      <m:r>
                        <a:rPr lang="de-CH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</m:t>
                      </m:r>
                      <m:r>
                        <a:rPr lang="de-CH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de-CH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8</m:t>
                      </m:r>
                      <m:r>
                        <a:rPr lang="de-CH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CH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</m:t>
                      </m:r>
                      <m:r>
                        <a:rPr lang="de-CH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de-CH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0008</m:t>
                      </m:r>
                    </m:oMath>
                  </m:oMathPara>
                </a14:m>
                <a:endParaRPr lang="de-CH" sz="2400" b="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de-CH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CH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𝑏𝑒𝑛𝑡</m:t>
                          </m:r>
                        </m:e>
                        <m:e>
                          <m:r>
                            <a:rPr lang="de-CH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𝐷</m:t>
                          </m:r>
                        </m:e>
                      </m:d>
                      <m:r>
                        <a:rPr lang="de-CH" sz="24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∝</m:t>
                      </m:r>
                      <m:r>
                        <a:rPr lang="de-CH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</m:t>
                      </m:r>
                      <m:r>
                        <a:rPr lang="de-CH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de-CH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002</m:t>
                      </m:r>
                      <m:r>
                        <a:rPr lang="de-CH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× </m:t>
                      </m:r>
                      <m:r>
                        <a:rPr lang="de-CH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</m:t>
                      </m:r>
                      <m:r>
                        <a:rPr lang="de-CH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de-CH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2</m:t>
                      </m:r>
                      <m:r>
                        <a:rPr lang="de-CH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CH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</m:t>
                      </m:r>
                      <m:r>
                        <a:rPr lang="de-CH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de-CH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0004</m:t>
                      </m:r>
                    </m:oMath>
                  </m:oMathPara>
                </a14:m>
                <a:endParaRPr lang="de-CH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Shape 2">
                <a:extLst>
                  <a:ext uri="{FF2B5EF4-FFF2-40B4-BE49-F238E27FC236}">
                    <a16:creationId xmlns:a16="http://schemas.microsoft.com/office/drawing/2014/main" id="{A6945AB6-E56B-7C40-9894-3133A7F8F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210" y="1919265"/>
                <a:ext cx="10989789" cy="4120587"/>
              </a:xfrm>
              <a:prstGeom prst="rect">
                <a:avLst/>
              </a:prstGeom>
              <a:blipFill>
                <a:blip r:embed="rId3"/>
                <a:stretch>
                  <a:fillRect l="-1617" t="-920" b="-199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90045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01A48-16C5-4C0E-9901-D64CDD59F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621" y="4665605"/>
            <a:ext cx="6638806" cy="12924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Some applications</a:t>
            </a:r>
          </a:p>
        </p:txBody>
      </p:sp>
      <p:pic>
        <p:nvPicPr>
          <p:cNvPr id="7" name="Picture 6" descr="A picture containing transport, mountain, outdoor, water&#10;&#10;Description generated with high confidence">
            <a:extLst>
              <a:ext uri="{FF2B5EF4-FFF2-40B4-BE49-F238E27FC236}">
                <a16:creationId xmlns:a16="http://schemas.microsoft.com/office/drawing/2014/main" id="{6835ECD6-1FB2-4DFF-9DE2-817B038D55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89" b="3"/>
          <a:stretch/>
        </p:blipFill>
        <p:spPr>
          <a:xfrm>
            <a:off x="20" y="1"/>
            <a:ext cx="4848284" cy="4359438"/>
          </a:xfrm>
          <a:prstGeom prst="rect">
            <a:avLst/>
          </a:prstGeom>
        </p:spPr>
      </p:pic>
      <p:pic>
        <p:nvPicPr>
          <p:cNvPr id="5" name="Picture 4" descr="A drawing of a person&#10;&#10;Description generated with high confidence">
            <a:extLst>
              <a:ext uri="{FF2B5EF4-FFF2-40B4-BE49-F238E27FC236}">
                <a16:creationId xmlns:a16="http://schemas.microsoft.com/office/drawing/2014/main" id="{DDC9337E-883E-4EC2-9758-9C14A15F53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" r="-1" b="4508"/>
          <a:stretch/>
        </p:blipFill>
        <p:spPr>
          <a:xfrm>
            <a:off x="4972050" y="-1"/>
            <a:ext cx="7216902" cy="4359440"/>
          </a:xfrm>
          <a:prstGeom prst="rect">
            <a:avLst/>
          </a:prstGeom>
        </p:spPr>
      </p:pic>
      <p:pic>
        <p:nvPicPr>
          <p:cNvPr id="9" name="Picture 8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18AFF910-4EE7-4839-9015-A0FA6B2934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2" r="6781" b="1"/>
          <a:stretch/>
        </p:blipFill>
        <p:spPr>
          <a:xfrm>
            <a:off x="20" y="4472610"/>
            <a:ext cx="4848284" cy="238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40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365E9DA-54B2-4F02-A0A8-DC6E1A344384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097280" y="1288673"/>
            <a:ext cx="10058040" cy="4023000"/>
          </a:xfrm>
        </p:spPr>
        <p:txBody>
          <a:bodyPr/>
          <a:lstStyle/>
          <a:p>
            <a:pPr marL="0" indent="0" algn="ctr">
              <a:buNone/>
            </a:pPr>
            <a:r>
              <a:rPr lang="en-GB" sz="4400" dirty="0"/>
              <a:t>"A Bayesian is one who, </a:t>
            </a:r>
          </a:p>
          <a:p>
            <a:pPr marL="0" indent="0" algn="ctr">
              <a:buNone/>
            </a:pPr>
            <a:r>
              <a:rPr lang="en-GB" sz="4400" dirty="0"/>
              <a:t>vaguely expecting a horse, </a:t>
            </a:r>
          </a:p>
          <a:p>
            <a:pPr marL="0" indent="0" algn="ctr">
              <a:buNone/>
            </a:pPr>
            <a:r>
              <a:rPr lang="en-GB" sz="4400" dirty="0"/>
              <a:t>and catching a glimpse of a donkey, strongly believes he has seen a mule."</a:t>
            </a:r>
          </a:p>
        </p:txBody>
      </p:sp>
    </p:spTree>
    <p:extLst>
      <p:ext uri="{BB962C8B-B14F-4D97-AF65-F5344CB8AC3E}">
        <p14:creationId xmlns:p14="http://schemas.microsoft.com/office/powerpoint/2010/main" val="15735192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85000"/>
              </a:lnSpc>
            </a:pPr>
            <a:r>
              <a:rPr lang="en-US" sz="4800" strike="noStrike" spc="-49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References</a:t>
            </a:r>
            <a:endParaRPr dirty="0"/>
          </a:p>
        </p:txBody>
      </p:sp>
      <p:sp>
        <p:nvSpPr>
          <p:cNvPr id="351" name="TextShape 2"/>
          <p:cNvSpPr txBox="1"/>
          <p:nvPr/>
        </p:nvSpPr>
        <p:spPr>
          <a:xfrm>
            <a:off x="1097280" y="2311200"/>
            <a:ext cx="10058040" cy="4023000"/>
          </a:xfrm>
          <a:prstGeom prst="rect">
            <a:avLst/>
          </a:prstGeom>
          <a:noFill/>
          <a:ln>
            <a:noFill/>
          </a:ln>
        </p:spPr>
        <p:txBody>
          <a:bodyPr lIns="0" rIns="0"/>
          <a:lstStyle/>
          <a:p>
            <a:pPr marL="457560" indent="-457200">
              <a:lnSpc>
                <a:spcPct val="100000"/>
              </a:lnSpc>
              <a:buClr>
                <a:srgbClr val="99CB38"/>
              </a:buClr>
              <a:buFont typeface="Arial" panose="020B0604020202020204" pitchFamily="34" charset="0"/>
              <a:buChar char="•"/>
            </a:pPr>
            <a:r>
              <a:rPr lang="en-US" sz="2800" strike="noStrike" spc="-1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Previous </a:t>
            </a:r>
            <a:r>
              <a:rPr lang="en-US" sz="2800" strike="noStrike" spc="-1" dirty="0" err="1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MfD</a:t>
            </a:r>
            <a:r>
              <a:rPr lang="en-US" sz="2800" strike="noStrike" spc="-1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slides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560" indent="-457200">
              <a:lnSpc>
                <a:spcPct val="100000"/>
              </a:lnSpc>
              <a:buClr>
                <a:srgbClr val="99CB38"/>
              </a:buClr>
              <a:buFont typeface="Arial" panose="020B0604020202020204" pitchFamily="34" charset="0"/>
              <a:buChar char="•"/>
            </a:pPr>
            <a:r>
              <a:rPr lang="en-US" sz="2800" strike="noStrike" spc="-1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Bayesian statistics (a very brief introduction) – Ken Rice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560" indent="-457200">
              <a:lnSpc>
                <a:spcPct val="100000"/>
              </a:lnSpc>
              <a:buClr>
                <a:srgbClr val="99CB38"/>
              </a:buClr>
              <a:buFont typeface="Arial" panose="020B0604020202020204" pitchFamily="34" charset="0"/>
              <a:buChar char="•"/>
            </a:pPr>
            <a:r>
              <a:rPr lang="en-US" sz="2800" strike="noStrike" spc="-1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http://www.statisticshowto.com/bayes-theorem-problems/</a:t>
            </a:r>
            <a:endParaRPr lang="en-US" sz="2800" strike="noStrike" spc="-1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560" indent="-457200">
              <a:buClr>
                <a:srgbClr val="99CB38"/>
              </a:buClr>
              <a:buFont typeface="Arial" panose="020B0604020202020204" pitchFamily="34" charset="0"/>
              <a:buChar char="•"/>
            </a:pPr>
            <a:r>
              <a:rPr lang="en-US" sz="2800" spc="-1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Slides “Bayesian inference and generative models” of K.E. Stephan</a:t>
            </a:r>
          </a:p>
          <a:p>
            <a:pPr marL="457560" indent="-457200">
              <a:buClr>
                <a:srgbClr val="99CB38"/>
              </a:buClr>
              <a:buFont typeface="Arial" panose="020B0604020202020204" pitchFamily="34" charset="0"/>
              <a:buChar char="•"/>
            </a:pPr>
            <a:r>
              <a:rPr lang="en-US" sz="2800" spc="-1" dirty="0" err="1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Introslides</a:t>
            </a:r>
            <a:r>
              <a:rPr lang="en-US" sz="2800" spc="-1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to probabilistic &amp; unsupervised learning of M. </a:t>
            </a:r>
            <a:r>
              <a:rPr lang="en-US" sz="2800" spc="-1" dirty="0" err="1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Sahani</a:t>
            </a:r>
            <a:endParaRPr lang="en-US" sz="2800" spc="-1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560" indent="-457200">
              <a:lnSpc>
                <a:spcPct val="100000"/>
              </a:lnSpc>
              <a:buClr>
                <a:srgbClr val="99CB38"/>
              </a:buClr>
              <a:buFont typeface="Arial" panose="020B0604020202020204" pitchFamily="34" charset="0"/>
              <a:buChar char="•"/>
            </a:pPr>
            <a:r>
              <a:rPr lang="de-CH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Animations</a:t>
            </a:r>
            <a:r>
              <a:rPr lang="de-CH" sz="2800" dirty="0">
                <a:latin typeface="Calibri" panose="020F0502020204030204" pitchFamily="34" charset="0"/>
                <a:cs typeface="Calibri" panose="020F0502020204030204" pitchFamily="34" charset="0"/>
              </a:rPr>
              <a:t>: https://</a:t>
            </a:r>
            <a:r>
              <a:rPr lang="de-CH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blog.stata.com</a:t>
            </a:r>
            <a:r>
              <a:rPr lang="de-CH" sz="2800" dirty="0">
                <a:latin typeface="Calibri" panose="020F0502020204030204" pitchFamily="34" charset="0"/>
                <a:cs typeface="Calibri" panose="020F0502020204030204" pitchFamily="34" charset="0"/>
              </a:rPr>
              <a:t>/2016/11/01/introduction-to-bayesian-statistics-part-1-the-basic-concepts/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92">
            <a:extLst>
              <a:ext uri="{FF2B5EF4-FFF2-40B4-BE49-F238E27FC236}">
                <a16:creationId xmlns:a16="http://schemas.microsoft.com/office/drawing/2014/main" id="{EB37B65E-2308-4939-BD31-94D9F4239DA7}"/>
              </a:ext>
            </a:extLst>
          </p:cNvPr>
          <p:cNvSpPr txBox="1"/>
          <p:nvPr/>
        </p:nvSpPr>
        <p:spPr>
          <a:xfrm>
            <a:off x="7199980" y="4462044"/>
            <a:ext cx="67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P(X)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7AA0E5-04A8-471D-9B24-CDED61552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Probability distribution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41DCDD-49C7-4568-8AF7-D871C05EC6F9}"/>
              </a:ext>
            </a:extLst>
          </p:cNvPr>
          <p:cNvSpPr txBox="1"/>
          <p:nvPr/>
        </p:nvSpPr>
        <p:spPr>
          <a:xfrm>
            <a:off x="2517228" y="1875362"/>
            <a:ext cx="1040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Discrete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F8788A-17BA-4D51-94B7-FF7B251ADA0E}"/>
              </a:ext>
            </a:extLst>
          </p:cNvPr>
          <p:cNvSpPr txBox="1"/>
          <p:nvPr/>
        </p:nvSpPr>
        <p:spPr>
          <a:xfrm>
            <a:off x="8634249" y="1875362"/>
            <a:ext cx="1350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Continuous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13F35F-8436-436F-A132-FD7AF89C0CC4}"/>
              </a:ext>
            </a:extLst>
          </p:cNvPr>
          <p:cNvCxnSpPr/>
          <p:nvPr/>
        </p:nvCxnSpPr>
        <p:spPr>
          <a:xfrm>
            <a:off x="6096000" y="2060028"/>
            <a:ext cx="0" cy="3636579"/>
          </a:xfrm>
          <a:prstGeom prst="line">
            <a:avLst/>
          </a:prstGeom>
          <a:ln w="127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A943CA6E-D920-4AA3-9751-F4D2748B3AB6}"/>
              </a:ext>
            </a:extLst>
          </p:cNvPr>
          <p:cNvSpPr/>
          <p:nvPr/>
        </p:nvSpPr>
        <p:spPr>
          <a:xfrm>
            <a:off x="472966" y="2385848"/>
            <a:ext cx="2354296" cy="1450440"/>
          </a:xfrm>
          <a:prstGeom prst="ellipse">
            <a:avLst/>
          </a:prstGeom>
          <a:solidFill>
            <a:schemeClr val="accent1">
              <a:alpha val="10000"/>
            </a:schemeClr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80E32F-ED44-450E-A0AE-E9C71321292E}"/>
              </a:ext>
            </a:extLst>
          </p:cNvPr>
          <p:cNvGrpSpPr/>
          <p:nvPr/>
        </p:nvGrpSpPr>
        <p:grpSpPr>
          <a:xfrm>
            <a:off x="837163" y="2636493"/>
            <a:ext cx="520233" cy="469353"/>
            <a:chOff x="2307021" y="4155199"/>
            <a:chExt cx="520233" cy="46935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DE23770-B734-42E6-A954-7C94DFC71D64}"/>
                </a:ext>
              </a:extLst>
            </p:cNvPr>
            <p:cNvSpPr/>
            <p:nvPr/>
          </p:nvSpPr>
          <p:spPr>
            <a:xfrm>
              <a:off x="2307021" y="4155199"/>
              <a:ext cx="520233" cy="469353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9338FD4-6CD9-42AA-9BE1-30E6AA090DAC}"/>
                </a:ext>
              </a:extLst>
            </p:cNvPr>
            <p:cNvSpPr txBox="1"/>
            <p:nvPr/>
          </p:nvSpPr>
          <p:spPr>
            <a:xfrm>
              <a:off x="2393720" y="4205209"/>
              <a:ext cx="3468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150E23-4EA5-4F4E-BDAB-523A45264F2F}"/>
              </a:ext>
            </a:extLst>
          </p:cNvPr>
          <p:cNvGrpSpPr/>
          <p:nvPr/>
        </p:nvGrpSpPr>
        <p:grpSpPr>
          <a:xfrm>
            <a:off x="1595898" y="2451826"/>
            <a:ext cx="520233" cy="469353"/>
            <a:chOff x="2307021" y="4155199"/>
            <a:chExt cx="520233" cy="46935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6A740FF-F565-411E-BA13-89FC9CD44DC6}"/>
                </a:ext>
              </a:extLst>
            </p:cNvPr>
            <p:cNvSpPr/>
            <p:nvPr/>
          </p:nvSpPr>
          <p:spPr>
            <a:xfrm>
              <a:off x="2307021" y="4155199"/>
              <a:ext cx="520233" cy="469353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BAF8D49-70C7-4007-8934-A4F34113C24E}"/>
                </a:ext>
              </a:extLst>
            </p:cNvPr>
            <p:cNvSpPr txBox="1"/>
            <p:nvPr/>
          </p:nvSpPr>
          <p:spPr>
            <a:xfrm>
              <a:off x="2393720" y="4205209"/>
              <a:ext cx="3468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CA439D-707B-4C4D-A846-548E83FD21E5}"/>
              </a:ext>
            </a:extLst>
          </p:cNvPr>
          <p:cNvGrpSpPr/>
          <p:nvPr/>
        </p:nvGrpSpPr>
        <p:grpSpPr>
          <a:xfrm>
            <a:off x="1312742" y="3055835"/>
            <a:ext cx="739710" cy="1336409"/>
            <a:chOff x="2378948" y="4095899"/>
            <a:chExt cx="361606" cy="107715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52BAC89-D607-42B7-A48B-0BFFBECD6F95}"/>
                </a:ext>
              </a:extLst>
            </p:cNvPr>
            <p:cNvSpPr/>
            <p:nvPr/>
          </p:nvSpPr>
          <p:spPr>
            <a:xfrm>
              <a:off x="2378948" y="4095899"/>
              <a:ext cx="346833" cy="55619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CA106D3-C831-4EE8-A776-80C3B93AF5EF}"/>
                </a:ext>
              </a:extLst>
            </p:cNvPr>
            <p:cNvSpPr txBox="1"/>
            <p:nvPr/>
          </p:nvSpPr>
          <p:spPr>
            <a:xfrm>
              <a:off x="2393721" y="4249726"/>
              <a:ext cx="34683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100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6AF2C34-F938-491A-B0AF-5BD3B1554584}"/>
              </a:ext>
            </a:extLst>
          </p:cNvPr>
          <p:cNvSpPr txBox="1"/>
          <p:nvPr/>
        </p:nvSpPr>
        <p:spPr>
          <a:xfrm>
            <a:off x="2122044" y="2662709"/>
            <a:ext cx="1434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…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18BBBD4-9F3E-48AC-9FB6-920CC5C9DA95}"/>
              </a:ext>
            </a:extLst>
          </p:cNvPr>
          <p:cNvCxnSpPr>
            <a:cxnSpLocks/>
          </p:cNvCxnSpPr>
          <p:nvPr/>
        </p:nvCxnSpPr>
        <p:spPr>
          <a:xfrm>
            <a:off x="4782206" y="2086749"/>
            <a:ext cx="0" cy="174953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5F6AD31-DEDC-4C9A-AA2C-95F32AED8A21}"/>
              </a:ext>
            </a:extLst>
          </p:cNvPr>
          <p:cNvSpPr txBox="1"/>
          <p:nvPr/>
        </p:nvSpPr>
        <p:spPr>
          <a:xfrm>
            <a:off x="4284552" y="2097633"/>
            <a:ext cx="54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891D22-1873-4D08-A5B3-3E336F4AB974}"/>
              </a:ext>
            </a:extLst>
          </p:cNvPr>
          <p:cNvSpPr txBox="1"/>
          <p:nvPr/>
        </p:nvSpPr>
        <p:spPr>
          <a:xfrm>
            <a:off x="4876279" y="2101911"/>
            <a:ext cx="67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P(X)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8B201D1-2A31-4293-8F28-BCEEF988A340}"/>
              </a:ext>
            </a:extLst>
          </p:cNvPr>
          <p:cNvCxnSpPr>
            <a:cxnSpLocks/>
          </p:cNvCxnSpPr>
          <p:nvPr/>
        </p:nvCxnSpPr>
        <p:spPr>
          <a:xfrm>
            <a:off x="4374930" y="2501836"/>
            <a:ext cx="81455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8FE3DB4-2994-48C7-BEEC-9FA5F32AB785}"/>
              </a:ext>
            </a:extLst>
          </p:cNvPr>
          <p:cNvSpPr txBox="1"/>
          <p:nvPr/>
        </p:nvSpPr>
        <p:spPr>
          <a:xfrm>
            <a:off x="4427462" y="2580206"/>
            <a:ext cx="353695" cy="3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D1C95D-8CA6-453E-8E27-B3A4B5C5815B}"/>
              </a:ext>
            </a:extLst>
          </p:cNvPr>
          <p:cNvSpPr txBox="1"/>
          <p:nvPr/>
        </p:nvSpPr>
        <p:spPr>
          <a:xfrm>
            <a:off x="4432577" y="2921182"/>
            <a:ext cx="353695" cy="3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7FAEC8-C485-443F-A89C-C4D3FD7F06A9}"/>
              </a:ext>
            </a:extLst>
          </p:cNvPr>
          <p:cNvSpPr txBox="1"/>
          <p:nvPr/>
        </p:nvSpPr>
        <p:spPr>
          <a:xfrm>
            <a:off x="4375959" y="3128583"/>
            <a:ext cx="353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FE5A10-62F0-474E-804D-51FB810FF186}"/>
              </a:ext>
            </a:extLst>
          </p:cNvPr>
          <p:cNvSpPr txBox="1"/>
          <p:nvPr/>
        </p:nvSpPr>
        <p:spPr>
          <a:xfrm>
            <a:off x="4239611" y="3484944"/>
            <a:ext cx="814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629A6F-1C53-47C3-809D-B521170EAF9E}"/>
              </a:ext>
            </a:extLst>
          </p:cNvPr>
          <p:cNvSpPr txBox="1"/>
          <p:nvPr/>
        </p:nvSpPr>
        <p:spPr>
          <a:xfrm>
            <a:off x="4781161" y="2567770"/>
            <a:ext cx="814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1/100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610910-4729-42A4-BC2E-4F62A1F19724}"/>
              </a:ext>
            </a:extLst>
          </p:cNvPr>
          <p:cNvSpPr txBox="1"/>
          <p:nvPr/>
        </p:nvSpPr>
        <p:spPr>
          <a:xfrm>
            <a:off x="4774648" y="2920885"/>
            <a:ext cx="814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1/100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AC6D4FF-0855-4A84-BFFF-EAAE7D2F70DF}"/>
              </a:ext>
            </a:extLst>
          </p:cNvPr>
          <p:cNvSpPr txBox="1"/>
          <p:nvPr/>
        </p:nvSpPr>
        <p:spPr>
          <a:xfrm>
            <a:off x="4928136" y="3128583"/>
            <a:ext cx="34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4F3F48-86D4-4A9D-A9B9-7547C0716AC6}"/>
              </a:ext>
            </a:extLst>
          </p:cNvPr>
          <p:cNvSpPr txBox="1"/>
          <p:nvPr/>
        </p:nvSpPr>
        <p:spPr>
          <a:xfrm>
            <a:off x="4781157" y="3481698"/>
            <a:ext cx="814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1/100</a:t>
            </a:r>
          </a:p>
        </p:txBody>
      </p:sp>
      <p:sp>
        <p:nvSpPr>
          <p:cNvPr id="38" name="Arrow: Curved Up 37">
            <a:extLst>
              <a:ext uri="{FF2B5EF4-FFF2-40B4-BE49-F238E27FC236}">
                <a16:creationId xmlns:a16="http://schemas.microsoft.com/office/drawing/2014/main" id="{9E5F0767-A82A-438E-B7BB-240AA024838C}"/>
              </a:ext>
            </a:extLst>
          </p:cNvPr>
          <p:cNvSpPr/>
          <p:nvPr/>
        </p:nvSpPr>
        <p:spPr>
          <a:xfrm>
            <a:off x="2469615" y="3179905"/>
            <a:ext cx="1379464" cy="276861"/>
          </a:xfrm>
          <a:prstGeom prst="curvedUpArrow">
            <a:avLst>
              <a:gd name="adj1" fmla="val 25000"/>
              <a:gd name="adj2" fmla="val 8826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EE910D2-1BE1-40DB-A933-3C8481CEC183}"/>
              </a:ext>
            </a:extLst>
          </p:cNvPr>
          <p:cNvCxnSpPr>
            <a:cxnSpLocks/>
          </p:cNvCxnSpPr>
          <p:nvPr/>
        </p:nvCxnSpPr>
        <p:spPr>
          <a:xfrm flipV="1">
            <a:off x="714702" y="4025463"/>
            <a:ext cx="0" cy="191288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664969E-F9F7-4A97-B616-D4E9F07B74D7}"/>
              </a:ext>
            </a:extLst>
          </p:cNvPr>
          <p:cNvCxnSpPr>
            <a:cxnSpLocks/>
          </p:cNvCxnSpPr>
          <p:nvPr/>
        </p:nvCxnSpPr>
        <p:spPr>
          <a:xfrm>
            <a:off x="346840" y="5722883"/>
            <a:ext cx="336856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8110451-5C48-413E-892E-F0862B9F9C13}"/>
              </a:ext>
            </a:extLst>
          </p:cNvPr>
          <p:cNvSpPr txBox="1"/>
          <p:nvPr/>
        </p:nvSpPr>
        <p:spPr>
          <a:xfrm>
            <a:off x="1650114" y="3994752"/>
            <a:ext cx="124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PMF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1B5182C-90A9-4757-8EBC-A42798C8D484}"/>
              </a:ext>
            </a:extLst>
          </p:cNvPr>
          <p:cNvSpPr txBox="1"/>
          <p:nvPr/>
        </p:nvSpPr>
        <p:spPr>
          <a:xfrm>
            <a:off x="992955" y="5722883"/>
            <a:ext cx="353695" cy="3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E8B9C77-408D-4B8D-BA0B-8776F78950AD}"/>
              </a:ext>
            </a:extLst>
          </p:cNvPr>
          <p:cNvSpPr txBox="1"/>
          <p:nvPr/>
        </p:nvSpPr>
        <p:spPr>
          <a:xfrm>
            <a:off x="2449893" y="5722882"/>
            <a:ext cx="1054240" cy="3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041C0A7-111D-4E38-8F66-C54937B2EB69}"/>
              </a:ext>
            </a:extLst>
          </p:cNvPr>
          <p:cNvSpPr txBox="1"/>
          <p:nvPr/>
        </p:nvSpPr>
        <p:spPr>
          <a:xfrm>
            <a:off x="1875651" y="5696607"/>
            <a:ext cx="353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10E2580-2784-4EF9-8989-244CE5908284}"/>
              </a:ext>
            </a:extLst>
          </p:cNvPr>
          <p:cNvSpPr txBox="1"/>
          <p:nvPr/>
        </p:nvSpPr>
        <p:spPr>
          <a:xfrm>
            <a:off x="22614" y="5195162"/>
            <a:ext cx="81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1/100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B10D470-8D51-4F80-9F31-DA39E2B1CEEF}"/>
              </a:ext>
            </a:extLst>
          </p:cNvPr>
          <p:cNvSpPr txBox="1"/>
          <p:nvPr/>
        </p:nvSpPr>
        <p:spPr>
          <a:xfrm>
            <a:off x="3664790" y="5564494"/>
            <a:ext cx="54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0431FDC-C1F5-42FD-AFAB-3FBB9C95D911}"/>
              </a:ext>
            </a:extLst>
          </p:cNvPr>
          <p:cNvSpPr txBox="1"/>
          <p:nvPr/>
        </p:nvSpPr>
        <p:spPr>
          <a:xfrm>
            <a:off x="64030" y="3882533"/>
            <a:ext cx="67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P(X)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77164B9-95F4-48D6-A270-112DAFAE7E07}"/>
              </a:ext>
            </a:extLst>
          </p:cNvPr>
          <p:cNvCxnSpPr>
            <a:cxnSpLocks/>
          </p:cNvCxnSpPr>
          <p:nvPr/>
        </p:nvCxnSpPr>
        <p:spPr>
          <a:xfrm>
            <a:off x="1152000" y="5328744"/>
            <a:ext cx="0" cy="388883"/>
          </a:xfrm>
          <a:prstGeom prst="line">
            <a:avLst/>
          </a:prstGeom>
          <a:ln w="127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B85CAFF-F4B5-497C-AA1E-1D95C539B965}"/>
              </a:ext>
            </a:extLst>
          </p:cNvPr>
          <p:cNvCxnSpPr>
            <a:cxnSpLocks/>
          </p:cNvCxnSpPr>
          <p:nvPr/>
        </p:nvCxnSpPr>
        <p:spPr>
          <a:xfrm>
            <a:off x="1501928" y="5333999"/>
            <a:ext cx="0" cy="388883"/>
          </a:xfrm>
          <a:prstGeom prst="line">
            <a:avLst/>
          </a:prstGeom>
          <a:ln w="127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789724A-F2F3-41AE-9777-7C16D7D4E6F6}"/>
              </a:ext>
            </a:extLst>
          </p:cNvPr>
          <p:cNvCxnSpPr>
            <a:cxnSpLocks/>
          </p:cNvCxnSpPr>
          <p:nvPr/>
        </p:nvCxnSpPr>
        <p:spPr>
          <a:xfrm>
            <a:off x="2736894" y="5328744"/>
            <a:ext cx="0" cy="388883"/>
          </a:xfrm>
          <a:prstGeom prst="line">
            <a:avLst/>
          </a:prstGeom>
          <a:ln w="127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A8D1EAA-583D-4A9D-AD98-785FEB6AAEB4}"/>
              </a:ext>
            </a:extLst>
          </p:cNvPr>
          <p:cNvCxnSpPr>
            <a:cxnSpLocks/>
          </p:cNvCxnSpPr>
          <p:nvPr/>
        </p:nvCxnSpPr>
        <p:spPr>
          <a:xfrm>
            <a:off x="1068841" y="5328744"/>
            <a:ext cx="180834" cy="0"/>
          </a:xfrm>
          <a:prstGeom prst="line">
            <a:avLst/>
          </a:prstGeom>
          <a:ln w="127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9F816BB-1960-4096-8409-7BF8087E7B2E}"/>
              </a:ext>
            </a:extLst>
          </p:cNvPr>
          <p:cNvCxnSpPr>
            <a:cxnSpLocks/>
          </p:cNvCxnSpPr>
          <p:nvPr/>
        </p:nvCxnSpPr>
        <p:spPr>
          <a:xfrm>
            <a:off x="1419886" y="5333998"/>
            <a:ext cx="180834" cy="0"/>
          </a:xfrm>
          <a:prstGeom prst="line">
            <a:avLst/>
          </a:prstGeom>
          <a:ln w="127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F588B4A-3148-4080-A254-94CF34E1E92E}"/>
              </a:ext>
            </a:extLst>
          </p:cNvPr>
          <p:cNvCxnSpPr>
            <a:cxnSpLocks/>
          </p:cNvCxnSpPr>
          <p:nvPr/>
        </p:nvCxnSpPr>
        <p:spPr>
          <a:xfrm>
            <a:off x="2638035" y="5328742"/>
            <a:ext cx="180834" cy="0"/>
          </a:xfrm>
          <a:prstGeom prst="line">
            <a:avLst/>
          </a:prstGeom>
          <a:ln w="127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5036CD9B-2977-44E2-8CD8-DE3E7FABC28A}"/>
              </a:ext>
            </a:extLst>
          </p:cNvPr>
          <p:cNvSpPr txBox="1"/>
          <p:nvPr/>
        </p:nvSpPr>
        <p:spPr>
          <a:xfrm>
            <a:off x="1323103" y="5728137"/>
            <a:ext cx="353695" cy="3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AF219EA-5F7E-4C12-8AF0-423E9B8485A9}"/>
                  </a:ext>
                </a:extLst>
              </p:cNvPr>
              <p:cNvSpPr txBox="1"/>
              <p:nvPr/>
            </p:nvSpPr>
            <p:spPr>
              <a:xfrm>
                <a:off x="2469615" y="4510811"/>
                <a:ext cx="1755096" cy="5105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𝑃𝑀𝐹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AF219EA-5F7E-4C12-8AF0-423E9B848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615" y="4510811"/>
                <a:ext cx="1755096" cy="5105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9" name="Picture 68" descr="A close up of a mans face&#10;&#10;Description generated with very high confidence">
            <a:extLst>
              <a:ext uri="{FF2B5EF4-FFF2-40B4-BE49-F238E27FC236}">
                <a16:creationId xmlns:a16="http://schemas.microsoft.com/office/drawing/2014/main" id="{A66B9688-3F6D-4639-8E5F-E921444E4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266" y="2336442"/>
            <a:ext cx="3989734" cy="29923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0100CCAF-7A26-48AE-8C81-36A9B40CD488}"/>
              </a:ext>
            </a:extLst>
          </p:cNvPr>
          <p:cNvSpPr txBox="1"/>
          <p:nvPr/>
        </p:nvSpPr>
        <p:spPr>
          <a:xfrm>
            <a:off x="10010054" y="2120982"/>
            <a:ext cx="680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PDF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426461F-3C9E-46FF-8C86-0AD205034A69}"/>
              </a:ext>
            </a:extLst>
          </p:cNvPr>
          <p:cNvGrpSpPr/>
          <p:nvPr/>
        </p:nvGrpSpPr>
        <p:grpSpPr>
          <a:xfrm>
            <a:off x="6440567" y="2837336"/>
            <a:ext cx="1741444" cy="1321157"/>
            <a:chOff x="6304277" y="2740284"/>
            <a:chExt cx="1741444" cy="1321157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32B8E839-2CC6-4561-9EBB-EA7C78D19D35}"/>
                </a:ext>
              </a:extLst>
            </p:cNvPr>
            <p:cNvSpPr/>
            <p:nvPr/>
          </p:nvSpPr>
          <p:spPr>
            <a:xfrm>
              <a:off x="6318298" y="2740284"/>
              <a:ext cx="1715501" cy="1321157"/>
            </a:xfrm>
            <a:prstGeom prst="ellipse">
              <a:avLst/>
            </a:prstGeom>
            <a:solidFill>
              <a:schemeClr val="accent1">
                <a:alpha val="10000"/>
              </a:schemeClr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099973A-4D1E-4D05-9A39-373A37BDAFC6}"/>
                </a:ext>
              </a:extLst>
            </p:cNvPr>
            <p:cNvSpPr txBox="1"/>
            <p:nvPr/>
          </p:nvSpPr>
          <p:spPr>
            <a:xfrm>
              <a:off x="6304277" y="2949534"/>
              <a:ext cx="17414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UK POPULATION</a:t>
              </a: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DC4C078D-8A23-4854-8D62-FEAD7C9097B6}"/>
              </a:ext>
            </a:extLst>
          </p:cNvPr>
          <p:cNvSpPr txBox="1"/>
          <p:nvPr/>
        </p:nvSpPr>
        <p:spPr>
          <a:xfrm>
            <a:off x="6937345" y="2352495"/>
            <a:ext cx="886016" cy="38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Height</a:t>
            </a:r>
          </a:p>
        </p:txBody>
      </p:sp>
      <p:sp>
        <p:nvSpPr>
          <p:cNvPr id="76" name="Arrow: Curved Up 75">
            <a:extLst>
              <a:ext uri="{FF2B5EF4-FFF2-40B4-BE49-F238E27FC236}">
                <a16:creationId xmlns:a16="http://schemas.microsoft.com/office/drawing/2014/main" id="{81C0A641-99CD-4861-95E9-2ADD8A0BE4AA}"/>
              </a:ext>
            </a:extLst>
          </p:cNvPr>
          <p:cNvSpPr/>
          <p:nvPr/>
        </p:nvSpPr>
        <p:spPr>
          <a:xfrm>
            <a:off x="7701965" y="3763736"/>
            <a:ext cx="1379464" cy="276861"/>
          </a:xfrm>
          <a:prstGeom prst="curvedUpArrow">
            <a:avLst>
              <a:gd name="adj1" fmla="val 25000"/>
              <a:gd name="adj2" fmla="val 8826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F868A53C-894C-4754-AF75-60AC53FFE89E}"/>
              </a:ext>
            </a:extLst>
          </p:cNvPr>
          <p:cNvCxnSpPr>
            <a:cxnSpLocks/>
          </p:cNvCxnSpPr>
          <p:nvPr/>
        </p:nvCxnSpPr>
        <p:spPr>
          <a:xfrm>
            <a:off x="7231117" y="4510811"/>
            <a:ext cx="0" cy="92303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1E0D2D80-5B9D-4DAD-982B-F52B4F442D18}"/>
              </a:ext>
            </a:extLst>
          </p:cNvPr>
          <p:cNvCxnSpPr>
            <a:cxnSpLocks/>
          </p:cNvCxnSpPr>
          <p:nvPr/>
        </p:nvCxnSpPr>
        <p:spPr>
          <a:xfrm flipH="1">
            <a:off x="6822801" y="4831376"/>
            <a:ext cx="84988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EB90D1D3-1378-40D9-9011-041BBE5C72D0}"/>
              </a:ext>
            </a:extLst>
          </p:cNvPr>
          <p:cNvSpPr txBox="1"/>
          <p:nvPr/>
        </p:nvSpPr>
        <p:spPr>
          <a:xfrm>
            <a:off x="6822801" y="4462044"/>
            <a:ext cx="54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1BA0871-835D-4045-B810-593874EAA790}"/>
              </a:ext>
            </a:extLst>
          </p:cNvPr>
          <p:cNvSpPr txBox="1"/>
          <p:nvPr/>
        </p:nvSpPr>
        <p:spPr>
          <a:xfrm>
            <a:off x="6485598" y="4972329"/>
            <a:ext cx="831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1.8 m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F2A9519-BA5B-4922-9ED0-4F1004D3BFDA}"/>
              </a:ext>
            </a:extLst>
          </p:cNvPr>
          <p:cNvSpPr txBox="1"/>
          <p:nvPr/>
        </p:nvSpPr>
        <p:spPr>
          <a:xfrm>
            <a:off x="7302140" y="4967275"/>
            <a:ext cx="831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D85418E0-6FDD-4A2D-A35F-34C76BCBC026}"/>
                  </a:ext>
                </a:extLst>
              </p:cNvPr>
              <p:cNvSpPr/>
              <p:nvPr/>
            </p:nvSpPr>
            <p:spPr>
              <a:xfrm>
                <a:off x="7455767" y="5543471"/>
                <a:ext cx="18718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75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D85418E0-6FDD-4A2D-A35F-34C76BCBC0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767" y="5543471"/>
                <a:ext cx="187185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>
            <a:extLst>
              <a:ext uri="{FF2B5EF4-FFF2-40B4-BE49-F238E27FC236}">
                <a16:creationId xmlns:a16="http://schemas.microsoft.com/office/drawing/2014/main" id="{F0F99716-64A4-4039-BB83-AD36BFBBB8CD}"/>
              </a:ext>
            </a:extLst>
          </p:cNvPr>
          <p:cNvSpPr txBox="1"/>
          <p:nvPr/>
        </p:nvSpPr>
        <p:spPr>
          <a:xfrm>
            <a:off x="9369666" y="5327275"/>
            <a:ext cx="2256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 given by the area</a:t>
            </a:r>
          </a:p>
        </p:txBody>
      </p:sp>
    </p:spTree>
    <p:extLst>
      <p:ext uri="{BB962C8B-B14F-4D97-AF65-F5344CB8AC3E}">
        <p14:creationId xmlns:p14="http://schemas.microsoft.com/office/powerpoint/2010/main" val="2774725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85000"/>
              </a:lnSpc>
            </a:pPr>
            <a:r>
              <a:rPr lang="en-US" sz="4800" strike="noStrike" spc="-49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Probability</a:t>
            </a:r>
            <a:endParaRPr dirty="0"/>
          </a:p>
        </p:txBody>
      </p:sp>
      <p:sp>
        <p:nvSpPr>
          <p:cNvPr id="174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>
            <a:noFill/>
          </a:ln>
        </p:spPr>
        <p:txBody>
          <a:bodyPr lIns="0" rIns="0"/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dirty="0"/>
          </a:p>
          <a:p>
            <a:pPr marL="343260" indent="-342900">
              <a:lnSpc>
                <a:spcPct val="90000"/>
              </a:lnSpc>
              <a:buClr>
                <a:srgbClr val="99CB38"/>
              </a:buClr>
              <a:buFont typeface="Arial" panose="020B0604020202020204" pitchFamily="34" charset="0"/>
              <a:buChar char="•"/>
            </a:pPr>
            <a:r>
              <a:rPr lang="en-US" sz="2000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Probability of A </a:t>
            </a:r>
            <a:r>
              <a:rPr lang="en-US" sz="20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occurring: P(A)</a:t>
            </a:r>
            <a:endParaRPr lang="en-US"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3260" indent="-342900">
              <a:lnSpc>
                <a:spcPct val="90000"/>
              </a:lnSpc>
              <a:buClr>
                <a:srgbClr val="99CB38"/>
              </a:buClr>
              <a:buFont typeface="Arial" panose="020B0604020202020204" pitchFamily="34" charset="0"/>
              <a:buChar char="•"/>
            </a:pPr>
            <a:r>
              <a:rPr lang="en-US" sz="2000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Probability of B </a:t>
            </a:r>
            <a:r>
              <a:rPr lang="en-US" sz="20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occurring: P(B)</a:t>
            </a:r>
            <a:endParaRPr lang="en-US" sz="20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3260" indent="-342900">
              <a:lnSpc>
                <a:spcPct val="90000"/>
              </a:lnSpc>
              <a:buClr>
                <a:srgbClr val="99CB38"/>
              </a:buClr>
              <a:buFont typeface="Arial" panose="020B0604020202020204" pitchFamily="34" charset="0"/>
              <a:buChar char="•"/>
            </a:pPr>
            <a:r>
              <a:rPr lang="en-US" sz="2000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Joint probability </a:t>
            </a:r>
            <a:r>
              <a:rPr lang="en-US" sz="20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(A AND B both occurring): P(A,B)</a:t>
            </a:r>
            <a:endParaRPr lang="en-US" sz="20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C1A2B4E-37AD-BC40-B57E-6F0ABD304BF4}"/>
              </a:ext>
            </a:extLst>
          </p:cNvPr>
          <p:cNvSpPr>
            <a:spLocks noChangeAspect="1"/>
          </p:cNvSpPr>
          <p:nvPr/>
        </p:nvSpPr>
        <p:spPr>
          <a:xfrm>
            <a:off x="4926497" y="1845720"/>
            <a:ext cx="900000" cy="90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64F83DE-C460-164B-99E1-9D4043F6F80A}"/>
              </a:ext>
            </a:extLst>
          </p:cNvPr>
          <p:cNvSpPr>
            <a:spLocks noChangeAspect="1"/>
          </p:cNvSpPr>
          <p:nvPr/>
        </p:nvSpPr>
        <p:spPr>
          <a:xfrm>
            <a:off x="4926497" y="3075504"/>
            <a:ext cx="900000" cy="90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>
                <a:solidFill>
                  <a:schemeClr val="accent3"/>
                </a:solidFill>
              </a:ln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5A254FE-E706-8E4C-89BC-F7B5F0C1943A}"/>
              </a:ext>
            </a:extLst>
          </p:cNvPr>
          <p:cNvSpPr>
            <a:spLocks noChangeAspect="1"/>
          </p:cNvSpPr>
          <p:nvPr/>
        </p:nvSpPr>
        <p:spPr>
          <a:xfrm>
            <a:off x="7597244" y="4187274"/>
            <a:ext cx="900000" cy="900000"/>
          </a:xfrm>
          <a:prstGeom prst="ellipse">
            <a:avLst/>
          </a:pr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>
                <a:solidFill>
                  <a:schemeClr val="accent3"/>
                </a:solidFill>
              </a:ln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9298A9-EB6F-694D-9748-39CF7C1B4AB0}"/>
              </a:ext>
            </a:extLst>
          </p:cNvPr>
          <p:cNvSpPr>
            <a:spLocks noChangeAspect="1"/>
          </p:cNvSpPr>
          <p:nvPr/>
        </p:nvSpPr>
        <p:spPr>
          <a:xfrm>
            <a:off x="8147498" y="4187274"/>
            <a:ext cx="900000" cy="900000"/>
          </a:xfrm>
          <a:prstGeom prst="ellipse">
            <a:avLst/>
          </a:pr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>
                <a:solidFill>
                  <a:schemeClr val="accent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497405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1047240" y="338760"/>
            <a:ext cx="10515240" cy="435096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lIns="0" rIns="0"/>
          <a:lstStyle/>
          <a:p>
            <a:pPr marL="91440" indent="-91080">
              <a:lnSpc>
                <a:spcPct val="90000"/>
              </a:lnSpc>
              <a:buClr>
                <a:srgbClr val="99CB38"/>
              </a:buClr>
              <a:buFont typeface="Calibri"/>
              <a:buChar char=" "/>
            </a:pPr>
            <a:r>
              <a:rPr lang="en-US" sz="200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/>
          </a:p>
        </p:txBody>
      </p:sp>
      <p:pic>
        <p:nvPicPr>
          <p:cNvPr id="181" name="Picture 3"/>
          <p:cNvPicPr/>
          <p:nvPr/>
        </p:nvPicPr>
        <p:blipFill>
          <a:blip r:embed="rId3"/>
          <a:stretch/>
        </p:blipFill>
        <p:spPr>
          <a:xfrm>
            <a:off x="4464000" y="836280"/>
            <a:ext cx="3598920" cy="2125800"/>
          </a:xfrm>
          <a:prstGeom prst="rect">
            <a:avLst/>
          </a:prstGeom>
          <a:ln>
            <a:noFill/>
          </a:ln>
        </p:spPr>
      </p:pic>
      <p:pic>
        <p:nvPicPr>
          <p:cNvPr id="182" name="Picture 4"/>
          <p:cNvPicPr/>
          <p:nvPr/>
        </p:nvPicPr>
        <p:blipFill>
          <a:blip r:embed="rId4"/>
          <a:stretch/>
        </p:blipFill>
        <p:spPr>
          <a:xfrm>
            <a:off x="4464000" y="4271400"/>
            <a:ext cx="2665080" cy="1999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DD701-16BE-421F-86F2-3CC234979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Marginal probability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AD5285-1FDC-418B-B229-93F385640E9F}"/>
              </a:ext>
            </a:extLst>
          </p:cNvPr>
          <p:cNvSpPr txBox="1"/>
          <p:nvPr/>
        </p:nvSpPr>
        <p:spPr>
          <a:xfrm>
            <a:off x="2395559" y="2663835"/>
            <a:ext cx="328612" cy="564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A7E623-3F47-415D-97AB-154394387E69}"/>
              </a:ext>
            </a:extLst>
          </p:cNvPr>
          <p:cNvSpPr txBox="1"/>
          <p:nvPr/>
        </p:nvSpPr>
        <p:spPr>
          <a:xfrm>
            <a:off x="927281" y="3773556"/>
            <a:ext cx="370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B9DB10-C96D-4DBE-BCDA-37FCA9595C83}"/>
              </a:ext>
            </a:extLst>
          </p:cNvPr>
          <p:cNvSpPr txBox="1"/>
          <p:nvPr/>
        </p:nvSpPr>
        <p:spPr>
          <a:xfrm>
            <a:off x="2063730" y="2486431"/>
            <a:ext cx="987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disease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BBA5DB-44B0-49C4-980D-55DA879A17F8}"/>
              </a:ext>
            </a:extLst>
          </p:cNvPr>
          <p:cNvSpPr txBox="1"/>
          <p:nvPr/>
        </p:nvSpPr>
        <p:spPr>
          <a:xfrm rot="16200000">
            <a:off x="75265" y="3846984"/>
            <a:ext cx="1288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symptoms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1B0C077-8A83-4DE4-AA52-CD50E4E2E1E7}"/>
              </a:ext>
            </a:extLst>
          </p:cNvPr>
          <p:cNvGrpSpPr/>
          <p:nvPr/>
        </p:nvGrpSpPr>
        <p:grpSpPr>
          <a:xfrm>
            <a:off x="534975" y="2486431"/>
            <a:ext cx="2874002" cy="2189594"/>
            <a:chOff x="534975" y="2486431"/>
            <a:chExt cx="2874002" cy="21895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E0F4B6E-22C0-4B89-A377-470A8ECA18FD}"/>
                </a:ext>
              </a:extLst>
            </p:cNvPr>
            <p:cNvCxnSpPr>
              <a:cxnSpLocks/>
            </p:cNvCxnSpPr>
            <p:nvPr/>
          </p:nvCxnSpPr>
          <p:spPr>
            <a:xfrm>
              <a:off x="1412068" y="3569465"/>
              <a:ext cx="19969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EA33459-FC14-4E8B-97E0-AE43C465FADD}"/>
                </a:ext>
              </a:extLst>
            </p:cNvPr>
            <p:cNvCxnSpPr>
              <a:cxnSpLocks/>
            </p:cNvCxnSpPr>
            <p:nvPr/>
          </p:nvCxnSpPr>
          <p:spPr>
            <a:xfrm>
              <a:off x="1412068" y="4021457"/>
              <a:ext cx="19969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4EEED05-1DAB-4282-8DCA-D000A3A5C714}"/>
                </a:ext>
              </a:extLst>
            </p:cNvPr>
            <p:cNvCxnSpPr>
              <a:cxnSpLocks/>
            </p:cNvCxnSpPr>
            <p:nvPr/>
          </p:nvCxnSpPr>
          <p:spPr>
            <a:xfrm>
              <a:off x="1412068" y="4448289"/>
              <a:ext cx="19969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05487D-ADFB-4D0A-BB50-CDF8DE287582}"/>
                </a:ext>
              </a:extLst>
            </p:cNvPr>
            <p:cNvSpPr txBox="1"/>
            <p:nvPr/>
          </p:nvSpPr>
          <p:spPr>
            <a:xfrm>
              <a:off x="2010034" y="3196618"/>
              <a:ext cx="328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0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1400943-1BF7-4C74-8FE8-904A2810B3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0959" y="3239045"/>
              <a:ext cx="0" cy="136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FBDF7F3-2C43-4344-B1FB-270A252E64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57720" y="3239045"/>
              <a:ext cx="0" cy="136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53E61E5-0B43-41F5-AAD6-79BCC22BACDF}"/>
                </a:ext>
              </a:extLst>
            </p:cNvPr>
            <p:cNvSpPr txBox="1"/>
            <p:nvPr/>
          </p:nvSpPr>
          <p:spPr>
            <a:xfrm>
              <a:off x="1407579" y="3604279"/>
              <a:ext cx="328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1D96A87-B961-4D44-94EB-54E9FB8CD3FD}"/>
                </a:ext>
              </a:extLst>
            </p:cNvPr>
            <p:cNvSpPr txBox="1"/>
            <p:nvPr/>
          </p:nvSpPr>
          <p:spPr>
            <a:xfrm>
              <a:off x="1407579" y="4031651"/>
              <a:ext cx="328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EDB150A-99D2-4822-AA52-A549561E6896}"/>
                </a:ext>
              </a:extLst>
            </p:cNvPr>
            <p:cNvSpPr txBox="1"/>
            <p:nvPr/>
          </p:nvSpPr>
          <p:spPr>
            <a:xfrm>
              <a:off x="2776794" y="3194516"/>
              <a:ext cx="328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C6333C2-1675-4B52-8966-6717B73F5E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57413" y="3239045"/>
              <a:ext cx="0" cy="136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7B525D4-16CE-48D8-AA8D-6F72EC8FEAAE}"/>
                </a:ext>
              </a:extLst>
            </p:cNvPr>
            <p:cNvSpPr txBox="1"/>
            <p:nvPr/>
          </p:nvSpPr>
          <p:spPr>
            <a:xfrm>
              <a:off x="2395559" y="2663835"/>
              <a:ext cx="328612" cy="564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000" dirty="0"/>
                <a:t>x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D87E3FB-3717-44BD-BA38-B1CB577369C5}"/>
                </a:ext>
              </a:extLst>
            </p:cNvPr>
            <p:cNvSpPr txBox="1"/>
            <p:nvPr/>
          </p:nvSpPr>
          <p:spPr>
            <a:xfrm>
              <a:off x="927281" y="3773556"/>
              <a:ext cx="3707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Y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D8ABDC4-E1DE-41C6-92B6-3D05DF886102}"/>
                </a:ext>
              </a:extLst>
            </p:cNvPr>
            <p:cNvSpPr txBox="1"/>
            <p:nvPr/>
          </p:nvSpPr>
          <p:spPr>
            <a:xfrm>
              <a:off x="1968641" y="3595145"/>
              <a:ext cx="5976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0.5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D8E28E-4795-4733-8BA6-07BCCBBD6EC4}"/>
                </a:ext>
              </a:extLst>
            </p:cNvPr>
            <p:cNvSpPr txBox="1"/>
            <p:nvPr/>
          </p:nvSpPr>
          <p:spPr>
            <a:xfrm>
              <a:off x="1968641" y="4035114"/>
              <a:ext cx="5890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0.1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237E97-1A60-4C5D-9724-B605B8DF63F2}"/>
                </a:ext>
              </a:extLst>
            </p:cNvPr>
            <p:cNvSpPr txBox="1"/>
            <p:nvPr/>
          </p:nvSpPr>
          <p:spPr>
            <a:xfrm>
              <a:off x="2622410" y="3604279"/>
              <a:ext cx="637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0.1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9752587-9553-431C-BF73-4348E00A6A60}"/>
                </a:ext>
              </a:extLst>
            </p:cNvPr>
            <p:cNvSpPr txBox="1"/>
            <p:nvPr/>
          </p:nvSpPr>
          <p:spPr>
            <a:xfrm>
              <a:off x="2622410" y="4046617"/>
              <a:ext cx="5703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0.3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C7F6737-C293-4053-9ECE-27A5F58D136B}"/>
                </a:ext>
              </a:extLst>
            </p:cNvPr>
            <p:cNvSpPr txBox="1"/>
            <p:nvPr/>
          </p:nvSpPr>
          <p:spPr>
            <a:xfrm>
              <a:off x="2063730" y="2486431"/>
              <a:ext cx="987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disease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1B0B8AA-BD36-41C0-B4DA-84AE48B1EC8E}"/>
                </a:ext>
              </a:extLst>
            </p:cNvPr>
            <p:cNvSpPr txBox="1"/>
            <p:nvPr/>
          </p:nvSpPr>
          <p:spPr>
            <a:xfrm rot="16200000">
              <a:off x="75265" y="3846984"/>
              <a:ext cx="12887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symptoms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CD28D76-84E8-4E6A-BA2A-226EC7C06CA9}"/>
                  </a:ext>
                </a:extLst>
              </p:cNvPr>
              <p:cNvSpPr txBox="1"/>
              <p:nvPr/>
            </p:nvSpPr>
            <p:spPr>
              <a:xfrm>
                <a:off x="5847473" y="2836085"/>
                <a:ext cx="2932726" cy="603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CD28D76-84E8-4E6A-BA2A-226EC7C06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473" y="2836085"/>
                <a:ext cx="2932726" cy="6033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95753D0-10DF-4EAE-89B2-82A45C5222F0}"/>
                  </a:ext>
                </a:extLst>
              </p:cNvPr>
              <p:cNvSpPr txBox="1"/>
              <p:nvPr/>
            </p:nvSpPr>
            <p:spPr>
              <a:xfrm>
                <a:off x="5786655" y="3800979"/>
                <a:ext cx="307680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95753D0-10DF-4EAE-89B2-82A45C522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655" y="3800979"/>
                <a:ext cx="3076804" cy="307777"/>
              </a:xfrm>
              <a:prstGeom prst="rect">
                <a:avLst/>
              </a:prstGeom>
              <a:blipFill>
                <a:blip r:embed="rId3"/>
                <a:stretch>
                  <a:fillRect l="-1188" r="-1386"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88EC4D6B-D99F-4F47-85ED-FD8A6CB0CAE0}"/>
              </a:ext>
            </a:extLst>
          </p:cNvPr>
          <p:cNvSpPr/>
          <p:nvPr/>
        </p:nvSpPr>
        <p:spPr>
          <a:xfrm>
            <a:off x="1797268" y="4020935"/>
            <a:ext cx="1460145" cy="42494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60DED5D-27FF-4355-AD31-A0725F8C42B5}"/>
                  </a:ext>
                </a:extLst>
              </p:cNvPr>
              <p:cNvSpPr txBox="1"/>
              <p:nvPr/>
            </p:nvSpPr>
            <p:spPr>
              <a:xfrm>
                <a:off x="5786655" y="4349928"/>
                <a:ext cx="308802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60DED5D-27FF-4355-AD31-A0725F8C4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655" y="4349928"/>
                <a:ext cx="3088025" cy="307777"/>
              </a:xfrm>
              <a:prstGeom prst="rect">
                <a:avLst/>
              </a:prstGeom>
              <a:blipFill>
                <a:blip r:embed="rId4"/>
                <a:stretch>
                  <a:fillRect l="-1183" r="-1381"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ABEFE4A1-622C-4F70-AEB4-7D6499E0D307}"/>
              </a:ext>
            </a:extLst>
          </p:cNvPr>
          <p:cNvSpPr/>
          <p:nvPr/>
        </p:nvSpPr>
        <p:spPr>
          <a:xfrm rot="16200000">
            <a:off x="1739291" y="3627446"/>
            <a:ext cx="876410" cy="760451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9388CFC-2282-4C37-875F-CAA98606729D}"/>
                  </a:ext>
                </a:extLst>
              </p:cNvPr>
              <p:cNvSpPr/>
              <p:nvPr/>
            </p:nvSpPr>
            <p:spPr>
              <a:xfrm>
                <a:off x="5210431" y="5023922"/>
                <a:ext cx="3903569" cy="6956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9388CFC-2282-4C37-875F-CAA9860672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431" y="5023922"/>
                <a:ext cx="3903569" cy="6956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8D30A359-7342-4B5F-8BED-3F93FB2F1AB4}"/>
              </a:ext>
            </a:extLst>
          </p:cNvPr>
          <p:cNvGrpSpPr/>
          <p:nvPr/>
        </p:nvGrpSpPr>
        <p:grpSpPr>
          <a:xfrm>
            <a:off x="5103187" y="2033105"/>
            <a:ext cx="4077009" cy="369332"/>
            <a:chOff x="3844887" y="2137272"/>
            <a:chExt cx="4077009" cy="36933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E3A95E6-9937-41CB-8AC1-B306BAF6109A}"/>
                </a:ext>
              </a:extLst>
            </p:cNvPr>
            <p:cNvSpPr txBox="1"/>
            <p:nvPr/>
          </p:nvSpPr>
          <p:spPr>
            <a:xfrm>
              <a:off x="3844887" y="2137272"/>
              <a:ext cx="19610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joint probability 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4256BC8-9DF5-4B82-93C6-02AA0559556C}"/>
                    </a:ext>
                  </a:extLst>
                </p:cNvPr>
                <p:cNvSpPr txBox="1"/>
                <p:nvPr/>
              </p:nvSpPr>
              <p:spPr>
                <a:xfrm>
                  <a:off x="5666342" y="2183438"/>
                  <a:ext cx="22555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9448EF4-CDF8-4CD5-A96E-F6584FFC50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6342" y="2183438"/>
                  <a:ext cx="2255554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892" r="-1622" b="-869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8777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29" grpId="1" animBg="1"/>
      <p:bldP spid="30" grpId="0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620640" y="88920"/>
            <a:ext cx="10058040" cy="1449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85000"/>
              </a:lnSpc>
            </a:pPr>
            <a:r>
              <a:rPr lang="en-US" sz="4800" strike="noStrike" spc="-49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Conditional probability</a:t>
            </a:r>
            <a:endParaRPr dirty="0"/>
          </a:p>
        </p:txBody>
      </p:sp>
      <p:sp>
        <p:nvSpPr>
          <p:cNvPr id="190" name="TextShape 2"/>
          <p:cNvSpPr txBox="1"/>
          <p:nvPr/>
        </p:nvSpPr>
        <p:spPr>
          <a:xfrm>
            <a:off x="1066980" y="2050340"/>
            <a:ext cx="10058040" cy="4022280"/>
          </a:xfrm>
          <a:prstGeom prst="rect">
            <a:avLst/>
          </a:prstGeom>
          <a:noFill/>
          <a:ln>
            <a:noFill/>
          </a:ln>
        </p:spPr>
        <p:txBody>
          <a:bodyPr lIns="0" rIns="0"/>
          <a:lstStyle/>
          <a:p>
            <a:pPr marL="91440" indent="-91080" algn="ctr">
              <a:lnSpc>
                <a:spcPct val="90000"/>
              </a:lnSpc>
              <a:buClr>
                <a:srgbClr val="99CB38"/>
              </a:buClr>
              <a:buFont typeface="Calibri"/>
              <a:buChar char=" "/>
            </a:pPr>
            <a:r>
              <a:rPr lang="en-US" sz="240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What is the probability of A occurring, given that B has occurred? 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en-US" sz="240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Probability of A given B?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91" name="Picture 3"/>
          <p:cNvPicPr/>
          <p:nvPr/>
        </p:nvPicPr>
        <p:blipFill>
          <a:blip r:embed="rId3"/>
          <a:stretch/>
        </p:blipFill>
        <p:spPr>
          <a:xfrm>
            <a:off x="3773460" y="3429000"/>
            <a:ext cx="4645080" cy="1895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1481</Words>
  <Application>Microsoft Office PowerPoint</Application>
  <PresentationFormat>Widescreen</PresentationFormat>
  <Paragraphs>374</Paragraphs>
  <Slides>41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DejaVu Sans</vt:lpstr>
      <vt:lpstr>StarSymbol</vt:lpstr>
      <vt:lpstr>Times New Roman</vt:lpstr>
      <vt:lpstr>Wingdings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Some applications</vt:lpstr>
      <vt:lpstr>Probability distribution</vt:lpstr>
      <vt:lpstr>PowerPoint Presentation</vt:lpstr>
      <vt:lpstr>PowerPoint Presentation</vt:lpstr>
      <vt:lpstr>Marginal probability</vt:lpstr>
      <vt:lpstr>PowerPoint Presentation</vt:lpstr>
      <vt:lpstr>Conditional Probability</vt:lpstr>
      <vt:lpstr>Conditional probability: Example </vt:lpstr>
      <vt:lpstr>Conditional probability: Example </vt:lpstr>
      <vt:lpstr>Derivation of Bayes’ theorem</vt:lpstr>
      <vt:lpstr>Bayes’ theorem, alternative 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 Chech</dc:creator>
  <cp:lastModifiedBy>Luca Chech</cp:lastModifiedBy>
  <cp:revision>24</cp:revision>
  <dcterms:created xsi:type="dcterms:W3CDTF">2019-02-13T00:47:03Z</dcterms:created>
  <dcterms:modified xsi:type="dcterms:W3CDTF">2019-02-13T11:09:58Z</dcterms:modified>
</cp:coreProperties>
</file>