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57" r:id="rId3"/>
    <p:sldId id="292" r:id="rId4"/>
    <p:sldId id="260" r:id="rId5"/>
    <p:sldId id="293" r:id="rId6"/>
    <p:sldId id="295" r:id="rId7"/>
    <p:sldId id="314" r:id="rId8"/>
    <p:sldId id="300" r:id="rId9"/>
    <p:sldId id="303" r:id="rId10"/>
    <p:sldId id="304" r:id="rId11"/>
    <p:sldId id="305" r:id="rId12"/>
    <p:sldId id="306" r:id="rId13"/>
    <p:sldId id="307" r:id="rId14"/>
    <p:sldId id="315" r:id="rId15"/>
    <p:sldId id="270" r:id="rId16"/>
    <p:sldId id="310" r:id="rId17"/>
    <p:sldId id="309" r:id="rId18"/>
    <p:sldId id="276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1" r:id="rId29"/>
    <p:sldId id="311" r:id="rId30"/>
    <p:sldId id="313" r:id="rId31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86014" autoAdjust="0"/>
  </p:normalViewPr>
  <p:slideViewPr>
    <p:cSldViewPr>
      <p:cViewPr varScale="1">
        <p:scale>
          <a:sx n="113" d="100"/>
          <a:sy n="113" d="100"/>
        </p:scale>
        <p:origin x="60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4203B-ECF5-4707-B71B-B381A9E03079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B91BF-1FE5-4A54-9B2C-50F5A0D0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49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91BF-1FE5-4A54-9B2C-50F5A0D0D2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78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can model additive changes in connectivity strength as a function of some controlled variable  - how context variables change this</a:t>
            </a:r>
            <a:r>
              <a:rPr lang="en-US" baseline="0" dirty="0" smtClean="0"/>
              <a:t> connection?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91BF-1FE5-4A54-9B2C-50F5A0D0D2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19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 =</a:t>
            </a:r>
            <a:r>
              <a:rPr lang="en-US" baseline="0" dirty="0" smtClean="0"/>
              <a:t> number of inputs</a:t>
            </a:r>
          </a:p>
          <a:p>
            <a:r>
              <a:rPr lang="en-US" baseline="0" dirty="0" smtClean="0"/>
              <a:t>It’s additive – we add the extra element if modulation predicted to be exerted on that part of the system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= endogenous coupling </a:t>
            </a:r>
          </a:p>
          <a:p>
            <a:r>
              <a:rPr lang="en-US" baseline="0" dirty="0" smtClean="0"/>
              <a:t>B = bilinear term, modulatory effect – context-dependent change in connectivity </a:t>
            </a:r>
          </a:p>
          <a:p>
            <a:r>
              <a:rPr lang="en-US" baseline="0" dirty="0" smtClean="0"/>
              <a:t>C = driving effect / direct inputs – extrinsic influences of inputs on neuronal activity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91BF-1FE5-4A54-9B2C-50F5A0D0D2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55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Dynamic = using linear or</a:t>
            </a:r>
            <a:r>
              <a:rPr lang="en-US" baseline="0" dirty="0" smtClean="0"/>
              <a:t> nonlinear differential equations to </a:t>
            </a:r>
            <a:r>
              <a:rPr lang="en-US" dirty="0" smtClean="0"/>
              <a:t>describe hidden neuronal dynamics</a:t>
            </a:r>
          </a:p>
          <a:p>
            <a:r>
              <a:rPr lang="en-US" dirty="0" smtClean="0"/>
              <a:t>Causal = describe how dynamics in one area cause dynamics in another area, and how these interactions are modulated by experimental manipulations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Neurophysiologically</a:t>
            </a:r>
            <a:r>
              <a:rPr lang="en-US" baseline="0" dirty="0" smtClean="0"/>
              <a:t> interpretable - </a:t>
            </a:r>
            <a:r>
              <a:rPr lang="en-GB" sz="1200" dirty="0" smtClean="0">
                <a:latin typeface="Calibri" pitchFamily="34" charset="0"/>
              </a:rPr>
              <a:t>Hypotheses </a:t>
            </a:r>
            <a:r>
              <a:rPr lang="en-GB" sz="1200" i="0" dirty="0" smtClean="0">
                <a:latin typeface="Calibri" pitchFamily="34" charset="0"/>
              </a:rPr>
              <a:t>are constrained </a:t>
            </a:r>
            <a:r>
              <a:rPr lang="en-GB" sz="1200" dirty="0" smtClean="0">
                <a:latin typeface="Calibri" pitchFamily="34" charset="0"/>
              </a:rPr>
              <a:t>by the underlying biological model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>
                <a:latin typeface="Calibri" pitchFamily="34" charset="0"/>
              </a:rPr>
              <a:t>Use a biophysically motivated and parameterized forward model to link the </a:t>
            </a:r>
            <a:r>
              <a:rPr lang="en-GB" sz="1200" baseline="0" dirty="0" err="1" smtClean="0">
                <a:latin typeface="Calibri" pitchFamily="34" charset="0"/>
              </a:rPr>
              <a:t>modeled</a:t>
            </a:r>
            <a:r>
              <a:rPr lang="en-GB" sz="1200" baseline="0" dirty="0" smtClean="0">
                <a:latin typeface="Calibri" pitchFamily="34" charset="0"/>
              </a:rPr>
              <a:t> neuronal dynamics to specific features of measured data</a:t>
            </a:r>
            <a:endParaRPr lang="en-US" baseline="0" dirty="0" smtClean="0"/>
          </a:p>
          <a:p>
            <a:r>
              <a:rPr lang="en-US" baseline="0" dirty="0" smtClean="0"/>
              <a:t>Bayesian = each parameter is constrained by prior distribution – see later for how to specify these</a:t>
            </a:r>
            <a:endParaRPr lang="en-GB" dirty="0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CEC8-E162-0345-8255-ABF4FB0EC0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37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Arial Unicode MS" pitchFamily="34" charset="-128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Arial Unicode MS" pitchFamily="34" charset="-128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Arial Unicode MS" pitchFamily="34" charset="-128"/>
              </a:rPr>
              <a:t>Cognitive system is modelled at its underlying </a:t>
            </a:r>
            <a:r>
              <a:rPr lang="en-GB" u="sng" dirty="0" smtClean="0">
                <a:latin typeface="Arial Unicode MS" pitchFamily="34" charset="-128"/>
              </a:rPr>
              <a:t>neuronal level</a:t>
            </a:r>
            <a:r>
              <a:rPr lang="en-GB" dirty="0" smtClean="0">
                <a:latin typeface="Arial Unicode MS" pitchFamily="34" charset="-128"/>
              </a:rPr>
              <a:t> (not directly accessible for </a:t>
            </a:r>
            <a:r>
              <a:rPr lang="en-US" dirty="0" smtClean="0">
                <a:latin typeface="Arial Unicode MS" pitchFamily="34" charset="-128"/>
              </a:rPr>
              <a:t>fMRI)</a:t>
            </a:r>
            <a:r>
              <a:rPr lang="en-GB" dirty="0" smtClean="0">
                <a:latin typeface="Arial Unicode MS" pitchFamily="34" charset="-128"/>
              </a:rPr>
              <a:t>.</a:t>
            </a:r>
            <a:r>
              <a:rPr lang="en-GB" baseline="0" dirty="0" smtClean="0">
                <a:latin typeface="Arial Unicode MS" pitchFamily="34" charset="-128"/>
              </a:rPr>
              <a:t> The </a:t>
            </a:r>
            <a:r>
              <a:rPr lang="en-GB" dirty="0" smtClean="0">
                <a:latin typeface="Arial Unicode MS" pitchFamily="34" charset="-128"/>
              </a:rPr>
              <a:t>modelled neuronal dynamics are transformed </a:t>
            </a:r>
            <a:r>
              <a:rPr lang="en-US" dirty="0" smtClean="0">
                <a:latin typeface="Arial Unicode MS" pitchFamily="34" charset="-128"/>
              </a:rPr>
              <a:t>into area-specific BOLD signals </a:t>
            </a:r>
            <a:r>
              <a:rPr lang="en-GB" dirty="0" smtClean="0">
                <a:latin typeface="Arial Unicode MS" pitchFamily="34" charset="-128"/>
              </a:rPr>
              <a:t>by a h</a:t>
            </a:r>
            <a:r>
              <a:rPr lang="en-US" dirty="0" err="1" smtClean="0">
                <a:latin typeface="Arial Unicode MS" pitchFamily="34" charset="-128"/>
              </a:rPr>
              <a:t>emodynamic</a:t>
            </a:r>
            <a:r>
              <a:rPr lang="en-GB" dirty="0" smtClean="0">
                <a:latin typeface="Arial Unicode MS" pitchFamily="34" charset="-128"/>
              </a:rPr>
              <a:t> </a:t>
            </a:r>
            <a:r>
              <a:rPr lang="en-US" dirty="0" smtClean="0">
                <a:latin typeface="Arial Unicode MS" pitchFamily="34" charset="-128"/>
              </a:rPr>
              <a:t>model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200" dirty="0" smtClean="0">
                <a:latin typeface="Trebuchet MS" panose="020B0603020202020204" pitchFamily="34" charset="0"/>
              </a:rPr>
              <a:t>Combining the neural and h</a:t>
            </a:r>
            <a:r>
              <a:rPr lang="en-US" sz="12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e</a:t>
            </a:r>
            <a:r>
              <a:rPr lang="en-GB" sz="1200" dirty="0" err="1" smtClean="0">
                <a:latin typeface="Trebuchet MS" panose="020B0603020202020204" pitchFamily="34" charset="0"/>
              </a:rPr>
              <a:t>modynamic</a:t>
            </a:r>
            <a:r>
              <a:rPr lang="en-GB" sz="1200" dirty="0" smtClean="0">
                <a:latin typeface="Trebuchet MS" panose="020B0603020202020204" pitchFamily="34" charset="0"/>
              </a:rPr>
              <a:t> states gives the </a:t>
            </a:r>
            <a:r>
              <a:rPr lang="en-GB" sz="1200" u="sng" dirty="0" smtClean="0">
                <a:latin typeface="Trebuchet MS" panose="020B0603020202020204" pitchFamily="34" charset="0"/>
              </a:rPr>
              <a:t>complete</a:t>
            </a:r>
            <a:r>
              <a:rPr lang="en-US" sz="1200" u="sng" dirty="0" smtClean="0">
                <a:latin typeface="Trebuchet MS" panose="020B0603020202020204" pitchFamily="34" charset="0"/>
                <a:cs typeface="Arial" panose="020B0604020202020204" pitchFamily="34" charset="0"/>
              </a:rPr>
              <a:t> forward model</a:t>
            </a:r>
            <a:r>
              <a:rPr lang="en-GB" sz="1200" dirty="0" smtClean="0">
                <a:latin typeface="Trebuchet MS" panose="020B060302020202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GB" sz="1200" dirty="0" smtClean="0">
              <a:latin typeface="Trebuchet MS" panose="020B0603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70000"/>
              </a:spcBef>
            </a:pPr>
            <a:r>
              <a:rPr lang="en-GB" sz="1200" dirty="0" smtClean="0">
                <a:latin typeface="Trebuchet MS" panose="020B0603020202020204" pitchFamily="34" charset="0"/>
              </a:rPr>
              <a:t>An </a:t>
            </a:r>
            <a:r>
              <a:rPr lang="en-GB" sz="1200" u="sng" dirty="0" smtClean="0">
                <a:latin typeface="Trebuchet MS" panose="020B0603020202020204" pitchFamily="34" charset="0"/>
              </a:rPr>
              <a:t>observation model</a:t>
            </a:r>
            <a:r>
              <a:rPr lang="en-GB" sz="1200" dirty="0" smtClean="0">
                <a:latin typeface="Trebuchet MS" panose="020B0603020202020204" pitchFamily="34" charset="0"/>
              </a:rPr>
              <a:t> includes measurement </a:t>
            </a:r>
            <a:br>
              <a:rPr lang="en-GB" sz="1200" dirty="0" smtClean="0">
                <a:latin typeface="Trebuchet MS" panose="020B0603020202020204" pitchFamily="34" charset="0"/>
              </a:rPr>
            </a:br>
            <a:r>
              <a:rPr lang="en-GB" sz="1200" dirty="0" smtClean="0">
                <a:latin typeface="Trebuchet MS" panose="020B0603020202020204" pitchFamily="34" charset="0"/>
              </a:rPr>
              <a:t>error</a:t>
            </a:r>
            <a:r>
              <a:rPr lang="en-US" sz="12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smtClean="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e</a:t>
            </a:r>
            <a:r>
              <a:rPr lang="en-GB" sz="12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a</a:t>
            </a:r>
            <a:r>
              <a:rPr lang="en-GB" sz="1200" dirty="0" smtClean="0">
                <a:latin typeface="Trebuchet MS" panose="020B0603020202020204" pitchFamily="34" charset="0"/>
              </a:rPr>
              <a:t>nd confounds </a:t>
            </a:r>
            <a:r>
              <a:rPr lang="en-GB" sz="1200" i="1" dirty="0" smtClean="0">
                <a:latin typeface="Times New Roman" panose="02020603050405020304" pitchFamily="18" charset="0"/>
              </a:rPr>
              <a:t>X</a:t>
            </a:r>
            <a:r>
              <a:rPr lang="en-GB" sz="1200" dirty="0" smtClean="0">
                <a:latin typeface="Trebuchet MS" panose="020B0603020202020204" pitchFamily="34" charset="0"/>
              </a:rPr>
              <a:t> (e.g. drift).</a:t>
            </a:r>
          </a:p>
          <a:p>
            <a:pPr eaLnBrk="1" hangingPunct="1">
              <a:lnSpc>
                <a:spcPct val="80000"/>
              </a:lnSpc>
              <a:spcBef>
                <a:spcPct val="70000"/>
              </a:spcBef>
            </a:pPr>
            <a:endParaRPr lang="en-GB" sz="1200" dirty="0" smtClean="0">
              <a:latin typeface="Trebuchet MS" panose="020B0603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70000"/>
              </a:spcBef>
            </a:pPr>
            <a:r>
              <a:rPr lang="en-GB" sz="1200" u="sng" dirty="0" smtClean="0">
                <a:latin typeface="Trebuchet MS" panose="020B0603020202020204" pitchFamily="34" charset="0"/>
              </a:rPr>
              <a:t>Bayesian parameter estimation</a:t>
            </a:r>
          </a:p>
          <a:p>
            <a:pPr eaLnBrk="1" hangingPunct="1">
              <a:lnSpc>
                <a:spcPct val="80000"/>
              </a:lnSpc>
              <a:spcBef>
                <a:spcPct val="70000"/>
              </a:spcBef>
            </a:pPr>
            <a:endParaRPr lang="en-GB" sz="1200" dirty="0" smtClean="0">
              <a:latin typeface="Trebuchet MS" panose="020B0603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70000"/>
              </a:spcBef>
            </a:pPr>
            <a:r>
              <a:rPr lang="en-GB" sz="1200" dirty="0" smtClean="0">
                <a:latin typeface="Trebuchet MS" panose="020B0603020202020204" pitchFamily="34" charset="0"/>
              </a:rPr>
              <a:t>Result:</a:t>
            </a:r>
            <a:br>
              <a:rPr lang="en-GB" sz="1200" dirty="0" smtClean="0">
                <a:latin typeface="Trebuchet MS" panose="020B0603020202020204" pitchFamily="34" charset="0"/>
              </a:rPr>
            </a:br>
            <a:r>
              <a:rPr lang="en-GB" sz="1200" u="sng" dirty="0" smtClean="0">
                <a:latin typeface="Trebuchet MS" panose="020B0603020202020204" pitchFamily="34" charset="0"/>
              </a:rPr>
              <a:t>Gaussian a posteriori parameter distributions</a:t>
            </a:r>
            <a:r>
              <a:rPr lang="en-GB" sz="1200" dirty="0" smtClean="0">
                <a:latin typeface="Trebuchet MS" panose="020B0603020202020204" pitchFamily="34" charset="0"/>
              </a:rPr>
              <a:t>, characterised by </a:t>
            </a:r>
            <a:br>
              <a:rPr lang="en-GB" sz="1200" dirty="0" smtClean="0">
                <a:latin typeface="Trebuchet MS" panose="020B0603020202020204" pitchFamily="34" charset="0"/>
              </a:rPr>
            </a:br>
            <a:r>
              <a:rPr lang="en-GB" sz="1200" dirty="0" smtClean="0">
                <a:latin typeface="Trebuchet MS" panose="020B0603020202020204" pitchFamily="34" charset="0"/>
              </a:rPr>
              <a:t>mean </a:t>
            </a:r>
            <a:r>
              <a:rPr lang="el-G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1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z="1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|y</a:t>
            </a:r>
            <a:r>
              <a:rPr lang="en-GB" sz="1200" dirty="0" smtClean="0">
                <a:latin typeface="Trebuchet MS" panose="020B0603020202020204" pitchFamily="34" charset="0"/>
              </a:rPr>
              <a:t> and </a:t>
            </a:r>
            <a:br>
              <a:rPr lang="en-GB" sz="1200" dirty="0" smtClean="0">
                <a:latin typeface="Trebuchet MS" panose="020B0603020202020204" pitchFamily="34" charset="0"/>
              </a:rPr>
            </a:br>
            <a:r>
              <a:rPr lang="en-GB" sz="1200" dirty="0" smtClean="0">
                <a:latin typeface="Trebuchet MS" panose="020B0603020202020204" pitchFamily="34" charset="0"/>
              </a:rPr>
              <a:t>covariance </a:t>
            </a:r>
            <a:r>
              <a:rPr lang="en-GB" sz="1200" i="1" dirty="0" smtClean="0">
                <a:latin typeface="Times New Roman" panose="02020603050405020304" pitchFamily="18" charset="0"/>
              </a:rPr>
              <a:t>C</a:t>
            </a:r>
            <a:r>
              <a:rPr lang="el-GR" sz="1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z="1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|y</a:t>
            </a:r>
            <a:r>
              <a:rPr lang="en-GB" sz="1200" dirty="0" smtClean="0">
                <a:latin typeface="Trebuchet MS" panose="020B0603020202020204" pitchFamily="34" charset="0"/>
              </a:rPr>
              <a:t>.</a:t>
            </a:r>
            <a:endParaRPr lang="en-US" sz="1200" dirty="0" smtClean="0">
              <a:latin typeface="Trebuchet MS" panose="020B0603020202020204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 Unicode MS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5DAE0-C966-2648-8FE2-D5632455E3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53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Empirically determined a priori distribution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Trebuchet MS" panose="020B0603020202020204" pitchFamily="34" charset="0"/>
              </a:rPr>
              <a:t>Computed separately for </a:t>
            </a:r>
            <a:r>
              <a:rPr lang="en-US" sz="1200" dirty="0" smtClean="0">
                <a:latin typeface="Trebuchet MS" panose="020B0603020202020204" pitchFamily="34" charset="0"/>
              </a:rPr>
              <a:t>each area (like the neural parameters).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91BF-1FE5-4A54-9B2C-50F5A0D0D2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58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do we estimate the parameters?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Priors = each parameter is constrained by prior distribution which reflects empirical knowledge about the range of possible parameters,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principles considerations (e.g. some parameters can’t have negative values, e.g. blood volume), or a conservative attitude (shrinkage priors = assume that the coupling parameters are zero)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 smtClean="0"/>
              <a:t>The “posterior” probability of the parameters given the data is an optimal combination of prior knowledge and new data, weighted by their relative precision.</a:t>
            </a:r>
            <a:endParaRPr lang="en-US" sz="1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91BF-1FE5-4A54-9B2C-50F5A0D0D2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97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Let’s start to</a:t>
            </a:r>
            <a:r>
              <a:rPr lang="en-GB" baseline="0" dirty="0" smtClean="0"/>
              <a:t> see in practice how to perform DCM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269DF-DB34-564E-B2BC-8DA578F70EA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446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first step is starting from the general GLM, so after the general </a:t>
            </a:r>
            <a:r>
              <a:rPr lang="en-GB" baseline="0" dirty="0" err="1" smtClean="0"/>
              <a:t>preprocessing</a:t>
            </a:r>
            <a:r>
              <a:rPr lang="en-GB" baseline="0" dirty="0" smtClean="0"/>
              <a:t> you would do to analyse general functional activations of your data.</a:t>
            </a:r>
          </a:p>
          <a:p>
            <a:r>
              <a:rPr lang="en-GB" baseline="0" dirty="0" smtClean="0"/>
              <a:t>The subjects are asked for watching some dots on the screen: we have one condition that is attention/non attention, and the other is static/fixation</a:t>
            </a:r>
          </a:p>
          <a:p>
            <a:endParaRPr lang="en-US" baseline="0" dirty="0" smtClean="0"/>
          </a:p>
          <a:p>
            <a:r>
              <a:rPr lang="en-US" altLang="zh-CN" baseline="0" dirty="0" smtClean="0"/>
              <a:t>fMRI block design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269DF-DB34-564E-B2BC-8DA578F70EA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207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 my colleague said, one</a:t>
            </a:r>
            <a:r>
              <a:rPr lang="en-GB" baseline="0" dirty="0" smtClean="0"/>
              <a:t> of the strength of DCM is that you can test connectivity also in relation to the task, so how actually a specific condition affect connectivity between regions.</a:t>
            </a:r>
          </a:p>
          <a:p>
            <a:r>
              <a:rPr lang="en-GB" dirty="0" smtClean="0"/>
              <a:t>These are the two</a:t>
            </a:r>
            <a:r>
              <a:rPr lang="en-GB" baseline="0" dirty="0" smtClean="0"/>
              <a:t> hypothesis that we can test, so whether the attention condition can affect connectivity backwards or forwards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269DF-DB34-564E-B2BC-8DA578F70EA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693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From the general GUI of SPM, from the</a:t>
            </a:r>
            <a:r>
              <a:rPr lang="en-GB" baseline="0" dirty="0" smtClean="0"/>
              <a:t> results option we can extract the ROI we want to test in our model, so in this case V1, V5 and the superior parietal cortex.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269DF-DB34-564E-B2BC-8DA578F70EA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98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Anatomical</a:t>
            </a:r>
            <a:r>
              <a:rPr lang="en-GB" dirty="0" smtClean="0"/>
              <a:t> connectivity</a:t>
            </a:r>
          </a:p>
          <a:p>
            <a:pPr lvl="1"/>
            <a:r>
              <a:rPr lang="en-GB" dirty="0" smtClean="0"/>
              <a:t>Anatomical layout of axons and synaptic connections</a:t>
            </a:r>
          </a:p>
          <a:p>
            <a:pPr lvl="1"/>
            <a:r>
              <a:rPr lang="en-GB" dirty="0" smtClean="0"/>
              <a:t>Which neural units interact directly with each other</a:t>
            </a:r>
          </a:p>
          <a:p>
            <a:r>
              <a:rPr lang="en-GB" b="1" dirty="0" smtClean="0"/>
              <a:t>Functional</a:t>
            </a:r>
            <a:r>
              <a:rPr lang="en-GB" dirty="0" smtClean="0"/>
              <a:t> connectivity</a:t>
            </a:r>
          </a:p>
          <a:p>
            <a:pPr lvl="1"/>
            <a:r>
              <a:rPr lang="en-GB" dirty="0" smtClean="0"/>
              <a:t>Correlation among activity in different brain areas</a:t>
            </a:r>
          </a:p>
          <a:p>
            <a:pPr lvl="1"/>
            <a:r>
              <a:rPr lang="en-GB" dirty="0" smtClean="0"/>
              <a:t>Statistical dependencies between measured time series</a:t>
            </a:r>
          </a:p>
          <a:p>
            <a:r>
              <a:rPr lang="en-GB" b="1" dirty="0" smtClean="0"/>
              <a:t>Effective</a:t>
            </a:r>
            <a:r>
              <a:rPr lang="en-GB" dirty="0" smtClean="0"/>
              <a:t> connectivity</a:t>
            </a:r>
          </a:p>
          <a:p>
            <a:pPr lvl="1"/>
            <a:r>
              <a:rPr lang="en-GB" b="1" dirty="0" smtClean="0"/>
              <a:t>Causal</a:t>
            </a:r>
            <a:r>
              <a:rPr lang="en-GB" dirty="0" smtClean="0"/>
              <a:t> influence of one </a:t>
            </a:r>
            <a:r>
              <a:rPr lang="en-GB" b="1" dirty="0" smtClean="0"/>
              <a:t>neuronal</a:t>
            </a:r>
            <a:r>
              <a:rPr lang="en-GB" dirty="0" smtClean="0"/>
              <a:t> system over another</a:t>
            </a:r>
          </a:p>
          <a:p>
            <a:pPr lvl="1"/>
            <a:r>
              <a:rPr lang="en-GB" dirty="0" smtClean="0"/>
              <a:t>At synaptic or neuronal population level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248EC-19A6-44AF-956D-A454522045C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872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After defined</a:t>
            </a:r>
            <a:r>
              <a:rPr lang="en-GB" baseline="0" dirty="0" smtClean="0"/>
              <a:t> the ROI that are going to be involved in my network, I have to define my hypothesis f connection between these areas.</a:t>
            </a:r>
          </a:p>
          <a:p>
            <a:r>
              <a:rPr lang="en-GB" baseline="0" dirty="0" smtClean="0"/>
              <a:t>The areas you choose and the possible way to connect them should be largely depend on your hypothesis.</a:t>
            </a:r>
          </a:p>
          <a:p>
            <a:r>
              <a:rPr lang="en-GB" baseline="0" dirty="0" smtClean="0"/>
              <a:t>We have to bear in mind that DCM is not born to be an exploratory technique, so I can’t explore effective connectivity in one task without no idea of areas involved and how these are related each other.</a:t>
            </a:r>
          </a:p>
          <a:p>
            <a:r>
              <a:rPr lang="en-GB" baseline="0" dirty="0" smtClean="0"/>
              <a:t>Generally, it’s good to define the models based on the activation that I got from the standard GLM, from literature, and anatomical knowledge (of course it should be ideal if I can prove all these three sources together).</a:t>
            </a:r>
          </a:p>
          <a:p>
            <a:r>
              <a:rPr lang="en-GB" baseline="0" dirty="0" smtClean="0"/>
              <a:t>Of course the more precise and well supported are my prediction, the less number of model I need to specify, and I can focus my interest on the investigation of the structure of the network. On the other hand, if I have less evidence about the structure of the network, I am going to define more </a:t>
            </a:r>
            <a:r>
              <a:rPr lang="en-GB" baseline="0" dirty="0" err="1" smtClean="0"/>
              <a:t>possibilites</a:t>
            </a:r>
            <a:r>
              <a:rPr lang="en-GB" baseline="0" dirty="0" smtClean="0"/>
              <a:t> and probably it’s more ideal to focus myself connection strength investigation.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269DF-DB34-564E-B2BC-8DA578F70EA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491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From the DCM option you can specify</a:t>
            </a:r>
            <a:r>
              <a:rPr lang="en-GB" baseline="0" dirty="0" smtClean="0"/>
              <a:t> the structure of your model, with the connections from – to and also you are asked for defining some parameters that my colleague already a=explained you in theory before (such as</a:t>
            </a:r>
            <a:r>
              <a:rPr lang="is-IS" baseline="0" dirty="0" smtClean="0"/>
              <a:t>…)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269DF-DB34-564E-B2BC-8DA578F70EA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255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After I specified</a:t>
            </a:r>
            <a:r>
              <a:rPr lang="en-GB" baseline="0" dirty="0" smtClean="0"/>
              <a:t> all the model I think can match all the possible hypothesis to explain the network, I can estimate all of them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269DF-DB34-564E-B2BC-8DA578F70EA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412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 that I have all the possible model created for all the subjects, I can start to compare the structure or</a:t>
            </a:r>
            <a:r>
              <a:rPr lang="en-GB" baseline="0" dirty="0" smtClean="0"/>
              <a:t> the parameters </a:t>
            </a:r>
            <a:r>
              <a:rPr lang="en-GB" baseline="0" dirty="0" err="1" smtClean="0"/>
              <a:t>strenght</a:t>
            </a:r>
            <a:r>
              <a:rPr lang="en-GB" baseline="0" dirty="0" smtClean="0"/>
              <a:t>.</a:t>
            </a:r>
          </a:p>
          <a:p>
            <a:r>
              <a:rPr lang="en-GB" dirty="0" smtClean="0"/>
              <a:t>As I have already said, with</a:t>
            </a:r>
            <a:r>
              <a:rPr lang="en-GB" baseline="0" dirty="0" smtClean="0"/>
              <a:t> the BMS we compare all the possible structures hypnotised for all the subjects to see whether there is a specific structure that can “win”.</a:t>
            </a:r>
          </a:p>
          <a:p>
            <a:r>
              <a:rPr lang="en-GB" baseline="0" dirty="0" smtClean="0"/>
              <a:t>Here I am asked also for specifying if I think that the effect would be fixed or can change across all the subjects (and the default possibility is RFX).</a:t>
            </a:r>
          </a:p>
          <a:p>
            <a:r>
              <a:rPr lang="en-GB" baseline="0" dirty="0" smtClean="0"/>
              <a:t>Here I can choose to perform also the BMA, so the estimation of the parameters.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269DF-DB34-564E-B2BC-8DA578F70EA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35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After performing the BMS</a:t>
            </a:r>
            <a:r>
              <a:rPr lang="en-GB" baseline="0" dirty="0" smtClean="0"/>
              <a:t>, I got the result of the winning model, that in our case is the model where attention modulate connectivity forwards, so from V1 to V5.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269DF-DB34-564E-B2BC-8DA578F70EA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2578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From</a:t>
            </a:r>
            <a:r>
              <a:rPr lang="en-GB" baseline="0" dirty="0" smtClean="0"/>
              <a:t> the review option, you can easily revisit the fit of the model related to both the intrinsic connection and the modulatory effect for example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073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the final</a:t>
            </a:r>
            <a:r>
              <a:rPr lang="en-GB" baseline="0" dirty="0" smtClean="0"/>
              <a:t> slide, to remind us how connectivity investigation could be consider as a cycle, as research in general.</a:t>
            </a:r>
          </a:p>
          <a:p>
            <a:r>
              <a:rPr lang="en-GB" baseline="0" dirty="0" smtClean="0"/>
              <a:t>So starting with hypothesis, I can arrive at generating model or parameters strength and from here starting again in thinking about hypothesis of </a:t>
            </a:r>
            <a:r>
              <a:rPr lang="en-GB" baseline="0" smtClean="0"/>
              <a:t>network functioning.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269DF-DB34-564E-B2BC-8DA578F70EA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4304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err="1" smtClean="0"/>
              <a:t>Friston</a:t>
            </a:r>
            <a:r>
              <a:rPr lang="es-ES_tradnl" dirty="0" smtClean="0"/>
              <a:t>, K.J., Harrison, L., &amp; </a:t>
            </a:r>
            <a:r>
              <a:rPr lang="es-ES_tradnl" dirty="0" err="1" smtClean="0"/>
              <a:t>Penny</a:t>
            </a:r>
            <a:r>
              <a:rPr lang="es-ES_tradnl" dirty="0" smtClean="0"/>
              <a:t>, W. (2003).  </a:t>
            </a:r>
            <a:r>
              <a:rPr lang="es-ES_tradnl" dirty="0" err="1" smtClean="0"/>
              <a:t>Dynamic</a:t>
            </a:r>
            <a:r>
              <a:rPr lang="es-ES_tradnl" dirty="0" smtClean="0"/>
              <a:t> Causal </a:t>
            </a:r>
            <a:r>
              <a:rPr lang="es-ES_tradnl" dirty="0" err="1" smtClean="0"/>
              <a:t>Modelling</a:t>
            </a:r>
            <a:r>
              <a:rPr lang="es-ES_tradnl" dirty="0" smtClean="0"/>
              <a:t>.  </a:t>
            </a:r>
            <a:r>
              <a:rPr lang="es-ES_tradnl" i="1" dirty="0" err="1" smtClean="0"/>
              <a:t>Neuroimage</a:t>
            </a:r>
            <a:r>
              <a:rPr lang="es-ES_tradnl" i="1" dirty="0" smtClean="0"/>
              <a:t>, </a:t>
            </a:r>
            <a:r>
              <a:rPr lang="es-ES_tradnl" dirty="0" smtClean="0"/>
              <a:t>19, 1273-1302.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err="1" smtClean="0"/>
              <a:t>Marreiros</a:t>
            </a:r>
            <a:r>
              <a:rPr lang="es-ES_tradnl" dirty="0" smtClean="0"/>
              <a:t>, A. C., </a:t>
            </a:r>
            <a:r>
              <a:rPr lang="es-ES_tradnl" dirty="0" err="1" smtClean="0"/>
              <a:t>Kiebel</a:t>
            </a:r>
            <a:r>
              <a:rPr lang="es-ES_tradnl" dirty="0" smtClean="0"/>
              <a:t>, S. J., &amp; </a:t>
            </a:r>
            <a:r>
              <a:rPr lang="es-ES_tradnl" dirty="0" err="1" smtClean="0"/>
              <a:t>Friston</a:t>
            </a:r>
            <a:r>
              <a:rPr lang="es-ES_tradnl" dirty="0" smtClean="0"/>
              <a:t>, K. J. (2008). </a:t>
            </a:r>
            <a:r>
              <a:rPr lang="es-ES_tradnl" dirty="0" err="1" smtClean="0"/>
              <a:t>Dynamic</a:t>
            </a:r>
            <a:r>
              <a:rPr lang="es-ES_tradnl" dirty="0" smtClean="0"/>
              <a:t> causal </a:t>
            </a:r>
            <a:r>
              <a:rPr lang="es-ES_tradnl" dirty="0" err="1" smtClean="0"/>
              <a:t>modelling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fMRI</a:t>
            </a:r>
            <a:r>
              <a:rPr lang="es-ES_tradnl" dirty="0" smtClean="0"/>
              <a:t>: A </a:t>
            </a:r>
            <a:r>
              <a:rPr lang="es-ES_tradnl" dirty="0" err="1" smtClean="0"/>
              <a:t>two-state</a:t>
            </a:r>
            <a:r>
              <a:rPr lang="es-ES_tradnl" dirty="0" smtClean="0"/>
              <a:t> </a:t>
            </a:r>
            <a:r>
              <a:rPr lang="es-ES_tradnl" dirty="0" err="1" smtClean="0"/>
              <a:t>model</a:t>
            </a:r>
            <a:r>
              <a:rPr lang="es-ES_tradnl" dirty="0" smtClean="0"/>
              <a:t>. </a:t>
            </a:r>
            <a:r>
              <a:rPr lang="es-ES_tradnl" i="1" dirty="0" err="1" smtClean="0"/>
              <a:t>NeurImage</a:t>
            </a:r>
            <a:r>
              <a:rPr lang="es-ES_tradnl" dirty="0" smtClean="0"/>
              <a:t>, </a:t>
            </a:r>
            <a:r>
              <a:rPr lang="es-ES_tradnl" i="1" dirty="0" smtClean="0"/>
              <a:t>39</a:t>
            </a:r>
            <a:r>
              <a:rPr lang="es-ES_tradnl" dirty="0" smtClean="0"/>
              <a:t>, 269-278.</a:t>
            </a:r>
          </a:p>
          <a:p>
            <a:r>
              <a:rPr lang="es-ES_tradnl" dirty="0" smtClean="0"/>
              <a:t>Stephan, K. E., </a:t>
            </a:r>
            <a:r>
              <a:rPr lang="es-ES_tradnl" dirty="0" err="1" smtClean="0"/>
              <a:t>Penny</a:t>
            </a:r>
            <a:r>
              <a:rPr lang="es-ES_tradnl" dirty="0" smtClean="0"/>
              <a:t>, W. D., Moran, R. J., den </a:t>
            </a:r>
            <a:r>
              <a:rPr lang="es-ES_tradnl" dirty="0" err="1" smtClean="0"/>
              <a:t>Ouden</a:t>
            </a:r>
            <a:r>
              <a:rPr lang="es-ES_tradnl" dirty="0" smtClean="0"/>
              <a:t>, H. E. M., </a:t>
            </a:r>
            <a:r>
              <a:rPr lang="es-ES_tradnl" dirty="0" err="1" smtClean="0"/>
              <a:t>Daunizeau</a:t>
            </a:r>
            <a:r>
              <a:rPr lang="es-ES_tradnl" dirty="0" smtClean="0"/>
              <a:t>, J., &amp; </a:t>
            </a:r>
            <a:r>
              <a:rPr lang="es-ES_tradnl" dirty="0" err="1" smtClean="0"/>
              <a:t>Friston</a:t>
            </a:r>
            <a:r>
              <a:rPr lang="es-ES_tradnl" dirty="0" smtClean="0"/>
              <a:t>, K. J. (2010). Ten simple rules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dynamic</a:t>
            </a:r>
            <a:r>
              <a:rPr lang="es-ES_tradnl" dirty="0" smtClean="0"/>
              <a:t> causal </a:t>
            </a:r>
            <a:r>
              <a:rPr lang="es-ES_tradnl" dirty="0" err="1" smtClean="0"/>
              <a:t>modelling</a:t>
            </a:r>
            <a:r>
              <a:rPr lang="es-ES_tradnl" dirty="0" smtClean="0"/>
              <a:t>. </a:t>
            </a:r>
            <a:r>
              <a:rPr lang="es-ES_tradnl" i="1" dirty="0" err="1" smtClean="0"/>
              <a:t>Neuroimage</a:t>
            </a:r>
            <a:r>
              <a:rPr lang="es-ES_tradnl" dirty="0" smtClean="0"/>
              <a:t>, </a:t>
            </a:r>
            <a:r>
              <a:rPr lang="es-ES_tradnl" i="1" dirty="0" smtClean="0"/>
              <a:t>49</a:t>
            </a:r>
            <a:r>
              <a:rPr lang="es-ES_tradnl" dirty="0" smtClean="0"/>
              <a:t>, 3099-3109.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Stephan, K. E., </a:t>
            </a:r>
            <a:r>
              <a:rPr lang="es-ES_tradnl" dirty="0" err="1" smtClean="0"/>
              <a:t>Kasper</a:t>
            </a:r>
            <a:r>
              <a:rPr lang="es-ES_tradnl" dirty="0" smtClean="0"/>
              <a:t>, L., Harrison, L. M., </a:t>
            </a:r>
            <a:r>
              <a:rPr lang="es-ES_tradnl" dirty="0" err="1" smtClean="0"/>
              <a:t>Daunizeau</a:t>
            </a:r>
            <a:r>
              <a:rPr lang="es-ES_tradnl" dirty="0" smtClean="0"/>
              <a:t>, J., den </a:t>
            </a:r>
            <a:r>
              <a:rPr lang="es-ES_tradnl" dirty="0" err="1" smtClean="0"/>
              <a:t>Ouden</a:t>
            </a:r>
            <a:r>
              <a:rPr lang="es-ES_tradnl" dirty="0" smtClean="0"/>
              <a:t>, H. E. M., </a:t>
            </a:r>
            <a:r>
              <a:rPr lang="es-ES_tradnl" dirty="0" err="1" smtClean="0"/>
              <a:t>Breakspear</a:t>
            </a:r>
            <a:r>
              <a:rPr lang="es-ES_tradnl" dirty="0" smtClean="0"/>
              <a:t>, M., &amp; </a:t>
            </a:r>
            <a:r>
              <a:rPr lang="es-ES_tradnl" dirty="0" err="1" smtClean="0"/>
              <a:t>Friston</a:t>
            </a:r>
            <a:r>
              <a:rPr lang="es-ES_tradnl" dirty="0" smtClean="0"/>
              <a:t>, K. J. (2008). </a:t>
            </a:r>
            <a:r>
              <a:rPr lang="es-ES_tradnl" dirty="0" err="1" smtClean="0"/>
              <a:t>Nonlinear</a:t>
            </a:r>
            <a:r>
              <a:rPr lang="es-ES_tradnl" dirty="0" smtClean="0"/>
              <a:t> </a:t>
            </a:r>
            <a:r>
              <a:rPr lang="es-ES_tradnl" dirty="0" err="1" smtClean="0"/>
              <a:t>dynamic</a:t>
            </a:r>
            <a:r>
              <a:rPr lang="es-ES_tradnl" dirty="0" smtClean="0"/>
              <a:t> causal </a:t>
            </a:r>
            <a:r>
              <a:rPr lang="es-ES_tradnl" dirty="0" err="1" smtClean="0"/>
              <a:t>models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fMRI</a:t>
            </a:r>
            <a:r>
              <a:rPr lang="es-ES_tradnl" dirty="0" smtClean="0"/>
              <a:t>. </a:t>
            </a:r>
            <a:r>
              <a:rPr lang="es-ES_tradnl" i="1" dirty="0" err="1" smtClean="0"/>
              <a:t>NeuroImage</a:t>
            </a:r>
            <a:r>
              <a:rPr lang="es-ES_tradnl" dirty="0" smtClean="0"/>
              <a:t>, </a:t>
            </a:r>
            <a:r>
              <a:rPr lang="es-ES_tradnl" i="1" dirty="0" smtClean="0"/>
              <a:t>42</a:t>
            </a:r>
            <a:r>
              <a:rPr lang="es-ES_tradnl" dirty="0" smtClean="0"/>
              <a:t>, 649-662.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Razi</a:t>
            </a:r>
            <a:r>
              <a:rPr lang="en-GB" dirty="0" smtClean="0"/>
              <a:t>,</a:t>
            </a:r>
            <a:r>
              <a:rPr lang="en-GB" baseline="0" dirty="0" smtClean="0"/>
              <a:t> A.</a:t>
            </a:r>
            <a:r>
              <a:rPr lang="en-GB" dirty="0" smtClean="0"/>
              <a:t>(2017, March). </a:t>
            </a:r>
            <a:r>
              <a:rPr lang="en-GB" i="1" dirty="0" smtClean="0"/>
              <a:t>Brain Connectivity.</a:t>
            </a:r>
            <a:r>
              <a:rPr lang="en-GB" i="1" baseline="0" dirty="0" smtClean="0"/>
              <a:t> </a:t>
            </a:r>
            <a:r>
              <a:rPr lang="en-GB" i="0" baseline="0" dirty="0" smtClean="0"/>
              <a:t>Lecture given in UCL ION.</a:t>
            </a:r>
          </a:p>
          <a:p>
            <a:r>
              <a:rPr lang="en-GB" sz="1200" dirty="0" smtClean="0"/>
              <a:t>Stephan, K. E., Penny, W. D., Moran, R. J., Den </a:t>
            </a:r>
            <a:r>
              <a:rPr lang="en-GB" sz="1200" dirty="0" err="1" smtClean="0"/>
              <a:t>Ouden</a:t>
            </a:r>
            <a:r>
              <a:rPr lang="en-GB" sz="1200" dirty="0" smtClean="0"/>
              <a:t>, H. E. M., </a:t>
            </a:r>
            <a:r>
              <a:rPr lang="en-GB" sz="1200" dirty="0" err="1" smtClean="0"/>
              <a:t>Daunizeau</a:t>
            </a:r>
            <a:r>
              <a:rPr lang="en-GB" sz="1200" dirty="0" smtClean="0"/>
              <a:t>, J., &amp; </a:t>
            </a:r>
            <a:r>
              <a:rPr lang="en-GB" sz="1200" dirty="0" err="1" smtClean="0"/>
              <a:t>Friston</a:t>
            </a:r>
            <a:r>
              <a:rPr lang="en-GB" sz="1200" dirty="0" smtClean="0"/>
              <a:t>, K. J. (2010). Ten simple rules for dynamic causal </a:t>
            </a:r>
            <a:r>
              <a:rPr lang="en-GB" sz="1200" dirty="0" err="1" smtClean="0"/>
              <a:t>modeling</a:t>
            </a:r>
            <a:r>
              <a:rPr lang="en-GB" sz="1200" dirty="0" smtClean="0"/>
              <a:t>. </a:t>
            </a:r>
            <a:r>
              <a:rPr lang="en-GB" sz="1200" i="1" dirty="0" err="1" smtClean="0"/>
              <a:t>NeuroImage</a:t>
            </a:r>
            <a:r>
              <a:rPr lang="en-GB" sz="1200" dirty="0" smtClean="0"/>
              <a:t>, </a:t>
            </a:r>
            <a:r>
              <a:rPr lang="en-GB" sz="1200" i="1" dirty="0" smtClean="0"/>
              <a:t>49</a:t>
            </a:r>
            <a:r>
              <a:rPr lang="en-GB" sz="1200" dirty="0" smtClean="0"/>
              <a:t>(4), Stephan, K. E., &amp; </a:t>
            </a:r>
            <a:r>
              <a:rPr lang="en-GB" sz="1200" dirty="0" err="1" smtClean="0"/>
              <a:t>Friston</a:t>
            </a:r>
            <a:r>
              <a:rPr lang="en-GB" sz="1200" dirty="0" smtClean="0"/>
              <a:t>, K. J. (2010). </a:t>
            </a:r>
            <a:r>
              <a:rPr lang="en-GB" sz="1200" dirty="0" err="1" smtClean="0"/>
              <a:t>Analyzing</a:t>
            </a:r>
            <a:r>
              <a:rPr lang="en-GB" sz="1200" dirty="0" smtClean="0"/>
              <a:t> effective connectivity with fMRI. </a:t>
            </a:r>
            <a:r>
              <a:rPr lang="en-GB" sz="1200" i="1" dirty="0" smtClean="0"/>
              <a:t>Wiley interdisciplinary reviews. Cognitive science</a:t>
            </a:r>
            <a:r>
              <a:rPr lang="en-GB" sz="1200" dirty="0" smtClean="0"/>
              <a:t>, </a:t>
            </a:r>
            <a:r>
              <a:rPr lang="en-GB" sz="1200" i="1" dirty="0" smtClean="0"/>
              <a:t>1</a:t>
            </a:r>
            <a:r>
              <a:rPr lang="en-GB" sz="1200" dirty="0" smtClean="0"/>
              <a:t>(3), 446–459. doi:10.1002/wcs.58</a:t>
            </a:r>
          </a:p>
          <a:p>
            <a:r>
              <a:rPr lang="en-GB" sz="1200" dirty="0" err="1" smtClean="0">
                <a:latin typeface="Gill Sans MT" pitchFamily="34" charset="0"/>
              </a:rPr>
              <a:t>Daunizeau</a:t>
            </a:r>
            <a:r>
              <a:rPr lang="en-GB" sz="1200" dirty="0" smtClean="0">
                <a:latin typeface="Gill Sans MT" pitchFamily="34" charset="0"/>
              </a:rPr>
              <a:t>, J., </a:t>
            </a:r>
            <a:r>
              <a:rPr lang="en-GB" sz="1200" dirty="0" err="1" smtClean="0">
                <a:latin typeface="Gill Sans MT" pitchFamily="34" charset="0"/>
              </a:rPr>
              <a:t>Preuschoff</a:t>
            </a:r>
            <a:r>
              <a:rPr lang="en-GB" sz="1200" dirty="0" smtClean="0">
                <a:latin typeface="Gill Sans MT" pitchFamily="34" charset="0"/>
              </a:rPr>
              <a:t>, K., </a:t>
            </a:r>
            <a:r>
              <a:rPr lang="en-GB" sz="1200" dirty="0" err="1" smtClean="0">
                <a:latin typeface="Gill Sans MT" pitchFamily="34" charset="0"/>
              </a:rPr>
              <a:t>Friston</a:t>
            </a:r>
            <a:r>
              <a:rPr lang="en-GB" sz="1200" dirty="0" smtClean="0">
                <a:latin typeface="Gill Sans MT" pitchFamily="34" charset="0"/>
              </a:rPr>
              <a:t>, K., &amp; Stephan, K. (2011). Optimizing experimental design for comparing models of brain function. </a:t>
            </a:r>
            <a:r>
              <a:rPr lang="en-GB" sz="1200" i="1" dirty="0" err="1" smtClean="0">
                <a:latin typeface="Gill Sans MT" pitchFamily="34" charset="0"/>
              </a:rPr>
              <a:t>PLoS</a:t>
            </a:r>
            <a:r>
              <a:rPr lang="en-GB" sz="1200" i="1" dirty="0" smtClean="0">
                <a:latin typeface="Gill Sans MT" pitchFamily="34" charset="0"/>
              </a:rPr>
              <a:t> Computational Biology</a:t>
            </a:r>
            <a:r>
              <a:rPr lang="en-GB" sz="1200" dirty="0" smtClean="0">
                <a:latin typeface="Gill Sans MT" pitchFamily="34" charset="0"/>
              </a:rPr>
              <a:t>, 7(11)</a:t>
            </a:r>
          </a:p>
          <a:p>
            <a:r>
              <a:rPr lang="en-GB" sz="1200" dirty="0" smtClean="0">
                <a:latin typeface="Gill Sans MT" pitchFamily="34" charset="0"/>
              </a:rPr>
              <a:t>Penny, W. D., Stephan, K. E., </a:t>
            </a:r>
            <a:r>
              <a:rPr lang="en-GB" sz="1200" dirty="0" err="1" smtClean="0">
                <a:latin typeface="Gill Sans MT" pitchFamily="34" charset="0"/>
              </a:rPr>
              <a:t>Daunizeau</a:t>
            </a:r>
            <a:r>
              <a:rPr lang="en-GB" sz="1200" dirty="0" smtClean="0">
                <a:latin typeface="Gill Sans MT" pitchFamily="34" charset="0"/>
              </a:rPr>
              <a:t>, J., Rosa, M. J., </a:t>
            </a:r>
            <a:r>
              <a:rPr lang="en-GB" sz="1200" dirty="0" err="1" smtClean="0">
                <a:latin typeface="Gill Sans MT" pitchFamily="34" charset="0"/>
              </a:rPr>
              <a:t>Friston</a:t>
            </a:r>
            <a:r>
              <a:rPr lang="en-GB" sz="1200" dirty="0" smtClean="0">
                <a:latin typeface="Gill Sans MT" pitchFamily="34" charset="0"/>
              </a:rPr>
              <a:t>, K. J., Schofield, T. M., &amp; </a:t>
            </a:r>
            <a:r>
              <a:rPr lang="en-GB" sz="1200" dirty="0" err="1" smtClean="0">
                <a:latin typeface="Gill Sans MT" pitchFamily="34" charset="0"/>
              </a:rPr>
              <a:t>Leff</a:t>
            </a:r>
            <a:r>
              <a:rPr lang="en-GB" sz="1200" dirty="0" smtClean="0">
                <a:latin typeface="Gill Sans MT" pitchFamily="34" charset="0"/>
              </a:rPr>
              <a:t>, A. P. (2010). Comparing families of dynamic causal models. </a:t>
            </a:r>
            <a:r>
              <a:rPr lang="en-GB" sz="1200" i="1" dirty="0" err="1" smtClean="0">
                <a:latin typeface="Gill Sans MT" pitchFamily="34" charset="0"/>
              </a:rPr>
              <a:t>PLoS</a:t>
            </a:r>
            <a:r>
              <a:rPr lang="en-GB" sz="1200" i="1" dirty="0" smtClean="0">
                <a:latin typeface="Gill Sans MT" pitchFamily="34" charset="0"/>
              </a:rPr>
              <a:t> Computational Biology, 6(3)</a:t>
            </a:r>
          </a:p>
          <a:p>
            <a:r>
              <a:rPr lang="en-GB" sz="1200" dirty="0" err="1" smtClean="0">
                <a:latin typeface="Gill Sans MT" pitchFamily="34" charset="0"/>
              </a:rPr>
              <a:t>Seghier</a:t>
            </a:r>
            <a:r>
              <a:rPr lang="en-GB" sz="1200" dirty="0" smtClean="0">
                <a:latin typeface="Gill Sans MT" pitchFamily="34" charset="0"/>
              </a:rPr>
              <a:t>, M. L., </a:t>
            </a:r>
            <a:r>
              <a:rPr lang="en-GB" sz="1200" dirty="0" err="1" smtClean="0">
                <a:latin typeface="Gill Sans MT" pitchFamily="34" charset="0"/>
              </a:rPr>
              <a:t>Zeidman</a:t>
            </a:r>
            <a:r>
              <a:rPr lang="en-GB" sz="1200" dirty="0" smtClean="0">
                <a:latin typeface="Gill Sans MT" pitchFamily="34" charset="0"/>
              </a:rPr>
              <a:t>, P., Neufeld, N. H., </a:t>
            </a:r>
            <a:r>
              <a:rPr lang="en-GB" sz="1200" dirty="0" err="1" smtClean="0">
                <a:latin typeface="Gill Sans MT" pitchFamily="34" charset="0"/>
              </a:rPr>
              <a:t>Leff</a:t>
            </a:r>
            <a:r>
              <a:rPr lang="en-GB" sz="1200" dirty="0" smtClean="0">
                <a:latin typeface="Gill Sans MT" pitchFamily="34" charset="0"/>
              </a:rPr>
              <a:t>, A. P., &amp; Price, C. J. (2010). Identifying abnormal connectivity in patients using dynamic causal </a:t>
            </a:r>
            <a:r>
              <a:rPr lang="en-GB" sz="1200" dirty="0" err="1" smtClean="0">
                <a:latin typeface="Gill Sans MT" pitchFamily="34" charset="0"/>
              </a:rPr>
              <a:t>modeling</a:t>
            </a:r>
            <a:r>
              <a:rPr lang="en-GB" sz="1200" dirty="0" smtClean="0">
                <a:latin typeface="Gill Sans MT" pitchFamily="34" charset="0"/>
              </a:rPr>
              <a:t> of FMRI responses. </a:t>
            </a:r>
            <a:r>
              <a:rPr lang="en-GB" sz="1200" i="1" dirty="0" smtClean="0">
                <a:latin typeface="Gill Sans MT" pitchFamily="34" charset="0"/>
              </a:rPr>
              <a:t>Frontiers in systems neuroscience</a:t>
            </a:r>
            <a:r>
              <a:rPr lang="en-GB" sz="1200" dirty="0" smtClean="0">
                <a:latin typeface="Gill Sans MT" pitchFamily="34" charset="0"/>
              </a:rPr>
              <a:t>, </a:t>
            </a:r>
            <a:r>
              <a:rPr lang="en-GB" sz="1200" i="1" dirty="0" smtClean="0">
                <a:latin typeface="Gill Sans MT" pitchFamily="34" charset="0"/>
              </a:rPr>
              <a:t>4</a:t>
            </a:r>
            <a:r>
              <a:rPr lang="en-GB" sz="1200" dirty="0" smtClean="0">
                <a:latin typeface="Gill Sans MT" pitchFamily="34" charset="0"/>
              </a:rPr>
              <a:t>(August), 1–14</a:t>
            </a:r>
          </a:p>
          <a:p>
            <a:r>
              <a:rPr lang="en-GB" sz="1200" dirty="0" smtClean="0">
                <a:latin typeface="Gill Sans MT" pitchFamily="34" charset="0"/>
              </a:rPr>
              <a:t>Campo et al. (2013). Network reconfiguration and working memory impairment in mesial temporal lobe epilepsy. </a:t>
            </a:r>
            <a:r>
              <a:rPr lang="en-GB" sz="1200" i="1" dirty="0" err="1" smtClean="0">
                <a:latin typeface="Gill Sans MT" pitchFamily="34" charset="0"/>
              </a:rPr>
              <a:t>NeuroImage</a:t>
            </a:r>
            <a:r>
              <a:rPr lang="en-GB" sz="1200" dirty="0" smtClean="0">
                <a:latin typeface="Gill Sans MT" pitchFamily="34" charset="0"/>
              </a:rPr>
              <a:t>, </a:t>
            </a:r>
            <a:r>
              <a:rPr lang="en-GB" sz="1200" i="1" dirty="0" smtClean="0">
                <a:latin typeface="Gill Sans MT" pitchFamily="34" charset="0"/>
              </a:rPr>
              <a:t>72</a:t>
            </a:r>
            <a:r>
              <a:rPr lang="en-GB" sz="1200" dirty="0" smtClean="0">
                <a:latin typeface="Gill Sans MT" pitchFamily="34" charset="0"/>
              </a:rPr>
              <a:t>, 48-54.</a:t>
            </a:r>
            <a:endParaRPr lang="en-GB" sz="1200" i="1" dirty="0" smtClean="0">
              <a:latin typeface="Gill Sans MT" pitchFamily="34" charset="0"/>
            </a:endParaRPr>
          </a:p>
          <a:p>
            <a:r>
              <a:rPr lang="en-GB" dirty="0" smtClean="0"/>
              <a:t>Previous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MfD</a:t>
            </a:r>
            <a:r>
              <a:rPr lang="en-GB" baseline="0" dirty="0" smtClean="0"/>
              <a:t> slides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91BF-1FE5-4A54-9B2C-50F5A0D0D23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00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Generative = models how the data was generated</a:t>
            </a:r>
            <a:r>
              <a:rPr lang="en-US" baseline="0" dirty="0" smtClean="0"/>
              <a:t> = based on given assumptions, which models is most likely to generate this signal?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be contrasted with discriminative models, which are not interested in how data was generated but only with categorizing the signal. </a:t>
            </a:r>
          </a:p>
          <a:p>
            <a:r>
              <a:rPr lang="en-US" baseline="0" dirty="0" smtClean="0"/>
              <a:t>We use it to model inversion.</a:t>
            </a:r>
          </a:p>
          <a:p>
            <a:r>
              <a:rPr lang="en-US" baseline="0" dirty="0" smtClean="0"/>
              <a:t>We can describe hidden dynamics - how any particular neuronal state translates into a measurement (BOLD) – if we can describe this, we can invert the model (fit to the data) and reconstruct the posterior distribution i.e. identify parameters which make the best fit to the data 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5DAE0-C966-2648-8FE2-D5632455E3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9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Dynamic = using linear or</a:t>
            </a:r>
            <a:r>
              <a:rPr lang="en-US" baseline="0" dirty="0" smtClean="0"/>
              <a:t> nonlinear differential equations to </a:t>
            </a:r>
            <a:r>
              <a:rPr lang="en-US" dirty="0" smtClean="0"/>
              <a:t>describe hidden neuronal dynamics</a:t>
            </a:r>
          </a:p>
          <a:p>
            <a:r>
              <a:rPr lang="en-US" dirty="0" smtClean="0"/>
              <a:t>Causal = describe how dynamics in one area cause dynamics in another area, and how these interactions are modulated by experimental manipulations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Neurophysiologically</a:t>
            </a:r>
            <a:r>
              <a:rPr lang="en-US" baseline="0" dirty="0" smtClean="0"/>
              <a:t> interpretable - </a:t>
            </a:r>
            <a:r>
              <a:rPr lang="en-GB" sz="1200" dirty="0" smtClean="0">
                <a:latin typeface="Calibri" pitchFamily="34" charset="0"/>
              </a:rPr>
              <a:t>Hypotheses </a:t>
            </a:r>
            <a:r>
              <a:rPr lang="en-GB" sz="1200" i="0" dirty="0" smtClean="0">
                <a:latin typeface="Calibri" pitchFamily="34" charset="0"/>
              </a:rPr>
              <a:t>are constrained </a:t>
            </a:r>
            <a:r>
              <a:rPr lang="en-GB" sz="1200" dirty="0" smtClean="0">
                <a:latin typeface="Calibri" pitchFamily="34" charset="0"/>
              </a:rPr>
              <a:t>by the underlying biological model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>
                <a:latin typeface="Calibri" pitchFamily="34" charset="0"/>
              </a:rPr>
              <a:t>Use a biophysically motivated and parameterized forward model to link the </a:t>
            </a:r>
            <a:r>
              <a:rPr lang="en-GB" sz="1200" baseline="0" dirty="0" err="1" smtClean="0">
                <a:latin typeface="Calibri" pitchFamily="34" charset="0"/>
              </a:rPr>
              <a:t>modeled</a:t>
            </a:r>
            <a:r>
              <a:rPr lang="en-GB" sz="1200" baseline="0" dirty="0" smtClean="0">
                <a:latin typeface="Calibri" pitchFamily="34" charset="0"/>
              </a:rPr>
              <a:t> neuronal dynamics to specific features of measured data</a:t>
            </a:r>
            <a:endParaRPr lang="en-US" baseline="0" dirty="0" smtClean="0"/>
          </a:p>
          <a:p>
            <a:r>
              <a:rPr lang="en-US" baseline="0" dirty="0" smtClean="0"/>
              <a:t>Bayesian = each parameter is constrained by prior distribution – see later for how to specify these</a:t>
            </a:r>
            <a:endParaRPr lang="en-GB" dirty="0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CEC8-E162-0345-8255-ABF4FB0EC0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05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smtClean="0"/>
              <a:t>Inputs</a:t>
            </a:r>
            <a:r>
              <a:rPr lang="en-GB" smtClean="0"/>
              <a:t>: experimental manipulations</a:t>
            </a:r>
          </a:p>
          <a:p>
            <a:pPr lvl="1"/>
            <a:r>
              <a:rPr lang="en-GB" smtClean="0"/>
              <a:t>External input on brain, e.g. visual stimuli</a:t>
            </a:r>
          </a:p>
          <a:p>
            <a:pPr lvl="1"/>
            <a:r>
              <a:rPr lang="en-GB" smtClean="0"/>
              <a:t>Context, e.g. attention</a:t>
            </a:r>
          </a:p>
          <a:p>
            <a:r>
              <a:rPr lang="en-GB" b="1" smtClean="0"/>
              <a:t>State variables</a:t>
            </a:r>
            <a:r>
              <a:rPr lang="en-GB" smtClean="0"/>
              <a:t>: neuronal activities in the brain</a:t>
            </a:r>
          </a:p>
          <a:p>
            <a:r>
              <a:rPr lang="en-GB" b="1" smtClean="0"/>
              <a:t>Outputs</a:t>
            </a:r>
            <a:r>
              <a:rPr lang="en-GB" smtClean="0"/>
              <a:t>: electromagnetic or hemodynamic responses over brain regions</a:t>
            </a:r>
          </a:p>
          <a:p>
            <a:pPr lvl="1"/>
            <a:r>
              <a:rPr lang="en-GB" smtClean="0"/>
              <a:t>Measured in scanner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91BF-1FE5-4A54-9B2C-50F5A0D0D2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14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 there is a sound</a:t>
            </a:r>
            <a:r>
              <a:rPr lang="en-US" baseline="0" dirty="0" smtClean="0"/>
              <a:t> stimulus (u)</a:t>
            </a:r>
          </a:p>
          <a:p>
            <a:r>
              <a:rPr lang="en-US" baseline="0" dirty="0" smtClean="0"/>
              <a:t>Z is the current state of system</a:t>
            </a:r>
          </a:p>
          <a:p>
            <a:r>
              <a:rPr lang="en-US" baseline="0" dirty="0" smtClean="0"/>
              <a:t>Theta is the intrinsic connectivity between involved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91BF-1FE5-4A54-9B2C-50F5A0D0D2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66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91BF-1FE5-4A54-9B2C-50F5A0D0D2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68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Self-connectivity</a:t>
            </a:r>
            <a:r>
              <a:rPr lang="en-US" baseline="0" dirty="0" smtClean="0"/>
              <a:t> = self-decay = always negative - every excitatory neuron sends to inhibitory neurons which feed back and dampen the activity -&gt; self-extinction with some time constant </a:t>
            </a:r>
          </a:p>
          <a:p>
            <a:r>
              <a:rPr lang="en-US" baseline="0" dirty="0" smtClean="0"/>
              <a:t>Dot = derivative in time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91BF-1FE5-4A54-9B2C-50F5A0D0D2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72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Linear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Columns: outgoing connections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Rows: incoming connections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Neuronal model does not assume direct</a:t>
            </a:r>
            <a:r>
              <a:rPr lang="en-US" baseline="0" dirty="0" smtClean="0"/>
              <a:t> connection between regions, just that they are causally connected (so don</a:t>
            </a:r>
            <a:r>
              <a:rPr lang="fr-FR" baseline="0" dirty="0" smtClean="0"/>
              <a:t>’</a:t>
            </a:r>
            <a:r>
              <a:rPr lang="en-US" baseline="0" dirty="0" smtClean="0"/>
              <a:t>t have to model intermediate regions)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91BF-1FE5-4A54-9B2C-50F5A0D0D2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66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1905001"/>
            <a:ext cx="10057091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281" y="4572000"/>
            <a:ext cx="8614559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71CC-538C-472C-8017-077FD37CFEEA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03FD-739D-4407-B3B5-7E938D6BC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71CC-538C-472C-8017-077FD37CFEEA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03FD-739D-4407-B3B5-7E938D6BC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336496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71CC-538C-472C-8017-077FD37CFEEA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03FD-739D-4407-B3B5-7E938D6BC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71CC-538C-472C-8017-077FD37CFEEA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03FD-739D-4407-B3B5-7E938D6BC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5486400"/>
            <a:ext cx="102115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3852863"/>
            <a:ext cx="8179851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71CC-538C-472C-8017-077FD37CFEEA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03FD-739D-4407-B3B5-7E938D6BC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536192"/>
            <a:ext cx="4876165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033" y="1536192"/>
            <a:ext cx="4876165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71CC-538C-472C-8017-077FD37CFEEA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03FD-739D-4407-B3B5-7E938D6BC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487616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48761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033" y="1535113"/>
            <a:ext cx="487616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033" y="2174875"/>
            <a:ext cx="48761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71CC-538C-472C-8017-077FD37CFEEA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03FD-739D-4407-B3B5-7E938D6BC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71CC-538C-472C-8017-077FD37CFEEA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03FD-739D-4407-B3B5-7E938D6BC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71CC-538C-472C-8017-077FD37CFEEA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03FD-739D-4407-B3B5-7E938D6BC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348" y="5495544"/>
            <a:ext cx="10361851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347" y="6096000"/>
            <a:ext cx="10361852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71CC-538C-472C-8017-077FD37CFEEA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03FD-739D-4407-B3B5-7E938D6BC7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347" y="381000"/>
            <a:ext cx="10361851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84" y="5495278"/>
            <a:ext cx="10361851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6132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284" y="6096000"/>
            <a:ext cx="10361851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71CC-538C-472C-8017-077FD37CFEEA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403FD-739D-4407-B3B5-7E938D6BC7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0" y="274638"/>
            <a:ext cx="101586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0" y="1600200"/>
            <a:ext cx="1015867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6132" y="0"/>
            <a:ext cx="9142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6132" y="5486400"/>
            <a:ext cx="914281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4236" y="5648960"/>
            <a:ext cx="731425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B4403FD-739D-4407-B3B5-7E938D6BC77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08905" y="3987832"/>
            <a:ext cx="2367281" cy="48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3346" y="1584992"/>
            <a:ext cx="2438399" cy="48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C4471CC-538C-472C-8017-077FD37CFEEA}" type="datetimeFigureOut">
              <a:rPr lang="en-US" smtClean="0"/>
              <a:t>3/12/2019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emf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42" y="1905001"/>
            <a:ext cx="11233247" cy="25939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Dynamic Causal Modelling for fMRI:</a:t>
            </a:r>
            <a:br>
              <a:rPr lang="en-GB" dirty="0" smtClean="0"/>
            </a:br>
            <a:r>
              <a:rPr lang="en-GB" dirty="0" smtClean="0"/>
              <a:t>Theory &amp; 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Presented by: </a:t>
            </a:r>
            <a:r>
              <a:rPr lang="en-GB" dirty="0" err="1"/>
              <a:t>Pei-chun</a:t>
            </a:r>
            <a:r>
              <a:rPr lang="en-GB"/>
              <a:t> Tsai &amp; Ruihan Wu</a:t>
            </a:r>
            <a:endParaRPr lang="en-GB" dirty="0" smtClean="0"/>
          </a:p>
          <a:p>
            <a:r>
              <a:rPr lang="en-GB" dirty="0" smtClean="0"/>
              <a:t>Expert: </a:t>
            </a:r>
            <a:r>
              <a:rPr lang="en-GB" dirty="0" err="1" smtClean="0"/>
              <a:t>Dr.</a:t>
            </a:r>
            <a:r>
              <a:rPr lang="en-GB" dirty="0" smtClean="0"/>
              <a:t> Peter </a:t>
            </a:r>
            <a:r>
              <a:rPr lang="en-GB" dirty="0" err="1" smtClean="0"/>
              <a:t>Zeidman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544" y="193653"/>
            <a:ext cx="8489950" cy="1296988"/>
          </a:xfrm>
        </p:spPr>
        <p:txBody>
          <a:bodyPr/>
          <a:lstStyle/>
          <a:p>
            <a:r>
              <a:rPr lang="en-GB" dirty="0" smtClean="0">
                <a:latin typeface="Gill Sans MT"/>
              </a:rPr>
              <a:t>Neural State </a:t>
            </a:r>
            <a:r>
              <a:rPr lang="en-GB" dirty="0">
                <a:latin typeface="Gill Sans MT"/>
              </a:rPr>
              <a:t>Equation in </a:t>
            </a:r>
            <a:r>
              <a:rPr lang="en-GB" dirty="0" smtClean="0">
                <a:latin typeface="Gill Sans MT"/>
              </a:rPr>
              <a:t>DCM (Linear)</a:t>
            </a:r>
            <a:endParaRPr lang="en-GB" dirty="0">
              <a:latin typeface="Gill Sans M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974" y="1196753"/>
            <a:ext cx="4176464" cy="279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744" y="4079330"/>
            <a:ext cx="4857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368" y="6237313"/>
            <a:ext cx="2321991" cy="550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 rot="5400000">
            <a:off x="3489080" y="5300792"/>
            <a:ext cx="1382407" cy="346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lipse 7"/>
          <p:cNvSpPr/>
          <p:nvPr/>
        </p:nvSpPr>
        <p:spPr>
          <a:xfrm rot="5400000">
            <a:off x="4722206" y="4585145"/>
            <a:ext cx="1382407" cy="1777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lipse 8"/>
          <p:cNvSpPr/>
          <p:nvPr/>
        </p:nvSpPr>
        <p:spPr>
          <a:xfrm rot="5400000">
            <a:off x="6891312" y="4801169"/>
            <a:ext cx="1382407" cy="13458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61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550" y="154732"/>
            <a:ext cx="8489950" cy="1296988"/>
          </a:xfrm>
        </p:spPr>
        <p:txBody>
          <a:bodyPr/>
          <a:lstStyle/>
          <a:p>
            <a:r>
              <a:rPr lang="en-GB" dirty="0">
                <a:latin typeface="Gill Sans MT"/>
              </a:rPr>
              <a:t>Neural State Equation in DCM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974" y="1196753"/>
            <a:ext cx="4176464" cy="279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79" y="4102562"/>
            <a:ext cx="2321991" cy="550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990750" y="4725144"/>
                <a:ext cx="8219256" cy="2016224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de-DE" dirty="0" smtClean="0"/>
                  <a:t>: </a:t>
                </a:r>
                <a:r>
                  <a:rPr lang="de-DE" dirty="0" err="1" smtClean="0"/>
                  <a:t>change</a:t>
                </a:r>
                <a:r>
                  <a:rPr lang="de-DE" dirty="0" smtClean="0"/>
                  <a:t> in </a:t>
                </a:r>
                <a:r>
                  <a:rPr lang="de-DE" dirty="0" err="1" smtClean="0"/>
                  <a:t>neural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system</a:t>
                </a:r>
                <a:endParaRPr lang="de-DE" dirty="0" smtClean="0"/>
              </a:p>
              <a:p>
                <a:r>
                  <a:rPr lang="en-GB" dirty="0"/>
                  <a:t>A: connectivity matrix if no input</a:t>
                </a:r>
              </a:p>
              <a:p>
                <a:pPr lvl="1"/>
                <a:r>
                  <a:rPr lang="en-GB" dirty="0"/>
                  <a:t>Intrinsic coupling in absence of experimental </a:t>
                </a:r>
                <a:r>
                  <a:rPr lang="en-GB" dirty="0" smtClean="0"/>
                  <a:t>perturbations</a:t>
                </a:r>
              </a:p>
              <a:p>
                <a:r>
                  <a:rPr lang="en-GB" dirty="0" smtClean="0"/>
                  <a:t>z: nodes (regions)</a:t>
                </a:r>
              </a:p>
              <a:p>
                <a:r>
                  <a:rPr lang="en-GB" dirty="0" smtClean="0"/>
                  <a:t>C: extrinsic </a:t>
                </a:r>
                <a:r>
                  <a:rPr lang="en-GB" dirty="0"/>
                  <a:t>influences of inputs on neuronal </a:t>
                </a:r>
                <a:r>
                  <a:rPr lang="en-GB" dirty="0" smtClean="0"/>
                  <a:t>activity in regions</a:t>
                </a:r>
              </a:p>
              <a:p>
                <a:r>
                  <a:rPr lang="en-GB" dirty="0"/>
                  <a:t>u: </a:t>
                </a:r>
                <a:r>
                  <a:rPr lang="en-GB" dirty="0" smtClean="0"/>
                  <a:t>inputs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0750" y="4725144"/>
                <a:ext cx="8219256" cy="2016224"/>
              </a:xfrm>
              <a:blipFill rotWithShape="0">
                <a:blip r:embed="rId5"/>
                <a:stretch>
                  <a:fillRect t="-4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8391960" y="2492897"/>
            <a:ext cx="2095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Problem: want to account for changes in connectivity due to input…</a:t>
            </a:r>
          </a:p>
        </p:txBody>
      </p:sp>
    </p:spTree>
    <p:extLst>
      <p:ext uri="{BB962C8B-B14F-4D97-AF65-F5344CB8AC3E}">
        <p14:creationId xmlns:p14="http://schemas.microsoft.com/office/powerpoint/2010/main" val="373579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566" y="55055"/>
            <a:ext cx="8489950" cy="1296988"/>
          </a:xfrm>
        </p:spPr>
        <p:txBody>
          <a:bodyPr/>
          <a:lstStyle/>
          <a:p>
            <a:r>
              <a:rPr lang="en-GB" dirty="0">
                <a:latin typeface="Gill Sans MT"/>
              </a:rPr>
              <a:t>Neural State Equation in </a:t>
            </a:r>
            <a:r>
              <a:rPr lang="en-GB" dirty="0" smtClean="0">
                <a:latin typeface="Gill Sans MT"/>
              </a:rPr>
              <a:t>DCM (Bilinear)</a:t>
            </a:r>
            <a:endParaRPr lang="en-GB" dirty="0">
              <a:latin typeface="Gill Sans M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998" y="1196752"/>
            <a:ext cx="3600400" cy="282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406" y="4145544"/>
            <a:ext cx="3376984" cy="7956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 rot="5122532">
            <a:off x="6045205" y="2070183"/>
            <a:ext cx="327915" cy="346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lipse 7"/>
          <p:cNvSpPr/>
          <p:nvPr/>
        </p:nvSpPr>
        <p:spPr>
          <a:xfrm rot="5122532">
            <a:off x="5613157" y="2064937"/>
            <a:ext cx="327915" cy="346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lipse 8"/>
          <p:cNvSpPr/>
          <p:nvPr/>
        </p:nvSpPr>
        <p:spPr>
          <a:xfrm rot="5122532">
            <a:off x="5529262" y="2718255"/>
            <a:ext cx="327915" cy="346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lipse 9"/>
          <p:cNvSpPr/>
          <p:nvPr/>
        </p:nvSpPr>
        <p:spPr>
          <a:xfrm rot="5122532">
            <a:off x="6177334" y="2713009"/>
            <a:ext cx="327915" cy="346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990750" y="4968552"/>
                <a:ext cx="8219256" cy="1988840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de-DE" dirty="0" smtClean="0"/>
                  <a:t>: </a:t>
                </a:r>
                <a:r>
                  <a:rPr lang="de-DE" dirty="0" err="1" smtClean="0"/>
                  <a:t>change</a:t>
                </a:r>
                <a:r>
                  <a:rPr lang="de-DE" dirty="0" smtClean="0"/>
                  <a:t> in </a:t>
                </a:r>
                <a:r>
                  <a:rPr lang="de-DE" dirty="0" err="1" smtClean="0"/>
                  <a:t>neural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system</a:t>
                </a:r>
                <a:endParaRPr lang="de-DE" dirty="0" smtClean="0"/>
              </a:p>
              <a:p>
                <a:r>
                  <a:rPr lang="en-GB" dirty="0"/>
                  <a:t>A: connectivity matrix if no input</a:t>
                </a:r>
              </a:p>
              <a:p>
                <a:pPr lvl="1"/>
                <a:r>
                  <a:rPr lang="en-GB" dirty="0"/>
                  <a:t>Intrinsic coupling in absence of experimental </a:t>
                </a:r>
                <a:r>
                  <a:rPr lang="en-GB" dirty="0" smtClean="0"/>
                  <a:t>perturbations</a:t>
                </a:r>
              </a:p>
              <a:p>
                <a:r>
                  <a:rPr lang="en-GB" b="1" dirty="0" smtClean="0"/>
                  <a:t>B: change </a:t>
                </a:r>
                <a:r>
                  <a:rPr lang="en-GB" b="1" dirty="0"/>
                  <a:t>in intrinsic coupling due to </a:t>
                </a:r>
                <a:r>
                  <a:rPr lang="en-GB" b="1" dirty="0" smtClean="0"/>
                  <a:t>input</a:t>
                </a:r>
              </a:p>
              <a:p>
                <a:r>
                  <a:rPr lang="en-GB" dirty="0" smtClean="0"/>
                  <a:t>z: nodes (regions)</a:t>
                </a:r>
              </a:p>
              <a:p>
                <a:r>
                  <a:rPr lang="en-GB" dirty="0" smtClean="0"/>
                  <a:t>C: extrinsic </a:t>
                </a:r>
                <a:r>
                  <a:rPr lang="en-GB" dirty="0"/>
                  <a:t>influences of inputs on neuronal </a:t>
                </a:r>
                <a:r>
                  <a:rPr lang="en-GB" dirty="0" smtClean="0"/>
                  <a:t>activity</a:t>
                </a:r>
                <a:r>
                  <a:rPr lang="en-GB" dirty="0"/>
                  <a:t> in regions</a:t>
                </a:r>
                <a:endParaRPr lang="en-GB" dirty="0" smtClean="0"/>
              </a:p>
              <a:p>
                <a:r>
                  <a:rPr lang="en-GB" dirty="0"/>
                  <a:t>u: </a:t>
                </a:r>
                <a:r>
                  <a:rPr lang="en-GB" dirty="0" smtClean="0"/>
                  <a:t>inputs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1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0750" y="4968552"/>
                <a:ext cx="8219256" cy="1988840"/>
              </a:xfrm>
              <a:blipFill rotWithShape="0">
                <a:blip r:embed="rId5"/>
                <a:stretch>
                  <a:fillRect t="-3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erade Verbindung mit Pfeil 4"/>
          <p:cNvCxnSpPr/>
          <p:nvPr/>
        </p:nvCxnSpPr>
        <p:spPr>
          <a:xfrm flipH="1">
            <a:off x="7319342" y="5877272"/>
            <a:ext cx="122413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687494" y="5229200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Allowing for interactions between input and activity in region (i.e. nonlinearities)</a:t>
            </a:r>
          </a:p>
        </p:txBody>
      </p:sp>
    </p:spTree>
    <p:extLst>
      <p:ext uri="{BB962C8B-B14F-4D97-AF65-F5344CB8AC3E}">
        <p14:creationId xmlns:p14="http://schemas.microsoft.com/office/powerpoint/2010/main" val="185306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2131" y="836712"/>
            <a:ext cx="8489950" cy="1296988"/>
          </a:xfrm>
        </p:spPr>
        <p:txBody>
          <a:bodyPr/>
          <a:lstStyle/>
          <a:p>
            <a:r>
              <a:rPr lang="en-GB" dirty="0">
                <a:latin typeface="Gill Sans MT"/>
              </a:rPr>
              <a:t>Neural State Equation in DCM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0750" y="3284984"/>
            <a:ext cx="8435280" cy="3096344"/>
          </a:xfrm>
        </p:spPr>
        <p:txBody>
          <a:bodyPr>
            <a:normAutofit/>
          </a:bodyPr>
          <a:lstStyle/>
          <a:p>
            <a:r>
              <a:rPr lang="en-GB" dirty="0" smtClean="0"/>
              <a:t>Having established this neural state equation, we can now specify DCMs to look at: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ntrinsic coupling between regions (A matrix)</a:t>
            </a:r>
          </a:p>
          <a:p>
            <a:pPr lvl="1"/>
            <a:r>
              <a:rPr lang="en-GB" dirty="0" smtClean="0"/>
              <a:t>Changes in coupling due to external input (B matrix)</a:t>
            </a:r>
          </a:p>
          <a:p>
            <a:pPr lvl="2"/>
            <a:r>
              <a:rPr lang="en-GB" dirty="0" smtClean="0"/>
              <a:t>Usually most interesting</a:t>
            </a:r>
          </a:p>
          <a:p>
            <a:pPr lvl="1"/>
            <a:r>
              <a:rPr lang="en-GB" dirty="0" smtClean="0"/>
              <a:t>Direct influences of inputs on regions (C matrix)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990" y="1727408"/>
            <a:ext cx="3847306" cy="111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2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2564904"/>
            <a:ext cx="10168300" cy="150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10778" y="3695105"/>
            <a:ext cx="28799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6740" y="3549991"/>
            <a:ext cx="4799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1395" y="3748389"/>
            <a:ext cx="23999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4670" y="3555559"/>
            <a:ext cx="4799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3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8212" y="103725"/>
            <a:ext cx="10057091" cy="1450757"/>
          </a:xfrm>
        </p:spPr>
        <p:txBody>
          <a:bodyPr/>
          <a:lstStyle/>
          <a:p>
            <a:r>
              <a:rPr lang="en-US" dirty="0" smtClean="0"/>
              <a:t>Hemodynamic </a:t>
            </a:r>
            <a:br>
              <a:rPr lang="en-US" dirty="0" smtClean="0"/>
            </a:br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0974"/>
            <a:ext cx="4867444" cy="66270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98579" y="1910010"/>
            <a:ext cx="654179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000" dirty="0"/>
              <a:t>Neural state</a:t>
            </a:r>
          </a:p>
          <a:p>
            <a:pPr marL="285750" indent="-285750">
              <a:buFont typeface="Wingdings" charset="2"/>
              <a:buChar char="ü"/>
            </a:pPr>
            <a:endParaRPr lang="en-US" sz="2000" dirty="0"/>
          </a:p>
          <a:p>
            <a:pPr marL="285750" indent="-285750">
              <a:buFont typeface="Wingdings" charset="2"/>
              <a:buChar char="ü"/>
            </a:pPr>
            <a:r>
              <a:rPr lang="en-US" sz="2000" dirty="0"/>
              <a:t>Change in </a:t>
            </a:r>
            <a:r>
              <a:rPr lang="en-US" sz="2000" dirty="0" err="1"/>
              <a:t>vasodilatory</a:t>
            </a:r>
            <a:r>
              <a:rPr lang="en-US" sz="2000" dirty="0"/>
              <a:t> signal</a:t>
            </a:r>
          </a:p>
          <a:p>
            <a:pPr marL="285750" indent="-285750">
              <a:buFont typeface="Wingdings" charset="2"/>
              <a:buChar char="ü"/>
            </a:pPr>
            <a:endParaRPr lang="en-US" sz="2000" dirty="0"/>
          </a:p>
          <a:p>
            <a:pPr marL="285750" indent="-285750">
              <a:buFont typeface="Wingdings" charset="2"/>
              <a:buChar char="ü"/>
            </a:pPr>
            <a:endParaRPr lang="en-US" sz="2000" dirty="0"/>
          </a:p>
          <a:p>
            <a:pPr marL="285750" indent="-285750">
              <a:buFont typeface="Wingdings" charset="2"/>
              <a:buChar char="ü"/>
            </a:pPr>
            <a:r>
              <a:rPr lang="en-US" sz="2000" dirty="0"/>
              <a:t>Change in blood flow</a:t>
            </a:r>
          </a:p>
          <a:p>
            <a:pPr marL="285750" indent="-285750">
              <a:buFont typeface="Wingdings" charset="2"/>
              <a:buChar char="ü"/>
            </a:pPr>
            <a:endParaRPr lang="en-US" sz="2000" dirty="0"/>
          </a:p>
          <a:p>
            <a:pPr marL="285750" indent="-285750">
              <a:buFont typeface="Wingdings" charset="2"/>
              <a:buChar char="ü"/>
            </a:pPr>
            <a:endParaRPr lang="en-US" sz="2000" dirty="0"/>
          </a:p>
          <a:p>
            <a:pPr marL="285750" indent="-285750">
              <a:buFont typeface="Wingdings" charset="2"/>
              <a:buChar char="ü"/>
            </a:pPr>
            <a:endParaRPr lang="en-US" sz="2000" dirty="0"/>
          </a:p>
          <a:p>
            <a:pPr marL="285750" indent="-285750">
              <a:buFont typeface="Wingdings" charset="2"/>
              <a:buChar char="ü"/>
            </a:pPr>
            <a:r>
              <a:rPr lang="en-US" sz="2000" dirty="0"/>
              <a:t>Change in blood volume and </a:t>
            </a:r>
            <a:r>
              <a:rPr lang="en-US" sz="2000" dirty="0" err="1"/>
              <a:t>deoxyhemoglobin</a:t>
            </a:r>
            <a:r>
              <a:rPr lang="en-US" sz="2000" dirty="0"/>
              <a:t> volume</a:t>
            </a:r>
          </a:p>
          <a:p>
            <a:pPr marL="285750" indent="-285750">
              <a:buFont typeface="Wingdings" charset="2"/>
              <a:buChar char="ü"/>
            </a:pPr>
            <a:endParaRPr lang="en-US" sz="2000" dirty="0"/>
          </a:p>
          <a:p>
            <a:pPr marL="285750" indent="-285750">
              <a:buFont typeface="Wingdings" charset="2"/>
              <a:buChar char="ü"/>
            </a:pPr>
            <a:endParaRPr lang="en-US" sz="2000" dirty="0"/>
          </a:p>
          <a:p>
            <a:pPr marL="285750" indent="-285750">
              <a:buFont typeface="Wingdings" charset="2"/>
              <a:buChar char="ü"/>
            </a:pPr>
            <a:r>
              <a:rPr lang="en-US" sz="2000" dirty="0"/>
              <a:t>Bold signal </a:t>
            </a:r>
          </a:p>
          <a:p>
            <a:pPr marL="285750" indent="-285750">
              <a:buFont typeface="Wingdings" charset="2"/>
              <a:buChar char="ü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396614"/>
              </p:ext>
            </p:extLst>
          </p:nvPr>
        </p:nvGraphicFramePr>
        <p:xfrm>
          <a:off x="910630" y="1124744"/>
          <a:ext cx="6938683" cy="1387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Equation" r:id="rId4" imgW="1143000" imgH="228600" progId="Equation.3">
                  <p:embed/>
                </p:oleObj>
              </mc:Choice>
              <mc:Fallback>
                <p:oleObj name="Equation" r:id="rId4" imgW="1143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630" y="1124744"/>
                        <a:ext cx="6938683" cy="138708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741356"/>
              </p:ext>
            </p:extLst>
          </p:nvPr>
        </p:nvGraphicFramePr>
        <p:xfrm>
          <a:off x="609520" y="2684762"/>
          <a:ext cx="7838504" cy="4083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Image" r:id="rId6" imgW="3182118" imgH="1657835" progId="Photoshop.Image.7">
                  <p:embed/>
                </p:oleObj>
              </mc:Choice>
              <mc:Fallback>
                <p:oleObj name="Image" r:id="rId6" imgW="3182118" imgH="1657835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20" y="2684762"/>
                        <a:ext cx="7838504" cy="40832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951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558" y="293001"/>
            <a:ext cx="8489950" cy="1296988"/>
          </a:xfrm>
        </p:spPr>
        <p:txBody>
          <a:bodyPr/>
          <a:lstStyle/>
          <a:p>
            <a:r>
              <a:rPr lang="en-GB" dirty="0" smtClean="0">
                <a:latin typeface="Gill Sans MT"/>
              </a:rPr>
              <a:t>Inference in DCM</a:t>
            </a:r>
            <a:endParaRPr lang="en-GB" dirty="0">
              <a:latin typeface="Gill Sans M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0406" y="1600200"/>
            <a:ext cx="8229600" cy="4709120"/>
          </a:xfrm>
        </p:spPr>
        <p:txBody>
          <a:bodyPr>
            <a:normAutofit/>
          </a:bodyPr>
          <a:lstStyle/>
          <a:p>
            <a:r>
              <a:rPr lang="en-GB" dirty="0" smtClean="0"/>
              <a:t>Bayesian Inference</a:t>
            </a:r>
          </a:p>
          <a:p>
            <a:r>
              <a:rPr lang="en-GB" dirty="0" smtClean="0"/>
              <a:t>Relying on prior knowledge about connectivity parameters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Simple priors or connectivity parameters that say how big the effect size is expected to be (small, medium, large)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Priors on </a:t>
            </a:r>
            <a:r>
              <a:rPr lang="en-US" sz="2000" dirty="0" err="1" smtClean="0"/>
              <a:t>haemodynamic</a:t>
            </a:r>
            <a:r>
              <a:rPr lang="en-US" sz="2000" dirty="0" smtClean="0"/>
              <a:t> parameters from human and animal experiments</a:t>
            </a:r>
            <a:endParaRPr lang="en-GB" dirty="0" smtClean="0"/>
          </a:p>
          <a:p>
            <a:r>
              <a:rPr lang="en-GB" dirty="0" smtClean="0"/>
              <a:t>Bayesian model selection to find model with highest model-evidence</a:t>
            </a:r>
          </a:p>
          <a:p>
            <a:pPr lvl="1"/>
            <a:r>
              <a:rPr lang="en-GB" dirty="0" smtClean="0"/>
              <a:t>Most likely connections &amp; influences of inputs</a:t>
            </a:r>
          </a:p>
          <a:p>
            <a:r>
              <a:rPr lang="en-GB" dirty="0" smtClean="0"/>
              <a:t>Important: trade off between model fit and complexity (e.g., parameters in model)</a:t>
            </a:r>
          </a:p>
          <a:p>
            <a:pPr lvl="1"/>
            <a:r>
              <a:rPr lang="en-GB" dirty="0" err="1" smtClean="0"/>
              <a:t>Overfitting</a:t>
            </a:r>
            <a:r>
              <a:rPr lang="en-GB" dirty="0" smtClean="0"/>
              <a:t> (i.e., explaining noise as well) if only aiming at best fit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4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DCM in practice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35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048" y="247650"/>
            <a:ext cx="65799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data set available from the SPM web </a:t>
            </a:r>
            <a:r>
              <a:rPr lang="en-US" sz="2400" b="1" dirty="0" smtClean="0"/>
              <a:t>site: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http</a:t>
            </a:r>
            <a:r>
              <a:rPr lang="en-US" sz="2400" b="1" dirty="0">
                <a:solidFill>
                  <a:srgbClr val="FF0000"/>
                </a:solidFill>
              </a:rPr>
              <a:t>://www.fil.ion.ucl.ac.uk/spm/data/attention</a:t>
            </a:r>
            <a:r>
              <a:rPr lang="en-US" sz="2400" b="1" dirty="0" smtClean="0">
                <a:solidFill>
                  <a:srgbClr val="FF0000"/>
                </a:solidFill>
              </a:rPr>
              <a:t>/</a:t>
            </a: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1. Starting from standard GLM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78048" y="2114129"/>
            <a:ext cx="7399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4 CONDITIONS FROM THE STANDARD GLM:</a:t>
            </a:r>
            <a:endParaRPr lang="en-GB" sz="32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6" y="1663019"/>
            <a:ext cx="4305297" cy="492649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" name="Right Arrow 14"/>
          <p:cNvSpPr/>
          <p:nvPr/>
        </p:nvSpPr>
        <p:spPr>
          <a:xfrm>
            <a:off x="6239222" y="3730041"/>
            <a:ext cx="1573886" cy="792452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414686" y="3050084"/>
            <a:ext cx="51125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 – Fixation </a:t>
            </a:r>
          </a:p>
          <a:p>
            <a:r>
              <a:rPr lang="en-US" sz="2800" dirty="0" smtClean="0"/>
              <a:t>S – Observe static dots</a:t>
            </a:r>
          </a:p>
          <a:p>
            <a:r>
              <a:rPr lang="en-US" sz="2800" dirty="0" smtClean="0"/>
              <a:t>N – Observe moving dots</a:t>
            </a:r>
          </a:p>
          <a:p>
            <a:r>
              <a:rPr lang="en-US" sz="2800" dirty="0" smtClean="0"/>
              <a:t>A – Attend moving dots</a:t>
            </a:r>
          </a:p>
          <a:p>
            <a:endParaRPr lang="en-US" sz="2800" dirty="0"/>
          </a:p>
          <a:p>
            <a:r>
              <a:rPr lang="en-US" sz="2800" dirty="0" smtClean="0"/>
              <a:t>Photic = S + N + A</a:t>
            </a:r>
          </a:p>
          <a:p>
            <a:r>
              <a:rPr lang="en-US" sz="2800" dirty="0" smtClean="0"/>
              <a:t>Motion = N + A</a:t>
            </a:r>
          </a:p>
          <a:p>
            <a:r>
              <a:rPr lang="en-US" sz="2800" dirty="0" smtClean="0"/>
              <a:t>Attention = 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4620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Connectivity Basics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Functional Segregation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1800" dirty="0" smtClean="0"/>
              <a:t>Certain function was carried out by certain areas in the brain, they could be anatomically separated</a:t>
            </a: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Functional Integration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interactions among specialised neuronal populations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132" y="3554053"/>
            <a:ext cx="2027851" cy="115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996" y="3705623"/>
            <a:ext cx="1891147" cy="100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556" y="5123143"/>
            <a:ext cx="2250567" cy="148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996" y="5395767"/>
            <a:ext cx="1984616" cy="134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562506" y="6066991"/>
            <a:ext cx="2461442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2"/>
          </p:cNvCxnSpPr>
          <p:nvPr/>
        </p:nvCxnSpPr>
        <p:spPr>
          <a:xfrm>
            <a:off x="3248057" y="4709607"/>
            <a:ext cx="0" cy="413536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168568" y="4916375"/>
            <a:ext cx="1" cy="34347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7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266" y="836712"/>
            <a:ext cx="5770462" cy="3452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43" y="865471"/>
            <a:ext cx="5416781" cy="39285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59600" y="5031769"/>
            <a:ext cx="5066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  <a:r>
              <a:rPr lang="en-GB" sz="2400" dirty="0" smtClean="0"/>
              <a:t> HP: </a:t>
            </a:r>
            <a:r>
              <a:rPr lang="en-GB" sz="2400" dirty="0"/>
              <a:t>DCM with attentional modulation of </a:t>
            </a:r>
            <a:r>
              <a:rPr lang="en-GB" sz="2400" b="1" dirty="0"/>
              <a:t>backwards</a:t>
            </a:r>
            <a:r>
              <a:rPr lang="en-GB" sz="2400" dirty="0"/>
              <a:t> connection </a:t>
            </a:r>
          </a:p>
          <a:p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41361" y="5031769"/>
            <a:ext cx="50660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  <a:r>
              <a:rPr lang="en-GB" sz="2400" dirty="0" smtClean="0"/>
              <a:t> HP: </a:t>
            </a:r>
            <a:r>
              <a:rPr lang="en-GB" sz="2400" dirty="0"/>
              <a:t>DCM with attentional modulation of </a:t>
            </a:r>
            <a:r>
              <a:rPr lang="en-GB" sz="2400" b="1" dirty="0"/>
              <a:t>forwards</a:t>
            </a:r>
            <a:r>
              <a:rPr lang="en-GB" sz="2400" dirty="0"/>
              <a:t> connection 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34768" y="431836"/>
            <a:ext cx="10945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DCM: Comparison of 2 models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898889" y="6111560"/>
            <a:ext cx="10945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Which model is optimal?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1583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500" y="1269384"/>
            <a:ext cx="3851419" cy="443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nut 2"/>
          <p:cNvSpPr/>
          <p:nvPr/>
        </p:nvSpPr>
        <p:spPr>
          <a:xfrm>
            <a:off x="1311185" y="3122878"/>
            <a:ext cx="2398052" cy="729660"/>
          </a:xfrm>
          <a:prstGeom prst="donut">
            <a:avLst>
              <a:gd name="adj" fmla="val 70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722630" y="3487706"/>
            <a:ext cx="1439973" cy="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175997" y="1097523"/>
            <a:ext cx="3530166" cy="46085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5806" y="351235"/>
            <a:ext cx="3234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2. Extracting time series</a:t>
            </a:r>
          </a:p>
        </p:txBody>
      </p:sp>
    </p:spTree>
    <p:extLst>
      <p:ext uri="{BB962C8B-B14F-4D97-AF65-F5344CB8AC3E}">
        <p14:creationId xmlns:p14="http://schemas.microsoft.com/office/powerpoint/2010/main" val="122148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923" y="201708"/>
            <a:ext cx="3733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3</a:t>
            </a:r>
            <a:r>
              <a:rPr lang="en-GB" sz="2400" b="1" dirty="0" smtClean="0">
                <a:solidFill>
                  <a:srgbClr val="FF0000"/>
                </a:solidFill>
              </a:rPr>
              <a:t>. Defining the model space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1335" y="968188"/>
            <a:ext cx="846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cs typeface="Times New Roman" panose="02020603050405020304" pitchFamily="18" charset="0"/>
              </a:rPr>
              <a:t>The models that you choose to define for your DCM depend largely on your </a:t>
            </a:r>
            <a:r>
              <a:rPr lang="en-GB" b="1" dirty="0">
                <a:cs typeface="Times New Roman" panose="02020603050405020304" pitchFamily="18" charset="0"/>
              </a:rPr>
              <a:t>hypotheses.</a:t>
            </a:r>
          </a:p>
        </p:txBody>
      </p:sp>
      <p:sp>
        <p:nvSpPr>
          <p:cNvPr id="4" name="Down Arrow 3"/>
          <p:cNvSpPr/>
          <p:nvPr/>
        </p:nvSpPr>
        <p:spPr>
          <a:xfrm>
            <a:off x="5616664" y="1948222"/>
            <a:ext cx="954617" cy="1075765"/>
          </a:xfrm>
          <a:prstGeom prst="down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98165" y="4077072"/>
            <a:ext cx="5393977" cy="430887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none" rtlCol="0">
            <a:spAutoFit/>
          </a:bodyPr>
          <a:lstStyle/>
          <a:p>
            <a:r>
              <a:rPr lang="en-GB" sz="2200" b="1" dirty="0" smtClean="0"/>
              <a:t>DCM IS NOT AN EXPLORATORY TECHNIQUE!!</a:t>
            </a:r>
            <a:endParaRPr lang="en-GB" sz="2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3512536" y="-2407024"/>
            <a:ext cx="1847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128411" y="1595866"/>
            <a:ext cx="2982781" cy="1837468"/>
          </a:xfrm>
          <a:prstGeom prst="rect">
            <a:avLst/>
          </a:prstGeom>
          <a:solidFill>
            <a:srgbClr val="F6A599">
              <a:alpha val="3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rgbClr val="C00000"/>
                </a:solidFill>
              </a:rPr>
              <a:t>Based on:</a:t>
            </a:r>
          </a:p>
          <a:p>
            <a:pPr marL="342900" indent="-342900">
              <a:buAutoNum type="alphaLcParenR"/>
            </a:pPr>
            <a:r>
              <a:rPr lang="en-GB" b="1" dirty="0" smtClean="0">
                <a:solidFill>
                  <a:srgbClr val="C00000"/>
                </a:solidFill>
              </a:rPr>
              <a:t>Activations from GLM</a:t>
            </a:r>
          </a:p>
          <a:p>
            <a:pPr marL="342900" indent="-342900">
              <a:buAutoNum type="alphaLcParenR"/>
            </a:pPr>
            <a:r>
              <a:rPr lang="en-GB" b="1" dirty="0" smtClean="0">
                <a:solidFill>
                  <a:srgbClr val="C00000"/>
                </a:solidFill>
              </a:rPr>
              <a:t>Literature</a:t>
            </a:r>
          </a:p>
          <a:p>
            <a:pPr marL="342900" indent="-342900">
              <a:buAutoNum type="alphaLcParenR"/>
            </a:pPr>
            <a:r>
              <a:rPr lang="en-GB" b="1" dirty="0" smtClean="0">
                <a:solidFill>
                  <a:srgbClr val="C00000"/>
                </a:solidFill>
              </a:rPr>
              <a:t>Anatomical and computational knowledge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10899" y="-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36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5" grpId="1"/>
      <p:bldP spid="5" grpId="2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880" y="981422"/>
            <a:ext cx="3858762" cy="444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nut 2"/>
          <p:cNvSpPr/>
          <p:nvPr/>
        </p:nvSpPr>
        <p:spPr>
          <a:xfrm>
            <a:off x="675288" y="3481916"/>
            <a:ext cx="2807946" cy="504056"/>
          </a:xfrm>
          <a:prstGeom prst="donut">
            <a:avLst>
              <a:gd name="adj" fmla="val 70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223650" y="1105415"/>
            <a:ext cx="1523504" cy="24573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t="50795" r="65880" b="3680"/>
          <a:stretch/>
        </p:blipFill>
        <p:spPr bwMode="auto">
          <a:xfrm>
            <a:off x="4793346" y="659089"/>
            <a:ext cx="3574784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nut 6"/>
          <p:cNvSpPr/>
          <p:nvPr/>
        </p:nvSpPr>
        <p:spPr>
          <a:xfrm>
            <a:off x="4793345" y="1169999"/>
            <a:ext cx="1007981" cy="252028"/>
          </a:xfrm>
          <a:prstGeom prst="donut">
            <a:avLst>
              <a:gd name="adj" fmla="val 70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786375" y="1295244"/>
            <a:ext cx="1549889" cy="14956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6499" y="170058"/>
            <a:ext cx="55170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/>
              <a:t>How to specify the model in the DCM toolbox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39" y="4002139"/>
            <a:ext cx="7771400" cy="1938992"/>
          </a:xfrm>
          <a:prstGeom prst="rect">
            <a:avLst/>
          </a:prstGeom>
          <a:solidFill>
            <a:srgbClr val="F6A599">
              <a:alpha val="97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cs typeface="Times New Roman" panose="02020603050405020304" pitchFamily="18" charset="0"/>
              </a:rPr>
              <a:t>At this stage, </a:t>
            </a:r>
            <a:r>
              <a:rPr lang="en-GB" sz="2000" dirty="0" smtClean="0">
                <a:cs typeface="Times New Roman" panose="02020603050405020304" pitchFamily="18" charset="0"/>
              </a:rPr>
              <a:t>you </a:t>
            </a:r>
            <a:r>
              <a:rPr lang="en-GB" sz="2000" dirty="0">
                <a:cs typeface="Times New Roman" panose="02020603050405020304" pitchFamily="18" charset="0"/>
              </a:rPr>
              <a:t>can </a:t>
            </a:r>
            <a:r>
              <a:rPr lang="en-GB" sz="2000" b="1" dirty="0">
                <a:cs typeface="Times New Roman" panose="02020603050405020304" pitchFamily="18" charset="0"/>
              </a:rPr>
              <a:t>specify various options</a:t>
            </a:r>
            <a:r>
              <a:rPr lang="en-GB" sz="2000" dirty="0">
                <a:cs typeface="Times New Roman" panose="02020603050405020304" pitchFamily="18" charset="0"/>
              </a:rPr>
              <a:t>.</a:t>
            </a:r>
          </a:p>
          <a:p>
            <a:endParaRPr lang="en-GB" sz="2000" dirty="0">
              <a:cs typeface="Times New Roman" panose="02020603050405020304" pitchFamily="18" charset="0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GB" sz="2000" dirty="0">
                <a:cs typeface="Times New Roman" panose="02020603050405020304" pitchFamily="18" charset="0"/>
              </a:rPr>
              <a:t>MODULATORY EFFECTS:  	</a:t>
            </a:r>
            <a:r>
              <a:rPr lang="en-GB" sz="2000" b="1" dirty="0">
                <a:cs typeface="Times New Roman" panose="02020603050405020304" pitchFamily="18" charset="0"/>
              </a:rPr>
              <a:t>bilinear vs 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non-linear</a:t>
            </a:r>
          </a:p>
          <a:p>
            <a:pPr marL="342900" indent="-342900">
              <a:buFont typeface="Wingdings" charset="2"/>
              <a:buChar char="ü"/>
            </a:pPr>
            <a:r>
              <a:rPr lang="en-GB" sz="2000" dirty="0">
                <a:cs typeface="Times New Roman" panose="02020603050405020304" pitchFamily="18" charset="0"/>
              </a:rPr>
              <a:t>STATES PER REGION: 	</a:t>
            </a:r>
            <a:r>
              <a:rPr lang="en-GB" sz="2000" dirty="0" smtClean="0">
                <a:cs typeface="Times New Roman" panose="02020603050405020304" pitchFamily="18" charset="0"/>
              </a:rPr>
              <a:t>		</a:t>
            </a:r>
            <a:r>
              <a:rPr lang="en-GB" sz="2000" b="1" dirty="0" smtClean="0">
                <a:cs typeface="Times New Roman" panose="02020603050405020304" pitchFamily="18" charset="0"/>
              </a:rPr>
              <a:t>one</a:t>
            </a:r>
            <a:r>
              <a:rPr lang="en-GB" sz="2000" dirty="0" smtClean="0">
                <a:cs typeface="Times New Roman" panose="02020603050405020304" pitchFamily="18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vs.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two</a:t>
            </a:r>
          </a:p>
          <a:p>
            <a:pPr marL="342900" indent="-342900">
              <a:buFont typeface="Wingdings" charset="2"/>
              <a:buChar char="ü"/>
            </a:pPr>
            <a:r>
              <a:rPr lang="en-GB" sz="2000" dirty="0">
                <a:cs typeface="Times New Roman" panose="02020603050405020304" pitchFamily="18" charset="0"/>
              </a:rPr>
              <a:t>STOCHASTIC EFFECTS:  	</a:t>
            </a:r>
            <a:r>
              <a:rPr lang="en-GB" sz="2000" dirty="0" smtClean="0">
                <a:cs typeface="Times New Roman" panose="02020603050405020304" pitchFamily="18" charset="0"/>
              </a:rPr>
              <a:t>		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yes</a:t>
            </a:r>
            <a:r>
              <a:rPr lang="en-GB" sz="2000" dirty="0" smtClean="0">
                <a:cs typeface="Times New Roman" panose="02020603050405020304" pitchFamily="18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vs. </a:t>
            </a:r>
            <a:r>
              <a:rPr lang="en-GB" sz="2000" b="1" dirty="0">
                <a:cs typeface="Times New Roman" panose="02020603050405020304" pitchFamily="18" charset="0"/>
              </a:rPr>
              <a:t>no</a:t>
            </a:r>
          </a:p>
          <a:p>
            <a:pPr marL="342900" indent="-342900">
              <a:buFont typeface="Wingdings" charset="2"/>
              <a:buChar char="ü"/>
            </a:pPr>
            <a:r>
              <a:rPr lang="en-GB" sz="2000" dirty="0">
                <a:cs typeface="Times New Roman" panose="02020603050405020304" pitchFamily="18" charset="0"/>
              </a:rPr>
              <a:t>CENTRE INPUT: 		</a:t>
            </a:r>
            <a:r>
              <a:rPr lang="en-GB" sz="2000" dirty="0" smtClean="0">
                <a:cs typeface="Times New Roman" panose="02020603050405020304" pitchFamily="18" charset="0"/>
              </a:rPr>
              <a:t>	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yes</a:t>
            </a:r>
            <a:r>
              <a:rPr lang="en-GB" sz="2000" dirty="0" smtClean="0">
                <a:cs typeface="Times New Roman" panose="02020603050405020304" pitchFamily="18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vs. </a:t>
            </a:r>
            <a:r>
              <a:rPr lang="en-GB" sz="2000" b="1" dirty="0">
                <a:cs typeface="Times New Roman" panose="02020603050405020304" pitchFamily="18" charset="0"/>
              </a:rPr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378084" y="-2353235"/>
            <a:ext cx="184731" cy="369332"/>
          </a:xfrm>
          <a:prstGeom prst="rect">
            <a:avLst/>
          </a:prstGeom>
          <a:solidFill>
            <a:srgbClr val="F6A599"/>
          </a:solidFill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r="3185" b="1373"/>
          <a:stretch/>
        </p:blipFill>
        <p:spPr>
          <a:xfrm>
            <a:off x="7820924" y="2"/>
            <a:ext cx="4205659" cy="4353337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5786377" y="523260"/>
            <a:ext cx="2334591" cy="7685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77" y="2469813"/>
            <a:ext cx="3415347" cy="351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4507489" y="-510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96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914" y="70923"/>
            <a:ext cx="2760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4. Model estimation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714" y="645043"/>
            <a:ext cx="3468890" cy="371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nut 3"/>
          <p:cNvSpPr/>
          <p:nvPr/>
        </p:nvSpPr>
        <p:spPr>
          <a:xfrm>
            <a:off x="918547" y="2628263"/>
            <a:ext cx="2231957" cy="599078"/>
          </a:xfrm>
          <a:prstGeom prst="donut">
            <a:avLst>
              <a:gd name="adj" fmla="val 70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t="50795" r="65880" b="3680"/>
          <a:stretch/>
        </p:blipFill>
        <p:spPr bwMode="auto">
          <a:xfrm>
            <a:off x="4114266" y="457802"/>
            <a:ext cx="3679749" cy="314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nut 5"/>
          <p:cNvSpPr/>
          <p:nvPr/>
        </p:nvSpPr>
        <p:spPr>
          <a:xfrm>
            <a:off x="4114266" y="1024805"/>
            <a:ext cx="829344" cy="171985"/>
          </a:xfrm>
          <a:prstGeom prst="donut">
            <a:avLst>
              <a:gd name="adj" fmla="val 70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03493" y="1741159"/>
            <a:ext cx="1110773" cy="10543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3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t="3990" r="6000" b="7350"/>
          <a:stretch/>
        </p:blipFill>
        <p:spPr bwMode="auto">
          <a:xfrm>
            <a:off x="8143594" y="70921"/>
            <a:ext cx="3953612" cy="6249196"/>
          </a:xfrm>
          <a:prstGeom prst="rect">
            <a:avLst/>
          </a:prstGeom>
          <a:noFill/>
          <a:ln w="2032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98772" y="4401549"/>
            <a:ext cx="75952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GB" sz="2000" b="1" dirty="0" smtClean="0"/>
              <a:t>We fit the predicted </a:t>
            </a:r>
            <a:r>
              <a:rPr lang="en-GB" sz="2000" dirty="0" smtClean="0"/>
              <a:t>model to the data.</a:t>
            </a:r>
          </a:p>
          <a:p>
            <a:pPr marL="342900" indent="-342900">
              <a:buFont typeface="Wingdings" charset="2"/>
              <a:buChar char="ü"/>
            </a:pPr>
            <a:endParaRPr lang="en-GB" sz="2000" dirty="0"/>
          </a:p>
          <a:p>
            <a:pPr marL="342900" indent="-342900">
              <a:buFont typeface="Wingdings" charset="2"/>
              <a:buChar char="ü"/>
            </a:pPr>
            <a:r>
              <a:rPr lang="en-GB" sz="2000" dirty="0" smtClean="0"/>
              <a:t>The </a:t>
            </a:r>
            <a:r>
              <a:rPr lang="en-GB" sz="2000" b="1" dirty="0"/>
              <a:t>dotted lines </a:t>
            </a:r>
            <a:r>
              <a:rPr lang="en-GB" sz="2000" dirty="0"/>
              <a:t>represent </a:t>
            </a:r>
            <a:r>
              <a:rPr lang="en-GB" sz="2000" dirty="0" smtClean="0"/>
              <a:t>the </a:t>
            </a:r>
            <a:r>
              <a:rPr lang="en-GB" sz="2000" b="1" dirty="0" smtClean="0"/>
              <a:t>real data </a:t>
            </a:r>
            <a:r>
              <a:rPr lang="en-GB" sz="2000" dirty="0" smtClean="0"/>
              <a:t>whereas full </a:t>
            </a:r>
            <a:r>
              <a:rPr lang="en-GB" sz="2000" dirty="0"/>
              <a:t>lines represent the </a:t>
            </a:r>
            <a:r>
              <a:rPr lang="en-GB" sz="2000" dirty="0" smtClean="0"/>
              <a:t>predicted data from SPM: </a:t>
            </a:r>
            <a:r>
              <a:rPr lang="en-GB" sz="2000" b="1" dirty="0" smtClean="0"/>
              <a:t>blue being  </a:t>
            </a:r>
            <a:r>
              <a:rPr lang="en-GB" sz="2000" b="1" dirty="0"/>
              <a:t>V1</a:t>
            </a:r>
            <a:r>
              <a:rPr lang="en-GB" sz="2000" dirty="0"/>
              <a:t>, </a:t>
            </a:r>
            <a:r>
              <a:rPr lang="en-GB" sz="2000" b="1" dirty="0"/>
              <a:t>green V5 </a:t>
            </a:r>
            <a:r>
              <a:rPr lang="en-GB" sz="2000" dirty="0"/>
              <a:t>and </a:t>
            </a:r>
            <a:r>
              <a:rPr lang="en-GB" sz="2000" b="1" dirty="0"/>
              <a:t>red SPC</a:t>
            </a:r>
            <a:r>
              <a:rPr lang="en-GB" sz="2000" dirty="0"/>
              <a:t>. </a:t>
            </a:r>
            <a:endParaRPr lang="en-GB" sz="2000" dirty="0" smtClean="0"/>
          </a:p>
          <a:p>
            <a:pPr marL="342900" indent="-342900">
              <a:buFont typeface="Wingdings" charset="2"/>
              <a:buChar char="ü"/>
            </a:pPr>
            <a:endParaRPr lang="en-GB" sz="2000" dirty="0"/>
          </a:p>
          <a:p>
            <a:pPr marL="342900" indent="-342900">
              <a:buFont typeface="Wingdings" charset="2"/>
              <a:buChar char="ü"/>
            </a:pPr>
            <a:r>
              <a:rPr lang="en-GB" sz="2000" b="1" dirty="0" smtClean="0"/>
              <a:t>Bottom graph </a:t>
            </a:r>
            <a:r>
              <a:rPr lang="en-GB" sz="2000" dirty="0" smtClean="0"/>
              <a:t>shows your </a:t>
            </a:r>
            <a:r>
              <a:rPr lang="en-GB" sz="2000" b="1" dirty="0" smtClean="0"/>
              <a:t>parameter estimations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0251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914" y="70923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5</a:t>
            </a:r>
            <a:r>
              <a:rPr lang="en-GB" sz="2400" b="1" dirty="0" smtClean="0">
                <a:solidFill>
                  <a:srgbClr val="FF0000"/>
                </a:solidFill>
              </a:rPr>
              <a:t>. BMS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72" y="532586"/>
            <a:ext cx="5802695" cy="5589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0233" y="1193340"/>
            <a:ext cx="8994912" cy="9233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GB" spc="40" dirty="0" smtClean="0">
              <a:latin typeface="Gill Sans MT" pitchFamily="34" charset="0"/>
            </a:endParaRPr>
          </a:p>
          <a:p>
            <a:pPr marL="285750" indent="-285750">
              <a:buFont typeface="Calibri" pitchFamily="34" charset="0"/>
              <a:buChar char="→"/>
            </a:pPr>
            <a:endParaRPr lang="en-GB" dirty="0" smtClean="0">
              <a:latin typeface="Gill Sans MT" pitchFamily="34" charset="0"/>
            </a:endParaRPr>
          </a:p>
          <a:p>
            <a:pPr marL="285750" indent="-285750">
              <a:buFont typeface="Calibri" pitchFamily="34" charset="0"/>
              <a:buChar char="→"/>
            </a:pPr>
            <a:endParaRPr lang="en-GB" dirty="0" smtClean="0">
              <a:latin typeface="Gill Sans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2156" y="3140348"/>
            <a:ext cx="59562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charset="2"/>
              <a:buChar char="ü"/>
            </a:pPr>
            <a:r>
              <a:rPr lang="en-GB" sz="2000" i="1" dirty="0"/>
              <a:t>Optional: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2000" b="1" i="1" spc="50" dirty="0"/>
              <a:t>Define families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2000" b="1" i="1" spc="50" dirty="0"/>
              <a:t>Compute BMA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09209" y="593176"/>
            <a:ext cx="51092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GB" sz="2000" spc="40" dirty="0"/>
              <a:t>We choose </a:t>
            </a:r>
            <a:r>
              <a:rPr lang="en-GB" sz="2000" b="1" spc="40" dirty="0"/>
              <a:t>directory</a:t>
            </a:r>
          </a:p>
          <a:p>
            <a:pPr marL="285750" indent="-285750">
              <a:buFont typeface="Wingdings" charset="2"/>
              <a:buChar char="ü"/>
            </a:pPr>
            <a:r>
              <a:rPr lang="en-GB" sz="2000" spc="40" dirty="0"/>
              <a:t>Load all </a:t>
            </a:r>
            <a:r>
              <a:rPr lang="en-GB" sz="2000" b="1" spc="40" dirty="0"/>
              <a:t>models for all subjects </a:t>
            </a:r>
            <a:r>
              <a:rPr lang="en-GB" sz="2000" spc="40" dirty="0" smtClean="0"/>
              <a:t>(after being estimated)</a:t>
            </a:r>
            <a:endParaRPr lang="en-GB" sz="2000" spc="40" dirty="0"/>
          </a:p>
          <a:p>
            <a:pPr marL="285750" indent="-285750">
              <a:buFont typeface="Wingdings" charset="2"/>
              <a:buChar char="ü"/>
            </a:pPr>
            <a:r>
              <a:rPr lang="en-GB" sz="2000" spc="40" dirty="0"/>
              <a:t>Then, choose</a:t>
            </a:r>
            <a:r>
              <a:rPr lang="en-GB" sz="2000" b="1" spc="40" dirty="0"/>
              <a:t> FFX or RFX </a:t>
            </a:r>
            <a:r>
              <a:rPr lang="en-GB" sz="2000" spc="40" dirty="0"/>
              <a:t>– </a:t>
            </a:r>
            <a:r>
              <a:rPr lang="en-GB" sz="2000" i="1" spc="40" dirty="0"/>
              <a:t>Multiple subjects with possibility for different models  =  RFX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49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3" t="3834" r="20071" b="4156"/>
          <a:stretch/>
        </p:blipFill>
        <p:spPr bwMode="auto">
          <a:xfrm>
            <a:off x="178618" y="255785"/>
            <a:ext cx="4002874" cy="6010547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1" t="10250" r="16253" b="60338"/>
          <a:stretch/>
        </p:blipFill>
        <p:spPr bwMode="auto">
          <a:xfrm>
            <a:off x="5014810" y="1385593"/>
            <a:ext cx="4383461" cy="32939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76443" y="537884"/>
            <a:ext cx="2449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WINNING MODEL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26701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t="50795" r="65880" b="3680"/>
          <a:stretch/>
        </p:blipFill>
        <p:spPr bwMode="auto">
          <a:xfrm>
            <a:off x="4540615" y="3737101"/>
            <a:ext cx="2731491" cy="284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5374" y="156430"/>
            <a:ext cx="2977424" cy="342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nut 5"/>
          <p:cNvSpPr/>
          <p:nvPr/>
        </p:nvSpPr>
        <p:spPr>
          <a:xfrm>
            <a:off x="4803920" y="2076725"/>
            <a:ext cx="2231957" cy="599078"/>
          </a:xfrm>
          <a:prstGeom prst="donut">
            <a:avLst>
              <a:gd name="adj" fmla="val 70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4316315" y="4596099"/>
            <a:ext cx="899983" cy="288032"/>
          </a:xfrm>
          <a:prstGeom prst="donut">
            <a:avLst>
              <a:gd name="adj" fmla="val 70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6" idx="4"/>
          </p:cNvCxnSpPr>
          <p:nvPr/>
        </p:nvCxnSpPr>
        <p:spPr>
          <a:xfrm flipH="1">
            <a:off x="4897104" y="2675803"/>
            <a:ext cx="1022795" cy="19202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807" r="6342" b="5882"/>
          <a:stretch/>
        </p:blipFill>
        <p:spPr bwMode="auto">
          <a:xfrm>
            <a:off x="7604402" y="893081"/>
            <a:ext cx="3521334" cy="5350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" t="4138" b="4846"/>
          <a:stretch/>
        </p:blipFill>
        <p:spPr bwMode="auto">
          <a:xfrm>
            <a:off x="546942" y="1033965"/>
            <a:ext cx="3661375" cy="4824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046041" y="346671"/>
            <a:ext cx="2987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b="1" spc="150" dirty="0">
                <a:ln w="1143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Intrinsic Connections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03227" y="208172"/>
            <a:ext cx="2923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b="1" spc="150" dirty="0">
                <a:ln w="1143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Modulatory Connections</a:t>
            </a:r>
          </a:p>
        </p:txBody>
      </p:sp>
    </p:spTree>
    <p:extLst>
      <p:ext uri="{BB962C8B-B14F-4D97-AF65-F5344CB8AC3E}">
        <p14:creationId xmlns:p14="http://schemas.microsoft.com/office/powerpoint/2010/main" val="220270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563" y="98474"/>
            <a:ext cx="8331882" cy="617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special thanks to our expert: Dr. Peter </a:t>
            </a:r>
            <a:r>
              <a:rPr lang="en-US" dirty="0" err="1" smtClean="0"/>
              <a:t>Zeidman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8642" y="-2892"/>
            <a:ext cx="11318460" cy="581542"/>
          </a:xfrm>
        </p:spPr>
        <p:txBody>
          <a:bodyPr/>
          <a:lstStyle/>
          <a:p>
            <a:pPr algn="l" eaLnBrk="1" hangingPunct="1"/>
            <a:r>
              <a:rPr lang="de-CH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Structural, </a:t>
            </a:r>
            <a:r>
              <a:rPr lang="de-CH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F</a:t>
            </a:r>
            <a:r>
              <a:rPr lang="de-CH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unctional and Effective </a:t>
            </a:r>
            <a:r>
              <a:rPr lang="de-CH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C</a:t>
            </a:r>
            <a:r>
              <a:rPr lang="de-CH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onnectivity</a:t>
            </a:r>
            <a:endParaRPr lang="en-US" sz="28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itchFamily="34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912" y="695275"/>
            <a:ext cx="3692770" cy="176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41" y="4753667"/>
            <a:ext cx="3358111" cy="196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30" y="2699763"/>
            <a:ext cx="3455934" cy="1767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318" y="1253446"/>
            <a:ext cx="211196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alibri" pitchFamily="34" charset="0"/>
              </a:rPr>
              <a:t>S</a:t>
            </a:r>
            <a:r>
              <a:rPr lang="en-GB" b="1" dirty="0" smtClean="0">
                <a:latin typeface="Calibri" pitchFamily="34" charset="0"/>
              </a:rPr>
              <a:t>tructural </a:t>
            </a:r>
            <a:r>
              <a:rPr lang="en-GB" b="1" dirty="0">
                <a:latin typeface="Calibri" pitchFamily="34" charset="0"/>
              </a:rPr>
              <a:t>connectivity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95162" y="976446"/>
            <a:ext cx="3510536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itchFamily="34" charset="0"/>
              </a:rPr>
              <a:t>large-scale anatomical infrastructures that support effective connections for </a:t>
            </a:r>
            <a:r>
              <a:rPr lang="en-GB" dirty="0" smtClean="0">
                <a:latin typeface="Calibri" pitchFamily="34" charset="0"/>
              </a:rPr>
              <a:t>coupling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9318" y="3260513"/>
            <a:ext cx="211196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latin typeface="Calibri" pitchFamily="34" charset="0"/>
              </a:rPr>
              <a:t>Functional </a:t>
            </a:r>
            <a:r>
              <a:rPr lang="de-CH" b="1" dirty="0">
                <a:latin typeface="Calibri" pitchFamily="34" charset="0"/>
              </a:rPr>
              <a:t>connectivity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5156" y="3122013"/>
            <a:ext cx="351053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dirty="0">
                <a:latin typeface="Calibri" pitchFamily="34" charset="0"/>
              </a:rPr>
              <a:t>statistical dependencies among remote neurophysiological </a:t>
            </a:r>
            <a:r>
              <a:rPr lang="de-CH" dirty="0" smtClean="0">
                <a:latin typeface="Calibri" pitchFamily="34" charset="0"/>
              </a:rPr>
              <a:t>events</a:t>
            </a:r>
            <a:endParaRPr lang="de-CH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9318" y="5415323"/>
            <a:ext cx="211196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latin typeface="Calibri" pitchFamily="34" charset="0"/>
              </a:rPr>
              <a:t>Effective </a:t>
            </a:r>
            <a:r>
              <a:rPr lang="de-CH" b="1" dirty="0">
                <a:latin typeface="Calibri" pitchFamily="34" charset="0"/>
              </a:rPr>
              <a:t>connectivity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95158" y="5415322"/>
            <a:ext cx="351053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dirty="0">
                <a:latin typeface="Calibri" pitchFamily="34" charset="0"/>
              </a:rPr>
              <a:t>influence that one system exerts over </a:t>
            </a:r>
            <a:r>
              <a:rPr lang="de-CH" dirty="0" smtClean="0">
                <a:latin typeface="Calibri" pitchFamily="34" charset="0"/>
              </a:rPr>
              <a:t>another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51278" y="1576610"/>
            <a:ext cx="863984" cy="25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351278" y="3572733"/>
            <a:ext cx="863984" cy="25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351278" y="5738489"/>
            <a:ext cx="863984" cy="25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0723" idx="3"/>
          </p:cNvCxnSpPr>
          <p:nvPr/>
        </p:nvCxnSpPr>
        <p:spPr>
          <a:xfrm flipV="1">
            <a:off x="7289682" y="1576610"/>
            <a:ext cx="917485" cy="25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073441" y="3583678"/>
            <a:ext cx="917485" cy="25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096511" y="5738485"/>
            <a:ext cx="839739" cy="51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4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521" y="1700808"/>
            <a:ext cx="10971372" cy="5040559"/>
          </a:xfrm>
        </p:spPr>
        <p:txBody>
          <a:bodyPr>
            <a:normAutofit fontScale="77500" lnSpcReduction="20000"/>
          </a:bodyPr>
          <a:lstStyle/>
          <a:p>
            <a:pPr indent="-342900">
              <a:spcBef>
                <a:spcPts val="0"/>
              </a:spcBef>
              <a:buClrTx/>
              <a:defRPr/>
            </a:pPr>
            <a:r>
              <a:rPr lang="es-ES_tradnl" sz="2100" dirty="0" err="1">
                <a:latin typeface="Arial" panose="020B0604020202020204" pitchFamily="34" charset="0"/>
                <a:cs typeface="Arial" panose="020B0604020202020204" pitchFamily="34" charset="0"/>
              </a:rPr>
              <a:t>Friston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, K.J., Harrison, L., &amp; </a:t>
            </a:r>
            <a:r>
              <a:rPr lang="es-ES_tradnl" sz="2100" dirty="0" err="1">
                <a:latin typeface="Arial" panose="020B0604020202020204" pitchFamily="34" charset="0"/>
                <a:cs typeface="Arial" panose="020B0604020202020204" pitchFamily="34" charset="0"/>
              </a:rPr>
              <a:t>Penny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, W. (2003).  </a:t>
            </a:r>
            <a:r>
              <a:rPr lang="es-ES_tradnl" sz="2100" dirty="0" err="1"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 Causal </a:t>
            </a:r>
            <a:r>
              <a:rPr lang="es-ES_tradnl" sz="2100" dirty="0" err="1"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s-ES_tradnl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Neuroimage</a:t>
            </a:r>
            <a:r>
              <a:rPr lang="es-ES_tradnl" sz="21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19, 1273-1302.</a:t>
            </a:r>
          </a:p>
          <a:p>
            <a:pPr indent="-342900">
              <a:spcBef>
                <a:spcPts val="0"/>
              </a:spcBef>
              <a:buClrTx/>
              <a:defRPr/>
            </a:pPr>
            <a:r>
              <a:rPr lang="es-ES_tradnl" sz="2100" dirty="0" err="1">
                <a:latin typeface="Arial" panose="020B0604020202020204" pitchFamily="34" charset="0"/>
                <a:cs typeface="Arial" panose="020B0604020202020204" pitchFamily="34" charset="0"/>
              </a:rPr>
              <a:t>Marreiros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, A. C., </a:t>
            </a:r>
            <a:r>
              <a:rPr lang="es-ES_tradnl" sz="2100" dirty="0" err="1">
                <a:latin typeface="Arial" panose="020B0604020202020204" pitchFamily="34" charset="0"/>
                <a:cs typeface="Arial" panose="020B0604020202020204" pitchFamily="34" charset="0"/>
              </a:rPr>
              <a:t>Kiebel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, S. J., &amp; </a:t>
            </a:r>
            <a:r>
              <a:rPr lang="es-ES_tradnl" sz="2100" dirty="0" err="1">
                <a:latin typeface="Arial" panose="020B0604020202020204" pitchFamily="34" charset="0"/>
                <a:cs typeface="Arial" panose="020B0604020202020204" pitchFamily="34" charset="0"/>
              </a:rPr>
              <a:t>Friston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, K. J. (2008). </a:t>
            </a:r>
            <a:r>
              <a:rPr lang="es-ES_tradnl" sz="2100" dirty="0" err="1"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 causal </a:t>
            </a:r>
            <a:r>
              <a:rPr lang="es-ES_tradnl" sz="2100" dirty="0" err="1"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1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100" dirty="0" err="1">
                <a:latin typeface="Arial" panose="020B0604020202020204" pitchFamily="34" charset="0"/>
                <a:cs typeface="Arial" panose="020B0604020202020204" pitchFamily="34" charset="0"/>
              </a:rPr>
              <a:t>fMRI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es-ES_tradnl" sz="2100" dirty="0" err="1">
                <a:latin typeface="Arial" panose="020B0604020202020204" pitchFamily="34" charset="0"/>
                <a:cs typeface="Arial" panose="020B0604020202020204" pitchFamily="34" charset="0"/>
              </a:rPr>
              <a:t>two-state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1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NeurImage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100" i="1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269-278.</a:t>
            </a:r>
          </a:p>
          <a:p>
            <a:pPr indent="-342900">
              <a:spcBef>
                <a:spcPts val="0"/>
              </a:spcBef>
              <a:buClrTx/>
              <a:defRPr/>
            </a:pPr>
            <a:r>
              <a:rPr lang="es-ES_tradn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Stephan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, K. E., </a:t>
            </a:r>
            <a:r>
              <a:rPr lang="es-ES_tradnl" sz="2100" dirty="0" err="1">
                <a:latin typeface="Arial" panose="020B0604020202020204" pitchFamily="34" charset="0"/>
                <a:cs typeface="Arial" panose="020B0604020202020204" pitchFamily="34" charset="0"/>
              </a:rPr>
              <a:t>Penny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, W. D., Moran, R. J., den </a:t>
            </a:r>
            <a:r>
              <a:rPr lang="es-ES_tradnl" sz="2100" dirty="0" err="1">
                <a:latin typeface="Arial" panose="020B0604020202020204" pitchFamily="34" charset="0"/>
                <a:cs typeface="Arial" panose="020B0604020202020204" pitchFamily="34" charset="0"/>
              </a:rPr>
              <a:t>Ouden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, H. E. M., </a:t>
            </a:r>
            <a:r>
              <a:rPr lang="es-ES_tradnl" sz="2100" dirty="0" err="1">
                <a:latin typeface="Arial" panose="020B0604020202020204" pitchFamily="34" charset="0"/>
                <a:cs typeface="Arial" panose="020B0604020202020204" pitchFamily="34" charset="0"/>
              </a:rPr>
              <a:t>Daunizeau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, J., &amp; </a:t>
            </a:r>
            <a:r>
              <a:rPr lang="es-ES_tradnl" sz="2100" dirty="0" err="1">
                <a:latin typeface="Arial" panose="020B0604020202020204" pitchFamily="34" charset="0"/>
                <a:cs typeface="Arial" panose="020B0604020202020204" pitchFamily="34" charset="0"/>
              </a:rPr>
              <a:t>Friston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, K. J. (2010). Ten simple rules </a:t>
            </a:r>
            <a:r>
              <a:rPr lang="es-ES_tradnl" sz="21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100" dirty="0" err="1"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 causal </a:t>
            </a:r>
            <a:r>
              <a:rPr lang="es-ES_tradnl" sz="2100" dirty="0" err="1"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Neuroimage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100" i="1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, 3099-3109.</a:t>
            </a:r>
          </a:p>
          <a:p>
            <a:pPr indent="-342900">
              <a:spcBef>
                <a:spcPts val="0"/>
              </a:spcBef>
              <a:buClrTx/>
              <a:defRPr/>
            </a:pP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Stephan, K. E., </a:t>
            </a:r>
            <a:r>
              <a:rPr lang="es-ES_tradnl" sz="2100" dirty="0" err="1">
                <a:latin typeface="Arial" panose="020B0604020202020204" pitchFamily="34" charset="0"/>
                <a:cs typeface="Arial" panose="020B0604020202020204" pitchFamily="34" charset="0"/>
              </a:rPr>
              <a:t>Kasper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, L., Harrison, L. M., </a:t>
            </a:r>
            <a:r>
              <a:rPr lang="es-ES_tradnl" sz="2100" dirty="0" err="1">
                <a:latin typeface="Arial" panose="020B0604020202020204" pitchFamily="34" charset="0"/>
                <a:cs typeface="Arial" panose="020B0604020202020204" pitchFamily="34" charset="0"/>
              </a:rPr>
              <a:t>Daunizeau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, J., den </a:t>
            </a:r>
            <a:r>
              <a:rPr lang="es-ES_tradnl" sz="2100" dirty="0" err="1">
                <a:latin typeface="Arial" panose="020B0604020202020204" pitchFamily="34" charset="0"/>
                <a:cs typeface="Arial" panose="020B0604020202020204" pitchFamily="34" charset="0"/>
              </a:rPr>
              <a:t>Ouden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, H. E. M., </a:t>
            </a:r>
            <a:r>
              <a:rPr lang="es-ES_tradnl" sz="2100" dirty="0" err="1">
                <a:latin typeface="Arial" panose="020B0604020202020204" pitchFamily="34" charset="0"/>
                <a:cs typeface="Arial" panose="020B0604020202020204" pitchFamily="34" charset="0"/>
              </a:rPr>
              <a:t>Breakspear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, M., &amp; </a:t>
            </a:r>
            <a:r>
              <a:rPr lang="es-ES_tradnl" sz="2100" dirty="0" err="1">
                <a:latin typeface="Arial" panose="020B0604020202020204" pitchFamily="34" charset="0"/>
                <a:cs typeface="Arial" panose="020B0604020202020204" pitchFamily="34" charset="0"/>
              </a:rPr>
              <a:t>Friston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, K. J. (2008). </a:t>
            </a:r>
            <a:r>
              <a:rPr lang="es-ES_tradnl" sz="2100" dirty="0" err="1">
                <a:latin typeface="Arial" panose="020B0604020202020204" pitchFamily="34" charset="0"/>
                <a:cs typeface="Arial" panose="020B0604020202020204" pitchFamily="34" charset="0"/>
              </a:rPr>
              <a:t>Nonlinear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100" dirty="0" err="1"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 causal </a:t>
            </a:r>
            <a:r>
              <a:rPr lang="es-ES_tradnl" sz="21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1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100" dirty="0" err="1">
                <a:latin typeface="Arial" panose="020B0604020202020204" pitchFamily="34" charset="0"/>
                <a:cs typeface="Arial" panose="020B0604020202020204" pitchFamily="34" charset="0"/>
              </a:rPr>
              <a:t>fMRI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NeuroImage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100" i="1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s-ES_tradnl" sz="2100" dirty="0">
                <a:latin typeface="Arial" panose="020B0604020202020204" pitchFamily="34" charset="0"/>
                <a:cs typeface="Arial" panose="020B0604020202020204" pitchFamily="34" charset="0"/>
              </a:rPr>
              <a:t>, 649-662.</a:t>
            </a:r>
          </a:p>
          <a:p>
            <a:pPr indent="-342900">
              <a:spcBef>
                <a:spcPts val="0"/>
              </a:spcBef>
              <a:buClrTx/>
              <a:defRPr/>
            </a:pP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Razi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A.(2017, March). 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Brain Connectivity.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Lecture given in UCL 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ION.</a:t>
            </a:r>
          </a:p>
          <a:p>
            <a:pPr indent="-342900">
              <a:spcBef>
                <a:spcPts val="0"/>
              </a:spcBef>
              <a:buClrTx/>
              <a:defRPr/>
            </a:pP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Stephan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K. E., Penny, W. D., Moran, R. J., Den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Ouden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H. E. M.,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Daunizeau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J., &amp;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Friston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K. J. (2010). Ten simple rules for dynamic causal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NeuroImage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(4), Stephan, K. E., &amp;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Friston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K. J. (2010).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Analyzing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effective connectivity with fMRI. 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Wiley interdisciplinary reviews. Cognitive science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(3), 446–459. 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doi:10.1002/wcs.58</a:t>
            </a:r>
          </a:p>
          <a:p>
            <a:pPr indent="-342900">
              <a:spcBef>
                <a:spcPts val="0"/>
              </a:spcBef>
              <a:buClrTx/>
              <a:defRPr/>
            </a:pPr>
            <a:r>
              <a:rPr lang="en-GB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Daunizeau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J.,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Preuschoff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K.,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Friston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K., &amp; Stephan, K. (2011). Optimizing experimental design for comparing models of brain function. </a:t>
            </a:r>
            <a:r>
              <a:rPr lang="en-GB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 Computational Biology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7(11)</a:t>
            </a:r>
          </a:p>
          <a:p>
            <a:pPr indent="-342900">
              <a:spcBef>
                <a:spcPts val="0"/>
              </a:spcBef>
              <a:buClrTx/>
              <a:defRPr/>
            </a:pP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Penny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W. D., Stephan, K. E.,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Daunizeau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J., Rosa, M. J.,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Friston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K. J., Schofield, T. M., &amp;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Leff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A. P. (2010). Comparing families of dynamic causal models. </a:t>
            </a:r>
            <a:r>
              <a:rPr lang="en-GB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 Computational Biology, </a:t>
            </a:r>
            <a:r>
              <a:rPr lang="en-GB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6(3)</a:t>
            </a:r>
          </a:p>
          <a:p>
            <a:pPr indent="-342900">
              <a:spcBef>
                <a:spcPts val="0"/>
              </a:spcBef>
              <a:buClrTx/>
              <a:defRPr/>
            </a:pPr>
            <a:r>
              <a:rPr lang="en-GB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Seghier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M. L.,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Zeidman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P., Neufeld, N. H.,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Leff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A. P., &amp; Price, C. J. (2010). Identifying abnormal connectivity in patients using dynamic causal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of FMRI responses. 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Frontiers in systems neuroscience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(August), 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1–14</a:t>
            </a:r>
          </a:p>
          <a:p>
            <a:pPr indent="-342900">
              <a:spcBef>
                <a:spcPts val="0"/>
              </a:spcBef>
              <a:buClrTx/>
              <a:defRPr/>
            </a:pP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Campo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et al. (2013). Network reconfiguration and working memory impairment in mesial temporal lobe epilepsy. </a:t>
            </a:r>
            <a:r>
              <a:rPr lang="en-GB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NeuroImage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48-54.</a:t>
            </a:r>
            <a:endParaRPr lang="en-GB" sz="21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>
              <a:spcBef>
                <a:spcPts val="0"/>
              </a:spcBef>
              <a:buClrTx/>
              <a:defRPr/>
            </a:pP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Previous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MfD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slides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4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Causal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400" dirty="0" smtClean="0"/>
              <a:t>Generic Bayesian framework for inferring </a:t>
            </a:r>
            <a:r>
              <a:rPr lang="en-US" sz="2400" dirty="0"/>
              <a:t>hidden neuronal states from measured brain activity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Introduced by </a:t>
            </a:r>
            <a:r>
              <a:rPr lang="en-US" sz="2400" b="1" dirty="0" err="1"/>
              <a:t>Friston</a:t>
            </a:r>
            <a:r>
              <a:rPr lang="en-US" sz="2400" b="1" dirty="0"/>
              <a:t>, </a:t>
            </a:r>
            <a:r>
              <a:rPr lang="en-US" sz="2400" b="1" dirty="0" smtClean="0"/>
              <a:t>Harrison </a:t>
            </a:r>
            <a:r>
              <a:rPr lang="en-US" sz="2400" b="1" dirty="0"/>
              <a:t>&amp; Penny (2003</a:t>
            </a:r>
            <a:r>
              <a:rPr lang="en-US" sz="2400" b="1" dirty="0" smtClean="0"/>
              <a:t>), </a:t>
            </a:r>
            <a:r>
              <a:rPr lang="en-US" sz="2400" b="1" dirty="0" err="1"/>
              <a:t>Neuroimage</a:t>
            </a:r>
            <a:endParaRPr lang="en-US" sz="2400" b="1" dirty="0"/>
          </a:p>
          <a:p>
            <a:pPr>
              <a:buFont typeface="Arial" charset="0"/>
              <a:buChar char="•"/>
            </a:pPr>
            <a:r>
              <a:rPr lang="en-US" sz="2400" dirty="0"/>
              <a:t>Part of the SPM package</a:t>
            </a:r>
          </a:p>
          <a:p>
            <a:pPr marL="114300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24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2564904"/>
            <a:ext cx="10168300" cy="150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10778" y="3695105"/>
            <a:ext cx="28799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6740" y="3549991"/>
            <a:ext cx="4799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1395" y="3748389"/>
            <a:ext cx="23999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4670" y="3555559"/>
            <a:ext cx="4799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2131" y="764704"/>
            <a:ext cx="8489950" cy="1296988"/>
          </a:xfrm>
        </p:spPr>
        <p:txBody>
          <a:bodyPr/>
          <a:lstStyle/>
          <a:p>
            <a:r>
              <a:rPr lang="en-GB" dirty="0">
                <a:latin typeface="Gill Sans MT"/>
              </a:rPr>
              <a:t>Brain as input-state-output system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0406" y="1888232"/>
            <a:ext cx="8229600" cy="3412976"/>
          </a:xfrm>
        </p:spPr>
        <p:txBody>
          <a:bodyPr>
            <a:normAutofit/>
          </a:bodyPr>
          <a:lstStyle/>
          <a:p>
            <a:r>
              <a:rPr lang="en-GB" b="1" dirty="0" smtClean="0"/>
              <a:t>Inputs</a:t>
            </a:r>
            <a:r>
              <a:rPr lang="en-GB" dirty="0" smtClean="0"/>
              <a:t>: experimental manipulations</a:t>
            </a:r>
          </a:p>
          <a:p>
            <a:pPr lvl="1"/>
            <a:r>
              <a:rPr lang="en-GB" dirty="0" smtClean="0"/>
              <a:t>External input on brain, e.g. visual stimuli</a:t>
            </a:r>
          </a:p>
          <a:p>
            <a:pPr lvl="1"/>
            <a:r>
              <a:rPr lang="en-GB" dirty="0" smtClean="0"/>
              <a:t>Context, e.g. attention</a:t>
            </a:r>
          </a:p>
          <a:p>
            <a:r>
              <a:rPr lang="en-GB" b="1" dirty="0" smtClean="0"/>
              <a:t>State variables</a:t>
            </a:r>
            <a:r>
              <a:rPr lang="en-GB" dirty="0" smtClean="0"/>
              <a:t>: neuronal activities in the brain</a:t>
            </a:r>
          </a:p>
          <a:p>
            <a:r>
              <a:rPr lang="en-GB" b="1" dirty="0" smtClean="0"/>
              <a:t>Outputs</a:t>
            </a:r>
            <a:r>
              <a:rPr lang="en-GB" dirty="0" smtClean="0"/>
              <a:t>: electromagnetic or hemodynamic responses over brain regions</a:t>
            </a:r>
          </a:p>
          <a:p>
            <a:pPr lvl="1"/>
            <a:r>
              <a:rPr lang="en-GB" dirty="0" smtClean="0"/>
              <a:t>Measured in scanner</a:t>
            </a:r>
          </a:p>
        </p:txBody>
      </p:sp>
    </p:spTree>
    <p:extLst>
      <p:ext uri="{BB962C8B-B14F-4D97-AF65-F5344CB8AC3E}">
        <p14:creationId xmlns:p14="http://schemas.microsoft.com/office/powerpoint/2010/main" val="25912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Gill Sans MT"/>
              </a:rPr>
              <a:t>General State </a:t>
            </a:r>
            <a:r>
              <a:rPr lang="en-GB" dirty="0">
                <a:latin typeface="Gill Sans MT"/>
              </a:rPr>
              <a:t>E</a:t>
            </a:r>
            <a:r>
              <a:rPr lang="en-GB" dirty="0" smtClean="0">
                <a:latin typeface="Gill Sans MT"/>
              </a:rPr>
              <a:t>quation</a:t>
            </a:r>
            <a:endParaRPr lang="en-GB" dirty="0">
              <a:latin typeface="Gill Sans M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980406" y="1600201"/>
                <a:ext cx="8229600" cy="125273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/>
                            </a:rPr>
                            <m:t>𝑑𝑧</m:t>
                          </m:r>
                        </m:num>
                        <m:den>
                          <m:r>
                            <a:rPr lang="de-DE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de-DE" i="1">
                          <a:latin typeface="Cambria Math"/>
                        </a:rPr>
                        <m:t>=</m:t>
                      </m:r>
                      <m:r>
                        <a:rPr lang="de-DE" i="1">
                          <a:latin typeface="Cambria Math"/>
                        </a:rPr>
                        <m:t>𝐹</m:t>
                      </m:r>
                      <m:r>
                        <a:rPr lang="de-DE" i="1">
                          <a:latin typeface="Cambria Math"/>
                        </a:rPr>
                        <m:t>(</m:t>
                      </m:r>
                      <m:r>
                        <a:rPr lang="de-DE" i="1">
                          <a:latin typeface="Cambria Math"/>
                        </a:rPr>
                        <m:t>𝑧</m:t>
                      </m:r>
                      <m:r>
                        <a:rPr lang="de-DE" i="1">
                          <a:latin typeface="Cambria Math"/>
                        </a:rPr>
                        <m:t>,</m:t>
                      </m:r>
                      <m:r>
                        <a:rPr lang="de-DE" i="1">
                          <a:latin typeface="Cambria Math"/>
                        </a:rPr>
                        <m:t>𝑢</m:t>
                      </m:r>
                      <m:r>
                        <a:rPr lang="de-DE" i="1"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θ</m:t>
                      </m:r>
                      <m:r>
                        <a:rPr lang="de-DE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0406" y="1600201"/>
                <a:ext cx="8229600" cy="1252736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068" y="3635166"/>
            <a:ext cx="2674243" cy="181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/>
        </p:nvSpPr>
        <p:spPr>
          <a:xfrm>
            <a:off x="5591150" y="4725144"/>
            <a:ext cx="62798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Z</a:t>
            </a:r>
            <a:r>
              <a:rPr lang="en-GB" sz="1400" baseline="-25000" dirty="0"/>
              <a:t>1</a:t>
            </a:r>
            <a:endParaRPr lang="en-GB" sz="1400" dirty="0"/>
          </a:p>
        </p:txBody>
      </p:sp>
      <p:sp>
        <p:nvSpPr>
          <p:cNvPr id="10" name="Ellipse 9"/>
          <p:cNvSpPr/>
          <p:nvPr/>
        </p:nvSpPr>
        <p:spPr>
          <a:xfrm>
            <a:off x="6095206" y="3933056"/>
            <a:ext cx="612068" cy="540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z</a:t>
            </a:r>
            <a:r>
              <a:rPr lang="en-GB" baseline="-25000" dirty="0"/>
              <a:t>2</a:t>
            </a:r>
            <a:endParaRPr lang="en-GB" dirty="0"/>
          </a:p>
        </p:txBody>
      </p:sp>
      <p:sp>
        <p:nvSpPr>
          <p:cNvPr id="11" name="Ellipse 10"/>
          <p:cNvSpPr/>
          <p:nvPr/>
        </p:nvSpPr>
        <p:spPr>
          <a:xfrm>
            <a:off x="5015086" y="4062598"/>
            <a:ext cx="576064" cy="518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z</a:t>
            </a:r>
            <a:r>
              <a:rPr lang="en-GB" baseline="-25000" dirty="0"/>
              <a:t>3</a:t>
            </a:r>
            <a:endParaRPr lang="en-GB" dirty="0"/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4655046" y="5229201"/>
            <a:ext cx="1008112" cy="10481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7452152" y="3893320"/>
            <a:ext cx="2278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z: current state of system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463359" y="4242574"/>
            <a:ext cx="2405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u: external input to system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463358" y="4602614"/>
            <a:ext cx="2115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solidFill>
                  <a:srgbClr val="FF0000"/>
                </a:solidFill>
              </a:rPr>
              <a:t>θ</a:t>
            </a:r>
            <a:r>
              <a:rPr lang="en-GB" sz="1600" dirty="0">
                <a:solidFill>
                  <a:srgbClr val="FF0000"/>
                </a:solidFill>
              </a:rPr>
              <a:t>: intrinsic connectivity</a:t>
            </a:r>
          </a:p>
        </p:txBody>
      </p:sp>
      <p:cxnSp>
        <p:nvCxnSpPr>
          <p:cNvPr id="20" name="Gerade Verbindung mit Pfeil 19"/>
          <p:cNvCxnSpPr/>
          <p:nvPr/>
        </p:nvCxnSpPr>
        <p:spPr>
          <a:xfrm flipV="1">
            <a:off x="5979394" y="4437112"/>
            <a:ext cx="187820" cy="2429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6073305" y="4473554"/>
            <a:ext cx="217833" cy="2898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H="1">
            <a:off x="5591150" y="4127594"/>
            <a:ext cx="396044" cy="214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flipV="1">
            <a:off x="5635538" y="4242574"/>
            <a:ext cx="387660" cy="83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>
            <a:off x="5447134" y="4581128"/>
            <a:ext cx="188404" cy="2506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 flipH="1" flipV="1">
            <a:off x="5519144" y="4509121"/>
            <a:ext cx="175045" cy="2187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6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548" y="6041672"/>
            <a:ext cx="452482" cy="55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15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Gill Sans MT"/>
              </a:rPr>
              <a:t>Neural equation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91" y="1636467"/>
            <a:ext cx="8727283" cy="493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51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Gill Sans MT"/>
              </a:rPr>
              <a:t>Neural State Equation in DCM</a:t>
            </a:r>
            <a:endParaRPr lang="en-GB" dirty="0">
              <a:latin typeface="Gill Sans M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53406" y="1844825"/>
            <a:ext cx="8489950" cy="3457575"/>
          </a:xfrm>
        </p:spPr>
        <p:txBody>
          <a:bodyPr/>
          <a:lstStyle/>
          <a:p>
            <a:r>
              <a:rPr lang="en-GB" dirty="0" smtClean="0"/>
              <a:t>Example: attention to motion or colour of visual stimulus (</a:t>
            </a:r>
            <a:r>
              <a:rPr lang="en-GB" dirty="0" err="1" smtClean="0"/>
              <a:t>Chawla</a:t>
            </a:r>
            <a:r>
              <a:rPr lang="en-GB" dirty="0" smtClean="0"/>
              <a:t>, 1999)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290" y="3066014"/>
            <a:ext cx="4588372" cy="307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 rot="5122532">
            <a:off x="7052058" y="4119746"/>
            <a:ext cx="462559" cy="468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lipse 6"/>
          <p:cNvSpPr/>
          <p:nvPr/>
        </p:nvSpPr>
        <p:spPr>
          <a:xfrm rot="5122532">
            <a:off x="7651557" y="3394616"/>
            <a:ext cx="462559" cy="468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lipse 7"/>
          <p:cNvSpPr/>
          <p:nvPr/>
        </p:nvSpPr>
        <p:spPr>
          <a:xfrm rot="5122532">
            <a:off x="8226277" y="4119746"/>
            <a:ext cx="462559" cy="468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lipse 8"/>
          <p:cNvSpPr/>
          <p:nvPr/>
        </p:nvSpPr>
        <p:spPr>
          <a:xfrm rot="5122532">
            <a:off x="7628124" y="4889669"/>
            <a:ext cx="462559" cy="468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lipse 11"/>
          <p:cNvSpPr/>
          <p:nvPr/>
        </p:nvSpPr>
        <p:spPr>
          <a:xfrm rot="5122532">
            <a:off x="7725496" y="3033727"/>
            <a:ext cx="324748" cy="422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lipse 12"/>
          <p:cNvSpPr/>
          <p:nvPr/>
        </p:nvSpPr>
        <p:spPr>
          <a:xfrm rot="5122532">
            <a:off x="8604664" y="4263110"/>
            <a:ext cx="324748" cy="422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llipse 13"/>
          <p:cNvSpPr/>
          <p:nvPr/>
        </p:nvSpPr>
        <p:spPr>
          <a:xfrm rot="5122532">
            <a:off x="8028600" y="5055198"/>
            <a:ext cx="324748" cy="422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Ellipse 14"/>
          <p:cNvSpPr/>
          <p:nvPr/>
        </p:nvSpPr>
        <p:spPr>
          <a:xfrm rot="5122532">
            <a:off x="6804464" y="4260810"/>
            <a:ext cx="324748" cy="422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Ellipse 15"/>
          <p:cNvSpPr/>
          <p:nvPr/>
        </p:nvSpPr>
        <p:spPr>
          <a:xfrm rot="5122532">
            <a:off x="7412100" y="3804302"/>
            <a:ext cx="462559" cy="468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Ellipse 16"/>
          <p:cNvSpPr/>
          <p:nvPr/>
        </p:nvSpPr>
        <p:spPr>
          <a:xfrm rot="5122532">
            <a:off x="7268084" y="4529629"/>
            <a:ext cx="462559" cy="468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Ellipse 17"/>
          <p:cNvSpPr/>
          <p:nvPr/>
        </p:nvSpPr>
        <p:spPr>
          <a:xfrm rot="5122532">
            <a:off x="8060171" y="4601637"/>
            <a:ext cx="462559" cy="468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Ellipse 18"/>
          <p:cNvSpPr/>
          <p:nvPr/>
        </p:nvSpPr>
        <p:spPr>
          <a:xfrm rot="5122532">
            <a:off x="7916155" y="3804302"/>
            <a:ext cx="462559" cy="468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Ellipse 19"/>
          <p:cNvSpPr/>
          <p:nvPr/>
        </p:nvSpPr>
        <p:spPr>
          <a:xfrm rot="5400000">
            <a:off x="7680260" y="5516356"/>
            <a:ext cx="430524" cy="8643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Ellipse 20"/>
          <p:cNvSpPr/>
          <p:nvPr/>
        </p:nvSpPr>
        <p:spPr>
          <a:xfrm rot="5400000">
            <a:off x="9336212" y="3356116"/>
            <a:ext cx="430524" cy="8643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Ellipse 21"/>
          <p:cNvSpPr/>
          <p:nvPr/>
        </p:nvSpPr>
        <p:spPr>
          <a:xfrm rot="5400000">
            <a:off x="5951836" y="3391020"/>
            <a:ext cx="430524" cy="8643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nhaltsplatzhalter 2"/>
          <p:cNvSpPr txBox="1">
            <a:spLocks/>
          </p:cNvSpPr>
          <p:nvPr/>
        </p:nvSpPr>
        <p:spPr>
          <a:xfrm>
            <a:off x="1980406" y="3284984"/>
            <a:ext cx="3630884" cy="36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Neural system consisting of:</a:t>
            </a:r>
          </a:p>
          <a:p>
            <a:pPr marL="685800" lvl="1"/>
            <a:r>
              <a:rPr lang="en-GB" dirty="0"/>
              <a:t>4 nodes (regions)</a:t>
            </a:r>
          </a:p>
          <a:p>
            <a:pPr marL="685800" lvl="1"/>
            <a:r>
              <a:rPr lang="en-GB" dirty="0"/>
              <a:t>Connections</a:t>
            </a:r>
          </a:p>
          <a:p>
            <a:pPr lvl="2"/>
            <a:r>
              <a:rPr lang="en-GB" dirty="0"/>
              <a:t>Within regions</a:t>
            </a:r>
          </a:p>
          <a:p>
            <a:pPr lvl="2"/>
            <a:r>
              <a:rPr lang="en-GB" dirty="0"/>
              <a:t>Between regions</a:t>
            </a:r>
          </a:p>
          <a:p>
            <a:pPr marL="685800" lvl="1"/>
            <a:r>
              <a:rPr lang="en-GB" dirty="0"/>
              <a:t>External input</a:t>
            </a:r>
          </a:p>
          <a:p>
            <a:pPr lvl="2"/>
            <a:r>
              <a:rPr lang="en-GB" dirty="0"/>
              <a:t>Stimulus</a:t>
            </a:r>
          </a:p>
          <a:p>
            <a:pPr lvl="2"/>
            <a:r>
              <a:rPr lang="en-GB" dirty="0"/>
              <a:t>Context</a:t>
            </a:r>
          </a:p>
          <a:p>
            <a:endParaRPr lang="en-GB" dirty="0"/>
          </a:p>
        </p:txBody>
      </p:sp>
      <p:sp>
        <p:nvSpPr>
          <p:cNvPr id="24" name="Textfeld 23"/>
          <p:cNvSpPr txBox="1"/>
          <p:nvPr/>
        </p:nvSpPr>
        <p:spPr>
          <a:xfrm>
            <a:off x="7664310" y="6516052"/>
            <a:ext cx="300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Taken from: Stephan, 2004</a:t>
            </a:r>
          </a:p>
        </p:txBody>
      </p:sp>
    </p:spTree>
    <p:extLst>
      <p:ext uri="{BB962C8B-B14F-4D97-AF65-F5344CB8AC3E}">
        <p14:creationId xmlns:p14="http://schemas.microsoft.com/office/powerpoint/2010/main" val="270649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3407</TotalTime>
  <Words>2967</Words>
  <Application>Microsoft Office PowerPoint</Application>
  <PresentationFormat>Custom</PresentationFormat>
  <Paragraphs>283</Paragraphs>
  <Slides>30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Arial Unicode MS</vt:lpstr>
      <vt:lpstr>宋体</vt:lpstr>
      <vt:lpstr>Arial</vt:lpstr>
      <vt:lpstr>Calibri</vt:lpstr>
      <vt:lpstr>Cambria</vt:lpstr>
      <vt:lpstr>Cambria Math</vt:lpstr>
      <vt:lpstr>Gill Sans MT</vt:lpstr>
      <vt:lpstr>Symbol</vt:lpstr>
      <vt:lpstr>Times New Roman</vt:lpstr>
      <vt:lpstr>Trebuchet MS</vt:lpstr>
      <vt:lpstr>Wingdings</vt:lpstr>
      <vt:lpstr>Adjacency</vt:lpstr>
      <vt:lpstr>Equation</vt:lpstr>
      <vt:lpstr>Image</vt:lpstr>
      <vt:lpstr>Dynamic Causal Modelling for fMRI: Theory &amp; Practice</vt:lpstr>
      <vt:lpstr>Connectivity Basics</vt:lpstr>
      <vt:lpstr>Structural, Functional and Effective Connectivity</vt:lpstr>
      <vt:lpstr>Dynamic Causal Modeling</vt:lpstr>
      <vt:lpstr>PowerPoint Presentation</vt:lpstr>
      <vt:lpstr>Brain as input-state-output system</vt:lpstr>
      <vt:lpstr>General State Equation</vt:lpstr>
      <vt:lpstr>Neural equation</vt:lpstr>
      <vt:lpstr>Neural State Equation in DCM</vt:lpstr>
      <vt:lpstr>Neural State Equation in DCM (Linear)</vt:lpstr>
      <vt:lpstr>Neural State Equation in DCM</vt:lpstr>
      <vt:lpstr>Neural State Equation in DCM (Bilinear)</vt:lpstr>
      <vt:lpstr>Neural State Equation in DCM</vt:lpstr>
      <vt:lpstr>PowerPoint Presentation</vt:lpstr>
      <vt:lpstr>Hemodynamic  model</vt:lpstr>
      <vt:lpstr>PowerPoint Presentation</vt:lpstr>
      <vt:lpstr>Inference in DCM</vt:lpstr>
      <vt:lpstr>DCM in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References</vt:lpstr>
    </vt:vector>
  </TitlesOfParts>
  <Company>UCL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Causal Modelling for fMRI: Theory &amp; Practice</dc:title>
  <dc:creator>Administrator</dc:creator>
  <cp:lastModifiedBy>Magda Dubois</cp:lastModifiedBy>
  <cp:revision>48</cp:revision>
  <dcterms:created xsi:type="dcterms:W3CDTF">2017-03-07T19:20:57Z</dcterms:created>
  <dcterms:modified xsi:type="dcterms:W3CDTF">2019-03-12T12:50:07Z</dcterms:modified>
</cp:coreProperties>
</file>