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57" r:id="rId3"/>
    <p:sldId id="279" r:id="rId4"/>
    <p:sldId id="307" r:id="rId5"/>
    <p:sldId id="296" r:id="rId6"/>
    <p:sldId id="309" r:id="rId7"/>
    <p:sldId id="280" r:id="rId8"/>
    <p:sldId id="281" r:id="rId9"/>
    <p:sldId id="310" r:id="rId10"/>
    <p:sldId id="306" r:id="rId11"/>
    <p:sldId id="305" r:id="rId12"/>
    <p:sldId id="282" r:id="rId13"/>
    <p:sldId id="283" r:id="rId14"/>
    <p:sldId id="284" r:id="rId15"/>
    <p:sldId id="267" r:id="rId16"/>
    <p:sldId id="270" r:id="rId17"/>
    <p:sldId id="271" r:id="rId18"/>
    <p:sldId id="274" r:id="rId19"/>
    <p:sldId id="268" r:id="rId20"/>
    <p:sldId id="287" r:id="rId21"/>
    <p:sldId id="277" r:id="rId22"/>
    <p:sldId id="313" r:id="rId23"/>
    <p:sldId id="314" r:id="rId24"/>
    <p:sldId id="315" r:id="rId25"/>
    <p:sldId id="316" r:id="rId26"/>
    <p:sldId id="328" r:id="rId27"/>
    <p:sldId id="317" r:id="rId28"/>
    <p:sldId id="318" r:id="rId29"/>
    <p:sldId id="319" r:id="rId30"/>
    <p:sldId id="320" r:id="rId31"/>
    <p:sldId id="321" r:id="rId32"/>
    <p:sldId id="322" r:id="rId33"/>
    <p:sldId id="323" r:id="rId34"/>
    <p:sldId id="324" r:id="rId35"/>
    <p:sldId id="325" r:id="rId36"/>
    <p:sldId id="304" r:id="rId37"/>
    <p:sldId id="311" r:id="rId38"/>
    <p:sldId id="327"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87" autoAdjust="0"/>
    <p:restoredTop sz="79730" autoAdjust="0"/>
  </p:normalViewPr>
  <p:slideViewPr>
    <p:cSldViewPr>
      <p:cViewPr>
        <p:scale>
          <a:sx n="80" d="100"/>
          <a:sy n="80" d="100"/>
        </p:scale>
        <p:origin x="-2274" y="-90"/>
      </p:cViewPr>
      <p:guideLst>
        <p:guide orient="horz" pos="2160"/>
        <p:guide pos="2880"/>
      </p:guideLst>
    </p:cSldViewPr>
  </p:slideViewPr>
  <p:notesTextViewPr>
    <p:cViewPr>
      <p:scale>
        <a:sx n="110" d="100"/>
        <a:sy n="11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1D718F-A05B-4AB2-BF26-528C23036D5A}" type="datetimeFigureOut">
              <a:rPr lang="en-GB" smtClean="0"/>
              <a:t>24/04/2019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0A181E-86F6-481B-B4FE-E668C3AEC5F4}" type="slidenum">
              <a:rPr lang="en-GB" smtClean="0"/>
              <a:t>‹#›</a:t>
            </a:fld>
            <a:endParaRPr lang="en-GB"/>
          </a:p>
        </p:txBody>
      </p:sp>
    </p:spTree>
    <p:extLst>
      <p:ext uri="{BB962C8B-B14F-4D97-AF65-F5344CB8AC3E}">
        <p14:creationId xmlns:p14="http://schemas.microsoft.com/office/powerpoint/2010/main" val="963076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en.wikipedia.org/wiki/Molecule" TargetMode="External"/><Relationship Id="rId3" Type="http://schemas.openxmlformats.org/officeDocument/2006/relationships/hyperlink" Target="https://en.wikipedia.org/wiki/Ancient_Greek_language" TargetMode="External"/><Relationship Id="rId7" Type="http://schemas.openxmlformats.org/officeDocument/2006/relationships/hyperlink" Target="https://en.wikipedia.org/wiki/Gas"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en.wikipedia.org/wiki/Liquid" TargetMode="External"/><Relationship Id="rId5" Type="http://schemas.openxmlformats.org/officeDocument/2006/relationships/hyperlink" Target="https://en.wikipedia.org/wiki/Fluid" TargetMode="External"/><Relationship Id="rId10" Type="http://schemas.openxmlformats.org/officeDocument/2006/relationships/hyperlink" Target="https://www.youtube.com/watch?v=Peg1yaB2bsk" TargetMode="External"/><Relationship Id="rId4" Type="http://schemas.openxmlformats.org/officeDocument/2006/relationships/hyperlink" Target="https://en.wikipedia.org/wiki/Particle" TargetMode="External"/><Relationship Id="rId9" Type="http://schemas.openxmlformats.org/officeDocument/2006/relationships/hyperlink" Target="https://en.wikipedia.org/wiki/Brownian_motion#cite_note-Feynman-41-2"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afni.nimh.nih.gov/afni"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www.fmrib.ox.ac.uk/fsl/fdt/fdt_dtifit.html" TargetMode="External"/><Relationship Id="rId5" Type="http://schemas.openxmlformats.org/officeDocument/2006/relationships/hyperlink" Target="https://www.mristudio.org/" TargetMode="External"/><Relationship Id="rId4" Type="http://schemas.openxmlformats.org/officeDocument/2006/relationships/hyperlink" Target="http://web4.cs.ucl.ac.uk/research/medic/camino/pmwiki/pmwiki.php?n=Main.Guide"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20A181E-86F6-481B-B4FE-E668C3AEC5F4}" type="slidenum">
              <a:rPr lang="en-GB" smtClean="0"/>
              <a:t>2</a:t>
            </a:fld>
            <a:endParaRPr lang="en-GB"/>
          </a:p>
        </p:txBody>
      </p:sp>
    </p:spTree>
    <p:extLst>
      <p:ext uri="{BB962C8B-B14F-4D97-AF65-F5344CB8AC3E}">
        <p14:creationId xmlns:p14="http://schemas.microsoft.com/office/powerpoint/2010/main" val="2945142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Using</a:t>
            </a:r>
            <a:r>
              <a:rPr lang="en-GB" sz="1200" b="0" i="0" kern="1200" baseline="0" dirty="0">
                <a:solidFill>
                  <a:schemeClr val="tx1"/>
                </a:solidFill>
                <a:effectLst/>
                <a:latin typeface="+mn-lt"/>
                <a:ea typeface="+mn-ea"/>
                <a:cs typeface="+mn-cs"/>
              </a:rPr>
              <a:t> diffusion measures, need</a:t>
            </a:r>
            <a:r>
              <a:rPr lang="en-GB" sz="1200" b="0" i="0" kern="1200" dirty="0">
                <a:solidFill>
                  <a:schemeClr val="tx1"/>
                </a:solidFill>
                <a:effectLst/>
                <a:latin typeface="+mn-lt"/>
                <a:ea typeface="+mn-ea"/>
                <a:cs typeface="+mn-cs"/>
              </a:rPr>
              <a:t> to present results that are unbiased, objective, and anatomically specific. </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TBSS pioneered the idea of projecting volumetric data onto a WM skeleton to circumvent the partial volume effect (PVE) and gain statistical power from this dimensionality reduction </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The approach does not require data smoothing and could alleviate many concerns that were raised regarding the conventional voxel-based morphometry (VBM) framework that was previously used in many DTI studies - in particular registration</a:t>
            </a:r>
            <a:r>
              <a:rPr lang="en-GB" sz="1200" b="0" i="0" kern="1200" baseline="0" dirty="0">
                <a:solidFill>
                  <a:schemeClr val="tx1"/>
                </a:solidFill>
                <a:effectLst/>
                <a:latin typeface="+mn-lt"/>
                <a:ea typeface="+mn-ea"/>
                <a:cs typeface="+mn-cs"/>
              </a:rPr>
              <a:t> difficulties – also increases statistical power</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 Being a fully automated technique, TBSS is generally considered to be largely user-independent</a:t>
            </a:r>
            <a:r>
              <a:rPr lang="en-GB" sz="1200" b="0" i="0" kern="1200" baseline="0" dirty="0">
                <a:solidFill>
                  <a:schemeClr val="tx1"/>
                </a:solidFill>
                <a:effectLst/>
                <a:latin typeface="+mn-lt"/>
                <a:ea typeface="+mn-ea"/>
                <a:cs typeface="+mn-cs"/>
              </a:rPr>
              <a:t> except </a:t>
            </a:r>
            <a:r>
              <a:rPr lang="en-GB" sz="1200" b="0" i="0" kern="1200" dirty="0">
                <a:solidFill>
                  <a:schemeClr val="tx1"/>
                </a:solidFill>
                <a:effectLst/>
                <a:latin typeface="+mn-lt"/>
                <a:ea typeface="+mn-ea"/>
                <a:cs typeface="+mn-cs"/>
              </a:rPr>
              <a:t>results (</a:t>
            </a:r>
            <a:r>
              <a:rPr lang="en-GB" sz="1200" b="0" i="0" kern="1200" dirty="0" err="1">
                <a:solidFill>
                  <a:schemeClr val="tx1"/>
                </a:solidFill>
                <a:effectLst/>
                <a:latin typeface="+mn-lt"/>
                <a:ea typeface="+mn-ea"/>
                <a:cs typeface="+mn-cs"/>
              </a:rPr>
              <a:t>i</a:t>
            </a:r>
            <a:r>
              <a:rPr lang="en-GB" sz="1200" b="0" i="0" kern="1200" dirty="0">
                <a:solidFill>
                  <a:schemeClr val="tx1"/>
                </a:solidFill>
                <a:effectLst/>
                <a:latin typeface="+mn-lt"/>
                <a:ea typeface="+mn-ea"/>
                <a:cs typeface="+mn-cs"/>
              </a:rPr>
              <a:t>) the choice of the registration target and (ii) the FA threshold defined in the </a:t>
            </a:r>
            <a:r>
              <a:rPr lang="en-GB" sz="1200" b="0" i="0" kern="1200" dirty="0" err="1">
                <a:solidFill>
                  <a:schemeClr val="tx1"/>
                </a:solidFill>
                <a:effectLst/>
                <a:latin typeface="+mn-lt"/>
                <a:ea typeface="+mn-ea"/>
                <a:cs typeface="+mn-cs"/>
              </a:rPr>
              <a:t>skeletonization</a:t>
            </a:r>
            <a:r>
              <a:rPr lang="en-GB" sz="1200" b="0" i="0" kern="1200" dirty="0">
                <a:solidFill>
                  <a:schemeClr val="tx1"/>
                </a:solidFill>
                <a:effectLst/>
                <a:latin typeface="+mn-lt"/>
                <a:ea typeface="+mn-ea"/>
                <a:cs typeface="+mn-cs"/>
              </a:rPr>
              <a:t> process</a:t>
            </a:r>
            <a:r>
              <a:rPr lang="en-GB" sz="1200" b="0" i="0" kern="1200" baseline="0" dirty="0">
                <a:solidFill>
                  <a:schemeClr val="tx1"/>
                </a:solidFill>
                <a:effectLst/>
                <a:latin typeface="+mn-lt"/>
                <a:ea typeface="+mn-ea"/>
                <a:cs typeface="+mn-cs"/>
              </a:rPr>
              <a:t> which can influence results.</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20A181E-86F6-481B-B4FE-E668C3AEC5F4}" type="slidenum">
              <a:rPr lang="en-GB" smtClean="0"/>
              <a:t>15</a:t>
            </a:fld>
            <a:endParaRPr lang="en-GB"/>
          </a:p>
        </p:txBody>
      </p:sp>
    </p:spTree>
    <p:extLst>
      <p:ext uri="{BB962C8B-B14F-4D97-AF65-F5344CB8AC3E}">
        <p14:creationId xmlns:p14="http://schemas.microsoft.com/office/powerpoint/2010/main" val="1930941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more detail, images have first to be </a:t>
            </a:r>
            <a:r>
              <a:rPr lang="en-US" sz="1200" kern="1200" dirty="0" err="1">
                <a:solidFill>
                  <a:schemeClr val="tx1"/>
                </a:solidFill>
                <a:effectLst/>
                <a:latin typeface="+mn-lt"/>
                <a:ea typeface="+mn-ea"/>
                <a:cs typeface="+mn-cs"/>
              </a:rPr>
              <a:t>prealigned</a:t>
            </a:r>
            <a:r>
              <a:rPr lang="en-US" sz="1200" kern="1200" dirty="0">
                <a:solidFill>
                  <a:schemeClr val="tx1"/>
                </a:solidFill>
                <a:effectLst/>
                <a:latin typeface="+mn-lt"/>
                <a:ea typeface="+mn-ea"/>
                <a:cs typeface="+mn-cs"/>
              </a:rPr>
              <a:t> and corrected for head motion and eddy currents. Then a diffusion tensor is calculated. The next step would be a non-linear alignment that allows the creation of the skeleton with intermediate degrees of freedom. The most typical subject of the cohort (or a template) is used in order to register all the remaining subjects  so the less mean displacement is found. Finally all images are warped to a common space, they are averaged to create a mean FA image and the skeleton is created as a line in the </a:t>
            </a:r>
            <a:r>
              <a:rPr lang="en-US" sz="1200" kern="1200" dirty="0" err="1">
                <a:solidFill>
                  <a:schemeClr val="tx1"/>
                </a:solidFill>
                <a:effectLst/>
                <a:latin typeface="+mn-lt"/>
                <a:ea typeface="+mn-ea"/>
                <a:cs typeface="+mn-cs"/>
              </a:rPr>
              <a:t>centre</a:t>
            </a:r>
            <a:r>
              <a:rPr lang="en-US" sz="1200" kern="1200" dirty="0">
                <a:solidFill>
                  <a:schemeClr val="tx1"/>
                </a:solidFill>
                <a:effectLst/>
                <a:latin typeface="+mn-lt"/>
                <a:ea typeface="+mn-ea"/>
                <a:cs typeface="+mn-cs"/>
              </a:rPr>
              <a:t> of the tract. A search is then made perpendicular to the tract and the voxel with maximal FA is chosen as the </a:t>
            </a:r>
            <a:r>
              <a:rPr lang="en-US" sz="1200" kern="1200" dirty="0" err="1">
                <a:solidFill>
                  <a:schemeClr val="tx1"/>
                </a:solidFill>
                <a:effectLst/>
                <a:latin typeface="+mn-lt"/>
                <a:ea typeface="+mn-ea"/>
                <a:cs typeface="+mn-cs"/>
              </a:rPr>
              <a:t>centre</a:t>
            </a:r>
            <a:r>
              <a:rPr lang="en-US" sz="1200" kern="1200" dirty="0">
                <a:solidFill>
                  <a:schemeClr val="tx1"/>
                </a:solidFill>
                <a:effectLst/>
                <a:latin typeface="+mn-lt"/>
                <a:ea typeface="+mn-ea"/>
                <a:cs typeface="+mn-cs"/>
              </a:rPr>
              <a:t> of the tract. The FA skeleton should be then </a:t>
            </a:r>
            <a:r>
              <a:rPr lang="en-US" sz="1200" kern="1200" dirty="0" err="1">
                <a:solidFill>
                  <a:schemeClr val="tx1"/>
                </a:solidFill>
                <a:effectLst/>
                <a:latin typeface="+mn-lt"/>
                <a:ea typeface="+mn-ea"/>
                <a:cs typeface="+mn-cs"/>
              </a:rPr>
              <a:t>thresholded</a:t>
            </a:r>
            <a:r>
              <a:rPr lang="en-US" sz="1200" kern="1200" dirty="0">
                <a:solidFill>
                  <a:schemeClr val="tx1"/>
                </a:solidFill>
                <a:effectLst/>
                <a:latin typeface="+mn-lt"/>
                <a:ea typeface="+mn-ea"/>
                <a:cs typeface="+mn-cs"/>
              </a:rPr>
              <a:t> to exclude non WM voxels. Finally, each participant’s FA image is projected onto the skeleton. </a:t>
            </a:r>
            <a:endParaRPr lang="en-GB" sz="1200" b="1" i="0" u="none" strike="noStrike" kern="1200" baseline="0" dirty="0">
              <a:solidFill>
                <a:schemeClr val="tx1"/>
              </a:solidFill>
              <a:latin typeface="+mn-lt"/>
              <a:ea typeface="+mn-ea"/>
              <a:cs typeface="+mn-cs"/>
            </a:endParaRPr>
          </a:p>
          <a:p>
            <a:endParaRPr lang="en-GB" sz="1200" b="1"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Brief overview of TBSS</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This framework has been shown to improve white-matter alignment compared with conventional FA-based registration</a:t>
            </a:r>
          </a:p>
          <a:p>
            <a:endParaRPr lang="en-GB"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Create population-specific tensor template / Create mean FA image (no smoothing)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baseline="0" dirty="0">
                <a:solidFill>
                  <a:schemeClr val="tx1"/>
                </a:solidFill>
                <a:effectLst/>
                <a:latin typeface="+mn-lt"/>
                <a:ea typeface="+mn-ea"/>
                <a:cs typeface="+mn-cs"/>
              </a:rPr>
              <a:t>Can also warp atlas to subject space if need ROI</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The following set of commands will register the population template to the standard-space template with a series of registrations, beginning with rigid, then affine, then finally diffeomorphic.</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Image mapping to standard space is often required in reporting results from voxel-based analysis</a:t>
            </a:r>
            <a:endParaRPr lang="en-GB" sz="1200" b="0" i="0" u="none" strike="noStrike" kern="1200" baseline="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u="none" strike="noStrike" kern="1200" baseline="0" dirty="0">
              <a:solidFill>
                <a:schemeClr val="tx1"/>
              </a:solidFill>
              <a:latin typeface="+mn-lt"/>
              <a:ea typeface="+mn-ea"/>
              <a:cs typeface="+mn-cs"/>
            </a:endParaRPr>
          </a:p>
          <a:p>
            <a:r>
              <a:rPr lang="en-GB" sz="1200" b="0" i="0" kern="1200" dirty="0">
                <a:solidFill>
                  <a:schemeClr val="tx1"/>
                </a:solidFill>
                <a:effectLst/>
                <a:latin typeface="+mn-lt"/>
                <a:ea typeface="+mn-ea"/>
                <a:cs typeface="+mn-cs"/>
              </a:rPr>
              <a:t> With regard to the choice of the registration target, a recommendation can already be made on the basis of both previous studies and our work: Replace the TBSS registration step with tensor-based, group-wise registration, e.g. using DTI-TK.</a:t>
            </a:r>
            <a:endParaRPr lang="en-GB" sz="1200" b="0" i="0" u="none" strike="noStrike" kern="1200" baseline="0" dirty="0">
              <a:solidFill>
                <a:schemeClr val="tx1"/>
              </a:solidFill>
              <a:latin typeface="+mn-lt"/>
              <a:ea typeface="+mn-ea"/>
              <a:cs typeface="+mn-cs"/>
            </a:endParaRP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Steps</a:t>
            </a:r>
          </a:p>
          <a:p>
            <a:pPr marL="514350" indent="-514350">
              <a:buAutoNum type="arabicParenR"/>
            </a:pPr>
            <a:r>
              <a:rPr lang="en-GB" dirty="0"/>
              <a:t>Rigidly register each image to first b0 </a:t>
            </a:r>
          </a:p>
          <a:p>
            <a:pPr marL="514350" indent="-514350">
              <a:buAutoNum type="arabicParenR"/>
            </a:pPr>
            <a:r>
              <a:rPr lang="en-GB" dirty="0"/>
              <a:t>Tensor based registration from subject space to population-template space (DTI-TK)</a:t>
            </a:r>
          </a:p>
          <a:p>
            <a:pPr marL="514350" indent="-514350">
              <a:buAutoNum type="arabicParenR"/>
            </a:pPr>
            <a:r>
              <a:rPr lang="en-GB" dirty="0"/>
              <a:t>Map population template space to standard space e.g. ICBM</a:t>
            </a:r>
          </a:p>
          <a:p>
            <a:pPr marL="514350" indent="-514350">
              <a:buAutoNum type="arabicParenR"/>
            </a:pPr>
            <a:r>
              <a:rPr lang="en-GB" dirty="0"/>
              <a:t>Estimate tensor metric (e.g. FA, MD, NDI </a:t>
            </a:r>
            <a:r>
              <a:rPr lang="en-GB" dirty="0" err="1"/>
              <a:t>ect</a:t>
            </a:r>
            <a:r>
              <a:rPr lang="en-GB" dirty="0"/>
              <a:t>) in e.g. FSL/NODDI toolbox</a:t>
            </a:r>
          </a:p>
          <a:p>
            <a:pPr marL="514350" indent="-514350">
              <a:buAutoNum type="arabicParenR"/>
            </a:pPr>
            <a:r>
              <a:rPr lang="en-GB" dirty="0"/>
              <a:t>Create mean FA image and skeletonise it</a:t>
            </a:r>
          </a:p>
          <a:p>
            <a:pPr marL="514350" indent="-514350">
              <a:buAutoNum type="arabicParenR"/>
            </a:pPr>
            <a:r>
              <a:rPr lang="en-GB" dirty="0"/>
              <a:t>Project all subjects’ FA data onto the mean FA skeleton</a:t>
            </a:r>
          </a:p>
          <a:p>
            <a:pPr marL="514350" indent="-514350">
              <a:buAutoNum type="arabicParenR"/>
            </a:pPr>
            <a:r>
              <a:rPr lang="en-GB" dirty="0"/>
              <a:t>Stats – feed 4D projected FA data into GLM modelling and thresholding to find voxels which correlate with your model</a:t>
            </a:r>
          </a:p>
          <a:p>
            <a:endParaRPr lang="en-GB"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20A181E-86F6-481B-B4FE-E668C3AEC5F4}" type="slidenum">
              <a:rPr lang="en-GB" smtClean="0"/>
              <a:t>16</a:t>
            </a:fld>
            <a:endParaRPr lang="en-GB"/>
          </a:p>
        </p:txBody>
      </p:sp>
    </p:spTree>
    <p:extLst>
      <p:ext uri="{BB962C8B-B14F-4D97-AF65-F5344CB8AC3E}">
        <p14:creationId xmlns:p14="http://schemas.microsoft.com/office/powerpoint/2010/main" val="2377385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1" i="0" u="none" strike="noStrike" kern="1200" baseline="0" dirty="0">
                <a:solidFill>
                  <a:schemeClr val="tx1"/>
                </a:solidFill>
                <a:latin typeface="+mn-lt"/>
                <a:ea typeface="+mn-ea"/>
                <a:cs typeface="+mn-cs"/>
              </a:rPr>
              <a:t>About the </a:t>
            </a:r>
            <a:r>
              <a:rPr lang="en-GB" sz="1200" b="1" i="0" u="none" strike="noStrike" kern="1200" baseline="0" dirty="0" err="1">
                <a:solidFill>
                  <a:schemeClr val="tx1"/>
                </a:solidFill>
                <a:latin typeface="+mn-lt"/>
                <a:ea typeface="+mn-ea"/>
                <a:cs typeface="+mn-cs"/>
              </a:rPr>
              <a:t>skeletonisation</a:t>
            </a:r>
            <a:r>
              <a:rPr lang="en-GB" sz="1200" b="1" i="0" u="none" strike="noStrike" kern="1200" baseline="0" dirty="0">
                <a:solidFill>
                  <a:schemeClr val="tx1"/>
                </a:solidFill>
                <a:latin typeface="+mn-lt"/>
                <a:ea typeface="+mn-ea"/>
                <a:cs typeface="+mn-cs"/>
              </a:rPr>
              <a:t> process</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The mean FA is now fed into the tract skeleton generation, which aims to represent all tracts which are ‘‘common’’ to all subjects. The skeleton will represent each such </a:t>
            </a:r>
            <a:r>
              <a:rPr lang="en-GB" sz="1200" b="1" i="0" u="none" strike="noStrike" kern="1200" baseline="0" dirty="0">
                <a:solidFill>
                  <a:schemeClr val="tx1"/>
                </a:solidFill>
                <a:latin typeface="+mn-lt"/>
                <a:ea typeface="+mn-ea"/>
                <a:cs typeface="+mn-cs"/>
              </a:rPr>
              <a:t>tract as a single line (or surface) running down the centre of the tract</a:t>
            </a:r>
            <a:r>
              <a:rPr lang="en-GB" sz="1200" b="0" i="0" u="none" strike="noStrike" kern="1200" baseline="0" dirty="0">
                <a:solidFill>
                  <a:schemeClr val="tx1"/>
                </a:solidFill>
                <a:latin typeface="+mn-lt"/>
                <a:ea typeface="+mn-ea"/>
                <a:cs typeface="+mn-cs"/>
              </a:rPr>
              <a:t>.</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In other words, a search is made along all voxels in the local ‘‘tract perpendicular direction’’, and the </a:t>
            </a:r>
            <a:r>
              <a:rPr lang="en-GB" sz="1200" b="1" i="0" u="none" strike="noStrike" kern="1200" baseline="0" dirty="0">
                <a:solidFill>
                  <a:schemeClr val="tx1"/>
                </a:solidFill>
                <a:latin typeface="+mn-lt"/>
                <a:ea typeface="+mn-ea"/>
                <a:cs typeface="+mn-cs"/>
              </a:rPr>
              <a:t>voxel with the highest FA</a:t>
            </a:r>
            <a:r>
              <a:rPr lang="en-GB" sz="1200" b="0" i="0" u="none" strike="noStrike" kern="1200" baseline="0" dirty="0">
                <a:solidFill>
                  <a:schemeClr val="tx1"/>
                </a:solidFill>
                <a:latin typeface="+mn-lt"/>
                <a:ea typeface="+mn-ea"/>
                <a:cs typeface="+mn-cs"/>
              </a:rPr>
              <a:t> is identified as the centre of the tract.</a:t>
            </a:r>
          </a:p>
          <a:p>
            <a:pPr marL="0" indent="0">
              <a:buFont typeface="Arial" panose="020B0604020202020204" pitchFamily="34" charset="0"/>
              <a:buNone/>
            </a:pPr>
            <a:r>
              <a:rPr lang="en-GB" sz="1200" b="0" i="0" u="none" strike="noStrike" kern="1200" baseline="0" dirty="0">
                <a:solidFill>
                  <a:schemeClr val="tx1"/>
                </a:solidFill>
                <a:latin typeface="+mn-lt"/>
                <a:ea typeface="+mn-ea"/>
                <a:cs typeface="+mn-cs"/>
              </a:rPr>
              <a:t>(If the FA value is greater than the neighbouring values, then the voxel is marked as lying on the skeleton.)</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We now have an FA skeleton which should represent the different tract structures in the mean FA image. </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This is </a:t>
            </a:r>
            <a:r>
              <a:rPr lang="en-GB" sz="1200" b="0" i="0" u="none" strike="noStrike" kern="1200" baseline="0" dirty="0" err="1">
                <a:solidFill>
                  <a:schemeClr val="tx1"/>
                </a:solidFill>
                <a:latin typeface="+mn-lt"/>
                <a:ea typeface="+mn-ea"/>
                <a:cs typeface="+mn-cs"/>
              </a:rPr>
              <a:t>thresholded</a:t>
            </a:r>
            <a:r>
              <a:rPr lang="en-GB" sz="1200" b="0" i="0" u="none" strike="noStrike" kern="1200" baseline="0" dirty="0">
                <a:solidFill>
                  <a:schemeClr val="tx1"/>
                </a:solidFill>
                <a:latin typeface="+mn-lt"/>
                <a:ea typeface="+mn-ea"/>
                <a:cs typeface="+mn-cs"/>
              </a:rPr>
              <a:t> in order to restrict further analysis to points which are within white matter which has been successfully aligned across subjects. (i.e. excluding CSF/GM voxels)</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We now ‘‘project’’ each subject’s aligned FA image onto the mean FA skeleton. The aim here is to account for residual misalignments between subjects after the initial nonlinear registrations.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Should now see the mean FA skeleton on top of each different subject's aligned FA image.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If the registration has worked well you should see that in general each subject's major tracts are reasonably well aligned to the relevant parts of the skeleton. </a:t>
            </a:r>
          </a:p>
          <a:p>
            <a:pPr marL="171450" indent="-171450">
              <a:buFont typeface="Arial" panose="020B0604020202020204" pitchFamily="34" charset="0"/>
              <a:buChar char="•"/>
            </a:pPr>
            <a:endParaRPr lang="en-GB"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GB"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GB"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GB"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GB"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TBSS includes a </a:t>
            </a:r>
            <a:r>
              <a:rPr lang="en-GB" sz="1200" b="0" i="0" kern="1200" dirty="0" err="1">
                <a:solidFill>
                  <a:schemeClr val="tx1"/>
                </a:solidFill>
                <a:effectLst/>
                <a:latin typeface="+mn-lt"/>
                <a:ea typeface="+mn-ea"/>
                <a:cs typeface="+mn-cs"/>
              </a:rPr>
              <a:t>skeletonization</a:t>
            </a:r>
            <a:r>
              <a:rPr lang="en-GB" sz="1200" b="0" i="0" kern="1200" dirty="0">
                <a:solidFill>
                  <a:schemeClr val="tx1"/>
                </a:solidFill>
                <a:effectLst/>
                <a:latin typeface="+mn-lt"/>
                <a:ea typeface="+mn-ea"/>
                <a:cs typeface="+mn-cs"/>
              </a:rPr>
              <a:t> step that alleviates residual image misalignment and obviates the need for data smoothing.</a:t>
            </a:r>
            <a:r>
              <a:rPr lang="en-GB" sz="1200" b="0" i="0" kern="1200" baseline="0" dirty="0">
                <a:solidFill>
                  <a:schemeClr val="tx1"/>
                </a:solidFill>
                <a:effectLst/>
                <a:latin typeface="+mn-lt"/>
                <a:ea typeface="+mn-ea"/>
                <a:cs typeface="+mn-cs"/>
              </a:rPr>
              <a:t> By </a:t>
            </a:r>
            <a:r>
              <a:rPr lang="en-GB" sz="1200" b="0" i="0" kern="1200" dirty="0">
                <a:solidFill>
                  <a:schemeClr val="tx1"/>
                </a:solidFill>
                <a:effectLst/>
                <a:latin typeface="+mn-lt"/>
                <a:ea typeface="+mn-ea"/>
                <a:cs typeface="+mn-cs"/>
              </a:rPr>
              <a:t>Projects locally</a:t>
            </a:r>
            <a:r>
              <a:rPr lang="en-GB" sz="1200" b="0" i="0" kern="1200" baseline="0" dirty="0">
                <a:solidFill>
                  <a:schemeClr val="tx1"/>
                </a:solidFill>
                <a:effectLst/>
                <a:latin typeface="+mn-lt"/>
                <a:ea typeface="+mn-ea"/>
                <a:cs typeface="+mn-cs"/>
              </a:rPr>
              <a:t> maximal FA values of individual subjects onto the FA skeleton.</a:t>
            </a:r>
            <a:endParaRPr lang="en-GB" sz="1200" b="0" i="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First create in a standard-space (MNI) version of each subject's FA image; next these are all merged into a single 4D image file called </a:t>
            </a:r>
            <a:r>
              <a:rPr lang="en-GB" dirty="0" err="1"/>
              <a:t>all_FA</a:t>
            </a:r>
            <a:r>
              <a:rPr lang="en-GB" sz="1200" b="0" i="0" kern="1200" dirty="0">
                <a:solidFill>
                  <a:schemeClr val="tx1"/>
                </a:solidFill>
                <a:effectLst/>
                <a:latin typeface="+mn-lt"/>
                <a:ea typeface="+mn-ea"/>
                <a:cs typeface="+mn-cs"/>
              </a:rPr>
              <a:t>, created in a new subdirectory called </a:t>
            </a:r>
            <a:r>
              <a:rPr lang="en-GB" dirty="0"/>
              <a:t>stats</a:t>
            </a:r>
            <a:r>
              <a:rPr lang="en-GB" sz="1200" b="0" i="0" kern="1200" dirty="0">
                <a:solidFill>
                  <a:schemeClr val="tx1"/>
                </a:solidFill>
                <a:effectLst/>
                <a:latin typeface="+mn-lt"/>
                <a:ea typeface="+mn-ea"/>
                <a:cs typeface="+mn-cs"/>
              </a:rPr>
              <a:t>. Next, the mean of all FA images is created, called </a:t>
            </a:r>
            <a:r>
              <a:rPr lang="en-GB" dirty="0" err="1"/>
              <a:t>mean_FA</a:t>
            </a:r>
            <a:r>
              <a:rPr lang="en-GB" sz="1200" b="0" i="0" kern="1200" dirty="0">
                <a:solidFill>
                  <a:schemeClr val="tx1"/>
                </a:solidFill>
                <a:effectLst/>
                <a:latin typeface="+mn-lt"/>
                <a:ea typeface="+mn-ea"/>
                <a:cs typeface="+mn-cs"/>
              </a:rPr>
              <a:t>, and this is then fed into the FA </a:t>
            </a:r>
            <a:r>
              <a:rPr lang="en-GB" sz="1200" b="0" i="0" kern="1200" dirty="0" err="1">
                <a:solidFill>
                  <a:schemeClr val="tx1"/>
                </a:solidFill>
                <a:effectLst/>
                <a:latin typeface="+mn-lt"/>
                <a:ea typeface="+mn-ea"/>
                <a:cs typeface="+mn-cs"/>
              </a:rPr>
              <a:t>skeletonisation</a:t>
            </a:r>
            <a:r>
              <a:rPr lang="en-GB" sz="1200" b="0" i="0" kern="1200" dirty="0">
                <a:solidFill>
                  <a:schemeClr val="tx1"/>
                </a:solidFill>
                <a:effectLst/>
                <a:latin typeface="+mn-lt"/>
                <a:ea typeface="+mn-ea"/>
                <a:cs typeface="+mn-cs"/>
              </a:rPr>
              <a:t> program to create </a:t>
            </a:r>
            <a:r>
              <a:rPr lang="en-GB" dirty="0" err="1"/>
              <a:t>mean_FA_skeleton</a:t>
            </a:r>
            <a:r>
              <a:rPr lang="en-GB" sz="1200" b="0" i="0" kern="1200" dirty="0">
                <a:solidFill>
                  <a:schemeClr val="tx1"/>
                </a:solidFill>
                <a:effectLst/>
                <a:latin typeface="+mn-lt"/>
                <a:ea typeface="+mn-ea"/>
                <a:cs typeface="+mn-cs"/>
              </a:rPr>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the mean FA skeleton on top of each different subject's aligned FA image. If the registration has worked well you should see that in general each subject's major tracts are reasonably well aligned to the relevant parts of the skeleton. </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Threshold this to suppress areas of low mean FA and/or high inter-subject variability.</a:t>
            </a:r>
            <a:endParaRPr lang="en-GB" sz="1200" b="0" i="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Sets search radius of local voxels for highest FA value – but this might</a:t>
            </a:r>
            <a:r>
              <a:rPr lang="en-GB" sz="1200" b="0" i="0" kern="1200" baseline="0" dirty="0">
                <a:solidFill>
                  <a:schemeClr val="tx1"/>
                </a:solidFill>
                <a:effectLst/>
                <a:latin typeface="+mn-lt"/>
                <a:ea typeface="+mn-ea"/>
                <a:cs typeface="+mn-cs"/>
              </a:rPr>
              <a:t> include an adjacent fibre bundle </a:t>
            </a:r>
            <a:r>
              <a:rPr lang="en-GB" sz="1200" b="0" i="0" kern="1200" dirty="0">
                <a:solidFill>
                  <a:schemeClr val="tx1"/>
                </a:solidFill>
                <a:effectLst/>
                <a:latin typeface="+mn-lt"/>
                <a:ea typeface="+mn-ea"/>
                <a:cs typeface="+mn-cs"/>
              </a:rPr>
              <a:t>This is a potential source of </a:t>
            </a:r>
            <a:r>
              <a:rPr lang="en-GB" sz="1200" b="0" i="0" kern="1200" dirty="0" err="1">
                <a:solidFill>
                  <a:schemeClr val="tx1"/>
                </a:solidFill>
                <a:effectLst/>
                <a:latin typeface="+mn-lt"/>
                <a:ea typeface="+mn-ea"/>
                <a:cs typeface="+mn-cs"/>
              </a:rPr>
              <a:t>misassignment</a:t>
            </a:r>
            <a:r>
              <a:rPr lang="en-GB" sz="1200" b="0" i="0" kern="1200" dirty="0">
                <a:solidFill>
                  <a:schemeClr val="tx1"/>
                </a:solidFill>
                <a:effectLst/>
                <a:latin typeface="+mn-lt"/>
                <a:ea typeface="+mn-ea"/>
                <a:cs typeface="+mn-cs"/>
              </a:rPr>
              <a:t> (yellow arrow), especially if the </a:t>
            </a:r>
            <a:r>
              <a:rPr lang="en-GB" sz="1200" b="0" i="0" kern="1200" dirty="0" err="1">
                <a:solidFill>
                  <a:schemeClr val="tx1"/>
                </a:solidFill>
                <a:effectLst/>
                <a:latin typeface="+mn-lt"/>
                <a:ea typeface="+mn-ea"/>
                <a:cs typeface="+mn-cs"/>
              </a:rPr>
              <a:t>neighboring</a:t>
            </a:r>
            <a:r>
              <a:rPr lang="en-GB" sz="1200" b="0" i="0" kern="1200" dirty="0">
                <a:solidFill>
                  <a:schemeClr val="tx1"/>
                </a:solidFill>
                <a:effectLst/>
                <a:latin typeface="+mn-lt"/>
                <a:ea typeface="+mn-ea"/>
                <a:cs typeface="+mn-cs"/>
              </a:rPr>
              <a:t> tract has high FA values. </a:t>
            </a:r>
          </a:p>
          <a:p>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B20A181E-86F6-481B-B4FE-E668C3AEC5F4}" type="slidenum">
              <a:rPr lang="en-GB" smtClean="0"/>
              <a:t>17</a:t>
            </a:fld>
            <a:endParaRPr lang="en-GB"/>
          </a:p>
        </p:txBody>
      </p:sp>
    </p:spTree>
    <p:extLst>
      <p:ext uri="{BB962C8B-B14F-4D97-AF65-F5344CB8AC3E}">
        <p14:creationId xmlns:p14="http://schemas.microsoft.com/office/powerpoint/2010/main" val="2942833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Thus, the data are now in the form of a sparse (skeletonised) 4D image, with the fourth dimension being subject ID. </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Where for any given skeleton voxel, we are comparing metric values from the centre of the same point of </a:t>
            </a:r>
            <a:r>
              <a:rPr lang="en-GB" sz="1200" b="0" i="0" u="none" strike="noStrike" kern="1200" baseline="0" dirty="0" err="1">
                <a:solidFill>
                  <a:schemeClr val="tx1"/>
                </a:solidFill>
                <a:latin typeface="+mn-lt"/>
                <a:ea typeface="+mn-ea"/>
                <a:cs typeface="+mn-cs"/>
              </a:rPr>
              <a:t>thesame</a:t>
            </a:r>
            <a:r>
              <a:rPr lang="en-GB" sz="1200" b="0" i="0" u="none" strike="noStrike" kern="1200" baseline="0" dirty="0">
                <a:solidFill>
                  <a:schemeClr val="tx1"/>
                </a:solidFill>
                <a:latin typeface="+mn-lt"/>
                <a:ea typeface="+mn-ea"/>
                <a:cs typeface="+mn-cs"/>
              </a:rPr>
              <a:t> tract in all subjects</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We can now carry out </a:t>
            </a:r>
            <a:r>
              <a:rPr lang="en-GB" sz="1200" b="0" i="0" u="none" strike="noStrike" kern="1200" baseline="0" dirty="0" err="1">
                <a:solidFill>
                  <a:schemeClr val="tx1"/>
                </a:solidFill>
                <a:latin typeface="+mn-lt"/>
                <a:ea typeface="+mn-ea"/>
                <a:cs typeface="+mn-cs"/>
              </a:rPr>
              <a:t>voxelwise</a:t>
            </a:r>
            <a:r>
              <a:rPr lang="en-GB" sz="1200" b="0" i="0" u="none" strike="noStrike" kern="1200" baseline="0" dirty="0">
                <a:solidFill>
                  <a:schemeClr val="tx1"/>
                </a:solidFill>
                <a:latin typeface="+mn-lt"/>
                <a:ea typeface="+mn-ea"/>
                <a:cs typeface="+mn-cs"/>
              </a:rPr>
              <a:t> statistics across subjects, for each point on the common skeleton via a GLM</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corrected for multiple comparisons with Threshold-Free Cluster Enhancement</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ROI analysis – by warping </a:t>
            </a:r>
            <a:r>
              <a:rPr lang="en-GB" sz="1200" b="1" kern="1200" dirty="0">
                <a:solidFill>
                  <a:schemeClr val="tx1"/>
                </a:solidFill>
                <a:effectLst/>
                <a:latin typeface="+mn-lt"/>
                <a:ea typeface="+mn-ea"/>
                <a:cs typeface="+mn-cs"/>
              </a:rPr>
              <a:t>ICBM-81 WM atlas</a:t>
            </a:r>
            <a:r>
              <a:rPr lang="en-GB" sz="1200" kern="1200" dirty="0">
                <a:solidFill>
                  <a:schemeClr val="tx1"/>
                </a:solidFill>
                <a:effectLst/>
                <a:latin typeface="+mn-lt"/>
                <a:ea typeface="+mn-ea"/>
                <a:cs typeface="+mn-cs"/>
              </a:rPr>
              <a:t> to FA map of group tensor template </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Why</a:t>
            </a:r>
            <a:r>
              <a:rPr lang="en-GB" sz="1200" kern="1200" baseline="0" dirty="0">
                <a:solidFill>
                  <a:schemeClr val="tx1"/>
                </a:solidFill>
                <a:effectLst/>
                <a:latin typeface="+mn-lt"/>
                <a:ea typeface="+mn-ea"/>
                <a:cs typeface="+mn-cs"/>
              </a:rPr>
              <a:t> TBSS</a:t>
            </a:r>
          </a:p>
          <a:p>
            <a:pPr marL="171450" indent="-171450">
              <a:buFont typeface="Arial" panose="020B0604020202020204" pitchFamily="34" charset="0"/>
              <a:buChar char="•"/>
            </a:pPr>
            <a:r>
              <a:rPr lang="en-GB" dirty="0"/>
              <a:t>Attempting to solve correspondence/smoothing problems</a:t>
            </a:r>
          </a:p>
          <a:p>
            <a:pPr marL="171450" indent="-171450">
              <a:buFont typeface="Arial" panose="020B0604020202020204" pitchFamily="34" charset="0"/>
              <a:buChar char="•"/>
            </a:pPr>
            <a:r>
              <a:rPr lang="en-GB" dirty="0"/>
              <a:t>Less ambiguity of interpretation / spurious results than VBM</a:t>
            </a:r>
          </a:p>
          <a:p>
            <a:pPr marL="171450" indent="-171450">
              <a:buFont typeface="Arial" panose="020B0604020202020204" pitchFamily="34" charset="0"/>
              <a:buChar char="•"/>
            </a:pPr>
            <a:r>
              <a:rPr lang="en-GB" dirty="0"/>
              <a:t>Easier to test whole brain than ROI / </a:t>
            </a:r>
            <a:r>
              <a:rPr lang="en-GB" dirty="0" err="1"/>
              <a:t>tractography</a:t>
            </a:r>
            <a:endParaRPr lang="en-GB" dirty="0"/>
          </a:p>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B20A181E-86F6-481B-B4FE-E668C3AEC5F4}" type="slidenum">
              <a:rPr lang="en-GB" smtClean="0"/>
              <a:t>18</a:t>
            </a:fld>
            <a:endParaRPr lang="en-GB"/>
          </a:p>
        </p:txBody>
      </p:sp>
    </p:spTree>
    <p:extLst>
      <p:ext uri="{BB962C8B-B14F-4D97-AF65-F5344CB8AC3E}">
        <p14:creationId xmlns:p14="http://schemas.microsoft.com/office/powerpoint/2010/main" val="868877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Decreased FA and increased MD, AD, and RD together suggest decreased anisotropy that is generally thought to reflect compromise in the WM cell membranes. </a:t>
            </a:r>
            <a:r>
              <a:rPr lang="en-GB" sz="1200" b="0" i="0" u="none" strike="noStrike" kern="1200" baseline="0" dirty="0">
                <a:solidFill>
                  <a:schemeClr val="tx1"/>
                </a:solidFill>
                <a:effectLst/>
                <a:latin typeface="+mn-lt"/>
                <a:ea typeface="+mn-ea"/>
                <a:cs typeface="+mn-cs"/>
              </a:rPr>
              <a:t> </a:t>
            </a:r>
            <a:r>
              <a:rPr lang="en-GB" sz="1200" b="0" i="0" u="none" strike="noStrike" kern="1200" baseline="0" dirty="0">
                <a:solidFill>
                  <a:schemeClr val="tx1"/>
                </a:solidFill>
                <a:latin typeface="+mn-lt"/>
                <a:ea typeface="+mn-ea"/>
                <a:cs typeface="+mn-cs"/>
              </a:rPr>
              <a:t>however, it is generally accepted that such metrics represent a combination of neural fibre density, alignment and coherence, as well as changes to cellular membranes, axonal injury/loss and demyelination — all of which influence the diffusion of water molecules through the brain / surrogate markers of change</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E.g. reduction in FA may be caused by a reduction in neurite density, an increase in the dispersion of neurite orientation distribution, as well as various other tissue microstructures</a:t>
            </a:r>
          </a:p>
          <a:p>
            <a:endParaRPr lang="en-GB" dirty="0"/>
          </a:p>
        </p:txBody>
      </p:sp>
      <p:sp>
        <p:nvSpPr>
          <p:cNvPr id="4" name="Slide Number Placeholder 3"/>
          <p:cNvSpPr>
            <a:spLocks noGrp="1"/>
          </p:cNvSpPr>
          <p:nvPr>
            <p:ph type="sldNum" sz="quarter" idx="10"/>
          </p:nvPr>
        </p:nvSpPr>
        <p:spPr/>
        <p:txBody>
          <a:bodyPr/>
          <a:lstStyle/>
          <a:p>
            <a:fld id="{B20A181E-86F6-481B-B4FE-E668C3AEC5F4}" type="slidenum">
              <a:rPr lang="en-GB" smtClean="0"/>
              <a:t>19</a:t>
            </a:fld>
            <a:endParaRPr lang="en-GB"/>
          </a:p>
        </p:txBody>
      </p:sp>
    </p:spTree>
    <p:extLst>
      <p:ext uri="{BB962C8B-B14F-4D97-AF65-F5344CB8AC3E}">
        <p14:creationId xmlns:p14="http://schemas.microsoft.com/office/powerpoint/2010/main" val="4146535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DTI’s limitation is it is one dimensional and will factor in contributions of</a:t>
            </a:r>
            <a:r>
              <a:rPr lang="en-GB" baseline="0" dirty="0"/>
              <a:t> CSF/axons/extra-neurite into the metric</a:t>
            </a:r>
          </a:p>
          <a:p>
            <a:r>
              <a:rPr lang="en-GB" dirty="0"/>
              <a:t>NODDI models all 3 compartments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Neurite orientation dispersion and density imaging NODDI designed to probe tissue microstructure beyond providing composite view of each voxel by modelling water diffusion in multiple </a:t>
            </a:r>
            <a:r>
              <a:rPr lang="en-GB" sz="1200" b="0" i="0" u="none" strike="noStrike" kern="1200" baseline="0" dirty="0" err="1">
                <a:solidFill>
                  <a:schemeClr val="tx1"/>
                </a:solidFill>
                <a:latin typeface="+mn-lt"/>
                <a:ea typeface="+mn-ea"/>
                <a:cs typeface="+mn-cs"/>
              </a:rPr>
              <a:t>comparments</a:t>
            </a:r>
            <a:r>
              <a:rPr lang="en-GB" sz="1200" b="0" i="0" u="none" strike="noStrike" kern="1200" baseline="0" dirty="0">
                <a:solidFill>
                  <a:schemeClr val="tx1"/>
                </a:solidFill>
                <a:latin typeface="+mn-lt"/>
                <a:ea typeface="+mn-ea"/>
                <a:cs typeface="+mn-cs"/>
              </a:rPr>
              <a:t> - that is diffusion in restricted in the intracellular compartment containing axons and dendrites, hindered in </a:t>
            </a:r>
            <a:r>
              <a:rPr lang="en-GB" sz="1200" b="0" i="0" u="none" strike="noStrike" kern="1200" baseline="0" dirty="0" err="1">
                <a:solidFill>
                  <a:schemeClr val="tx1"/>
                </a:solidFill>
                <a:latin typeface="+mn-lt"/>
                <a:ea typeface="+mn-ea"/>
                <a:cs typeface="+mn-cs"/>
              </a:rPr>
              <a:t>extraneurite</a:t>
            </a:r>
            <a:r>
              <a:rPr lang="en-GB" sz="1200" b="0" i="0" u="none" strike="noStrike" kern="1200" baseline="0" dirty="0">
                <a:solidFill>
                  <a:schemeClr val="tx1"/>
                </a:solidFill>
                <a:latin typeface="+mn-lt"/>
                <a:ea typeface="+mn-ea"/>
                <a:cs typeface="+mn-cs"/>
              </a:rPr>
              <a:t> space and isotropic in CSF producing respective estimates of neurite density, orientation dispersion (angular variation of neurites) and FISO to be estimated</a:t>
            </a:r>
          </a:p>
          <a:p>
            <a:r>
              <a:rPr lang="en-GB" sz="1200" b="0" i="0" u="none" strike="noStrike" kern="1200" baseline="0" dirty="0">
                <a:solidFill>
                  <a:schemeClr val="tx1"/>
                </a:solidFill>
                <a:latin typeface="+mn-lt"/>
                <a:ea typeface="+mn-ea"/>
                <a:cs typeface="+mn-cs"/>
              </a:rPr>
              <a:t>extra-cellular compartment refers to the space around the neurites, which is occupied by various types of glial cells</a:t>
            </a:r>
          </a:p>
          <a:p>
            <a:endParaRPr lang="en-GB" sz="1200" b="0" i="0" u="none" strike="noStrike" kern="1200" baseline="0" dirty="0">
              <a:solidFill>
                <a:schemeClr val="tx1"/>
              </a:solidFill>
              <a:latin typeface="+mn-lt"/>
              <a:ea typeface="+mn-ea"/>
              <a:cs typeface="+mn-cs"/>
            </a:endParaRPr>
          </a:p>
          <a:p>
            <a:endParaRPr lang="en-GB" sz="1200" b="0" i="0" u="none" strike="noStrike" kern="1200" baseline="0" dirty="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B20A181E-86F6-481B-B4FE-E668C3AEC5F4}" type="slidenum">
              <a:rPr lang="en-GB" smtClean="0"/>
              <a:t>20</a:t>
            </a:fld>
            <a:endParaRPr lang="en-GB"/>
          </a:p>
        </p:txBody>
      </p:sp>
    </p:spTree>
    <p:extLst>
      <p:ext uri="{BB962C8B-B14F-4D97-AF65-F5344CB8AC3E}">
        <p14:creationId xmlns:p14="http://schemas.microsoft.com/office/powerpoint/2010/main" val="446042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sz="1200" b="1" i="0" kern="1200" dirty="0">
                <a:solidFill>
                  <a:schemeClr val="tx1"/>
                </a:solidFill>
                <a:effectLst/>
                <a:latin typeface="+mn-lt"/>
                <a:ea typeface="+mn-ea"/>
                <a:cs typeface="+mn-cs"/>
              </a:rPr>
              <a:t>NODDI </a:t>
            </a:r>
          </a:p>
          <a:p>
            <a:r>
              <a:rPr lang="en" sz="1200" b="0" i="0" kern="1200" dirty="0">
                <a:solidFill>
                  <a:schemeClr val="tx1"/>
                </a:solidFill>
                <a:effectLst/>
                <a:latin typeface="+mn-lt"/>
                <a:ea typeface="+mn-ea"/>
                <a:cs typeface="+mn-cs"/>
              </a:rPr>
              <a:t>Illustration of NODDI and DTI parameters in one slice of a single MS subject.</a:t>
            </a:r>
          </a:p>
          <a:p>
            <a:r>
              <a:rPr lang="en" sz="1200" b="0" i="0" kern="1200" dirty="0">
                <a:solidFill>
                  <a:schemeClr val="tx1"/>
                </a:solidFill>
                <a:effectLst/>
                <a:latin typeface="+mn-lt"/>
                <a:ea typeface="+mn-ea"/>
                <a:cs typeface="+mn-cs"/>
              </a:rPr>
              <a:t>The MS lesion tissue in the major white matter tracts is clearly marked in the AD, MD and RD and NDI maps (blue arrow). NDI provides superior contrast to DTI metrics in periventricular lesion (green arrow) especially in regions with CSF partial volume and fiber crossings contributing to the estimated parameter values.</a:t>
            </a:r>
            <a:endParaRPr lang="en-GB" baseline="0" dirty="0"/>
          </a:p>
          <a:p>
            <a:pPr marL="171450" indent="-171450">
              <a:buFont typeface="Arial" panose="020B0604020202020204" pitchFamily="34" charset="0"/>
              <a:buChar char="•"/>
            </a:pPr>
            <a:r>
              <a:rPr lang="en-GB" baseline="0" dirty="0"/>
              <a:t>Measures of NDI, ODI and CSF in acquisition time of &lt;10 mins. </a:t>
            </a:r>
            <a:endParaRPr lang="en-GB" dirty="0"/>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Because ND and OD can both contribute to FA, now we can separate the two to see whether such change are underscored by changes in neurite density or from altered patterns of axonal organisation (ODI)  providing us with a better understanding of changes occurring within WM.</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It is of course important to consider what these measures represent at a neuronal/</a:t>
            </a:r>
            <a:r>
              <a:rPr lang="en-GB" sz="1200" b="0" i="0" u="none" strike="noStrike" kern="1200" baseline="0" dirty="0" err="1">
                <a:solidFill>
                  <a:schemeClr val="tx1"/>
                </a:solidFill>
                <a:latin typeface="+mn-lt"/>
                <a:ea typeface="+mn-ea"/>
                <a:cs typeface="+mn-cs"/>
              </a:rPr>
              <a:t>histiological</a:t>
            </a:r>
            <a:r>
              <a:rPr lang="en-GB" sz="1200" b="0" i="0" u="none" strike="noStrike" kern="1200" baseline="0" dirty="0">
                <a:solidFill>
                  <a:schemeClr val="tx1"/>
                </a:solidFill>
                <a:latin typeface="+mn-lt"/>
                <a:ea typeface="+mn-ea"/>
                <a:cs typeface="+mn-cs"/>
              </a:rPr>
              <a:t> level. In an ex vivo study in rats, </a:t>
            </a:r>
            <a:r>
              <a:rPr lang="en-GB" baseline="0" dirty="0"/>
              <a:t>ND correlates with optical staining of myelin and stereological estimates of axonal volume fraction in WM and so we can suggest NDI changes are likely to be influenced by axonal loss and or </a:t>
            </a:r>
            <a:r>
              <a:rPr lang="en-GB" baseline="0" dirty="0" err="1"/>
              <a:t>demylination</a:t>
            </a:r>
            <a:r>
              <a:rPr lang="en-GB" baseline="0" dirty="0"/>
              <a:t>. Same true of MS spinal cord lesions, </a:t>
            </a:r>
            <a:r>
              <a:rPr lang="en-GB" baseline="0" dirty="0" err="1"/>
              <a:t>demylination</a:t>
            </a:r>
            <a:r>
              <a:rPr lang="en-GB" baseline="0" dirty="0"/>
              <a:t> does influence NDI by increasing free water.</a:t>
            </a:r>
          </a:p>
          <a:p>
            <a:pPr marL="171450" indent="-171450">
              <a:buFont typeface="Arial" panose="020B0604020202020204" pitchFamily="34" charset="0"/>
              <a:buChar char="•"/>
            </a:pPr>
            <a:r>
              <a:rPr lang="en-GB" baseline="0" dirty="0"/>
              <a:t>NODDI introduced 2012 and has been used in YOAD, MS, PD as well as unpublished data from the last </a:t>
            </a:r>
            <a:r>
              <a:rPr lang="en-GB" baseline="0" dirty="0" err="1"/>
              <a:t>timepoint</a:t>
            </a:r>
            <a:r>
              <a:rPr lang="en-GB" baseline="0" dirty="0"/>
              <a:t> in </a:t>
            </a:r>
            <a:r>
              <a:rPr lang="en-GB" baseline="0" dirty="0" err="1"/>
              <a:t>trackon</a:t>
            </a:r>
            <a:r>
              <a:rPr lang="en-GB" baseline="0" dirty="0"/>
              <a:t>. Data suggests NDI reduced in </a:t>
            </a:r>
            <a:r>
              <a:rPr lang="en-GB" baseline="0" dirty="0" err="1"/>
              <a:t>premanifest</a:t>
            </a:r>
            <a:r>
              <a:rPr lang="en-GB" baseline="0" dirty="0"/>
              <a:t> HD, reduced ND/ODI in basal ganglia of PD and in WM of young onset AD. So it follows if the gene carriers in YAS are different, we would hypothesise that would be reductions in ND +/- ODI</a:t>
            </a:r>
          </a:p>
          <a:p>
            <a:pPr marL="171450" indent="-171450">
              <a:buFont typeface="Arial" panose="020B0604020202020204" pitchFamily="34" charset="0"/>
              <a:buChar char="•"/>
            </a:pPr>
            <a:r>
              <a:rPr lang="en-GB" baseline="0" dirty="0"/>
              <a:t>in a recent study found reductions in neurite density in (symptomatic) PD where DTI, VBM and cortical thickness analyses did not detect differences suggesting it may be a more sensitive technique in early GM changes. </a:t>
            </a:r>
          </a:p>
          <a:p>
            <a:pPr marL="0" indent="0">
              <a:buFont typeface="Arial" panose="020B0604020202020204" pitchFamily="34" charset="0"/>
              <a:buNone/>
            </a:pPr>
            <a:endParaRPr lang="en-GB" baseline="0" dirty="0"/>
          </a:p>
          <a:p>
            <a:pPr marL="171450" indent="-171450">
              <a:buFont typeface="Arial" panose="020B0604020202020204" pitchFamily="34" charset="0"/>
              <a:buChar char="•"/>
            </a:pPr>
            <a:r>
              <a:rPr lang="en-GB" baseline="0" dirty="0"/>
              <a:t>+/- FISO and its importance</a:t>
            </a:r>
          </a:p>
          <a:p>
            <a:pPr marL="171450" indent="-171450">
              <a:buFont typeface="Arial" panose="020B0604020202020204" pitchFamily="34" charset="0"/>
              <a:buChar char="•"/>
            </a:pPr>
            <a:r>
              <a:rPr lang="en-GB" baseline="0" dirty="0"/>
              <a:t>Analysis here using TBSS to evaluate whole brain WM differences and will then do ROI of internal/external capsule, corpus callosum and look to correlate changes in ROI to changes in clinical function.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The intra-cellular compartment refers to the space bounded by the membrane of neurites. We model this space as a set of sticks, i.e., cylinders of zero radius, to capture the highly restricted nature of diffusion perpendicular to neurites and unhindered diffusion along them</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orientation distribution of sticks can range from highly parallel to highly dispersed.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The extra-cellular compartment refers to the space around the neurites, which is occupied by various types of glial cells and, additionally in </a:t>
            </a:r>
            <a:r>
              <a:rPr lang="en-GB" sz="1200" kern="1200" dirty="0" err="1">
                <a:solidFill>
                  <a:schemeClr val="tx1"/>
                </a:solidFill>
                <a:effectLst/>
                <a:latin typeface="+mn-lt"/>
                <a:ea typeface="+mn-ea"/>
                <a:cs typeface="+mn-cs"/>
              </a:rPr>
              <a:t>gray</a:t>
            </a:r>
            <a:r>
              <a:rPr lang="en-GB" sz="1200" kern="1200" dirty="0">
                <a:solidFill>
                  <a:schemeClr val="tx1"/>
                </a:solidFill>
                <a:effectLst/>
                <a:latin typeface="+mn-lt"/>
                <a:ea typeface="+mn-ea"/>
                <a:cs typeface="+mn-cs"/>
              </a:rPr>
              <a:t> matter, cell bodies (somas). In this </a:t>
            </a:r>
            <a:r>
              <a:rPr lang="en-GB" sz="1200" kern="1200" dirty="0" err="1">
                <a:solidFill>
                  <a:schemeClr val="tx1"/>
                </a:solidFill>
                <a:effectLst/>
                <a:latin typeface="+mn-lt"/>
                <a:ea typeface="+mn-ea"/>
                <a:cs typeface="+mn-cs"/>
              </a:rPr>
              <a:t>spacThe</a:t>
            </a:r>
            <a:r>
              <a:rPr lang="en-GB" sz="1200" kern="1200" dirty="0">
                <a:solidFill>
                  <a:schemeClr val="tx1"/>
                </a:solidFill>
                <a:effectLst/>
                <a:latin typeface="+mn-lt"/>
                <a:ea typeface="+mn-ea"/>
                <a:cs typeface="+mn-cs"/>
              </a:rPr>
              <a:t> CSF compartment models the space occupied by cerebrospinal fluid and is </a:t>
            </a:r>
            <a:r>
              <a:rPr lang="en-GB" sz="1200" kern="1200" dirty="0" err="1">
                <a:solidFill>
                  <a:schemeClr val="tx1"/>
                </a:solidFill>
                <a:effectLst/>
                <a:latin typeface="+mn-lt"/>
                <a:ea typeface="+mn-ea"/>
                <a:cs typeface="+mn-cs"/>
              </a:rPr>
              <a:t>modeled</a:t>
            </a:r>
            <a:r>
              <a:rPr lang="en-GB" sz="1200" kern="1200" dirty="0">
                <a:solidFill>
                  <a:schemeClr val="tx1"/>
                </a:solidFill>
                <a:effectLst/>
                <a:latin typeface="+mn-lt"/>
                <a:ea typeface="+mn-ea"/>
                <a:cs typeface="+mn-cs"/>
              </a:rPr>
              <a:t> as isotropic Gaussian diffusion with diffusivity </a:t>
            </a:r>
            <a:endParaRPr lang="en-GB"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The, the diffusion of water molecules is hindered by the presence of neurites but not restricted, hence is </a:t>
            </a:r>
            <a:r>
              <a:rPr lang="en-GB" sz="1200" kern="1200" dirty="0" err="1">
                <a:solidFill>
                  <a:schemeClr val="tx1"/>
                </a:solidFill>
                <a:effectLst/>
                <a:latin typeface="+mn-lt"/>
                <a:ea typeface="+mn-ea"/>
                <a:cs typeface="+mn-cs"/>
              </a:rPr>
              <a:t>modeled</a:t>
            </a:r>
            <a:r>
              <a:rPr lang="en-GB" sz="1200" kern="1200" dirty="0">
                <a:solidFill>
                  <a:schemeClr val="tx1"/>
                </a:solidFill>
                <a:effectLst/>
                <a:latin typeface="+mn-lt"/>
                <a:ea typeface="+mn-ea"/>
                <a:cs typeface="+mn-cs"/>
              </a:rPr>
              <a:t> with simple (Gaussian) anisotropic diffusion. </a:t>
            </a:r>
            <a:endParaRPr lang="en-GB" baseline="0" dirty="0"/>
          </a:p>
          <a:p>
            <a:pPr marL="171450" indent="-171450">
              <a:buFont typeface="Arial" panose="020B0604020202020204" pitchFamily="34" charset="0"/>
              <a:buChar char="•"/>
            </a:pPr>
            <a:r>
              <a:rPr lang="en-GB" baseline="0" dirty="0"/>
              <a:t>and in particular the </a:t>
            </a:r>
            <a:r>
              <a:rPr lang="en-GB" baseline="0" dirty="0" err="1"/>
              <a:t>noddi</a:t>
            </a:r>
            <a:r>
              <a:rPr lang="en-GB" baseline="0" dirty="0"/>
              <a:t> results from </a:t>
            </a:r>
            <a:r>
              <a:rPr lang="en-GB" baseline="0" dirty="0" err="1"/>
              <a:t>trackon</a:t>
            </a:r>
            <a:r>
              <a:rPr lang="en-GB" baseline="0" dirty="0"/>
              <a:t>, I would predict if we do see differences in young adult gene carriers, this will predominantly a reduction in NDI. </a:t>
            </a:r>
          </a:p>
          <a:p>
            <a:pPr marL="171450" indent="-171450">
              <a:buFont typeface="Arial" panose="020B0604020202020204" pitchFamily="34" charset="0"/>
              <a:buChar char="•"/>
            </a:pPr>
            <a:r>
              <a:rPr lang="en-GB" baseline="0" dirty="0"/>
              <a:t>For example a reduction in NDI (lower axonal count, reduced packing density, lower myelination) in WM and GM and we would expect if we see anything, to see changes in NDI (axonal density) although will also be looking to see if ODI decreased around internal capsule/corpus callosum which would suggest less fibre dispersion and selective axonal degeneration.</a:t>
            </a:r>
            <a:endParaRPr lang="en-GB" altLang="zh-CN" sz="1200" b="0" i="0" u="none" strike="noStrike" kern="1200" baseline="0" dirty="0">
              <a:solidFill>
                <a:schemeClr val="tx1"/>
              </a:solidFill>
              <a:latin typeface="+mn-lt"/>
              <a:ea typeface="+mn-ea"/>
              <a:cs typeface="+mn-cs"/>
            </a:endParaRPr>
          </a:p>
          <a:p>
            <a:pPr rtl="0"/>
            <a:r>
              <a:rPr lang="en-GB" altLang="zh-CN" sz="1200" b="0" i="0" u="none" strike="noStrike" kern="1200" baseline="0" dirty="0">
                <a:solidFill>
                  <a:schemeClr val="tx1"/>
                </a:solidFill>
                <a:latin typeface="+mn-lt"/>
                <a:ea typeface="+mn-ea"/>
                <a:cs typeface="+mn-cs"/>
              </a:rPr>
              <a:t>FA more influenced by orientation than density. Orientation dispersion index quantifies the bending and fanning of axons, which is useful for mapping brain connectivity </a:t>
            </a:r>
          </a:p>
          <a:p>
            <a:pPr rtl="0"/>
            <a:r>
              <a:rPr lang="en-GB" altLang="zh-CN" sz="1200" b="0" i="0" u="none" strike="noStrike" kern="1200" baseline="0" dirty="0">
                <a:solidFill>
                  <a:schemeClr val="tx1"/>
                </a:solidFill>
                <a:latin typeface="+mn-lt"/>
                <a:ea typeface="+mn-ea"/>
                <a:cs typeface="+mn-cs"/>
              </a:rPr>
              <a:t>Increase in dispersion of neurite orientation associated with development whilst reduction of neurite density associated with aging. E.g. psychosis study found low FA with normal orientation </a:t>
            </a:r>
            <a:r>
              <a:rPr lang="en-GB" altLang="zh-CN" sz="1200" b="0" i="0" u="none" strike="noStrike" kern="1200" baseline="0" dirty="0" err="1">
                <a:solidFill>
                  <a:schemeClr val="tx1"/>
                </a:solidFill>
                <a:latin typeface="+mn-lt"/>
                <a:ea typeface="+mn-ea"/>
                <a:cs typeface="+mn-cs"/>
              </a:rPr>
              <a:t>disprsion</a:t>
            </a:r>
            <a:r>
              <a:rPr lang="en-GB" altLang="zh-CN" sz="1200" b="0" i="0" u="none" strike="noStrike" kern="1200" baseline="0" dirty="0">
                <a:solidFill>
                  <a:schemeClr val="tx1"/>
                </a:solidFill>
                <a:latin typeface="+mn-lt"/>
                <a:ea typeface="+mn-ea"/>
                <a:cs typeface="+mn-cs"/>
              </a:rPr>
              <a:t> but reduced NDI postulating developmental cause</a:t>
            </a:r>
            <a:r>
              <a:rPr lang="zh-CN" altLang="en-US" sz="1200" b="0" i="0" u="none" strike="noStrike" kern="1200" baseline="0" dirty="0">
                <a:solidFill>
                  <a:schemeClr val="tx1"/>
                </a:solidFill>
                <a:latin typeface="+mn-lt"/>
                <a:ea typeface="+mn-ea"/>
                <a:cs typeface="+mn-cs"/>
              </a:rPr>
              <a:t> </a:t>
            </a:r>
            <a:r>
              <a:rPr lang="en-GB" altLang="zh-CN" sz="1200" b="0" i="0" u="none" strike="noStrike" kern="1200" baseline="0" dirty="0">
                <a:solidFill>
                  <a:schemeClr val="tx1"/>
                </a:solidFill>
                <a:latin typeface="+mn-lt"/>
                <a:ea typeface="+mn-ea"/>
                <a:cs typeface="+mn-cs"/>
              </a:rPr>
              <a:t>In </a:t>
            </a:r>
            <a:r>
              <a:rPr lang="en-GB" altLang="zh-CN" sz="1200" b="0" i="0" u="none" strike="noStrike" kern="1200" baseline="0" dirty="0" err="1">
                <a:solidFill>
                  <a:schemeClr val="tx1"/>
                </a:solidFill>
                <a:latin typeface="+mn-lt"/>
                <a:ea typeface="+mn-ea"/>
                <a:cs typeface="+mn-cs"/>
              </a:rPr>
              <a:t>gray</a:t>
            </a:r>
            <a:r>
              <a:rPr lang="en-GB" altLang="zh-CN" sz="1200" b="0" i="0" u="none" strike="noStrike" kern="1200" baseline="0" dirty="0">
                <a:solidFill>
                  <a:schemeClr val="tx1"/>
                </a:solidFill>
                <a:latin typeface="+mn-lt"/>
                <a:ea typeface="+mn-ea"/>
                <a:cs typeface="+mn-cs"/>
              </a:rPr>
              <a:t> matter, the index quantifies the pattern of sprawling dendritic processes. This provides a more direct marker of </a:t>
            </a:r>
            <a:r>
              <a:rPr lang="en-GB" altLang="zh-CN" sz="1200" b="0" i="0" u="none" strike="noStrike" kern="1200" baseline="0" dirty="0" err="1">
                <a:solidFill>
                  <a:schemeClr val="tx1"/>
                </a:solidFill>
                <a:latin typeface="+mn-lt"/>
                <a:ea typeface="+mn-ea"/>
                <a:cs typeface="+mn-cs"/>
              </a:rPr>
              <a:t>gray</a:t>
            </a:r>
            <a:r>
              <a:rPr lang="en-GB" altLang="zh-CN" sz="1200" b="0" i="0" u="none" strike="noStrike" kern="1200" baseline="0" dirty="0">
                <a:solidFill>
                  <a:schemeClr val="tx1"/>
                </a:solidFill>
                <a:latin typeface="+mn-lt"/>
                <a:ea typeface="+mn-ea"/>
                <a:cs typeface="+mn-cs"/>
              </a:rPr>
              <a:t> matter complexity than, for example, the measure derived from model-based bootstrapping proposed in Haroon et al. (2010), which has the potential in differentiating neurodegenerative disorders of varying severity</a:t>
            </a:r>
          </a:p>
          <a:p>
            <a:pPr rtl="0"/>
            <a:r>
              <a:rPr lang="it-IT" altLang="zh-CN" sz="1200" b="0" i="0" u="none" strike="noStrike" kern="1200" baseline="0" dirty="0">
                <a:solidFill>
                  <a:schemeClr val="tx1"/>
                </a:solidFill>
                <a:latin typeface="+mn-lt"/>
                <a:ea typeface="+mn-ea"/>
                <a:cs typeface="+mn-cs"/>
              </a:rPr>
              <a:t>Protocol uses FSL fast and then matlab. </a:t>
            </a:r>
          </a:p>
          <a:p>
            <a:r>
              <a:rPr lang="it-IT" altLang="zh-CN" sz="1200" b="0" i="0" u="none" strike="noStrike" kern="1200" baseline="0" dirty="0">
                <a:solidFill>
                  <a:schemeClr val="tx1"/>
                </a:solidFill>
                <a:latin typeface="+mn-lt"/>
                <a:ea typeface="+mn-ea"/>
                <a:cs typeface="+mn-cs"/>
              </a:rPr>
              <a:t>Diffusion metrics in HD – reduced FA </a:t>
            </a:r>
            <a:r>
              <a:rPr lang="en-GB" sz="1200" b="0" i="0" u="none" strike="noStrike" kern="1200" baseline="0" dirty="0">
                <a:solidFill>
                  <a:schemeClr val="tx1"/>
                </a:solidFill>
                <a:latin typeface="+mn-lt"/>
                <a:ea typeface="+mn-ea"/>
                <a:cs typeface="+mn-cs"/>
              </a:rPr>
              <a:t>reflect alterations in fibre coherence and directionality, could be attributed to damaged oligodendrocytes and axonal membranes, disrupted axonal transport due to the presence of mutant huntingtin, and early increases in reactive microglia. Increased MD. Taken together, these findings suggest that both myelin breakdown and axonal damage play an important role in the pathophysiology </a:t>
            </a:r>
            <a:r>
              <a:rPr lang="en-GB" sz="1200" b="0" i="0" u="none" strike="noStrike" kern="1200" baseline="0" dirty="0" err="1">
                <a:solidFill>
                  <a:schemeClr val="tx1"/>
                </a:solidFill>
                <a:latin typeface="+mn-lt"/>
                <a:ea typeface="+mn-ea"/>
                <a:cs typeface="+mn-cs"/>
              </a:rPr>
              <a:t>mof</a:t>
            </a:r>
            <a:r>
              <a:rPr lang="en-GB" sz="1200" b="0" i="0" u="none" strike="noStrike" kern="1200" baseline="0" dirty="0">
                <a:solidFill>
                  <a:schemeClr val="tx1"/>
                </a:solidFill>
                <a:latin typeface="+mn-lt"/>
                <a:ea typeface="+mn-ea"/>
                <a:cs typeface="+mn-cs"/>
              </a:rPr>
              <a:t> HD by the time the disease manifests and that these</a:t>
            </a:r>
          </a:p>
          <a:p>
            <a:endParaRPr lang="en-GB" altLang="zh-CN" sz="1200" b="0" i="0" u="none" strike="noStrike" kern="1200" baseline="0" dirty="0">
              <a:solidFill>
                <a:schemeClr val="tx1"/>
              </a:solidFill>
              <a:latin typeface="+mn-lt"/>
              <a:ea typeface="+mn-ea"/>
              <a:cs typeface="+mn-cs"/>
            </a:endParaRPr>
          </a:p>
          <a:p>
            <a:endParaRPr lang="en-GB" altLang="zh-CN" sz="1200" b="0" i="0" u="none" strike="noStrike" kern="1200" baseline="0" dirty="0">
              <a:solidFill>
                <a:schemeClr val="tx1"/>
              </a:solidFill>
              <a:latin typeface="+mn-lt"/>
              <a:ea typeface="+mn-ea"/>
              <a:cs typeface="+mn-cs"/>
            </a:endParaRPr>
          </a:p>
          <a:p>
            <a:r>
              <a:rPr lang="en-GB" altLang="zh-CN" sz="1200" b="0" i="0" u="none" strike="noStrike" kern="1200" baseline="0" dirty="0">
                <a:solidFill>
                  <a:schemeClr val="tx1"/>
                </a:solidFill>
                <a:latin typeface="+mn-lt"/>
                <a:ea typeface="+mn-ea"/>
                <a:cs typeface="+mn-cs"/>
              </a:rPr>
              <a:t>-----------</a:t>
            </a:r>
            <a:endParaRPr lang="zh-CN" altLang="en-US" sz="1200" b="0" i="0" u="none" strike="noStrike" kern="1200" baseline="0" dirty="0">
              <a:solidFill>
                <a:schemeClr val="tx1"/>
              </a:solidFill>
              <a:latin typeface="+mn-lt"/>
              <a:ea typeface="+mn-ea"/>
              <a:cs typeface="+mn-cs"/>
            </a:endParaRPr>
          </a:p>
          <a:p>
            <a:r>
              <a:rPr lang="en-GB" dirty="0"/>
              <a:t>SMT </a:t>
            </a:r>
          </a:p>
          <a:p>
            <a:r>
              <a:rPr lang="en-GB" dirty="0"/>
              <a:t>NODDI– neurite orientation dispersion and density. </a:t>
            </a:r>
            <a:r>
              <a:rPr lang="en-GB" b="1" dirty="0"/>
              <a:t>Does not account for </a:t>
            </a:r>
            <a:r>
              <a:rPr lang="en-GB" b="1" dirty="0" err="1"/>
              <a:t>fiber</a:t>
            </a:r>
            <a:r>
              <a:rPr lang="en-GB" b="1" dirty="0"/>
              <a:t> crossing. </a:t>
            </a:r>
            <a:r>
              <a:rPr lang="en-GB" b="0" dirty="0"/>
              <a:t>Assumes intrinsic diffusivity for nervous tissue</a:t>
            </a:r>
          </a:p>
          <a:p>
            <a:r>
              <a:rPr lang="en-GB" b="0" dirty="0"/>
              <a:t>SMT: models the intra voxel </a:t>
            </a:r>
            <a:r>
              <a:rPr lang="en-GB" b="0" dirty="0" err="1"/>
              <a:t>fiber</a:t>
            </a:r>
            <a:r>
              <a:rPr lang="en-GB" b="0" dirty="0"/>
              <a:t> orientation distribution (Spherical mean technique)</a:t>
            </a:r>
            <a:endParaRPr lang="en" sz="1200" kern="1200" dirty="0">
              <a:solidFill>
                <a:schemeClr val="tx1"/>
              </a:solidFill>
              <a:effectLst/>
              <a:latin typeface="+mn-lt"/>
              <a:ea typeface="+mn-ea"/>
              <a:cs typeface="+mn-cs"/>
            </a:endParaRPr>
          </a:p>
          <a:p>
            <a:r>
              <a:rPr lang="en" sz="1200" kern="1200" dirty="0">
                <a:solidFill>
                  <a:schemeClr val="tx1"/>
                </a:solidFill>
                <a:effectLst/>
                <a:latin typeface="+mn-lt"/>
                <a:ea typeface="+mn-ea"/>
                <a:cs typeface="+mn-cs"/>
              </a:rPr>
              <a:t>The key insight of the recently proposed method (Kaden et al., 2016) is that for any fixed gradient magnitude and timing, hence fixed b-value, the spherical mean of the diffusion signal over the gradient directions does not depend on the microdomain orientation distribution. In particular, the </a:t>
            </a:r>
          </a:p>
          <a:p>
            <a:r>
              <a:rPr lang="en" sz="1200" kern="1200" dirty="0">
                <a:solidFill>
                  <a:schemeClr val="tx1"/>
                </a:solidFill>
                <a:effectLst/>
                <a:latin typeface="+mn-lt"/>
                <a:ea typeface="+mn-ea"/>
                <a:cs typeface="+mn-cs"/>
              </a:rPr>
              <a:t>extend SMT-based microscopic diffusion anisotropy imaging and introduce a </a:t>
            </a:r>
            <a:r>
              <a:rPr lang="en" sz="1200" b="1" kern="1200" dirty="0">
                <a:solidFill>
                  <a:schemeClr val="tx1"/>
                </a:solidFill>
                <a:effectLst/>
                <a:latin typeface="+mn-lt"/>
                <a:ea typeface="+mn-ea"/>
                <a:cs typeface="+mn-cs"/>
              </a:rPr>
              <a:t>multi-compartment model that takes the presence of multiple tissue components </a:t>
            </a:r>
            <a:r>
              <a:rPr lang="en" sz="1200" kern="1200" dirty="0">
                <a:solidFill>
                  <a:schemeClr val="tx1"/>
                </a:solidFill>
                <a:effectLst/>
                <a:latin typeface="+mn-lt"/>
                <a:ea typeface="+mn-ea"/>
                <a:cs typeface="+mn-cs"/>
              </a:rPr>
              <a:t>on the microscopic scale into account. The objective we make no assumptions about the neurite orientation distribution (e.g. single orientations, spherical harmonics or mixtures of Bingham distributions </a:t>
            </a:r>
          </a:p>
          <a:p>
            <a:endParaRPr lang="en" sz="1200" kern="1200" dirty="0">
              <a:solidFill>
                <a:schemeClr val="tx1"/>
              </a:solidFill>
              <a:effectLst/>
              <a:latin typeface="+mn-lt"/>
              <a:ea typeface="+mn-ea"/>
              <a:cs typeface="+mn-cs"/>
            </a:endParaRPr>
          </a:p>
          <a:p>
            <a:r>
              <a:rPr lang="es-ES" sz="1200" b="1" i="0" kern="1200" dirty="0" err="1">
                <a:solidFill>
                  <a:schemeClr val="tx1"/>
                </a:solidFill>
                <a:effectLst/>
                <a:latin typeface="+mn-lt"/>
                <a:ea typeface="+mn-ea"/>
                <a:cs typeface="+mn-cs"/>
              </a:rPr>
              <a:t>igure</a:t>
            </a:r>
            <a:r>
              <a:rPr lang="es-ES" sz="1200" b="1" i="0" kern="1200" dirty="0">
                <a:solidFill>
                  <a:schemeClr val="tx1"/>
                </a:solidFill>
                <a:effectLst/>
                <a:latin typeface="+mn-lt"/>
                <a:ea typeface="+mn-ea"/>
                <a:cs typeface="+mn-cs"/>
              </a:rPr>
              <a:t> 1. </a:t>
            </a:r>
            <a:r>
              <a:rPr lang="es-ES" sz="1200" b="1" i="0" kern="1200" dirty="0" err="1">
                <a:solidFill>
                  <a:schemeClr val="tx1"/>
                </a:solidFill>
                <a:effectLst/>
                <a:latin typeface="+mn-lt"/>
                <a:ea typeface="+mn-ea"/>
                <a:cs typeface="+mn-cs"/>
              </a:rPr>
              <a:t>Idealized</a:t>
            </a:r>
            <a:r>
              <a:rPr lang="es-ES" sz="1200" b="1" i="0" kern="1200" dirty="0">
                <a:solidFill>
                  <a:schemeClr val="tx1"/>
                </a:solidFill>
                <a:effectLst/>
                <a:latin typeface="+mn-lt"/>
                <a:ea typeface="+mn-ea"/>
                <a:cs typeface="+mn-cs"/>
              </a:rPr>
              <a:t> </a:t>
            </a:r>
            <a:r>
              <a:rPr lang="es-ES" sz="1200" b="1" i="0" kern="1200" dirty="0" err="1">
                <a:solidFill>
                  <a:schemeClr val="tx1"/>
                </a:solidFill>
                <a:effectLst/>
                <a:latin typeface="+mn-lt"/>
                <a:ea typeface="+mn-ea"/>
                <a:cs typeface="+mn-cs"/>
              </a:rPr>
              <a:t>tissue</a:t>
            </a:r>
            <a:r>
              <a:rPr lang="es-ES" sz="1200" b="1" i="0" kern="1200" dirty="0">
                <a:solidFill>
                  <a:schemeClr val="tx1"/>
                </a:solidFill>
                <a:effectLst/>
                <a:latin typeface="+mn-lt"/>
                <a:ea typeface="+mn-ea"/>
                <a:cs typeface="+mn-cs"/>
              </a:rPr>
              <a:t> </a:t>
            </a:r>
            <a:r>
              <a:rPr lang="es-ES" sz="1200" b="1" i="0" kern="1200" dirty="0" err="1">
                <a:solidFill>
                  <a:schemeClr val="tx1"/>
                </a:solidFill>
                <a:effectLst/>
                <a:latin typeface="+mn-lt"/>
                <a:ea typeface="+mn-ea"/>
                <a:cs typeface="+mn-cs"/>
              </a:rPr>
              <a:t>geometries</a:t>
            </a:r>
            <a:r>
              <a:rPr lang="es-ES" sz="1200" b="1" i="0" kern="1200" dirty="0">
                <a:solidFill>
                  <a:schemeClr val="tx1"/>
                </a:solidFill>
                <a:effectLst/>
                <a:latin typeface="+mn-lt"/>
                <a:ea typeface="+mn-ea"/>
                <a:cs typeface="+mn-cs"/>
              </a:rPr>
              <a:t> </a:t>
            </a:r>
            <a:r>
              <a:rPr lang="es-ES" sz="1200" b="1" i="0" kern="1200" dirty="0" err="1">
                <a:solidFill>
                  <a:schemeClr val="tx1"/>
                </a:solidFill>
                <a:effectLst/>
                <a:latin typeface="+mn-lt"/>
                <a:ea typeface="+mn-ea"/>
                <a:cs typeface="+mn-cs"/>
              </a:rPr>
              <a:t>with</a:t>
            </a:r>
            <a:r>
              <a:rPr lang="es-ES" sz="1200" b="1" i="0" kern="1200" dirty="0">
                <a:solidFill>
                  <a:schemeClr val="tx1"/>
                </a:solidFill>
                <a:effectLst/>
                <a:latin typeface="+mn-lt"/>
                <a:ea typeface="+mn-ea"/>
                <a:cs typeface="+mn-cs"/>
              </a:rPr>
              <a:t> </a:t>
            </a:r>
            <a:r>
              <a:rPr lang="es-ES" sz="1200" b="1" i="0" kern="1200" dirty="0" err="1">
                <a:solidFill>
                  <a:schemeClr val="tx1"/>
                </a:solidFill>
                <a:effectLst/>
                <a:latin typeface="+mn-lt"/>
                <a:ea typeface="+mn-ea"/>
                <a:cs typeface="+mn-cs"/>
              </a:rPr>
              <a:t>corresponding</a:t>
            </a:r>
            <a:r>
              <a:rPr lang="es-ES" sz="1200" b="1" i="0" kern="1200" dirty="0">
                <a:solidFill>
                  <a:schemeClr val="tx1"/>
                </a:solidFill>
                <a:effectLst/>
                <a:latin typeface="+mn-lt"/>
                <a:ea typeface="+mn-ea"/>
                <a:cs typeface="+mn-cs"/>
              </a:rPr>
              <a:t> </a:t>
            </a:r>
            <a:r>
              <a:rPr lang="es-ES" sz="1200" b="1" i="0" kern="1200" dirty="0" err="1">
                <a:solidFill>
                  <a:schemeClr val="tx1"/>
                </a:solidFill>
                <a:effectLst/>
                <a:latin typeface="+mn-lt"/>
                <a:ea typeface="+mn-ea"/>
                <a:cs typeface="+mn-cs"/>
              </a:rPr>
              <a:t>structure</a:t>
            </a:r>
            <a:r>
              <a:rPr lang="es-ES" sz="1200" b="1" i="0" kern="1200" dirty="0">
                <a:solidFill>
                  <a:schemeClr val="tx1"/>
                </a:solidFill>
                <a:effectLst/>
                <a:latin typeface="+mn-lt"/>
                <a:ea typeface="+mn-ea"/>
                <a:cs typeface="+mn-cs"/>
              </a:rPr>
              <a:t> </a:t>
            </a:r>
            <a:r>
              <a:rPr lang="es-ES" sz="1200" b="1" i="0" kern="1200" dirty="0" err="1">
                <a:solidFill>
                  <a:schemeClr val="tx1"/>
                </a:solidFill>
                <a:effectLst/>
                <a:latin typeface="+mn-lt"/>
                <a:ea typeface="+mn-ea"/>
                <a:cs typeface="+mn-cs"/>
              </a:rPr>
              <a:t>parameters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Consecutive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rows</a:t>
            </a:r>
            <a:r>
              <a:rPr lang="es-ES" sz="1200" b="0" i="0" kern="1200" dirty="0">
                <a:solidFill>
                  <a:schemeClr val="tx1"/>
                </a:solidFill>
                <a:effectLst/>
                <a:latin typeface="+mn-lt"/>
                <a:ea typeface="+mn-ea"/>
                <a:cs typeface="+mn-cs"/>
              </a:rPr>
              <a:t> show </a:t>
            </a:r>
            <a:r>
              <a:rPr lang="es-ES" sz="1200" b="0" i="0" kern="1200" dirty="0" err="1">
                <a:solidFill>
                  <a:schemeClr val="tx1"/>
                </a:solidFill>
                <a:effectLst/>
                <a:latin typeface="+mn-lt"/>
                <a:ea typeface="+mn-ea"/>
                <a:cs typeface="+mn-cs"/>
              </a:rPr>
              <a:t>values</a:t>
            </a:r>
            <a:r>
              <a:rPr lang="es-ES" sz="1200" b="0" i="0" kern="1200" dirty="0">
                <a:solidFill>
                  <a:schemeClr val="tx1"/>
                </a:solidFill>
                <a:effectLst/>
                <a:latin typeface="+mn-lt"/>
                <a:ea typeface="+mn-ea"/>
                <a:cs typeface="+mn-cs"/>
              </a:rPr>
              <a:t> of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microscopic</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fractional</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anisotropy</a:t>
            </a:r>
            <a:r>
              <a:rPr lang="es-ES" sz="1200" b="0" i="0" kern="1200" dirty="0">
                <a:solidFill>
                  <a:schemeClr val="tx1"/>
                </a:solidFill>
                <a:effectLst/>
                <a:latin typeface="+mn-lt"/>
                <a:ea typeface="+mn-ea"/>
                <a:cs typeface="+mn-cs"/>
              </a:rPr>
              <a:t>, </a:t>
            </a:r>
            <a:r>
              <a:rPr lang="el-GR" sz="1200" b="0" i="0" kern="1200" dirty="0">
                <a:solidFill>
                  <a:schemeClr val="tx1"/>
                </a:solidFill>
                <a:effectLst/>
                <a:latin typeface="+mn-lt"/>
                <a:ea typeface="+mn-ea"/>
                <a:cs typeface="+mn-cs"/>
              </a:rPr>
              <a:t>μ</a:t>
            </a:r>
            <a:r>
              <a:rPr lang="es-ES" sz="1200" b="0" i="0" kern="1200" dirty="0">
                <a:solidFill>
                  <a:schemeClr val="tx1"/>
                </a:solidFill>
                <a:effectLst/>
                <a:latin typeface="+mn-lt"/>
                <a:ea typeface="+mn-ea"/>
                <a:cs typeface="+mn-cs"/>
              </a:rPr>
              <a:t>FA; </a:t>
            </a:r>
            <a:r>
              <a:rPr lang="es-ES" sz="1200" b="0" i="0" kern="1200" dirty="0" err="1">
                <a:solidFill>
                  <a:schemeClr val="tx1"/>
                </a:solidFill>
                <a:effectLst/>
                <a:latin typeface="+mn-lt"/>
                <a:ea typeface="+mn-ea"/>
                <a:cs typeface="+mn-cs"/>
              </a:rPr>
              <a:t>orientational</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order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parameter</a:t>
            </a:r>
            <a:r>
              <a:rPr lang="es-ES" sz="1200" b="0" i="0" kern="1200" dirty="0">
                <a:solidFill>
                  <a:schemeClr val="tx1"/>
                </a:solidFill>
                <a:effectLst/>
                <a:latin typeface="+mn-lt"/>
                <a:ea typeface="+mn-ea"/>
                <a:cs typeface="+mn-cs"/>
              </a:rPr>
              <a:t>, OP; </a:t>
            </a:r>
            <a:r>
              <a:rPr lang="es-ES" sz="1200" b="0" i="0" kern="1200" dirty="0" err="1">
                <a:solidFill>
                  <a:schemeClr val="tx1"/>
                </a:solidFill>
                <a:effectLst/>
                <a:latin typeface="+mn-lt"/>
                <a:ea typeface="+mn-ea"/>
                <a:cs typeface="+mn-cs"/>
              </a:rPr>
              <a:t>fractional</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anisotropy</a:t>
            </a:r>
            <a:r>
              <a:rPr lang="es-ES" sz="1200" b="0" i="0" kern="1200" dirty="0">
                <a:solidFill>
                  <a:schemeClr val="tx1"/>
                </a:solidFill>
                <a:effectLst/>
                <a:latin typeface="+mn-lt"/>
                <a:ea typeface="+mn-ea"/>
                <a:cs typeface="+mn-cs"/>
              </a:rPr>
              <a:t>, FA; and </a:t>
            </a:r>
            <a:r>
              <a:rPr lang="es-ES" sz="1200" b="0" i="0" kern="1200" dirty="0" err="1">
                <a:solidFill>
                  <a:schemeClr val="tx1"/>
                </a:solidFill>
                <a:effectLst/>
                <a:latin typeface="+mn-lt"/>
                <a:ea typeface="+mn-ea"/>
                <a:cs typeface="+mn-cs"/>
              </a:rPr>
              <a:t>diffusion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tensors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Decreasing</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values</a:t>
            </a:r>
            <a:r>
              <a:rPr lang="es-ES" sz="1200" b="0" i="0" kern="1200" dirty="0">
                <a:solidFill>
                  <a:schemeClr val="tx1"/>
                </a:solidFill>
                <a:effectLst/>
                <a:latin typeface="+mn-lt"/>
                <a:ea typeface="+mn-ea"/>
                <a:cs typeface="+mn-cs"/>
              </a:rPr>
              <a:t> of OP </a:t>
            </a:r>
            <a:r>
              <a:rPr lang="es-ES" sz="1200" b="0" i="0" kern="1200" dirty="0" err="1">
                <a:solidFill>
                  <a:schemeClr val="tx1"/>
                </a:solidFill>
                <a:effectLst/>
                <a:latin typeface="+mn-lt"/>
                <a:ea typeface="+mn-ea"/>
                <a:cs typeface="+mn-cs"/>
              </a:rPr>
              <a:t>from</a:t>
            </a:r>
            <a:r>
              <a:rPr lang="es-ES" sz="1200" b="0" i="0" kern="1200" dirty="0">
                <a:solidFill>
                  <a:schemeClr val="tx1"/>
                </a:solidFill>
                <a:effectLst/>
                <a:latin typeface="+mn-lt"/>
                <a:ea typeface="+mn-ea"/>
                <a:cs typeface="+mn-cs"/>
              </a:rPr>
              <a:t> </a:t>
            </a:r>
            <a:r>
              <a:rPr lang="es-ES" sz="1200" b="1" i="0" kern="1200" dirty="0" err="1">
                <a:solidFill>
                  <a:schemeClr val="tx1"/>
                </a:solidFill>
                <a:effectLst/>
                <a:latin typeface="+mn-lt"/>
                <a:ea typeface="+mn-ea"/>
                <a:cs typeface="+mn-cs"/>
              </a:rPr>
              <a:t>left</a:t>
            </a:r>
            <a:r>
              <a:rPr lang="es-ES" sz="1200" b="0" i="0" kern="1200" dirty="0">
                <a:solidFill>
                  <a:schemeClr val="tx1"/>
                </a:solidFill>
                <a:effectLst/>
                <a:latin typeface="+mn-lt"/>
                <a:ea typeface="+mn-ea"/>
                <a:cs typeface="+mn-cs"/>
              </a:rPr>
              <a:t> to </a:t>
            </a:r>
            <a:r>
              <a:rPr lang="es-ES" sz="1200" b="1" i="0" kern="1200" dirty="0" err="1">
                <a:solidFill>
                  <a:schemeClr val="tx1"/>
                </a:solidFill>
                <a:effectLst/>
                <a:latin typeface="+mn-lt"/>
                <a:ea typeface="+mn-ea"/>
                <a:cs typeface="+mn-cs"/>
              </a:rPr>
              <a:t>right</a:t>
            </a:r>
            <a:r>
              <a:rPr lang="es-ES" sz="1200" b="0" i="0" kern="1200" dirty="0">
                <a:solidFill>
                  <a:schemeClr val="tx1"/>
                </a:solidFill>
                <a:effectLst/>
                <a:latin typeface="+mn-lt"/>
                <a:ea typeface="+mn-ea"/>
                <a:cs typeface="+mn-cs"/>
              </a:rPr>
              <a:t> in </a:t>
            </a:r>
            <a:r>
              <a:rPr lang="es-ES" sz="1200" b="0" i="0" kern="1200" dirty="0" err="1">
                <a:solidFill>
                  <a:schemeClr val="tx1"/>
                </a:solidFill>
                <a:effectLst/>
                <a:latin typeface="+mn-lt"/>
                <a:ea typeface="+mn-ea"/>
                <a:cs typeface="+mn-cs"/>
              </a:rPr>
              <a:t>columns</a:t>
            </a:r>
            <a:r>
              <a:rPr lang="es-ES" sz="1200" b="0" i="0" kern="1200" dirty="0">
                <a:solidFill>
                  <a:schemeClr val="tx1"/>
                </a:solidFill>
                <a:effectLst/>
                <a:latin typeface="+mn-lt"/>
                <a:ea typeface="+mn-ea"/>
                <a:cs typeface="+mn-cs"/>
              </a:rPr>
              <a:t> 1–3 leads to a </a:t>
            </a:r>
            <a:r>
              <a:rPr lang="es-ES" sz="1200" b="0" i="0" kern="1200" dirty="0" err="1">
                <a:solidFill>
                  <a:schemeClr val="tx1"/>
                </a:solidFill>
                <a:effectLst/>
                <a:latin typeface="+mn-lt"/>
                <a:ea typeface="+mn-ea"/>
                <a:cs typeface="+mn-cs"/>
              </a:rPr>
              <a:t>reduction</a:t>
            </a:r>
            <a:r>
              <a:rPr lang="es-ES" sz="1200" b="0" i="0" kern="1200" dirty="0">
                <a:solidFill>
                  <a:schemeClr val="tx1"/>
                </a:solidFill>
                <a:effectLst/>
                <a:latin typeface="+mn-lt"/>
                <a:ea typeface="+mn-ea"/>
                <a:cs typeface="+mn-cs"/>
              </a:rPr>
              <a:t> of FA </a:t>
            </a:r>
            <a:r>
              <a:rPr lang="es-ES" sz="1200" b="0" i="0" kern="1200" dirty="0" err="1">
                <a:solidFill>
                  <a:schemeClr val="tx1"/>
                </a:solidFill>
                <a:effectLst/>
                <a:latin typeface="+mn-lt"/>
                <a:ea typeface="+mn-ea"/>
                <a:cs typeface="+mn-cs"/>
              </a:rPr>
              <a:t>while</a:t>
            </a:r>
            <a:r>
              <a:rPr lang="es-ES" sz="1200" b="0" i="0" kern="1200" dirty="0">
                <a:solidFill>
                  <a:schemeClr val="tx1"/>
                </a:solidFill>
                <a:effectLst/>
                <a:latin typeface="+mn-lt"/>
                <a:ea typeface="+mn-ea"/>
                <a:cs typeface="+mn-cs"/>
              </a:rPr>
              <a:t> </a:t>
            </a:r>
            <a:r>
              <a:rPr lang="el-GR" sz="1200" b="0" i="0" kern="1200" dirty="0">
                <a:solidFill>
                  <a:schemeClr val="tx1"/>
                </a:solidFill>
                <a:effectLst/>
                <a:latin typeface="+mn-lt"/>
                <a:ea typeface="+mn-ea"/>
                <a:cs typeface="+mn-cs"/>
              </a:rPr>
              <a:t>μ</a:t>
            </a:r>
            <a:r>
              <a:rPr lang="es-ES" sz="1200" b="0" i="0" kern="1200" dirty="0">
                <a:solidFill>
                  <a:schemeClr val="tx1"/>
                </a:solidFill>
                <a:effectLst/>
                <a:latin typeface="+mn-lt"/>
                <a:ea typeface="+mn-ea"/>
                <a:cs typeface="+mn-cs"/>
              </a:rPr>
              <a:t>FA </a:t>
            </a:r>
            <a:r>
              <a:rPr lang="es-ES" sz="1200" b="0" i="0" kern="1200" dirty="0" err="1">
                <a:solidFill>
                  <a:schemeClr val="tx1"/>
                </a:solidFill>
                <a:effectLst/>
                <a:latin typeface="+mn-lt"/>
                <a:ea typeface="+mn-ea"/>
                <a:cs typeface="+mn-cs"/>
              </a:rPr>
              <a:t>remains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constant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For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isotropic</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structures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column</a:t>
            </a:r>
            <a:r>
              <a:rPr lang="es-ES" sz="1200" b="0" i="0" kern="1200" dirty="0">
                <a:solidFill>
                  <a:schemeClr val="tx1"/>
                </a:solidFill>
                <a:effectLst/>
                <a:latin typeface="+mn-lt"/>
                <a:ea typeface="+mn-ea"/>
                <a:cs typeface="+mn-cs"/>
              </a:rPr>
              <a:t> 4), </a:t>
            </a:r>
            <a:r>
              <a:rPr lang="es-ES" sz="1200" b="0" i="0" kern="1200" dirty="0" err="1">
                <a:solidFill>
                  <a:schemeClr val="tx1"/>
                </a:solidFill>
                <a:effectLst/>
                <a:latin typeface="+mn-lt"/>
                <a:ea typeface="+mn-ea"/>
                <a:cs typeface="+mn-cs"/>
              </a:rPr>
              <a:t>both</a:t>
            </a:r>
            <a:r>
              <a:rPr lang="es-ES" sz="1200" b="0" i="0" kern="1200" dirty="0">
                <a:solidFill>
                  <a:schemeClr val="tx1"/>
                </a:solidFill>
                <a:effectLst/>
                <a:latin typeface="+mn-lt"/>
                <a:ea typeface="+mn-ea"/>
                <a:cs typeface="+mn-cs"/>
              </a:rPr>
              <a:t> FA and </a:t>
            </a:r>
            <a:r>
              <a:rPr lang="el-GR" sz="1200" b="0" i="0" kern="1200" dirty="0">
                <a:solidFill>
                  <a:schemeClr val="tx1"/>
                </a:solidFill>
                <a:effectLst/>
                <a:latin typeface="+mn-lt"/>
                <a:ea typeface="+mn-ea"/>
                <a:cs typeface="+mn-cs"/>
              </a:rPr>
              <a:t>μ</a:t>
            </a:r>
            <a:r>
              <a:rPr lang="es-ES" sz="1200" b="0" i="0" kern="1200" dirty="0">
                <a:solidFill>
                  <a:schemeClr val="tx1"/>
                </a:solidFill>
                <a:effectLst/>
                <a:latin typeface="+mn-lt"/>
                <a:ea typeface="+mn-ea"/>
                <a:cs typeface="+mn-cs"/>
              </a:rPr>
              <a:t>FA </a:t>
            </a:r>
            <a:r>
              <a:rPr lang="es-ES" sz="1200" b="0" i="0" kern="1200" dirty="0" err="1">
                <a:solidFill>
                  <a:schemeClr val="tx1"/>
                </a:solidFill>
                <a:effectLst/>
                <a:latin typeface="+mn-lt"/>
                <a:ea typeface="+mn-ea"/>
                <a:cs typeface="+mn-cs"/>
              </a:rPr>
              <a:t>vanish</a:t>
            </a:r>
            <a:r>
              <a:rPr lang="es-ES" sz="1200" b="0" i="0" kern="1200" dirty="0">
                <a:solidFill>
                  <a:schemeClr val="tx1"/>
                </a:solidFill>
                <a:effectLst/>
                <a:latin typeface="+mn-lt"/>
                <a:ea typeface="+mn-ea"/>
                <a:cs typeface="+mn-cs"/>
              </a:rPr>
              <a:t>.</a:t>
            </a:r>
            <a:endParaRPr lang="en" sz="1200" kern="1200" dirty="0">
              <a:solidFill>
                <a:schemeClr val="tx1"/>
              </a:solidFill>
              <a:effectLst/>
              <a:latin typeface="+mn-lt"/>
              <a:ea typeface="+mn-ea"/>
              <a:cs typeface="+mn-cs"/>
            </a:endParaRPr>
          </a:p>
          <a:p>
            <a:r>
              <a:rPr lang="en" sz="1200" kern="1200" dirty="0">
                <a:solidFill>
                  <a:schemeClr val="tx1"/>
                </a:solidFill>
                <a:effectLst/>
                <a:latin typeface="+mn-lt"/>
                <a:ea typeface="+mn-ea"/>
                <a:cs typeface="+mn-cs"/>
              </a:rPr>
              <a:t/>
            </a:r>
            <a:br>
              <a:rPr lang="en" sz="1200" kern="1200" dirty="0">
                <a:solidFill>
                  <a:schemeClr val="tx1"/>
                </a:solidFill>
                <a:effectLst/>
                <a:latin typeface="+mn-lt"/>
                <a:ea typeface="+mn-ea"/>
                <a:cs typeface="+mn-cs"/>
              </a:rPr>
            </a:br>
            <a:endParaRPr lang="en" sz="1200" kern="1200" dirty="0">
              <a:solidFill>
                <a:schemeClr val="tx1"/>
              </a:solidFill>
              <a:effectLst/>
              <a:latin typeface="+mn-lt"/>
              <a:ea typeface="+mn-ea"/>
              <a:cs typeface="+mn-cs"/>
            </a:endParaRPr>
          </a:p>
          <a:p>
            <a:r>
              <a:rPr lang="en" sz="1200" kern="1200" dirty="0">
                <a:solidFill>
                  <a:schemeClr val="tx1"/>
                </a:solidFill>
                <a:effectLst/>
                <a:latin typeface="+mn-lt"/>
                <a:ea typeface="+mn-ea"/>
                <a:cs typeface="+mn-cs"/>
              </a:rPr>
              <a:t/>
            </a:r>
            <a:br>
              <a:rPr lang="en" sz="1200" kern="1200" dirty="0">
                <a:solidFill>
                  <a:schemeClr val="tx1"/>
                </a:solidFill>
                <a:effectLst/>
                <a:latin typeface="+mn-lt"/>
                <a:ea typeface="+mn-ea"/>
                <a:cs typeface="+mn-cs"/>
              </a:rPr>
            </a:br>
            <a:endParaRPr lang="en" sz="1200" kern="1200" dirty="0">
              <a:solidFill>
                <a:schemeClr val="tx1"/>
              </a:solidFill>
              <a:effectLst/>
              <a:latin typeface="+mn-lt"/>
              <a:ea typeface="+mn-ea"/>
              <a:cs typeface="+mn-cs"/>
            </a:endParaRPr>
          </a:p>
          <a:p>
            <a:r>
              <a:rPr lang="en" sz="1200" kern="1200" dirty="0">
                <a:solidFill>
                  <a:schemeClr val="tx1"/>
                </a:solidFill>
                <a:effectLst/>
                <a:latin typeface="+mn-lt"/>
                <a:ea typeface="+mn-ea"/>
                <a:cs typeface="+mn-cs"/>
              </a:rPr>
              <a:t/>
            </a:r>
            <a:br>
              <a:rPr lang="en" sz="1200" kern="1200" dirty="0">
                <a:solidFill>
                  <a:schemeClr val="tx1"/>
                </a:solidFill>
                <a:effectLst/>
                <a:latin typeface="+mn-lt"/>
                <a:ea typeface="+mn-ea"/>
                <a:cs typeface="+mn-cs"/>
              </a:rPr>
            </a:br>
            <a:endParaRPr lang="en" sz="1200" kern="1200" dirty="0">
              <a:solidFill>
                <a:schemeClr val="tx1"/>
              </a:solidFill>
              <a:effectLst/>
              <a:latin typeface="+mn-lt"/>
              <a:ea typeface="+mn-ea"/>
              <a:cs typeface="+mn-cs"/>
            </a:endParaRPr>
          </a:p>
          <a:p>
            <a:r>
              <a:rPr lang="en" sz="1200" kern="1200" dirty="0">
                <a:solidFill>
                  <a:schemeClr val="tx1"/>
                </a:solidFill>
                <a:effectLst/>
                <a:latin typeface="+mn-lt"/>
                <a:ea typeface="+mn-ea"/>
                <a:cs typeface="+mn-cs"/>
              </a:rPr>
              <a:t/>
            </a:r>
            <a:br>
              <a:rPr lang="en" sz="1200" kern="1200" dirty="0">
                <a:solidFill>
                  <a:schemeClr val="tx1"/>
                </a:solidFill>
                <a:effectLst/>
                <a:latin typeface="+mn-lt"/>
                <a:ea typeface="+mn-ea"/>
                <a:cs typeface="+mn-cs"/>
              </a:rPr>
            </a:br>
            <a:endParaRPr lang="en" sz="1200" kern="1200" dirty="0">
              <a:solidFill>
                <a:schemeClr val="tx1"/>
              </a:solidFill>
              <a:effectLst/>
              <a:latin typeface="+mn-lt"/>
              <a:ea typeface="+mn-ea"/>
              <a:cs typeface="+mn-cs"/>
            </a:endParaRPr>
          </a:p>
          <a:p>
            <a:r>
              <a:rPr lang="en" sz="1200" kern="1200" dirty="0">
                <a:solidFill>
                  <a:schemeClr val="tx1"/>
                </a:solidFill>
                <a:effectLst/>
                <a:latin typeface="+mn-lt"/>
                <a:ea typeface="+mn-ea"/>
                <a:cs typeface="+mn-cs"/>
              </a:rPr>
              <a:t>intra-neurite volume fraction </a:t>
            </a:r>
            <a:r>
              <a:rPr lang="en" sz="1200" kern="1200" dirty="0" err="1">
                <a:solidFill>
                  <a:schemeClr val="tx1"/>
                </a:solidFill>
                <a:effectLst/>
                <a:latin typeface="+mn-lt"/>
                <a:ea typeface="+mn-ea"/>
                <a:cs typeface="+mn-cs"/>
              </a:rPr>
              <a:t>vint</a:t>
            </a:r>
            <a:r>
              <a:rPr lang="en" sz="1200" kern="1200" dirty="0">
                <a:solidFill>
                  <a:schemeClr val="tx1"/>
                </a:solidFill>
                <a:effectLst/>
                <a:latin typeface="+mn-lt"/>
                <a:ea typeface="+mn-ea"/>
                <a:cs typeface="+mn-cs"/>
              </a:rPr>
              <a:t> (top) and apparent intrinsic diffusivity </a:t>
            </a:r>
            <a:r>
              <a:rPr lang="en" sz="1200" kern="1200" dirty="0" err="1">
                <a:solidFill>
                  <a:schemeClr val="tx1"/>
                </a:solidFill>
                <a:effectLst/>
                <a:latin typeface="+mn-lt"/>
                <a:ea typeface="+mn-ea"/>
                <a:cs typeface="+mn-cs"/>
              </a:rPr>
              <a:t>λ</a:t>
            </a:r>
            <a:r>
              <a:rPr lang="en" sz="1200" kern="1200" dirty="0">
                <a:solidFill>
                  <a:schemeClr val="tx1"/>
                </a:solidFill>
                <a:effectLst/>
                <a:latin typeface="+mn-lt"/>
                <a:ea typeface="+mn-ea"/>
                <a:cs typeface="+mn-cs"/>
              </a:rPr>
              <a:t> for various slices in the axial plane. </a:t>
            </a:r>
          </a:p>
          <a:p>
            <a:endParaRPr lang="en"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BD235E7E-5FF9-CA40-945F-8FB57B0AE532}" type="slidenum">
              <a:rPr lang="en-US" smtClean="0"/>
              <a:t>21</a:t>
            </a:fld>
            <a:endParaRPr lang="en-US"/>
          </a:p>
        </p:txBody>
      </p:sp>
    </p:spTree>
    <p:extLst>
      <p:ext uri="{BB962C8B-B14F-4D97-AF65-F5344CB8AC3E}">
        <p14:creationId xmlns:p14="http://schemas.microsoft.com/office/powerpoint/2010/main" val="617864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D292BE76-0499-4570-ABFE-FCD7FBD38755}" type="slidenum">
              <a:rPr lang="en-GB"/>
              <a:pPr/>
              <a:t>22</a:t>
            </a:fld>
            <a:endParaRPr lang="en-GB"/>
          </a:p>
        </p:txBody>
      </p:sp>
      <p:sp>
        <p:nvSpPr>
          <p:cNvPr id="389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marL="171450" indent="-171450">
              <a:buFont typeface="Arial" panose="020B0604020202020204" pitchFamily="34" charset="0"/>
              <a:buChar char="•"/>
            </a:pPr>
            <a:r>
              <a:rPr lang="en-GB" dirty="0"/>
              <a:t>For identifying WM pathways in brain</a:t>
            </a:r>
          </a:p>
          <a:p>
            <a:pPr marL="171450" indent="-171450">
              <a:buFont typeface="Arial" panose="020B0604020202020204" pitchFamily="34" charset="0"/>
              <a:buChar char="•"/>
            </a:pPr>
            <a:r>
              <a:rPr lang="en-GB" dirty="0"/>
              <a:t>Rely on assumption that </a:t>
            </a:r>
            <a:r>
              <a:rPr lang="en-GB" baseline="0" dirty="0"/>
              <a:t>diffusion in preferred directions along axons that correspond to fibre orientation and can finds paths through data field where diffusion least hindered. (tracts)</a:t>
            </a:r>
          </a:p>
          <a:p>
            <a:pPr marL="171450" indent="-171450">
              <a:buFont typeface="Arial" panose="020B0604020202020204" pitchFamily="34" charset="0"/>
              <a:buChar char="•"/>
            </a:pPr>
            <a:r>
              <a:rPr lang="en-GB" baseline="0" dirty="0"/>
              <a:t>Streamline (vector) starts from seed point and follows local vector information on step-step basis ‘joining the arrows</a:t>
            </a:r>
            <a:r>
              <a:rPr lang="en-GB" baseline="0" dirty="0" smtClean="0"/>
              <a:t>’</a:t>
            </a:r>
          </a:p>
          <a:p>
            <a:pPr marL="171450" indent="-171450">
              <a:buFont typeface="Arial" panose="020B0604020202020204" pitchFamily="34" charset="0"/>
              <a:buChar char="•"/>
            </a:pPr>
            <a:r>
              <a:rPr lang="en-GB" baseline="0" dirty="0" smtClean="0"/>
              <a:t>Usually start streamlines randomly throughout WM.</a:t>
            </a:r>
            <a:endParaRPr lang="en-GB" baseline="0" dirty="0"/>
          </a:p>
          <a:p>
            <a:pPr marL="171450" indent="-171450">
              <a:buFont typeface="Arial" panose="020B0604020202020204" pitchFamily="34" charset="0"/>
              <a:buChar char="•"/>
            </a:pPr>
            <a:r>
              <a:rPr lang="en-GB" baseline="0" dirty="0"/>
              <a:t>To know how streamline should progress through each voxel need to estimate fibre orientation</a:t>
            </a:r>
          </a:p>
          <a:p>
            <a:pPr marL="171450" indent="-171450">
              <a:buFont typeface="Arial" panose="020B0604020202020204" pitchFamily="34" charset="0"/>
              <a:buChar char="•"/>
            </a:pPr>
            <a:r>
              <a:rPr lang="en-GB" baseline="0" dirty="0"/>
              <a:t>In diffusion data, local fibre orientation only one measurement per voxel and interpolates to get other guessing other measurements away from voxel centres</a:t>
            </a:r>
          </a:p>
          <a:p>
            <a:pPr marL="171450" indent="-171450">
              <a:buFont typeface="Arial" panose="020B0604020202020204" pitchFamily="34" charset="0"/>
              <a:buChar char="•"/>
            </a:pPr>
            <a:r>
              <a:rPr lang="en-GB" baseline="0" dirty="0"/>
              <a:t>Stop streamline by </a:t>
            </a:r>
            <a:r>
              <a:rPr lang="en-GB" baseline="0" dirty="0" smtClean="0"/>
              <a:t>either threshold (FA or FOD) </a:t>
            </a:r>
            <a:r>
              <a:rPr lang="en-GB" baseline="0" dirty="0"/>
              <a:t>or curvature threshold (based on low FA suggesting GM or high lack of confidence in direction), and big bends unlikely to be </a:t>
            </a:r>
            <a:r>
              <a:rPr lang="en-GB" baseline="0" dirty="0" err="1"/>
              <a:t>compatable</a:t>
            </a:r>
            <a:r>
              <a:rPr lang="en-GB" baseline="0" dirty="0"/>
              <a:t> with </a:t>
            </a:r>
            <a:r>
              <a:rPr lang="en-GB" baseline="0" dirty="0" err="1" smtClean="0"/>
              <a:t>wm.</a:t>
            </a:r>
            <a:r>
              <a:rPr lang="en-GB" baseline="0" dirty="0" smtClean="0"/>
              <a:t> Other methods might use a T1 image to stop the track when it reaches GM.</a:t>
            </a:r>
            <a:endParaRPr lang="en-GB" baseline="0" dirty="0"/>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endParaRPr lang="en-GB" baseline="0" dirty="0"/>
          </a:p>
          <a:p>
            <a:pPr marL="0" indent="0">
              <a:spcBef>
                <a:spcPts val="450"/>
              </a:spcBef>
              <a:buClrTx/>
              <a:buFont typeface="Arial" panose="020B0604020202020204" pitchFamily="34" charset="0"/>
              <a:buNone/>
            </a:pPr>
            <a:endParaRPr lang="en-GB" dirty="0"/>
          </a:p>
          <a:p>
            <a:pPr marL="171450" indent="-171450">
              <a:spcBef>
                <a:spcPts val="450"/>
              </a:spcBef>
              <a:buClrTx/>
              <a:buFont typeface="Arial" panose="020B0604020202020204" pitchFamily="34" charset="0"/>
              <a:buChar char="•"/>
            </a:pPr>
            <a:r>
              <a:rPr lang="en-GB" dirty="0"/>
              <a:t>the streamline approach is still the most widely applied method for </a:t>
            </a:r>
            <a:r>
              <a:rPr lang="en-GB" dirty="0" err="1"/>
              <a:t>fiber</a:t>
            </a:r>
            <a:r>
              <a:rPr lang="en-GB" dirty="0"/>
              <a:t> </a:t>
            </a:r>
            <a:r>
              <a:rPr lang="en-GB" dirty="0" err="1"/>
              <a:t>tractography</a:t>
            </a:r>
            <a:r>
              <a:rPr lang="en-GB" dirty="0"/>
              <a:t> using tensor or FODs.</a:t>
            </a:r>
          </a:p>
          <a:p>
            <a:pPr marL="171450" indent="-171450">
              <a:spcBef>
                <a:spcPts val="450"/>
              </a:spcBef>
              <a:buClrTx/>
              <a:buFont typeface="Arial" panose="020B0604020202020204" pitchFamily="34" charset="0"/>
              <a:buChar char="•"/>
            </a:pPr>
            <a:r>
              <a:rPr lang="en-GB" dirty="0"/>
              <a:t>we can imagine this </a:t>
            </a:r>
            <a:r>
              <a:rPr lang="en-GB" dirty="0" err="1"/>
              <a:t>tractography</a:t>
            </a:r>
            <a:r>
              <a:rPr lang="en-GB" dirty="0"/>
              <a:t> algorithm is simulating the movement of a water molecule along the axons. </a:t>
            </a:r>
          </a:p>
          <a:p>
            <a:pPr marL="171450" indent="-171450">
              <a:spcBef>
                <a:spcPts val="450"/>
              </a:spcBef>
              <a:buClrTx/>
              <a:buFont typeface="Arial" panose="020B0604020202020204" pitchFamily="34" charset="0"/>
              <a:buChar char="•"/>
            </a:pPr>
            <a:r>
              <a:rPr lang="en-GB" dirty="0"/>
              <a:t>The starting position of this tracking process is called a seed point. At each point of the tracking process, we utilize the FOD or tensor at the current location to generate the next direction </a:t>
            </a:r>
          </a:p>
          <a:p>
            <a:pPr marL="171450" indent="-171450">
              <a:spcBef>
                <a:spcPts val="450"/>
              </a:spcBef>
              <a:buClrTx/>
              <a:buFont typeface="Arial" panose="020B0604020202020204" pitchFamily="34" charset="0"/>
              <a:buChar char="•"/>
            </a:pPr>
            <a:r>
              <a:rPr lang="en-GB" dirty="0"/>
              <a:t>The process is repeated until a stopping criterion is satisfied. The tract is accepted if it meets certain anatomical requirements that are typically problem specific.</a:t>
            </a:r>
          </a:p>
          <a:p>
            <a:pPr marL="171450" indent="-171450">
              <a:spcBef>
                <a:spcPts val="450"/>
              </a:spcBef>
              <a:buClrTx/>
              <a:buFont typeface="Arial" panose="020B0604020202020204" pitchFamily="34" charset="0"/>
              <a:buChar char="•"/>
            </a:pPr>
            <a:r>
              <a:rPr lang="en-GB" dirty="0">
                <a:latin typeface="Calibri" pitchFamily="32" charset="0"/>
                <a:ea typeface="DejaVu Sans" charset="0"/>
                <a:cs typeface="DejaVu Sans" charset="0"/>
              </a:rPr>
              <a:t>Deterministic</a:t>
            </a:r>
            <a:r>
              <a:rPr lang="en-GB" baseline="0" dirty="0">
                <a:latin typeface="Calibri" pitchFamily="32" charset="0"/>
                <a:ea typeface="DejaVu Sans" charset="0"/>
                <a:cs typeface="DejaVu Sans" charset="0"/>
              </a:rPr>
              <a:t> vs </a:t>
            </a:r>
            <a:r>
              <a:rPr lang="en-GB" baseline="0" dirty="0" err="1">
                <a:latin typeface="Calibri" pitchFamily="32" charset="0"/>
                <a:ea typeface="DejaVu Sans" charset="0"/>
                <a:cs typeface="DejaVu Sans" charset="0"/>
              </a:rPr>
              <a:t>probabalistic</a:t>
            </a:r>
            <a:r>
              <a:rPr lang="en-GB" baseline="0" dirty="0">
                <a:latin typeface="Calibri" pitchFamily="32" charset="0"/>
                <a:ea typeface="DejaVu Sans" charset="0"/>
                <a:cs typeface="DejaVu Sans" charset="0"/>
              </a:rPr>
              <a:t> – in </a:t>
            </a:r>
            <a:r>
              <a:rPr lang="en-GB" baseline="0" dirty="0" err="1">
                <a:latin typeface="Calibri" pitchFamily="32" charset="0"/>
                <a:ea typeface="DejaVu Sans" charset="0"/>
                <a:cs typeface="DejaVu Sans" charset="0"/>
              </a:rPr>
              <a:t>determ</a:t>
            </a:r>
            <a:r>
              <a:rPr lang="en-GB" baseline="0" dirty="0">
                <a:latin typeface="Calibri" pitchFamily="32" charset="0"/>
                <a:ea typeface="DejaVu Sans" charset="0"/>
                <a:cs typeface="DejaVu Sans" charset="0"/>
              </a:rPr>
              <a:t> – harsh stopping criteria of either FA or local pathway curvature to prevent streamlines progressing through uncertainty/false positives</a:t>
            </a:r>
          </a:p>
          <a:p>
            <a:pPr marL="171450" indent="-171450">
              <a:spcBef>
                <a:spcPts val="450"/>
              </a:spcBef>
              <a:buClrTx/>
              <a:buFont typeface="Arial" panose="020B0604020202020204" pitchFamily="34" charset="0"/>
              <a:buChar char="•"/>
            </a:pPr>
            <a:r>
              <a:rPr lang="en-GB" baseline="0" dirty="0" err="1">
                <a:latin typeface="Calibri" pitchFamily="32" charset="0"/>
                <a:ea typeface="DejaVu Sans" charset="0"/>
                <a:cs typeface="DejaVu Sans" charset="0"/>
              </a:rPr>
              <a:t>Probabalistic</a:t>
            </a:r>
            <a:r>
              <a:rPr lang="en-GB" baseline="0" dirty="0">
                <a:latin typeface="Calibri" pitchFamily="32" charset="0"/>
                <a:ea typeface="DejaVu Sans" charset="0"/>
                <a:cs typeface="DejaVu Sans" charset="0"/>
              </a:rPr>
              <a:t> aims to acknowledge and quantify uncertainty – it allows progression through uncertain voxels and if takes errant path will disperse quickly, give low probability values and not create false tracks. </a:t>
            </a:r>
            <a:endParaRPr lang="en-US" dirty="0">
              <a:latin typeface="Calibri" pitchFamily="32" charset="0"/>
              <a:ea typeface="DejaVu Sans" charset="0"/>
              <a:cs typeface="DejaVu Sans" charset="0"/>
            </a:endParaRPr>
          </a:p>
          <a:p>
            <a:pPr>
              <a:spcBef>
                <a:spcPts val="450"/>
              </a:spcBef>
              <a:buClrTx/>
              <a:buFontTx/>
              <a:buNone/>
            </a:pPr>
            <a:endParaRPr lang="en-US" dirty="0">
              <a:latin typeface="Calibri" pitchFamily="32" charset="0"/>
              <a:ea typeface="DejaVu Sans" charset="0"/>
              <a:cs typeface="DejaVu Sans" charset="0"/>
            </a:endParaRPr>
          </a:p>
          <a:p>
            <a:pPr>
              <a:spcBef>
                <a:spcPts val="450"/>
              </a:spcBef>
              <a:buClrTx/>
              <a:buFontTx/>
              <a:buNone/>
            </a:pPr>
            <a:r>
              <a:rPr lang="en-US" dirty="0">
                <a:latin typeface="Calibri" pitchFamily="32" charset="0"/>
                <a:ea typeface="DejaVu Sans" charset="0"/>
                <a:cs typeface="DejaVu Sans" charset="0"/>
              </a:rPr>
              <a:t>The figure illustrates diffusion of a water molecule within a fiber bundle. Diffusion is less restricted along the axis of the fiber bundle than across it.</a:t>
            </a:r>
          </a:p>
          <a:p>
            <a:pPr>
              <a:spcBef>
                <a:spcPts val="450"/>
              </a:spcBef>
              <a:buClrTx/>
              <a:buFontTx/>
              <a:buNone/>
            </a:pPr>
            <a:r>
              <a:rPr lang="en-US" dirty="0" err="1">
                <a:latin typeface="Calibri" pitchFamily="32" charset="0"/>
                <a:ea typeface="DejaVu Sans" charset="0"/>
                <a:cs typeface="DejaVu Sans" charset="0"/>
              </a:rPr>
              <a:t>Tractography</a:t>
            </a:r>
            <a:r>
              <a:rPr lang="en-US" dirty="0">
                <a:latin typeface="Calibri" pitchFamily="32" charset="0"/>
                <a:ea typeface="DejaVu Sans" charset="0"/>
                <a:cs typeface="DejaVu Sans" charset="0"/>
              </a:rPr>
              <a:t> is an attempt to connect voxels based on the similarities of their maximal diffusion directions (one of the three measures we get in diffusion images)</a:t>
            </a:r>
          </a:p>
          <a:p>
            <a:pPr>
              <a:spcBef>
                <a:spcPts val="450"/>
              </a:spcBef>
              <a:buClrTx/>
              <a:buFontTx/>
              <a:buNone/>
            </a:pPr>
            <a:endParaRPr lang="en-US" dirty="0">
              <a:latin typeface="Calibri" pitchFamily="32" charset="0"/>
              <a:ea typeface="DejaVu Sans" charset="0"/>
              <a:cs typeface="DejaVu Sans" charset="0"/>
            </a:endParaRPr>
          </a:p>
          <a:p>
            <a:pPr>
              <a:spcBef>
                <a:spcPts val="450"/>
              </a:spcBef>
              <a:buClrTx/>
              <a:buFontTx/>
              <a:buNone/>
            </a:pPr>
            <a:r>
              <a:rPr lang="en-US" dirty="0">
                <a:latin typeface="Calibri" pitchFamily="32" charset="0"/>
                <a:ea typeface="DejaVu Sans" charset="0"/>
                <a:cs typeface="DejaVu Sans" charset="0"/>
              </a:rPr>
              <a:t>Illustration on the right: Simple, streamlining </a:t>
            </a:r>
            <a:r>
              <a:rPr lang="en-US" dirty="0" err="1">
                <a:latin typeface="Calibri" pitchFamily="32" charset="0"/>
                <a:ea typeface="DejaVu Sans" charset="0"/>
                <a:cs typeface="DejaVu Sans" charset="0"/>
              </a:rPr>
              <a:t>tractography</a:t>
            </a:r>
            <a:r>
              <a:rPr lang="en-US" dirty="0">
                <a:latin typeface="Calibri" pitchFamily="32" charset="0"/>
                <a:ea typeface="DejaVu Sans" charset="0"/>
                <a:cs typeface="DejaVu Sans" charset="0"/>
              </a:rPr>
              <a:t> proceeds by tracing a line through the tensor field, following the principal diffusion direction. The schematic shows a grid of voxels; the grayscale reflects FA [ranging from zero (black) to one (white)]. The corresponding tensors are illustrated by the ellipses shown at each voxel.</a:t>
            </a:r>
          </a:p>
        </p:txBody>
      </p:sp>
      <p:sp>
        <p:nvSpPr>
          <p:cNvPr id="38915"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r">
              <a:buClrTx/>
              <a:buFontTx/>
              <a:buNone/>
            </a:pPr>
            <a:fld id="{4879C33F-247B-4760-BBF8-4DD66DFA9DA3}" type="slidenum">
              <a:rPr lang="en-GB" sz="1200"/>
              <a:pPr algn="r">
                <a:buClrTx/>
                <a:buFontTx/>
                <a:buNone/>
              </a:pPr>
              <a:t>22</a:t>
            </a:fld>
            <a:endParaRPr lang="en-GB"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E02C2AB7-1313-4CA3-A5A2-46230C9CBB8F}" type="slidenum">
              <a:rPr lang="en-GB"/>
              <a:pPr/>
              <a:t>23</a:t>
            </a:fld>
            <a:endParaRPr lang="en-GB"/>
          </a:p>
        </p:txBody>
      </p:sp>
      <p:sp>
        <p:nvSpPr>
          <p:cNvPr id="399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dirty="0"/>
              <a:t>2 often mentioned approaches, </a:t>
            </a:r>
            <a:r>
              <a:rPr lang="en-US" dirty="0" err="1"/>
              <a:t>probabalistic</a:t>
            </a:r>
            <a:r>
              <a:rPr lang="en-US" dirty="0"/>
              <a:t> most commonly used. </a:t>
            </a:r>
            <a:endParaRPr lang="en-US" dirty="0" smtClean="0"/>
          </a:p>
          <a:p>
            <a:r>
              <a:rPr lang="de-DE" sz="1200" dirty="0" smtClean="0">
                <a:latin typeface="+mn-lt"/>
              </a:rPr>
              <a:t>(the broader the distribution, the higher the uncertainty of connections in that area) </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2690E63E-6C39-43B5-8CF0-0BFF42F66162}" type="slidenum">
              <a:rPr lang="en-GB"/>
              <a:pPr/>
              <a:t>24</a:t>
            </a:fld>
            <a:endParaRPr lang="en-GB"/>
          </a:p>
        </p:txBody>
      </p:sp>
      <p:sp>
        <p:nvSpPr>
          <p:cNvPr id="419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marL="171450" indent="-171450">
              <a:spcBef>
                <a:spcPts val="450"/>
              </a:spcBef>
              <a:buClrTx/>
              <a:buFont typeface="Arial" panose="020B0604020202020204" pitchFamily="34" charset="0"/>
              <a:buChar char="•"/>
            </a:pPr>
            <a:r>
              <a:rPr lang="en-US" dirty="0">
                <a:latin typeface="Calibri" pitchFamily="32" charset="0"/>
                <a:ea typeface="DejaVu Sans" charset="0"/>
                <a:cs typeface="DejaVu Sans" charset="0"/>
              </a:rPr>
              <a:t>Can</a:t>
            </a:r>
            <a:r>
              <a:rPr lang="en-US" baseline="0" dirty="0">
                <a:latin typeface="Calibri" pitchFamily="32" charset="0"/>
                <a:ea typeface="DejaVu Sans" charset="0"/>
                <a:cs typeface="DejaVu Sans" charset="0"/>
              </a:rPr>
              <a:t> look at connections between specific ROIs – i.e. pre-specified tracts where seed across WM and only measure streamlines that connect the 2 regions.</a:t>
            </a:r>
            <a:endParaRPr lang="en-US" dirty="0">
              <a:latin typeface="Calibri" pitchFamily="32" charset="0"/>
              <a:ea typeface="DejaVu Sans" charset="0"/>
              <a:cs typeface="DejaVu Sans" charset="0"/>
            </a:endParaRPr>
          </a:p>
        </p:txBody>
      </p:sp>
      <p:sp>
        <p:nvSpPr>
          <p:cNvPr id="41987"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r">
              <a:buClrTx/>
              <a:buFontTx/>
              <a:buNone/>
            </a:pPr>
            <a:fld id="{5CAFE742-FF12-4228-99FD-77B7743F93C3}" type="slidenum">
              <a:rPr lang="en-GB" sz="1200"/>
              <a:pPr algn="r">
                <a:buClrTx/>
                <a:buFontTx/>
                <a:buNone/>
              </a:pPr>
              <a:t>24</a:t>
            </a:fld>
            <a:endParaRPr lang="en-GB"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What DWI measures</a:t>
            </a:r>
          </a:p>
          <a:p>
            <a:r>
              <a:rPr lang="en" sz="1200" kern="1200" dirty="0" err="1">
                <a:solidFill>
                  <a:schemeClr val="tx1"/>
                </a:solidFill>
                <a:effectLst/>
                <a:latin typeface="+mn-lt"/>
                <a:ea typeface="+mn-ea"/>
                <a:cs typeface="+mn-cs"/>
              </a:rPr>
              <a:t>ly</a:t>
            </a:r>
            <a:r>
              <a:rPr lang="en" sz="1200" kern="1200" dirty="0">
                <a:solidFill>
                  <a:schemeClr val="tx1"/>
                </a:solidFill>
                <a:effectLst/>
                <a:latin typeface="+mn-lt"/>
                <a:ea typeface="+mn-ea"/>
                <a:cs typeface="+mn-cs"/>
              </a:rPr>
              <a:t> described by Einstein in 1905 (1).</a:t>
            </a:r>
          </a:p>
          <a:p>
            <a:r>
              <a:rPr lang="en" sz="1200" kern="1200" dirty="0">
                <a:solidFill>
                  <a:schemeClr val="tx1"/>
                </a:solidFill>
                <a:effectLst/>
                <a:latin typeface="+mn-lt"/>
                <a:ea typeface="+mn-ea"/>
                <a:cs typeface="+mn-cs"/>
              </a:rPr>
              <a:t>The term molecular diffusion refers to the notion that any type of molecule in a fluid (</a:t>
            </a:r>
            <a:r>
              <a:rPr lang="en" sz="1200" kern="1200" dirty="0" err="1">
                <a:solidFill>
                  <a:schemeClr val="tx1"/>
                </a:solidFill>
                <a:effectLst/>
                <a:latin typeface="+mn-lt"/>
                <a:ea typeface="+mn-ea"/>
                <a:cs typeface="+mn-cs"/>
              </a:rPr>
              <a:t>eg</a:t>
            </a:r>
            <a:r>
              <a:rPr lang="en" sz="1200" kern="1200" dirty="0">
                <a:solidFill>
                  <a:schemeClr val="tx1"/>
                </a:solidFill>
                <a:effectLst/>
                <a:latin typeface="+mn-lt"/>
                <a:ea typeface="+mn-ea"/>
                <a:cs typeface="+mn-cs"/>
              </a:rPr>
              <a:t>, water) is randomly displaced as the molecule is agitated by</a:t>
            </a:r>
          </a:p>
          <a:p>
            <a:r>
              <a:rPr lang="en" sz="1200" kern="1200" dirty="0">
                <a:solidFill>
                  <a:schemeClr val="tx1"/>
                </a:solidFill>
                <a:effectLst/>
                <a:latin typeface="+mn-lt"/>
                <a:ea typeface="+mn-ea"/>
                <a:cs typeface="+mn-cs"/>
              </a:rPr>
              <a:t>thermal energy (Fig 1). 1). In a glass of water, the motion of the water molecules is completely random and is limited only by the boundaries of the</a:t>
            </a:r>
          </a:p>
          <a:p>
            <a:r>
              <a:rPr lang="en" sz="1200" kern="1200" dirty="0">
                <a:solidFill>
                  <a:schemeClr val="tx1"/>
                </a:solidFill>
                <a:effectLst/>
                <a:latin typeface="+mn-lt"/>
                <a:ea typeface="+mn-ea"/>
                <a:cs typeface="+mn-cs"/>
              </a:rPr>
              <a:t>container.</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Measuring diffusion of water molecules</a:t>
            </a:r>
            <a:r>
              <a:rPr lang="en-GB" baseline="0" dirty="0"/>
              <a:t> where diffusion = </a:t>
            </a:r>
            <a:r>
              <a:rPr lang="en-GB" dirty="0"/>
              <a:t>thermally-driven random motion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 principle, the diffusion signal is from the dephasing of the spins due to their displacement during a </a:t>
            </a:r>
            <a:r>
              <a:rPr lang="en-GB" dirty="0" err="1"/>
              <a:t>dMRI</a:t>
            </a:r>
            <a:r>
              <a:rPr lang="en-GB" dirty="0"/>
              <a:t> experiment</a:t>
            </a:r>
          </a:p>
          <a:p>
            <a:endParaRPr lang="en-GB" dirty="0"/>
          </a:p>
          <a:p>
            <a:r>
              <a:rPr lang="en" sz="1200" b="1" i="0" kern="1200" dirty="0">
                <a:solidFill>
                  <a:schemeClr val="tx1"/>
                </a:solidFill>
                <a:effectLst/>
                <a:latin typeface="+mn-lt"/>
                <a:ea typeface="+mn-ea"/>
                <a:cs typeface="+mn-cs"/>
              </a:rPr>
              <a:t>Brownian motion</a:t>
            </a:r>
            <a:r>
              <a:rPr lang="en" sz="1200" b="0" i="0" kern="1200" dirty="0">
                <a:solidFill>
                  <a:schemeClr val="tx1"/>
                </a:solidFill>
                <a:effectLst/>
                <a:latin typeface="+mn-lt"/>
                <a:ea typeface="+mn-ea"/>
                <a:cs typeface="+mn-cs"/>
              </a:rPr>
              <a:t> or </a:t>
            </a:r>
            <a:r>
              <a:rPr lang="en" sz="1200" b="1" i="0" kern="1200" dirty="0" err="1">
                <a:solidFill>
                  <a:schemeClr val="tx1"/>
                </a:solidFill>
                <a:effectLst/>
                <a:latin typeface="+mn-lt"/>
                <a:ea typeface="+mn-ea"/>
                <a:cs typeface="+mn-cs"/>
              </a:rPr>
              <a:t>pedesis</a:t>
            </a:r>
            <a:r>
              <a:rPr lang="en" sz="1200" b="0" i="0" kern="1200" dirty="0">
                <a:solidFill>
                  <a:schemeClr val="tx1"/>
                </a:solidFill>
                <a:effectLst/>
                <a:latin typeface="+mn-lt"/>
                <a:ea typeface="+mn-ea"/>
                <a:cs typeface="+mn-cs"/>
              </a:rPr>
              <a:t> (from </a:t>
            </a:r>
            <a:r>
              <a:rPr lang="en" sz="1200" b="0" i="0" u="none" strike="noStrike" kern="1200" dirty="0">
                <a:solidFill>
                  <a:schemeClr val="tx1"/>
                </a:solidFill>
                <a:effectLst/>
                <a:latin typeface="+mn-lt"/>
                <a:ea typeface="+mn-ea"/>
                <a:cs typeface="+mn-cs"/>
                <a:hlinkClick r:id="rId3" tooltip="Ancient Greek language"/>
              </a:rPr>
              <a:t>Ancient Greek</a:t>
            </a:r>
            <a:r>
              <a:rPr lang="en" sz="1200" b="0" i="0" kern="1200" dirty="0">
                <a:solidFill>
                  <a:schemeClr val="tx1"/>
                </a:solidFill>
                <a:effectLst/>
                <a:latin typeface="+mn-lt"/>
                <a:ea typeface="+mn-ea"/>
                <a:cs typeface="+mn-cs"/>
              </a:rPr>
              <a:t>: π</a:t>
            </a:r>
            <a:r>
              <a:rPr lang="en" sz="1200" b="0" i="0" kern="1200" dirty="0" err="1">
                <a:solidFill>
                  <a:schemeClr val="tx1"/>
                </a:solidFill>
                <a:effectLst/>
                <a:latin typeface="+mn-lt"/>
                <a:ea typeface="+mn-ea"/>
                <a:cs typeface="+mn-cs"/>
              </a:rPr>
              <a:t>ήδησις</a:t>
            </a:r>
            <a:r>
              <a:rPr lang="en" sz="1200" b="0" i="0" kern="1200" dirty="0">
                <a:solidFill>
                  <a:schemeClr val="tx1"/>
                </a:solidFill>
                <a:effectLst/>
                <a:latin typeface="+mn-lt"/>
                <a:ea typeface="+mn-ea"/>
                <a:cs typeface="+mn-cs"/>
              </a:rPr>
              <a:t> /</a:t>
            </a:r>
            <a:r>
              <a:rPr lang="en" sz="1200" b="0" i="0" kern="1200" dirty="0" err="1">
                <a:solidFill>
                  <a:schemeClr val="tx1"/>
                </a:solidFill>
                <a:effectLst/>
                <a:latin typeface="+mn-lt"/>
                <a:ea typeface="+mn-ea"/>
                <a:cs typeface="+mn-cs"/>
              </a:rPr>
              <a:t>pέːdεːsis</a:t>
            </a:r>
            <a:r>
              <a:rPr lang="en" sz="1200" b="0" i="0" kern="1200" dirty="0">
                <a:solidFill>
                  <a:schemeClr val="tx1"/>
                </a:solidFill>
                <a:effectLst/>
                <a:latin typeface="+mn-lt"/>
                <a:ea typeface="+mn-ea"/>
                <a:cs typeface="+mn-cs"/>
              </a:rPr>
              <a:t>/ "leaping") is the random motion of </a:t>
            </a:r>
            <a:r>
              <a:rPr lang="en" sz="1200" b="0" i="0" u="none" strike="noStrike" kern="1200" dirty="0">
                <a:solidFill>
                  <a:schemeClr val="tx1"/>
                </a:solidFill>
                <a:effectLst/>
                <a:latin typeface="+mn-lt"/>
                <a:ea typeface="+mn-ea"/>
                <a:cs typeface="+mn-cs"/>
                <a:hlinkClick r:id="rId4" tooltip="Particle"/>
              </a:rPr>
              <a:t>particles</a:t>
            </a:r>
            <a:r>
              <a:rPr lang="en" sz="1200" b="0" i="0" kern="1200" dirty="0">
                <a:solidFill>
                  <a:schemeClr val="tx1"/>
                </a:solidFill>
                <a:effectLst/>
                <a:latin typeface="+mn-lt"/>
                <a:ea typeface="+mn-ea"/>
                <a:cs typeface="+mn-cs"/>
              </a:rPr>
              <a:t> suspended in a </a:t>
            </a:r>
            <a:r>
              <a:rPr lang="en" sz="1200" b="0" i="0" u="none" strike="noStrike" kern="1200" dirty="0">
                <a:solidFill>
                  <a:schemeClr val="tx1"/>
                </a:solidFill>
                <a:effectLst/>
                <a:latin typeface="+mn-lt"/>
                <a:ea typeface="+mn-ea"/>
                <a:cs typeface="+mn-cs"/>
                <a:hlinkClick r:id="rId5" tooltip="Fluid"/>
              </a:rPr>
              <a:t>fluid</a:t>
            </a:r>
            <a:r>
              <a:rPr lang="en" sz="1200" b="0" i="0" kern="1200" dirty="0">
                <a:solidFill>
                  <a:schemeClr val="tx1"/>
                </a:solidFill>
                <a:effectLst/>
                <a:latin typeface="+mn-lt"/>
                <a:ea typeface="+mn-ea"/>
                <a:cs typeface="+mn-cs"/>
              </a:rPr>
              <a:t> (a </a:t>
            </a:r>
            <a:r>
              <a:rPr lang="en" sz="1200" b="0" i="0" u="none" strike="noStrike" kern="1200" dirty="0">
                <a:solidFill>
                  <a:schemeClr val="tx1"/>
                </a:solidFill>
                <a:effectLst/>
                <a:latin typeface="+mn-lt"/>
                <a:ea typeface="+mn-ea"/>
                <a:cs typeface="+mn-cs"/>
                <a:hlinkClick r:id="rId6" tooltip="Liquid"/>
              </a:rPr>
              <a:t>liquid</a:t>
            </a:r>
            <a:r>
              <a:rPr lang="en" sz="1200" b="0" i="0" kern="1200" dirty="0">
                <a:solidFill>
                  <a:schemeClr val="tx1"/>
                </a:solidFill>
                <a:effectLst/>
                <a:latin typeface="+mn-lt"/>
                <a:ea typeface="+mn-ea"/>
                <a:cs typeface="+mn-cs"/>
              </a:rPr>
              <a:t> or a </a:t>
            </a:r>
            <a:r>
              <a:rPr lang="en" sz="1200" b="0" i="0" u="none" strike="noStrike" kern="1200" dirty="0">
                <a:solidFill>
                  <a:schemeClr val="tx1"/>
                </a:solidFill>
                <a:effectLst/>
                <a:latin typeface="+mn-lt"/>
                <a:ea typeface="+mn-ea"/>
                <a:cs typeface="+mn-cs"/>
                <a:hlinkClick r:id="rId7" tooltip="Gas"/>
              </a:rPr>
              <a:t>gas</a:t>
            </a:r>
            <a:r>
              <a:rPr lang="en" sz="1200" b="0" i="0" kern="1200" dirty="0">
                <a:solidFill>
                  <a:schemeClr val="tx1"/>
                </a:solidFill>
                <a:effectLst/>
                <a:latin typeface="+mn-lt"/>
                <a:ea typeface="+mn-ea"/>
                <a:cs typeface="+mn-cs"/>
              </a:rPr>
              <a:t>) resulting from their collision with the fast-moving </a:t>
            </a:r>
            <a:r>
              <a:rPr lang="en" sz="1200" b="0" i="0" u="none" strike="noStrike" kern="1200" dirty="0">
                <a:solidFill>
                  <a:schemeClr val="tx1"/>
                </a:solidFill>
                <a:effectLst/>
                <a:latin typeface="+mn-lt"/>
                <a:ea typeface="+mn-ea"/>
                <a:cs typeface="+mn-cs"/>
                <a:hlinkClick r:id="rId8" tooltip="Molecule"/>
              </a:rPr>
              <a:t>molecules</a:t>
            </a:r>
            <a:r>
              <a:rPr lang="en" sz="1200" b="0" i="0" kern="1200" dirty="0">
                <a:solidFill>
                  <a:schemeClr val="tx1"/>
                </a:solidFill>
                <a:effectLst/>
                <a:latin typeface="+mn-lt"/>
                <a:ea typeface="+mn-ea"/>
                <a:cs typeface="+mn-cs"/>
              </a:rPr>
              <a:t> in the fluid.</a:t>
            </a:r>
            <a:r>
              <a:rPr lang="en" sz="1200" b="0" i="0" u="none" strike="noStrike" kern="1200" baseline="30000" dirty="0">
                <a:solidFill>
                  <a:schemeClr val="tx1"/>
                </a:solidFill>
                <a:effectLst/>
                <a:latin typeface="+mn-lt"/>
                <a:ea typeface="+mn-ea"/>
                <a:cs typeface="+mn-cs"/>
                <a:hlinkClick r:id="rId9"/>
              </a:rPr>
              <a:t>[2]</a:t>
            </a:r>
            <a:endParaRPr lang="en" sz="1200" b="0" i="0" u="none" strike="noStrike" kern="1200" baseline="30000" dirty="0">
              <a:solidFill>
                <a:schemeClr val="tx1"/>
              </a:solidFill>
              <a:effectLst/>
              <a:latin typeface="+mn-lt"/>
              <a:ea typeface="+mn-ea"/>
              <a:cs typeface="+mn-cs"/>
            </a:endParaRPr>
          </a:p>
          <a:p>
            <a:endParaRPr lang="en" sz="1200" b="0" i="0" u="none" strike="noStrike" kern="1200" baseline="30000" dirty="0">
              <a:solidFill>
                <a:schemeClr val="tx1"/>
              </a:solidFill>
              <a:effectLst/>
              <a:latin typeface="+mn-lt"/>
              <a:ea typeface="+mn-ea"/>
              <a:cs typeface="+mn-cs"/>
            </a:endParaRPr>
          </a:p>
          <a:p>
            <a:r>
              <a:rPr lang="es-ES" dirty="0">
                <a:hlinkClick r:id="rId10"/>
              </a:rPr>
              <a:t>https://www.youtube.com/watch?v=Peg1yaB2bsk</a:t>
            </a:r>
            <a:r>
              <a:rPr lang="es-ES" dirty="0"/>
              <a:t> </a:t>
            </a:r>
          </a:p>
          <a:p>
            <a:endParaRPr lang="es-ES" dirty="0"/>
          </a:p>
          <a:p>
            <a:r>
              <a:rPr lang="en" sz="1200" b="1" i="0" kern="1200" dirty="0">
                <a:solidFill>
                  <a:schemeClr val="tx1"/>
                </a:solidFill>
                <a:effectLst/>
                <a:latin typeface="+mn-lt"/>
                <a:ea typeface="+mn-ea"/>
                <a:cs typeface="+mn-cs"/>
              </a:rPr>
              <a:t>Diffusion</a:t>
            </a:r>
            <a:r>
              <a:rPr lang="en" sz="1200" b="0" i="0" kern="1200" dirty="0">
                <a:solidFill>
                  <a:schemeClr val="tx1"/>
                </a:solidFill>
                <a:effectLst/>
                <a:latin typeface="+mn-lt"/>
                <a:ea typeface="+mn-ea"/>
                <a:cs typeface="+mn-cs"/>
              </a:rPr>
              <a:t> is the movement of a substance from an area of high concentration to an area of low concentration. </a:t>
            </a:r>
            <a:r>
              <a:rPr lang="en" sz="1200" b="1" i="0" kern="1200" dirty="0">
                <a:solidFill>
                  <a:schemeClr val="tx1"/>
                </a:solidFill>
                <a:effectLst/>
                <a:latin typeface="+mn-lt"/>
                <a:ea typeface="+mn-ea"/>
                <a:cs typeface="+mn-cs"/>
              </a:rPr>
              <a:t>Diffusion </a:t>
            </a:r>
            <a:r>
              <a:rPr lang="en" sz="1200" b="0" i="0" kern="1200" dirty="0">
                <a:solidFill>
                  <a:schemeClr val="tx1"/>
                </a:solidFill>
                <a:effectLst/>
                <a:latin typeface="+mn-lt"/>
                <a:ea typeface="+mn-ea"/>
                <a:cs typeface="+mn-cs"/>
              </a:rPr>
              <a:t>happens in liquids and gases because their particles move randomly from place to place. </a:t>
            </a:r>
            <a:r>
              <a:rPr lang="en" sz="1200" b="1" i="0" kern="1200" dirty="0">
                <a:solidFill>
                  <a:schemeClr val="tx1"/>
                </a:solidFill>
                <a:effectLst/>
                <a:latin typeface="+mn-lt"/>
                <a:ea typeface="+mn-ea"/>
                <a:cs typeface="+mn-cs"/>
              </a:rPr>
              <a:t>Diffusion</a:t>
            </a:r>
            <a:r>
              <a:rPr lang="en" sz="1200" b="0" i="0" kern="1200" dirty="0">
                <a:solidFill>
                  <a:schemeClr val="tx1"/>
                </a:solidFill>
                <a:effectLst/>
                <a:latin typeface="+mn-lt"/>
                <a:ea typeface="+mn-ea"/>
                <a:cs typeface="+mn-cs"/>
              </a:rPr>
              <a:t> is an important process for living things; it is how substances move in and out of cells</a:t>
            </a:r>
            <a:endParaRPr lang="en-GB" dirty="0"/>
          </a:p>
        </p:txBody>
      </p:sp>
      <p:sp>
        <p:nvSpPr>
          <p:cNvPr id="4" name="Slide Number Placeholder 3"/>
          <p:cNvSpPr>
            <a:spLocks noGrp="1"/>
          </p:cNvSpPr>
          <p:nvPr>
            <p:ph type="sldNum" sz="quarter" idx="10"/>
          </p:nvPr>
        </p:nvSpPr>
        <p:spPr/>
        <p:txBody>
          <a:bodyPr/>
          <a:lstStyle/>
          <a:p>
            <a:fld id="{B20A181E-86F6-481B-B4FE-E668C3AEC5F4}" type="slidenum">
              <a:rPr lang="en-GB" smtClean="0"/>
              <a:t>3</a:t>
            </a:fld>
            <a:endParaRPr lang="en-GB"/>
          </a:p>
        </p:txBody>
      </p:sp>
    </p:spTree>
    <p:extLst>
      <p:ext uri="{BB962C8B-B14F-4D97-AF65-F5344CB8AC3E}">
        <p14:creationId xmlns:p14="http://schemas.microsoft.com/office/powerpoint/2010/main" val="5862125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Among others</a:t>
            </a:r>
            <a:endParaRPr lang="en-GB"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effectLst/>
            </a:endParaRPr>
          </a:p>
          <a:p>
            <a:pPr marL="0" lvl="0" indent="0">
              <a:buFont typeface="Arial" panose="020B0604020202020204" pitchFamily="34" charset="0"/>
              <a:buNone/>
            </a:pPr>
            <a:endParaRPr lang="en-GB"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20A181E-86F6-481B-B4FE-E668C3AEC5F4}" type="slidenum">
              <a:rPr lang="en-GB" smtClean="0"/>
              <a:t>25</a:t>
            </a:fld>
            <a:endParaRPr lang="en-GB"/>
          </a:p>
        </p:txBody>
      </p:sp>
    </p:spTree>
    <p:extLst>
      <p:ext uri="{BB962C8B-B14F-4D97-AF65-F5344CB8AC3E}">
        <p14:creationId xmlns:p14="http://schemas.microsoft.com/office/powerpoint/2010/main" val="14705510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 correct the susceptibility-induced geometric distortions present in the diffusion images, as well as any eddy current-induced distortions and inter-volume subject motion.</a:t>
            </a:r>
          </a:p>
          <a:p>
            <a:pPr marL="171450" lvl="0" indent="-171450">
              <a:buFont typeface="Arial" panose="020B0604020202020204" pitchFamily="34" charset="0"/>
              <a:buChar char="•"/>
            </a:pPr>
            <a:r>
              <a:rPr lang="en-GB" sz="1200" kern="1200" dirty="0" err="1">
                <a:solidFill>
                  <a:schemeClr val="tx1"/>
                </a:solidFill>
                <a:effectLst/>
                <a:latin typeface="+mn-lt"/>
                <a:ea typeface="+mn-ea"/>
                <a:cs typeface="+mn-cs"/>
              </a:rPr>
              <a:t>Denoising</a:t>
            </a:r>
            <a:r>
              <a:rPr lang="en-GB" sz="1200" kern="1200" baseline="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surpresses</a:t>
            </a:r>
            <a:r>
              <a:rPr lang="en-GB" sz="1200" kern="1200" dirty="0">
                <a:solidFill>
                  <a:schemeClr val="tx1"/>
                </a:solidFill>
                <a:effectLst/>
                <a:latin typeface="+mn-lt"/>
                <a:ea typeface="+mn-ea"/>
                <a:cs typeface="+mn-cs"/>
              </a:rPr>
              <a:t> local signal fluctuations that solely originate from thermal noise rather than other sources like anatomical detail by exploiting</a:t>
            </a:r>
            <a:r>
              <a:rPr lang="en-GB" sz="1200" kern="1200" baseline="0" dirty="0">
                <a:solidFill>
                  <a:schemeClr val="tx1"/>
                </a:solidFill>
                <a:effectLst/>
                <a:latin typeface="+mn-lt"/>
                <a:ea typeface="+mn-ea"/>
                <a:cs typeface="+mn-cs"/>
              </a:rPr>
              <a:t> data redundancy in the signal </a:t>
            </a:r>
            <a:r>
              <a:rPr lang="en-GB" sz="1200" kern="1200" baseline="0" dirty="0" smtClean="0">
                <a:solidFill>
                  <a:schemeClr val="tx1"/>
                </a:solidFill>
                <a:effectLst/>
                <a:latin typeface="+mn-lt"/>
                <a:ea typeface="+mn-ea"/>
                <a:cs typeface="+mn-cs"/>
              </a:rPr>
              <a:t>PCA</a:t>
            </a:r>
            <a:endParaRPr lang="en-GB"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Eddy corrects susceptibility-induced distortions and subject movement. It also allows detection of outliers, </a:t>
            </a:r>
            <a:r>
              <a:rPr lang="en-GB" sz="1200" kern="1200" dirty="0" err="1">
                <a:solidFill>
                  <a:schemeClr val="tx1"/>
                </a:solidFill>
                <a:effectLst/>
                <a:latin typeface="+mn-lt"/>
                <a:ea typeface="+mn-ea"/>
                <a:cs typeface="+mn-cs"/>
              </a:rPr>
              <a:t>datapoints</a:t>
            </a:r>
            <a:r>
              <a:rPr lang="en-GB" sz="1200" kern="1200" dirty="0">
                <a:solidFill>
                  <a:schemeClr val="tx1"/>
                </a:solidFill>
                <a:effectLst/>
                <a:latin typeface="+mn-lt"/>
                <a:ea typeface="+mn-ea"/>
                <a:cs typeface="+mn-cs"/>
              </a:rPr>
              <a:t> that have been corrupted by motion-induced signal dropout. Finally, it permits replacement of the outliers with distortion-free data. </a:t>
            </a:r>
            <a:endParaRPr lang="en-GB"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effectLst/>
            </a:endParaRPr>
          </a:p>
          <a:p>
            <a:pPr marL="171450" lvl="0" indent="-171450">
              <a:buFont typeface="Arial" panose="020B0604020202020204" pitchFamily="34" charset="0"/>
              <a:buChar char="•"/>
            </a:pPr>
            <a:endParaRPr lang="en-GB" sz="1200" kern="1200" baseline="0" dirty="0">
              <a:solidFill>
                <a:schemeClr val="tx1"/>
              </a:solidFill>
              <a:effectLst/>
              <a:latin typeface="+mn-lt"/>
              <a:ea typeface="+mn-ea"/>
              <a:cs typeface="+mn-cs"/>
            </a:endParaRPr>
          </a:p>
          <a:p>
            <a:pPr marL="171450" lvl="0" indent="-171450">
              <a:buFont typeface="Arial" panose="020B0604020202020204" pitchFamily="34" charset="0"/>
              <a:buChar char="•"/>
            </a:pPr>
            <a:endParaRPr lang="en-GB" sz="1200" kern="1200" baseline="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 Also improves estimation of diffusion parameters and fibre orientations without compromising accuracy and spatial resolution. </a:t>
            </a:r>
          </a:p>
          <a:p>
            <a:endParaRPr lang="en-GB" dirty="0"/>
          </a:p>
        </p:txBody>
      </p:sp>
      <p:sp>
        <p:nvSpPr>
          <p:cNvPr id="4" name="Slide Number Placeholder 3"/>
          <p:cNvSpPr>
            <a:spLocks noGrp="1"/>
          </p:cNvSpPr>
          <p:nvPr>
            <p:ph type="sldNum" sz="quarter" idx="10"/>
          </p:nvPr>
        </p:nvSpPr>
        <p:spPr/>
        <p:txBody>
          <a:bodyPr/>
          <a:lstStyle/>
          <a:p>
            <a:fld id="{B20A181E-86F6-481B-B4FE-E668C3AEC5F4}" type="slidenum">
              <a:rPr lang="en-GB" smtClean="0"/>
              <a:t>26</a:t>
            </a:fld>
            <a:endParaRPr lang="en-GB"/>
          </a:p>
        </p:txBody>
      </p:sp>
    </p:spTree>
    <p:extLst>
      <p:ext uri="{BB962C8B-B14F-4D97-AF65-F5344CB8AC3E}">
        <p14:creationId xmlns:p14="http://schemas.microsoft.com/office/powerpoint/2010/main" val="14705510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Eddy currents generated by rapid gradient switching</a:t>
            </a:r>
            <a:r>
              <a:rPr lang="en-GB" sz="1200" b="0" i="0" kern="1200" baseline="0" dirty="0" smtClean="0">
                <a:solidFill>
                  <a:schemeClr val="tx1"/>
                </a:solidFill>
                <a:effectLst/>
                <a:latin typeface="+mn-lt"/>
                <a:ea typeface="+mn-ea"/>
                <a:cs typeface="+mn-cs"/>
              </a:rPr>
              <a:t> and can produce wide range of </a:t>
            </a:r>
            <a:r>
              <a:rPr lang="en-GB" sz="1200" b="0" i="0" kern="1200" baseline="0" dirty="0" err="1" smtClean="0">
                <a:solidFill>
                  <a:schemeClr val="tx1"/>
                </a:solidFill>
                <a:effectLst/>
                <a:latin typeface="+mn-lt"/>
                <a:ea typeface="+mn-ea"/>
                <a:cs typeface="+mn-cs"/>
              </a:rPr>
              <a:t>artifacts</a:t>
            </a:r>
            <a:r>
              <a:rPr lang="en-GB" sz="1200" b="0" i="0" kern="1200" baseline="0" dirty="0" smtClean="0">
                <a:solidFill>
                  <a:schemeClr val="tx1"/>
                </a:solidFill>
                <a:effectLst/>
                <a:latin typeface="+mn-lt"/>
                <a:ea typeface="+mn-ea"/>
                <a:cs typeface="+mn-cs"/>
              </a:rPr>
              <a:t> – including stretch, shear and translation.</a:t>
            </a:r>
          </a:p>
          <a:p>
            <a:r>
              <a:rPr lang="en-GB" sz="1200" b="0" i="0" kern="1200" baseline="0" dirty="0" smtClean="0">
                <a:solidFill>
                  <a:schemeClr val="tx1"/>
                </a:solidFill>
                <a:effectLst/>
                <a:latin typeface="+mn-lt"/>
                <a:ea typeface="+mn-ea"/>
                <a:cs typeface="+mn-cs"/>
              </a:rPr>
              <a:t>Corrected using FSLs eddy which will also correct for patient movement as below. </a:t>
            </a:r>
            <a:endParaRPr lang="en-GB" sz="1200" b="0" i="0" kern="1200" dirty="0" smtClean="0">
              <a:solidFill>
                <a:schemeClr val="tx1"/>
              </a:solidFill>
              <a:effectLst/>
              <a:latin typeface="+mn-lt"/>
              <a:ea typeface="+mn-ea"/>
              <a:cs typeface="+mn-cs"/>
            </a:endParaRPr>
          </a:p>
          <a:p>
            <a:endParaRPr lang="en-GB" sz="1200" b="0" i="0" kern="1200" dirty="0" smtClean="0">
              <a:solidFill>
                <a:schemeClr val="tx1"/>
              </a:solidFill>
              <a:effectLst/>
              <a:latin typeface="+mn-lt"/>
              <a:ea typeface="+mn-ea"/>
              <a:cs typeface="+mn-cs"/>
            </a:endParaRPr>
          </a:p>
          <a:p>
            <a:endParaRPr lang="en-GB" sz="1200" b="0" i="0" kern="1200" dirty="0" smtClean="0">
              <a:solidFill>
                <a:schemeClr val="tx1"/>
              </a:solidFill>
              <a:effectLst/>
              <a:latin typeface="+mn-lt"/>
              <a:ea typeface="+mn-ea"/>
              <a:cs typeface="+mn-cs"/>
            </a:endParaRP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The first step, distortion correction, can be done with FSL's </a:t>
            </a:r>
            <a:r>
              <a:rPr lang="en-GB" sz="1200" b="0" i="0" kern="1200" dirty="0" err="1" smtClean="0">
                <a:solidFill>
                  <a:schemeClr val="tx1"/>
                </a:solidFill>
                <a:effectLst/>
                <a:latin typeface="+mn-lt"/>
                <a:ea typeface="+mn-ea"/>
                <a:cs typeface="+mn-cs"/>
              </a:rPr>
              <a:t>topup</a:t>
            </a:r>
            <a:r>
              <a:rPr lang="en-GB" sz="1200" b="0" i="0" kern="1200" dirty="0" smtClean="0">
                <a:solidFill>
                  <a:schemeClr val="tx1"/>
                </a:solidFill>
                <a:effectLst/>
                <a:latin typeface="+mn-lt"/>
                <a:ea typeface="+mn-ea"/>
                <a:cs typeface="+mn-cs"/>
              </a:rPr>
              <a:t> command. Note that this will require two diffusion weighted images, one with the encoding direction in anterior-to-posterior direction (AP) and one encoded in the posterior-to-anterior direction (PA). </a:t>
            </a: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performs outlier detection to identify slices where signal has been lost as a consequence of subject movement during the diffusion encoding. These slices are replaced by non-parametric predictions by the Gaussian Process that is at the heart of</a:t>
            </a:r>
            <a:endParaRPr lang="en-GB" dirty="0"/>
          </a:p>
        </p:txBody>
      </p:sp>
      <p:sp>
        <p:nvSpPr>
          <p:cNvPr id="4" name="Slide Number Placeholder 3"/>
          <p:cNvSpPr>
            <a:spLocks noGrp="1"/>
          </p:cNvSpPr>
          <p:nvPr>
            <p:ph type="sldNum" sz="quarter" idx="10"/>
          </p:nvPr>
        </p:nvSpPr>
        <p:spPr/>
        <p:txBody>
          <a:bodyPr/>
          <a:lstStyle/>
          <a:p>
            <a:fld id="{B20A181E-86F6-481B-B4FE-E668C3AEC5F4}" type="slidenum">
              <a:rPr lang="en-GB" smtClean="0"/>
              <a:t>27</a:t>
            </a:fld>
            <a:endParaRPr lang="en-GB"/>
          </a:p>
        </p:txBody>
      </p:sp>
    </p:spTree>
    <p:extLst>
      <p:ext uri="{BB962C8B-B14F-4D97-AF65-F5344CB8AC3E}">
        <p14:creationId xmlns:p14="http://schemas.microsoft.com/office/powerpoint/2010/main" val="31015757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To estimate fibre directions in each voxel, first we need to generate a response function,</a:t>
            </a:r>
            <a:r>
              <a:rPr lang="en-GB" sz="1200" b="0" i="0" kern="1200" baseline="0" dirty="0" smtClean="0">
                <a:solidFill>
                  <a:schemeClr val="tx1"/>
                </a:solidFill>
                <a:effectLst/>
                <a:latin typeface="+mn-lt"/>
                <a:ea typeface="+mn-ea"/>
                <a:cs typeface="+mn-cs"/>
              </a:rPr>
              <a:t> ideally for each tissue – th</a:t>
            </a:r>
            <a:r>
              <a:rPr lang="en-GB" sz="1200" b="0" i="0" kern="1200" dirty="0" smtClean="0">
                <a:solidFill>
                  <a:schemeClr val="tx1"/>
                </a:solidFill>
                <a:effectLst/>
                <a:latin typeface="+mn-lt"/>
                <a:ea typeface="+mn-ea"/>
                <a:cs typeface="+mn-cs"/>
              </a:rPr>
              <a:t>is</a:t>
            </a:r>
            <a:r>
              <a:rPr lang="en-GB" sz="1200" b="0" i="0" kern="1200" baseline="0" dirty="0" smtClean="0">
                <a:solidFill>
                  <a:schemeClr val="tx1"/>
                </a:solidFill>
                <a:effectLst/>
                <a:latin typeface="+mn-lt"/>
                <a:ea typeface="+mn-ea"/>
                <a:cs typeface="+mn-cs"/>
              </a:rPr>
              <a:t> can then be </a:t>
            </a:r>
            <a:r>
              <a:rPr lang="en-GB" sz="1200" b="0" i="0" kern="1200" dirty="0" smtClean="0">
                <a:solidFill>
                  <a:schemeClr val="tx1"/>
                </a:solidFill>
                <a:effectLst/>
                <a:latin typeface="+mn-lt"/>
                <a:ea typeface="+mn-ea"/>
                <a:cs typeface="+mn-cs"/>
              </a:rPr>
              <a:t>used </a:t>
            </a:r>
            <a:r>
              <a:rPr lang="en-GB" sz="1200" b="0" i="0" kern="1200" dirty="0" smtClean="0">
                <a:solidFill>
                  <a:schemeClr val="tx1"/>
                </a:solidFill>
                <a:effectLst/>
                <a:latin typeface="+mn-lt"/>
                <a:ea typeface="+mn-ea"/>
                <a:cs typeface="+mn-cs"/>
              </a:rPr>
              <a:t>as the kernel(s) by the deconvolution algorithm. </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For the white matter, the response function </a:t>
            </a:r>
            <a:r>
              <a:rPr lang="en-GB" sz="1200" b="0" i="0" u="sng" kern="1200" dirty="0" smtClean="0">
                <a:solidFill>
                  <a:schemeClr val="tx1"/>
                </a:solidFill>
                <a:effectLst/>
                <a:latin typeface="+mn-lt"/>
                <a:ea typeface="+mn-ea"/>
                <a:cs typeface="+mn-cs"/>
              </a:rPr>
              <a:t>models the signal expected for a voxel containing a single, coherently oriented bundle of axons</a:t>
            </a:r>
            <a:r>
              <a:rPr lang="en-GB" sz="1200" b="0" i="0" kern="1200" dirty="0" smtClean="0">
                <a:solidFill>
                  <a:schemeClr val="tx1"/>
                </a:solidFill>
                <a:effectLst/>
                <a:latin typeface="+mn-lt"/>
                <a:ea typeface="+mn-ea"/>
                <a:cs typeface="+mn-cs"/>
              </a:rPr>
              <a:t>.</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In case of multi-tissue variants of spherical deconvolution, response functions for other tissue types are introduced as well; typically to represent grey matter(-like) and/or CSF(-like) signals </a:t>
            </a:r>
            <a:endParaRPr lang="en-GB"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In </a:t>
            </a:r>
            <a:r>
              <a:rPr lang="en-GB" sz="1200" b="0" i="0" kern="1200" dirty="0" smtClean="0">
                <a:solidFill>
                  <a:schemeClr val="tx1"/>
                </a:solidFill>
                <a:effectLst/>
                <a:latin typeface="+mn-lt"/>
                <a:ea typeface="+mn-ea"/>
                <a:cs typeface="+mn-cs"/>
              </a:rPr>
              <a:t>an example –</a:t>
            </a:r>
            <a:r>
              <a:rPr lang="en-GB" sz="1200" b="0" i="0" kern="1200" baseline="0" dirty="0" smtClean="0">
                <a:solidFill>
                  <a:schemeClr val="tx1"/>
                </a:solidFill>
                <a:effectLst/>
                <a:latin typeface="+mn-lt"/>
                <a:ea typeface="+mn-ea"/>
                <a:cs typeface="+mn-cs"/>
              </a:rPr>
              <a:t> I use algorithm to estimate multi b-value response functions for the single fibre WM, </a:t>
            </a:r>
            <a:r>
              <a:rPr lang="en-GB" sz="1200" b="0" i="0" kern="1200" baseline="0" dirty="0" err="1" smtClean="0">
                <a:solidFill>
                  <a:schemeClr val="tx1"/>
                </a:solidFill>
                <a:effectLst/>
                <a:latin typeface="+mn-lt"/>
                <a:ea typeface="+mn-ea"/>
                <a:cs typeface="+mn-cs"/>
              </a:rPr>
              <a:t>gret</a:t>
            </a:r>
            <a:r>
              <a:rPr lang="en-GB" sz="1200" b="0" i="0" kern="1200" baseline="0" dirty="0" smtClean="0">
                <a:solidFill>
                  <a:schemeClr val="tx1"/>
                </a:solidFill>
                <a:effectLst/>
                <a:latin typeface="+mn-lt"/>
                <a:ea typeface="+mn-ea"/>
                <a:cs typeface="+mn-cs"/>
              </a:rPr>
              <a:t> matter and CSF (both isotropic) and uses relative diffusion properties to select most appropriate voxels from which to estimate response functions. </a:t>
            </a:r>
            <a:endParaRPr lang="en-GB" sz="1200" b="0" i="0" kern="1200" baseline="0" dirty="0" smtClean="0">
              <a:solidFill>
                <a:schemeClr val="tx1"/>
              </a:solidFill>
              <a:effectLst/>
              <a:latin typeface="+mn-lt"/>
              <a:ea typeface="+mn-ea"/>
              <a:cs typeface="+mn-cs"/>
            </a:endParaRPr>
          </a:p>
          <a:p>
            <a:pPr marL="0" indent="0">
              <a:buFont typeface="Arial" panose="020B0604020202020204" pitchFamily="34" charset="0"/>
              <a:buNone/>
            </a:pPr>
            <a:r>
              <a:rPr lang="en-GB" sz="1200" b="0" i="0" kern="1200" baseline="0" dirty="0" smtClean="0">
                <a:solidFill>
                  <a:schemeClr val="tx1"/>
                </a:solidFill>
                <a:effectLst/>
                <a:latin typeface="+mn-lt"/>
                <a:ea typeface="+mn-ea"/>
                <a:cs typeface="+mn-cs"/>
              </a:rPr>
              <a:t>(In my case, it’s automated process and will </a:t>
            </a:r>
            <a:r>
              <a:rPr lang="en-GB" sz="1200" b="0" i="0" kern="1200" dirty="0" smtClean="0">
                <a:solidFill>
                  <a:schemeClr val="tx1"/>
                </a:solidFill>
                <a:effectLst/>
                <a:latin typeface="+mn-lt"/>
                <a:ea typeface="+mn-ea"/>
                <a:cs typeface="+mn-cs"/>
              </a:rPr>
              <a:t>leverage </a:t>
            </a:r>
            <a:r>
              <a:rPr lang="en-GB" sz="1200" b="0" i="0" kern="1200" dirty="0" smtClean="0">
                <a:solidFill>
                  <a:schemeClr val="tx1"/>
                </a:solidFill>
                <a:effectLst/>
                <a:latin typeface="+mn-lt"/>
                <a:ea typeface="+mn-ea"/>
                <a:cs typeface="+mn-cs"/>
              </a:rPr>
              <a:t>the relative diffusion properties of the 3 tissue response functions with respect to each other, to select the most appropriate voxels from which to estimate the response functions</a:t>
            </a:r>
            <a:r>
              <a:rPr lang="en-GB" sz="1200" b="0" i="0" kern="1200" dirty="0" smtClean="0">
                <a:solidFill>
                  <a:schemeClr val="tx1"/>
                </a:solidFill>
                <a:effectLst/>
                <a:latin typeface="+mn-lt"/>
                <a:ea typeface="+mn-ea"/>
                <a:cs typeface="+mn-cs"/>
              </a:rPr>
              <a:t>.</a:t>
            </a:r>
          </a:p>
          <a:p>
            <a:pPr marL="171450" indent="-171450">
              <a:buFont typeface="Arial" panose="020B0604020202020204" pitchFamily="34" charset="0"/>
              <a:buChar char="•"/>
            </a:pPr>
            <a:endParaRPr lang="en-GB"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smtClean="0">
                <a:solidFill>
                  <a:schemeClr val="tx1"/>
                </a:solidFill>
                <a:effectLst/>
                <a:latin typeface="+mn-lt"/>
                <a:ea typeface="+mn-ea"/>
                <a:cs typeface="+mn-cs"/>
              </a:rPr>
              <a:t>S</a:t>
            </a:r>
            <a:r>
              <a:rPr lang="en-GB" sz="1200" b="0" i="0" kern="1200" dirty="0" smtClean="0">
                <a:solidFill>
                  <a:schemeClr val="tx1"/>
                </a:solidFill>
                <a:effectLst/>
                <a:latin typeface="+mn-lt"/>
                <a:ea typeface="+mn-ea"/>
                <a:cs typeface="+mn-cs"/>
              </a:rPr>
              <a:t>pherical </a:t>
            </a:r>
            <a:r>
              <a:rPr lang="en-GB" sz="1200" b="0" i="0" kern="1200" dirty="0" smtClean="0">
                <a:solidFill>
                  <a:schemeClr val="tx1"/>
                </a:solidFill>
                <a:effectLst/>
                <a:latin typeface="+mn-lt"/>
                <a:ea typeface="+mn-ea"/>
                <a:cs typeface="+mn-cs"/>
              </a:rPr>
              <a:t>harmonics surface plots can be visualised.</a:t>
            </a:r>
          </a:p>
          <a:p>
            <a:endParaRPr lang="en-GB" dirty="0"/>
          </a:p>
        </p:txBody>
      </p:sp>
      <p:sp>
        <p:nvSpPr>
          <p:cNvPr id="4" name="Slide Number Placeholder 3"/>
          <p:cNvSpPr>
            <a:spLocks noGrp="1"/>
          </p:cNvSpPr>
          <p:nvPr>
            <p:ph type="sldNum" sz="quarter" idx="10"/>
          </p:nvPr>
        </p:nvSpPr>
        <p:spPr/>
        <p:txBody>
          <a:bodyPr/>
          <a:lstStyle/>
          <a:p>
            <a:fld id="{B20A181E-86F6-481B-B4FE-E668C3AEC5F4}" type="slidenum">
              <a:rPr lang="en-GB" smtClean="0"/>
              <a:t>28</a:t>
            </a:fld>
            <a:endParaRPr lang="en-GB"/>
          </a:p>
        </p:txBody>
      </p:sp>
    </p:spTree>
    <p:extLst>
      <p:ext uri="{BB962C8B-B14F-4D97-AF65-F5344CB8AC3E}">
        <p14:creationId xmlns:p14="http://schemas.microsoft.com/office/powerpoint/2010/main" val="12765468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kern="1200" baseline="0" dirty="0" smtClean="0">
                <a:solidFill>
                  <a:schemeClr val="tx1"/>
                </a:solidFill>
                <a:effectLst/>
                <a:latin typeface="+mn-lt"/>
                <a:ea typeface="+mn-ea"/>
                <a:cs typeface="+mn-cs"/>
              </a:rPr>
              <a:t>Use </a:t>
            </a:r>
            <a:r>
              <a:rPr lang="en-GB" sz="1200" b="0" i="0" kern="1200" baseline="0" dirty="0">
                <a:solidFill>
                  <a:schemeClr val="tx1"/>
                </a:solidFill>
                <a:effectLst/>
                <a:latin typeface="+mn-lt"/>
                <a:ea typeface="+mn-ea"/>
                <a:cs typeface="+mn-cs"/>
              </a:rPr>
              <a:t>response function to generate FOD </a:t>
            </a:r>
            <a:r>
              <a:rPr lang="en-GB" sz="1200" b="0" i="0" kern="1200" baseline="0" dirty="0" smtClean="0">
                <a:solidFill>
                  <a:schemeClr val="tx1"/>
                </a:solidFill>
                <a:effectLst/>
                <a:latin typeface="+mn-lt"/>
                <a:ea typeface="+mn-ea"/>
                <a:cs typeface="+mn-cs"/>
              </a:rPr>
              <a:t>by a process of constrained spherical deconvolution</a:t>
            </a:r>
            <a:endParaRPr lang="en-GB"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GB" dirty="0"/>
              <a:t>Fibre</a:t>
            </a:r>
            <a:r>
              <a:rPr lang="en-GB" baseline="0" dirty="0"/>
              <a:t> orientation density function – describes proportion of fibres that lie along each orientation e.g. voxel containing 2 perpendicular fibre bundles will have a </a:t>
            </a:r>
            <a:r>
              <a:rPr lang="en-GB" baseline="0" dirty="0" err="1"/>
              <a:t>fODF</a:t>
            </a:r>
            <a:r>
              <a:rPr lang="en-GB" baseline="0" dirty="0"/>
              <a:t> in shape of cross</a:t>
            </a:r>
          </a:p>
          <a:p>
            <a:pPr marL="171450" indent="-171450">
              <a:buFont typeface="Arial" panose="020B0604020202020204" pitchFamily="34" charset="0"/>
              <a:buChar char="•"/>
            </a:pPr>
            <a:r>
              <a:rPr lang="en-GB" dirty="0" smtClean="0"/>
              <a:t>Compared </a:t>
            </a:r>
            <a:r>
              <a:rPr lang="en-GB" dirty="0"/>
              <a:t>with the tensor mixture models, FOD has the flexibility in representing arbitrary </a:t>
            </a:r>
            <a:r>
              <a:rPr lang="en-GB" dirty="0" err="1"/>
              <a:t>fiber</a:t>
            </a:r>
            <a:r>
              <a:rPr lang="en-GB" dirty="0"/>
              <a:t> </a:t>
            </a:r>
            <a:r>
              <a:rPr lang="en-GB" dirty="0" smtClean="0"/>
              <a:t>configurations/crossing</a:t>
            </a:r>
            <a:r>
              <a:rPr lang="en-GB" baseline="0" dirty="0" smtClean="0"/>
              <a:t> fibres</a:t>
            </a:r>
            <a:r>
              <a:rPr lang="en-GB" dirty="0" smtClean="0"/>
              <a:t> </a:t>
            </a:r>
            <a:r>
              <a:rPr lang="en-GB" baseline="0" dirty="0" smtClean="0"/>
              <a:t> </a:t>
            </a:r>
            <a:r>
              <a:rPr lang="en-GB" dirty="0"/>
              <a:t>For these reasons, FOD is becoming increasingly popular and emerging as a standard representation of </a:t>
            </a:r>
            <a:r>
              <a:rPr lang="en-GB" dirty="0" err="1"/>
              <a:t>fiber</a:t>
            </a:r>
            <a:r>
              <a:rPr lang="en-GB" dirty="0"/>
              <a:t> connectivity. </a:t>
            </a:r>
          </a:p>
          <a:p>
            <a:pPr marL="171450" indent="-171450">
              <a:buFont typeface="Arial" panose="020B0604020202020204" pitchFamily="34" charset="0"/>
              <a:buChar char="•"/>
            </a:pPr>
            <a:r>
              <a:rPr lang="en-GB" dirty="0"/>
              <a:t>FOD</a:t>
            </a:r>
            <a:r>
              <a:rPr lang="en-GB" baseline="0" dirty="0"/>
              <a:t> in </a:t>
            </a:r>
            <a:r>
              <a:rPr lang="en-GB" baseline="0" dirty="0" err="1"/>
              <a:t>multishell</a:t>
            </a:r>
            <a:r>
              <a:rPr lang="en-GB" baseline="0" dirty="0"/>
              <a:t> able to resolve crossing fibres – b is ROI and C is the visualised FODs – one direction – d showing lateral projections of corpus callosum</a:t>
            </a:r>
          </a:p>
          <a:p>
            <a:pPr marL="0" indent="0">
              <a:buFont typeface="Arial" panose="020B0604020202020204" pitchFamily="34" charset="0"/>
              <a:buNone/>
            </a:pPr>
            <a:endParaRPr lang="en-GB" sz="1200" b="0" i="0" kern="1200" dirty="0" smtClean="0">
              <a:solidFill>
                <a:schemeClr val="tx1"/>
              </a:solidFill>
              <a:effectLst/>
              <a:latin typeface="+mn-lt"/>
              <a:ea typeface="+mn-ea"/>
              <a:cs typeface="+mn-cs"/>
            </a:endParaRPr>
          </a:p>
          <a:p>
            <a:pPr marL="0" indent="0">
              <a:buFont typeface="Arial" panose="020B0604020202020204" pitchFamily="34" charset="0"/>
              <a:buNone/>
            </a:pPr>
            <a:endParaRPr lang="en-GB" sz="1200" b="0" i="0" kern="1200" dirty="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On CSD</a:t>
            </a:r>
            <a:endParaRPr lang="en-GB" sz="1200" b="0" i="0" kern="1200" dirty="0">
              <a:solidFill>
                <a:schemeClr val="tx1"/>
              </a:solidFill>
              <a:effectLst/>
              <a:latin typeface="+mn-lt"/>
              <a:ea typeface="+mn-ea"/>
              <a:cs typeface="+mn-cs"/>
            </a:endParaRPr>
          </a:p>
          <a:p>
            <a:r>
              <a:rPr lang="en-GB" dirty="0"/>
              <a:t>(The diffusion signal is then </a:t>
            </a:r>
            <a:r>
              <a:rPr lang="en-GB" dirty="0" err="1"/>
              <a:t>modeled</a:t>
            </a:r>
            <a:r>
              <a:rPr lang="en-GB" dirty="0"/>
              <a:t> by the convolution of the </a:t>
            </a:r>
            <a:r>
              <a:rPr lang="en-GB" dirty="0" err="1"/>
              <a:t>fODF</a:t>
            </a:r>
            <a:r>
              <a:rPr lang="en-GB" dirty="0"/>
              <a:t> with a kernel that represents the DW signal corresponding to a single </a:t>
            </a:r>
            <a:r>
              <a:rPr lang="en-GB" dirty="0" err="1"/>
              <a:t>fiber</a:t>
            </a:r>
            <a:r>
              <a:rPr lang="en-GB" dirty="0"/>
              <a:t> orientation. The </a:t>
            </a:r>
            <a:r>
              <a:rPr lang="en-GB" dirty="0" err="1"/>
              <a:t>fODF</a:t>
            </a:r>
            <a:r>
              <a:rPr lang="en-GB" dirty="0"/>
              <a:t> is then “</a:t>
            </a:r>
            <a:r>
              <a:rPr lang="en-GB" dirty="0" err="1"/>
              <a:t>deconvolved</a:t>
            </a:r>
            <a:r>
              <a:rPr lang="en-GB" dirty="0"/>
              <a:t>” from the DW signal (hence, spherical deconvolution) using this kernel, coined the response function (RF).</a:t>
            </a:r>
          </a:p>
          <a:p>
            <a:pPr lvl="0"/>
            <a:r>
              <a:rPr lang="en-GB" sz="1200" kern="1200" dirty="0">
                <a:solidFill>
                  <a:schemeClr val="tx1"/>
                </a:solidFill>
                <a:effectLst/>
                <a:latin typeface="+mn-lt"/>
                <a:ea typeface="+mn-ea"/>
                <a:cs typeface="+mn-cs"/>
              </a:rPr>
              <a:t>(Constrained spherical deconvolution extracts WM fibre orientation from DWI + fibre </a:t>
            </a:r>
            <a:r>
              <a:rPr lang="en-GB" sz="1200" kern="1200" dirty="0" err="1">
                <a:solidFill>
                  <a:schemeClr val="tx1"/>
                </a:solidFill>
                <a:effectLst/>
                <a:latin typeface="+mn-lt"/>
                <a:ea typeface="+mn-ea"/>
                <a:cs typeface="+mn-cs"/>
              </a:rPr>
              <a:t>tractograms</a:t>
            </a:r>
            <a:r>
              <a:rPr lang="en-GB" sz="1200" kern="1200" dirty="0">
                <a:solidFill>
                  <a:schemeClr val="tx1"/>
                </a:solidFill>
                <a:effectLst/>
                <a:latin typeface="+mn-lt"/>
                <a:ea typeface="+mn-ea"/>
                <a:cs typeface="+mn-cs"/>
              </a:rPr>
              <a:t> overcoming crossing fibre limitations inherent in DTI model.</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Relies on principle that DWI signal from various fibres in voxel is given by spherical </a:t>
            </a:r>
            <a:r>
              <a:rPr lang="en-GB" sz="1200" kern="1200" dirty="0" err="1">
                <a:solidFill>
                  <a:schemeClr val="tx1"/>
                </a:solidFill>
                <a:effectLst/>
                <a:latin typeface="+mn-lt"/>
                <a:ea typeface="+mn-ea"/>
                <a:cs typeface="+mn-cs"/>
              </a:rPr>
              <a:t>deconvulition</a:t>
            </a:r>
            <a:r>
              <a:rPr lang="en-GB" sz="1200" kern="1200" dirty="0">
                <a:solidFill>
                  <a:schemeClr val="tx1"/>
                </a:solidFill>
                <a:effectLst/>
                <a:latin typeface="+mn-lt"/>
                <a:ea typeface="+mn-ea"/>
                <a:cs typeface="+mn-cs"/>
              </a:rPr>
              <a:t> of response function with the </a:t>
            </a:r>
            <a:r>
              <a:rPr lang="en-GB" sz="1200" kern="1200" dirty="0" err="1">
                <a:solidFill>
                  <a:schemeClr val="tx1"/>
                </a:solidFill>
                <a:effectLst/>
                <a:latin typeface="+mn-lt"/>
                <a:ea typeface="+mn-ea"/>
                <a:cs typeface="+mn-cs"/>
              </a:rPr>
              <a:t>fODF</a:t>
            </a:r>
            <a:r>
              <a:rPr lang="en-GB" sz="1200" kern="1200" dirty="0">
                <a:solidFill>
                  <a:schemeClr val="tx1"/>
                </a:solidFill>
                <a:effectLst/>
                <a:latin typeface="+mn-lt"/>
                <a:ea typeface="+mn-ea"/>
                <a:cs typeface="+mn-cs"/>
              </a:rPr>
              <a:t>)</a:t>
            </a:r>
          </a:p>
          <a:p>
            <a:pPr lvl="0"/>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smtClean="0"/>
              <a:t>FOD</a:t>
            </a:r>
            <a:r>
              <a:rPr lang="en-GB" baseline="0" dirty="0" smtClean="0"/>
              <a:t> </a:t>
            </a:r>
            <a:r>
              <a:rPr lang="en-GB" baseline="0" dirty="0"/>
              <a:t>in </a:t>
            </a:r>
            <a:r>
              <a:rPr lang="en-GB" baseline="0" dirty="0" err="1"/>
              <a:t>multishell</a:t>
            </a:r>
            <a:r>
              <a:rPr lang="en-GB" baseline="0" dirty="0"/>
              <a:t> able to resolve crossing fibres – b is ROI and C is the visualised FODs – one direction – d showing lateral projections of corpus callosum</a:t>
            </a:r>
            <a:endParaRPr lang="en-GB" dirty="0"/>
          </a:p>
          <a:p>
            <a:pPr lvl="0"/>
            <a:endParaRPr lang="en-GB" sz="1200"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Building the connectome</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Estimating response function</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This can be done without need for co-registered T1 which is advantageous to avoid registration inaccuracies which may affect estimation from ‘pure’ CSF/WM/GM voxels – e.g. CSF under-estimated probably due to registration inaccuracy. </a:t>
            </a:r>
          </a:p>
          <a:p>
            <a:pPr lvl="0"/>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Create FOD</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Previous problem with single shell CSD – voxels containing other tissue types such as GM and CSF had unreliable WM response function and noising </a:t>
            </a:r>
            <a:r>
              <a:rPr lang="en-GB" sz="1200" kern="1200" dirty="0" err="1">
                <a:solidFill>
                  <a:schemeClr val="tx1"/>
                </a:solidFill>
                <a:effectLst/>
                <a:latin typeface="+mn-lt"/>
                <a:ea typeface="+mn-ea"/>
                <a:cs typeface="+mn-cs"/>
              </a:rPr>
              <a:t>fODF</a:t>
            </a:r>
            <a:r>
              <a:rPr lang="en-GB" sz="1200" kern="1200" dirty="0">
                <a:solidFill>
                  <a:schemeClr val="tx1"/>
                </a:solidFill>
                <a:effectLst/>
                <a:latin typeface="+mn-lt"/>
                <a:ea typeface="+mn-ea"/>
                <a:cs typeface="+mn-cs"/>
              </a:rPr>
              <a:t> estimates. Tended to over-estimate WM volume in voxels containing GM and or CSF DTI was unable to account for crossing fibre (90% of voxels) producing unreliable </a:t>
            </a:r>
            <a:r>
              <a:rPr lang="en-GB" sz="1200" kern="1200" dirty="0" err="1">
                <a:solidFill>
                  <a:schemeClr val="tx1"/>
                </a:solidFill>
                <a:effectLst/>
                <a:latin typeface="+mn-lt"/>
                <a:ea typeface="+mn-ea"/>
                <a:cs typeface="+mn-cs"/>
              </a:rPr>
              <a:t>tractography</a:t>
            </a:r>
            <a:r>
              <a:rPr lang="en-GB" sz="1200" kern="1200" dirty="0">
                <a:solidFill>
                  <a:schemeClr val="tx1"/>
                </a:solidFill>
                <a:effectLst/>
                <a:latin typeface="+mn-lt"/>
                <a:ea typeface="+mn-ea"/>
                <a:cs typeface="+mn-cs"/>
              </a:rPr>
              <a:t>.</a:t>
            </a:r>
          </a:p>
          <a:p>
            <a:pPr lvl="0"/>
            <a:r>
              <a:rPr lang="en-GB" sz="1200" kern="1200" dirty="0">
                <a:solidFill>
                  <a:schemeClr val="tx1"/>
                </a:solidFill>
                <a:effectLst/>
                <a:latin typeface="+mn-lt"/>
                <a:ea typeface="+mn-ea"/>
                <a:cs typeface="+mn-cs"/>
              </a:rPr>
              <a:t>Constrained spherical deconvolution extracts WM fibre orientation from DWI + fibre </a:t>
            </a:r>
            <a:r>
              <a:rPr lang="en-GB" sz="1200" kern="1200" dirty="0" err="1">
                <a:solidFill>
                  <a:schemeClr val="tx1"/>
                </a:solidFill>
                <a:effectLst/>
                <a:latin typeface="+mn-lt"/>
                <a:ea typeface="+mn-ea"/>
                <a:cs typeface="+mn-cs"/>
              </a:rPr>
              <a:t>tractograms</a:t>
            </a:r>
            <a:r>
              <a:rPr lang="en-GB" sz="1200" kern="1200" dirty="0">
                <a:solidFill>
                  <a:schemeClr val="tx1"/>
                </a:solidFill>
                <a:effectLst/>
                <a:latin typeface="+mn-lt"/>
                <a:ea typeface="+mn-ea"/>
                <a:cs typeface="+mn-cs"/>
              </a:rPr>
              <a:t> overcoming crossing fibre limitations inherent in DTI model.</a:t>
            </a:r>
          </a:p>
          <a:p>
            <a:pPr lvl="0"/>
            <a:r>
              <a:rPr lang="en-GB" sz="1200" kern="1200" dirty="0">
                <a:solidFill>
                  <a:schemeClr val="tx1"/>
                </a:solidFill>
                <a:effectLst/>
                <a:latin typeface="+mn-lt"/>
                <a:ea typeface="+mn-ea"/>
                <a:cs typeface="+mn-cs"/>
              </a:rPr>
              <a:t>Relies on principle that DWI signal from various fibres in voxel is given by spherical </a:t>
            </a:r>
            <a:r>
              <a:rPr lang="en-GB" sz="1200" kern="1200" dirty="0" err="1">
                <a:solidFill>
                  <a:schemeClr val="tx1"/>
                </a:solidFill>
                <a:effectLst/>
                <a:latin typeface="+mn-lt"/>
                <a:ea typeface="+mn-ea"/>
                <a:cs typeface="+mn-cs"/>
              </a:rPr>
              <a:t>deconvulition</a:t>
            </a:r>
            <a:r>
              <a:rPr lang="en-GB" sz="1200" kern="1200" dirty="0">
                <a:solidFill>
                  <a:schemeClr val="tx1"/>
                </a:solidFill>
                <a:effectLst/>
                <a:latin typeface="+mn-lt"/>
                <a:ea typeface="+mn-ea"/>
                <a:cs typeface="+mn-cs"/>
              </a:rPr>
              <a:t> of response function with the </a:t>
            </a:r>
            <a:r>
              <a:rPr lang="en-GB" sz="1200" kern="1200" dirty="0" err="1">
                <a:solidFill>
                  <a:schemeClr val="tx1"/>
                </a:solidFill>
                <a:effectLst/>
                <a:latin typeface="+mn-lt"/>
                <a:ea typeface="+mn-ea"/>
                <a:cs typeface="+mn-cs"/>
              </a:rPr>
              <a:t>fODF</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Multishell</a:t>
            </a:r>
            <a:r>
              <a:rPr lang="en-GB" sz="1200" kern="1200" dirty="0">
                <a:solidFill>
                  <a:schemeClr val="tx1"/>
                </a:solidFill>
                <a:effectLst/>
                <a:latin typeface="+mn-lt"/>
                <a:ea typeface="+mn-ea"/>
                <a:cs typeface="+mn-cs"/>
              </a:rPr>
              <a:t> multi-tissue CSD exploits unique b-value dependencies of different tissue types to estimate multi-tissue ODF</a:t>
            </a: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Benefits of CSD are that 1) it produces </a:t>
            </a:r>
            <a:r>
              <a:rPr lang="en-GB" sz="1200" kern="1200" dirty="0" err="1">
                <a:solidFill>
                  <a:schemeClr val="tx1"/>
                </a:solidFill>
                <a:effectLst/>
                <a:latin typeface="+mn-lt"/>
                <a:ea typeface="+mn-ea"/>
                <a:cs typeface="+mn-cs"/>
              </a:rPr>
              <a:t>reliavle</a:t>
            </a:r>
            <a:r>
              <a:rPr lang="en-GB" sz="1200" kern="1200" dirty="0">
                <a:solidFill>
                  <a:schemeClr val="tx1"/>
                </a:solidFill>
                <a:effectLst/>
                <a:latin typeface="+mn-lt"/>
                <a:ea typeface="+mn-ea"/>
                <a:cs typeface="+mn-cs"/>
              </a:rPr>
              <a:t> WM/GM/CSF volume fraction maps (instead of over-estimating WM volume) to serve as quantitative measure for </a:t>
            </a:r>
            <a:r>
              <a:rPr lang="en-GB" sz="1200" kern="1200" dirty="0" err="1">
                <a:solidFill>
                  <a:schemeClr val="tx1"/>
                </a:solidFill>
                <a:effectLst/>
                <a:latin typeface="+mn-lt"/>
                <a:ea typeface="+mn-ea"/>
                <a:cs typeface="+mn-cs"/>
              </a:rPr>
              <a:t>AFDand</a:t>
            </a:r>
            <a:r>
              <a:rPr lang="en-GB" sz="1200" kern="1200" dirty="0">
                <a:solidFill>
                  <a:schemeClr val="tx1"/>
                </a:solidFill>
                <a:effectLst/>
                <a:latin typeface="+mn-lt"/>
                <a:ea typeface="+mn-ea"/>
                <a:cs typeface="+mn-cs"/>
              </a:rPr>
              <a:t> 2) increases precision of </a:t>
            </a:r>
            <a:r>
              <a:rPr lang="en-GB" sz="1200" kern="1200" dirty="0" err="1">
                <a:solidFill>
                  <a:schemeClr val="tx1"/>
                </a:solidFill>
                <a:effectLst/>
                <a:latin typeface="+mn-lt"/>
                <a:ea typeface="+mn-ea"/>
                <a:cs typeface="+mn-cs"/>
              </a:rPr>
              <a:t>fODF</a:t>
            </a:r>
            <a:r>
              <a:rPr lang="en-GB" sz="1200" kern="1200" dirty="0">
                <a:solidFill>
                  <a:schemeClr val="tx1"/>
                </a:solidFill>
                <a:effectLst/>
                <a:latin typeface="+mn-lt"/>
                <a:ea typeface="+mn-ea"/>
                <a:cs typeface="+mn-cs"/>
              </a:rPr>
              <a:t> fibre orientations producing more reliable </a:t>
            </a:r>
            <a:r>
              <a:rPr lang="en-GB" sz="1200" kern="1200" dirty="0" err="1">
                <a:solidFill>
                  <a:schemeClr val="tx1"/>
                </a:solidFill>
                <a:effectLst/>
                <a:latin typeface="+mn-lt"/>
                <a:ea typeface="+mn-ea"/>
                <a:cs typeface="+mn-cs"/>
              </a:rPr>
              <a:t>tractrography</a:t>
            </a:r>
            <a:r>
              <a:rPr lang="en-GB" sz="1200" kern="1200" dirty="0">
                <a:solidFill>
                  <a:schemeClr val="tx1"/>
                </a:solidFill>
                <a:effectLst/>
                <a:latin typeface="+mn-lt"/>
                <a:ea typeface="+mn-ea"/>
                <a:cs typeface="+mn-cs"/>
              </a:rPr>
              <a:t> and apparent fibre density.</a:t>
            </a:r>
          </a:p>
          <a:p>
            <a:pPr lvl="0"/>
            <a:r>
              <a:rPr lang="en-GB" sz="1200" kern="1200" dirty="0">
                <a:solidFill>
                  <a:schemeClr val="tx1"/>
                </a:solidFill>
                <a:effectLst/>
                <a:latin typeface="+mn-lt"/>
                <a:ea typeface="+mn-ea"/>
                <a:cs typeface="+mn-cs"/>
              </a:rPr>
              <a:t>Volume fractions maps can also be used for ACT to reject </a:t>
            </a:r>
            <a:r>
              <a:rPr lang="en-GB" sz="1200" kern="1200" dirty="0" err="1">
                <a:solidFill>
                  <a:schemeClr val="tx1"/>
                </a:solidFill>
                <a:effectLst/>
                <a:latin typeface="+mn-lt"/>
                <a:ea typeface="+mn-ea"/>
                <a:cs typeface="+mn-cs"/>
              </a:rPr>
              <a:t>inplausible</a:t>
            </a:r>
            <a:r>
              <a:rPr lang="en-GB" sz="1200" kern="1200" dirty="0">
                <a:solidFill>
                  <a:schemeClr val="tx1"/>
                </a:solidFill>
                <a:effectLst/>
                <a:latin typeface="+mn-lt"/>
                <a:ea typeface="+mn-ea"/>
                <a:cs typeface="+mn-cs"/>
              </a:rPr>
              <a:t> tracts</a:t>
            </a:r>
          </a:p>
          <a:p>
            <a:pPr lvl="0"/>
            <a:r>
              <a:rPr lang="en-GB" sz="1200" kern="1200" dirty="0">
                <a:solidFill>
                  <a:schemeClr val="tx1"/>
                </a:solidFill>
                <a:effectLst/>
                <a:latin typeface="+mn-lt"/>
                <a:ea typeface="+mn-ea"/>
                <a:cs typeface="+mn-cs"/>
              </a:rPr>
              <a:t>Procedure repeated for all cortical targets resulting in vector describing connectivity between striatum and cortex for each subject.</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Multi-tissue informed log-domain intensity normalisation</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Input any number of tissue components (e.g. from multi-tissue CSD) and outputs corresponding normalised tissue components. Intensity normalisation is performed in the log-domain, and can smoothly vary spatially to </a:t>
            </a:r>
            <a:r>
              <a:rPr lang="en-GB" sz="1200" kern="1200" dirty="0" err="1">
                <a:solidFill>
                  <a:schemeClr val="tx1"/>
                </a:solidFill>
                <a:effectLst/>
                <a:latin typeface="+mn-lt"/>
                <a:ea typeface="+mn-ea"/>
                <a:cs typeface="+mn-cs"/>
              </a:rPr>
              <a:t>accomodate</a:t>
            </a:r>
            <a:r>
              <a:rPr lang="en-GB" sz="1200" kern="1200" dirty="0">
                <a:solidFill>
                  <a:schemeClr val="tx1"/>
                </a:solidFill>
                <a:effectLst/>
                <a:latin typeface="+mn-lt"/>
                <a:ea typeface="+mn-ea"/>
                <a:cs typeface="+mn-cs"/>
              </a:rPr>
              <a:t> the effects of (residual) intensity </a:t>
            </a:r>
            <a:r>
              <a:rPr lang="en-GB" sz="1200" kern="1200" dirty="0" err="1">
                <a:solidFill>
                  <a:schemeClr val="tx1"/>
                </a:solidFill>
                <a:effectLst/>
                <a:latin typeface="+mn-lt"/>
                <a:ea typeface="+mn-ea"/>
                <a:cs typeface="+mn-cs"/>
              </a:rPr>
              <a:t>inhomogeneities</a:t>
            </a:r>
            <a:r>
              <a:rPr lang="en-GB" sz="1200" kern="1200" dirty="0">
                <a:solidFill>
                  <a:schemeClr val="tx1"/>
                </a:solidFill>
                <a:effectLst/>
                <a:latin typeface="+mn-lt"/>
                <a:ea typeface="+mn-ea"/>
                <a:cs typeface="+mn-cs"/>
              </a:rPr>
              <a:t>.</a:t>
            </a:r>
          </a:p>
          <a:p>
            <a:endParaRPr lang="en-GB" dirty="0"/>
          </a:p>
        </p:txBody>
      </p:sp>
      <p:sp>
        <p:nvSpPr>
          <p:cNvPr id="4" name="Slide Number Placeholder 3"/>
          <p:cNvSpPr>
            <a:spLocks noGrp="1"/>
          </p:cNvSpPr>
          <p:nvPr>
            <p:ph type="sldNum" sz="quarter" idx="10"/>
          </p:nvPr>
        </p:nvSpPr>
        <p:spPr/>
        <p:txBody>
          <a:bodyPr/>
          <a:lstStyle/>
          <a:p>
            <a:fld id="{B20A181E-86F6-481B-B4FE-E668C3AEC5F4}" type="slidenum">
              <a:rPr lang="en-GB" smtClean="0"/>
              <a:t>29</a:t>
            </a:fld>
            <a:endParaRPr lang="en-GB"/>
          </a:p>
        </p:txBody>
      </p:sp>
    </p:spTree>
    <p:extLst>
      <p:ext uri="{BB962C8B-B14F-4D97-AF65-F5344CB8AC3E}">
        <p14:creationId xmlns:p14="http://schemas.microsoft.com/office/powerpoint/2010/main" val="1424625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Sensible to inspect the FODs on your image to make sure nothing unusual has happened such</a:t>
            </a:r>
            <a:r>
              <a:rPr lang="en-GB" baseline="0" dirty="0" smtClean="0"/>
              <a:t> as flipped axis making the FODs point the wrong way which will then generate erroneous tractography</a:t>
            </a:r>
          </a:p>
          <a:p>
            <a:pPr marL="171450" indent="-171450">
              <a:buFont typeface="Arial" panose="020B0604020202020204" pitchFamily="34" charset="0"/>
              <a:buChar char="•"/>
            </a:pPr>
            <a:r>
              <a:rPr lang="en-GB" dirty="0" smtClean="0"/>
              <a:t>Good regions include corpus callosum, and a region of crossing fibres – with corpus callosum/corticospinal</a:t>
            </a:r>
            <a:r>
              <a:rPr lang="en-GB" baseline="0" dirty="0" smtClean="0"/>
              <a:t> tract.</a:t>
            </a:r>
            <a:endParaRPr lang="en-GB" dirty="0" smtClean="0"/>
          </a:p>
          <a:p>
            <a:pPr marL="171450" indent="-171450">
              <a:buFont typeface="Arial" panose="020B0604020202020204" pitchFamily="34" charset="0"/>
              <a:buChar char="•"/>
            </a:pPr>
            <a:endParaRPr lang="en-GB" dirty="0" smtClean="0"/>
          </a:p>
          <a:p>
            <a:pPr marL="0" indent="0">
              <a:buFont typeface="Arial" panose="020B0604020202020204" pitchFamily="34" charset="0"/>
              <a:buNone/>
            </a:pPr>
            <a:endParaRPr lang="en-GB" dirty="0" smtClean="0"/>
          </a:p>
        </p:txBody>
      </p:sp>
      <p:sp>
        <p:nvSpPr>
          <p:cNvPr id="4" name="Slide Number Placeholder 3"/>
          <p:cNvSpPr>
            <a:spLocks noGrp="1"/>
          </p:cNvSpPr>
          <p:nvPr>
            <p:ph type="sldNum" sz="quarter" idx="10"/>
          </p:nvPr>
        </p:nvSpPr>
        <p:spPr/>
        <p:txBody>
          <a:bodyPr/>
          <a:lstStyle/>
          <a:p>
            <a:fld id="{B20A181E-86F6-481B-B4FE-E668C3AEC5F4}" type="slidenum">
              <a:rPr lang="en-GB" smtClean="0"/>
              <a:t>30</a:t>
            </a:fld>
            <a:endParaRPr lang="en-GB"/>
          </a:p>
        </p:txBody>
      </p:sp>
    </p:spTree>
    <p:extLst>
      <p:ext uri="{BB962C8B-B14F-4D97-AF65-F5344CB8AC3E}">
        <p14:creationId xmlns:p14="http://schemas.microsoft.com/office/powerpoint/2010/main" val="14498077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Use </a:t>
            </a:r>
            <a:r>
              <a:rPr lang="en-GB" dirty="0" smtClean="0"/>
              <a:t>FODs to perform </a:t>
            </a:r>
            <a:r>
              <a:rPr lang="en-GB" dirty="0" err="1" smtClean="0"/>
              <a:t>probabalistic</a:t>
            </a:r>
            <a:r>
              <a:rPr lang="en-GB" dirty="0" smtClean="0"/>
              <a:t> tractography.</a:t>
            </a:r>
            <a:endParaRPr lang="en-GB" dirty="0"/>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Usually, algorithm</a:t>
            </a:r>
            <a:r>
              <a:rPr lang="en-GB" sz="1200" b="0" i="0" kern="1200" baseline="0" dirty="0" smtClean="0">
                <a:solidFill>
                  <a:schemeClr val="tx1"/>
                </a:solidFill>
                <a:effectLst/>
                <a:latin typeface="+mn-lt"/>
                <a:ea typeface="+mn-ea"/>
                <a:cs typeface="+mn-cs"/>
              </a:rPr>
              <a:t> will </a:t>
            </a:r>
            <a:r>
              <a:rPr lang="en-GB" sz="1200" b="0" i="0" kern="1200" dirty="0" err="1" smtClean="0">
                <a:solidFill>
                  <a:schemeClr val="tx1"/>
                </a:solidFill>
                <a:effectLst/>
                <a:latin typeface="+mn-lt"/>
                <a:ea typeface="+mn-ea"/>
                <a:cs typeface="+mn-cs"/>
              </a:rPr>
              <a:t>attemp</a:t>
            </a:r>
            <a:r>
              <a:rPr lang="en-GB" sz="1200" b="0" i="0" kern="1200" dirty="0" smtClean="0">
                <a:solidFill>
                  <a:schemeClr val="tx1"/>
                </a:solidFill>
                <a:effectLst/>
                <a:latin typeface="+mn-lt"/>
                <a:ea typeface="+mn-ea"/>
                <a:cs typeface="+mn-cs"/>
              </a:rPr>
              <a:t> </a:t>
            </a:r>
            <a:r>
              <a:rPr lang="en-GB" sz="1200" b="0" i="0" kern="1200" dirty="0">
                <a:solidFill>
                  <a:schemeClr val="tx1"/>
                </a:solidFill>
                <a:effectLst/>
                <a:latin typeface="+mn-lt"/>
                <a:ea typeface="+mn-ea"/>
                <a:cs typeface="+mn-cs"/>
              </a:rPr>
              <a:t>to seed from new random locations until the target number of streamlines have been selected </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Probabilistic </a:t>
            </a:r>
            <a:r>
              <a:rPr lang="en-GB" sz="1200" b="0" i="0" kern="1200" dirty="0">
                <a:solidFill>
                  <a:schemeClr val="tx1"/>
                </a:solidFill>
                <a:effectLst/>
                <a:latin typeface="+mn-lt"/>
                <a:ea typeface="+mn-ea"/>
                <a:cs typeface="+mn-cs"/>
              </a:rPr>
              <a:t>algorithm that takes as input a </a:t>
            </a:r>
            <a:r>
              <a:rPr lang="en-GB" sz="1200" b="0" i="0" kern="1200" dirty="0" err="1">
                <a:solidFill>
                  <a:schemeClr val="tx1"/>
                </a:solidFill>
                <a:effectLst/>
                <a:latin typeface="+mn-lt"/>
                <a:ea typeface="+mn-ea"/>
                <a:cs typeface="+mn-cs"/>
              </a:rPr>
              <a:t>Fiber</a:t>
            </a:r>
            <a:r>
              <a:rPr lang="en-GB" sz="1200" b="0" i="0" kern="1200" dirty="0">
                <a:solidFill>
                  <a:schemeClr val="tx1"/>
                </a:solidFill>
                <a:effectLst/>
                <a:latin typeface="+mn-lt"/>
                <a:ea typeface="+mn-ea"/>
                <a:cs typeface="+mn-cs"/>
              </a:rPr>
              <a:t> Orientation Distribution (FOD) image </a:t>
            </a:r>
            <a:r>
              <a:rPr lang="en-GB" sz="1200" b="0" i="0" kern="1200" dirty="0" smtClean="0">
                <a:solidFill>
                  <a:schemeClr val="tx1"/>
                </a:solidFill>
                <a:effectLst/>
                <a:latin typeface="+mn-lt"/>
                <a:ea typeface="+mn-ea"/>
                <a:cs typeface="+mn-cs"/>
              </a:rPr>
              <a:t>streamline.</a:t>
            </a:r>
            <a:r>
              <a:rPr lang="en-GB" sz="1200" b="0" i="0" kern="1200" baseline="0" dirty="0" smtClean="0">
                <a:solidFill>
                  <a:schemeClr val="tx1"/>
                </a:solidFill>
                <a:effectLst/>
                <a:latin typeface="+mn-lt"/>
                <a:ea typeface="+mn-ea"/>
                <a:cs typeface="+mn-cs"/>
              </a:rPr>
              <a:t> P</a:t>
            </a:r>
            <a:r>
              <a:rPr lang="en-GB" sz="1200" b="0" i="0" kern="1200" dirty="0" smtClean="0">
                <a:solidFill>
                  <a:schemeClr val="tx1"/>
                </a:solidFill>
                <a:effectLst/>
                <a:latin typeface="+mn-lt"/>
                <a:ea typeface="+mn-ea"/>
                <a:cs typeface="+mn-cs"/>
              </a:rPr>
              <a:t>aths </a:t>
            </a:r>
            <a:r>
              <a:rPr lang="en-GB" sz="1200" b="0" i="0" kern="1200" dirty="0">
                <a:solidFill>
                  <a:schemeClr val="tx1"/>
                </a:solidFill>
                <a:effectLst/>
                <a:latin typeface="+mn-lt"/>
                <a:ea typeface="+mn-ea"/>
                <a:cs typeface="+mn-cs"/>
              </a:rPr>
              <a:t>(based on short curved “arcs”) are drawn, and the underlying (trilinear-interpolated) FOD amplitudes along those arcs are sampled. </a:t>
            </a:r>
            <a:endParaRPr lang="en-GB"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A </a:t>
            </a:r>
            <a:r>
              <a:rPr lang="en-GB" sz="1200" b="0" i="0" kern="1200" dirty="0">
                <a:solidFill>
                  <a:schemeClr val="tx1"/>
                </a:solidFill>
                <a:effectLst/>
                <a:latin typeface="+mn-lt"/>
                <a:ea typeface="+mn-ea"/>
                <a:cs typeface="+mn-cs"/>
              </a:rPr>
              <a:t>streamline is more probable to follow a path where the FOD amplitudes along that path are large; but it may also rarely traverse orientations where the FOD amplitudes are small, as long as the amplitude remains above the FOD amplitude threshold along the entire path</a:t>
            </a:r>
            <a:r>
              <a:rPr lang="en-GB" sz="1200" b="0" i="0" kern="1200" dirty="0" smtClean="0">
                <a:solidFill>
                  <a:schemeClr val="tx1"/>
                </a:solidFill>
                <a:effectLst/>
                <a:latin typeface="+mn-lt"/>
                <a:ea typeface="+mn-ea"/>
                <a:cs typeface="+mn-cs"/>
              </a:rPr>
              <a:t>.</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Termination</a:t>
            </a:r>
            <a:r>
              <a:rPr lang="en-GB" sz="1200" b="0" i="0" kern="1200" baseline="0" dirty="0" smtClean="0">
                <a:solidFill>
                  <a:schemeClr val="tx1"/>
                </a:solidFill>
                <a:effectLst/>
                <a:latin typeface="+mn-lt"/>
                <a:ea typeface="+mn-ea"/>
                <a:cs typeface="+mn-cs"/>
              </a:rPr>
              <a:t> criteria can vary but usually FOD threshold based (i.e. cut off when low FOD amplitude reached) or can use anatomical info from T1 to control termination. </a:t>
            </a:r>
          </a:p>
          <a:p>
            <a:pPr marL="171450" indent="-171450">
              <a:buFont typeface="Arial" panose="020B0604020202020204" pitchFamily="34" charset="0"/>
              <a:buChar char="•"/>
            </a:pPr>
            <a:endParaRPr lang="en-GB"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20A181E-86F6-481B-B4FE-E668C3AEC5F4}" type="slidenum">
              <a:rPr lang="en-GB" smtClean="0"/>
              <a:t>31</a:t>
            </a:fld>
            <a:endParaRPr lang="en-GB"/>
          </a:p>
        </p:txBody>
      </p:sp>
    </p:spTree>
    <p:extLst>
      <p:ext uri="{BB962C8B-B14F-4D97-AF65-F5344CB8AC3E}">
        <p14:creationId xmlns:p14="http://schemas.microsoft.com/office/powerpoint/2010/main" val="23487840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Connectome </a:t>
            </a:r>
            <a:r>
              <a:rPr lang="en-GB" sz="1200" b="0" i="0" kern="1200" dirty="0" smtClean="0">
                <a:solidFill>
                  <a:schemeClr val="tx1"/>
                </a:solidFill>
                <a:effectLst/>
                <a:latin typeface="+mn-lt"/>
                <a:ea typeface="+mn-ea"/>
                <a:cs typeface="+mn-cs"/>
              </a:rPr>
              <a:t>approaches leverage anatomical templates, others pursue parcellation in a data-driven manner, </a:t>
            </a:r>
            <a:r>
              <a:rPr lang="en-GB" sz="1200" b="0" i="0" kern="1200" dirty="0" err="1" smtClean="0">
                <a:solidFill>
                  <a:schemeClr val="tx1"/>
                </a:solidFill>
                <a:effectLst/>
                <a:latin typeface="+mn-lt"/>
                <a:ea typeface="+mn-ea"/>
                <a:cs typeface="+mn-cs"/>
              </a:rPr>
              <a:t>eg</a:t>
            </a:r>
            <a:r>
              <a:rPr lang="en-GB" sz="1200" b="0" i="0" kern="1200" dirty="0" smtClean="0">
                <a:solidFill>
                  <a:schemeClr val="tx1"/>
                </a:solidFill>
                <a:effectLst/>
                <a:latin typeface="+mn-lt"/>
                <a:ea typeface="+mn-ea"/>
                <a:cs typeface="+mn-cs"/>
              </a:rPr>
              <a:t>, by boundary detection and clustering patterns of connectivity</a:t>
            </a:r>
            <a:endParaRPr lang="en-GB" dirty="0"/>
          </a:p>
        </p:txBody>
      </p:sp>
      <p:sp>
        <p:nvSpPr>
          <p:cNvPr id="4" name="Slide Number Placeholder 3"/>
          <p:cNvSpPr>
            <a:spLocks noGrp="1"/>
          </p:cNvSpPr>
          <p:nvPr>
            <p:ph type="sldNum" sz="quarter" idx="10"/>
          </p:nvPr>
        </p:nvSpPr>
        <p:spPr/>
        <p:txBody>
          <a:bodyPr/>
          <a:lstStyle/>
          <a:p>
            <a:fld id="{B20A181E-86F6-481B-B4FE-E668C3AEC5F4}" type="slidenum">
              <a:rPr lang="en-GB" smtClean="0"/>
              <a:t>32</a:t>
            </a:fld>
            <a:endParaRPr lang="en-GB"/>
          </a:p>
        </p:txBody>
      </p:sp>
    </p:spTree>
    <p:extLst>
      <p:ext uri="{BB962C8B-B14F-4D97-AF65-F5344CB8AC3E}">
        <p14:creationId xmlns:p14="http://schemas.microsoft.com/office/powerpoint/2010/main" val="31361197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Generate a connectome matrix from a streamlines file and a node parcellation </a:t>
            </a:r>
            <a:r>
              <a:rPr lang="en-GB" sz="1200" b="0" i="0" kern="1200" dirty="0" smtClean="0">
                <a:solidFill>
                  <a:schemeClr val="tx1"/>
                </a:solidFill>
                <a:effectLst/>
                <a:latin typeface="+mn-lt"/>
                <a:ea typeface="+mn-ea"/>
                <a:cs typeface="+mn-cs"/>
              </a:rPr>
              <a:t>image</a:t>
            </a:r>
            <a:endParaRPr lang="en-GB" sz="1200" b="0" i="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A </a:t>
            </a:r>
            <a:r>
              <a:rPr lang="en-GB" dirty="0"/>
              <a:t>graph is composed of a set of nodes and edges. Two nodes are connected if there is an edge between </a:t>
            </a:r>
            <a:r>
              <a:rPr lang="en-GB" dirty="0" smtClean="0"/>
              <a:t>them and each</a:t>
            </a:r>
            <a:r>
              <a:rPr lang="en-GB" baseline="0" dirty="0" smtClean="0"/>
              <a:t> edge can be weighted</a:t>
            </a:r>
            <a:r>
              <a:rPr lang="en-GB" dirty="0" smtClean="0"/>
              <a:t>. </a:t>
            </a:r>
            <a:r>
              <a:rPr lang="en-GB" dirty="0"/>
              <a:t>To define the nodes for brain connectomes, various approaches have been proposed to </a:t>
            </a:r>
            <a:r>
              <a:rPr lang="en-GB" dirty="0" err="1"/>
              <a:t>parcellate</a:t>
            </a:r>
            <a:r>
              <a:rPr lang="en-GB" dirty="0"/>
              <a:t> the brain into many smaller regions. A popular choice is to use cortical labels produced from </a:t>
            </a:r>
            <a:r>
              <a:rPr lang="en-GB" dirty="0" smtClean="0"/>
              <a:t>software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Can then use the connectivity matrix for</a:t>
            </a:r>
            <a:r>
              <a:rPr lang="en-GB" baseline="0" dirty="0" smtClean="0"/>
              <a:t> </a:t>
            </a:r>
            <a:r>
              <a:rPr lang="en-GB" baseline="0" dirty="0" err="1" smtClean="0"/>
              <a:t>aalysis</a:t>
            </a:r>
            <a:endParaRPr lang="en-GB" dirty="0"/>
          </a:p>
          <a:p>
            <a:endParaRPr lang="en-GB" dirty="0"/>
          </a:p>
        </p:txBody>
      </p:sp>
      <p:sp>
        <p:nvSpPr>
          <p:cNvPr id="4" name="Slide Number Placeholder 3"/>
          <p:cNvSpPr>
            <a:spLocks noGrp="1"/>
          </p:cNvSpPr>
          <p:nvPr>
            <p:ph type="sldNum" sz="quarter" idx="10"/>
          </p:nvPr>
        </p:nvSpPr>
        <p:spPr/>
        <p:txBody>
          <a:bodyPr/>
          <a:lstStyle/>
          <a:p>
            <a:fld id="{B20A181E-86F6-481B-B4FE-E668C3AEC5F4}" type="slidenum">
              <a:rPr lang="en-GB" smtClean="0"/>
              <a:t>33</a:t>
            </a:fld>
            <a:endParaRPr lang="en-GB"/>
          </a:p>
        </p:txBody>
      </p:sp>
    </p:spTree>
    <p:extLst>
      <p:ext uri="{BB962C8B-B14F-4D97-AF65-F5344CB8AC3E}">
        <p14:creationId xmlns:p14="http://schemas.microsoft.com/office/powerpoint/2010/main" val="34270937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baseline="0" dirty="0" smtClean="0">
                <a:solidFill>
                  <a:schemeClr val="tx1"/>
                </a:solidFill>
                <a:latin typeface="+mn-lt"/>
                <a:ea typeface="+mn-ea"/>
                <a:cs typeface="+mn-cs"/>
              </a:rPr>
              <a:t>Problem using tractography for quantitative analysis are that measures are typically indirect, and may have limitations on biological interpretability based on the diffusion model used to estimate them.</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indent="0">
              <a:buFont typeface="Arial" panose="020B0604020202020204" pitchFamily="34" charset="0"/>
              <a:buNone/>
            </a:pPr>
            <a:r>
              <a:rPr lang="en-GB" sz="1200" b="0" i="0" u="none" strike="noStrike" kern="1200" baseline="0" dirty="0" smtClean="0">
                <a:solidFill>
                  <a:schemeClr val="tx1"/>
                </a:solidFill>
                <a:latin typeface="+mn-lt"/>
                <a:ea typeface="+mn-ea"/>
                <a:cs typeface="+mn-cs"/>
              </a:rPr>
              <a:t>Tractography can be unreliable in streamlines generated, where they terminate as well as over-reconstruction of streamline density for longer fibre pathways;</a:t>
            </a:r>
          </a:p>
          <a:p>
            <a:pPr marL="17145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Options include only using streamlines to define which tracts to analyse. </a:t>
            </a:r>
            <a:endParaRPr lang="en-GB" dirty="0" smtClean="0"/>
          </a:p>
          <a:p>
            <a:pPr marL="17145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Or find appropriate </a:t>
            </a:r>
            <a:r>
              <a:rPr lang="en-GB" sz="1200" b="0" i="0" u="none" strike="noStrike" kern="1200" baseline="0" dirty="0" smtClean="0">
                <a:solidFill>
                  <a:schemeClr val="tx1"/>
                </a:solidFill>
                <a:latin typeface="+mn-lt"/>
                <a:ea typeface="+mn-ea"/>
                <a:cs typeface="+mn-cs"/>
              </a:rPr>
              <a:t>weights for individual streamlines in order </a:t>
            </a:r>
            <a:r>
              <a:rPr lang="en-GB" sz="1200" b="0" i="0" u="none" strike="noStrike" kern="1200" baseline="0" dirty="0" err="1" smtClean="0">
                <a:solidFill>
                  <a:schemeClr val="tx1"/>
                </a:solidFill>
                <a:latin typeface="+mn-lt"/>
                <a:ea typeface="+mn-ea"/>
                <a:cs typeface="+mn-cs"/>
              </a:rPr>
              <a:t>tomatch</a:t>
            </a:r>
            <a:r>
              <a:rPr lang="en-GB" sz="1200" b="0" i="0" u="none" strike="noStrike" kern="1200" baseline="0" dirty="0" smtClean="0">
                <a:solidFill>
                  <a:schemeClr val="tx1"/>
                </a:solidFill>
                <a:latin typeface="+mn-lt"/>
                <a:ea typeface="+mn-ea"/>
                <a:cs typeface="+mn-cs"/>
              </a:rPr>
              <a:t> a </a:t>
            </a:r>
            <a:r>
              <a:rPr lang="en-GB" sz="1200" b="0" i="0" u="none" strike="noStrike" kern="1200" baseline="0" dirty="0" err="1" smtClean="0">
                <a:solidFill>
                  <a:schemeClr val="tx1"/>
                </a:solidFill>
                <a:latin typeface="+mn-lt"/>
                <a:ea typeface="+mn-ea"/>
                <a:cs typeface="+mn-cs"/>
              </a:rPr>
              <a:t>tractogram</a:t>
            </a:r>
            <a:r>
              <a:rPr lang="en-GB" sz="1200" b="0" i="0" u="none" strike="noStrike" kern="1200" baseline="0" dirty="0" smtClean="0">
                <a:solidFill>
                  <a:schemeClr val="tx1"/>
                </a:solidFill>
                <a:latin typeface="+mn-lt"/>
                <a:ea typeface="+mn-ea"/>
                <a:cs typeface="+mn-cs"/>
              </a:rPr>
              <a:t> to the diffusion image </a:t>
            </a:r>
            <a:r>
              <a:rPr lang="en-GB" sz="1200" b="0" i="0" u="none" strike="noStrike" kern="1200" baseline="0" dirty="0" smtClean="0">
                <a:solidFill>
                  <a:schemeClr val="tx1"/>
                </a:solidFill>
                <a:latin typeface="+mn-lt"/>
                <a:ea typeface="+mn-ea"/>
                <a:cs typeface="+mn-cs"/>
              </a:rPr>
              <a:t>data – e.g. can weight streamlines by a measure of fibre density</a:t>
            </a:r>
          </a:p>
          <a:p>
            <a:pPr marL="17145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SIFT2 </a:t>
            </a:r>
            <a:r>
              <a:rPr lang="en-GB" sz="1200" b="0" i="0" u="none" strike="noStrike" kern="1200" baseline="0" dirty="0" smtClean="0">
                <a:solidFill>
                  <a:schemeClr val="tx1"/>
                </a:solidFill>
                <a:latin typeface="+mn-lt"/>
                <a:ea typeface="+mn-ea"/>
                <a:cs typeface="+mn-cs"/>
              </a:rPr>
              <a:t>determines cross-sectional multiplier </a:t>
            </a:r>
            <a:endParaRPr lang="en-GB" sz="1200" b="0" i="0" u="none" strike="noStrike" kern="1200" baseline="0" dirty="0" smtClean="0">
              <a:solidFill>
                <a:schemeClr val="tx1"/>
              </a:solidFill>
              <a:latin typeface="+mn-lt"/>
              <a:ea typeface="+mn-ea"/>
              <a:cs typeface="+mn-cs"/>
            </a:endParaRPr>
          </a:p>
          <a:p>
            <a:endParaRPr lang="en-GB"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(SMT) = Spherical</a:t>
            </a:r>
            <a:r>
              <a:rPr lang="en-GB" baseline="0" dirty="0" smtClean="0"/>
              <a:t> mean technique</a:t>
            </a:r>
          </a:p>
          <a:p>
            <a:endParaRPr lang="en-GB" dirty="0"/>
          </a:p>
        </p:txBody>
      </p:sp>
      <p:sp>
        <p:nvSpPr>
          <p:cNvPr id="4" name="Slide Number Placeholder 3"/>
          <p:cNvSpPr>
            <a:spLocks noGrp="1"/>
          </p:cNvSpPr>
          <p:nvPr>
            <p:ph type="sldNum" sz="quarter" idx="10"/>
          </p:nvPr>
        </p:nvSpPr>
        <p:spPr/>
        <p:txBody>
          <a:bodyPr/>
          <a:lstStyle/>
          <a:p>
            <a:fld id="{B20A181E-86F6-481B-B4FE-E668C3AEC5F4}" type="slidenum">
              <a:rPr lang="en-GB" smtClean="0"/>
              <a:t>34</a:t>
            </a:fld>
            <a:endParaRPr lang="en-GB"/>
          </a:p>
        </p:txBody>
      </p:sp>
    </p:spTree>
    <p:extLst>
      <p:ext uri="{BB962C8B-B14F-4D97-AF65-F5344CB8AC3E}">
        <p14:creationId xmlns:p14="http://schemas.microsoft.com/office/powerpoint/2010/main" val="465636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DWI </a:t>
            </a:r>
            <a:r>
              <a:rPr lang="es-ES" dirty="0" err="1"/>
              <a:t>is</a:t>
            </a:r>
            <a:r>
              <a:rPr lang="es-ES" dirty="0"/>
              <a:t> </a:t>
            </a:r>
            <a:r>
              <a:rPr lang="es-ES" dirty="0" err="1"/>
              <a:t>the</a:t>
            </a:r>
            <a:r>
              <a:rPr lang="es-ES" dirty="0"/>
              <a:t> MRI </a:t>
            </a:r>
            <a:r>
              <a:rPr lang="es-ES" dirty="0" err="1"/>
              <a:t>image</a:t>
            </a:r>
            <a:r>
              <a:rPr lang="es-ES" dirty="0"/>
              <a:t> </a:t>
            </a:r>
            <a:r>
              <a:rPr lang="es-ES" dirty="0" err="1"/>
              <a:t>that</a:t>
            </a:r>
            <a:r>
              <a:rPr lang="es-ES" dirty="0"/>
              <a:t> </a:t>
            </a:r>
            <a:r>
              <a:rPr lang="es-ES" dirty="0" err="1"/>
              <a:t>reflects</a:t>
            </a:r>
            <a:r>
              <a:rPr lang="es-ES" dirty="0"/>
              <a:t> wáter </a:t>
            </a:r>
            <a:r>
              <a:rPr lang="es-ES" dirty="0" err="1"/>
              <a:t>movement</a:t>
            </a:r>
            <a:r>
              <a:rPr lang="es-ES" dirty="0"/>
              <a:t> in </a:t>
            </a:r>
            <a:r>
              <a:rPr lang="es-ES" dirty="0" err="1"/>
              <a:t>the</a:t>
            </a:r>
            <a:r>
              <a:rPr lang="es-ES" dirty="0"/>
              <a:t> </a:t>
            </a:r>
            <a:r>
              <a:rPr lang="es-ES" dirty="0" err="1"/>
              <a:t>brain</a:t>
            </a:r>
            <a:endParaRPr lang="es-ES" dirty="0"/>
          </a:p>
          <a:p>
            <a:r>
              <a:rPr lang="es-ES" dirty="0" err="1"/>
              <a:t>Fit</a:t>
            </a:r>
            <a:r>
              <a:rPr lang="es-ES" dirty="0"/>
              <a:t> a </a:t>
            </a:r>
            <a:r>
              <a:rPr lang="es-ES" dirty="0" err="1"/>
              <a:t>diffusion</a:t>
            </a:r>
            <a:r>
              <a:rPr lang="es-ES" dirty="0"/>
              <a:t> tensor (</a:t>
            </a:r>
            <a:r>
              <a:rPr lang="es-ES" dirty="0" err="1"/>
              <a:t>represents</a:t>
            </a:r>
            <a:r>
              <a:rPr lang="es-ES" dirty="0"/>
              <a:t> 3D </a:t>
            </a:r>
            <a:r>
              <a:rPr lang="es-ES" dirty="0" err="1"/>
              <a:t>movement</a:t>
            </a:r>
            <a:r>
              <a:rPr lang="es-ES" dirty="0"/>
              <a:t> of wáter in </a:t>
            </a:r>
            <a:r>
              <a:rPr lang="es-ES" dirty="0" err="1"/>
              <a:t>every</a:t>
            </a:r>
            <a:r>
              <a:rPr lang="es-ES" dirty="0"/>
              <a:t> </a:t>
            </a:r>
            <a:r>
              <a:rPr lang="es-ES" dirty="0" err="1"/>
              <a:t>voxel</a:t>
            </a:r>
            <a:r>
              <a:rPr lang="es-ES" dirty="0"/>
              <a:t>)</a:t>
            </a:r>
          </a:p>
          <a:p>
            <a:r>
              <a:rPr lang="es-ES" dirty="0" err="1"/>
              <a:t>Map</a:t>
            </a:r>
            <a:r>
              <a:rPr lang="es-ES" dirty="0"/>
              <a:t> of </a:t>
            </a:r>
            <a:r>
              <a:rPr lang="es-ES" dirty="0" err="1"/>
              <a:t>diffusion</a:t>
            </a:r>
            <a:r>
              <a:rPr lang="es-ES" dirty="0"/>
              <a:t> tensor </a:t>
            </a:r>
            <a:r>
              <a:rPr lang="es-ES" dirty="0" err="1"/>
              <a:t>imaging</a:t>
            </a:r>
            <a:r>
              <a:rPr lang="es-ES" dirty="0"/>
              <a:t> </a:t>
            </a:r>
            <a:r>
              <a:rPr lang="es-ES" dirty="0" err="1"/>
              <a:t>measures</a:t>
            </a:r>
            <a:endParaRPr lang="es-ES" dirty="0"/>
          </a:p>
        </p:txBody>
      </p:sp>
      <p:sp>
        <p:nvSpPr>
          <p:cNvPr id="4" name="Marcador de número de diapositiva 3"/>
          <p:cNvSpPr>
            <a:spLocks noGrp="1"/>
          </p:cNvSpPr>
          <p:nvPr>
            <p:ph type="sldNum" sz="quarter" idx="5"/>
          </p:nvPr>
        </p:nvSpPr>
        <p:spPr/>
        <p:txBody>
          <a:bodyPr/>
          <a:lstStyle/>
          <a:p>
            <a:fld id="{B20A181E-86F6-481B-B4FE-E668C3AEC5F4}" type="slidenum">
              <a:rPr lang="en-GB" smtClean="0"/>
              <a:t>4</a:t>
            </a:fld>
            <a:endParaRPr lang="en-GB"/>
          </a:p>
        </p:txBody>
      </p:sp>
    </p:spTree>
    <p:extLst>
      <p:ext uri="{BB962C8B-B14F-4D97-AF65-F5344CB8AC3E}">
        <p14:creationId xmlns:p14="http://schemas.microsoft.com/office/powerpoint/2010/main" val="24643237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0" i="0" kern="1200" dirty="0" smtClean="0">
                <a:solidFill>
                  <a:schemeClr val="tx1"/>
                </a:solidFill>
                <a:effectLst/>
                <a:latin typeface="+mn-lt"/>
                <a:ea typeface="+mn-ea"/>
                <a:cs typeface="+mn-cs"/>
              </a:rPr>
              <a:t>Graphs can be investigated at different levels of </a:t>
            </a:r>
            <a:r>
              <a:rPr lang="en-GB" sz="1200" b="0" i="0" kern="1200" dirty="0" smtClean="0">
                <a:solidFill>
                  <a:schemeClr val="tx1"/>
                </a:solidFill>
                <a:effectLst/>
                <a:latin typeface="+mn-lt"/>
                <a:ea typeface="+mn-ea"/>
                <a:cs typeface="+mn-cs"/>
              </a:rPr>
              <a:t>scale, e.g.</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at </a:t>
            </a:r>
            <a:r>
              <a:rPr lang="en-GB" sz="1200" b="0" i="0" kern="1200" dirty="0" smtClean="0">
                <a:solidFill>
                  <a:schemeClr val="tx1"/>
                </a:solidFill>
                <a:effectLst/>
                <a:latin typeface="+mn-lt"/>
                <a:ea typeface="+mn-ea"/>
                <a:cs typeface="+mn-cs"/>
              </a:rPr>
              <a:t>local (nodal) and global (network-wide) scales</a:t>
            </a:r>
            <a:r>
              <a:rPr lang="en-GB" sz="1200" b="0" i="0" kern="1200" dirty="0" smtClean="0">
                <a:solidFill>
                  <a:schemeClr val="tx1"/>
                </a:solidFill>
                <a:effectLst/>
                <a:latin typeface="+mn-lt"/>
                <a:ea typeface="+mn-ea"/>
                <a:cs typeface="+mn-cs"/>
              </a:rPr>
              <a:t>.</a:t>
            </a:r>
            <a:endParaRPr lang="en-GB" sz="1200" b="0" i="0" kern="1200" baseline="0" dirty="0" smtClean="0">
              <a:solidFill>
                <a:schemeClr val="tx1"/>
              </a:solidFill>
              <a:effectLst/>
              <a:latin typeface="+mn-lt"/>
              <a:ea typeface="+mn-ea"/>
              <a:cs typeface="+mn-cs"/>
            </a:endParaRPr>
          </a:p>
          <a:p>
            <a:pPr marL="0" indent="0">
              <a:buFont typeface="Arial" panose="020B0604020202020204" pitchFamily="34" charset="0"/>
              <a:buNone/>
            </a:pPr>
            <a:r>
              <a:rPr lang="en-GB" sz="1200" b="0" i="0" kern="1200" dirty="0" smtClean="0">
                <a:solidFill>
                  <a:schemeClr val="tx1"/>
                </a:solidFill>
                <a:effectLst/>
                <a:latin typeface="+mn-lt"/>
                <a:ea typeface="+mn-ea"/>
                <a:cs typeface="+mn-cs"/>
              </a:rPr>
              <a:t>Nodal measures include simple statistics such as node </a:t>
            </a:r>
            <a:r>
              <a:rPr lang="en-GB" sz="1200" b="0" i="0" kern="1200" dirty="0" smtClean="0">
                <a:solidFill>
                  <a:schemeClr val="tx1"/>
                </a:solidFill>
                <a:effectLst/>
                <a:latin typeface="+mn-lt"/>
                <a:ea typeface="+mn-ea"/>
                <a:cs typeface="+mn-cs"/>
              </a:rPr>
              <a:t>degree (number of connections to other</a:t>
            </a:r>
            <a:r>
              <a:rPr lang="en-GB" sz="1200" b="0" i="0" kern="1200" baseline="0" dirty="0" smtClean="0">
                <a:solidFill>
                  <a:schemeClr val="tx1"/>
                </a:solidFill>
                <a:effectLst/>
                <a:latin typeface="+mn-lt"/>
                <a:ea typeface="+mn-ea"/>
                <a:cs typeface="+mn-cs"/>
              </a:rPr>
              <a:t> nodes)</a:t>
            </a:r>
            <a:r>
              <a:rPr lang="en-GB" sz="1200" b="0" i="0" kern="120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or </a:t>
            </a:r>
            <a:r>
              <a:rPr lang="en-GB" sz="1200" b="0" i="0" kern="1200" dirty="0" smtClean="0">
                <a:solidFill>
                  <a:schemeClr val="tx1"/>
                </a:solidFill>
                <a:effectLst/>
                <a:latin typeface="+mn-lt"/>
                <a:ea typeface="+mn-ea"/>
                <a:cs typeface="+mn-cs"/>
              </a:rPr>
              <a:t>strength</a:t>
            </a:r>
            <a:r>
              <a:rPr lang="en-GB" sz="1200" b="0" i="0" kern="1200" baseline="0" dirty="0" smtClean="0">
                <a:solidFill>
                  <a:schemeClr val="tx1"/>
                </a:solidFill>
                <a:effectLst/>
                <a:latin typeface="+mn-lt"/>
                <a:ea typeface="+mn-ea"/>
                <a:cs typeface="+mn-cs"/>
              </a:rPr>
              <a:t> (sum strength of these connections)</a:t>
            </a:r>
            <a:endParaRPr lang="en-GB" sz="1200" b="0" i="0" kern="1200" dirty="0" smtClean="0">
              <a:solidFill>
                <a:schemeClr val="tx1"/>
              </a:solidFill>
              <a:effectLst/>
              <a:latin typeface="+mn-lt"/>
              <a:ea typeface="+mn-ea"/>
              <a:cs typeface="+mn-cs"/>
            </a:endParaRPr>
          </a:p>
          <a:p>
            <a:pPr marL="0" indent="0">
              <a:buFont typeface="Arial" panose="020B0604020202020204" pitchFamily="34" charset="0"/>
              <a:buNone/>
            </a:pPr>
            <a:r>
              <a:rPr lang="en-GB" sz="1200" b="0" i="0" kern="1200" dirty="0" smtClean="0">
                <a:solidFill>
                  <a:schemeClr val="tx1"/>
                </a:solidFill>
                <a:effectLst/>
                <a:latin typeface="+mn-lt"/>
                <a:ea typeface="+mn-ea"/>
                <a:cs typeface="+mn-cs"/>
              </a:rPr>
              <a:t>Global includes global efficiency, average </a:t>
            </a:r>
            <a:r>
              <a:rPr lang="en-GB" sz="1200" b="0" i="0" kern="1200" dirty="0" err="1" smtClean="0">
                <a:solidFill>
                  <a:schemeClr val="tx1"/>
                </a:solidFill>
                <a:effectLst/>
                <a:latin typeface="+mn-lt"/>
                <a:ea typeface="+mn-ea"/>
                <a:cs typeface="+mn-cs"/>
              </a:rPr>
              <a:t>pathlength</a:t>
            </a:r>
            <a:r>
              <a:rPr lang="en-GB" sz="1200" b="0" i="0" kern="1200" dirty="0" smtClean="0">
                <a:solidFill>
                  <a:schemeClr val="tx1"/>
                </a:solidFill>
                <a:effectLst/>
                <a:latin typeface="+mn-lt"/>
                <a:ea typeface="+mn-ea"/>
                <a:cs typeface="+mn-cs"/>
              </a:rPr>
              <a:t> to describe measure of network </a:t>
            </a:r>
            <a:r>
              <a:rPr lang="en-GB" sz="1200" b="0" i="0" kern="1200" dirty="0" err="1" smtClean="0">
                <a:solidFill>
                  <a:schemeClr val="tx1"/>
                </a:solidFill>
                <a:effectLst/>
                <a:latin typeface="+mn-lt"/>
                <a:ea typeface="+mn-ea"/>
                <a:cs typeface="+mn-cs"/>
              </a:rPr>
              <a:t>intergation</a:t>
            </a:r>
            <a:r>
              <a:rPr lang="en-GB" sz="1200" b="0" i="0" kern="1200" dirty="0" smtClean="0">
                <a:solidFill>
                  <a:schemeClr val="tx1"/>
                </a:solidFill>
                <a:effectLst/>
                <a:latin typeface="+mn-lt"/>
                <a:ea typeface="+mn-ea"/>
                <a:cs typeface="+mn-cs"/>
              </a:rPr>
              <a:t> or modularity as network</a:t>
            </a:r>
            <a:r>
              <a:rPr lang="en-GB" sz="1200" b="0" i="0" kern="1200" baseline="0" dirty="0" smtClean="0">
                <a:solidFill>
                  <a:schemeClr val="tx1"/>
                </a:solidFill>
                <a:effectLst/>
                <a:latin typeface="+mn-lt"/>
                <a:ea typeface="+mn-ea"/>
                <a:cs typeface="+mn-cs"/>
              </a:rPr>
              <a:t> segregation. </a:t>
            </a:r>
            <a:endParaRPr lang="en-GB"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GB" sz="1200" b="0" i="0" u="none" strike="noStrik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(b) Clustering coefficient indicates how highly connected a region is to its neighbours and </a:t>
            </a:r>
          </a:p>
          <a:p>
            <a:pPr marL="17145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(c) </a:t>
            </a:r>
            <a:r>
              <a:rPr lang="en-GB" sz="1200" b="0" i="0" u="none" strike="noStrike" kern="1200" baseline="0" dirty="0" err="1" smtClean="0">
                <a:solidFill>
                  <a:schemeClr val="tx1"/>
                </a:solidFill>
                <a:latin typeface="+mn-lt"/>
                <a:ea typeface="+mn-ea"/>
                <a:cs typeface="+mn-cs"/>
              </a:rPr>
              <a:t>Betweeness</a:t>
            </a:r>
            <a:r>
              <a:rPr lang="en-GB" sz="1200" b="0" i="0" u="none" strike="noStrike" kern="1200" baseline="0" dirty="0" smtClean="0">
                <a:solidFill>
                  <a:schemeClr val="tx1"/>
                </a:solidFill>
                <a:latin typeface="+mn-lt"/>
                <a:ea typeface="+mn-ea"/>
                <a:cs typeface="+mn-cs"/>
              </a:rPr>
              <a:t> centrality represents brain region network traffic. </a:t>
            </a:r>
          </a:p>
          <a:p>
            <a:pPr marL="17145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(d) Eigenvector centrality represents network traffic along the brain ‘busiest’ pathways. </a:t>
            </a:r>
          </a:p>
          <a:p>
            <a:pPr lvl="0"/>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Graph </a:t>
            </a:r>
            <a:r>
              <a:rPr lang="en-GB" sz="1200" kern="1200" dirty="0">
                <a:solidFill>
                  <a:schemeClr val="tx1"/>
                </a:solidFill>
                <a:effectLst/>
                <a:latin typeface="+mn-lt"/>
                <a:ea typeface="+mn-ea"/>
                <a:cs typeface="+mn-cs"/>
              </a:rPr>
              <a:t>theory analysis requires mass univariate testing is undertaken after which FEW rate is controlled with generic procedure like false discovery rate</a:t>
            </a:r>
          </a:p>
          <a:p>
            <a:pPr lvl="0"/>
            <a:r>
              <a:rPr lang="en-GB" sz="1200" kern="1200" dirty="0">
                <a:solidFill>
                  <a:schemeClr val="tx1"/>
                </a:solidFill>
                <a:effectLst/>
                <a:latin typeface="+mn-lt"/>
                <a:ea typeface="+mn-ea"/>
                <a:cs typeface="+mn-cs"/>
              </a:rPr>
              <a:t>A test statistic and corresponding p-value is independently computed for each link based on the strength of pairwise association link represents. </a:t>
            </a:r>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Disadvantage </a:t>
            </a:r>
            <a:r>
              <a:rPr lang="en-GB" sz="1200" kern="1200" dirty="0">
                <a:solidFill>
                  <a:schemeClr val="tx1"/>
                </a:solidFill>
                <a:effectLst/>
                <a:latin typeface="+mn-lt"/>
                <a:ea typeface="+mn-ea"/>
                <a:cs typeface="+mn-cs"/>
              </a:rPr>
              <a:t>is inherent massive number of multiple comparisons with low contrast-noise ratio</a:t>
            </a:r>
            <a:r>
              <a:rPr lang="en-GB"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NBSS –  to control for</a:t>
            </a:r>
            <a:r>
              <a:rPr lang="en-GB" sz="1200" kern="1200" baseline="0" dirty="0" smtClean="0">
                <a:solidFill>
                  <a:schemeClr val="tx1"/>
                </a:solidFill>
                <a:effectLst/>
                <a:latin typeface="+mn-lt"/>
                <a:ea typeface="+mn-ea"/>
                <a:cs typeface="+mn-cs"/>
              </a:rPr>
              <a:t> multiple comparisons to gain statistical power -</a:t>
            </a:r>
            <a:r>
              <a:rPr lang="en-GB" sz="1200" b="0" i="0" u="none" strike="noStrike" kern="1200" baseline="0" dirty="0" smtClean="0">
                <a:solidFill>
                  <a:schemeClr val="tx1"/>
                </a:solidFill>
                <a:latin typeface="+mn-lt"/>
                <a:ea typeface="+mn-ea"/>
                <a:cs typeface="+mn-cs"/>
              </a:rPr>
              <a:t> exploits the extent to which the connections comprising the contrast or effect of interest are interconnected. The NBS is based on the principles underpinning traditional </a:t>
            </a:r>
            <a:r>
              <a:rPr lang="en-GB" sz="1200" b="0" i="0" u="none" strike="noStrike" kern="1200" baseline="0" dirty="0" err="1" smtClean="0">
                <a:solidFill>
                  <a:schemeClr val="tx1"/>
                </a:solidFill>
                <a:latin typeface="+mn-lt"/>
                <a:ea typeface="+mn-ea"/>
                <a:cs typeface="+mn-cs"/>
              </a:rPr>
              <a:t>clusterbased</a:t>
            </a:r>
            <a:r>
              <a:rPr lang="en-GB" sz="1200" b="0" i="0" u="none" strike="noStrike" kern="1200" baseline="0" dirty="0" smtClean="0">
                <a:solidFill>
                  <a:schemeClr val="tx1"/>
                </a:solidFill>
                <a:latin typeface="+mn-lt"/>
                <a:ea typeface="+mn-ea"/>
                <a:cs typeface="+mn-cs"/>
              </a:rPr>
              <a:t> thresholding of statistical parametric maps</a:t>
            </a:r>
            <a:endParaRPr lang="en-GB" sz="1200" kern="1200" dirty="0" smtClean="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B20A181E-86F6-481B-B4FE-E668C3AEC5F4}" type="slidenum">
              <a:rPr lang="en-GB" smtClean="0"/>
              <a:t>35</a:t>
            </a:fld>
            <a:endParaRPr lang="en-GB"/>
          </a:p>
        </p:txBody>
      </p:sp>
    </p:spTree>
    <p:extLst>
      <p:ext uri="{BB962C8B-B14F-4D97-AF65-F5344CB8AC3E}">
        <p14:creationId xmlns:p14="http://schemas.microsoft.com/office/powerpoint/2010/main" val="39896714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0A181E-86F6-481B-B4FE-E668C3AEC5F4}" type="slidenum">
              <a:rPr lang="en-GB" smtClean="0"/>
              <a:t>36</a:t>
            </a:fld>
            <a:endParaRPr lang="en-GB"/>
          </a:p>
        </p:txBody>
      </p:sp>
    </p:spTree>
    <p:extLst>
      <p:ext uri="{BB962C8B-B14F-4D97-AF65-F5344CB8AC3E}">
        <p14:creationId xmlns:p14="http://schemas.microsoft.com/office/powerpoint/2010/main" val="18099999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0A181E-86F6-481B-B4FE-E668C3AEC5F4}" type="slidenum">
              <a:rPr lang="en-GB" smtClean="0"/>
              <a:t>38</a:t>
            </a:fld>
            <a:endParaRPr lang="en-GB"/>
          </a:p>
        </p:txBody>
      </p:sp>
    </p:spTree>
    <p:extLst>
      <p:ext uri="{BB962C8B-B14F-4D97-AF65-F5344CB8AC3E}">
        <p14:creationId xmlns:p14="http://schemas.microsoft.com/office/powerpoint/2010/main" val="1528350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Diffusion time </a:t>
            </a:r>
            <a:r>
              <a:rPr lang="el-GR" dirty="0"/>
              <a:t>Δ</a:t>
            </a:r>
            <a:r>
              <a:rPr lang="es-ES" dirty="0"/>
              <a:t> </a:t>
            </a:r>
            <a:r>
              <a:rPr lang="es-ES" dirty="0" err="1"/>
              <a:t>how</a:t>
            </a:r>
            <a:r>
              <a:rPr lang="es-ES" dirty="0"/>
              <a:t> </a:t>
            </a:r>
            <a:r>
              <a:rPr lang="es-ES" dirty="0" err="1"/>
              <a:t>long</a:t>
            </a:r>
            <a:r>
              <a:rPr lang="es-ES" dirty="0"/>
              <a:t> are </a:t>
            </a:r>
            <a:r>
              <a:rPr lang="es-ES" dirty="0" err="1"/>
              <a:t>you</a:t>
            </a:r>
            <a:r>
              <a:rPr lang="es-ES" dirty="0"/>
              <a:t> </a:t>
            </a:r>
            <a:r>
              <a:rPr lang="es-ES" dirty="0" err="1"/>
              <a:t>applying</a:t>
            </a:r>
            <a:r>
              <a:rPr lang="es-ES" dirty="0"/>
              <a:t> </a:t>
            </a:r>
            <a:r>
              <a:rPr lang="es-ES" dirty="0" err="1"/>
              <a:t>the</a:t>
            </a:r>
            <a:r>
              <a:rPr lang="es-ES" dirty="0"/>
              <a:t> </a:t>
            </a:r>
            <a:r>
              <a:rPr lang="es-ES" dirty="0" err="1"/>
              <a:t>magnetic</a:t>
            </a:r>
            <a:r>
              <a:rPr lang="es-ES" dirty="0"/>
              <a:t> </a:t>
            </a:r>
            <a:r>
              <a:rPr lang="es-ES" dirty="0" err="1"/>
              <a:t>field</a:t>
            </a:r>
            <a:endParaRPr lang="es-E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dirty="0" err="1"/>
              <a:t>Gradient</a:t>
            </a:r>
            <a:r>
              <a:rPr lang="es-ES" dirty="0"/>
              <a:t> </a:t>
            </a:r>
            <a:r>
              <a:rPr lang="es-ES" dirty="0" err="1"/>
              <a:t>strenght</a:t>
            </a:r>
            <a:r>
              <a:rPr lang="es-ES" dirty="0"/>
              <a:t> </a:t>
            </a:r>
            <a:r>
              <a:rPr lang="es-ES" dirty="0" err="1"/>
              <a:t>how</a:t>
            </a:r>
            <a:r>
              <a:rPr lang="es-ES" dirty="0"/>
              <a:t> </a:t>
            </a:r>
            <a:r>
              <a:rPr lang="es-ES" dirty="0" err="1"/>
              <a:t>much</a:t>
            </a:r>
            <a:r>
              <a:rPr lang="es-ES" dirty="0"/>
              <a:t> </a:t>
            </a:r>
            <a:r>
              <a:rPr lang="es-ES" dirty="0" err="1"/>
              <a:t>how</a:t>
            </a:r>
            <a:r>
              <a:rPr lang="es-ES" dirty="0"/>
              <a:t> </a:t>
            </a:r>
            <a:r>
              <a:rPr lang="es-ES" dirty="0" err="1"/>
              <a:t>strong</a:t>
            </a:r>
            <a:r>
              <a:rPr lang="es-ES" dirty="0"/>
              <a:t> </a:t>
            </a:r>
            <a:r>
              <a:rPr lang="es-ES" dirty="0" err="1"/>
              <a:t>is</a:t>
            </a:r>
            <a:r>
              <a:rPr lang="es-ES" dirty="0"/>
              <a:t> </a:t>
            </a:r>
            <a:r>
              <a:rPr lang="es-ES" dirty="0" err="1"/>
              <a:t>you</a:t>
            </a:r>
            <a:r>
              <a:rPr lang="es-ES" dirty="0"/>
              <a:t> </a:t>
            </a:r>
            <a:r>
              <a:rPr lang="es-ES" dirty="0" err="1"/>
              <a:t>magnetic</a:t>
            </a:r>
            <a:r>
              <a:rPr lang="es-ES" dirty="0"/>
              <a:t> </a:t>
            </a:r>
            <a:r>
              <a:rPr lang="es-ES" dirty="0" err="1"/>
              <a:t>field</a:t>
            </a:r>
            <a:endParaRPr lang="en" sz="1200" b="0" i="0" kern="1200" dirty="0">
              <a:solidFill>
                <a:schemeClr val="tx1"/>
              </a:solidFill>
              <a:effectLst/>
              <a:latin typeface="+mn-lt"/>
              <a:ea typeface="+mn-ea"/>
              <a:cs typeface="+mn-cs"/>
            </a:endParaRPr>
          </a:p>
          <a:p>
            <a:pPr marL="0" indent="0">
              <a:buFont typeface="Arial" panose="020B0604020202020204" pitchFamily="34" charset="0"/>
              <a:buNone/>
            </a:pPr>
            <a:r>
              <a:rPr lang="en" sz="1200" b="0" i="0" kern="1200" dirty="0">
                <a:solidFill>
                  <a:schemeClr val="tx1"/>
                </a:solidFill>
                <a:effectLst/>
                <a:latin typeface="+mn-lt"/>
                <a:ea typeface="+mn-ea"/>
                <a:cs typeface="+mn-cs"/>
              </a:rPr>
              <a:t>The </a:t>
            </a:r>
            <a:r>
              <a:rPr lang="en" sz="1200" b="1" i="0" kern="1200" dirty="0">
                <a:solidFill>
                  <a:schemeClr val="tx1"/>
                </a:solidFill>
                <a:effectLst/>
                <a:latin typeface="+mn-lt"/>
                <a:ea typeface="+mn-ea"/>
                <a:cs typeface="+mn-cs"/>
              </a:rPr>
              <a:t>b</a:t>
            </a:r>
            <a:r>
              <a:rPr lang="en" sz="1200" b="0" i="0" kern="1200" dirty="0">
                <a:solidFill>
                  <a:schemeClr val="tx1"/>
                </a:solidFill>
                <a:effectLst/>
                <a:latin typeface="+mn-lt"/>
                <a:ea typeface="+mn-ea"/>
                <a:cs typeface="+mn-cs"/>
              </a:rPr>
              <a:t>-</a:t>
            </a:r>
            <a:r>
              <a:rPr lang="en" sz="1200" b="1" i="0" kern="1200" dirty="0">
                <a:solidFill>
                  <a:schemeClr val="tx1"/>
                </a:solidFill>
                <a:effectLst/>
                <a:latin typeface="+mn-lt"/>
                <a:ea typeface="+mn-ea"/>
                <a:cs typeface="+mn-cs"/>
              </a:rPr>
              <a:t>value</a:t>
            </a:r>
            <a:r>
              <a:rPr lang="en" sz="1200" b="0" i="0" kern="1200" dirty="0">
                <a:solidFill>
                  <a:schemeClr val="tx1"/>
                </a:solidFill>
                <a:effectLst/>
                <a:latin typeface="+mn-lt"/>
                <a:ea typeface="+mn-ea"/>
                <a:cs typeface="+mn-cs"/>
              </a:rPr>
              <a:t> is a factor that reflects the strength and timing of the gradients used to generate diffusion-weighted images</a:t>
            </a:r>
            <a:endParaRPr lang="en-GB" b="1" dirty="0"/>
          </a:p>
          <a:p>
            <a:pPr marL="0" indent="0">
              <a:buFont typeface="Arial" panose="020B0604020202020204" pitchFamily="34" charset="0"/>
              <a:buNone/>
            </a:pPr>
            <a:endParaRPr lang="en-GB" b="1" dirty="0"/>
          </a:p>
          <a:p>
            <a:pPr marL="0" indent="0">
              <a:buFont typeface="Arial" panose="020B0604020202020204" pitchFamily="34" charset="0"/>
              <a:buNone/>
            </a:pPr>
            <a:endParaRPr lang="en-GB" b="1" dirty="0"/>
          </a:p>
          <a:p>
            <a:pPr marL="0" indent="0">
              <a:buFont typeface="Arial" panose="020B0604020202020204" pitchFamily="34" charset="0"/>
              <a:buNone/>
            </a:pPr>
            <a:r>
              <a:rPr lang="en-GB" b="1" dirty="0"/>
              <a:t>In Diffusion MRI, lots of reference to b values, b0’s and shells. This slide explains what these mean</a:t>
            </a:r>
          </a:p>
          <a:p>
            <a:pPr marL="171450" indent="-171450">
              <a:buFont typeface="Arial" panose="020B0604020202020204" pitchFamily="34" charset="0"/>
              <a:buChar char="•"/>
            </a:pPr>
            <a:r>
              <a:rPr lang="en-GB" dirty="0"/>
              <a:t>In a </a:t>
            </a:r>
            <a:r>
              <a:rPr lang="en-GB" dirty="0" err="1"/>
              <a:t>dMRI</a:t>
            </a:r>
            <a:r>
              <a:rPr lang="en-GB" dirty="0"/>
              <a:t> experiment, the data we collect are a series of 3D volumes. </a:t>
            </a:r>
          </a:p>
          <a:p>
            <a:pPr marL="171450" indent="-171450">
              <a:buFont typeface="Arial" panose="020B0604020202020204" pitchFamily="34" charset="0"/>
              <a:buChar char="•"/>
            </a:pPr>
            <a:r>
              <a:rPr lang="en-GB" dirty="0"/>
              <a:t>Among these volumes, some of them, called B0 images, are generated without the application of diffusion gradients. (bright ones)The rest of the images are acquired with varying diffusion gradients </a:t>
            </a:r>
          </a:p>
          <a:p>
            <a:pPr marL="171450" indent="-171450">
              <a:buFont typeface="Arial" panose="020B0604020202020204" pitchFamily="34" charset="0"/>
              <a:buChar char="•"/>
            </a:pPr>
            <a:r>
              <a:rPr lang="en-GB" dirty="0"/>
              <a:t>The diffusion time determines probabilistically how far the distance the water molecules, or the spins, will travel in a </a:t>
            </a:r>
            <a:r>
              <a:rPr lang="en-GB" dirty="0" err="1"/>
              <a:t>dMRI</a:t>
            </a:r>
            <a:r>
              <a:rPr lang="en-GB" dirty="0"/>
              <a:t> experiment. With the increase of the diffusion time, the spins will likely travel farther away from their original location and thus result in more attenuation in signal</a:t>
            </a:r>
            <a:r>
              <a:rPr lang="en-GB" baseline="0" dirty="0"/>
              <a:t> (more contrast)</a:t>
            </a:r>
            <a:endParaRPr lang="en-GB" dirty="0"/>
          </a:p>
          <a:p>
            <a:pPr marL="171450" indent="-171450">
              <a:buFont typeface="Arial" panose="020B0604020202020204" pitchFamily="34" charset="0"/>
              <a:buChar char="•"/>
            </a:pPr>
            <a:r>
              <a:rPr lang="en-GB" dirty="0"/>
              <a:t>The effect of both increasing diffusion time and gradient strength is summarized in the quantity called b-value</a:t>
            </a:r>
            <a:r>
              <a:rPr lang="en-GB" baseline="0" dirty="0"/>
              <a:t> so higher b value – more attenuation</a:t>
            </a:r>
            <a:endParaRPr lang="en-GB" dirty="0"/>
          </a:p>
          <a:p>
            <a:pPr marL="171450" indent="-171450">
              <a:buFont typeface="Arial" panose="020B0604020202020204" pitchFamily="34" charset="0"/>
              <a:buChar char="•"/>
            </a:pPr>
            <a:r>
              <a:rPr lang="en-GB" dirty="0"/>
              <a:t>In conventional </a:t>
            </a:r>
            <a:r>
              <a:rPr lang="en-GB" dirty="0" err="1"/>
              <a:t>dMRI</a:t>
            </a:r>
            <a:r>
              <a:rPr lang="en-GB" dirty="0"/>
              <a:t> experiments, the b-value is fixed and only the gradient directions were changed to acquire a series of 3D volumes (single</a:t>
            </a:r>
            <a:r>
              <a:rPr lang="en-GB" baseline="0" dirty="0"/>
              <a:t> shell Q-ball acquisition)</a:t>
            </a:r>
            <a:endParaRPr lang="en-GB" dirty="0"/>
          </a:p>
          <a:p>
            <a:pPr marL="171450" indent="-171450">
              <a:buFont typeface="Arial" panose="020B0604020202020204" pitchFamily="34" charset="0"/>
              <a:buChar char="•"/>
            </a:pPr>
            <a:r>
              <a:rPr lang="en-GB" dirty="0"/>
              <a:t>multi-shell experiments, a small set of different b-values is used in addition to the change of gradient directions. This provides an opportunity of more sophisticated </a:t>
            </a:r>
            <a:r>
              <a:rPr lang="en-GB" dirty="0" err="1"/>
              <a:t>modeling</a:t>
            </a:r>
            <a:r>
              <a:rPr lang="en-GB" dirty="0"/>
              <a:t> of water diffusion in human brain</a:t>
            </a:r>
            <a:r>
              <a:rPr lang="en-GB" baseline="0" dirty="0"/>
              <a:t> and will produce more reliable DTI but given more attenuation also lower signal-noise and longer scanning time</a:t>
            </a:r>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In addition to a strong magnetic field different gradient fields are applied to the brain, so that as water moves in different directions these gradient fields can label that movement differentially.</a:t>
            </a:r>
          </a:p>
          <a:p>
            <a:r>
              <a:rPr lang="en-GB" sz="1200" b="0" i="0" kern="1200" dirty="0">
                <a:solidFill>
                  <a:schemeClr val="tx1"/>
                </a:solidFill>
                <a:effectLst/>
                <a:latin typeface="+mn-lt"/>
                <a:ea typeface="+mn-ea"/>
                <a:cs typeface="+mn-cs"/>
              </a:rPr>
              <a:t>What happens is that water molecules that moved during this magnetization will have a different magnetization than their </a:t>
            </a:r>
            <a:r>
              <a:rPr lang="en-GB" sz="1200" b="0" i="0" kern="1200" dirty="0" err="1">
                <a:solidFill>
                  <a:schemeClr val="tx1"/>
                </a:solidFill>
                <a:effectLst/>
                <a:latin typeface="+mn-lt"/>
                <a:ea typeface="+mn-ea"/>
                <a:cs typeface="+mn-cs"/>
              </a:rPr>
              <a:t>neighboring</a:t>
            </a:r>
            <a:r>
              <a:rPr lang="en-GB" sz="1200" b="0" i="0" kern="1200" dirty="0">
                <a:solidFill>
                  <a:schemeClr val="tx1"/>
                </a:solidFill>
                <a:effectLst/>
                <a:latin typeface="+mn-lt"/>
                <a:ea typeface="+mn-ea"/>
                <a:cs typeface="+mn-cs"/>
              </a:rPr>
              <a:t> water molecules which leads to a change in image contrast. When you do this in more than six directions you will actually be able to calculate the direction of water diffusion</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DW pulse sequence is first run with the DG's turned off or set to a very low value. This generates a set of </a:t>
            </a:r>
            <a:r>
              <a:rPr lang="en-GB" sz="1200" b="1" i="1" kern="1200" dirty="0">
                <a:solidFill>
                  <a:schemeClr val="tx1"/>
                </a:solidFill>
                <a:effectLst/>
                <a:latin typeface="+mn-lt"/>
                <a:ea typeface="+mn-ea"/>
                <a:cs typeface="+mn-cs"/>
              </a:rPr>
              <a:t>b0 ("b-zero") images</a:t>
            </a:r>
            <a:r>
              <a:rPr lang="en-GB" sz="1200" b="0" i="0" kern="1200" dirty="0">
                <a:solidFill>
                  <a:schemeClr val="tx1"/>
                </a:solidFill>
                <a:effectLst/>
                <a:latin typeface="+mn-lt"/>
                <a:ea typeface="+mn-ea"/>
                <a:cs typeface="+mn-cs"/>
              </a:rPr>
              <a:t> that are T2-weighted and will serve as a baseline for later calculated maps.  </a:t>
            </a:r>
          </a:p>
          <a:p>
            <a:r>
              <a:rPr lang="en-GB" sz="1200" b="0" i="0" kern="1200" dirty="0">
                <a:solidFill>
                  <a:schemeClr val="tx1"/>
                </a:solidFill>
                <a:effectLst/>
                <a:latin typeface="+mn-lt"/>
                <a:ea typeface="+mn-ea"/>
                <a:cs typeface="+mn-cs"/>
              </a:rPr>
              <a:t>The DW sequence is then run with the DG's turned on individually or in combination and at various strengths. This produces </a:t>
            </a:r>
            <a:r>
              <a:rPr lang="en-GB" sz="1200" b="1" i="1" kern="1200" dirty="0">
                <a:solidFill>
                  <a:schemeClr val="tx1"/>
                </a:solidFill>
                <a:effectLst/>
                <a:latin typeface="+mn-lt"/>
                <a:ea typeface="+mn-ea"/>
                <a:cs typeface="+mn-cs"/>
              </a:rPr>
              <a:t>DW source images</a:t>
            </a:r>
            <a:r>
              <a:rPr lang="en-GB" sz="1200" b="0" i="0" kern="1200" dirty="0">
                <a:solidFill>
                  <a:schemeClr val="tx1"/>
                </a:solidFill>
                <a:effectLst/>
                <a:latin typeface="+mn-lt"/>
                <a:ea typeface="+mn-ea"/>
                <a:cs typeface="+mn-cs"/>
              </a:rPr>
              <a:t> sensitized to diffusion in multiple different directions.</a:t>
            </a:r>
          </a:p>
          <a:p>
            <a:endParaRPr lang="en-GB" dirty="0"/>
          </a:p>
          <a:p>
            <a:pPr marL="171450" indent="-171450" algn="just" eaLnBrk="1" hangingPunct="1">
              <a:buFont typeface="Arial" panose="020B0604020202020204" pitchFamily="34" charset="0"/>
              <a:buChar char="•"/>
            </a:pPr>
            <a:r>
              <a:rPr lang="en-GB" sz="1200" dirty="0"/>
              <a:t>b-value gives the </a:t>
            </a:r>
            <a:r>
              <a:rPr lang="en-GB" sz="1200" b="1" dirty="0"/>
              <a:t>degree of diffusion weighting </a:t>
            </a:r>
            <a:r>
              <a:rPr lang="en-GB" sz="1200" dirty="0"/>
              <a:t>and is related to the strength and duration of the pulse gradient as well as the interval between the gradients</a:t>
            </a:r>
          </a:p>
          <a:p>
            <a:pPr marL="171450" indent="-171450" algn="just" eaLnBrk="1" hangingPunct="1">
              <a:buFont typeface="Arial" panose="020B0604020202020204" pitchFamily="34" charset="0"/>
              <a:buChar char="•"/>
            </a:pPr>
            <a:r>
              <a:rPr lang="en-US" sz="1200" dirty="0"/>
              <a:t>b changes by lengthening the separation of the 2 gradient pulses and increasing pulse more time for water molecules to move around more signal loss (imperfect </a:t>
            </a:r>
            <a:r>
              <a:rPr lang="en-US" sz="1200" dirty="0" err="1"/>
              <a:t>rephasing</a:t>
            </a:r>
            <a:r>
              <a:rPr lang="en-US" sz="1200" dirty="0"/>
              <a:t>)</a:t>
            </a:r>
          </a:p>
          <a:p>
            <a:pPr marL="171450" indent="-171450" algn="just" eaLnBrk="1" hangingPunct="1">
              <a:buFont typeface="Arial" panose="020B0604020202020204" pitchFamily="34" charset="0"/>
              <a:buChar char="•"/>
            </a:pPr>
            <a:r>
              <a:rPr lang="en-GB" sz="1200" b="1" dirty="0"/>
              <a:t>Higher</a:t>
            </a:r>
            <a:r>
              <a:rPr lang="en-GB" sz="1200" b="1" baseline="0" dirty="0"/>
              <a:t> the b value the more diffusion contrast </a:t>
            </a:r>
            <a:r>
              <a:rPr lang="en-GB" sz="1200" b="1" i="0" u="none" strike="noStrike" kern="1200" baseline="0" dirty="0">
                <a:solidFill>
                  <a:schemeClr val="tx1"/>
                </a:solidFill>
                <a:latin typeface="+mn-lt"/>
                <a:ea typeface="+mn-ea"/>
                <a:cs typeface="+mn-cs"/>
              </a:rPr>
              <a:t>But less signal left - exponential decay and more noise</a:t>
            </a:r>
          </a:p>
          <a:p>
            <a:pPr marL="171450" indent="-171450" algn="just" eaLnBrk="1" hangingPunct="1">
              <a:buFont typeface="Arial" panose="020B0604020202020204" pitchFamily="34" charset="0"/>
              <a:buChar char="•"/>
            </a:pPr>
            <a:r>
              <a:rPr lang="en-GB" sz="1200" b="0" i="0" u="none" strike="noStrike" kern="1200" baseline="0" dirty="0" err="1">
                <a:solidFill>
                  <a:schemeClr val="tx1"/>
                </a:solidFill>
                <a:latin typeface="+mn-lt"/>
                <a:ea typeface="+mn-ea"/>
                <a:cs typeface="+mn-cs"/>
              </a:rPr>
              <a:t>Multishell</a:t>
            </a:r>
            <a:r>
              <a:rPr lang="en-GB" sz="1200" b="0" i="0" u="none" strike="noStrike" kern="1200" baseline="0" dirty="0">
                <a:solidFill>
                  <a:schemeClr val="tx1"/>
                </a:solidFill>
                <a:latin typeface="+mn-lt"/>
                <a:ea typeface="+mn-ea"/>
                <a:cs typeface="+mn-cs"/>
              </a:rPr>
              <a:t> vs single shell – more b values</a:t>
            </a:r>
          </a:p>
          <a:p>
            <a:pPr marL="171450" indent="-171450" algn="just" eaLnBrk="1" hangingPunct="1">
              <a:buFont typeface="Arial" panose="020B0604020202020204" pitchFamily="34" charset="0"/>
              <a:buChar char="•"/>
            </a:pPr>
            <a:r>
              <a:rPr lang="en-GB" sz="1200" b="0" i="0" kern="1200" dirty="0">
                <a:solidFill>
                  <a:schemeClr val="tx1"/>
                </a:solidFill>
                <a:effectLst/>
                <a:latin typeface="+mn-lt"/>
                <a:ea typeface="+mn-ea"/>
                <a:cs typeface="+mn-cs"/>
              </a:rPr>
              <a:t>the purpose of the B0 images is not only to divide out the baseline </a:t>
            </a:r>
            <a:r>
              <a:rPr lang="en-GB" sz="1200" b="0" i="1" kern="1200" dirty="0">
                <a:solidFill>
                  <a:schemeClr val="tx1"/>
                </a:solidFill>
                <a:effectLst/>
                <a:latin typeface="+mn-lt"/>
                <a:ea typeface="+mn-ea"/>
                <a:cs typeface="+mn-cs"/>
              </a:rPr>
              <a:t>T2</a:t>
            </a:r>
            <a:r>
              <a:rPr lang="en-GB" sz="1200" b="0" i="0" kern="1200" dirty="0">
                <a:solidFill>
                  <a:schemeClr val="tx1"/>
                </a:solidFill>
                <a:effectLst/>
                <a:latin typeface="+mn-lt"/>
                <a:ea typeface="+mn-ea"/>
                <a:cs typeface="+mn-cs"/>
              </a:rPr>
              <a:t>w signal of tissues, but also to remove these other sources of signal variance listed above.  </a:t>
            </a:r>
            <a:endParaRPr lang="en-US" sz="1200" dirty="0"/>
          </a:p>
          <a:p>
            <a:endParaRPr lang="en-GB" dirty="0"/>
          </a:p>
          <a:p>
            <a:r>
              <a:rPr lang="en-GB" sz="1200" b="0" i="0" u="none" strike="noStrike" kern="1200" baseline="0" dirty="0">
                <a:solidFill>
                  <a:schemeClr val="tx1"/>
                </a:solidFill>
                <a:latin typeface="+mn-lt"/>
                <a:ea typeface="+mn-ea"/>
                <a:cs typeface="+mn-cs"/>
              </a:rPr>
              <a:t>Because diffusion is anisotropic in WM, applying a gradient G along different directions </a:t>
            </a:r>
            <a:r>
              <a:rPr lang="en-GB" sz="1200" b="1" i="0" u="none" strike="noStrike" kern="1200" baseline="0" dirty="0">
                <a:solidFill>
                  <a:schemeClr val="tx1"/>
                </a:solidFill>
                <a:latin typeface="+mn-lt"/>
                <a:ea typeface="+mn-ea"/>
                <a:cs typeface="+mn-cs"/>
              </a:rPr>
              <a:t>x</a:t>
            </a:r>
            <a:r>
              <a:rPr lang="en-GB" sz="1200" b="0" i="0" u="none" strike="noStrike" kern="1200" baseline="0" dirty="0">
                <a:solidFill>
                  <a:schemeClr val="tx1"/>
                </a:solidFill>
                <a:latin typeface="+mn-lt"/>
                <a:ea typeface="+mn-ea"/>
                <a:cs typeface="+mn-cs"/>
              </a:rPr>
              <a:t>, gives different contrast in WM.</a:t>
            </a:r>
          </a:p>
          <a:p>
            <a:endParaRPr lang="en-GB" sz="1200" b="0" i="0" u="none" strike="noStrike" kern="1200" baseline="0" dirty="0">
              <a:solidFill>
                <a:schemeClr val="tx1"/>
              </a:solidFill>
              <a:latin typeface="+mn-lt"/>
              <a:ea typeface="+mn-ea"/>
              <a:cs typeface="+mn-cs"/>
            </a:endParaRPr>
          </a:p>
          <a:p>
            <a:r>
              <a:rPr lang="en-GB" sz="1200" b="0" i="0" kern="1200" dirty="0">
                <a:solidFill>
                  <a:schemeClr val="tx1"/>
                </a:solidFill>
                <a:effectLst/>
                <a:latin typeface="+mn-lt"/>
                <a:ea typeface="+mn-ea"/>
                <a:cs typeface="+mn-cs"/>
              </a:rPr>
              <a:t> more diffusion weighting (as evidenced by the brighter corticospinal tracts) but also more noise</a:t>
            </a:r>
          </a:p>
          <a:p>
            <a:endParaRPr lang="en-GB" sz="1200" b="0" i="0" kern="1200" dirty="0">
              <a:solidFill>
                <a:schemeClr val="tx1"/>
              </a:solidFill>
              <a:effectLst/>
              <a:latin typeface="+mn-lt"/>
              <a:ea typeface="+mn-ea"/>
              <a:cs typeface="+mn-cs"/>
            </a:endParaRPr>
          </a:p>
          <a:p>
            <a:r>
              <a:rPr lang="en-GB" dirty="0"/>
              <a:t>A single b-value conflates the tensor size indicated by the magnitude of its eigenvalues and the partial volume fractions. In contrast, the use of multiple b-values enables a unique solution to be found and disambiguates the estimation of f and D. This allows measurements of the partial volume occupancy of each tensor in addition to the tensor estimation.</a:t>
            </a:r>
          </a:p>
          <a:p>
            <a:endParaRPr lang="en-GB" dirty="0"/>
          </a:p>
        </p:txBody>
      </p:sp>
      <p:sp>
        <p:nvSpPr>
          <p:cNvPr id="4" name="Slide Number Placeholder 3"/>
          <p:cNvSpPr>
            <a:spLocks noGrp="1"/>
          </p:cNvSpPr>
          <p:nvPr>
            <p:ph type="sldNum" sz="quarter" idx="10"/>
          </p:nvPr>
        </p:nvSpPr>
        <p:spPr/>
        <p:txBody>
          <a:bodyPr/>
          <a:lstStyle/>
          <a:p>
            <a:fld id="{B20A181E-86F6-481B-B4FE-E668C3AEC5F4}" type="slidenum">
              <a:rPr lang="en-GB" smtClean="0"/>
              <a:t>5</a:t>
            </a:fld>
            <a:endParaRPr lang="en-GB"/>
          </a:p>
        </p:txBody>
      </p:sp>
    </p:spTree>
    <p:extLst>
      <p:ext uri="{BB962C8B-B14F-4D97-AF65-F5344CB8AC3E}">
        <p14:creationId xmlns:p14="http://schemas.microsoft.com/office/powerpoint/2010/main" val="1234282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 sz="1200" kern="1200" dirty="0">
                <a:solidFill>
                  <a:schemeClr val="tx1"/>
                </a:solidFill>
                <a:effectLst/>
                <a:latin typeface="+mn-lt"/>
                <a:ea typeface="+mn-ea"/>
                <a:cs typeface="+mn-cs"/>
              </a:rPr>
              <a:t>FIGURE 5.3 Effect of changing the axis of the diffusion-encoding</a:t>
            </a:r>
          </a:p>
          <a:p>
            <a:r>
              <a:rPr lang="en" sz="1200" kern="1200" dirty="0">
                <a:solidFill>
                  <a:schemeClr val="tx1"/>
                </a:solidFill>
                <a:effectLst/>
                <a:latin typeface="+mn-lt"/>
                <a:ea typeface="+mn-ea"/>
                <a:cs typeface="+mn-cs"/>
              </a:rPr>
              <a:t>gradients on the diffusion-weighted signal intensity. The arrows at the</a:t>
            </a:r>
          </a:p>
          <a:p>
            <a:r>
              <a:rPr lang="en" sz="1200" kern="1200" dirty="0">
                <a:solidFill>
                  <a:schemeClr val="tx1"/>
                </a:solidFill>
                <a:effectLst/>
                <a:latin typeface="+mn-lt"/>
                <a:ea typeface="+mn-ea"/>
                <a:cs typeface="+mn-cs"/>
              </a:rPr>
              <a:t>top of the figure show the orientation of the encoding axis. In (c), the</a:t>
            </a:r>
          </a:p>
          <a:p>
            <a:r>
              <a:rPr lang="en" sz="1200" kern="1200" dirty="0">
                <a:solidFill>
                  <a:schemeClr val="tx1"/>
                </a:solidFill>
                <a:effectLst/>
                <a:latin typeface="+mn-lt"/>
                <a:ea typeface="+mn-ea"/>
                <a:cs typeface="+mn-cs"/>
              </a:rPr>
              <a:t>orientation is perpendicular to the viewing plane. Dark areas have</a:t>
            </a:r>
          </a:p>
          <a:p>
            <a:r>
              <a:rPr lang="en" sz="1200" kern="1200" dirty="0">
                <a:solidFill>
                  <a:schemeClr val="tx1"/>
                </a:solidFill>
                <a:effectLst/>
                <a:latin typeface="+mn-lt"/>
                <a:ea typeface="+mn-ea"/>
                <a:cs typeface="+mn-cs"/>
              </a:rPr>
              <a:t>high apparent diffusivity, lighter areas represent lower apparent</a:t>
            </a:r>
          </a:p>
          <a:p>
            <a:r>
              <a:rPr lang="en" sz="1200" kern="1200" dirty="0">
                <a:solidFill>
                  <a:schemeClr val="tx1"/>
                </a:solidFill>
                <a:effectLst/>
                <a:latin typeface="+mn-lt"/>
                <a:ea typeface="+mn-ea"/>
                <a:cs typeface="+mn-cs"/>
              </a:rPr>
              <a:t>diffusivity. In the area highlighted by the lower (unfilled) arrows,</a:t>
            </a:r>
          </a:p>
          <a:p>
            <a:r>
              <a:rPr lang="en" sz="1200" kern="1200" dirty="0">
                <a:solidFill>
                  <a:schemeClr val="tx1"/>
                </a:solidFill>
                <a:effectLst/>
                <a:latin typeface="+mn-lt"/>
                <a:ea typeface="+mn-ea"/>
                <a:cs typeface="+mn-cs"/>
              </a:rPr>
              <a:t>which forms the midsagittal portion of the splenium of the corpus</a:t>
            </a:r>
          </a:p>
          <a:p>
            <a:r>
              <a:rPr lang="en" sz="1200" kern="1200" dirty="0">
                <a:solidFill>
                  <a:schemeClr val="tx1"/>
                </a:solidFill>
                <a:effectLst/>
                <a:latin typeface="+mn-lt"/>
                <a:ea typeface="+mn-ea"/>
                <a:cs typeface="+mn-cs"/>
              </a:rPr>
              <a:t>callosum, the apparent diffusivity is high along the left–right axis, but</a:t>
            </a:r>
          </a:p>
          <a:p>
            <a:r>
              <a:rPr lang="en" sz="1200" kern="1200" dirty="0">
                <a:solidFill>
                  <a:schemeClr val="tx1"/>
                </a:solidFill>
                <a:effectLst/>
                <a:latin typeface="+mn-lt"/>
                <a:ea typeface="+mn-ea"/>
                <a:cs typeface="+mn-cs"/>
              </a:rPr>
              <a:t>low in the two orthogonal directions</a:t>
            </a:r>
          </a:p>
          <a:p>
            <a:endParaRPr lang="es-ES" dirty="0"/>
          </a:p>
        </p:txBody>
      </p:sp>
      <p:sp>
        <p:nvSpPr>
          <p:cNvPr id="4" name="Marcador de número de diapositiva 3"/>
          <p:cNvSpPr>
            <a:spLocks noGrp="1"/>
          </p:cNvSpPr>
          <p:nvPr>
            <p:ph type="sldNum" sz="quarter" idx="5"/>
          </p:nvPr>
        </p:nvSpPr>
        <p:spPr/>
        <p:txBody>
          <a:bodyPr/>
          <a:lstStyle/>
          <a:p>
            <a:fld id="{B20A181E-86F6-481B-B4FE-E668C3AEC5F4}" type="slidenum">
              <a:rPr lang="en-GB" smtClean="0"/>
              <a:t>6</a:t>
            </a:fld>
            <a:endParaRPr lang="en-GB"/>
          </a:p>
        </p:txBody>
      </p:sp>
    </p:spTree>
    <p:extLst>
      <p:ext uri="{BB962C8B-B14F-4D97-AF65-F5344CB8AC3E}">
        <p14:creationId xmlns:p14="http://schemas.microsoft.com/office/powerpoint/2010/main" val="857268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i="0" kern="1200" dirty="0">
                <a:solidFill>
                  <a:schemeClr val="tx1"/>
                </a:solidFill>
                <a:effectLst/>
                <a:latin typeface="+mn-lt"/>
                <a:ea typeface="+mn-ea"/>
                <a:cs typeface="+mn-cs"/>
              </a:rPr>
              <a:t>What is DWI and what is DTI?</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DWI is raw output, DTI is tensor</a:t>
            </a:r>
            <a:r>
              <a:rPr lang="en-GB" sz="1200" b="0" i="0" kern="1200" baseline="0" dirty="0">
                <a:solidFill>
                  <a:schemeClr val="tx1"/>
                </a:solidFill>
                <a:effectLst/>
                <a:latin typeface="+mn-lt"/>
                <a:ea typeface="+mn-ea"/>
                <a:cs typeface="+mn-cs"/>
              </a:rPr>
              <a:t> reconstruction from raw DWI and has been the most popular model of </a:t>
            </a:r>
            <a:r>
              <a:rPr lang="en-GB" sz="1200" b="0" i="0" kern="1200" baseline="0" dirty="0" err="1">
                <a:solidFill>
                  <a:schemeClr val="tx1"/>
                </a:solidFill>
                <a:effectLst/>
                <a:latin typeface="+mn-lt"/>
                <a:ea typeface="+mn-ea"/>
                <a:cs typeface="+mn-cs"/>
              </a:rPr>
              <a:t>dMRI</a:t>
            </a:r>
            <a:endParaRPr lang="en-GB" sz="1200" b="0" i="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Models of water diffusion in white matter will look like ellipsoids that are more anisotropic, as in the picture above. While tensors in </a:t>
            </a:r>
            <a:r>
              <a:rPr lang="en-GB" sz="1200" b="0" i="0" kern="1200" dirty="0" err="1">
                <a:solidFill>
                  <a:schemeClr val="tx1"/>
                </a:solidFill>
                <a:effectLst/>
                <a:latin typeface="+mn-lt"/>
                <a:ea typeface="+mn-ea"/>
                <a:cs typeface="+mn-cs"/>
              </a:rPr>
              <a:t>gray</a:t>
            </a:r>
            <a:r>
              <a:rPr lang="en-GB" sz="1200" b="0" i="0" kern="1200" dirty="0">
                <a:solidFill>
                  <a:schemeClr val="tx1"/>
                </a:solidFill>
                <a:effectLst/>
                <a:latin typeface="+mn-lt"/>
                <a:ea typeface="+mn-ea"/>
                <a:cs typeface="+mn-cs"/>
              </a:rPr>
              <a:t> matter and cerebral spinal fluid are more isotropic (ball shaped). Each point (or volume pixel, aka voxel) has a tensor with a direction and a relative anisotropy.</a:t>
            </a: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B20A181E-86F6-481B-B4FE-E668C3AEC5F4}" type="slidenum">
              <a:rPr lang="en-GB" smtClean="0"/>
              <a:t>7</a:t>
            </a:fld>
            <a:endParaRPr lang="en-GB"/>
          </a:p>
        </p:txBody>
      </p:sp>
    </p:spTree>
    <p:extLst>
      <p:ext uri="{BB962C8B-B14F-4D97-AF65-F5344CB8AC3E}">
        <p14:creationId xmlns:p14="http://schemas.microsoft.com/office/powerpoint/2010/main" val="1836935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1" i="0" kern="1200" dirty="0">
                <a:solidFill>
                  <a:schemeClr val="tx1"/>
                </a:solidFill>
                <a:effectLst/>
                <a:latin typeface="+mn-lt"/>
                <a:ea typeface="+mn-ea"/>
                <a:cs typeface="+mn-cs"/>
              </a:rPr>
              <a:t>What</a:t>
            </a:r>
            <a:r>
              <a:rPr lang="en-GB" sz="1200" b="1" i="0" kern="1200" baseline="0" dirty="0">
                <a:solidFill>
                  <a:schemeClr val="tx1"/>
                </a:solidFill>
                <a:effectLst/>
                <a:latin typeface="+mn-lt"/>
                <a:ea typeface="+mn-ea"/>
                <a:cs typeface="+mn-cs"/>
              </a:rPr>
              <a:t> is a tensor?</a:t>
            </a:r>
          </a:p>
          <a:p>
            <a:pPr marL="0" indent="0">
              <a:buFont typeface="Arial" panose="020B0604020202020204" pitchFamily="34" charset="0"/>
              <a:buNone/>
            </a:pPr>
            <a:r>
              <a:rPr lang="en-GB" sz="1200" b="1" i="0" kern="1200" baseline="0" dirty="0">
                <a:solidFill>
                  <a:schemeClr val="tx1"/>
                </a:solidFill>
                <a:effectLst/>
                <a:latin typeface="+mn-lt"/>
                <a:ea typeface="+mn-ea"/>
                <a:cs typeface="+mn-cs"/>
              </a:rPr>
              <a:t>Tensor is a 3x3 matrix that represents water movement in the three dimensions, IT IS RECONSTRUCTED IN EVERY VOXEL it can be represented as three vectors (lambda1, 2 3)</a:t>
            </a:r>
          </a:p>
          <a:p>
            <a:pPr marL="0" indent="0">
              <a:buFont typeface="Arial" panose="020B0604020202020204" pitchFamily="34" charset="0"/>
              <a:buNone/>
            </a:pPr>
            <a:r>
              <a:rPr lang="en-GB" sz="1200" b="1" i="0" kern="1200" baseline="0" dirty="0">
                <a:solidFill>
                  <a:schemeClr val="tx1"/>
                </a:solidFill>
                <a:effectLst/>
                <a:latin typeface="+mn-lt"/>
                <a:ea typeface="+mn-ea"/>
                <a:cs typeface="+mn-cs"/>
              </a:rPr>
              <a:t>Lambda 1 </a:t>
            </a:r>
            <a:r>
              <a:rPr lang="en-GB" sz="1200" b="1" i="0" kern="1200" baseline="0" dirty="0">
                <a:solidFill>
                  <a:schemeClr val="tx1"/>
                </a:solidFill>
                <a:effectLst/>
                <a:latin typeface="+mn-lt"/>
                <a:ea typeface="+mn-ea"/>
                <a:cs typeface="+mn-cs"/>
                <a:sym typeface="Wingdings" pitchFamily="2" charset="2"/>
              </a:rPr>
              <a:t> diffusivity along the principal axis of diffusion</a:t>
            </a:r>
          </a:p>
          <a:p>
            <a:pPr marL="0" indent="0">
              <a:buFont typeface="Arial" panose="020B0604020202020204" pitchFamily="34" charset="0"/>
              <a:buNone/>
            </a:pPr>
            <a:r>
              <a:rPr lang="en-GB" sz="1200" b="1" i="0" kern="1200" baseline="0" dirty="0">
                <a:solidFill>
                  <a:schemeClr val="tx1"/>
                </a:solidFill>
                <a:effectLst/>
                <a:latin typeface="+mn-lt"/>
                <a:ea typeface="+mn-ea"/>
                <a:cs typeface="+mn-cs"/>
                <a:sym typeface="Wingdings" pitchFamily="2" charset="2"/>
              </a:rPr>
              <a:t>2&amp;3 diffusivity </a:t>
            </a:r>
            <a:r>
              <a:rPr lang="en-GB" sz="1200" b="1" i="0" kern="1200" baseline="0" dirty="0" err="1">
                <a:solidFill>
                  <a:schemeClr val="tx1"/>
                </a:solidFill>
                <a:effectLst/>
                <a:latin typeface="+mn-lt"/>
                <a:ea typeface="+mn-ea"/>
                <a:cs typeface="+mn-cs"/>
                <a:sym typeface="Wingdings" pitchFamily="2" charset="2"/>
              </a:rPr>
              <a:t>ortogoal</a:t>
            </a:r>
            <a:r>
              <a:rPr lang="en-GB" sz="1200" b="1" i="0" kern="1200" baseline="0" dirty="0">
                <a:solidFill>
                  <a:schemeClr val="tx1"/>
                </a:solidFill>
                <a:effectLst/>
                <a:latin typeface="+mn-lt"/>
                <a:ea typeface="+mn-ea"/>
                <a:cs typeface="+mn-cs"/>
                <a:sym typeface="Wingdings" pitchFamily="2" charset="2"/>
              </a:rPr>
              <a:t> to the principal axis of diffusion</a:t>
            </a:r>
          </a:p>
          <a:p>
            <a:pPr marL="0" indent="0">
              <a:buFont typeface="Arial" panose="020B0604020202020204" pitchFamily="34" charset="0"/>
              <a:buNone/>
            </a:pPr>
            <a:r>
              <a:rPr lang="en-GB" sz="1200" b="1" i="0" kern="1200" baseline="0" dirty="0">
                <a:solidFill>
                  <a:schemeClr val="tx1"/>
                </a:solidFill>
                <a:effectLst/>
                <a:latin typeface="+mn-lt"/>
                <a:ea typeface="+mn-ea"/>
                <a:cs typeface="+mn-cs"/>
                <a:sym typeface="Wingdings" pitchFamily="2" charset="2"/>
              </a:rPr>
              <a:t>3 the same  isotropic</a:t>
            </a:r>
          </a:p>
          <a:p>
            <a:pPr marL="0" indent="0">
              <a:buFont typeface="Arial" panose="020B0604020202020204" pitchFamily="34" charset="0"/>
              <a:buNone/>
            </a:pPr>
            <a:r>
              <a:rPr lang="en-GB" sz="1200" b="1" i="0" kern="1200" baseline="0" dirty="0">
                <a:solidFill>
                  <a:schemeClr val="tx1"/>
                </a:solidFill>
                <a:effectLst/>
                <a:latin typeface="+mn-lt"/>
                <a:ea typeface="+mn-ea"/>
                <a:cs typeface="+mn-cs"/>
                <a:sym typeface="Wingdings" pitchFamily="2" charset="2"/>
              </a:rPr>
              <a:t>1 predominates anisotropic</a:t>
            </a:r>
          </a:p>
          <a:p>
            <a:pPr marL="0" indent="0">
              <a:buFont typeface="Arial" panose="020B0604020202020204" pitchFamily="34" charset="0"/>
              <a:buNone/>
            </a:pPr>
            <a:r>
              <a:rPr lang="en-GB" sz="1200" b="1" i="0" kern="1200" dirty="0">
                <a:solidFill>
                  <a:schemeClr val="tx1"/>
                </a:solidFill>
                <a:effectLst/>
                <a:latin typeface="+mn-lt"/>
                <a:ea typeface="+mn-ea"/>
                <a:cs typeface="+mn-cs"/>
              </a:rPr>
              <a:t>(FA) quantifies</a:t>
            </a:r>
            <a:r>
              <a:rPr lang="en-GB" sz="1200" b="1" i="0" kern="1200" baseline="0" dirty="0">
                <a:solidFill>
                  <a:schemeClr val="tx1"/>
                </a:solidFill>
                <a:effectLst/>
                <a:latin typeface="+mn-lt"/>
                <a:ea typeface="+mn-ea"/>
                <a:cs typeface="+mn-cs"/>
              </a:rPr>
              <a:t> difference between largest eigenvector </a:t>
            </a:r>
            <a:r>
              <a:rPr lang="en-GB" sz="1200" b="0" i="0" kern="1200" baseline="0" dirty="0">
                <a:solidFill>
                  <a:schemeClr val="tx1"/>
                </a:solidFill>
                <a:effectLst/>
                <a:latin typeface="+mn-lt"/>
                <a:ea typeface="+mn-ea"/>
                <a:cs typeface="+mn-cs"/>
              </a:rPr>
              <a:t>and others</a:t>
            </a:r>
            <a:r>
              <a:rPr lang="en-GB" sz="1200" b="0" i="0" kern="1200" dirty="0">
                <a:solidFill>
                  <a:schemeClr val="tx1"/>
                </a:solidFill>
                <a:effectLst/>
                <a:latin typeface="+mn-lt"/>
                <a:ea typeface="+mn-ea"/>
                <a:cs typeface="+mn-cs"/>
              </a:rPr>
              <a:t> </a:t>
            </a:r>
            <a:endParaRPr lang="en-GB" sz="1200" b="1" i="0" kern="1200" baseline="0" dirty="0">
              <a:solidFill>
                <a:schemeClr val="tx1"/>
              </a:solidFill>
              <a:effectLst/>
              <a:latin typeface="+mn-lt"/>
              <a:ea typeface="+mn-ea"/>
              <a:cs typeface="+mn-cs"/>
            </a:endParaRPr>
          </a:p>
          <a:p>
            <a:pPr marL="0" indent="0">
              <a:buFont typeface="Arial" panose="020B0604020202020204" pitchFamily="34" charset="0"/>
              <a:buNone/>
            </a:pPr>
            <a:endParaRPr lang="en-GB" sz="1200" b="1" i="0" kern="1200" baseline="0" dirty="0">
              <a:solidFill>
                <a:schemeClr val="tx1"/>
              </a:solidFill>
              <a:effectLst/>
              <a:latin typeface="+mn-lt"/>
              <a:ea typeface="+mn-ea"/>
              <a:cs typeface="+mn-cs"/>
            </a:endParaRPr>
          </a:p>
          <a:p>
            <a:pPr marL="0" indent="0">
              <a:buFont typeface="Arial" panose="020B0604020202020204" pitchFamily="34" charset="0"/>
              <a:buNone/>
            </a:pPr>
            <a:endParaRPr lang="en-GB" sz="1200" b="1" i="0" kern="1200" baseline="0" dirty="0">
              <a:solidFill>
                <a:schemeClr val="tx1"/>
              </a:solidFill>
              <a:effectLst/>
              <a:latin typeface="+mn-lt"/>
              <a:ea typeface="+mn-ea"/>
              <a:cs typeface="+mn-cs"/>
            </a:endParaRPr>
          </a:p>
          <a:p>
            <a:pPr marL="0" indent="0">
              <a:buFont typeface="Arial" panose="020B0604020202020204" pitchFamily="34" charset="0"/>
              <a:buNone/>
            </a:pPr>
            <a:r>
              <a:rPr lang="en-GB" sz="1200" b="0" i="0" kern="1200" dirty="0">
                <a:solidFill>
                  <a:schemeClr val="tx1"/>
                </a:solidFill>
                <a:effectLst/>
                <a:latin typeface="+mn-lt"/>
                <a:ea typeface="+mn-ea"/>
                <a:cs typeface="+mn-cs"/>
              </a:rPr>
              <a:t>This tensor reconstruction process can be accomplished by many software packages including </a:t>
            </a:r>
            <a:r>
              <a:rPr lang="en-GB" sz="1200" b="0" i="0" u="none" strike="noStrike" kern="1200" dirty="0">
                <a:solidFill>
                  <a:schemeClr val="tx1"/>
                </a:solidFill>
                <a:effectLst/>
                <a:latin typeface="+mn-lt"/>
                <a:ea typeface="+mn-ea"/>
                <a:cs typeface="+mn-cs"/>
                <a:hlinkClick r:id="rId3"/>
              </a:rPr>
              <a:t>AFNI</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4"/>
              </a:rPr>
              <a:t>Camino</a:t>
            </a:r>
            <a:r>
              <a:rPr lang="en-GB" sz="1200" b="0" i="0"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hlinkClick r:id="rId5"/>
              </a:rPr>
              <a:t>DTIStudio</a:t>
            </a:r>
            <a:r>
              <a:rPr lang="en-GB" sz="1200" b="0" i="0" kern="1200" dirty="0" err="1">
                <a:solidFill>
                  <a:schemeClr val="tx1"/>
                </a:solidFill>
                <a:effectLst/>
                <a:latin typeface="+mn-lt"/>
                <a:ea typeface="+mn-ea"/>
                <a:cs typeface="+mn-cs"/>
              </a:rPr>
              <a:t>and</a:t>
            </a:r>
            <a:r>
              <a:rPr lang="en-GB" sz="1200" b="0" i="0" kern="1200" dirty="0">
                <a:solidFill>
                  <a:schemeClr val="tx1"/>
                </a:solidFill>
                <a:effectLst/>
                <a:latin typeface="+mn-lt"/>
                <a:ea typeface="+mn-ea"/>
                <a:cs typeface="+mn-cs"/>
              </a:rPr>
              <a:t> </a:t>
            </a:r>
            <a:r>
              <a:rPr lang="en-GB" sz="1200" b="0" i="0" u="sng" kern="1200" dirty="0">
                <a:solidFill>
                  <a:schemeClr val="tx1"/>
                </a:solidFill>
                <a:effectLst/>
                <a:latin typeface="+mn-lt"/>
                <a:ea typeface="+mn-ea"/>
                <a:cs typeface="+mn-cs"/>
                <a:hlinkClick r:id="rId6"/>
              </a:rPr>
              <a:t>FSL</a:t>
            </a:r>
            <a:r>
              <a:rPr lang="en-GB" sz="1200" b="0" i="0" u="none" kern="1200" baseline="0" dirty="0">
                <a:solidFill>
                  <a:schemeClr val="tx1"/>
                </a:solidFill>
                <a:effectLst/>
                <a:latin typeface="+mn-lt"/>
                <a:ea typeface="+mn-ea"/>
                <a:cs typeface="+mn-cs"/>
              </a:rPr>
              <a:t> and others</a:t>
            </a:r>
            <a:endParaRPr lang="en-GB"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Tensors (3x3</a:t>
            </a:r>
            <a:r>
              <a:rPr lang="en-GB" sz="1200" b="0" i="0" kern="1200" baseline="0" dirty="0">
                <a:solidFill>
                  <a:schemeClr val="tx1"/>
                </a:solidFill>
                <a:effectLst/>
                <a:latin typeface="+mn-lt"/>
                <a:ea typeface="+mn-ea"/>
                <a:cs typeface="+mn-cs"/>
              </a:rPr>
              <a:t> matrix)</a:t>
            </a:r>
            <a:r>
              <a:rPr lang="en-GB" sz="1200" b="0" i="0" kern="1200" dirty="0">
                <a:solidFill>
                  <a:schemeClr val="tx1"/>
                </a:solidFill>
                <a:effectLst/>
                <a:latin typeface="+mn-lt"/>
                <a:ea typeface="+mn-ea"/>
                <a:cs typeface="+mn-cs"/>
              </a:rPr>
              <a:t> </a:t>
            </a:r>
            <a:r>
              <a:rPr lang="en-GB" dirty="0"/>
              <a:t>characterizes three-dimensional displacements. The diagonal elements correspond to diffusivities along three orthogonal axes</a:t>
            </a:r>
            <a:r>
              <a:rPr lang="en-GB" baseline="0" dirty="0"/>
              <a:t> (need at least 6 gradient directions)</a:t>
            </a:r>
            <a:endParaRPr lang="en-GB"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The value of the tensor in each point in the brain can be quantified with different metrics.</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i.e. it quantifies the fraction of the tensor that is non-isotropic. </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Can</a:t>
            </a:r>
            <a:r>
              <a:rPr lang="en-GB" sz="1200" b="0" i="0" kern="1200" baseline="0" dirty="0">
                <a:solidFill>
                  <a:schemeClr val="tx1"/>
                </a:solidFill>
                <a:effectLst/>
                <a:latin typeface="+mn-lt"/>
                <a:ea typeface="+mn-ea"/>
                <a:cs typeface="+mn-cs"/>
              </a:rPr>
              <a:t> now understand why neurodegeneration typically causes higher diffusivity – more CSF (atrophy) and less anisotropy and why FA will decrease as less coherent </a:t>
            </a:r>
            <a:r>
              <a:rPr lang="en-GB" sz="1200" b="0" i="0" kern="1200" baseline="0" dirty="0" err="1">
                <a:solidFill>
                  <a:schemeClr val="tx1"/>
                </a:solidFill>
                <a:effectLst/>
                <a:latin typeface="+mn-lt"/>
                <a:ea typeface="+mn-ea"/>
                <a:cs typeface="+mn-cs"/>
              </a:rPr>
              <a:t>wm</a:t>
            </a:r>
            <a:r>
              <a:rPr lang="en-GB" sz="1200" b="0" i="0" kern="1200" baseline="0" dirty="0">
                <a:solidFill>
                  <a:schemeClr val="tx1"/>
                </a:solidFill>
                <a:effectLst/>
                <a:latin typeface="+mn-lt"/>
                <a:ea typeface="+mn-ea"/>
                <a:cs typeface="+mn-cs"/>
              </a:rPr>
              <a:t> tracts. </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Help understand typically </a:t>
            </a:r>
            <a:r>
              <a:rPr lang="en-GB" sz="1200" b="0" i="0" kern="1200" dirty="0" err="1">
                <a:solidFill>
                  <a:schemeClr val="tx1"/>
                </a:solidFill>
                <a:effectLst/>
                <a:latin typeface="+mn-lt"/>
                <a:ea typeface="+mn-ea"/>
                <a:cs typeface="+mn-cs"/>
              </a:rPr>
              <a:t>neurodegen</a:t>
            </a:r>
            <a:r>
              <a:rPr lang="en-GB" sz="1200" b="0" i="0" kern="1200" dirty="0">
                <a:solidFill>
                  <a:schemeClr val="tx1"/>
                </a:solidFill>
                <a:effectLst/>
                <a:latin typeface="+mn-lt"/>
                <a:ea typeface="+mn-ea"/>
                <a:cs typeface="+mn-cs"/>
              </a:rPr>
              <a:t> in WM is low FA and higher MD – less</a:t>
            </a:r>
            <a:r>
              <a:rPr lang="en-GB" sz="1200" b="0" i="0" kern="1200" baseline="0" dirty="0">
                <a:solidFill>
                  <a:schemeClr val="tx1"/>
                </a:solidFill>
                <a:effectLst/>
                <a:latin typeface="+mn-lt"/>
                <a:ea typeface="+mn-ea"/>
                <a:cs typeface="+mn-cs"/>
              </a:rPr>
              <a:t> coherent WM tracks</a:t>
            </a:r>
          </a:p>
          <a:p>
            <a:pPr marL="171450" indent="-171450">
              <a:buFont typeface="Arial" panose="020B0604020202020204" pitchFamily="34" charset="0"/>
              <a:buChar char="•"/>
            </a:pPr>
            <a:r>
              <a:rPr lang="en-GB" sz="1200" dirty="0">
                <a:ea typeface="ＭＳ Ｐゴシック" pitchFamily="32" charset="-128"/>
              </a:rPr>
              <a:t>Can do this</a:t>
            </a:r>
            <a:r>
              <a:rPr lang="en-GB" sz="1200" baseline="0" dirty="0">
                <a:ea typeface="ＭＳ Ｐゴシック" pitchFamily="32" charset="-128"/>
              </a:rPr>
              <a:t> </a:t>
            </a:r>
            <a:r>
              <a:rPr lang="en-GB" sz="1200" baseline="0" dirty="0" err="1">
                <a:ea typeface="ＭＳ Ｐゴシック" pitchFamily="32" charset="-128"/>
              </a:rPr>
              <a:t>voxelwise</a:t>
            </a:r>
            <a:r>
              <a:rPr lang="en-GB" sz="1200" baseline="0" dirty="0">
                <a:ea typeface="ＭＳ Ｐゴシック" pitchFamily="32" charset="-128"/>
              </a:rPr>
              <a:t> to create </a:t>
            </a:r>
            <a:r>
              <a:rPr lang="en-GB" sz="1200" dirty="0">
                <a:ea typeface="ＭＳ Ｐゴシック" pitchFamily="32" charset="-128"/>
              </a:rPr>
              <a:t>MD or FA maps</a:t>
            </a:r>
            <a:endParaRPr lang="en-GB"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GB" sz="1200" b="0" i="0" kern="1200" dirty="0">
              <a:solidFill>
                <a:schemeClr val="tx1"/>
              </a:solidFill>
              <a:effectLst/>
              <a:latin typeface="+mn-lt"/>
              <a:ea typeface="+mn-ea"/>
              <a:cs typeface="+mn-cs"/>
            </a:endParaRPr>
          </a:p>
          <a:p>
            <a:pPr>
              <a:buFont typeface="Arial" pitchFamily="34" charset="0"/>
              <a:buChar char="•"/>
            </a:pPr>
            <a:r>
              <a:rPr lang="en-GB" sz="1200" dirty="0"/>
              <a:t>The tensor matrix and the ellipsoid can be described by the:</a:t>
            </a:r>
          </a:p>
          <a:p>
            <a:endParaRPr lang="en-GB" sz="1200" dirty="0"/>
          </a:p>
          <a:p>
            <a:pPr marL="514350" indent="-514350">
              <a:buAutoNum type="arabicPeriod"/>
            </a:pPr>
            <a:r>
              <a:rPr lang="en-GB" sz="1200" dirty="0"/>
              <a:t>Size of the principles axes = Eigenvalue</a:t>
            </a:r>
          </a:p>
          <a:p>
            <a:pPr marL="514350" indent="-514350">
              <a:buAutoNum type="arabicPeriod"/>
            </a:pPr>
            <a:r>
              <a:rPr lang="en-GB" sz="1200" dirty="0"/>
              <a:t>Direction of the principles axes = Eigenvector</a:t>
            </a:r>
          </a:p>
          <a:p>
            <a:pPr marL="171450" indent="-171450">
              <a:buFont typeface="Arial" panose="020B0604020202020204" pitchFamily="34" charset="0"/>
              <a:buChar char="•"/>
            </a:pPr>
            <a:endParaRPr lang="en-GB" dirty="0"/>
          </a:p>
          <a:p>
            <a:endParaRPr lang="en-US" dirty="0"/>
          </a:p>
        </p:txBody>
      </p:sp>
      <p:sp>
        <p:nvSpPr>
          <p:cNvPr id="4" name="Slide Number Placeholder 3"/>
          <p:cNvSpPr>
            <a:spLocks noGrp="1"/>
          </p:cNvSpPr>
          <p:nvPr>
            <p:ph type="sldNum" sz="quarter" idx="10"/>
          </p:nvPr>
        </p:nvSpPr>
        <p:spPr/>
        <p:txBody>
          <a:bodyPr/>
          <a:lstStyle/>
          <a:p>
            <a:fld id="{78D6AF46-2F3C-446A-A778-98768099D88E}" type="slidenum">
              <a:rPr lang="en-US" smtClean="0"/>
              <a:t>8</a:t>
            </a:fld>
            <a:endParaRPr lang="en-US"/>
          </a:p>
        </p:txBody>
      </p:sp>
    </p:spTree>
    <p:extLst>
      <p:ext uri="{BB962C8B-B14F-4D97-AF65-F5344CB8AC3E}">
        <p14:creationId xmlns:p14="http://schemas.microsoft.com/office/powerpoint/2010/main" val="2216240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The appearance</a:t>
            </a:r>
            <a:r>
              <a:rPr lang="en-GB" sz="1200" b="1" i="0" kern="1200" baseline="0" dirty="0">
                <a:solidFill>
                  <a:schemeClr val="tx1"/>
                </a:solidFill>
                <a:effectLst/>
                <a:latin typeface="+mn-lt"/>
                <a:ea typeface="+mn-ea"/>
                <a:cs typeface="+mn-cs"/>
              </a:rPr>
              <a:t> of tensors in the brain</a:t>
            </a:r>
            <a:endParaRPr lang="en-GB" sz="1200" b="1"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Shows tensor map – you can review this to make sure your data makes sense and not </a:t>
            </a:r>
            <a:r>
              <a:rPr lang="en-GB" sz="1200" b="0" i="0" kern="1200" dirty="0" err="1">
                <a:solidFill>
                  <a:schemeClr val="tx1"/>
                </a:solidFill>
                <a:effectLst/>
                <a:latin typeface="+mn-lt"/>
                <a:ea typeface="+mn-ea"/>
                <a:cs typeface="+mn-cs"/>
              </a:rPr>
              <a:t>misalinged</a:t>
            </a:r>
            <a:r>
              <a:rPr lang="en-GB" sz="1200" b="0" i="0" kern="1200" dirty="0">
                <a:solidFill>
                  <a:schemeClr val="tx1"/>
                </a:solidFill>
                <a:effectLst/>
                <a:latin typeface="+mn-lt"/>
                <a:ea typeface="+mn-ea"/>
                <a:cs typeface="+mn-cs"/>
              </a:rPr>
              <a:t>/wonky</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Check if the tensors are oriented correctly in the genu and the splenium (front/back) of the corpus callosum in the axial view (shown above). The tensors' major axes should be clearly aligned along the boundary of the genu and the splenium.</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Check if the tensors are oriented correctly in the internal capsule and the </a:t>
            </a:r>
            <a:r>
              <a:rPr lang="en-GB" sz="1200" b="0" i="0" kern="1200" dirty="0" err="1">
                <a:solidFill>
                  <a:schemeClr val="tx1"/>
                </a:solidFill>
                <a:effectLst/>
                <a:latin typeface="+mn-lt"/>
                <a:ea typeface="+mn-ea"/>
                <a:cs typeface="+mn-cs"/>
              </a:rPr>
              <a:t>midbody</a:t>
            </a:r>
            <a:r>
              <a:rPr lang="en-GB" sz="1200" b="0" i="0" kern="1200" dirty="0">
                <a:solidFill>
                  <a:schemeClr val="tx1"/>
                </a:solidFill>
                <a:effectLst/>
                <a:latin typeface="+mn-lt"/>
                <a:ea typeface="+mn-ea"/>
                <a:cs typeface="+mn-cs"/>
              </a:rPr>
              <a:t> of the corpus callosum in the coronal view (also shown above). Again, the tensors should be properly aligned with the boundary of these structures. Also can see isotropic tensors in </a:t>
            </a:r>
            <a:r>
              <a:rPr lang="en-GB" sz="1200" b="0" i="0" kern="1200" dirty="0" err="1">
                <a:solidFill>
                  <a:schemeClr val="tx1"/>
                </a:solidFill>
                <a:effectLst/>
                <a:latin typeface="+mn-lt"/>
                <a:ea typeface="+mn-ea"/>
                <a:cs typeface="+mn-cs"/>
              </a:rPr>
              <a:t>csf</a:t>
            </a:r>
            <a:r>
              <a:rPr lang="en-GB" sz="1200" b="0" i="0" kern="1200" dirty="0">
                <a:solidFill>
                  <a:schemeClr val="tx1"/>
                </a:solidFill>
                <a:effectLst/>
                <a:latin typeface="+mn-lt"/>
                <a:ea typeface="+mn-ea"/>
                <a:cs typeface="+mn-cs"/>
              </a:rPr>
              <a:t> space</a:t>
            </a:r>
          </a:p>
          <a:p>
            <a:pPr marL="171450" indent="-171450">
              <a:buFont typeface="Arial" panose="020B0604020202020204" pitchFamily="34" charset="0"/>
              <a:buChar char="•"/>
            </a:pPr>
            <a:endParaRPr lang="en-GB" sz="1200" b="0" i="0" kern="1200" dirty="0">
              <a:solidFill>
                <a:schemeClr val="tx1"/>
              </a:solidFill>
              <a:effectLst/>
              <a:latin typeface="+mn-lt"/>
              <a:ea typeface="+mn-ea"/>
              <a:cs typeface="+mn-cs"/>
            </a:endParaRPr>
          </a:p>
          <a:p>
            <a:pPr marL="0" indent="0">
              <a:buFont typeface="Arial" panose="020B0604020202020204" pitchFamily="34" charset="0"/>
              <a:buNone/>
            </a:pPr>
            <a:r>
              <a:rPr lang="en-GB" sz="1200" b="0" i="0" kern="1200" dirty="0">
                <a:solidFill>
                  <a:schemeClr val="tx1"/>
                </a:solidFill>
                <a:effectLst/>
                <a:latin typeface="+mn-lt"/>
                <a:ea typeface="+mn-ea"/>
                <a:cs typeface="+mn-cs"/>
              </a:rPr>
              <a:t>(A common mistake during tensor reconstruction (the process of constructing tensor volumes from diffusion-weighted images) is using a gradient table that is not corrected for the difference between the coordinate frame in which the gradient table is defined and the one in which the image is defined)</a:t>
            </a:r>
          </a:p>
          <a:p>
            <a:endParaRPr lang="en-GB" dirty="0"/>
          </a:p>
        </p:txBody>
      </p:sp>
      <p:sp>
        <p:nvSpPr>
          <p:cNvPr id="4" name="Slide Number Placeholder 3"/>
          <p:cNvSpPr>
            <a:spLocks noGrp="1"/>
          </p:cNvSpPr>
          <p:nvPr>
            <p:ph type="sldNum" sz="quarter" idx="10"/>
          </p:nvPr>
        </p:nvSpPr>
        <p:spPr/>
        <p:txBody>
          <a:bodyPr/>
          <a:lstStyle/>
          <a:p>
            <a:fld id="{B20A181E-86F6-481B-B4FE-E668C3AEC5F4}" type="slidenum">
              <a:rPr lang="en-GB" smtClean="0"/>
              <a:t>12</a:t>
            </a:fld>
            <a:endParaRPr lang="en-GB"/>
          </a:p>
        </p:txBody>
      </p:sp>
    </p:spTree>
    <p:extLst>
      <p:ext uri="{BB962C8B-B14F-4D97-AF65-F5344CB8AC3E}">
        <p14:creationId xmlns:p14="http://schemas.microsoft.com/office/powerpoint/2010/main" val="3655015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we</a:t>
            </a:r>
            <a:r>
              <a:rPr lang="en-GB" baseline="0" dirty="0"/>
              <a:t> can use diffusion data</a:t>
            </a:r>
          </a:p>
          <a:p>
            <a:pPr marL="171450" indent="-171450">
              <a:buFont typeface="Arial" panose="020B0604020202020204" pitchFamily="34" charset="0"/>
              <a:buChar char="•"/>
            </a:pPr>
            <a:r>
              <a:rPr lang="en-GB" baseline="0" dirty="0" err="1"/>
              <a:t>Voxelwise</a:t>
            </a:r>
            <a:r>
              <a:rPr lang="en-GB" baseline="0" dirty="0"/>
              <a:t> – i.e. same idea as VBM but different approach</a:t>
            </a:r>
            <a:endParaRPr lang="en-GB" dirty="0"/>
          </a:p>
        </p:txBody>
      </p:sp>
      <p:sp>
        <p:nvSpPr>
          <p:cNvPr id="4" name="Slide Number Placeholder 3"/>
          <p:cNvSpPr>
            <a:spLocks noGrp="1"/>
          </p:cNvSpPr>
          <p:nvPr>
            <p:ph type="sldNum" sz="quarter" idx="10"/>
          </p:nvPr>
        </p:nvSpPr>
        <p:spPr/>
        <p:txBody>
          <a:bodyPr/>
          <a:lstStyle/>
          <a:p>
            <a:fld id="{B20A181E-86F6-481B-B4FE-E668C3AEC5F4}" type="slidenum">
              <a:rPr lang="en-GB" smtClean="0"/>
              <a:t>13</a:t>
            </a:fld>
            <a:endParaRPr lang="en-GB"/>
          </a:p>
        </p:txBody>
      </p:sp>
    </p:spTree>
    <p:extLst>
      <p:ext uri="{BB962C8B-B14F-4D97-AF65-F5344CB8AC3E}">
        <p14:creationId xmlns:p14="http://schemas.microsoft.com/office/powerpoint/2010/main" val="466187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506E151-5629-4D7A-ABB7-DA53441E8BE4}" type="datetimeFigureOut">
              <a:rPr lang="en-GB" smtClean="0"/>
              <a:t>24/04/2019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E90E35-EA47-4C7E-81A2-57F2883183A1}" type="slidenum">
              <a:rPr lang="en-GB" smtClean="0"/>
              <a:t>‹#›</a:t>
            </a:fld>
            <a:endParaRPr lang="en-GB"/>
          </a:p>
        </p:txBody>
      </p:sp>
    </p:spTree>
    <p:extLst>
      <p:ext uri="{BB962C8B-B14F-4D97-AF65-F5344CB8AC3E}">
        <p14:creationId xmlns:p14="http://schemas.microsoft.com/office/powerpoint/2010/main" val="4264639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506E151-5629-4D7A-ABB7-DA53441E8BE4}" type="datetimeFigureOut">
              <a:rPr lang="en-GB" smtClean="0"/>
              <a:t>24/04/2019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E90E35-EA47-4C7E-81A2-57F2883183A1}" type="slidenum">
              <a:rPr lang="en-GB" smtClean="0"/>
              <a:t>‹#›</a:t>
            </a:fld>
            <a:endParaRPr lang="en-GB"/>
          </a:p>
        </p:txBody>
      </p:sp>
    </p:spTree>
    <p:extLst>
      <p:ext uri="{BB962C8B-B14F-4D97-AF65-F5344CB8AC3E}">
        <p14:creationId xmlns:p14="http://schemas.microsoft.com/office/powerpoint/2010/main" val="4213885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506E151-5629-4D7A-ABB7-DA53441E8BE4}" type="datetimeFigureOut">
              <a:rPr lang="en-GB" smtClean="0"/>
              <a:t>24/04/2019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E90E35-EA47-4C7E-81A2-57F2883183A1}" type="slidenum">
              <a:rPr lang="en-GB" smtClean="0"/>
              <a:t>‹#›</a:t>
            </a:fld>
            <a:endParaRPr lang="en-GB"/>
          </a:p>
        </p:txBody>
      </p:sp>
    </p:spTree>
    <p:extLst>
      <p:ext uri="{BB962C8B-B14F-4D97-AF65-F5344CB8AC3E}">
        <p14:creationId xmlns:p14="http://schemas.microsoft.com/office/powerpoint/2010/main" val="1009179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506E151-5629-4D7A-ABB7-DA53441E8BE4}" type="datetimeFigureOut">
              <a:rPr lang="en-GB" smtClean="0"/>
              <a:t>24/04/2019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E90E35-EA47-4C7E-81A2-57F2883183A1}" type="slidenum">
              <a:rPr lang="en-GB" smtClean="0"/>
              <a:t>‹#›</a:t>
            </a:fld>
            <a:endParaRPr lang="en-GB"/>
          </a:p>
        </p:txBody>
      </p:sp>
    </p:spTree>
    <p:extLst>
      <p:ext uri="{BB962C8B-B14F-4D97-AF65-F5344CB8AC3E}">
        <p14:creationId xmlns:p14="http://schemas.microsoft.com/office/powerpoint/2010/main" val="2928632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06E151-5629-4D7A-ABB7-DA53441E8BE4}" type="datetimeFigureOut">
              <a:rPr lang="en-GB" smtClean="0"/>
              <a:t>24/04/2019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E90E35-EA47-4C7E-81A2-57F2883183A1}" type="slidenum">
              <a:rPr lang="en-GB" smtClean="0"/>
              <a:t>‹#›</a:t>
            </a:fld>
            <a:endParaRPr lang="en-GB"/>
          </a:p>
        </p:txBody>
      </p:sp>
    </p:spTree>
    <p:extLst>
      <p:ext uri="{BB962C8B-B14F-4D97-AF65-F5344CB8AC3E}">
        <p14:creationId xmlns:p14="http://schemas.microsoft.com/office/powerpoint/2010/main" val="439405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506E151-5629-4D7A-ABB7-DA53441E8BE4}" type="datetimeFigureOut">
              <a:rPr lang="en-GB" smtClean="0"/>
              <a:t>24/04/2019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7E90E35-EA47-4C7E-81A2-57F2883183A1}" type="slidenum">
              <a:rPr lang="en-GB" smtClean="0"/>
              <a:t>‹#›</a:t>
            </a:fld>
            <a:endParaRPr lang="en-GB"/>
          </a:p>
        </p:txBody>
      </p:sp>
    </p:spTree>
    <p:extLst>
      <p:ext uri="{BB962C8B-B14F-4D97-AF65-F5344CB8AC3E}">
        <p14:creationId xmlns:p14="http://schemas.microsoft.com/office/powerpoint/2010/main" val="1491613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506E151-5629-4D7A-ABB7-DA53441E8BE4}" type="datetimeFigureOut">
              <a:rPr lang="en-GB" smtClean="0"/>
              <a:t>24/04/2019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7E90E35-EA47-4C7E-81A2-57F2883183A1}" type="slidenum">
              <a:rPr lang="en-GB" smtClean="0"/>
              <a:t>‹#›</a:t>
            </a:fld>
            <a:endParaRPr lang="en-GB"/>
          </a:p>
        </p:txBody>
      </p:sp>
    </p:spTree>
    <p:extLst>
      <p:ext uri="{BB962C8B-B14F-4D97-AF65-F5344CB8AC3E}">
        <p14:creationId xmlns:p14="http://schemas.microsoft.com/office/powerpoint/2010/main" val="195157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506E151-5629-4D7A-ABB7-DA53441E8BE4}" type="datetimeFigureOut">
              <a:rPr lang="en-GB" smtClean="0"/>
              <a:t>24/04/2019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7E90E35-EA47-4C7E-81A2-57F2883183A1}" type="slidenum">
              <a:rPr lang="en-GB" smtClean="0"/>
              <a:t>‹#›</a:t>
            </a:fld>
            <a:endParaRPr lang="en-GB"/>
          </a:p>
        </p:txBody>
      </p:sp>
    </p:spTree>
    <p:extLst>
      <p:ext uri="{BB962C8B-B14F-4D97-AF65-F5344CB8AC3E}">
        <p14:creationId xmlns:p14="http://schemas.microsoft.com/office/powerpoint/2010/main" val="2666953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06E151-5629-4D7A-ABB7-DA53441E8BE4}" type="datetimeFigureOut">
              <a:rPr lang="en-GB" smtClean="0"/>
              <a:t>24/04/2019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7E90E35-EA47-4C7E-81A2-57F2883183A1}" type="slidenum">
              <a:rPr lang="en-GB" smtClean="0"/>
              <a:t>‹#›</a:t>
            </a:fld>
            <a:endParaRPr lang="en-GB"/>
          </a:p>
        </p:txBody>
      </p:sp>
    </p:spTree>
    <p:extLst>
      <p:ext uri="{BB962C8B-B14F-4D97-AF65-F5344CB8AC3E}">
        <p14:creationId xmlns:p14="http://schemas.microsoft.com/office/powerpoint/2010/main" val="570267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06E151-5629-4D7A-ABB7-DA53441E8BE4}" type="datetimeFigureOut">
              <a:rPr lang="en-GB" smtClean="0"/>
              <a:t>24/04/2019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7E90E35-EA47-4C7E-81A2-57F2883183A1}" type="slidenum">
              <a:rPr lang="en-GB" smtClean="0"/>
              <a:t>‹#›</a:t>
            </a:fld>
            <a:endParaRPr lang="en-GB"/>
          </a:p>
        </p:txBody>
      </p:sp>
    </p:spTree>
    <p:extLst>
      <p:ext uri="{BB962C8B-B14F-4D97-AF65-F5344CB8AC3E}">
        <p14:creationId xmlns:p14="http://schemas.microsoft.com/office/powerpoint/2010/main" val="2828334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06E151-5629-4D7A-ABB7-DA53441E8BE4}" type="datetimeFigureOut">
              <a:rPr lang="en-GB" smtClean="0"/>
              <a:t>24/04/2019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7E90E35-EA47-4C7E-81A2-57F2883183A1}" type="slidenum">
              <a:rPr lang="en-GB" smtClean="0"/>
              <a:t>‹#›</a:t>
            </a:fld>
            <a:endParaRPr lang="en-GB"/>
          </a:p>
        </p:txBody>
      </p:sp>
    </p:spTree>
    <p:extLst>
      <p:ext uri="{BB962C8B-B14F-4D97-AF65-F5344CB8AC3E}">
        <p14:creationId xmlns:p14="http://schemas.microsoft.com/office/powerpoint/2010/main" val="2952657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06E151-5629-4D7A-ABB7-DA53441E8BE4}" type="datetimeFigureOut">
              <a:rPr lang="en-GB" smtClean="0"/>
              <a:t>24/04/2019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90E35-EA47-4C7E-81A2-57F2883183A1}" type="slidenum">
              <a:rPr lang="en-GB" smtClean="0"/>
              <a:t>‹#›</a:t>
            </a:fld>
            <a:endParaRPr lang="en-GB"/>
          </a:p>
        </p:txBody>
      </p:sp>
    </p:spTree>
    <p:extLst>
      <p:ext uri="{BB962C8B-B14F-4D97-AF65-F5344CB8AC3E}">
        <p14:creationId xmlns:p14="http://schemas.microsoft.com/office/powerpoint/2010/main" val="35521400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tiff"/><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gif"/></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5.tif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Diffusion MRI and applications</a:t>
            </a:r>
          </a:p>
        </p:txBody>
      </p:sp>
      <p:sp>
        <p:nvSpPr>
          <p:cNvPr id="3" name="Subtitle 2"/>
          <p:cNvSpPr>
            <a:spLocks noGrp="1"/>
          </p:cNvSpPr>
          <p:nvPr>
            <p:ph type="subTitle" idx="1"/>
          </p:nvPr>
        </p:nvSpPr>
        <p:spPr>
          <a:xfrm>
            <a:off x="0" y="5564845"/>
            <a:ext cx="6400800" cy="1752600"/>
          </a:xfrm>
        </p:spPr>
        <p:txBody>
          <a:bodyPr/>
          <a:lstStyle/>
          <a:p>
            <a:pPr algn="l"/>
            <a:r>
              <a:rPr lang="en-GB" dirty="0"/>
              <a:t>Carlos Estevez-Fraga</a:t>
            </a:r>
          </a:p>
          <a:p>
            <a:pPr algn="l"/>
            <a:r>
              <a:rPr lang="en-GB" dirty="0"/>
              <a:t>Paul Zeun</a:t>
            </a:r>
          </a:p>
        </p:txBody>
      </p:sp>
      <p:sp>
        <p:nvSpPr>
          <p:cNvPr id="5" name="CuadroTexto 4">
            <a:extLst>
              <a:ext uri="{FF2B5EF4-FFF2-40B4-BE49-F238E27FC236}">
                <a16:creationId xmlns:a16="http://schemas.microsoft.com/office/drawing/2014/main" xmlns="" id="{5400C554-8E14-7F4A-A9B2-9633B85296D9}"/>
              </a:ext>
            </a:extLst>
          </p:cNvPr>
          <p:cNvSpPr txBox="1"/>
          <p:nvPr/>
        </p:nvSpPr>
        <p:spPr>
          <a:xfrm>
            <a:off x="3246850" y="3581789"/>
            <a:ext cx="3166120" cy="430887"/>
          </a:xfrm>
          <a:prstGeom prst="rect">
            <a:avLst/>
          </a:prstGeom>
          <a:noFill/>
        </p:spPr>
        <p:txBody>
          <a:bodyPr wrap="square" rtlCol="0">
            <a:spAutoFit/>
          </a:bodyPr>
          <a:lstStyle/>
          <a:p>
            <a:r>
              <a:rPr lang="es-ES" sz="2200" b="1" dirty="0"/>
              <a:t>METHODS FOR DUMMIES</a:t>
            </a:r>
          </a:p>
        </p:txBody>
      </p:sp>
      <p:sp>
        <p:nvSpPr>
          <p:cNvPr id="6" name="Subtitle 1">
            <a:extLst>
              <a:ext uri="{FF2B5EF4-FFF2-40B4-BE49-F238E27FC236}">
                <a16:creationId xmlns:a16="http://schemas.microsoft.com/office/drawing/2014/main" xmlns="" id="{BBF765E1-DA4A-AE46-863D-B5F11EEBA1FA}"/>
              </a:ext>
            </a:extLst>
          </p:cNvPr>
          <p:cNvSpPr txBox="1">
            <a:spLocks/>
          </p:cNvSpPr>
          <p:nvPr/>
        </p:nvSpPr>
        <p:spPr>
          <a:xfrm>
            <a:off x="-1404664" y="1308977"/>
            <a:ext cx="5535613" cy="64611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defRPr/>
            </a:pPr>
            <a:r>
              <a:rPr lang="en-US" dirty="0">
                <a:solidFill>
                  <a:schemeClr val="bg1">
                    <a:lumMod val="50000"/>
                  </a:schemeClr>
                </a:solidFill>
              </a:rPr>
              <a:t>24</a:t>
            </a:r>
            <a:r>
              <a:rPr lang="en-US" baseline="30000" dirty="0">
                <a:solidFill>
                  <a:schemeClr val="bg1">
                    <a:lumMod val="50000"/>
                  </a:schemeClr>
                </a:solidFill>
              </a:rPr>
              <a:t>th</a:t>
            </a:r>
            <a:r>
              <a:rPr lang="en-US" dirty="0">
                <a:solidFill>
                  <a:schemeClr val="bg1">
                    <a:lumMod val="50000"/>
                  </a:schemeClr>
                </a:solidFill>
              </a:rPr>
              <a:t> April 2018</a:t>
            </a:r>
          </a:p>
        </p:txBody>
      </p:sp>
      <p:pic>
        <p:nvPicPr>
          <p:cNvPr id="8" name="Imagen 7">
            <a:extLst>
              <a:ext uri="{FF2B5EF4-FFF2-40B4-BE49-F238E27FC236}">
                <a16:creationId xmlns:a16="http://schemas.microsoft.com/office/drawing/2014/main" xmlns="" id="{748B68C4-3CF5-2E4E-8F8B-5FBA98333E34}"/>
              </a:ext>
            </a:extLst>
          </p:cNvPr>
          <p:cNvPicPr>
            <a:picLocks noChangeAspect="1"/>
          </p:cNvPicPr>
          <p:nvPr/>
        </p:nvPicPr>
        <p:blipFill>
          <a:blip r:embed="rId2"/>
          <a:stretch>
            <a:fillRect/>
          </a:stretch>
        </p:blipFill>
        <p:spPr>
          <a:xfrm>
            <a:off x="-36512" y="-22885"/>
            <a:ext cx="9180512" cy="1230923"/>
          </a:xfrm>
          <a:prstGeom prst="rect">
            <a:avLst/>
          </a:prstGeom>
        </p:spPr>
      </p:pic>
    </p:spTree>
    <p:extLst>
      <p:ext uri="{BB962C8B-B14F-4D97-AF65-F5344CB8AC3E}">
        <p14:creationId xmlns:p14="http://schemas.microsoft.com/office/powerpoint/2010/main" val="24024416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68F7A9B-0D4B-1B4C-98E3-00CB5FBDE2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213" y="1773238"/>
            <a:ext cx="3552825" cy="4133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 Box 3">
            <a:extLst>
              <a:ext uri="{FF2B5EF4-FFF2-40B4-BE49-F238E27FC236}">
                <a16:creationId xmlns:a16="http://schemas.microsoft.com/office/drawing/2014/main" xmlns="" id="{21BEE700-08E0-C944-9BF1-503C5ACA94DE}"/>
              </a:ext>
            </a:extLst>
          </p:cNvPr>
          <p:cNvSpPr txBox="1">
            <a:spLocks noChangeArrowheads="1"/>
          </p:cNvSpPr>
          <p:nvPr/>
        </p:nvSpPr>
        <p:spPr bwMode="auto">
          <a:xfrm>
            <a:off x="395288" y="1628775"/>
            <a:ext cx="1662112" cy="1152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ctr">
              <a:lnSpc>
                <a:spcPct val="150000"/>
              </a:lnSpc>
              <a:buClrTx/>
              <a:buFontTx/>
              <a:buNone/>
            </a:pPr>
            <a:r>
              <a:rPr lang="en-GB" sz="1600" b="1" dirty="0">
                <a:latin typeface="Calibri" panose="020F0502020204030204" pitchFamily="34" charset="0"/>
                <a:ea typeface="ＭＳ Ｐゴシック" pitchFamily="32" charset="-128"/>
              </a:rPr>
              <a:t>CSF</a:t>
            </a:r>
            <a:br>
              <a:rPr lang="en-GB" sz="1600" b="1" dirty="0">
                <a:latin typeface="Calibri" panose="020F0502020204030204" pitchFamily="34" charset="0"/>
                <a:ea typeface="ＭＳ Ｐゴシック" pitchFamily="32" charset="-128"/>
              </a:rPr>
            </a:br>
            <a:r>
              <a:rPr lang="en-GB" sz="1600" dirty="0">
                <a:latin typeface="Calibri" panose="020F0502020204030204" pitchFamily="34" charset="0"/>
                <a:ea typeface="ＭＳ Ｐゴシック" pitchFamily="32" charset="-128"/>
              </a:rPr>
              <a:t>Isotropic</a:t>
            </a:r>
          </a:p>
          <a:p>
            <a:pPr algn="ctr">
              <a:lnSpc>
                <a:spcPct val="150000"/>
              </a:lnSpc>
              <a:buClrTx/>
              <a:buFontTx/>
              <a:buNone/>
            </a:pPr>
            <a:r>
              <a:rPr lang="en-GB" sz="1600" dirty="0">
                <a:latin typeface="Calibri" panose="020F0502020204030204" pitchFamily="34" charset="0"/>
                <a:ea typeface="ＭＳ Ｐゴシック" pitchFamily="32" charset="-128"/>
              </a:rPr>
              <a:t>High diffusivity</a:t>
            </a:r>
          </a:p>
        </p:txBody>
      </p:sp>
      <p:sp>
        <p:nvSpPr>
          <p:cNvPr id="5" name="Text Box 4">
            <a:extLst>
              <a:ext uri="{FF2B5EF4-FFF2-40B4-BE49-F238E27FC236}">
                <a16:creationId xmlns:a16="http://schemas.microsoft.com/office/drawing/2014/main" xmlns="" id="{621B30E1-8EED-5741-BAAB-581E0D3E00E7}"/>
              </a:ext>
            </a:extLst>
          </p:cNvPr>
          <p:cNvSpPr txBox="1">
            <a:spLocks noChangeArrowheads="1"/>
          </p:cNvSpPr>
          <p:nvPr/>
        </p:nvSpPr>
        <p:spPr bwMode="auto">
          <a:xfrm>
            <a:off x="358775" y="4652963"/>
            <a:ext cx="1663700" cy="1152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ctr">
              <a:lnSpc>
                <a:spcPct val="150000"/>
              </a:lnSpc>
              <a:buClrTx/>
              <a:buFontTx/>
              <a:buNone/>
            </a:pPr>
            <a:r>
              <a:rPr lang="en-GB" sz="1600" b="1" dirty="0">
                <a:latin typeface="Calibri" panose="020F0502020204030204" pitchFamily="34" charset="0"/>
                <a:ea typeface="ＭＳ Ｐゴシック" pitchFamily="32" charset="-128"/>
              </a:rPr>
              <a:t>Grey matter</a:t>
            </a:r>
            <a:br>
              <a:rPr lang="en-GB" sz="1600" b="1" dirty="0">
                <a:latin typeface="Calibri" panose="020F0502020204030204" pitchFamily="34" charset="0"/>
                <a:ea typeface="ＭＳ Ｐゴシック" pitchFamily="32" charset="-128"/>
              </a:rPr>
            </a:br>
            <a:r>
              <a:rPr lang="en-GB" sz="1600" dirty="0">
                <a:latin typeface="Calibri" panose="020F0502020204030204" pitchFamily="34" charset="0"/>
                <a:ea typeface="ＭＳ Ｐゴシック" pitchFamily="32" charset="-128"/>
              </a:rPr>
              <a:t>Isotropic</a:t>
            </a:r>
          </a:p>
          <a:p>
            <a:pPr algn="ctr">
              <a:lnSpc>
                <a:spcPct val="150000"/>
              </a:lnSpc>
              <a:buClrTx/>
              <a:buFontTx/>
              <a:buNone/>
            </a:pPr>
            <a:r>
              <a:rPr lang="en-GB" sz="1600" dirty="0">
                <a:latin typeface="Calibri" panose="020F0502020204030204" pitchFamily="34" charset="0"/>
                <a:ea typeface="ＭＳ Ｐゴシック" pitchFamily="32" charset="-128"/>
              </a:rPr>
              <a:t>Low diffusivity</a:t>
            </a:r>
          </a:p>
        </p:txBody>
      </p:sp>
      <p:sp>
        <p:nvSpPr>
          <p:cNvPr id="6" name="Text Box 5">
            <a:extLst>
              <a:ext uri="{FF2B5EF4-FFF2-40B4-BE49-F238E27FC236}">
                <a16:creationId xmlns:a16="http://schemas.microsoft.com/office/drawing/2014/main" xmlns="" id="{5B247EEF-003B-4F4F-88E2-F75EA73A1FBF}"/>
              </a:ext>
            </a:extLst>
          </p:cNvPr>
          <p:cNvSpPr txBox="1">
            <a:spLocks noChangeArrowheads="1"/>
          </p:cNvSpPr>
          <p:nvPr/>
        </p:nvSpPr>
        <p:spPr bwMode="auto">
          <a:xfrm>
            <a:off x="6875463" y="2055813"/>
            <a:ext cx="1663700" cy="1152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ctr">
              <a:lnSpc>
                <a:spcPct val="150000"/>
              </a:lnSpc>
              <a:buClrTx/>
              <a:buFontTx/>
              <a:buNone/>
            </a:pPr>
            <a:r>
              <a:rPr lang="en-GB" sz="1600" b="1" dirty="0">
                <a:latin typeface="Calibri" panose="020F0502020204030204" pitchFamily="34" charset="0"/>
                <a:ea typeface="ＭＳ Ｐゴシック" pitchFamily="32" charset="-128"/>
              </a:rPr>
              <a:t>White matter</a:t>
            </a:r>
          </a:p>
          <a:p>
            <a:pPr algn="ctr">
              <a:lnSpc>
                <a:spcPct val="150000"/>
              </a:lnSpc>
              <a:buClrTx/>
              <a:buFontTx/>
              <a:buNone/>
            </a:pPr>
            <a:r>
              <a:rPr lang="en-GB" sz="1600" dirty="0">
                <a:latin typeface="Calibri" panose="020F0502020204030204" pitchFamily="34" charset="0"/>
                <a:ea typeface="ＭＳ Ｐゴシック" pitchFamily="32" charset="-128"/>
              </a:rPr>
              <a:t>Anisotropic</a:t>
            </a:r>
          </a:p>
          <a:p>
            <a:pPr algn="ctr">
              <a:lnSpc>
                <a:spcPct val="150000"/>
              </a:lnSpc>
              <a:buClrTx/>
              <a:buFontTx/>
              <a:buNone/>
            </a:pPr>
            <a:r>
              <a:rPr lang="en-GB" sz="1600" dirty="0">
                <a:latin typeface="Calibri" panose="020F0502020204030204" pitchFamily="34" charset="0"/>
                <a:ea typeface="ＭＳ Ｐゴシック" pitchFamily="32" charset="-128"/>
              </a:rPr>
              <a:t>High diffusivity</a:t>
            </a:r>
          </a:p>
        </p:txBody>
      </p:sp>
      <p:pic>
        <p:nvPicPr>
          <p:cNvPr id="7" name="Picture 9">
            <a:extLst>
              <a:ext uri="{FF2B5EF4-FFF2-40B4-BE49-F238E27FC236}">
                <a16:creationId xmlns:a16="http://schemas.microsoft.com/office/drawing/2014/main" xmlns="" id="{A0500838-B11F-9145-AE52-F72204D956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813" y="2716213"/>
            <a:ext cx="1571625" cy="1531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10">
            <a:extLst>
              <a:ext uri="{FF2B5EF4-FFF2-40B4-BE49-F238E27FC236}">
                <a16:creationId xmlns:a16="http://schemas.microsoft.com/office/drawing/2014/main" xmlns="" id="{07C988AA-562F-C242-A9F5-BE05A202096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9896" y="5286938"/>
            <a:ext cx="1384300" cy="13700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11">
            <a:extLst>
              <a:ext uri="{FF2B5EF4-FFF2-40B4-BE49-F238E27FC236}">
                <a16:creationId xmlns:a16="http://schemas.microsoft.com/office/drawing/2014/main" xmlns="" id="{6672F71F-E15C-1F48-A7A8-57837EB96B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4513" y="3284538"/>
            <a:ext cx="1644650" cy="1565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750075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FE7DF66C-40D2-184C-9A78-AACCF09860B1}"/>
              </a:ext>
            </a:extLst>
          </p:cNvPr>
          <p:cNvPicPr>
            <a:picLocks noChangeAspect="1"/>
          </p:cNvPicPr>
          <p:nvPr/>
        </p:nvPicPr>
        <p:blipFill>
          <a:blip r:embed="rId2"/>
          <a:stretch>
            <a:fillRect/>
          </a:stretch>
        </p:blipFill>
        <p:spPr>
          <a:xfrm>
            <a:off x="755576" y="41788"/>
            <a:ext cx="7344816" cy="6816212"/>
          </a:xfrm>
          <a:prstGeom prst="rect">
            <a:avLst/>
          </a:prstGeom>
        </p:spPr>
      </p:pic>
    </p:spTree>
    <p:extLst>
      <p:ext uri="{BB962C8B-B14F-4D97-AF65-F5344CB8AC3E}">
        <p14:creationId xmlns:p14="http://schemas.microsoft.com/office/powerpoint/2010/main" val="2436065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b="1" dirty="0"/>
              <a:t>Looking at tensors for sanity checks</a:t>
            </a: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628800"/>
            <a:ext cx="8166751" cy="4592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38494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7701" y="0"/>
            <a:ext cx="7668344" cy="619532"/>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en-GB" sz="2800" b="1" dirty="0"/>
              <a:t>Diffusion Tensor Imaging</a:t>
            </a:r>
          </a:p>
        </p:txBody>
      </p:sp>
      <p:sp>
        <p:nvSpPr>
          <p:cNvPr id="2" name="TextBox 1"/>
          <p:cNvSpPr txBox="1"/>
          <p:nvPr/>
        </p:nvSpPr>
        <p:spPr>
          <a:xfrm>
            <a:off x="179512" y="619532"/>
            <a:ext cx="8712968" cy="1754326"/>
          </a:xfrm>
          <a:prstGeom prst="rect">
            <a:avLst/>
          </a:prstGeom>
          <a:noFill/>
        </p:spPr>
        <p:txBody>
          <a:bodyPr wrap="square" rtlCol="0">
            <a:spAutoFit/>
          </a:bodyPr>
          <a:lstStyle/>
          <a:p>
            <a:r>
              <a:rPr lang="en-GB" dirty="0"/>
              <a:t>Once we have diffusion data we can perform different analyses to answer our questions</a:t>
            </a:r>
          </a:p>
          <a:p>
            <a:endParaRPr lang="en-GB" dirty="0"/>
          </a:p>
          <a:p>
            <a:r>
              <a:rPr lang="en-GB" dirty="0"/>
              <a:t>1) Testing for changes across the </a:t>
            </a:r>
            <a:r>
              <a:rPr lang="en-GB" b="1" dirty="0"/>
              <a:t>whole-brain</a:t>
            </a:r>
          </a:p>
          <a:p>
            <a:pPr lvl="2"/>
            <a:r>
              <a:rPr lang="en-GB" dirty="0"/>
              <a:t>VBM analysis of DTI images</a:t>
            </a:r>
          </a:p>
          <a:p>
            <a:pPr lvl="1"/>
            <a:r>
              <a:rPr lang="en-GB" dirty="0"/>
              <a:t>	Tract-Based Spatial Statistics (TBSS)</a:t>
            </a:r>
          </a:p>
          <a:p>
            <a:r>
              <a:rPr lang="en-GB" dirty="0"/>
              <a:t>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26" y="2996952"/>
            <a:ext cx="2774014" cy="3307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5" t="-8831" r="2070" b="16697"/>
          <a:stretch/>
        </p:blipFill>
        <p:spPr bwMode="auto">
          <a:xfrm>
            <a:off x="3694144" y="2667449"/>
            <a:ext cx="5091510" cy="2720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07284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7701" y="0"/>
            <a:ext cx="7668344" cy="619532"/>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en-GB" sz="2800" b="1" dirty="0"/>
              <a:t>Diffusion Tensor Imaging</a:t>
            </a:r>
          </a:p>
        </p:txBody>
      </p:sp>
      <p:sp>
        <p:nvSpPr>
          <p:cNvPr id="2" name="TextBox 1"/>
          <p:cNvSpPr txBox="1"/>
          <p:nvPr/>
        </p:nvSpPr>
        <p:spPr>
          <a:xfrm>
            <a:off x="179512" y="619532"/>
            <a:ext cx="8712968" cy="1477328"/>
          </a:xfrm>
          <a:prstGeom prst="rect">
            <a:avLst/>
          </a:prstGeom>
          <a:noFill/>
        </p:spPr>
        <p:txBody>
          <a:bodyPr wrap="square" rtlCol="0">
            <a:spAutoFit/>
          </a:bodyPr>
          <a:lstStyle/>
          <a:p>
            <a:r>
              <a:rPr lang="en-GB" dirty="0"/>
              <a:t>Once we have diffusion data we can perform different analyses to answer our questions</a:t>
            </a:r>
          </a:p>
          <a:p>
            <a:endParaRPr lang="en-GB" dirty="0"/>
          </a:p>
          <a:p>
            <a:r>
              <a:rPr lang="en-GB" dirty="0"/>
              <a:t>2) </a:t>
            </a:r>
            <a:r>
              <a:rPr lang="en-GB" b="1" dirty="0"/>
              <a:t>Hypothesis-driven </a:t>
            </a:r>
            <a:r>
              <a:rPr lang="en-GB" dirty="0"/>
              <a:t>approach</a:t>
            </a:r>
          </a:p>
          <a:p>
            <a:r>
              <a:rPr lang="en-GB" dirty="0"/>
              <a:t>	Investigate microstructural properties of individual tracts</a:t>
            </a:r>
          </a:p>
          <a:p>
            <a:r>
              <a:rPr lang="en-GB" dirty="0"/>
              <a:t>	</a:t>
            </a:r>
            <a:r>
              <a:rPr lang="en-GB" dirty="0" err="1"/>
              <a:t>eg</a:t>
            </a:r>
            <a:r>
              <a:rPr lang="en-GB" dirty="0"/>
              <a:t>. </a:t>
            </a:r>
            <a:r>
              <a:rPr lang="en-GB" dirty="0" err="1"/>
              <a:t>Tractography</a:t>
            </a:r>
            <a:r>
              <a:rPr lang="en-GB" dirty="0"/>
              <a:t>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436" y="2353584"/>
            <a:ext cx="6469120" cy="323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31861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b="1" dirty="0"/>
              <a:t>Tract-Based Spatial Statistics (TBSS) </a:t>
            </a:r>
          </a:p>
        </p:txBody>
      </p:sp>
      <p:sp>
        <p:nvSpPr>
          <p:cNvPr id="3" name="Content Placeholder 2"/>
          <p:cNvSpPr>
            <a:spLocks noGrp="1"/>
          </p:cNvSpPr>
          <p:nvPr>
            <p:ph idx="1"/>
          </p:nvPr>
        </p:nvSpPr>
        <p:spPr>
          <a:xfrm>
            <a:off x="485598" y="3429000"/>
            <a:ext cx="8229600" cy="2376264"/>
          </a:xfrm>
        </p:spPr>
        <p:txBody>
          <a:bodyPr>
            <a:noAutofit/>
          </a:bodyPr>
          <a:lstStyle/>
          <a:p>
            <a:r>
              <a:rPr lang="en-GB" sz="2000" dirty="0"/>
              <a:t>For robust cross-subject stats on DTI</a:t>
            </a:r>
          </a:p>
          <a:p>
            <a:r>
              <a:rPr lang="en-GB" sz="2000" dirty="0"/>
              <a:t>Compare FA taken from tract centres (via </a:t>
            </a:r>
            <a:r>
              <a:rPr lang="en-GB" sz="2000" dirty="0" err="1"/>
              <a:t>skeletonisation</a:t>
            </a:r>
            <a:r>
              <a:rPr lang="en-GB" sz="2000" dirty="0"/>
              <a:t>)</a:t>
            </a:r>
          </a:p>
          <a:p>
            <a:r>
              <a:rPr lang="en-GB" sz="2000" dirty="0"/>
              <a:t>Better alignment and no necessity to smooth </a:t>
            </a:r>
          </a:p>
          <a:p>
            <a:r>
              <a:rPr lang="en-GB" sz="2000" dirty="0"/>
              <a:t>Also with AD/RD/MD</a:t>
            </a:r>
          </a:p>
          <a:p>
            <a:endParaRPr lang="en-GB" sz="2000" dirty="0"/>
          </a:p>
          <a:p>
            <a:r>
              <a:rPr lang="en-GB" sz="2000" dirty="0"/>
              <a:t>Problem: </a:t>
            </a:r>
          </a:p>
          <a:p>
            <a:pPr lvl="1"/>
            <a:r>
              <a:rPr lang="en-GB" sz="2000" dirty="0"/>
              <a:t>Alignment issues confound valid local stats</a:t>
            </a:r>
          </a:p>
          <a:p>
            <a:pPr lvl="1"/>
            <a:r>
              <a:rPr lang="en-GB" sz="2000" dirty="0"/>
              <a:t>Crossing </a:t>
            </a:r>
            <a:r>
              <a:rPr lang="en-GB" sz="2000" dirty="0" err="1"/>
              <a:t>fibers</a:t>
            </a:r>
            <a:endParaRPr lang="en-GB" sz="2000" dirty="0"/>
          </a:p>
          <a:p>
            <a:endParaRPr lang="en-GB" sz="1600"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40" y="1145833"/>
            <a:ext cx="8388424" cy="1779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26433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b="1" dirty="0"/>
              <a:t>TBSS</a:t>
            </a:r>
          </a:p>
        </p:txBody>
      </p:sp>
      <p:sp>
        <p:nvSpPr>
          <p:cNvPr id="3" name="Content Placeholder 2"/>
          <p:cNvSpPr>
            <a:spLocks noGrp="1"/>
          </p:cNvSpPr>
          <p:nvPr>
            <p:ph idx="1"/>
          </p:nvPr>
        </p:nvSpPr>
        <p:spPr>
          <a:xfrm>
            <a:off x="457200" y="1600200"/>
            <a:ext cx="8229600" cy="4421087"/>
          </a:xfrm>
        </p:spPr>
        <p:txBody>
          <a:bodyPr>
            <a:normAutofit fontScale="85000" lnSpcReduction="20000"/>
          </a:bodyPr>
          <a:lstStyle/>
          <a:p>
            <a:pPr marL="514350" indent="-514350">
              <a:buFont typeface="+mj-lt"/>
              <a:buAutoNum type="arabicPeriod"/>
            </a:pPr>
            <a:r>
              <a:rPr lang="en-GB" sz="3000" dirty="0"/>
              <a:t>Calculate diffusion tensor</a:t>
            </a:r>
          </a:p>
          <a:p>
            <a:pPr marL="514350" indent="-514350">
              <a:buFont typeface="+mj-lt"/>
              <a:buAutoNum type="arabicPeriod"/>
            </a:pPr>
            <a:endParaRPr lang="en-GB" sz="3000" dirty="0"/>
          </a:p>
          <a:p>
            <a:pPr marL="514350" indent="-514350">
              <a:buFont typeface="+mj-lt"/>
              <a:buAutoNum type="arabicPeriod"/>
            </a:pPr>
            <a:r>
              <a:rPr lang="en-GB" sz="3000" dirty="0"/>
              <a:t>Non linear alignment of FA images into standard space</a:t>
            </a:r>
          </a:p>
          <a:p>
            <a:pPr marL="514350" indent="-514350">
              <a:buFont typeface="+mj-lt"/>
              <a:buAutoNum type="arabicPeriod"/>
            </a:pPr>
            <a:endParaRPr lang="en-GB" sz="3000" dirty="0"/>
          </a:p>
          <a:p>
            <a:pPr marL="514350" indent="-514350">
              <a:buFont typeface="+mj-lt"/>
              <a:buAutoNum type="arabicPeriod"/>
            </a:pPr>
            <a:r>
              <a:rPr lang="en-GB" sz="3000" dirty="0"/>
              <a:t>Create mean FA image </a:t>
            </a:r>
            <a:r>
              <a:rPr lang="en-GB" sz="3000" dirty="0">
                <a:sym typeface="Wingdings" pitchFamily="2" charset="2"/>
              </a:rPr>
              <a:t> skeleton</a:t>
            </a:r>
            <a:endParaRPr lang="en-GB" sz="3000" dirty="0"/>
          </a:p>
          <a:p>
            <a:pPr marL="514350" indent="-514350">
              <a:buFont typeface="+mj-lt"/>
              <a:buAutoNum type="arabicPeriod"/>
            </a:pPr>
            <a:endParaRPr lang="en-GB" sz="3000" dirty="0"/>
          </a:p>
          <a:p>
            <a:pPr marL="514350" indent="-514350">
              <a:buFont typeface="+mj-lt"/>
              <a:buAutoNum type="arabicPeriod"/>
            </a:pPr>
            <a:r>
              <a:rPr lang="en-GB" sz="3000" dirty="0"/>
              <a:t>Then project each subject’s aligned FA image onto the mean FA skeleton</a:t>
            </a:r>
          </a:p>
          <a:p>
            <a:pPr marL="514350" indent="-514350">
              <a:buFont typeface="+mj-lt"/>
              <a:buAutoNum type="arabicPeriod"/>
            </a:pPr>
            <a:endParaRPr lang="en-GB" sz="3000" dirty="0"/>
          </a:p>
          <a:p>
            <a:pPr marL="514350" indent="-514350">
              <a:buFont typeface="+mj-lt"/>
              <a:buAutoNum type="arabicPeriod"/>
            </a:pPr>
            <a:r>
              <a:rPr lang="en-GB" sz="3000" dirty="0"/>
              <a:t>Perform </a:t>
            </a:r>
            <a:r>
              <a:rPr lang="en-GB" sz="3000" dirty="0" err="1"/>
              <a:t>voxelwise</a:t>
            </a:r>
            <a:r>
              <a:rPr lang="en-GB" sz="3000" dirty="0"/>
              <a:t> statistics across subjects, for each point on the common skeleton via GLM</a:t>
            </a:r>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a:p>
            <a:endParaRPr lang="en-GB" dirty="0"/>
          </a:p>
          <a:p>
            <a:pPr marL="514350" indent="-514350">
              <a:buAutoNum type="arabicParenR"/>
            </a:pPr>
            <a:endParaRPr lang="en-GB" dirty="0"/>
          </a:p>
          <a:p>
            <a:pPr marL="514350" indent="-514350">
              <a:buAutoNum type="arabicParenR"/>
            </a:pPr>
            <a:endParaRPr lang="en-GB" dirty="0"/>
          </a:p>
          <a:p>
            <a:pPr marL="514350" indent="-514350">
              <a:buAutoNum type="arabicParenR"/>
            </a:pPr>
            <a:endParaRPr lang="en-GB" dirty="0"/>
          </a:p>
        </p:txBody>
      </p:sp>
    </p:spTree>
    <p:extLst>
      <p:ext uri="{BB962C8B-B14F-4D97-AF65-F5344CB8AC3E}">
        <p14:creationId xmlns:p14="http://schemas.microsoft.com/office/powerpoint/2010/main" val="4511500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Skeletonise mean FA</a:t>
            </a: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2204864"/>
            <a:ext cx="2714600" cy="3449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2204864"/>
            <a:ext cx="4657733"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96688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476672"/>
            <a:ext cx="8229600" cy="1684784"/>
          </a:xfrm>
        </p:spPr>
        <p:txBody>
          <a:bodyPr>
            <a:normAutofit fontScale="92500"/>
          </a:bodyPr>
          <a:lstStyle/>
          <a:p>
            <a:pPr marL="0" indent="0">
              <a:buNone/>
            </a:pPr>
            <a:r>
              <a:rPr lang="en-GB" dirty="0"/>
              <a:t>Do cross-subject </a:t>
            </a:r>
            <a:r>
              <a:rPr lang="en-GB" dirty="0" err="1"/>
              <a:t>voxelwise</a:t>
            </a:r>
            <a:r>
              <a:rPr lang="en-GB" dirty="0"/>
              <a:t> stats on skeleton-projected FA and Threshold, (e.g., permutation testing, including multiple comparison correction)</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2204864"/>
            <a:ext cx="6530702" cy="411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6075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b="1" dirty="0"/>
              <a:t>What do diffusion metrics tell us?</a:t>
            </a:r>
          </a:p>
        </p:txBody>
      </p:sp>
      <p:sp>
        <p:nvSpPr>
          <p:cNvPr id="3" name="Content Placeholder 2"/>
          <p:cNvSpPr>
            <a:spLocks noGrp="1"/>
          </p:cNvSpPr>
          <p:nvPr>
            <p:ph idx="1"/>
          </p:nvPr>
        </p:nvSpPr>
        <p:spPr>
          <a:xfrm>
            <a:off x="489045" y="3559762"/>
            <a:ext cx="8391525" cy="3023600"/>
          </a:xfrm>
        </p:spPr>
        <p:txBody>
          <a:bodyPr>
            <a:normAutofit fontScale="85000" lnSpcReduction="20000"/>
          </a:bodyPr>
          <a:lstStyle/>
          <a:p>
            <a:r>
              <a:rPr lang="en-GB" sz="2800" dirty="0"/>
              <a:t>Sensitive to WM tissue microstructure</a:t>
            </a:r>
          </a:p>
          <a:p>
            <a:endParaRPr lang="en-GB" sz="2800" dirty="0"/>
          </a:p>
          <a:p>
            <a:r>
              <a:rPr lang="en-GB" sz="2800" dirty="0"/>
              <a:t>Typically higher diffusivity seen in neurodegenerative disease. i.e. higher MD/AD/RD and lower FA (= more disorganized WM)</a:t>
            </a:r>
          </a:p>
          <a:p>
            <a:endParaRPr lang="en-GB" sz="2800" dirty="0"/>
          </a:p>
          <a:p>
            <a:r>
              <a:rPr lang="en-GB" sz="2800" b="1" dirty="0"/>
              <a:t>Ax</a:t>
            </a:r>
            <a:r>
              <a:rPr lang="en-GB" sz="2800" dirty="0"/>
              <a:t>ial</a:t>
            </a:r>
            <a:r>
              <a:rPr lang="en-GB" sz="2800" b="1" dirty="0"/>
              <a:t> </a:t>
            </a:r>
            <a:r>
              <a:rPr lang="en-GB" sz="2800" dirty="0"/>
              <a:t>Diffusivity: </a:t>
            </a:r>
            <a:r>
              <a:rPr lang="en-GB" sz="2800" b="1" dirty="0"/>
              <a:t>Ax</a:t>
            </a:r>
            <a:r>
              <a:rPr lang="en-GB" sz="2800" dirty="0"/>
              <a:t>onal integrity</a:t>
            </a:r>
          </a:p>
          <a:p>
            <a:endParaRPr lang="en-GB" sz="2800" dirty="0"/>
          </a:p>
          <a:p>
            <a:r>
              <a:rPr lang="en-GB" sz="2800" dirty="0"/>
              <a:t>Radial Diffusivity: Myelin integrity</a:t>
            </a:r>
          </a:p>
          <a:p>
            <a:endParaRPr lang="en-GB" sz="2800" dirty="0"/>
          </a:p>
          <a:p>
            <a:endParaRPr lang="en-GB" sz="2800" dirty="0"/>
          </a:p>
          <a:p>
            <a:endParaRPr lang="en-GB"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08510"/>
            <a:ext cx="8391525" cy="178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14978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234"/>
            <a:ext cx="8229600" cy="1143000"/>
          </a:xfrm>
        </p:spPr>
        <p:txBody>
          <a:bodyPr>
            <a:normAutofit/>
          </a:bodyPr>
          <a:lstStyle/>
          <a:p>
            <a:r>
              <a:rPr lang="en-GB" sz="2800" b="1" dirty="0"/>
              <a:t>Outline</a:t>
            </a:r>
          </a:p>
        </p:txBody>
      </p:sp>
      <p:sp>
        <p:nvSpPr>
          <p:cNvPr id="3" name="Content Placeholder 2"/>
          <p:cNvSpPr>
            <a:spLocks noGrp="1"/>
          </p:cNvSpPr>
          <p:nvPr>
            <p:ph idx="1"/>
          </p:nvPr>
        </p:nvSpPr>
        <p:spPr>
          <a:xfrm>
            <a:off x="457200" y="1196752"/>
            <a:ext cx="8229600" cy="4929411"/>
          </a:xfrm>
        </p:spPr>
        <p:txBody>
          <a:bodyPr>
            <a:normAutofit fontScale="92500" lnSpcReduction="10000"/>
          </a:bodyPr>
          <a:lstStyle/>
          <a:p>
            <a:pPr marL="514350" indent="-514350">
              <a:buFont typeface="+mj-lt"/>
              <a:buAutoNum type="arabicPeriod"/>
            </a:pPr>
            <a:r>
              <a:rPr lang="en-GB" dirty="0"/>
              <a:t>Diffusivity and diffusion-weighted imaging (DWI)</a:t>
            </a:r>
          </a:p>
          <a:p>
            <a:pPr marL="514350" indent="-514350">
              <a:buFont typeface="+mj-lt"/>
              <a:buAutoNum type="arabicPeriod"/>
            </a:pPr>
            <a:endParaRPr lang="en-GB" dirty="0"/>
          </a:p>
          <a:p>
            <a:pPr marL="514350" indent="-514350">
              <a:buFont typeface="+mj-lt"/>
              <a:buAutoNum type="arabicPeriod"/>
            </a:pPr>
            <a:r>
              <a:rPr lang="en-GB" dirty="0"/>
              <a:t>Diffusion tensor imaging (DTI) </a:t>
            </a:r>
          </a:p>
          <a:p>
            <a:pPr marL="514350" indent="-514350">
              <a:buFont typeface="+mj-lt"/>
              <a:buAutoNum type="arabicPeriod"/>
            </a:pPr>
            <a:endParaRPr lang="en-GB" dirty="0"/>
          </a:p>
          <a:p>
            <a:pPr marL="514350" indent="-514350">
              <a:buFont typeface="+mj-lt"/>
              <a:buAutoNum type="arabicPeriod"/>
            </a:pPr>
            <a:r>
              <a:rPr lang="en-GB" dirty="0"/>
              <a:t>Voxel-wise analysis of diffusion metrics</a:t>
            </a:r>
          </a:p>
          <a:p>
            <a:pPr marL="514350" indent="-514350">
              <a:buFont typeface="+mj-lt"/>
              <a:buAutoNum type="arabicPeriod"/>
            </a:pPr>
            <a:endParaRPr lang="en-GB" dirty="0"/>
          </a:p>
          <a:p>
            <a:pPr marL="514350" indent="-514350">
              <a:buFont typeface="+mj-lt"/>
              <a:buAutoNum type="arabicPeriod"/>
            </a:pPr>
            <a:r>
              <a:rPr lang="en-GB" dirty="0"/>
              <a:t>Tractography</a:t>
            </a:r>
          </a:p>
          <a:p>
            <a:pPr marL="514350" indent="-514350">
              <a:buFont typeface="+mj-lt"/>
              <a:buAutoNum type="arabicPeriod"/>
            </a:pPr>
            <a:endParaRPr lang="en-GB" dirty="0"/>
          </a:p>
          <a:p>
            <a:pPr marL="514350" indent="-514350">
              <a:buFont typeface="+mj-lt"/>
              <a:buAutoNum type="arabicPeriod"/>
            </a:pPr>
            <a:r>
              <a:rPr lang="en-GB" dirty="0" err="1"/>
              <a:t>Connectomics</a:t>
            </a:r>
            <a:endParaRPr lang="en-GB" dirty="0"/>
          </a:p>
        </p:txBody>
      </p:sp>
    </p:spTree>
    <p:extLst>
      <p:ext uri="{BB962C8B-B14F-4D97-AF65-F5344CB8AC3E}">
        <p14:creationId xmlns:p14="http://schemas.microsoft.com/office/powerpoint/2010/main" val="32155701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869" y="188640"/>
            <a:ext cx="8229600" cy="1143000"/>
          </a:xfrm>
        </p:spPr>
        <p:txBody>
          <a:bodyPr>
            <a:normAutofit/>
          </a:bodyPr>
          <a:lstStyle/>
          <a:p>
            <a:r>
              <a:rPr lang="en-US" sz="3200" b="1" dirty="0"/>
              <a:t>Beyond DTI:  Multicompartment diffusion MRI models </a:t>
            </a:r>
          </a:p>
        </p:txBody>
      </p:sp>
      <p:sp>
        <p:nvSpPr>
          <p:cNvPr id="51" name="Content Placeholder 50"/>
          <p:cNvSpPr>
            <a:spLocks noGrp="1"/>
          </p:cNvSpPr>
          <p:nvPr>
            <p:ph idx="1"/>
          </p:nvPr>
        </p:nvSpPr>
        <p:spPr>
          <a:xfrm>
            <a:off x="484105" y="2059196"/>
            <a:ext cx="8229600" cy="5114220"/>
          </a:xfrm>
        </p:spPr>
        <p:txBody>
          <a:bodyPr>
            <a:normAutofit/>
          </a:bodyPr>
          <a:lstStyle/>
          <a:p>
            <a:r>
              <a:rPr lang="en-US" sz="2800" dirty="0"/>
              <a:t>A simple model of what we measure in a voxel</a:t>
            </a:r>
          </a:p>
          <a:p>
            <a:endParaRPr lang="en-US" sz="2800" dirty="0"/>
          </a:p>
          <a:p>
            <a:endParaRPr lang="en-US" dirty="0"/>
          </a:p>
          <a:p>
            <a:endParaRPr lang="en-US" dirty="0"/>
          </a:p>
          <a:p>
            <a:endParaRPr lang="en-US" dirty="0"/>
          </a:p>
          <a:p>
            <a:pPr marL="0" indent="0">
              <a:buNone/>
            </a:pPr>
            <a:endParaRPr lang="en-US" dirty="0"/>
          </a:p>
          <a:p>
            <a:r>
              <a:rPr lang="en-US" sz="2800" dirty="0"/>
              <a:t>Can we determine the specific composition of each voxel?</a:t>
            </a:r>
          </a:p>
        </p:txBody>
      </p:sp>
      <p:grpSp>
        <p:nvGrpSpPr>
          <p:cNvPr id="7" name="Group 6"/>
          <p:cNvGrpSpPr/>
          <p:nvPr/>
        </p:nvGrpSpPr>
        <p:grpSpPr>
          <a:xfrm>
            <a:off x="447869" y="3036077"/>
            <a:ext cx="2082939" cy="2027633"/>
            <a:chOff x="457200" y="2856429"/>
            <a:chExt cx="2082939" cy="2027633"/>
          </a:xfrm>
        </p:grpSpPr>
        <p:sp>
          <p:nvSpPr>
            <p:cNvPr id="5" name="Cube 4"/>
            <p:cNvSpPr/>
            <p:nvPr/>
          </p:nvSpPr>
          <p:spPr>
            <a:xfrm>
              <a:off x="457200" y="2856429"/>
              <a:ext cx="2082939" cy="2027633"/>
            </a:xfrm>
            <a:prstGeom prst="cube">
              <a:avLst/>
            </a:prstGeom>
            <a:ln/>
          </p:spPr>
          <p:style>
            <a:lnRef idx="2">
              <a:schemeClr val="dk1"/>
            </a:lnRef>
            <a:fillRef idx="1">
              <a:schemeClr val="lt1"/>
            </a:fillRef>
            <a:effectRef idx="0">
              <a:schemeClr val="dk1"/>
            </a:effectRef>
            <a:fontRef idx="minor">
              <a:schemeClr val="dk1"/>
            </a:fontRef>
          </p:style>
          <p:txBody>
            <a:bodyPr/>
            <a:lstStyle/>
            <a:p>
              <a:endParaRPr lang="en-US"/>
            </a:p>
          </p:txBody>
        </p:sp>
        <p:pic>
          <p:nvPicPr>
            <p:cNvPr id="4" name="Picture 3"/>
            <p:cNvPicPr>
              <a:picLocks noChangeAspect="1"/>
            </p:cNvPicPr>
            <p:nvPr/>
          </p:nvPicPr>
          <p:blipFill rotWithShape="1">
            <a:blip r:embed="rId3"/>
            <a:srcRect l="4434" t="14994" r="8631" b="22315"/>
            <a:stretch/>
          </p:blipFill>
          <p:spPr>
            <a:xfrm>
              <a:off x="475876" y="3379558"/>
              <a:ext cx="1541079" cy="1492509"/>
            </a:xfrm>
            <a:prstGeom prst="rect">
              <a:avLst/>
            </a:prstGeom>
          </p:spPr>
        </p:pic>
      </p:grpSp>
      <p:sp>
        <p:nvSpPr>
          <p:cNvPr id="8" name="TextBox 7"/>
          <p:cNvSpPr txBox="1"/>
          <p:nvPr/>
        </p:nvSpPr>
        <p:spPr>
          <a:xfrm>
            <a:off x="800224" y="5104471"/>
            <a:ext cx="864201" cy="369332"/>
          </a:xfrm>
          <a:prstGeom prst="rect">
            <a:avLst/>
          </a:prstGeom>
          <a:noFill/>
        </p:spPr>
        <p:txBody>
          <a:bodyPr wrap="none" rtlCol="0">
            <a:spAutoFit/>
          </a:bodyPr>
          <a:lstStyle/>
          <a:p>
            <a:r>
              <a:rPr lang="en-US" dirty="0"/>
              <a:t>A voxel</a:t>
            </a:r>
          </a:p>
        </p:txBody>
      </p:sp>
      <p:grpSp>
        <p:nvGrpSpPr>
          <p:cNvPr id="24" name="Group 23"/>
          <p:cNvGrpSpPr/>
          <p:nvPr/>
        </p:nvGrpSpPr>
        <p:grpSpPr>
          <a:xfrm>
            <a:off x="3557616" y="2925984"/>
            <a:ext cx="2116696" cy="2042619"/>
            <a:chOff x="3317797" y="2844434"/>
            <a:chExt cx="2116696" cy="2042619"/>
          </a:xfrm>
        </p:grpSpPr>
        <p:sp>
          <p:nvSpPr>
            <p:cNvPr id="11" name="Cube 10"/>
            <p:cNvSpPr/>
            <p:nvPr/>
          </p:nvSpPr>
          <p:spPr>
            <a:xfrm>
              <a:off x="3351554" y="2844434"/>
              <a:ext cx="2082939" cy="2027633"/>
            </a:xfrm>
            <a:prstGeom prst="cube">
              <a:avLst/>
            </a:prstGeom>
            <a:ln/>
          </p:spPr>
          <p:style>
            <a:lnRef idx="2">
              <a:schemeClr val="dk1"/>
            </a:lnRef>
            <a:fillRef idx="1">
              <a:schemeClr val="lt1"/>
            </a:fillRef>
            <a:effectRef idx="0">
              <a:schemeClr val="dk1"/>
            </a:effectRef>
            <a:fontRef idx="minor">
              <a:schemeClr val="dk1"/>
            </a:fontRef>
          </p:style>
          <p:txBody>
            <a:bodyPr/>
            <a:lstStyle/>
            <a:p>
              <a:endParaRPr lang="en-US" dirty="0"/>
            </a:p>
          </p:txBody>
        </p:sp>
        <p:cxnSp>
          <p:nvCxnSpPr>
            <p:cNvPr id="14" name="Straight Connector 13"/>
            <p:cNvCxnSpPr/>
            <p:nvPr/>
          </p:nvCxnSpPr>
          <p:spPr>
            <a:xfrm>
              <a:off x="3351554" y="4417136"/>
              <a:ext cx="1007532" cy="452024"/>
            </a:xfrm>
            <a:prstGeom prst="line">
              <a:avLst/>
            </a:prstGeom>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836696" y="3795664"/>
              <a:ext cx="831503" cy="400110"/>
            </a:xfrm>
            <a:prstGeom prst="rect">
              <a:avLst/>
            </a:prstGeom>
            <a:noFill/>
          </p:spPr>
          <p:txBody>
            <a:bodyPr wrap="none" rtlCol="0">
              <a:spAutoFit/>
            </a:bodyPr>
            <a:lstStyle/>
            <a:p>
              <a:r>
                <a:rPr lang="en-US" sz="2000" dirty="0"/>
                <a:t>Tissue</a:t>
              </a:r>
            </a:p>
          </p:txBody>
        </p:sp>
        <p:sp>
          <p:nvSpPr>
            <p:cNvPr id="19" name="TextBox 18"/>
            <p:cNvSpPr txBox="1"/>
            <p:nvPr/>
          </p:nvSpPr>
          <p:spPr>
            <a:xfrm>
              <a:off x="3317797" y="4517721"/>
              <a:ext cx="519869" cy="369332"/>
            </a:xfrm>
            <a:prstGeom prst="rect">
              <a:avLst/>
            </a:prstGeom>
            <a:noFill/>
          </p:spPr>
          <p:txBody>
            <a:bodyPr wrap="none" rtlCol="0">
              <a:spAutoFit/>
            </a:bodyPr>
            <a:lstStyle/>
            <a:p>
              <a:r>
                <a:rPr lang="en-US" dirty="0"/>
                <a:t>CSF</a:t>
              </a:r>
            </a:p>
          </p:txBody>
        </p:sp>
      </p:grpSp>
      <p:sp>
        <p:nvSpPr>
          <p:cNvPr id="25" name="Right Arrow 24"/>
          <p:cNvSpPr/>
          <p:nvPr/>
        </p:nvSpPr>
        <p:spPr>
          <a:xfrm>
            <a:off x="2681257" y="3827211"/>
            <a:ext cx="653643" cy="597667"/>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6" name="Right Arrow 25"/>
          <p:cNvSpPr/>
          <p:nvPr/>
        </p:nvSpPr>
        <p:spPr>
          <a:xfrm>
            <a:off x="5752494" y="3827211"/>
            <a:ext cx="653643" cy="597667"/>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grpSp>
        <p:nvGrpSpPr>
          <p:cNvPr id="63" name="Group 62"/>
          <p:cNvGrpSpPr/>
          <p:nvPr/>
        </p:nvGrpSpPr>
        <p:grpSpPr>
          <a:xfrm>
            <a:off x="6556588" y="3043604"/>
            <a:ext cx="2116696" cy="2042619"/>
            <a:chOff x="6556588" y="2863956"/>
            <a:chExt cx="2116696" cy="2042619"/>
          </a:xfrm>
        </p:grpSpPr>
        <p:grpSp>
          <p:nvGrpSpPr>
            <p:cNvPr id="56" name="Group 55"/>
            <p:cNvGrpSpPr/>
            <p:nvPr/>
          </p:nvGrpSpPr>
          <p:grpSpPr>
            <a:xfrm>
              <a:off x="6556588" y="2863956"/>
              <a:ext cx="2116696" cy="2042619"/>
              <a:chOff x="3317797" y="2844434"/>
              <a:chExt cx="2116696" cy="2042619"/>
            </a:xfrm>
          </p:grpSpPr>
          <p:sp>
            <p:nvSpPr>
              <p:cNvPr id="57" name="Cube 56"/>
              <p:cNvSpPr/>
              <p:nvPr/>
            </p:nvSpPr>
            <p:spPr>
              <a:xfrm>
                <a:off x="3351554" y="2844434"/>
                <a:ext cx="2082939" cy="2027633"/>
              </a:xfrm>
              <a:prstGeom prst="cube">
                <a:avLst/>
              </a:prstGeom>
              <a:ln/>
            </p:spPr>
            <p:style>
              <a:lnRef idx="2">
                <a:schemeClr val="dk1"/>
              </a:lnRef>
              <a:fillRef idx="1">
                <a:schemeClr val="lt1"/>
              </a:fillRef>
              <a:effectRef idx="0">
                <a:schemeClr val="dk1"/>
              </a:effectRef>
              <a:fontRef idx="minor">
                <a:schemeClr val="dk1"/>
              </a:fontRef>
            </p:style>
            <p:txBody>
              <a:bodyPr/>
              <a:lstStyle/>
              <a:p>
                <a:endParaRPr lang="en-US" dirty="0"/>
              </a:p>
            </p:txBody>
          </p:sp>
          <p:cxnSp>
            <p:nvCxnSpPr>
              <p:cNvPr id="58" name="Straight Connector 57"/>
              <p:cNvCxnSpPr/>
              <p:nvPr/>
            </p:nvCxnSpPr>
            <p:spPr>
              <a:xfrm>
                <a:off x="3351554" y="4417136"/>
                <a:ext cx="1007532" cy="452024"/>
              </a:xfrm>
              <a:prstGeom prst="line">
                <a:avLst/>
              </a:prstGeom>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3317797" y="4517721"/>
                <a:ext cx="519869" cy="369332"/>
              </a:xfrm>
              <a:prstGeom prst="rect">
                <a:avLst/>
              </a:prstGeom>
              <a:noFill/>
            </p:spPr>
            <p:txBody>
              <a:bodyPr wrap="none" rtlCol="0">
                <a:spAutoFit/>
              </a:bodyPr>
              <a:lstStyle/>
              <a:p>
                <a:r>
                  <a:rPr lang="en-US" dirty="0"/>
                  <a:t>CSF</a:t>
                </a:r>
              </a:p>
            </p:txBody>
          </p:sp>
        </p:grpSp>
        <p:cxnSp>
          <p:nvCxnSpPr>
            <p:cNvPr id="33" name="Straight Connector 32"/>
            <p:cNvCxnSpPr/>
            <p:nvPr/>
          </p:nvCxnSpPr>
          <p:spPr>
            <a:xfrm flipH="1">
              <a:off x="7076457" y="3370219"/>
              <a:ext cx="1066069" cy="128038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6655765" y="3444481"/>
              <a:ext cx="895422" cy="646331"/>
            </a:xfrm>
            <a:prstGeom prst="rect">
              <a:avLst/>
            </a:prstGeom>
            <a:noFill/>
          </p:spPr>
          <p:txBody>
            <a:bodyPr wrap="none" rtlCol="0">
              <a:spAutoFit/>
            </a:bodyPr>
            <a:lstStyle/>
            <a:p>
              <a:r>
                <a:rPr lang="en-US" dirty="0"/>
                <a:t>Intra-</a:t>
              </a:r>
            </a:p>
            <a:p>
              <a:r>
                <a:rPr lang="en-US" dirty="0" err="1"/>
                <a:t>Neurite</a:t>
              </a:r>
              <a:endParaRPr lang="en-US" dirty="0"/>
            </a:p>
          </p:txBody>
        </p:sp>
        <p:sp>
          <p:nvSpPr>
            <p:cNvPr id="40" name="TextBox 39"/>
            <p:cNvSpPr txBox="1"/>
            <p:nvPr/>
          </p:nvSpPr>
          <p:spPr>
            <a:xfrm>
              <a:off x="7316120" y="4171456"/>
              <a:ext cx="895422" cy="646331"/>
            </a:xfrm>
            <a:prstGeom prst="rect">
              <a:avLst/>
            </a:prstGeom>
            <a:noFill/>
          </p:spPr>
          <p:txBody>
            <a:bodyPr wrap="none" rtlCol="0">
              <a:spAutoFit/>
            </a:bodyPr>
            <a:lstStyle/>
            <a:p>
              <a:r>
                <a:rPr lang="en-US" dirty="0"/>
                <a:t>Extra-</a:t>
              </a:r>
            </a:p>
            <a:p>
              <a:r>
                <a:rPr lang="en-US" dirty="0" err="1"/>
                <a:t>Neurite</a:t>
              </a:r>
              <a:endParaRPr lang="en-US" dirty="0"/>
            </a:p>
          </p:txBody>
        </p:sp>
      </p:grpSp>
    </p:spTree>
    <p:extLst>
      <p:ext uri="{BB962C8B-B14F-4D97-AF65-F5344CB8AC3E}">
        <p14:creationId xmlns:p14="http://schemas.microsoft.com/office/powerpoint/2010/main" val="25830153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23628" y="434061"/>
            <a:ext cx="6696744" cy="523220"/>
          </a:xfrm>
          <a:prstGeom prst="rect">
            <a:avLst/>
          </a:prstGeom>
          <a:noFill/>
        </p:spPr>
        <p:txBody>
          <a:bodyPr wrap="square" rtlCol="0">
            <a:spAutoFit/>
          </a:bodyPr>
          <a:lstStyle/>
          <a:p>
            <a:pPr algn="ctr"/>
            <a:r>
              <a:rPr lang="en-GB" sz="2800" b="1" dirty="0">
                <a:latin typeface="+mj-lt"/>
              </a:rPr>
              <a:t>NODDI vs microscopy diffusion anisotropy</a:t>
            </a:r>
          </a:p>
        </p:txBody>
      </p:sp>
      <p:pic>
        <p:nvPicPr>
          <p:cNvPr id="2" name="Imagen 1">
            <a:extLst>
              <a:ext uri="{FF2B5EF4-FFF2-40B4-BE49-F238E27FC236}">
                <a16:creationId xmlns:a16="http://schemas.microsoft.com/office/drawing/2014/main" xmlns="" id="{91C3C01C-CAA9-4047-A606-A62C7A57DC44}"/>
              </a:ext>
            </a:extLst>
          </p:cNvPr>
          <p:cNvPicPr>
            <a:picLocks noChangeAspect="1"/>
          </p:cNvPicPr>
          <p:nvPr/>
        </p:nvPicPr>
        <p:blipFill>
          <a:blip r:embed="rId3"/>
          <a:stretch>
            <a:fillRect/>
          </a:stretch>
        </p:blipFill>
        <p:spPr>
          <a:xfrm>
            <a:off x="324988" y="3921161"/>
            <a:ext cx="4153527" cy="1913880"/>
          </a:xfrm>
          <a:prstGeom prst="rect">
            <a:avLst/>
          </a:prstGeom>
        </p:spPr>
      </p:pic>
      <p:pic>
        <p:nvPicPr>
          <p:cNvPr id="4" name="Imagen 3">
            <a:extLst>
              <a:ext uri="{FF2B5EF4-FFF2-40B4-BE49-F238E27FC236}">
                <a16:creationId xmlns:a16="http://schemas.microsoft.com/office/drawing/2014/main" xmlns="" id="{B4852888-D97E-374A-ADC2-D50A4D3E0CF6}"/>
              </a:ext>
            </a:extLst>
          </p:cNvPr>
          <p:cNvPicPr>
            <a:picLocks noChangeAspect="1"/>
          </p:cNvPicPr>
          <p:nvPr/>
        </p:nvPicPr>
        <p:blipFill>
          <a:blip r:embed="rId4"/>
          <a:stretch>
            <a:fillRect/>
          </a:stretch>
        </p:blipFill>
        <p:spPr>
          <a:xfrm>
            <a:off x="-105598" y="1324145"/>
            <a:ext cx="5014701" cy="2104855"/>
          </a:xfrm>
          <a:prstGeom prst="rect">
            <a:avLst/>
          </a:prstGeom>
        </p:spPr>
      </p:pic>
      <p:pic>
        <p:nvPicPr>
          <p:cNvPr id="8" name="Imagen 7">
            <a:extLst>
              <a:ext uri="{FF2B5EF4-FFF2-40B4-BE49-F238E27FC236}">
                <a16:creationId xmlns:a16="http://schemas.microsoft.com/office/drawing/2014/main" xmlns="" id="{A2619B56-4F29-864C-BB3E-6DB28C59B273}"/>
              </a:ext>
            </a:extLst>
          </p:cNvPr>
          <p:cNvPicPr>
            <a:picLocks noChangeAspect="1"/>
          </p:cNvPicPr>
          <p:nvPr/>
        </p:nvPicPr>
        <p:blipFill>
          <a:blip r:embed="rId5"/>
          <a:stretch>
            <a:fillRect/>
          </a:stretch>
        </p:blipFill>
        <p:spPr>
          <a:xfrm>
            <a:off x="5030722" y="1203361"/>
            <a:ext cx="4229100" cy="2717800"/>
          </a:xfrm>
          <a:prstGeom prst="rect">
            <a:avLst/>
          </a:prstGeom>
        </p:spPr>
      </p:pic>
      <p:pic>
        <p:nvPicPr>
          <p:cNvPr id="10" name="Imagen 9">
            <a:extLst>
              <a:ext uri="{FF2B5EF4-FFF2-40B4-BE49-F238E27FC236}">
                <a16:creationId xmlns:a16="http://schemas.microsoft.com/office/drawing/2014/main" xmlns="" id="{943FD466-55ED-2048-90C1-AFF789726BB2}"/>
              </a:ext>
            </a:extLst>
          </p:cNvPr>
          <p:cNvPicPr>
            <a:picLocks noChangeAspect="1"/>
          </p:cNvPicPr>
          <p:nvPr/>
        </p:nvPicPr>
        <p:blipFill>
          <a:blip r:embed="rId6"/>
          <a:stretch>
            <a:fillRect/>
          </a:stretch>
        </p:blipFill>
        <p:spPr>
          <a:xfrm>
            <a:off x="5580112" y="4167241"/>
            <a:ext cx="2872934" cy="2276544"/>
          </a:xfrm>
          <a:prstGeom prst="rect">
            <a:avLst/>
          </a:prstGeom>
        </p:spPr>
      </p:pic>
    </p:spTree>
    <p:extLst>
      <p:ext uri="{BB962C8B-B14F-4D97-AF65-F5344CB8AC3E}">
        <p14:creationId xmlns:p14="http://schemas.microsoft.com/office/powerpoint/2010/main" val="9003821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468313" y="1622425"/>
            <a:ext cx="8351837" cy="733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just">
              <a:buClrTx/>
              <a:buFontTx/>
              <a:buNone/>
            </a:pPr>
            <a:r>
              <a:rPr lang="de-DE" sz="1400" dirty="0"/>
              <a:t>A technique that allows to identify fiber bundle tracts by connecting voxels based on the similiarities in maximal diffusion direction.</a:t>
            </a:r>
          </a:p>
        </p:txBody>
      </p:sp>
      <p:sp>
        <p:nvSpPr>
          <p:cNvPr id="17411" name="Text Box 3"/>
          <p:cNvSpPr txBox="1">
            <a:spLocks noChangeArrowheads="1"/>
          </p:cNvSpPr>
          <p:nvPr/>
        </p:nvSpPr>
        <p:spPr bwMode="auto">
          <a:xfrm>
            <a:off x="369269" y="764704"/>
            <a:ext cx="5544864"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nSpc>
                <a:spcPct val="150000"/>
              </a:lnSpc>
              <a:buClrTx/>
              <a:buFontTx/>
              <a:buNone/>
            </a:pPr>
            <a:r>
              <a:rPr lang="en-GB" sz="2800" b="1" dirty="0">
                <a:latin typeface="+mj-lt"/>
                <a:ea typeface="ＭＳ Ｐゴシック" pitchFamily="32" charset="-128"/>
              </a:rPr>
              <a:t>Diffusion </a:t>
            </a:r>
            <a:r>
              <a:rPr lang="en-GB" sz="2800" b="1" dirty="0" err="1">
                <a:latin typeface="+mj-lt"/>
                <a:ea typeface="ＭＳ Ｐゴシック" pitchFamily="32" charset="-128"/>
              </a:rPr>
              <a:t>Tractography</a:t>
            </a:r>
            <a:endParaRPr lang="en-GB" sz="2800" b="1" dirty="0">
              <a:latin typeface="+mj-lt"/>
              <a:ea typeface="ＭＳ Ｐゴシック" pitchFamily="32" charset="-128"/>
            </a:endParaRPr>
          </a:p>
        </p:txBody>
      </p:sp>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l="45966" t="23155" r="35521" b="33948"/>
          <a:stretch>
            <a:fillRect/>
          </a:stretch>
        </p:blipFill>
        <p:spPr bwMode="auto">
          <a:xfrm>
            <a:off x="1619250" y="2708275"/>
            <a:ext cx="2089150" cy="3024188"/>
          </a:xfrm>
          <a:prstGeom prst="rect">
            <a:avLst/>
          </a:prstGeom>
          <a:noFill/>
          <a:ln>
            <a:noFill/>
          </a:ln>
          <a:effectLst/>
          <a:extLst>
            <a:ext uri="{909E8E84-426E-40DD-AFC4-6F175D3DCCD1}">
              <a14:hiddenFill xmlns:a14="http://schemas.microsoft.com/office/drawing/2010/main">
                <a:blipFill dpi="0" rotWithShape="0">
                  <a:blip/>
                  <a:srcRect l="45966" t="23155" r="35521" b="3394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3" name="Picture 5"/>
          <p:cNvPicPr>
            <a:picLocks noChangeAspect="1" noChangeArrowheads="1"/>
          </p:cNvPicPr>
          <p:nvPr/>
        </p:nvPicPr>
        <p:blipFill>
          <a:blip r:embed="rId4">
            <a:extLst>
              <a:ext uri="{28A0092B-C50C-407E-A947-70E740481C1C}">
                <a14:useLocalDpi xmlns:a14="http://schemas.microsoft.com/office/drawing/2010/main" val="0"/>
              </a:ext>
            </a:extLst>
          </a:blip>
          <a:srcRect l="74025" t="26039" r="8650" b="48763"/>
          <a:stretch>
            <a:fillRect/>
          </a:stretch>
        </p:blipFill>
        <p:spPr bwMode="auto">
          <a:xfrm>
            <a:off x="4787900" y="2924175"/>
            <a:ext cx="3089275" cy="2808288"/>
          </a:xfrm>
          <a:prstGeom prst="rect">
            <a:avLst/>
          </a:prstGeom>
          <a:noFill/>
          <a:ln>
            <a:noFill/>
          </a:ln>
          <a:effectLst/>
          <a:extLst>
            <a:ext uri="{909E8E84-426E-40DD-AFC4-6F175D3DCCD1}">
              <a14:hiddenFill xmlns:a14="http://schemas.microsoft.com/office/drawing/2010/main">
                <a:blipFill dpi="0" rotWithShape="0">
                  <a:blip/>
                  <a:srcRect l="74025" t="26039" r="8650" b="48763"/>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4" name="Text Box 6"/>
          <p:cNvSpPr txBox="1">
            <a:spLocks noChangeArrowheads="1"/>
          </p:cNvSpPr>
          <p:nvPr/>
        </p:nvSpPr>
        <p:spPr bwMode="auto">
          <a:xfrm>
            <a:off x="5580063" y="6480175"/>
            <a:ext cx="3600450"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ctr">
              <a:buClrTx/>
              <a:buFontTx/>
              <a:buNone/>
            </a:pPr>
            <a:r>
              <a:rPr lang="en-GB" sz="1300">
                <a:latin typeface="Lucida Sans" pitchFamily="32" charset="0"/>
                <a:ea typeface="ＭＳ Ｐゴシック" pitchFamily="32" charset="-128"/>
              </a:rPr>
              <a:t>Johansen-Berg &amp; Rushworth, 2009</a:t>
            </a:r>
          </a:p>
        </p:txBody>
      </p:sp>
    </p:spTree>
    <p:extLst>
      <p:ext uri="{BB962C8B-B14F-4D97-AF65-F5344CB8AC3E}">
        <p14:creationId xmlns:p14="http://schemas.microsoft.com/office/powerpoint/2010/main" val="211639664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1"/>
          <p:cNvSpPr txBox="1">
            <a:spLocks noChangeArrowheads="1"/>
          </p:cNvSpPr>
          <p:nvPr/>
        </p:nvSpPr>
        <p:spPr bwMode="auto">
          <a:xfrm>
            <a:off x="330200" y="908050"/>
            <a:ext cx="848995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just">
              <a:buClrTx/>
              <a:buFontTx/>
              <a:buNone/>
            </a:pPr>
            <a:r>
              <a:rPr lang="en-GB" sz="2800" b="1" dirty="0">
                <a:solidFill>
                  <a:srgbClr val="0D0D0D"/>
                </a:solidFill>
                <a:latin typeface="+mj-lt"/>
              </a:rPr>
              <a:t>Deterministic Vs. </a:t>
            </a:r>
            <a:r>
              <a:rPr lang="en-GB" sz="2800" b="1" dirty="0" smtClean="0">
                <a:solidFill>
                  <a:srgbClr val="0D0D0D"/>
                </a:solidFill>
                <a:latin typeface="+mj-lt"/>
              </a:rPr>
              <a:t>Probabilistic </a:t>
            </a:r>
            <a:r>
              <a:rPr lang="en-GB" sz="2800" b="1" dirty="0">
                <a:solidFill>
                  <a:srgbClr val="0D0D0D"/>
                </a:solidFill>
                <a:latin typeface="+mj-lt"/>
              </a:rPr>
              <a:t>tractography</a:t>
            </a:r>
          </a:p>
        </p:txBody>
      </p:sp>
      <p:sp>
        <p:nvSpPr>
          <p:cNvPr id="18434" name="Text Box 2"/>
          <p:cNvSpPr txBox="1">
            <a:spLocks noChangeArrowheads="1"/>
          </p:cNvSpPr>
          <p:nvPr/>
        </p:nvSpPr>
        <p:spPr bwMode="auto">
          <a:xfrm>
            <a:off x="722312" y="1700808"/>
            <a:ext cx="7705725" cy="44033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marL="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just">
              <a:buClrTx/>
              <a:buFontTx/>
              <a:buNone/>
            </a:pPr>
            <a:endParaRPr lang="de-DE" sz="2000" i="1" dirty="0">
              <a:latin typeface="+mn-lt"/>
            </a:endParaRPr>
          </a:p>
          <a:p>
            <a:pPr algn="just">
              <a:buClrTx/>
              <a:buFontTx/>
              <a:buNone/>
            </a:pPr>
            <a:r>
              <a:rPr lang="de-DE" sz="2000" b="1" i="1" dirty="0">
                <a:latin typeface="+mn-lt"/>
              </a:rPr>
              <a:t>Deterministic</a:t>
            </a:r>
            <a:r>
              <a:rPr lang="de-DE" sz="2000" i="1" dirty="0">
                <a:latin typeface="+mn-lt"/>
              </a:rPr>
              <a:t>:</a:t>
            </a:r>
            <a:r>
              <a:rPr lang="de-DE" sz="2000" dirty="0">
                <a:latin typeface="+mn-lt"/>
              </a:rPr>
              <a:t> </a:t>
            </a:r>
          </a:p>
          <a:p>
            <a:pPr algn="just">
              <a:buClrTx/>
              <a:buFontTx/>
              <a:buNone/>
            </a:pPr>
            <a:r>
              <a:rPr lang="de-DE" sz="2000" dirty="0">
                <a:latin typeface="+mn-lt"/>
              </a:rPr>
              <a:t>A point estimate of the principal diffusion direction at each voxel is used to draw a single line. </a:t>
            </a:r>
          </a:p>
          <a:p>
            <a:pPr algn="just">
              <a:buClrTx/>
              <a:buFontTx/>
              <a:buNone/>
            </a:pPr>
            <a:endParaRPr lang="de-DE" sz="2000" dirty="0">
              <a:latin typeface="+mn-lt"/>
            </a:endParaRPr>
          </a:p>
          <a:p>
            <a:pPr algn="just">
              <a:buClrTx/>
              <a:buFontTx/>
              <a:buNone/>
            </a:pPr>
            <a:r>
              <a:rPr lang="de-DE" sz="2000" b="1" i="1" dirty="0">
                <a:latin typeface="+mn-lt"/>
              </a:rPr>
              <a:t>Probabilistic</a:t>
            </a:r>
            <a:r>
              <a:rPr lang="de-DE" sz="2000" dirty="0">
                <a:latin typeface="+mn-lt"/>
              </a:rPr>
              <a:t>: </a:t>
            </a:r>
          </a:p>
          <a:p>
            <a:pPr algn="just">
              <a:buClrTx/>
              <a:buFontTx/>
              <a:buNone/>
            </a:pPr>
            <a:r>
              <a:rPr lang="de-DE" sz="2000" dirty="0">
                <a:latin typeface="+mn-lt"/>
              </a:rPr>
              <a:t>Provides a probability distribution on the diffusion direction at each voxel </a:t>
            </a:r>
            <a:r>
              <a:rPr lang="de-DE" sz="2000" dirty="0" smtClean="0">
                <a:latin typeface="+mn-lt"/>
              </a:rPr>
              <a:t>which </a:t>
            </a:r>
            <a:r>
              <a:rPr lang="de-DE" sz="2000" dirty="0">
                <a:latin typeface="+mn-lt"/>
              </a:rPr>
              <a:t>is then used to draw thousands of streamlines to build up a connectivity distribution</a:t>
            </a:r>
          </a:p>
          <a:p>
            <a:pPr lvl="1" indent="0" algn="just">
              <a:buClrTx/>
              <a:buFontTx/>
              <a:buNone/>
            </a:pPr>
            <a:r>
              <a:rPr lang="en-US" sz="2000" i="1" dirty="0">
                <a:latin typeface="+mn-lt"/>
              </a:rPr>
              <a:t>Advantages</a:t>
            </a:r>
            <a:r>
              <a:rPr lang="en-US" sz="2000" dirty="0">
                <a:latin typeface="+mn-lt"/>
              </a:rPr>
              <a:t>: </a:t>
            </a:r>
          </a:p>
          <a:p>
            <a:pPr lvl="1" indent="0" algn="just">
              <a:buClrTx/>
              <a:buFontTx/>
              <a:buNone/>
            </a:pPr>
            <a:r>
              <a:rPr lang="en-US" sz="2000" dirty="0">
                <a:latin typeface="+mn-lt"/>
              </a:rPr>
              <a:t>-  Allows to continue tracking in areas of high uncertainty (with very  curvy tracts) </a:t>
            </a:r>
          </a:p>
          <a:p>
            <a:pPr lvl="1" indent="0" algn="just">
              <a:buClrTx/>
              <a:buFontTx/>
              <a:buNone/>
            </a:pPr>
            <a:r>
              <a:rPr lang="en-US" sz="2000" dirty="0">
                <a:latin typeface="+mn-lt"/>
              </a:rPr>
              <a:t>- Provides a quantitative measure of the probability of a pathway being traced between two points</a:t>
            </a:r>
          </a:p>
        </p:txBody>
      </p:sp>
    </p:spTree>
    <p:extLst>
      <p:ext uri="{BB962C8B-B14F-4D97-AF65-F5344CB8AC3E}">
        <p14:creationId xmlns:p14="http://schemas.microsoft.com/office/powerpoint/2010/main" val="188817288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4716016" y="1507605"/>
            <a:ext cx="3816424" cy="1818063"/>
          </a:xfrm>
          <a:prstGeom prst="rect">
            <a:avLst/>
          </a:prstGeom>
          <a:solidFill>
            <a:schemeClr val="accent5">
              <a:lumMod val="20000"/>
              <a:lumOff val="80000"/>
            </a:schemeClr>
          </a:solidFill>
          <a:ln>
            <a:noFill/>
          </a:ln>
          <a:effectLs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a:solidFill>
                  <a:srgbClr val="000000"/>
                </a:solidFill>
                <a:latin typeface="Arial" charset="0"/>
                <a:ea typeface="DejaVu Sans"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a:solidFill>
                  <a:srgbClr val="000000"/>
                </a:solidFill>
                <a:latin typeface="Arial" charset="0"/>
                <a:ea typeface="DejaVu Sans"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a:solidFill>
                  <a:srgbClr val="000000"/>
                </a:solidFill>
                <a:latin typeface="Arial" charset="0"/>
                <a:ea typeface="DejaVu Sans"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a:solidFill>
                  <a:srgbClr val="000000"/>
                </a:solidFill>
                <a:latin typeface="Arial" charset="0"/>
                <a:ea typeface="DejaVu Sans"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a:solidFill>
                  <a:srgbClr val="000000"/>
                </a:solidFill>
                <a:latin typeface="Arial" charset="0"/>
                <a:ea typeface="DejaVu Sans" charset="0"/>
                <a:cs typeface="DejaVu Sans" charset="0"/>
              </a:defRPr>
            </a:lvl9pPr>
          </a:lstStyle>
          <a:p>
            <a:pPr algn="ctr">
              <a:buClrTx/>
              <a:buFontTx/>
              <a:buNone/>
            </a:pPr>
            <a:r>
              <a:rPr lang="de-DE" sz="1600" b="1" dirty="0"/>
              <a:t>Whole </a:t>
            </a:r>
            <a:r>
              <a:rPr lang="de-DE" sz="1600" b="1" dirty="0" smtClean="0"/>
              <a:t>brain</a:t>
            </a:r>
          </a:p>
          <a:p>
            <a:pPr algn="ctr">
              <a:buClrTx/>
              <a:buFontTx/>
              <a:buNone/>
            </a:pPr>
            <a:endParaRPr lang="de-DE" sz="1600" b="1" dirty="0" smtClean="0"/>
          </a:p>
          <a:p>
            <a:pPr marL="285750" indent="-285750">
              <a:buClrTx/>
              <a:buFont typeface="Arial" panose="020B0604020202020204" pitchFamily="34" charset="0"/>
              <a:buChar char="•"/>
            </a:pPr>
            <a:r>
              <a:rPr lang="de-DE" sz="1600" dirty="0" smtClean="0"/>
              <a:t>Use t</a:t>
            </a:r>
            <a:r>
              <a:rPr lang="de-DE" sz="1600" dirty="0" smtClean="0"/>
              <a:t>ractography to look at whole brain connectivity</a:t>
            </a:r>
          </a:p>
          <a:p>
            <a:pPr marL="285750" indent="-285750">
              <a:buClrTx/>
              <a:buFont typeface="Arial" panose="020B0604020202020204" pitchFamily="34" charset="0"/>
              <a:buChar char="•"/>
            </a:pPr>
            <a:endParaRPr lang="de-DE" sz="1600" dirty="0" smtClean="0"/>
          </a:p>
          <a:p>
            <a:pPr>
              <a:buClrTx/>
            </a:pPr>
            <a:endParaRPr lang="de-DE" sz="1600" dirty="0"/>
          </a:p>
          <a:p>
            <a:pPr>
              <a:buClrTx/>
            </a:pPr>
            <a:endParaRPr lang="de-DE" sz="1600" dirty="0" smtClean="0"/>
          </a:p>
        </p:txBody>
      </p:sp>
      <p:sp>
        <p:nvSpPr>
          <p:cNvPr id="20483" name="Text Box 3"/>
          <p:cNvSpPr txBox="1">
            <a:spLocks noChangeArrowheads="1"/>
          </p:cNvSpPr>
          <p:nvPr/>
        </p:nvSpPr>
        <p:spPr bwMode="auto">
          <a:xfrm>
            <a:off x="1187624" y="172498"/>
            <a:ext cx="6624736"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lvl="1" algn="ctr">
              <a:lnSpc>
                <a:spcPct val="150000"/>
              </a:lnSpc>
            </a:pPr>
            <a:r>
              <a:rPr lang="en-GB" sz="2800" b="1" dirty="0" smtClean="0">
                <a:latin typeface="+mj-lt"/>
                <a:ea typeface="ＭＳ Ｐゴシック" pitchFamily="32" charset="-128"/>
              </a:rPr>
              <a:t>Uses of tractography</a:t>
            </a:r>
            <a:endParaRPr lang="en-GB" sz="2800" b="1" dirty="0">
              <a:latin typeface="+mj-lt"/>
              <a:ea typeface="ＭＳ Ｐゴシック" pitchFamily="32" charset="-128"/>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3684743"/>
            <a:ext cx="1860729" cy="2383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2"/>
          <p:cNvSpPr txBox="1">
            <a:spLocks noChangeArrowheads="1"/>
          </p:cNvSpPr>
          <p:nvPr/>
        </p:nvSpPr>
        <p:spPr bwMode="auto">
          <a:xfrm>
            <a:off x="251520" y="1511552"/>
            <a:ext cx="3816424" cy="1818063"/>
          </a:xfrm>
          <a:prstGeom prst="rect">
            <a:avLst/>
          </a:prstGeom>
          <a:solidFill>
            <a:schemeClr val="accent5">
              <a:lumMod val="20000"/>
              <a:lumOff val="80000"/>
            </a:schemeClr>
          </a:solidFill>
          <a:ln>
            <a:noFill/>
          </a:ln>
          <a:effectLs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a:solidFill>
                  <a:srgbClr val="000000"/>
                </a:solidFill>
                <a:latin typeface="Arial" charset="0"/>
                <a:ea typeface="DejaVu Sans"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a:solidFill>
                  <a:srgbClr val="000000"/>
                </a:solidFill>
                <a:latin typeface="Arial" charset="0"/>
                <a:ea typeface="DejaVu Sans"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a:solidFill>
                  <a:srgbClr val="000000"/>
                </a:solidFill>
                <a:latin typeface="Arial" charset="0"/>
                <a:ea typeface="DejaVu Sans"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a:solidFill>
                  <a:srgbClr val="000000"/>
                </a:solidFill>
                <a:latin typeface="Arial" charset="0"/>
                <a:ea typeface="DejaVu Sans"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a:solidFill>
                  <a:srgbClr val="000000"/>
                </a:solidFill>
                <a:latin typeface="Arial" charset="0"/>
                <a:ea typeface="DejaVu Sans" charset="0"/>
                <a:cs typeface="DejaVu Sans" charset="0"/>
              </a:defRPr>
            </a:lvl9pPr>
          </a:lstStyle>
          <a:p>
            <a:pPr algn="ctr">
              <a:buClrTx/>
              <a:buFontTx/>
              <a:buNone/>
            </a:pPr>
            <a:r>
              <a:rPr lang="de-DE" sz="1600" b="1" dirty="0" smtClean="0"/>
              <a:t>Tract of interest</a:t>
            </a:r>
            <a:endParaRPr lang="de-DE" sz="1600" b="1" dirty="0" smtClean="0"/>
          </a:p>
          <a:p>
            <a:pPr algn="ctr">
              <a:buClrTx/>
              <a:buFontTx/>
              <a:buNone/>
            </a:pPr>
            <a:endParaRPr lang="de-DE" sz="1600" b="1" dirty="0" smtClean="0"/>
          </a:p>
          <a:p>
            <a:pPr marL="285750" indent="-285750">
              <a:buClrTx/>
              <a:buFont typeface="Arial" panose="020B0604020202020204" pitchFamily="34" charset="0"/>
              <a:buChar char="•"/>
            </a:pPr>
            <a:r>
              <a:rPr lang="de-DE" sz="1600" dirty="0" smtClean="0"/>
              <a:t> Generate tracts between prespecified regions</a:t>
            </a:r>
          </a:p>
          <a:p>
            <a:pPr marL="285750" indent="-285750">
              <a:buClrTx/>
              <a:buFont typeface="Arial" panose="020B0604020202020204" pitchFamily="34" charset="0"/>
              <a:buChar char="•"/>
            </a:pPr>
            <a:r>
              <a:rPr lang="de-DE" sz="1600" dirty="0" smtClean="0"/>
              <a:t>Investigate diffusion metric across those tracts</a:t>
            </a:r>
          </a:p>
          <a:p>
            <a:pPr>
              <a:buClrTx/>
            </a:pPr>
            <a:r>
              <a:rPr lang="de-DE" sz="1600" dirty="0"/>
              <a:t>	</a:t>
            </a:r>
            <a:endParaRPr lang="de-DE" sz="1600" b="1" dirty="0"/>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3836771"/>
            <a:ext cx="2739174" cy="2288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393927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b="1" dirty="0" smtClean="0"/>
              <a:t>Diffusion analysis tools for tractography</a:t>
            </a:r>
            <a:endParaRPr lang="en-GB" sz="2800" b="1" dirty="0"/>
          </a:p>
        </p:txBody>
      </p:sp>
      <p:sp>
        <p:nvSpPr>
          <p:cNvPr id="3" name="Content Placeholder 2"/>
          <p:cNvSpPr>
            <a:spLocks noGrp="1"/>
          </p:cNvSpPr>
          <p:nvPr>
            <p:ph idx="1"/>
          </p:nvPr>
        </p:nvSpPr>
        <p:spPr/>
        <p:txBody>
          <a:bodyPr>
            <a:normAutofit/>
          </a:bodyPr>
          <a:lstStyle/>
          <a:p>
            <a:r>
              <a:rPr lang="en-GB" sz="2800" dirty="0" err="1" smtClean="0"/>
              <a:t>Mrtrix</a:t>
            </a:r>
            <a:endParaRPr lang="en-GB" sz="2800" dirty="0"/>
          </a:p>
          <a:p>
            <a:endParaRPr lang="en-GB" sz="2800" dirty="0"/>
          </a:p>
          <a:p>
            <a:r>
              <a:rPr lang="en-GB" sz="2800" dirty="0" smtClean="0"/>
              <a:t>FSL - </a:t>
            </a:r>
            <a:r>
              <a:rPr lang="en-GB" sz="2800" dirty="0" err="1" smtClean="0"/>
              <a:t>Bedpostx</a:t>
            </a:r>
            <a:endParaRPr lang="en-GB" sz="2800" dirty="0" smtClean="0"/>
          </a:p>
          <a:p>
            <a:endParaRPr lang="en-GB" sz="2800" dirty="0"/>
          </a:p>
          <a:p>
            <a:r>
              <a:rPr lang="en-GB" sz="2800" dirty="0" err="1" smtClean="0"/>
              <a:t>Freesurfer</a:t>
            </a:r>
            <a:r>
              <a:rPr lang="en-GB" sz="2800" dirty="0" smtClean="0"/>
              <a:t> - </a:t>
            </a:r>
            <a:r>
              <a:rPr lang="en-GB" sz="2800" dirty="0" err="1" smtClean="0"/>
              <a:t>tracula</a:t>
            </a:r>
            <a:endParaRPr lang="en-GB" sz="2800" dirty="0"/>
          </a:p>
          <a:p>
            <a:endParaRPr lang="en-GB" dirty="0"/>
          </a:p>
          <a:p>
            <a:pPr marL="0" indent="0">
              <a:buNone/>
            </a:pPr>
            <a:endParaRPr lang="en-GB" dirty="0"/>
          </a:p>
        </p:txBody>
      </p:sp>
    </p:spTree>
    <p:extLst>
      <p:ext uri="{BB962C8B-B14F-4D97-AF65-F5344CB8AC3E}">
        <p14:creationId xmlns:p14="http://schemas.microsoft.com/office/powerpoint/2010/main" val="10186983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b="1" dirty="0"/>
              <a:t>1. </a:t>
            </a:r>
            <a:r>
              <a:rPr lang="en-GB" sz="2800" b="1" dirty="0" err="1"/>
              <a:t>Preprocessing</a:t>
            </a:r>
            <a:endParaRPr lang="en-GB" sz="2800" b="1" dirty="0"/>
          </a:p>
        </p:txBody>
      </p:sp>
      <p:sp>
        <p:nvSpPr>
          <p:cNvPr id="3" name="Content Placeholder 2"/>
          <p:cNvSpPr>
            <a:spLocks noGrp="1"/>
          </p:cNvSpPr>
          <p:nvPr>
            <p:ph idx="1"/>
          </p:nvPr>
        </p:nvSpPr>
        <p:spPr/>
        <p:txBody>
          <a:bodyPr>
            <a:normAutofit/>
          </a:bodyPr>
          <a:lstStyle/>
          <a:p>
            <a:r>
              <a:rPr lang="en-GB" sz="2800" b="1" dirty="0" err="1"/>
              <a:t>Denoising</a:t>
            </a:r>
            <a:r>
              <a:rPr lang="en-GB" sz="2800" b="1" dirty="0"/>
              <a:t> </a:t>
            </a:r>
            <a:r>
              <a:rPr lang="en-GB" sz="2800" dirty="0"/>
              <a:t>– PCA analysis to supress thermal noise components</a:t>
            </a:r>
          </a:p>
          <a:p>
            <a:endParaRPr lang="en-GB" sz="2800" dirty="0"/>
          </a:p>
          <a:p>
            <a:r>
              <a:rPr lang="en-GB" sz="2800" b="1" dirty="0" smtClean="0"/>
              <a:t>Eddy correction </a:t>
            </a:r>
            <a:r>
              <a:rPr lang="en-GB" sz="2800" dirty="0" smtClean="0"/>
              <a:t>– corrects susceptibility </a:t>
            </a:r>
            <a:r>
              <a:rPr lang="en-GB" sz="2800" dirty="0"/>
              <a:t>distortions and subject movement </a:t>
            </a:r>
            <a:r>
              <a:rPr lang="en-GB" sz="2800" dirty="0" smtClean="0"/>
              <a:t>e.g. FSL eddy</a:t>
            </a:r>
            <a:endParaRPr lang="en-GB" sz="2800" dirty="0" smtClean="0"/>
          </a:p>
          <a:p>
            <a:endParaRPr lang="en-GB" sz="2800" dirty="0"/>
          </a:p>
          <a:p>
            <a:r>
              <a:rPr lang="en-GB" sz="2800" b="1" dirty="0" smtClean="0"/>
              <a:t>Bias correction </a:t>
            </a:r>
            <a:r>
              <a:rPr lang="en-GB" sz="2800" dirty="0" smtClean="0"/>
              <a:t>– can also help with </a:t>
            </a:r>
            <a:r>
              <a:rPr lang="en-GB" sz="2800" dirty="0" err="1" smtClean="0"/>
              <a:t>dwi</a:t>
            </a:r>
            <a:r>
              <a:rPr lang="en-GB" sz="2800" dirty="0" smtClean="0"/>
              <a:t> mask estimation if it is </a:t>
            </a:r>
            <a:r>
              <a:rPr lang="en-GB" sz="2800" dirty="0" smtClean="0"/>
              <a:t>intensity-based e.g. ANTS N4 / FSL</a:t>
            </a:r>
            <a:endParaRPr lang="en-GB" sz="2800" b="1" dirty="0"/>
          </a:p>
          <a:p>
            <a:endParaRPr lang="en-GB" dirty="0"/>
          </a:p>
          <a:p>
            <a:pPr marL="0" indent="0">
              <a:buNone/>
            </a:pPr>
            <a:endParaRPr lang="en-GB" dirty="0"/>
          </a:p>
        </p:txBody>
      </p:sp>
    </p:spTree>
    <p:extLst>
      <p:ext uri="{BB962C8B-B14F-4D97-AF65-F5344CB8AC3E}">
        <p14:creationId xmlns:p14="http://schemas.microsoft.com/office/powerpoint/2010/main" val="6498565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b="1" dirty="0" smtClean="0"/>
              <a:t>Eddy current distortion</a:t>
            </a:r>
            <a:endParaRPr lang="en-GB" sz="2800" b="1" dirty="0"/>
          </a:p>
        </p:txBody>
      </p:sp>
      <p:pic>
        <p:nvPicPr>
          <p:cNvPr id="1026" name="Picture 2" descr="http://3.bp.blogspot.com/-L3smmuRzKLQ/U9_Bu450gaI/AAAAAAAAAzs/mR_WRgTsD2o/s1600/Befo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645024"/>
            <a:ext cx="4370909" cy="25444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eddy distor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1484784"/>
            <a:ext cx="6486525" cy="18192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2.bp.blogspot.com/-MaK3Wga-rFs/U9_Bu-EAFdI/AAAAAAAAAzw/QEbwZWZgCIM/s1600/Afte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4437" y="3645023"/>
            <a:ext cx="4315954" cy="2544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7862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b="1" dirty="0" smtClean="0"/>
              <a:t>2. Generate response functions</a:t>
            </a:r>
            <a:endParaRPr lang="en-GB" sz="2800" b="1"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7504" y="2492896"/>
            <a:ext cx="3047001" cy="2300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4387" y="2544713"/>
            <a:ext cx="2157413" cy="222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216" y="2434113"/>
            <a:ext cx="2286000" cy="247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27584" y="2132856"/>
            <a:ext cx="1584176" cy="369332"/>
          </a:xfrm>
          <a:prstGeom prst="rect">
            <a:avLst/>
          </a:prstGeom>
          <a:noFill/>
        </p:spPr>
        <p:txBody>
          <a:bodyPr wrap="square" rtlCol="0">
            <a:spAutoFit/>
          </a:bodyPr>
          <a:lstStyle/>
          <a:p>
            <a:pPr algn="ctr"/>
            <a:r>
              <a:rPr lang="en-GB" dirty="0" smtClean="0"/>
              <a:t>WM</a:t>
            </a:r>
            <a:endParaRPr lang="en-GB" dirty="0"/>
          </a:p>
        </p:txBody>
      </p:sp>
      <p:sp>
        <p:nvSpPr>
          <p:cNvPr id="8" name="TextBox 7"/>
          <p:cNvSpPr txBox="1"/>
          <p:nvPr/>
        </p:nvSpPr>
        <p:spPr>
          <a:xfrm>
            <a:off x="3969808" y="2175381"/>
            <a:ext cx="1584176" cy="369332"/>
          </a:xfrm>
          <a:prstGeom prst="rect">
            <a:avLst/>
          </a:prstGeom>
          <a:noFill/>
        </p:spPr>
        <p:txBody>
          <a:bodyPr wrap="square" rtlCol="0">
            <a:spAutoFit/>
          </a:bodyPr>
          <a:lstStyle/>
          <a:p>
            <a:pPr algn="ctr"/>
            <a:r>
              <a:rPr lang="en-GB" dirty="0" smtClean="0"/>
              <a:t>GM</a:t>
            </a:r>
            <a:endParaRPr lang="en-GB" dirty="0"/>
          </a:p>
        </p:txBody>
      </p:sp>
      <p:sp>
        <p:nvSpPr>
          <p:cNvPr id="9" name="TextBox 8"/>
          <p:cNvSpPr txBox="1"/>
          <p:nvPr/>
        </p:nvSpPr>
        <p:spPr>
          <a:xfrm>
            <a:off x="6867128" y="2165928"/>
            <a:ext cx="1584176" cy="369332"/>
          </a:xfrm>
          <a:prstGeom prst="rect">
            <a:avLst/>
          </a:prstGeom>
          <a:noFill/>
        </p:spPr>
        <p:txBody>
          <a:bodyPr wrap="square" rtlCol="0">
            <a:spAutoFit/>
          </a:bodyPr>
          <a:lstStyle/>
          <a:p>
            <a:pPr algn="ctr"/>
            <a:r>
              <a:rPr lang="en-GB" dirty="0" smtClean="0"/>
              <a:t>CSF</a:t>
            </a:r>
            <a:endParaRPr lang="en-GB" dirty="0"/>
          </a:p>
        </p:txBody>
      </p:sp>
    </p:spTree>
    <p:extLst>
      <p:ext uri="{BB962C8B-B14F-4D97-AF65-F5344CB8AC3E}">
        <p14:creationId xmlns:p14="http://schemas.microsoft.com/office/powerpoint/2010/main" val="12724684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518864" y="260648"/>
            <a:ext cx="8229600" cy="93610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b="1" dirty="0"/>
              <a:t>3. </a:t>
            </a:r>
            <a:r>
              <a:rPr lang="en-GB" sz="2400" b="1" dirty="0" smtClean="0"/>
              <a:t>Use </a:t>
            </a:r>
            <a:r>
              <a:rPr lang="en-GB" sz="2400" b="1" dirty="0"/>
              <a:t>response function from DWI signal in each voxel </a:t>
            </a:r>
            <a:r>
              <a:rPr lang="en-GB" sz="2400" b="1" dirty="0" smtClean="0"/>
              <a:t>to </a:t>
            </a:r>
            <a:r>
              <a:rPr lang="en-GB" sz="2400" b="1" dirty="0"/>
              <a:t>generate </a:t>
            </a:r>
            <a:r>
              <a:rPr lang="en-GB" sz="2400" b="1" dirty="0" smtClean="0"/>
              <a:t>fibre orientation distribution (FOD)</a:t>
            </a:r>
            <a:endParaRPr lang="en-GB" sz="2400" b="1"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537" y="2276872"/>
            <a:ext cx="7111559" cy="2988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64644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94671" y="188640"/>
            <a:ext cx="861295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n-US" altLang="en-US" sz="2200" dirty="0">
                <a:cs typeface="Arial" charset="0"/>
              </a:rPr>
              <a:t>Water molecule movement (diffusivity) occurs inside, outside, around and through cellular structures affected by temperature and viscosity</a:t>
            </a:r>
            <a:endParaRPr kumimoji="0" lang="en-US" altLang="en-US" sz="1050" b="0" i="0" u="none" strike="noStrike" cap="none" normalizeH="0" baseline="0" dirty="0">
              <a:ln>
                <a:noFill/>
              </a:ln>
              <a:solidFill>
                <a:schemeClr val="tx1"/>
              </a:solidFill>
              <a:effectLst/>
              <a:latin typeface="Arial" charset="0"/>
              <a:cs typeface="Arial" charset="0"/>
            </a:endParaRPr>
          </a:p>
        </p:txBody>
      </p:sp>
      <p:sp>
        <p:nvSpPr>
          <p:cNvPr id="3" name="Rectangle 2"/>
          <p:cNvSpPr/>
          <p:nvPr/>
        </p:nvSpPr>
        <p:spPr>
          <a:xfrm>
            <a:off x="179512" y="5877272"/>
            <a:ext cx="6192688" cy="769441"/>
          </a:xfrm>
          <a:prstGeom prst="rect">
            <a:avLst/>
          </a:prstGeom>
          <a:solidFill>
            <a:schemeClr val="accent2">
              <a:lumMod val="40000"/>
              <a:lumOff val="60000"/>
            </a:schemeClr>
          </a:solidFill>
          <a:ln>
            <a:solidFill>
              <a:srgbClr val="C00000"/>
            </a:solidFill>
          </a:ln>
        </p:spPr>
        <p:txBody>
          <a:bodyPr wrap="square">
            <a:spAutoFit/>
          </a:bodyPr>
          <a:lstStyle/>
          <a:p>
            <a:pPr eaLnBrk="0" fontAlgn="base" hangingPunct="0">
              <a:spcBef>
                <a:spcPct val="0"/>
              </a:spcBef>
              <a:spcAft>
                <a:spcPct val="0"/>
              </a:spcAft>
            </a:pPr>
            <a:r>
              <a:rPr lang="en-US" altLang="en-US" sz="2200" dirty="0">
                <a:cs typeface="Arial" charset="0"/>
              </a:rPr>
              <a:t>Mobility affected by barriers and obstacles </a:t>
            </a:r>
            <a:r>
              <a:rPr lang="en-US" altLang="en-US" sz="2200" dirty="0" err="1">
                <a:cs typeface="Arial" charset="0"/>
              </a:rPr>
              <a:t>inc.</a:t>
            </a:r>
            <a:r>
              <a:rPr lang="en-US" altLang="en-US" sz="2200" dirty="0">
                <a:cs typeface="Arial" charset="0"/>
              </a:rPr>
              <a:t> intracellular, extracellular, axons etc., within a tissue</a:t>
            </a:r>
            <a:endParaRPr lang="en-US" altLang="en-US" sz="2200" dirty="0">
              <a:latin typeface="Arial" charset="0"/>
              <a:cs typeface="Arial" charset="0"/>
            </a:endParaRPr>
          </a:p>
        </p:txBody>
      </p:sp>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0161" y="2204864"/>
            <a:ext cx="5238343" cy="2070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descr="Imagen que contiene exterior&#10;&#10;&#10;&#10;Descripción generada automáticamente">
            <a:extLst>
              <a:ext uri="{FF2B5EF4-FFF2-40B4-BE49-F238E27FC236}">
                <a16:creationId xmlns:a16="http://schemas.microsoft.com/office/drawing/2014/main" xmlns="" id="{4E59E9FA-C48D-264F-B40F-E7C51EAF55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7" y="1581544"/>
            <a:ext cx="3672265" cy="3672265"/>
          </a:xfrm>
          <a:prstGeom prst="rect">
            <a:avLst/>
          </a:prstGeom>
        </p:spPr>
      </p:pic>
    </p:spTree>
    <p:extLst>
      <p:ext uri="{BB962C8B-B14F-4D97-AF65-F5344CB8AC3E}">
        <p14:creationId xmlns:p14="http://schemas.microsoft.com/office/powerpoint/2010/main" val="244757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b="1" dirty="0"/>
              <a:t>4</a:t>
            </a:r>
            <a:r>
              <a:rPr lang="en-GB" sz="2800" b="1" dirty="0" smtClean="0"/>
              <a:t>. </a:t>
            </a:r>
            <a:r>
              <a:rPr lang="en-GB" sz="2800" b="1" dirty="0" smtClean="0"/>
              <a:t>QC FOD output</a:t>
            </a:r>
            <a:endParaRPr lang="en-GB" sz="2800" b="1" dirty="0"/>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268760"/>
            <a:ext cx="7534275"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83532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6545" y="332656"/>
            <a:ext cx="8229600" cy="1180728"/>
          </a:xfrm>
        </p:spPr>
        <p:txBody>
          <a:bodyPr>
            <a:normAutofit/>
          </a:bodyPr>
          <a:lstStyle/>
          <a:p>
            <a:pPr marL="0" indent="0">
              <a:buNone/>
            </a:pPr>
            <a:r>
              <a:rPr lang="en-GB" sz="2800" b="1" dirty="0"/>
              <a:t>5</a:t>
            </a:r>
            <a:r>
              <a:rPr lang="en-GB" sz="2800" b="1" dirty="0" smtClean="0"/>
              <a:t>. </a:t>
            </a:r>
            <a:r>
              <a:rPr lang="en-GB" sz="2800" b="1" dirty="0"/>
              <a:t>Perform streamline </a:t>
            </a:r>
            <a:r>
              <a:rPr lang="en-GB" sz="2800" b="1" dirty="0" err="1"/>
              <a:t>tractography</a:t>
            </a:r>
            <a:r>
              <a:rPr lang="en-GB" sz="2800" b="1" dirty="0"/>
              <a:t> from the FODs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825972"/>
            <a:ext cx="3219450" cy="412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1268760"/>
            <a:ext cx="3067050" cy="261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4149080"/>
            <a:ext cx="2855392" cy="2334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29365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b="1" dirty="0"/>
              <a:t>6</a:t>
            </a:r>
            <a:r>
              <a:rPr lang="en-GB" sz="2800" b="1" dirty="0" smtClean="0"/>
              <a:t>. </a:t>
            </a:r>
            <a:r>
              <a:rPr lang="en-GB" sz="2800" b="1" dirty="0" smtClean="0"/>
              <a:t>Define nodes – e.g. parcellation image from atlas</a:t>
            </a:r>
            <a:endParaRPr lang="en-GB" sz="2800" b="1" dirty="0"/>
          </a:p>
        </p:txBody>
      </p:sp>
      <p:sp>
        <p:nvSpPr>
          <p:cNvPr id="3" name="Content Placeholder 2"/>
          <p:cNvSpPr>
            <a:spLocks noGrp="1"/>
          </p:cNvSpPr>
          <p:nvPr>
            <p:ph idx="1"/>
          </p:nvPr>
        </p:nvSpPr>
        <p:spPr/>
        <p:txBody>
          <a:bodyPr/>
          <a:lstStyle/>
          <a:p>
            <a:r>
              <a:rPr lang="en-GB" dirty="0"/>
              <a:t>Register chosen cortical atlas to diffusion space </a:t>
            </a: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2893423"/>
            <a:ext cx="2891920" cy="3645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2893423"/>
            <a:ext cx="3590925"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67322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332656"/>
            <a:ext cx="8229600" cy="1108720"/>
          </a:xfrm>
        </p:spPr>
        <p:txBody>
          <a:bodyPr>
            <a:normAutofit/>
          </a:bodyPr>
          <a:lstStyle/>
          <a:p>
            <a:pPr marL="0" indent="0">
              <a:buNone/>
            </a:pPr>
            <a:r>
              <a:rPr lang="en-GB" sz="2800" b="1" dirty="0"/>
              <a:t>7</a:t>
            </a:r>
            <a:r>
              <a:rPr lang="en-GB" sz="2800" b="1" dirty="0" smtClean="0"/>
              <a:t>. </a:t>
            </a:r>
            <a:r>
              <a:rPr lang="en-GB" sz="2800" b="1" dirty="0"/>
              <a:t>Generate connectome matrix from streamline file and node </a:t>
            </a:r>
            <a:r>
              <a:rPr lang="en-GB" sz="2800" b="1" dirty="0" err="1"/>
              <a:t>parcellation</a:t>
            </a:r>
            <a:r>
              <a:rPr lang="en-GB" sz="2800" b="1" dirty="0"/>
              <a:t> image</a:t>
            </a: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9676" y="3861048"/>
            <a:ext cx="2397622" cy="2619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4194833"/>
            <a:ext cx="49911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5371" y="1486812"/>
            <a:ext cx="1623854" cy="2012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1448270"/>
            <a:ext cx="1630869" cy="2089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52065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b="1" dirty="0" smtClean="0"/>
              <a:t>Quantitative analysis using tractography</a:t>
            </a:r>
            <a:endParaRPr lang="en-GB" sz="3200" b="1" dirty="0"/>
          </a:p>
        </p:txBody>
      </p:sp>
      <p:sp>
        <p:nvSpPr>
          <p:cNvPr id="3" name="Content Placeholder 2"/>
          <p:cNvSpPr>
            <a:spLocks noGrp="1"/>
          </p:cNvSpPr>
          <p:nvPr>
            <p:ph idx="1"/>
          </p:nvPr>
        </p:nvSpPr>
        <p:spPr/>
        <p:txBody>
          <a:bodyPr>
            <a:normAutofit/>
          </a:bodyPr>
          <a:lstStyle/>
          <a:p>
            <a:r>
              <a:rPr lang="en-GB" sz="2400" dirty="0" smtClean="0"/>
              <a:t>Density of reconstructed connections does not reflect density of underlying axon </a:t>
            </a:r>
            <a:r>
              <a:rPr lang="en-GB" sz="2400" dirty="0" smtClean="0"/>
              <a:t>connections</a:t>
            </a:r>
          </a:p>
          <a:p>
            <a:pPr marL="0" indent="0">
              <a:buNone/>
            </a:pPr>
            <a:endParaRPr lang="en-GB" sz="2400" dirty="0" smtClean="0"/>
          </a:p>
          <a:p>
            <a:pPr marL="0" indent="0">
              <a:buNone/>
            </a:pPr>
            <a:r>
              <a:rPr lang="en-GB" sz="2400" b="1" dirty="0" smtClean="0"/>
              <a:t>Options</a:t>
            </a:r>
          </a:p>
          <a:p>
            <a:pPr marL="0" indent="0">
              <a:buNone/>
            </a:pPr>
            <a:endParaRPr lang="en-GB" sz="2400" dirty="0" smtClean="0"/>
          </a:p>
          <a:p>
            <a:r>
              <a:rPr lang="en-GB" sz="2400" dirty="0" smtClean="0"/>
              <a:t>Assess diffusion metric across a particular tract(s) of interest – </a:t>
            </a:r>
            <a:r>
              <a:rPr lang="en-GB" sz="2400" dirty="0" smtClean="0"/>
              <a:t>FA/Fixel/NOODI/SMT</a:t>
            </a:r>
          </a:p>
          <a:p>
            <a:endParaRPr lang="en-GB" sz="2400" dirty="0" smtClean="0"/>
          </a:p>
          <a:p>
            <a:r>
              <a:rPr lang="en-GB" sz="2400" dirty="0" smtClean="0"/>
              <a:t>Use appropriate weights for individual streamlines </a:t>
            </a:r>
            <a:r>
              <a:rPr lang="en-GB" sz="2400" dirty="0" smtClean="0"/>
              <a:t>e.g. measure of fibre density</a:t>
            </a:r>
            <a:endParaRPr lang="en-GB" sz="2400" dirty="0"/>
          </a:p>
        </p:txBody>
      </p:sp>
    </p:spTree>
    <p:extLst>
      <p:ext uri="{BB962C8B-B14F-4D97-AF65-F5344CB8AC3E}">
        <p14:creationId xmlns:p14="http://schemas.microsoft.com/office/powerpoint/2010/main" val="10597164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6604" y="376065"/>
            <a:ext cx="8229600" cy="964703"/>
          </a:xfrm>
        </p:spPr>
        <p:txBody>
          <a:bodyPr>
            <a:normAutofit/>
          </a:bodyPr>
          <a:lstStyle/>
          <a:p>
            <a:pPr marL="0" indent="0" algn="ctr">
              <a:buNone/>
            </a:pPr>
            <a:r>
              <a:rPr lang="en-GB" sz="2800" b="1" dirty="0"/>
              <a:t>8</a:t>
            </a:r>
            <a:r>
              <a:rPr lang="en-GB" sz="2800" b="1" dirty="0" smtClean="0"/>
              <a:t>. </a:t>
            </a:r>
            <a:r>
              <a:rPr lang="en-GB" sz="2800" b="1" dirty="0"/>
              <a:t>Perform statistical analysis on matrix</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4085" y="1487464"/>
            <a:ext cx="4150605" cy="1385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txBox="1">
            <a:spLocks/>
          </p:cNvSpPr>
          <p:nvPr/>
        </p:nvSpPr>
        <p:spPr>
          <a:xfrm>
            <a:off x="323528" y="1363376"/>
            <a:ext cx="6408712" cy="192160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2400" dirty="0"/>
              <a:t>Graph </a:t>
            </a:r>
            <a:r>
              <a:rPr lang="en-GB" sz="2400" dirty="0" smtClean="0"/>
              <a:t>theory</a:t>
            </a:r>
          </a:p>
          <a:p>
            <a:pPr marL="0" indent="0">
              <a:buFont typeface="Arial" panose="020B0604020202020204" pitchFamily="34" charset="0"/>
              <a:buNone/>
            </a:pPr>
            <a:endParaRPr lang="en-GB" sz="2400" dirty="0" smtClean="0"/>
          </a:p>
          <a:p>
            <a:r>
              <a:rPr lang="en-GB" sz="2400" dirty="0" smtClean="0"/>
              <a:t> Local – </a:t>
            </a:r>
            <a:r>
              <a:rPr lang="en-GB" sz="2400" dirty="0" err="1" smtClean="0"/>
              <a:t>e.g</a:t>
            </a:r>
            <a:r>
              <a:rPr lang="en-GB" sz="2400" dirty="0" smtClean="0"/>
              <a:t> . Degree or strength</a:t>
            </a:r>
          </a:p>
          <a:p>
            <a:r>
              <a:rPr lang="en-GB" sz="2400" dirty="0" smtClean="0"/>
              <a:t>Global e.g. global efficiency</a:t>
            </a:r>
            <a:endParaRPr lang="en-GB" sz="2400" dirty="0"/>
          </a:p>
          <a:p>
            <a:pPr marL="0" indent="0">
              <a:buFont typeface="Arial" panose="020B0604020202020204" pitchFamily="34" charset="0"/>
              <a:buNone/>
            </a:pPr>
            <a:endParaRPr lang="en-GB" dirty="0" smtClean="0"/>
          </a:p>
        </p:txBody>
      </p:sp>
      <p:sp>
        <p:nvSpPr>
          <p:cNvPr id="2" name="TextBox 1"/>
          <p:cNvSpPr txBox="1"/>
          <p:nvPr/>
        </p:nvSpPr>
        <p:spPr>
          <a:xfrm>
            <a:off x="347706" y="3573016"/>
            <a:ext cx="5448430" cy="1569660"/>
          </a:xfrm>
          <a:prstGeom prst="rect">
            <a:avLst/>
          </a:prstGeom>
          <a:noFill/>
        </p:spPr>
        <p:txBody>
          <a:bodyPr wrap="square" rtlCol="0">
            <a:spAutoFit/>
          </a:bodyPr>
          <a:lstStyle/>
          <a:p>
            <a:r>
              <a:rPr lang="en-GB" sz="2400" dirty="0" smtClean="0"/>
              <a:t>Addressing multiple comparisons problem</a:t>
            </a:r>
          </a:p>
          <a:p>
            <a:endParaRPr lang="en-GB" sz="2400" dirty="0" smtClean="0"/>
          </a:p>
          <a:p>
            <a:pPr marL="285750" indent="-285750">
              <a:buFont typeface="Arial" panose="020B0604020202020204" pitchFamily="34" charset="0"/>
              <a:buChar char="•"/>
            </a:pPr>
            <a:r>
              <a:rPr lang="en-GB" sz="2400" dirty="0" smtClean="0"/>
              <a:t>Network based statistics</a:t>
            </a:r>
          </a:p>
          <a:p>
            <a:pPr marL="285750" indent="-285750">
              <a:buFont typeface="Arial" panose="020B0604020202020204" pitchFamily="34" charset="0"/>
              <a:buChar char="•"/>
            </a:pPr>
            <a:r>
              <a:rPr lang="en-GB" sz="2400" dirty="0" smtClean="0"/>
              <a:t>Modularity</a:t>
            </a:r>
            <a:endParaRPr lang="en-GB" sz="2400" dirty="0"/>
          </a:p>
        </p:txBody>
      </p:sp>
    </p:spTree>
    <p:extLst>
      <p:ext uri="{BB962C8B-B14F-4D97-AF65-F5344CB8AC3E}">
        <p14:creationId xmlns:p14="http://schemas.microsoft.com/office/powerpoint/2010/main" val="2173369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b="1" dirty="0"/>
              <a:t>Conclusions</a:t>
            </a:r>
          </a:p>
        </p:txBody>
      </p:sp>
      <p:sp>
        <p:nvSpPr>
          <p:cNvPr id="3" name="Content Placeholder 2"/>
          <p:cNvSpPr>
            <a:spLocks noGrp="1"/>
          </p:cNvSpPr>
          <p:nvPr>
            <p:ph idx="1"/>
          </p:nvPr>
        </p:nvSpPr>
        <p:spPr/>
        <p:txBody>
          <a:bodyPr>
            <a:normAutofit/>
          </a:bodyPr>
          <a:lstStyle/>
          <a:p>
            <a:r>
              <a:rPr lang="en-GB" sz="2800" dirty="0"/>
              <a:t>DTI is a model of DWI data</a:t>
            </a:r>
          </a:p>
          <a:p>
            <a:r>
              <a:rPr lang="en-GB" sz="2800" dirty="0">
                <a:latin typeface="Calibri" panose="020F0502020204030204" pitchFamily="34" charset="0"/>
                <a:sym typeface="Wingdings" panose="05000000000000000000" pitchFamily="2" charset="2"/>
              </a:rPr>
              <a:t>In DTI we use </a:t>
            </a:r>
            <a:r>
              <a:rPr lang="en-GB" sz="2800" b="1" dirty="0">
                <a:latin typeface="Calibri" panose="020F0502020204030204" pitchFamily="34" charset="0"/>
                <a:sym typeface="Wingdings" panose="05000000000000000000" pitchFamily="2" charset="2"/>
              </a:rPr>
              <a:t>anisotropy</a:t>
            </a:r>
            <a:r>
              <a:rPr lang="en-GB" sz="2800" dirty="0">
                <a:latin typeface="Calibri" panose="020F0502020204030204" pitchFamily="34" charset="0"/>
                <a:sym typeface="Wingdings" panose="05000000000000000000" pitchFamily="2" charset="2"/>
              </a:rPr>
              <a:t> to estimate the axonal organization of the brain.</a:t>
            </a:r>
            <a:endParaRPr lang="en-GB" sz="2800" dirty="0"/>
          </a:p>
          <a:p>
            <a:r>
              <a:rPr lang="en-GB" sz="2800" dirty="0"/>
              <a:t>Diffusion metrics are sensitive to WM microstructure</a:t>
            </a:r>
          </a:p>
          <a:p>
            <a:r>
              <a:rPr lang="en-GB" sz="2800" dirty="0" smtClean="0"/>
              <a:t>Tractography is a useful tool to reconstruct structural connections</a:t>
            </a:r>
          </a:p>
          <a:p>
            <a:r>
              <a:rPr lang="en-GB" sz="2800" dirty="0" smtClean="0"/>
              <a:t>Tractography can be used for tract(s) of interest analysis or to perform </a:t>
            </a:r>
            <a:r>
              <a:rPr lang="en-GB" sz="2800" dirty="0" err="1" smtClean="0"/>
              <a:t>connectomics</a:t>
            </a:r>
            <a:r>
              <a:rPr lang="en-GB" sz="2800" dirty="0" smtClean="0"/>
              <a:t> using graph theory</a:t>
            </a:r>
            <a:r>
              <a:rPr lang="en-GB" sz="2800" dirty="0" smtClean="0"/>
              <a:t>  </a:t>
            </a:r>
            <a:endParaRPr lang="en-GB" sz="2800" dirty="0"/>
          </a:p>
          <a:p>
            <a:endParaRPr lang="en-GB" sz="2800" dirty="0"/>
          </a:p>
          <a:p>
            <a:endParaRPr lang="en-GB" sz="2800" dirty="0"/>
          </a:p>
        </p:txBody>
      </p:sp>
    </p:spTree>
    <p:extLst>
      <p:ext uri="{BB962C8B-B14F-4D97-AF65-F5344CB8AC3E}">
        <p14:creationId xmlns:p14="http://schemas.microsoft.com/office/powerpoint/2010/main" val="29189935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C35422D-C36E-AD4B-BBEB-7C81A053E2FA}"/>
              </a:ext>
            </a:extLst>
          </p:cNvPr>
          <p:cNvSpPr>
            <a:spLocks noGrp="1"/>
          </p:cNvSpPr>
          <p:nvPr>
            <p:ph type="title"/>
          </p:nvPr>
        </p:nvSpPr>
        <p:spPr/>
        <p:txBody>
          <a:bodyPr/>
          <a:lstStyle/>
          <a:p>
            <a:r>
              <a:rPr lang="es-ES" dirty="0" err="1"/>
              <a:t>Acknowledgements</a:t>
            </a:r>
            <a:endParaRPr lang="es-ES" dirty="0"/>
          </a:p>
        </p:txBody>
      </p:sp>
      <p:sp>
        <p:nvSpPr>
          <p:cNvPr id="3" name="Marcador de contenido 2">
            <a:extLst>
              <a:ext uri="{FF2B5EF4-FFF2-40B4-BE49-F238E27FC236}">
                <a16:creationId xmlns:a16="http://schemas.microsoft.com/office/drawing/2014/main" xmlns="" id="{244E5527-4345-E347-997F-00005A95217B}"/>
              </a:ext>
            </a:extLst>
          </p:cNvPr>
          <p:cNvSpPr>
            <a:spLocks noGrp="1"/>
          </p:cNvSpPr>
          <p:nvPr>
            <p:ph idx="1"/>
          </p:nvPr>
        </p:nvSpPr>
        <p:spPr/>
        <p:txBody>
          <a:bodyPr/>
          <a:lstStyle/>
          <a:p>
            <a:r>
              <a:rPr lang="es-ES" dirty="0" err="1"/>
              <a:t>Previous</a:t>
            </a:r>
            <a:r>
              <a:rPr lang="es-ES" dirty="0"/>
              <a:t> </a:t>
            </a:r>
            <a:r>
              <a:rPr lang="es-ES" dirty="0" err="1"/>
              <a:t>MfD</a:t>
            </a:r>
            <a:r>
              <a:rPr lang="es-ES" dirty="0"/>
              <a:t> </a:t>
            </a:r>
            <a:r>
              <a:rPr lang="es-ES" dirty="0" err="1"/>
              <a:t>presenters</a:t>
            </a:r>
            <a:endParaRPr lang="es-ES" dirty="0"/>
          </a:p>
          <a:p>
            <a:endParaRPr lang="es-ES" dirty="0"/>
          </a:p>
          <a:p>
            <a:r>
              <a:rPr lang="es-ES" dirty="0" err="1"/>
              <a:t>Our</a:t>
            </a:r>
            <a:r>
              <a:rPr lang="es-ES" dirty="0"/>
              <a:t> </a:t>
            </a:r>
            <a:r>
              <a:rPr lang="es-ES" dirty="0" err="1"/>
              <a:t>expert</a:t>
            </a:r>
            <a:r>
              <a:rPr lang="es-ES" dirty="0"/>
              <a:t> Enrico </a:t>
            </a:r>
            <a:r>
              <a:rPr lang="es-ES" dirty="0" err="1"/>
              <a:t>Kaden</a:t>
            </a:r>
            <a:r>
              <a:rPr lang="es-ES" dirty="0"/>
              <a:t>!</a:t>
            </a:r>
          </a:p>
        </p:txBody>
      </p:sp>
    </p:spTree>
    <p:extLst>
      <p:ext uri="{BB962C8B-B14F-4D97-AF65-F5344CB8AC3E}">
        <p14:creationId xmlns:p14="http://schemas.microsoft.com/office/powerpoint/2010/main" val="16018390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1706056-C0C8-3B4E-872D-C32E2F4A9453}"/>
              </a:ext>
            </a:extLst>
          </p:cNvPr>
          <p:cNvSpPr>
            <a:spLocks noGrp="1"/>
          </p:cNvSpPr>
          <p:nvPr>
            <p:ph type="title"/>
          </p:nvPr>
        </p:nvSpPr>
        <p:spPr/>
        <p:txBody>
          <a:bodyPr/>
          <a:lstStyle/>
          <a:p>
            <a:r>
              <a:rPr lang="es-ES" dirty="0" err="1"/>
              <a:t>Selected</a:t>
            </a:r>
            <a:r>
              <a:rPr lang="es-ES" dirty="0"/>
              <a:t> </a:t>
            </a:r>
            <a:r>
              <a:rPr lang="es-ES" dirty="0" err="1"/>
              <a:t>references</a:t>
            </a:r>
            <a:endParaRPr lang="es-ES" dirty="0"/>
          </a:p>
        </p:txBody>
      </p:sp>
      <p:sp>
        <p:nvSpPr>
          <p:cNvPr id="3" name="Marcador de contenido 2">
            <a:extLst>
              <a:ext uri="{FF2B5EF4-FFF2-40B4-BE49-F238E27FC236}">
                <a16:creationId xmlns:a16="http://schemas.microsoft.com/office/drawing/2014/main" xmlns="" id="{9301D2AA-941A-AC4A-AA17-28EAB72FFC2C}"/>
              </a:ext>
            </a:extLst>
          </p:cNvPr>
          <p:cNvSpPr>
            <a:spLocks noGrp="1"/>
          </p:cNvSpPr>
          <p:nvPr>
            <p:ph idx="1"/>
          </p:nvPr>
        </p:nvSpPr>
        <p:spPr/>
        <p:txBody>
          <a:bodyPr>
            <a:normAutofit fontScale="92500" lnSpcReduction="10000"/>
          </a:bodyPr>
          <a:lstStyle/>
          <a:p>
            <a:r>
              <a:rPr lang="en-GB" sz="2000" dirty="0" smtClean="0"/>
              <a:t>FSL/</a:t>
            </a:r>
            <a:r>
              <a:rPr lang="en-GB" sz="2000" dirty="0" err="1" smtClean="0"/>
              <a:t>mrtrix</a:t>
            </a:r>
            <a:r>
              <a:rPr lang="en-GB" sz="2000" dirty="0" smtClean="0"/>
              <a:t> website</a:t>
            </a:r>
            <a:endParaRPr lang="en-GB" sz="2000" dirty="0"/>
          </a:p>
          <a:p>
            <a:r>
              <a:rPr lang="en" sz="2000" dirty="0"/>
              <a:t>S</a:t>
            </a:r>
            <a:r>
              <a:rPr lang="es-ES" sz="2000" dirty="0"/>
              <a:t>m</a:t>
            </a:r>
            <a:r>
              <a:rPr lang="en" sz="2000" dirty="0"/>
              <a:t>ith 2014. Cross-Subject Comparison of Local Diffusion MRI Parameters </a:t>
            </a:r>
          </a:p>
          <a:p>
            <a:r>
              <a:rPr lang="en" sz="2000" dirty="0"/>
              <a:t>J</a:t>
            </a:r>
            <a:r>
              <a:rPr lang="es-ES" sz="2000" dirty="0"/>
              <a:t>o</a:t>
            </a:r>
            <a:r>
              <a:rPr lang="en" sz="2000" dirty="0"/>
              <a:t>nes 2014. Gaussian Modeling of the Diffusion Signal</a:t>
            </a:r>
          </a:p>
          <a:p>
            <a:r>
              <a:rPr lang="en" sz="2000" dirty="0"/>
              <a:t>M</a:t>
            </a:r>
            <a:r>
              <a:rPr lang="es-ES" sz="2000" dirty="0"/>
              <a:t>o</a:t>
            </a:r>
            <a:r>
              <a:rPr lang="en" sz="2000" dirty="0"/>
              <a:t>ri 2006. Principles of Diffusion Tensor Primer Imaging and Its Applications to Basic Neuroscience </a:t>
            </a:r>
            <a:r>
              <a:rPr lang="en" sz="2000" dirty="0" smtClean="0"/>
              <a:t>Research</a:t>
            </a:r>
            <a:endParaRPr lang="en" sz="2000" dirty="0"/>
          </a:p>
          <a:p>
            <a:r>
              <a:rPr lang="en" sz="2000" dirty="0"/>
              <a:t>Jones DK et al. </a:t>
            </a:r>
            <a:r>
              <a:rPr lang="en-GB" sz="2000" dirty="0"/>
              <a:t>White matter integrity, </a:t>
            </a:r>
            <a:r>
              <a:rPr lang="en-GB" sz="2000" dirty="0" err="1"/>
              <a:t>fiber</a:t>
            </a:r>
            <a:r>
              <a:rPr lang="en-GB" sz="2000" dirty="0"/>
              <a:t> count, and other fallacies: the do's and don'ts of diffusion MRI. </a:t>
            </a:r>
            <a:r>
              <a:rPr lang="en-GB" sz="2000" dirty="0" err="1"/>
              <a:t>Neuroimage</a:t>
            </a:r>
            <a:r>
              <a:rPr lang="en-GB" sz="2000" dirty="0"/>
              <a:t>. 2013;73:239-54</a:t>
            </a:r>
            <a:endParaRPr lang="en" sz="2000" dirty="0"/>
          </a:p>
          <a:p>
            <a:r>
              <a:rPr lang="en" sz="2000" dirty="0"/>
              <a:t>S</a:t>
            </a:r>
            <a:r>
              <a:rPr lang="es-ES" sz="2000" dirty="0"/>
              <a:t>m</a:t>
            </a:r>
            <a:r>
              <a:rPr lang="en" sz="2000" dirty="0"/>
              <a:t>ith et al 2006.  Tract-based spatial statistics: Voxelwise analysis of multi-subject diffusion data (Original TBSS paper) </a:t>
            </a:r>
          </a:p>
          <a:p>
            <a:r>
              <a:rPr lang="en" sz="2000" dirty="0"/>
              <a:t>Kaden E et al. Multi-compartment microscopic diffusion imaging. Neuroimage. 2016;130:346-59</a:t>
            </a:r>
          </a:p>
          <a:p>
            <a:r>
              <a:rPr lang="en" sz="2000" dirty="0"/>
              <a:t>Zhang H et al. NODDI: practical in vivo neurite orientation diseprsion and density imaging of the human brain. Neuroimage. 2012;61:1000-16</a:t>
            </a:r>
          </a:p>
          <a:p>
            <a:r>
              <a:rPr lang="en" sz="2000" dirty="0"/>
              <a:t>Mito R et al. </a:t>
            </a:r>
            <a:r>
              <a:rPr lang="en-GB" sz="2000" dirty="0"/>
              <a:t>Fibre-specific white matter reductions in Alzheimer’s disease and mild cognitive impairment. Brain. 2018;141:888-902</a:t>
            </a:r>
          </a:p>
          <a:p>
            <a:endParaRPr lang="en-GB" sz="2000" dirty="0" smtClean="0"/>
          </a:p>
          <a:p>
            <a:endParaRPr lang="en-GB" sz="2000" dirty="0"/>
          </a:p>
          <a:p>
            <a:endParaRPr lang="en" sz="2000" dirty="0" smtClean="0"/>
          </a:p>
          <a:p>
            <a:endParaRPr lang="en" dirty="0"/>
          </a:p>
          <a:p>
            <a:endParaRPr lang="es-ES" dirty="0"/>
          </a:p>
        </p:txBody>
      </p:sp>
    </p:spTree>
    <p:extLst>
      <p:ext uri="{BB962C8B-B14F-4D97-AF65-F5344CB8AC3E}">
        <p14:creationId xmlns:p14="http://schemas.microsoft.com/office/powerpoint/2010/main" val="139455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8827C7B-9398-7A4A-A730-96623AFE668F}"/>
              </a:ext>
            </a:extLst>
          </p:cNvPr>
          <p:cNvSpPr>
            <a:spLocks noGrp="1"/>
          </p:cNvSpPr>
          <p:nvPr>
            <p:ph type="title"/>
          </p:nvPr>
        </p:nvSpPr>
        <p:spPr>
          <a:xfrm>
            <a:off x="451802" y="274638"/>
            <a:ext cx="8229600" cy="1143000"/>
          </a:xfrm>
        </p:spPr>
        <p:txBody>
          <a:bodyPr/>
          <a:lstStyle/>
          <a:p>
            <a:r>
              <a:rPr lang="es-ES" b="1" dirty="0"/>
              <a:t>DWI ≠ DTI </a:t>
            </a:r>
          </a:p>
        </p:txBody>
      </p:sp>
      <p:pic>
        <p:nvPicPr>
          <p:cNvPr id="11" name="Imagen 10">
            <a:extLst>
              <a:ext uri="{FF2B5EF4-FFF2-40B4-BE49-F238E27FC236}">
                <a16:creationId xmlns:a16="http://schemas.microsoft.com/office/drawing/2014/main" xmlns="" id="{54041DDA-D483-B04A-9E62-44354208FCD1}"/>
              </a:ext>
            </a:extLst>
          </p:cNvPr>
          <p:cNvPicPr>
            <a:picLocks noChangeAspect="1"/>
          </p:cNvPicPr>
          <p:nvPr/>
        </p:nvPicPr>
        <p:blipFill>
          <a:blip r:embed="rId3"/>
          <a:stretch>
            <a:fillRect/>
          </a:stretch>
        </p:blipFill>
        <p:spPr>
          <a:xfrm>
            <a:off x="4974878" y="1577128"/>
            <a:ext cx="3197522" cy="4543847"/>
          </a:xfrm>
          <a:prstGeom prst="rect">
            <a:avLst/>
          </a:prstGeom>
        </p:spPr>
      </p:pic>
      <p:pic>
        <p:nvPicPr>
          <p:cNvPr id="3" name="Imagen 2">
            <a:extLst>
              <a:ext uri="{FF2B5EF4-FFF2-40B4-BE49-F238E27FC236}">
                <a16:creationId xmlns:a16="http://schemas.microsoft.com/office/drawing/2014/main" xmlns="" id="{EE27A3FA-4A88-354C-9958-1B4393BCC28B}"/>
              </a:ext>
            </a:extLst>
          </p:cNvPr>
          <p:cNvPicPr>
            <a:picLocks noChangeAspect="1"/>
          </p:cNvPicPr>
          <p:nvPr/>
        </p:nvPicPr>
        <p:blipFill>
          <a:blip r:embed="rId4"/>
          <a:stretch>
            <a:fillRect/>
          </a:stretch>
        </p:blipFill>
        <p:spPr>
          <a:xfrm>
            <a:off x="701941" y="2204864"/>
            <a:ext cx="3456384" cy="3618402"/>
          </a:xfrm>
          <a:prstGeom prst="rect">
            <a:avLst/>
          </a:prstGeom>
        </p:spPr>
      </p:pic>
      <p:sp>
        <p:nvSpPr>
          <p:cNvPr id="4" name="CuadroTexto 3">
            <a:extLst>
              <a:ext uri="{FF2B5EF4-FFF2-40B4-BE49-F238E27FC236}">
                <a16:creationId xmlns:a16="http://schemas.microsoft.com/office/drawing/2014/main" xmlns="" id="{60C19422-2982-064A-95DF-84E06074AE11}"/>
              </a:ext>
            </a:extLst>
          </p:cNvPr>
          <p:cNvSpPr txBox="1"/>
          <p:nvPr/>
        </p:nvSpPr>
        <p:spPr>
          <a:xfrm>
            <a:off x="2195736" y="6120975"/>
            <a:ext cx="1224136" cy="369332"/>
          </a:xfrm>
          <a:prstGeom prst="rect">
            <a:avLst/>
          </a:prstGeom>
          <a:noFill/>
        </p:spPr>
        <p:txBody>
          <a:bodyPr wrap="square" rtlCol="0">
            <a:spAutoFit/>
          </a:bodyPr>
          <a:lstStyle/>
          <a:p>
            <a:r>
              <a:rPr lang="es-ES" dirty="0"/>
              <a:t>DWI</a:t>
            </a:r>
          </a:p>
        </p:txBody>
      </p:sp>
      <p:sp>
        <p:nvSpPr>
          <p:cNvPr id="8" name="CuadroTexto 7">
            <a:extLst>
              <a:ext uri="{FF2B5EF4-FFF2-40B4-BE49-F238E27FC236}">
                <a16:creationId xmlns:a16="http://schemas.microsoft.com/office/drawing/2014/main" xmlns="" id="{88BA916A-2AA8-184C-8AE5-CC44AD0457A2}"/>
              </a:ext>
            </a:extLst>
          </p:cNvPr>
          <p:cNvSpPr txBox="1"/>
          <p:nvPr/>
        </p:nvSpPr>
        <p:spPr>
          <a:xfrm>
            <a:off x="6336196" y="6214030"/>
            <a:ext cx="1224136" cy="369332"/>
          </a:xfrm>
          <a:prstGeom prst="rect">
            <a:avLst/>
          </a:prstGeom>
          <a:noFill/>
        </p:spPr>
        <p:txBody>
          <a:bodyPr wrap="square" rtlCol="0">
            <a:spAutoFit/>
          </a:bodyPr>
          <a:lstStyle/>
          <a:p>
            <a:r>
              <a:rPr lang="es-ES" dirty="0"/>
              <a:t>DTI</a:t>
            </a:r>
          </a:p>
        </p:txBody>
      </p:sp>
    </p:spTree>
    <p:extLst>
      <p:ext uri="{BB962C8B-B14F-4D97-AF65-F5344CB8AC3E}">
        <p14:creationId xmlns:p14="http://schemas.microsoft.com/office/powerpoint/2010/main" val="187407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581963427"/>
              </p:ext>
            </p:extLst>
          </p:nvPr>
        </p:nvGraphicFramePr>
        <p:xfrm>
          <a:off x="719572" y="1988840"/>
          <a:ext cx="7704856" cy="4126652"/>
        </p:xfrm>
        <a:graphic>
          <a:graphicData uri="http://schemas.openxmlformats.org/drawingml/2006/table">
            <a:tbl>
              <a:tblPr firstRow="1" bandRow="1">
                <a:tableStyleId>{5C22544A-7EE6-4342-B048-85BDC9FD1C3A}</a:tableStyleId>
              </a:tblPr>
              <a:tblGrid>
                <a:gridCol w="2669268">
                  <a:extLst>
                    <a:ext uri="{9D8B030D-6E8A-4147-A177-3AD203B41FA5}">
                      <a16:colId xmlns:a16="http://schemas.microsoft.com/office/drawing/2014/main" xmlns="" val="20000"/>
                    </a:ext>
                  </a:extLst>
                </a:gridCol>
                <a:gridCol w="5035588">
                  <a:extLst>
                    <a:ext uri="{9D8B030D-6E8A-4147-A177-3AD203B41FA5}">
                      <a16:colId xmlns:a16="http://schemas.microsoft.com/office/drawing/2014/main" xmlns="" val="20001"/>
                    </a:ext>
                  </a:extLst>
                </a:gridCol>
              </a:tblGrid>
              <a:tr h="407142">
                <a:tc>
                  <a:txBody>
                    <a:bodyPr/>
                    <a:lstStyle/>
                    <a:p>
                      <a:r>
                        <a:rPr lang="en-GB" dirty="0"/>
                        <a:t>Diffusion parameter</a:t>
                      </a:r>
                    </a:p>
                  </a:txBody>
                  <a:tcPr/>
                </a:tc>
                <a:tc>
                  <a:txBody>
                    <a:bodyPr/>
                    <a:lstStyle/>
                    <a:p>
                      <a:endParaRPr lang="en-GB"/>
                    </a:p>
                  </a:txBody>
                  <a:tcPr/>
                </a:tc>
                <a:extLst>
                  <a:ext uri="{0D108BD9-81ED-4DB2-BD59-A6C34878D82A}">
                    <a16:rowId xmlns:a16="http://schemas.microsoft.com/office/drawing/2014/main" xmlns="" val="10000"/>
                  </a:ext>
                </a:extLst>
              </a:tr>
              <a:tr h="702739">
                <a:tc>
                  <a:txBody>
                    <a:bodyPr/>
                    <a:lstStyle/>
                    <a:p>
                      <a:r>
                        <a:rPr lang="en-GB" dirty="0"/>
                        <a:t>Diffusion time </a:t>
                      </a:r>
                      <a:r>
                        <a:rPr lang="el-GR" dirty="0"/>
                        <a:t>Δ</a:t>
                      </a:r>
                      <a:endParaRPr lang="es-ES" dirty="0"/>
                    </a:p>
                  </a:txBody>
                  <a:tcPr/>
                </a:tc>
                <a:tc>
                  <a:txBody>
                    <a:bodyPr/>
                    <a:lstStyle/>
                    <a:p>
                      <a:r>
                        <a:rPr lang="en-GB" dirty="0"/>
                        <a:t>Longer </a:t>
                      </a:r>
                      <a:r>
                        <a:rPr lang="el-GR" dirty="0"/>
                        <a:t>Δ </a:t>
                      </a:r>
                      <a:r>
                        <a:rPr lang="en-GB" dirty="0"/>
                        <a:t>results in more attenuation in diffusion signal</a:t>
                      </a:r>
                    </a:p>
                  </a:txBody>
                  <a:tcPr/>
                </a:tc>
                <a:extLst>
                  <a:ext uri="{0D108BD9-81ED-4DB2-BD59-A6C34878D82A}">
                    <a16:rowId xmlns:a16="http://schemas.microsoft.com/office/drawing/2014/main" xmlns="" val="10001"/>
                  </a:ext>
                </a:extLst>
              </a:tr>
              <a:tr h="702739">
                <a:tc>
                  <a:txBody>
                    <a:bodyPr/>
                    <a:lstStyle/>
                    <a:p>
                      <a:r>
                        <a:rPr lang="en-GB" dirty="0"/>
                        <a:t>Gradient strength G</a:t>
                      </a:r>
                    </a:p>
                    <a:p>
                      <a:endParaRPr lang="en-GB" dirty="0"/>
                    </a:p>
                  </a:txBody>
                  <a:tcPr/>
                </a:tc>
                <a:tc>
                  <a:txBody>
                    <a:bodyPr/>
                    <a:lstStyle/>
                    <a:p>
                      <a:r>
                        <a:rPr lang="en-GB" dirty="0"/>
                        <a:t>Stronger G results in more attenuation in diffusion signal</a:t>
                      </a:r>
                    </a:p>
                  </a:txBody>
                  <a:tcPr/>
                </a:tc>
                <a:extLst>
                  <a:ext uri="{0D108BD9-81ED-4DB2-BD59-A6C34878D82A}">
                    <a16:rowId xmlns:a16="http://schemas.microsoft.com/office/drawing/2014/main" xmlns="" val="10002"/>
                  </a:ext>
                </a:extLst>
              </a:tr>
              <a:tr h="851676">
                <a:tc>
                  <a:txBody>
                    <a:bodyPr/>
                    <a:lstStyle/>
                    <a:p>
                      <a:r>
                        <a:rPr lang="en-GB" dirty="0"/>
                        <a:t>b-value </a:t>
                      </a:r>
                    </a:p>
                  </a:txBody>
                  <a:tcPr/>
                </a:tc>
                <a:tc>
                  <a:txBody>
                    <a:bodyPr/>
                    <a:lstStyle/>
                    <a:p>
                      <a:r>
                        <a:rPr lang="en-GB" dirty="0"/>
                        <a:t>Summarizes the effect of gradient strength and diffusion time </a:t>
                      </a:r>
                    </a:p>
                  </a:txBody>
                  <a:tcPr/>
                </a:tc>
                <a:extLst>
                  <a:ext uri="{0D108BD9-81ED-4DB2-BD59-A6C34878D82A}">
                    <a16:rowId xmlns:a16="http://schemas.microsoft.com/office/drawing/2014/main" xmlns="" val="10003"/>
                  </a:ext>
                </a:extLst>
              </a:tr>
              <a:tr h="648072">
                <a:tc>
                  <a:txBody>
                    <a:bodyPr/>
                    <a:lstStyle/>
                    <a:p>
                      <a:r>
                        <a:rPr lang="en-GB" dirty="0"/>
                        <a:t>Shell</a:t>
                      </a:r>
                    </a:p>
                  </a:txBody>
                  <a:tcPr/>
                </a:tc>
                <a:tc>
                  <a:txBody>
                    <a:bodyPr/>
                    <a:lstStyle/>
                    <a:p>
                      <a:r>
                        <a:rPr lang="en-GB" dirty="0"/>
                        <a:t>Set of volumes with the same b value but different orientation</a:t>
                      </a:r>
                    </a:p>
                  </a:txBody>
                  <a:tcPr/>
                </a:tc>
                <a:extLst>
                  <a:ext uri="{0D108BD9-81ED-4DB2-BD59-A6C34878D82A}">
                    <a16:rowId xmlns:a16="http://schemas.microsoft.com/office/drawing/2014/main" xmlns="" val="3416949406"/>
                  </a:ext>
                </a:extLst>
              </a:tr>
              <a:tr h="407142">
                <a:tc>
                  <a:txBody>
                    <a:bodyPr/>
                    <a:lstStyle/>
                    <a:p>
                      <a:r>
                        <a:rPr lang="en-GB" dirty="0"/>
                        <a:t>Single-shell </a:t>
                      </a:r>
                      <a:r>
                        <a:rPr lang="en-GB" dirty="0" err="1"/>
                        <a:t>dMRI</a:t>
                      </a:r>
                      <a:endParaRPr lang="en-GB" dirty="0"/>
                    </a:p>
                  </a:txBody>
                  <a:tcPr/>
                </a:tc>
                <a:tc>
                  <a:txBody>
                    <a:bodyPr/>
                    <a:lstStyle/>
                    <a:p>
                      <a:r>
                        <a:rPr lang="en-GB" dirty="0"/>
                        <a:t>Varying gradient directions with a fixed b-value</a:t>
                      </a:r>
                    </a:p>
                  </a:txBody>
                  <a:tcPr/>
                </a:tc>
                <a:extLst>
                  <a:ext uri="{0D108BD9-81ED-4DB2-BD59-A6C34878D82A}">
                    <a16:rowId xmlns:a16="http://schemas.microsoft.com/office/drawing/2014/main" xmlns="" val="10004"/>
                  </a:ext>
                </a:extLst>
              </a:tr>
              <a:tr h="407142">
                <a:tc>
                  <a:txBody>
                    <a:bodyPr/>
                    <a:lstStyle/>
                    <a:p>
                      <a:r>
                        <a:rPr lang="en-GB" dirty="0"/>
                        <a:t>Multi-shell </a:t>
                      </a:r>
                      <a:r>
                        <a:rPr lang="en-GB" dirty="0" err="1"/>
                        <a:t>dMRI</a:t>
                      </a:r>
                      <a:endParaRPr lang="en-GB" dirty="0"/>
                    </a:p>
                  </a:txBody>
                  <a:tcPr/>
                </a:tc>
                <a:tc>
                  <a:txBody>
                    <a:bodyPr/>
                    <a:lstStyle/>
                    <a:p>
                      <a:r>
                        <a:rPr lang="en-GB" dirty="0"/>
                        <a:t>Varying gradient directions multiple b-values.</a:t>
                      </a:r>
                    </a:p>
                  </a:txBody>
                  <a:tcPr/>
                </a:tc>
                <a:extLst>
                  <a:ext uri="{0D108BD9-81ED-4DB2-BD59-A6C34878D82A}">
                    <a16:rowId xmlns:a16="http://schemas.microsoft.com/office/drawing/2014/main" xmlns="" val="10005"/>
                  </a:ext>
                </a:extLst>
              </a:tr>
            </a:tbl>
          </a:graphicData>
        </a:graphic>
      </p:graphicFrame>
      <p:sp>
        <p:nvSpPr>
          <p:cNvPr id="4" name="Título 1">
            <a:extLst>
              <a:ext uri="{FF2B5EF4-FFF2-40B4-BE49-F238E27FC236}">
                <a16:creationId xmlns:a16="http://schemas.microsoft.com/office/drawing/2014/main" xmlns="" id="{31288475-C2B9-F642-BD0B-C56A4CD3A680}"/>
              </a:ext>
            </a:extLst>
          </p:cNvPr>
          <p:cNvSpPr>
            <a:spLocks noGrp="1"/>
          </p:cNvSpPr>
          <p:nvPr>
            <p:ph type="title"/>
          </p:nvPr>
        </p:nvSpPr>
        <p:spPr>
          <a:xfrm>
            <a:off x="718861" y="332656"/>
            <a:ext cx="8229600" cy="1143000"/>
          </a:xfrm>
        </p:spPr>
        <p:txBody>
          <a:bodyPr/>
          <a:lstStyle/>
          <a:p>
            <a:r>
              <a:rPr lang="es-ES" b="1" dirty="0"/>
              <a:t>DWI </a:t>
            </a:r>
            <a:r>
              <a:rPr lang="es-ES" b="1" dirty="0" err="1"/>
              <a:t>concepts</a:t>
            </a:r>
            <a:endParaRPr lang="es-ES" b="1" dirty="0"/>
          </a:p>
        </p:txBody>
      </p:sp>
    </p:spTree>
    <p:extLst>
      <p:ext uri="{BB962C8B-B14F-4D97-AF65-F5344CB8AC3E}">
        <p14:creationId xmlns:p14="http://schemas.microsoft.com/office/powerpoint/2010/main" val="156198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EC71E9E-A698-E548-A43A-3492FD65BFEB}"/>
              </a:ext>
            </a:extLst>
          </p:cNvPr>
          <p:cNvSpPr>
            <a:spLocks noGrp="1"/>
          </p:cNvSpPr>
          <p:nvPr>
            <p:ph type="title"/>
          </p:nvPr>
        </p:nvSpPr>
        <p:spPr/>
        <p:txBody>
          <a:bodyPr/>
          <a:lstStyle/>
          <a:p>
            <a:endParaRPr lang="es-ES"/>
          </a:p>
        </p:txBody>
      </p:sp>
      <p:pic>
        <p:nvPicPr>
          <p:cNvPr id="3" name="Imagen 2">
            <a:extLst>
              <a:ext uri="{FF2B5EF4-FFF2-40B4-BE49-F238E27FC236}">
                <a16:creationId xmlns:a16="http://schemas.microsoft.com/office/drawing/2014/main" xmlns="" id="{6700135C-CBB6-2945-A6E5-A662CE98EF0A}"/>
              </a:ext>
            </a:extLst>
          </p:cNvPr>
          <p:cNvPicPr>
            <a:picLocks noChangeAspect="1"/>
          </p:cNvPicPr>
          <p:nvPr/>
        </p:nvPicPr>
        <p:blipFill>
          <a:blip r:embed="rId3"/>
          <a:stretch>
            <a:fillRect/>
          </a:stretch>
        </p:blipFill>
        <p:spPr>
          <a:xfrm>
            <a:off x="1763688" y="3564449"/>
            <a:ext cx="5729222" cy="2888887"/>
          </a:xfrm>
          <a:prstGeom prst="rect">
            <a:avLst/>
          </a:prstGeom>
        </p:spPr>
      </p:pic>
      <p:pic>
        <p:nvPicPr>
          <p:cNvPr id="4" name="Picture 2">
            <a:extLst>
              <a:ext uri="{FF2B5EF4-FFF2-40B4-BE49-F238E27FC236}">
                <a16:creationId xmlns:a16="http://schemas.microsoft.com/office/drawing/2014/main" xmlns="" id="{6DA4DAAA-78A7-B045-8672-230432A8B4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3" y="564340"/>
            <a:ext cx="6666824" cy="2678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87947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63500" y="1510280"/>
            <a:ext cx="9080500" cy="1331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n-GB" sz="2000" dirty="0"/>
              <a:t>In DTI  -  focus on the impact of microstructural barriers and obstacles</a:t>
            </a:r>
          </a:p>
          <a:p>
            <a:pPr lvl="0" fontAlgn="base">
              <a:spcBef>
                <a:spcPct val="0"/>
              </a:spcBef>
              <a:spcAft>
                <a:spcPct val="0"/>
              </a:spcAft>
            </a:pPr>
            <a:r>
              <a:rPr lang="en-GB" altLang="en-US" sz="2000" dirty="0">
                <a:cs typeface="Arial" charset="0"/>
              </a:rPr>
              <a:t>on diffusivity in white matter to understand more about </a:t>
            </a:r>
          </a:p>
          <a:p>
            <a:pPr lvl="0" fontAlgn="base">
              <a:spcBef>
                <a:spcPct val="0"/>
              </a:spcBef>
              <a:spcAft>
                <a:spcPct val="0"/>
              </a:spcAft>
            </a:pPr>
            <a:r>
              <a:rPr lang="en-GB" altLang="en-US" sz="2000" dirty="0">
                <a:cs typeface="Arial" charset="0"/>
              </a:rPr>
              <a:t>what is happening in a particular tissue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50" b="0" i="0" u="none" strike="noStrike" cap="none" normalizeH="0" baseline="0" dirty="0">
              <a:ln>
                <a:noFill/>
              </a:ln>
              <a:solidFill>
                <a:schemeClr val="tx1"/>
              </a:solidFill>
              <a:effectLst/>
              <a:latin typeface="Arial" charset="0"/>
              <a:cs typeface="Arial" charset="0"/>
            </a:endParaRPr>
          </a:p>
        </p:txBody>
      </p:sp>
      <p:pic>
        <p:nvPicPr>
          <p:cNvPr id="10244" name="Picture 4" descr="https://mri.byu.edu/MRI_Training/DTIim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64257238"/>
            <a:ext cx="2667000" cy="16668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03" y="2471990"/>
            <a:ext cx="7128792"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50333" r="23531"/>
          <a:stretch/>
        </p:blipFill>
        <p:spPr bwMode="auto">
          <a:xfrm>
            <a:off x="7298316" y="2313881"/>
            <a:ext cx="1642785" cy="2010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28133" y="5064278"/>
            <a:ext cx="8712968" cy="1015663"/>
          </a:xfrm>
          <a:prstGeom prst="rect">
            <a:avLst/>
          </a:prstGeom>
        </p:spPr>
        <p:txBody>
          <a:bodyPr wrap="square">
            <a:spAutoFit/>
          </a:bodyPr>
          <a:lstStyle/>
          <a:p>
            <a:pPr lvl="0" fontAlgn="base">
              <a:spcBef>
                <a:spcPct val="0"/>
              </a:spcBef>
              <a:spcAft>
                <a:spcPct val="0"/>
              </a:spcAft>
            </a:pPr>
            <a:r>
              <a:rPr lang="en-GB" sz="2000" dirty="0"/>
              <a:t>DTI measurements reflect the amount of hindrance/restriction experienced by water molecules moving with a component of displacement along the axis of an applied gradient, averaged over a voxel. </a:t>
            </a:r>
          </a:p>
        </p:txBody>
      </p:sp>
      <p:sp>
        <p:nvSpPr>
          <p:cNvPr id="7" name="Rectangle 3">
            <a:extLst>
              <a:ext uri="{FF2B5EF4-FFF2-40B4-BE49-F238E27FC236}">
                <a16:creationId xmlns:a16="http://schemas.microsoft.com/office/drawing/2014/main" xmlns="" id="{51BA29F6-CD6B-EA43-BACB-BD7EB7F4AB02}"/>
              </a:ext>
            </a:extLst>
          </p:cNvPr>
          <p:cNvSpPr>
            <a:spLocks noChangeArrowheads="1"/>
          </p:cNvSpPr>
          <p:nvPr/>
        </p:nvSpPr>
        <p:spPr bwMode="auto">
          <a:xfrm>
            <a:off x="63500" y="698845"/>
            <a:ext cx="9080500" cy="1023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n-GB" sz="2000" b="1" dirty="0"/>
              <a:t>DWI – Raw output</a:t>
            </a:r>
          </a:p>
          <a:p>
            <a:pPr lvl="0" fontAlgn="base">
              <a:spcBef>
                <a:spcPct val="0"/>
              </a:spcBef>
              <a:spcAft>
                <a:spcPct val="0"/>
              </a:spcAft>
            </a:pPr>
            <a:r>
              <a:rPr lang="en-GB" altLang="en-US" sz="2000" b="1" dirty="0">
                <a:cs typeface="Arial" charset="0"/>
              </a:rPr>
              <a:t>DTI – Tensor reconstruction from raw DWI</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50" b="0" i="0" u="none" strike="noStrike" cap="none" normalizeH="0" baseline="0" dirty="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49042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976" b="27996"/>
          <a:stretch/>
        </p:blipFill>
        <p:spPr bwMode="auto">
          <a:xfrm>
            <a:off x="611560" y="556559"/>
            <a:ext cx="6871991" cy="4338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a:xfrm>
            <a:off x="5204100" y="2063574"/>
            <a:ext cx="1046265" cy="107706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6896145" y="1694242"/>
            <a:ext cx="2195986" cy="369332"/>
          </a:xfrm>
          <a:prstGeom prst="rect">
            <a:avLst/>
          </a:prstGeom>
          <a:noFill/>
        </p:spPr>
        <p:txBody>
          <a:bodyPr wrap="none" rtlCol="0">
            <a:spAutoFit/>
          </a:bodyPr>
          <a:lstStyle/>
          <a:p>
            <a:r>
              <a:rPr lang="en-GB" dirty="0"/>
              <a:t>Principal parallel axis</a:t>
            </a:r>
          </a:p>
        </p:txBody>
      </p:sp>
      <p:sp>
        <p:nvSpPr>
          <p:cNvPr id="17" name="TextBox 16"/>
          <p:cNvSpPr txBox="1"/>
          <p:nvPr/>
        </p:nvSpPr>
        <p:spPr>
          <a:xfrm>
            <a:off x="6162586" y="2748131"/>
            <a:ext cx="2874313" cy="369332"/>
          </a:xfrm>
          <a:prstGeom prst="rect">
            <a:avLst/>
          </a:prstGeom>
          <a:noFill/>
        </p:spPr>
        <p:txBody>
          <a:bodyPr wrap="none" rtlCol="0">
            <a:spAutoFit/>
          </a:bodyPr>
          <a:lstStyle/>
          <a:p>
            <a:r>
              <a:rPr lang="en-GB" dirty="0"/>
              <a:t>Principal  perpendicular axes</a:t>
            </a:r>
          </a:p>
        </p:txBody>
      </p:sp>
      <p:sp>
        <p:nvSpPr>
          <p:cNvPr id="5" name="Oval 4"/>
          <p:cNvSpPr/>
          <p:nvPr/>
        </p:nvSpPr>
        <p:spPr>
          <a:xfrm>
            <a:off x="6323923" y="1519750"/>
            <a:ext cx="595740" cy="57606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3332494" y="546374"/>
            <a:ext cx="2952327" cy="923330"/>
          </a:xfrm>
          <a:prstGeom prst="rect">
            <a:avLst/>
          </a:prstGeom>
        </p:spPr>
        <p:txBody>
          <a:bodyPr wrap="square">
            <a:spAutoFit/>
          </a:bodyPr>
          <a:lstStyle/>
          <a:p>
            <a:pPr lvl="0" eaLnBrk="0" fontAlgn="base" hangingPunct="0">
              <a:spcBef>
                <a:spcPct val="0"/>
              </a:spcBef>
              <a:spcAft>
                <a:spcPct val="0"/>
              </a:spcAft>
            </a:pPr>
            <a:r>
              <a:rPr lang="en-US" altLang="en-US" b="1" dirty="0">
                <a:cs typeface="Arial" charset="0"/>
              </a:rPr>
              <a:t>Fractional anisotropy, FA </a:t>
            </a:r>
            <a:r>
              <a:rPr lang="en-US" altLang="en-US" dirty="0">
                <a:cs typeface="Arial" charset="0"/>
              </a:rPr>
              <a:t> degree of anisotropy in principal direction </a:t>
            </a:r>
          </a:p>
        </p:txBody>
      </p:sp>
      <p:pic>
        <p:nvPicPr>
          <p:cNvPr id="2050" name="Picture 2" descr="http://1.bp.blogspot.com/-2-X4yw26I18/VhaCOCL8e0I/AAAAAAAADY8/ccLKAAUS9u0/s400/Screen%2BShot%2B2015-10-08%2Bat%2B9.47.55%2BA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3437" y="4912394"/>
            <a:ext cx="5760543" cy="1828974"/>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redondeado 1">
            <a:extLst>
              <a:ext uri="{FF2B5EF4-FFF2-40B4-BE49-F238E27FC236}">
                <a16:creationId xmlns:a16="http://schemas.microsoft.com/office/drawing/2014/main" xmlns="" id="{9DFBDDB1-AE85-1A4A-9C91-B64BF61B1B73}"/>
              </a:ext>
            </a:extLst>
          </p:cNvPr>
          <p:cNvSpPr/>
          <p:nvPr/>
        </p:nvSpPr>
        <p:spPr>
          <a:xfrm>
            <a:off x="122962" y="295657"/>
            <a:ext cx="1656184" cy="113704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4000" b="1" dirty="0">
                <a:solidFill>
                  <a:schemeClr val="tx1"/>
                </a:solidFill>
              </a:rPr>
              <a:t>DTI</a:t>
            </a:r>
          </a:p>
        </p:txBody>
      </p:sp>
    </p:spTree>
    <p:extLst>
      <p:ext uri="{BB962C8B-B14F-4D97-AF65-F5344CB8AC3E}">
        <p14:creationId xmlns:p14="http://schemas.microsoft.com/office/powerpoint/2010/main" val="348395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8827C7B-9398-7A4A-A730-96623AFE668F}"/>
              </a:ext>
            </a:extLst>
          </p:cNvPr>
          <p:cNvSpPr>
            <a:spLocks noGrp="1"/>
          </p:cNvSpPr>
          <p:nvPr>
            <p:ph type="title"/>
          </p:nvPr>
        </p:nvSpPr>
        <p:spPr>
          <a:xfrm>
            <a:off x="451802" y="274638"/>
            <a:ext cx="8229600" cy="1143000"/>
          </a:xfrm>
        </p:spPr>
        <p:txBody>
          <a:bodyPr/>
          <a:lstStyle/>
          <a:p>
            <a:r>
              <a:rPr lang="es-ES" b="1" dirty="0"/>
              <a:t>DWI ≠ DTI </a:t>
            </a:r>
          </a:p>
        </p:txBody>
      </p:sp>
      <p:pic>
        <p:nvPicPr>
          <p:cNvPr id="11" name="Imagen 10">
            <a:extLst>
              <a:ext uri="{FF2B5EF4-FFF2-40B4-BE49-F238E27FC236}">
                <a16:creationId xmlns:a16="http://schemas.microsoft.com/office/drawing/2014/main" xmlns="" id="{54041DDA-D483-B04A-9E62-44354208FCD1}"/>
              </a:ext>
            </a:extLst>
          </p:cNvPr>
          <p:cNvPicPr>
            <a:picLocks noChangeAspect="1"/>
          </p:cNvPicPr>
          <p:nvPr/>
        </p:nvPicPr>
        <p:blipFill>
          <a:blip r:embed="rId2"/>
          <a:stretch>
            <a:fillRect/>
          </a:stretch>
        </p:blipFill>
        <p:spPr>
          <a:xfrm>
            <a:off x="4974878" y="1577128"/>
            <a:ext cx="3197522" cy="4543847"/>
          </a:xfrm>
          <a:prstGeom prst="rect">
            <a:avLst/>
          </a:prstGeom>
        </p:spPr>
      </p:pic>
      <p:pic>
        <p:nvPicPr>
          <p:cNvPr id="3" name="Imagen 2">
            <a:extLst>
              <a:ext uri="{FF2B5EF4-FFF2-40B4-BE49-F238E27FC236}">
                <a16:creationId xmlns:a16="http://schemas.microsoft.com/office/drawing/2014/main" xmlns="" id="{EE27A3FA-4A88-354C-9958-1B4393BCC28B}"/>
              </a:ext>
            </a:extLst>
          </p:cNvPr>
          <p:cNvPicPr>
            <a:picLocks noChangeAspect="1"/>
          </p:cNvPicPr>
          <p:nvPr/>
        </p:nvPicPr>
        <p:blipFill>
          <a:blip r:embed="rId3"/>
          <a:stretch>
            <a:fillRect/>
          </a:stretch>
        </p:blipFill>
        <p:spPr>
          <a:xfrm>
            <a:off x="701941" y="2204864"/>
            <a:ext cx="3456384" cy="3618402"/>
          </a:xfrm>
          <a:prstGeom prst="rect">
            <a:avLst/>
          </a:prstGeom>
        </p:spPr>
      </p:pic>
      <p:sp>
        <p:nvSpPr>
          <p:cNvPr id="4" name="CuadroTexto 3">
            <a:extLst>
              <a:ext uri="{FF2B5EF4-FFF2-40B4-BE49-F238E27FC236}">
                <a16:creationId xmlns:a16="http://schemas.microsoft.com/office/drawing/2014/main" xmlns="" id="{60C19422-2982-064A-95DF-84E06074AE11}"/>
              </a:ext>
            </a:extLst>
          </p:cNvPr>
          <p:cNvSpPr txBox="1"/>
          <p:nvPr/>
        </p:nvSpPr>
        <p:spPr>
          <a:xfrm>
            <a:off x="2195736" y="6120975"/>
            <a:ext cx="1224136" cy="369332"/>
          </a:xfrm>
          <a:prstGeom prst="rect">
            <a:avLst/>
          </a:prstGeom>
          <a:noFill/>
        </p:spPr>
        <p:txBody>
          <a:bodyPr wrap="square" rtlCol="0">
            <a:spAutoFit/>
          </a:bodyPr>
          <a:lstStyle/>
          <a:p>
            <a:r>
              <a:rPr lang="es-ES" dirty="0"/>
              <a:t>DWI</a:t>
            </a:r>
          </a:p>
        </p:txBody>
      </p:sp>
      <p:sp>
        <p:nvSpPr>
          <p:cNvPr id="8" name="CuadroTexto 7">
            <a:extLst>
              <a:ext uri="{FF2B5EF4-FFF2-40B4-BE49-F238E27FC236}">
                <a16:creationId xmlns:a16="http://schemas.microsoft.com/office/drawing/2014/main" xmlns="" id="{88BA916A-2AA8-184C-8AE5-CC44AD0457A2}"/>
              </a:ext>
            </a:extLst>
          </p:cNvPr>
          <p:cNvSpPr txBox="1"/>
          <p:nvPr/>
        </p:nvSpPr>
        <p:spPr>
          <a:xfrm>
            <a:off x="6336196" y="6214030"/>
            <a:ext cx="1224136" cy="369332"/>
          </a:xfrm>
          <a:prstGeom prst="rect">
            <a:avLst/>
          </a:prstGeom>
          <a:noFill/>
        </p:spPr>
        <p:txBody>
          <a:bodyPr wrap="square" rtlCol="0">
            <a:spAutoFit/>
          </a:bodyPr>
          <a:lstStyle/>
          <a:p>
            <a:r>
              <a:rPr lang="es-ES" dirty="0"/>
              <a:t>DTI</a:t>
            </a:r>
          </a:p>
        </p:txBody>
      </p:sp>
    </p:spTree>
    <p:extLst>
      <p:ext uri="{BB962C8B-B14F-4D97-AF65-F5344CB8AC3E}">
        <p14:creationId xmlns:p14="http://schemas.microsoft.com/office/powerpoint/2010/main" val="349554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5436</TotalTime>
  <Words>5026</Words>
  <Application>Microsoft Office PowerPoint</Application>
  <PresentationFormat>On-screen Show (4:3)</PresentationFormat>
  <Paragraphs>543</Paragraphs>
  <Slides>38</Slides>
  <Notes>32</Notes>
  <HiddenSlides>1</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Diffusion MRI and applications</vt:lpstr>
      <vt:lpstr>Outline</vt:lpstr>
      <vt:lpstr>PowerPoint Presentation</vt:lpstr>
      <vt:lpstr>DWI ≠ DTI </vt:lpstr>
      <vt:lpstr>DWI concepts</vt:lpstr>
      <vt:lpstr>PowerPoint Presentation</vt:lpstr>
      <vt:lpstr>PowerPoint Presentation</vt:lpstr>
      <vt:lpstr>PowerPoint Presentation</vt:lpstr>
      <vt:lpstr>DWI ≠ DTI </vt:lpstr>
      <vt:lpstr>PowerPoint Presentation</vt:lpstr>
      <vt:lpstr>PowerPoint Presentation</vt:lpstr>
      <vt:lpstr>Looking at tensors for sanity checks</vt:lpstr>
      <vt:lpstr>PowerPoint Presentation</vt:lpstr>
      <vt:lpstr>PowerPoint Presentation</vt:lpstr>
      <vt:lpstr>Tract-Based Spatial Statistics (TBSS) </vt:lpstr>
      <vt:lpstr>TBSS</vt:lpstr>
      <vt:lpstr>Skeletonise mean FA</vt:lpstr>
      <vt:lpstr>PowerPoint Presentation</vt:lpstr>
      <vt:lpstr>What do diffusion metrics tell us?</vt:lpstr>
      <vt:lpstr>Beyond DTI:  Multicompartment diffusion MRI models </vt:lpstr>
      <vt:lpstr>PowerPoint Presentation</vt:lpstr>
      <vt:lpstr>PowerPoint Presentation</vt:lpstr>
      <vt:lpstr>PowerPoint Presentation</vt:lpstr>
      <vt:lpstr>PowerPoint Presentation</vt:lpstr>
      <vt:lpstr>Diffusion analysis tools for tractography</vt:lpstr>
      <vt:lpstr>1. Preprocessing</vt:lpstr>
      <vt:lpstr>Eddy current distortion</vt:lpstr>
      <vt:lpstr>2. Generate response functions</vt:lpstr>
      <vt:lpstr>PowerPoint Presentation</vt:lpstr>
      <vt:lpstr>4. QC FOD output</vt:lpstr>
      <vt:lpstr>PowerPoint Presentation</vt:lpstr>
      <vt:lpstr>6. Define nodes – e.g. parcellation image from atlas</vt:lpstr>
      <vt:lpstr>PowerPoint Presentation</vt:lpstr>
      <vt:lpstr>Quantitative analysis using tractography</vt:lpstr>
      <vt:lpstr>PowerPoint Presentation</vt:lpstr>
      <vt:lpstr>Conclusions</vt:lpstr>
      <vt:lpstr>Acknowledgements</vt:lpstr>
      <vt:lpstr>Selected references</vt:lpstr>
    </vt:vector>
  </TitlesOfParts>
  <Company>The Dementia Research Centre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Diffusion MRI and applications</dc:title>
  <dc:creator>Paul Zeun</dc:creator>
  <cp:lastModifiedBy>Paul Zeun</cp:lastModifiedBy>
  <cp:revision>131</cp:revision>
  <cp:lastPrinted>2019-04-24T06:51:11Z</cp:lastPrinted>
  <dcterms:created xsi:type="dcterms:W3CDTF">2018-05-21T12:33:44Z</dcterms:created>
  <dcterms:modified xsi:type="dcterms:W3CDTF">2019-04-24T10:47:21Z</dcterms:modified>
</cp:coreProperties>
</file>