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93" r:id="rId3"/>
    <p:sldId id="282" r:id="rId4"/>
    <p:sldId id="274" r:id="rId5"/>
    <p:sldId id="257" r:id="rId6"/>
    <p:sldId id="258" r:id="rId7"/>
    <p:sldId id="259" r:id="rId8"/>
    <p:sldId id="271" r:id="rId9"/>
    <p:sldId id="260" r:id="rId10"/>
    <p:sldId id="296" r:id="rId11"/>
    <p:sldId id="297" r:id="rId12"/>
    <p:sldId id="273" r:id="rId13"/>
    <p:sldId id="298" r:id="rId14"/>
    <p:sldId id="294" r:id="rId15"/>
    <p:sldId id="299" r:id="rId16"/>
    <p:sldId id="262" r:id="rId17"/>
    <p:sldId id="263" r:id="rId18"/>
    <p:sldId id="269" r:id="rId19"/>
    <p:sldId id="267" r:id="rId20"/>
    <p:sldId id="275" r:id="rId21"/>
    <p:sldId id="276" r:id="rId22"/>
    <p:sldId id="277" r:id="rId23"/>
    <p:sldId id="278" r:id="rId24"/>
    <p:sldId id="302" r:id="rId25"/>
    <p:sldId id="279" r:id="rId26"/>
    <p:sldId id="280" r:id="rId27"/>
    <p:sldId id="283" r:id="rId28"/>
    <p:sldId id="284" r:id="rId29"/>
    <p:sldId id="301" r:id="rId30"/>
    <p:sldId id="286" r:id="rId31"/>
    <p:sldId id="285" r:id="rId32"/>
    <p:sldId id="287" r:id="rId33"/>
    <p:sldId id="303" r:id="rId34"/>
    <p:sldId id="304" r:id="rId35"/>
    <p:sldId id="288" r:id="rId36"/>
    <p:sldId id="289" r:id="rId37"/>
    <p:sldId id="290" r:id="rId38"/>
    <p:sldId id="300" r:id="rId39"/>
    <p:sldId id="291" r:id="rId40"/>
    <p:sldId id="292" r:id="rId41"/>
    <p:sldId id="264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1E98A8-9AED-9DE1-643C-E09A2F3A66D4}" v="1" dt="2018-10-30T23:56:24.415"/>
    <p1510:client id="{59151B49-E45E-4784-9A77-FE0925CB024D}" v="2" dt="2018-10-24T19:13:35.693"/>
    <p1510:client id="{83A8F3B6-4B14-9FAE-8314-C758AB1E3902}" v="11" dt="2018-10-29T23:55:34.907"/>
    <p1510:client id="{0EE89C3E-72C3-46A9-B93D-5B939577D8E7}" v="10" dt="2018-10-30T11:08:06.8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48"/>
  </p:normalViewPr>
  <p:slideViewPr>
    <p:cSldViewPr snapToGrid="0">
      <p:cViewPr varScale="1">
        <p:scale>
          <a:sx n="116" d="100"/>
          <a:sy n="116" d="100"/>
        </p:scale>
        <p:origin x="8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245F84-E454-4DF7-B53E-B9F42926CAE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09969A-8AD2-4E1A-A668-FEF33DE307FF}">
      <dgm:prSet phldrT="[Text]"/>
      <dgm:spPr/>
      <dgm:t>
        <a:bodyPr/>
        <a:lstStyle/>
        <a:p>
          <a:r>
            <a:rPr lang="en-US" dirty="0"/>
            <a:t>T-tests</a:t>
          </a:r>
        </a:p>
      </dgm:t>
    </dgm:pt>
    <dgm:pt modelId="{C90E0ABD-D7F6-40DD-9B34-DD8D85C95E61}" type="parTrans" cxnId="{B8B5DC96-0AA3-42A9-AEF9-DBF2D67C79CE}">
      <dgm:prSet/>
      <dgm:spPr/>
      <dgm:t>
        <a:bodyPr/>
        <a:lstStyle/>
        <a:p>
          <a:endParaRPr lang="en-US"/>
        </a:p>
      </dgm:t>
    </dgm:pt>
    <dgm:pt modelId="{0E52DFE5-5A86-43FD-8146-BB6FDA23372E}" type="sibTrans" cxnId="{B8B5DC96-0AA3-42A9-AEF9-DBF2D67C79CE}">
      <dgm:prSet/>
      <dgm:spPr/>
      <dgm:t>
        <a:bodyPr/>
        <a:lstStyle/>
        <a:p>
          <a:endParaRPr lang="en-US"/>
        </a:p>
      </dgm:t>
    </dgm:pt>
    <dgm:pt modelId="{D469BC71-A82C-46B3-AE82-6CB5CD02EFF1}">
      <dgm:prSet phldrT="[Text]"/>
      <dgm:spPr/>
      <dgm:t>
        <a:bodyPr/>
        <a:lstStyle/>
        <a:p>
          <a:r>
            <a:rPr lang="en-US" dirty="0"/>
            <a:t>Means come from the same group?</a:t>
          </a:r>
        </a:p>
      </dgm:t>
    </dgm:pt>
    <dgm:pt modelId="{B9831460-4357-48BC-ACF6-1EB1D1C1E631}" type="parTrans" cxnId="{BBF6A431-FF5A-467C-BE4D-6094241DC6AB}">
      <dgm:prSet/>
      <dgm:spPr/>
      <dgm:t>
        <a:bodyPr/>
        <a:lstStyle/>
        <a:p>
          <a:endParaRPr lang="en-US"/>
        </a:p>
      </dgm:t>
    </dgm:pt>
    <dgm:pt modelId="{FF616B36-6D08-41E7-A695-E4EF1FFC3297}" type="sibTrans" cxnId="{BBF6A431-FF5A-467C-BE4D-6094241DC6AB}">
      <dgm:prSet/>
      <dgm:spPr/>
      <dgm:t>
        <a:bodyPr/>
        <a:lstStyle/>
        <a:p>
          <a:endParaRPr lang="en-US"/>
        </a:p>
      </dgm:t>
    </dgm:pt>
    <dgm:pt modelId="{210B231E-590E-4C19-94C4-FA7E0F091F4F}">
      <dgm:prSet phldrT="[Text]"/>
      <dgm:spPr/>
      <dgm:t>
        <a:bodyPr/>
        <a:lstStyle/>
        <a:p>
          <a:r>
            <a:rPr lang="en-US" dirty="0"/>
            <a:t>Yes</a:t>
          </a:r>
          <a:endParaRPr lang="en-US" sz="2800" dirty="0"/>
        </a:p>
      </dgm:t>
    </dgm:pt>
    <dgm:pt modelId="{D33E894B-4880-4862-B0A1-AAFB9581AFE3}" type="parTrans" cxnId="{19658566-13A7-409F-8809-C6D753891C8C}">
      <dgm:prSet/>
      <dgm:spPr/>
      <dgm:t>
        <a:bodyPr/>
        <a:lstStyle/>
        <a:p>
          <a:endParaRPr lang="en-US"/>
        </a:p>
      </dgm:t>
    </dgm:pt>
    <dgm:pt modelId="{3F593020-A006-40C3-A756-D4CFEE9AFBBC}" type="sibTrans" cxnId="{19658566-13A7-409F-8809-C6D753891C8C}">
      <dgm:prSet/>
      <dgm:spPr/>
      <dgm:t>
        <a:bodyPr/>
        <a:lstStyle/>
        <a:p>
          <a:endParaRPr lang="en-US"/>
        </a:p>
      </dgm:t>
    </dgm:pt>
    <dgm:pt modelId="{0FDD7252-F19F-481C-8BE2-FAD070DBCAA7}">
      <dgm:prSet phldrT="[Text]"/>
      <dgm:spPr/>
      <dgm:t>
        <a:bodyPr/>
        <a:lstStyle/>
        <a:p>
          <a:r>
            <a:rPr lang="en-US" sz="3400" dirty="0"/>
            <a:t>No</a:t>
          </a:r>
        </a:p>
      </dgm:t>
    </dgm:pt>
    <dgm:pt modelId="{40DCAFB5-ACC0-4662-9385-43860BB87D49}" type="parTrans" cxnId="{5641C75D-3FD1-4ABA-9C52-87539B022668}">
      <dgm:prSet/>
      <dgm:spPr/>
      <dgm:t>
        <a:bodyPr/>
        <a:lstStyle/>
        <a:p>
          <a:endParaRPr lang="en-US"/>
        </a:p>
      </dgm:t>
    </dgm:pt>
    <dgm:pt modelId="{A8DA7AE2-B581-4596-9459-E97F78625BFF}" type="sibTrans" cxnId="{5641C75D-3FD1-4ABA-9C52-87539B022668}">
      <dgm:prSet/>
      <dgm:spPr/>
      <dgm:t>
        <a:bodyPr/>
        <a:lstStyle/>
        <a:p>
          <a:endParaRPr lang="en-US"/>
        </a:p>
      </dgm:t>
    </dgm:pt>
    <dgm:pt modelId="{A1480D43-1208-4D73-BF37-5CC85BBF366C}">
      <dgm:prSet phldrT="[Text]"/>
      <dgm:spPr/>
      <dgm:t>
        <a:bodyPr/>
        <a:lstStyle/>
        <a:p>
          <a:r>
            <a:rPr lang="en-US" sz="2800" dirty="0"/>
            <a:t>Comparing means of 2 groups? </a:t>
          </a:r>
        </a:p>
      </dgm:t>
    </dgm:pt>
    <dgm:pt modelId="{30316FC7-579D-4401-BF5F-7F07FD915FE6}" type="parTrans" cxnId="{5A52D5F7-43EB-4D85-A209-3345B3223582}">
      <dgm:prSet/>
      <dgm:spPr/>
      <dgm:t>
        <a:bodyPr/>
        <a:lstStyle/>
        <a:p>
          <a:endParaRPr lang="en-US"/>
        </a:p>
      </dgm:t>
    </dgm:pt>
    <dgm:pt modelId="{CEF4788C-DB37-43A5-9992-00184E02FDE6}" type="sibTrans" cxnId="{5A52D5F7-43EB-4D85-A209-3345B3223582}">
      <dgm:prSet/>
      <dgm:spPr/>
      <dgm:t>
        <a:bodyPr/>
        <a:lstStyle/>
        <a:p>
          <a:endParaRPr lang="en-US"/>
        </a:p>
      </dgm:t>
    </dgm:pt>
    <dgm:pt modelId="{46E11FBE-EC46-4D23-9C77-D62D4003024A}">
      <dgm:prSet phldrT="[Text]"/>
      <dgm:spPr/>
      <dgm:t>
        <a:bodyPr/>
        <a:lstStyle/>
        <a:p>
          <a:r>
            <a:rPr lang="en-US" sz="2800" dirty="0"/>
            <a:t>Comparing mean of a group against a known mean?</a:t>
          </a:r>
        </a:p>
      </dgm:t>
    </dgm:pt>
    <dgm:pt modelId="{396E18B4-5B7A-4718-8454-DB249C5BA7E6}" type="parTrans" cxnId="{95A52201-54B0-4A10-8228-5798F31A7A45}">
      <dgm:prSet/>
      <dgm:spPr/>
      <dgm:t>
        <a:bodyPr/>
        <a:lstStyle/>
        <a:p>
          <a:endParaRPr lang="en-US"/>
        </a:p>
      </dgm:t>
    </dgm:pt>
    <dgm:pt modelId="{ADE47B17-A484-4F83-BA01-F9E370222E93}" type="sibTrans" cxnId="{95A52201-54B0-4A10-8228-5798F31A7A45}">
      <dgm:prSet/>
      <dgm:spPr/>
      <dgm:t>
        <a:bodyPr/>
        <a:lstStyle/>
        <a:p>
          <a:endParaRPr lang="en-US"/>
        </a:p>
      </dgm:t>
    </dgm:pt>
    <dgm:pt modelId="{ABFDF962-4E41-403D-AC59-5A5DBF68AD33}">
      <dgm:prSet phldrT="[Text]"/>
      <dgm:spPr/>
      <dgm:t>
        <a:bodyPr/>
        <a:lstStyle/>
        <a:p>
          <a:r>
            <a:rPr lang="en-US" sz="3200" dirty="0"/>
            <a:t>Paired t-test</a:t>
          </a:r>
        </a:p>
      </dgm:t>
    </dgm:pt>
    <dgm:pt modelId="{334B5239-263D-4146-B7B3-F5CADE07F744}" type="parTrans" cxnId="{8A34242B-7B0C-4155-ACD5-A338E2EC037C}">
      <dgm:prSet/>
      <dgm:spPr/>
      <dgm:t>
        <a:bodyPr/>
        <a:lstStyle/>
        <a:p>
          <a:endParaRPr lang="en-US"/>
        </a:p>
      </dgm:t>
    </dgm:pt>
    <dgm:pt modelId="{E5AD0DD4-3E90-4573-B783-9638466BA93C}" type="sibTrans" cxnId="{8A34242B-7B0C-4155-ACD5-A338E2EC037C}">
      <dgm:prSet/>
      <dgm:spPr/>
      <dgm:t>
        <a:bodyPr/>
        <a:lstStyle/>
        <a:p>
          <a:endParaRPr lang="en-US"/>
        </a:p>
      </dgm:t>
    </dgm:pt>
    <dgm:pt modelId="{486DB753-B46C-4F82-B0B7-B5CC9D8F7AF8}">
      <dgm:prSet phldrT="[Text]"/>
      <dgm:spPr/>
      <dgm:t>
        <a:bodyPr/>
        <a:lstStyle/>
        <a:p>
          <a:r>
            <a:rPr lang="en-US" sz="2800">
              <a:solidFill>
                <a:srgbClr val="010000"/>
              </a:solidFill>
            </a:rPr>
            <a:t>Student's T-test</a:t>
          </a:r>
          <a:endParaRPr lang="en-US" sz="2800"/>
        </a:p>
      </dgm:t>
    </dgm:pt>
    <dgm:pt modelId="{785A0A8A-333F-4DBA-BE40-2CC3B04A9DFA}" type="parTrans" cxnId="{9689B6EC-1410-42BA-8194-BFE004A0A32F}">
      <dgm:prSet/>
      <dgm:spPr/>
      <dgm:t>
        <a:bodyPr/>
        <a:lstStyle/>
        <a:p>
          <a:endParaRPr lang="en-US"/>
        </a:p>
      </dgm:t>
    </dgm:pt>
    <dgm:pt modelId="{24B7E50E-B148-47D6-830D-15E2C7C89AA2}" type="sibTrans" cxnId="{9689B6EC-1410-42BA-8194-BFE004A0A32F}">
      <dgm:prSet/>
      <dgm:spPr/>
      <dgm:t>
        <a:bodyPr/>
        <a:lstStyle/>
        <a:p>
          <a:endParaRPr lang="en-US"/>
        </a:p>
      </dgm:t>
    </dgm:pt>
    <dgm:pt modelId="{C9FDA897-C138-4572-B48F-70619877A015}">
      <dgm:prSet phldrT="[Text]"/>
      <dgm:spPr/>
      <dgm:t>
        <a:bodyPr/>
        <a:lstStyle/>
        <a:p>
          <a:r>
            <a:rPr lang="en-US" sz="2800" dirty="0"/>
            <a:t>One-sample T-test</a:t>
          </a:r>
        </a:p>
      </dgm:t>
    </dgm:pt>
    <dgm:pt modelId="{7DB11DDA-1A48-4189-8C3D-0E4B38A06923}" type="parTrans" cxnId="{F6D5CFCF-7EA2-4845-96E9-A944890B327B}">
      <dgm:prSet/>
      <dgm:spPr/>
      <dgm:t>
        <a:bodyPr/>
        <a:lstStyle/>
        <a:p>
          <a:endParaRPr lang="en-US"/>
        </a:p>
      </dgm:t>
    </dgm:pt>
    <dgm:pt modelId="{EECD53DB-4080-4C71-8EB7-7E648C5DD7F8}" type="sibTrans" cxnId="{F6D5CFCF-7EA2-4845-96E9-A944890B327B}">
      <dgm:prSet/>
      <dgm:spPr/>
      <dgm:t>
        <a:bodyPr/>
        <a:lstStyle/>
        <a:p>
          <a:endParaRPr lang="en-US"/>
        </a:p>
      </dgm:t>
    </dgm:pt>
    <dgm:pt modelId="{687E626B-DC61-4143-AF4D-B9A257C3FAB4}" type="pres">
      <dgm:prSet presAssocID="{38245F84-E454-4DF7-B53E-B9F42926CAE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5B7FA46-126F-4EE5-9636-8AF60FF17AAD}" type="pres">
      <dgm:prSet presAssocID="{8009969A-8AD2-4E1A-A668-FEF33DE307FF}" presName="hierRoot1" presStyleCnt="0"/>
      <dgm:spPr/>
    </dgm:pt>
    <dgm:pt modelId="{F360AD4A-0F4F-4E2C-87D8-E6E838EBD602}" type="pres">
      <dgm:prSet presAssocID="{8009969A-8AD2-4E1A-A668-FEF33DE307FF}" presName="composite" presStyleCnt="0"/>
      <dgm:spPr/>
    </dgm:pt>
    <dgm:pt modelId="{B58A3024-67F0-40CD-9145-546D02DA9A0E}" type="pres">
      <dgm:prSet presAssocID="{8009969A-8AD2-4E1A-A668-FEF33DE307FF}" presName="background" presStyleLbl="node0" presStyleIdx="0" presStyleCnt="1"/>
      <dgm:spPr/>
    </dgm:pt>
    <dgm:pt modelId="{061F5D59-5D0B-4A6A-950A-DFF4D5FE1354}" type="pres">
      <dgm:prSet presAssocID="{8009969A-8AD2-4E1A-A668-FEF33DE307FF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B808B6-8F7F-4021-8B86-5A15CA7EC8D2}" type="pres">
      <dgm:prSet presAssocID="{8009969A-8AD2-4E1A-A668-FEF33DE307FF}" presName="hierChild2" presStyleCnt="0"/>
      <dgm:spPr/>
    </dgm:pt>
    <dgm:pt modelId="{FAE91B28-5616-409F-B425-2F8E98C3AF03}" type="pres">
      <dgm:prSet presAssocID="{B9831460-4357-48BC-ACF6-1EB1D1C1E631}" presName="Name10" presStyleLbl="parChTrans1D2" presStyleIdx="0" presStyleCnt="1"/>
      <dgm:spPr/>
      <dgm:t>
        <a:bodyPr/>
        <a:lstStyle/>
        <a:p>
          <a:endParaRPr lang="en-US"/>
        </a:p>
      </dgm:t>
    </dgm:pt>
    <dgm:pt modelId="{9EBB31D8-6A1A-4ADF-B9E3-E783B5F9BE6A}" type="pres">
      <dgm:prSet presAssocID="{D469BC71-A82C-46B3-AE82-6CB5CD02EFF1}" presName="hierRoot2" presStyleCnt="0"/>
      <dgm:spPr/>
    </dgm:pt>
    <dgm:pt modelId="{03D3D729-6AE4-4B92-A059-0A8402B84D84}" type="pres">
      <dgm:prSet presAssocID="{D469BC71-A82C-46B3-AE82-6CB5CD02EFF1}" presName="composite2" presStyleCnt="0"/>
      <dgm:spPr/>
    </dgm:pt>
    <dgm:pt modelId="{4416162E-6398-421F-9253-AB797B11647F}" type="pres">
      <dgm:prSet presAssocID="{D469BC71-A82C-46B3-AE82-6CB5CD02EFF1}" presName="background2" presStyleLbl="node2" presStyleIdx="0" presStyleCnt="1"/>
      <dgm:spPr/>
    </dgm:pt>
    <dgm:pt modelId="{1A0A3C6C-176F-473D-B635-06884E72F07E}" type="pres">
      <dgm:prSet presAssocID="{D469BC71-A82C-46B3-AE82-6CB5CD02EFF1}" presName="text2" presStyleLbl="fgAcc2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DE3AB1-D751-4EFE-91AB-33E4F247CC0E}" type="pres">
      <dgm:prSet presAssocID="{D469BC71-A82C-46B3-AE82-6CB5CD02EFF1}" presName="hierChild3" presStyleCnt="0"/>
      <dgm:spPr/>
    </dgm:pt>
    <dgm:pt modelId="{E5DBEC02-F0B7-45A7-A6DB-4119C42E745E}" type="pres">
      <dgm:prSet presAssocID="{D33E894B-4880-4862-B0A1-AAFB9581AFE3}" presName="Name17" presStyleLbl="parChTrans1D3" presStyleIdx="0" presStyleCnt="2"/>
      <dgm:spPr/>
      <dgm:t>
        <a:bodyPr/>
        <a:lstStyle/>
        <a:p>
          <a:endParaRPr lang="en-US"/>
        </a:p>
      </dgm:t>
    </dgm:pt>
    <dgm:pt modelId="{5671F7C4-01F4-44E6-BEF0-C74E460964CB}" type="pres">
      <dgm:prSet presAssocID="{210B231E-590E-4C19-94C4-FA7E0F091F4F}" presName="hierRoot3" presStyleCnt="0"/>
      <dgm:spPr/>
    </dgm:pt>
    <dgm:pt modelId="{357724EF-A208-4468-98E2-6558B666BD32}" type="pres">
      <dgm:prSet presAssocID="{210B231E-590E-4C19-94C4-FA7E0F091F4F}" presName="composite3" presStyleCnt="0"/>
      <dgm:spPr/>
    </dgm:pt>
    <dgm:pt modelId="{81B56100-3774-425A-945D-641AFF54059C}" type="pres">
      <dgm:prSet presAssocID="{210B231E-590E-4C19-94C4-FA7E0F091F4F}" presName="background3" presStyleLbl="node3" presStyleIdx="0" presStyleCnt="2"/>
      <dgm:spPr/>
    </dgm:pt>
    <dgm:pt modelId="{5FB9FB59-ED70-4BFB-934E-DB138BD4E019}" type="pres">
      <dgm:prSet presAssocID="{210B231E-590E-4C19-94C4-FA7E0F091F4F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CE32A5-894C-47C9-AC2D-3BD7E5B0C3A6}" type="pres">
      <dgm:prSet presAssocID="{210B231E-590E-4C19-94C4-FA7E0F091F4F}" presName="hierChild4" presStyleCnt="0"/>
      <dgm:spPr/>
    </dgm:pt>
    <dgm:pt modelId="{952D91C9-C5E4-4687-B891-CC2488420D8D}" type="pres">
      <dgm:prSet presAssocID="{334B5239-263D-4146-B7B3-F5CADE07F744}" presName="Name23" presStyleLbl="parChTrans1D4" presStyleIdx="0" presStyleCnt="5"/>
      <dgm:spPr/>
      <dgm:t>
        <a:bodyPr/>
        <a:lstStyle/>
        <a:p>
          <a:endParaRPr lang="en-US"/>
        </a:p>
      </dgm:t>
    </dgm:pt>
    <dgm:pt modelId="{03665320-789C-4344-BA6C-78A747B1F7E0}" type="pres">
      <dgm:prSet presAssocID="{ABFDF962-4E41-403D-AC59-5A5DBF68AD33}" presName="hierRoot4" presStyleCnt="0"/>
      <dgm:spPr/>
    </dgm:pt>
    <dgm:pt modelId="{A8556D08-B2D4-478E-B401-B70402876681}" type="pres">
      <dgm:prSet presAssocID="{ABFDF962-4E41-403D-AC59-5A5DBF68AD33}" presName="composite4" presStyleCnt="0"/>
      <dgm:spPr/>
    </dgm:pt>
    <dgm:pt modelId="{4E66F25B-7552-45E1-835D-AF3DDD8D4B30}" type="pres">
      <dgm:prSet presAssocID="{ABFDF962-4E41-403D-AC59-5A5DBF68AD33}" presName="background4" presStyleLbl="node4" presStyleIdx="0" presStyleCnt="5"/>
      <dgm:spPr/>
    </dgm:pt>
    <dgm:pt modelId="{BA9E9A42-A6F6-4973-BE09-82ABABCC1FB4}" type="pres">
      <dgm:prSet presAssocID="{ABFDF962-4E41-403D-AC59-5A5DBF68AD33}" presName="text4" presStyleLbl="fgAcc4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0305B9-67DB-484A-BBBE-610EACC9EB1E}" type="pres">
      <dgm:prSet presAssocID="{ABFDF962-4E41-403D-AC59-5A5DBF68AD33}" presName="hierChild5" presStyleCnt="0"/>
      <dgm:spPr/>
    </dgm:pt>
    <dgm:pt modelId="{29AFFB6E-080F-444B-89D9-51F3BBC4589A}" type="pres">
      <dgm:prSet presAssocID="{40DCAFB5-ACC0-4662-9385-43860BB87D49}" presName="Name17" presStyleLbl="parChTrans1D3" presStyleIdx="1" presStyleCnt="2"/>
      <dgm:spPr/>
      <dgm:t>
        <a:bodyPr/>
        <a:lstStyle/>
        <a:p>
          <a:endParaRPr lang="en-US"/>
        </a:p>
      </dgm:t>
    </dgm:pt>
    <dgm:pt modelId="{53955153-D995-4476-9DC7-46FA5842B2E8}" type="pres">
      <dgm:prSet presAssocID="{0FDD7252-F19F-481C-8BE2-FAD070DBCAA7}" presName="hierRoot3" presStyleCnt="0"/>
      <dgm:spPr/>
    </dgm:pt>
    <dgm:pt modelId="{1CE92D6D-38ED-482E-B20E-6BC9099BA37B}" type="pres">
      <dgm:prSet presAssocID="{0FDD7252-F19F-481C-8BE2-FAD070DBCAA7}" presName="composite3" presStyleCnt="0"/>
      <dgm:spPr/>
    </dgm:pt>
    <dgm:pt modelId="{6FF41ABA-829C-4D05-99A9-D2A2C7461D7E}" type="pres">
      <dgm:prSet presAssocID="{0FDD7252-F19F-481C-8BE2-FAD070DBCAA7}" presName="background3" presStyleLbl="node3" presStyleIdx="1" presStyleCnt="2"/>
      <dgm:spPr/>
    </dgm:pt>
    <dgm:pt modelId="{5DB5F63A-6C06-4B00-BDF0-44BE97860DD5}" type="pres">
      <dgm:prSet presAssocID="{0FDD7252-F19F-481C-8BE2-FAD070DBCAA7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E3EEDF-BD50-4FF0-AF66-D1ADB7989AAA}" type="pres">
      <dgm:prSet presAssocID="{0FDD7252-F19F-481C-8BE2-FAD070DBCAA7}" presName="hierChild4" presStyleCnt="0"/>
      <dgm:spPr/>
    </dgm:pt>
    <dgm:pt modelId="{F2E01526-51B4-4735-B5FD-676CBF468552}" type="pres">
      <dgm:prSet presAssocID="{30316FC7-579D-4401-BF5F-7F07FD915FE6}" presName="Name23" presStyleLbl="parChTrans1D4" presStyleIdx="1" presStyleCnt="5"/>
      <dgm:spPr/>
      <dgm:t>
        <a:bodyPr/>
        <a:lstStyle/>
        <a:p>
          <a:endParaRPr lang="en-US"/>
        </a:p>
      </dgm:t>
    </dgm:pt>
    <dgm:pt modelId="{7E2F7D5D-A7B8-4938-8393-AC02BCAAD396}" type="pres">
      <dgm:prSet presAssocID="{A1480D43-1208-4D73-BF37-5CC85BBF366C}" presName="hierRoot4" presStyleCnt="0"/>
      <dgm:spPr/>
    </dgm:pt>
    <dgm:pt modelId="{BABA2FD6-06CB-4CC2-A2D3-B174C6A827B5}" type="pres">
      <dgm:prSet presAssocID="{A1480D43-1208-4D73-BF37-5CC85BBF366C}" presName="composite4" presStyleCnt="0"/>
      <dgm:spPr/>
    </dgm:pt>
    <dgm:pt modelId="{DA4042FD-E710-46CF-B980-AB0CFFDDB7F0}" type="pres">
      <dgm:prSet presAssocID="{A1480D43-1208-4D73-BF37-5CC85BBF366C}" presName="background4" presStyleLbl="node4" presStyleIdx="1" presStyleCnt="5"/>
      <dgm:spPr/>
    </dgm:pt>
    <dgm:pt modelId="{96533E81-AE4D-4D05-97D1-546AF31B8529}" type="pres">
      <dgm:prSet presAssocID="{A1480D43-1208-4D73-BF37-5CC85BBF366C}" presName="text4" presStyleLbl="fgAcc4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B8A10F-DD51-4775-9EC7-727221ADD48A}" type="pres">
      <dgm:prSet presAssocID="{A1480D43-1208-4D73-BF37-5CC85BBF366C}" presName="hierChild5" presStyleCnt="0"/>
      <dgm:spPr/>
    </dgm:pt>
    <dgm:pt modelId="{6A5E8849-5E35-44A8-BD30-FD853E092E23}" type="pres">
      <dgm:prSet presAssocID="{785A0A8A-333F-4DBA-BE40-2CC3B04A9DFA}" presName="Name23" presStyleLbl="parChTrans1D4" presStyleIdx="2" presStyleCnt="5"/>
      <dgm:spPr/>
      <dgm:t>
        <a:bodyPr/>
        <a:lstStyle/>
        <a:p>
          <a:endParaRPr lang="en-US"/>
        </a:p>
      </dgm:t>
    </dgm:pt>
    <dgm:pt modelId="{F499A373-C17B-4404-8134-8F50E32661A4}" type="pres">
      <dgm:prSet presAssocID="{486DB753-B46C-4F82-B0B7-B5CC9D8F7AF8}" presName="hierRoot4" presStyleCnt="0"/>
      <dgm:spPr/>
    </dgm:pt>
    <dgm:pt modelId="{9DDDB4C8-B0B1-4109-B60D-E038E20F0CC8}" type="pres">
      <dgm:prSet presAssocID="{486DB753-B46C-4F82-B0B7-B5CC9D8F7AF8}" presName="composite4" presStyleCnt="0"/>
      <dgm:spPr/>
    </dgm:pt>
    <dgm:pt modelId="{E4130D6E-7F4B-4303-9B62-68E431AB8C29}" type="pres">
      <dgm:prSet presAssocID="{486DB753-B46C-4F82-B0B7-B5CC9D8F7AF8}" presName="background4" presStyleLbl="node4" presStyleIdx="2" presStyleCnt="5"/>
      <dgm:spPr/>
    </dgm:pt>
    <dgm:pt modelId="{DCA87E9B-3351-45F7-8546-6E75055D7F30}" type="pres">
      <dgm:prSet presAssocID="{486DB753-B46C-4F82-B0B7-B5CC9D8F7AF8}" presName="text4" presStyleLbl="fgAcc4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19BB42-B4B5-4A31-8A9A-75E4780F996E}" type="pres">
      <dgm:prSet presAssocID="{486DB753-B46C-4F82-B0B7-B5CC9D8F7AF8}" presName="hierChild5" presStyleCnt="0"/>
      <dgm:spPr/>
    </dgm:pt>
    <dgm:pt modelId="{EB8B41F8-49D5-4CC4-AC95-BD6EA95F57A7}" type="pres">
      <dgm:prSet presAssocID="{396E18B4-5B7A-4718-8454-DB249C5BA7E6}" presName="Name23" presStyleLbl="parChTrans1D4" presStyleIdx="3" presStyleCnt="5"/>
      <dgm:spPr/>
      <dgm:t>
        <a:bodyPr/>
        <a:lstStyle/>
        <a:p>
          <a:endParaRPr lang="en-US"/>
        </a:p>
      </dgm:t>
    </dgm:pt>
    <dgm:pt modelId="{2310C03F-14ED-498B-9CF0-CE8B7D9D93A2}" type="pres">
      <dgm:prSet presAssocID="{46E11FBE-EC46-4D23-9C77-D62D4003024A}" presName="hierRoot4" presStyleCnt="0"/>
      <dgm:spPr/>
    </dgm:pt>
    <dgm:pt modelId="{E562512F-2C59-4710-A437-7957496C8337}" type="pres">
      <dgm:prSet presAssocID="{46E11FBE-EC46-4D23-9C77-D62D4003024A}" presName="composite4" presStyleCnt="0"/>
      <dgm:spPr/>
    </dgm:pt>
    <dgm:pt modelId="{3C2D9DE0-9A74-47E6-80DD-1997C086E7D6}" type="pres">
      <dgm:prSet presAssocID="{46E11FBE-EC46-4D23-9C77-D62D4003024A}" presName="background4" presStyleLbl="node4" presStyleIdx="3" presStyleCnt="5"/>
      <dgm:spPr/>
    </dgm:pt>
    <dgm:pt modelId="{541D9A29-1784-4C95-871C-4386C22BECA0}" type="pres">
      <dgm:prSet presAssocID="{46E11FBE-EC46-4D23-9C77-D62D4003024A}" presName="text4" presStyleLbl="fgAcc4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F52BF3-C22B-415C-80F1-C2385B721020}" type="pres">
      <dgm:prSet presAssocID="{46E11FBE-EC46-4D23-9C77-D62D4003024A}" presName="hierChild5" presStyleCnt="0"/>
      <dgm:spPr/>
    </dgm:pt>
    <dgm:pt modelId="{C057006C-374F-4A33-AF4E-DC854E5C1F00}" type="pres">
      <dgm:prSet presAssocID="{7DB11DDA-1A48-4189-8C3D-0E4B38A06923}" presName="Name23" presStyleLbl="parChTrans1D4" presStyleIdx="4" presStyleCnt="5"/>
      <dgm:spPr/>
      <dgm:t>
        <a:bodyPr/>
        <a:lstStyle/>
        <a:p>
          <a:endParaRPr lang="en-US"/>
        </a:p>
      </dgm:t>
    </dgm:pt>
    <dgm:pt modelId="{E2ABBD60-583A-4ADF-B575-D3D97D996132}" type="pres">
      <dgm:prSet presAssocID="{C9FDA897-C138-4572-B48F-70619877A015}" presName="hierRoot4" presStyleCnt="0"/>
      <dgm:spPr/>
    </dgm:pt>
    <dgm:pt modelId="{7921CCD8-A744-4C4D-8464-E22AA556FBFD}" type="pres">
      <dgm:prSet presAssocID="{C9FDA897-C138-4572-B48F-70619877A015}" presName="composite4" presStyleCnt="0"/>
      <dgm:spPr/>
    </dgm:pt>
    <dgm:pt modelId="{3E7532A1-EDA4-4428-A780-D2772A58EA65}" type="pres">
      <dgm:prSet presAssocID="{C9FDA897-C138-4572-B48F-70619877A015}" presName="background4" presStyleLbl="node4" presStyleIdx="4" presStyleCnt="5"/>
      <dgm:spPr/>
    </dgm:pt>
    <dgm:pt modelId="{C3F60FE2-78F3-4D0A-AD23-47A8F470415A}" type="pres">
      <dgm:prSet presAssocID="{C9FDA897-C138-4572-B48F-70619877A015}" presName="text4" presStyleLbl="fgAcc4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D25B0A-83B5-4D11-924F-BDEC15A8BBCF}" type="pres">
      <dgm:prSet presAssocID="{C9FDA897-C138-4572-B48F-70619877A015}" presName="hierChild5" presStyleCnt="0"/>
      <dgm:spPr/>
    </dgm:pt>
  </dgm:ptLst>
  <dgm:cxnLst>
    <dgm:cxn modelId="{9490B942-83B6-40C8-B076-20EF84BDB547}" type="presOf" srcId="{30316FC7-579D-4401-BF5F-7F07FD915FE6}" destId="{F2E01526-51B4-4735-B5FD-676CBF468552}" srcOrd="0" destOrd="0" presId="urn:microsoft.com/office/officeart/2005/8/layout/hierarchy1"/>
    <dgm:cxn modelId="{C3195669-0443-4569-8A88-2F4C44179047}" type="presOf" srcId="{8009969A-8AD2-4E1A-A668-FEF33DE307FF}" destId="{061F5D59-5D0B-4A6A-950A-DFF4D5FE1354}" srcOrd="0" destOrd="0" presId="urn:microsoft.com/office/officeart/2005/8/layout/hierarchy1"/>
    <dgm:cxn modelId="{AFDFCCC0-3B56-4718-AD50-2F08F35D6BE0}" type="presOf" srcId="{ABFDF962-4E41-403D-AC59-5A5DBF68AD33}" destId="{BA9E9A42-A6F6-4973-BE09-82ABABCC1FB4}" srcOrd="0" destOrd="0" presId="urn:microsoft.com/office/officeart/2005/8/layout/hierarchy1"/>
    <dgm:cxn modelId="{C960125C-1001-4B70-A176-97147554624A}" type="presOf" srcId="{C9FDA897-C138-4572-B48F-70619877A015}" destId="{C3F60FE2-78F3-4D0A-AD23-47A8F470415A}" srcOrd="0" destOrd="0" presId="urn:microsoft.com/office/officeart/2005/8/layout/hierarchy1"/>
    <dgm:cxn modelId="{BBF6A431-FF5A-467C-BE4D-6094241DC6AB}" srcId="{8009969A-8AD2-4E1A-A668-FEF33DE307FF}" destId="{D469BC71-A82C-46B3-AE82-6CB5CD02EFF1}" srcOrd="0" destOrd="0" parTransId="{B9831460-4357-48BC-ACF6-1EB1D1C1E631}" sibTransId="{FF616B36-6D08-41E7-A695-E4EF1FFC3297}"/>
    <dgm:cxn modelId="{86879B51-F03F-42F9-B5E8-340B86A18855}" type="presOf" srcId="{486DB753-B46C-4F82-B0B7-B5CC9D8F7AF8}" destId="{DCA87E9B-3351-45F7-8546-6E75055D7F30}" srcOrd="0" destOrd="0" presId="urn:microsoft.com/office/officeart/2005/8/layout/hierarchy1"/>
    <dgm:cxn modelId="{B8B5DC96-0AA3-42A9-AEF9-DBF2D67C79CE}" srcId="{38245F84-E454-4DF7-B53E-B9F42926CAE5}" destId="{8009969A-8AD2-4E1A-A668-FEF33DE307FF}" srcOrd="0" destOrd="0" parTransId="{C90E0ABD-D7F6-40DD-9B34-DD8D85C95E61}" sibTransId="{0E52DFE5-5A86-43FD-8146-BB6FDA23372E}"/>
    <dgm:cxn modelId="{623DC806-03C1-4962-BF27-96E5E21219DE}" type="presOf" srcId="{46E11FBE-EC46-4D23-9C77-D62D4003024A}" destId="{541D9A29-1784-4C95-871C-4386C22BECA0}" srcOrd="0" destOrd="0" presId="urn:microsoft.com/office/officeart/2005/8/layout/hierarchy1"/>
    <dgm:cxn modelId="{C1DDD363-F2B8-4FBE-83A7-BE2CC762BF5A}" type="presOf" srcId="{785A0A8A-333F-4DBA-BE40-2CC3B04A9DFA}" destId="{6A5E8849-5E35-44A8-BD30-FD853E092E23}" srcOrd="0" destOrd="0" presId="urn:microsoft.com/office/officeart/2005/8/layout/hierarchy1"/>
    <dgm:cxn modelId="{19658566-13A7-409F-8809-C6D753891C8C}" srcId="{D469BC71-A82C-46B3-AE82-6CB5CD02EFF1}" destId="{210B231E-590E-4C19-94C4-FA7E0F091F4F}" srcOrd="0" destOrd="0" parTransId="{D33E894B-4880-4862-B0A1-AAFB9581AFE3}" sibTransId="{3F593020-A006-40C3-A756-D4CFEE9AFBBC}"/>
    <dgm:cxn modelId="{8A34242B-7B0C-4155-ACD5-A338E2EC037C}" srcId="{210B231E-590E-4C19-94C4-FA7E0F091F4F}" destId="{ABFDF962-4E41-403D-AC59-5A5DBF68AD33}" srcOrd="0" destOrd="0" parTransId="{334B5239-263D-4146-B7B3-F5CADE07F744}" sibTransId="{E5AD0DD4-3E90-4573-B783-9638466BA93C}"/>
    <dgm:cxn modelId="{808C24BF-A8B9-476D-821B-DF7A6112BA3D}" type="presOf" srcId="{334B5239-263D-4146-B7B3-F5CADE07F744}" destId="{952D91C9-C5E4-4687-B891-CC2488420D8D}" srcOrd="0" destOrd="0" presId="urn:microsoft.com/office/officeart/2005/8/layout/hierarchy1"/>
    <dgm:cxn modelId="{E89F5F43-86FA-45B5-BA3E-35B4EEDC21C3}" type="presOf" srcId="{A1480D43-1208-4D73-BF37-5CC85BBF366C}" destId="{96533E81-AE4D-4D05-97D1-546AF31B8529}" srcOrd="0" destOrd="0" presId="urn:microsoft.com/office/officeart/2005/8/layout/hierarchy1"/>
    <dgm:cxn modelId="{89B9CA71-59B5-4BE2-B974-DFC6975D7850}" type="presOf" srcId="{396E18B4-5B7A-4718-8454-DB249C5BA7E6}" destId="{EB8B41F8-49D5-4CC4-AC95-BD6EA95F57A7}" srcOrd="0" destOrd="0" presId="urn:microsoft.com/office/officeart/2005/8/layout/hierarchy1"/>
    <dgm:cxn modelId="{F88D9D32-E0B1-45DC-804D-40E5EE16B268}" type="presOf" srcId="{210B231E-590E-4C19-94C4-FA7E0F091F4F}" destId="{5FB9FB59-ED70-4BFB-934E-DB138BD4E019}" srcOrd="0" destOrd="0" presId="urn:microsoft.com/office/officeart/2005/8/layout/hierarchy1"/>
    <dgm:cxn modelId="{34F5C12E-C66A-4798-8E91-5B961F834A91}" type="presOf" srcId="{D33E894B-4880-4862-B0A1-AAFB9581AFE3}" destId="{E5DBEC02-F0B7-45A7-A6DB-4119C42E745E}" srcOrd="0" destOrd="0" presId="urn:microsoft.com/office/officeart/2005/8/layout/hierarchy1"/>
    <dgm:cxn modelId="{39BE4562-44AF-4C15-9F76-F9D95BB3AFF2}" type="presOf" srcId="{D469BC71-A82C-46B3-AE82-6CB5CD02EFF1}" destId="{1A0A3C6C-176F-473D-B635-06884E72F07E}" srcOrd="0" destOrd="0" presId="urn:microsoft.com/office/officeart/2005/8/layout/hierarchy1"/>
    <dgm:cxn modelId="{5A52D5F7-43EB-4D85-A209-3345B3223582}" srcId="{0FDD7252-F19F-481C-8BE2-FAD070DBCAA7}" destId="{A1480D43-1208-4D73-BF37-5CC85BBF366C}" srcOrd="0" destOrd="0" parTransId="{30316FC7-579D-4401-BF5F-7F07FD915FE6}" sibTransId="{CEF4788C-DB37-43A5-9992-00184E02FDE6}"/>
    <dgm:cxn modelId="{8ECC443E-17E9-467A-A9A4-C4CB83D615AB}" type="presOf" srcId="{7DB11DDA-1A48-4189-8C3D-0E4B38A06923}" destId="{C057006C-374F-4A33-AF4E-DC854E5C1F00}" srcOrd="0" destOrd="0" presId="urn:microsoft.com/office/officeart/2005/8/layout/hierarchy1"/>
    <dgm:cxn modelId="{95A52201-54B0-4A10-8228-5798F31A7A45}" srcId="{0FDD7252-F19F-481C-8BE2-FAD070DBCAA7}" destId="{46E11FBE-EC46-4D23-9C77-D62D4003024A}" srcOrd="1" destOrd="0" parTransId="{396E18B4-5B7A-4718-8454-DB249C5BA7E6}" sibTransId="{ADE47B17-A484-4F83-BA01-F9E370222E93}"/>
    <dgm:cxn modelId="{C374CB42-6E91-48F1-BFA1-844E03703A4B}" type="presOf" srcId="{0FDD7252-F19F-481C-8BE2-FAD070DBCAA7}" destId="{5DB5F63A-6C06-4B00-BDF0-44BE97860DD5}" srcOrd="0" destOrd="0" presId="urn:microsoft.com/office/officeart/2005/8/layout/hierarchy1"/>
    <dgm:cxn modelId="{F6D5CFCF-7EA2-4845-96E9-A944890B327B}" srcId="{46E11FBE-EC46-4D23-9C77-D62D4003024A}" destId="{C9FDA897-C138-4572-B48F-70619877A015}" srcOrd="0" destOrd="0" parTransId="{7DB11DDA-1A48-4189-8C3D-0E4B38A06923}" sibTransId="{EECD53DB-4080-4C71-8EB7-7E648C5DD7F8}"/>
    <dgm:cxn modelId="{8C2485AE-038D-4574-9FFC-B8C1EDE09EC1}" type="presOf" srcId="{38245F84-E454-4DF7-B53E-B9F42926CAE5}" destId="{687E626B-DC61-4143-AF4D-B9A257C3FAB4}" srcOrd="0" destOrd="0" presId="urn:microsoft.com/office/officeart/2005/8/layout/hierarchy1"/>
    <dgm:cxn modelId="{9689B6EC-1410-42BA-8194-BFE004A0A32F}" srcId="{A1480D43-1208-4D73-BF37-5CC85BBF366C}" destId="{486DB753-B46C-4F82-B0B7-B5CC9D8F7AF8}" srcOrd="0" destOrd="0" parTransId="{785A0A8A-333F-4DBA-BE40-2CC3B04A9DFA}" sibTransId="{24B7E50E-B148-47D6-830D-15E2C7C89AA2}"/>
    <dgm:cxn modelId="{5641C75D-3FD1-4ABA-9C52-87539B022668}" srcId="{D469BC71-A82C-46B3-AE82-6CB5CD02EFF1}" destId="{0FDD7252-F19F-481C-8BE2-FAD070DBCAA7}" srcOrd="1" destOrd="0" parTransId="{40DCAFB5-ACC0-4662-9385-43860BB87D49}" sibTransId="{A8DA7AE2-B581-4596-9459-E97F78625BFF}"/>
    <dgm:cxn modelId="{092BAB86-3AB1-4DF0-AB1F-E2957CEB8528}" type="presOf" srcId="{40DCAFB5-ACC0-4662-9385-43860BB87D49}" destId="{29AFFB6E-080F-444B-89D9-51F3BBC4589A}" srcOrd="0" destOrd="0" presId="urn:microsoft.com/office/officeart/2005/8/layout/hierarchy1"/>
    <dgm:cxn modelId="{D39F9099-3116-46FF-B29F-727D18090732}" type="presOf" srcId="{B9831460-4357-48BC-ACF6-1EB1D1C1E631}" destId="{FAE91B28-5616-409F-B425-2F8E98C3AF03}" srcOrd="0" destOrd="0" presId="urn:microsoft.com/office/officeart/2005/8/layout/hierarchy1"/>
    <dgm:cxn modelId="{8A14995B-68A1-48DD-99EB-3F0CD6098C12}" type="presParOf" srcId="{687E626B-DC61-4143-AF4D-B9A257C3FAB4}" destId="{65B7FA46-126F-4EE5-9636-8AF60FF17AAD}" srcOrd="0" destOrd="0" presId="urn:microsoft.com/office/officeart/2005/8/layout/hierarchy1"/>
    <dgm:cxn modelId="{EFC64B42-3BE6-4C80-A8C7-E5AE056ECC95}" type="presParOf" srcId="{65B7FA46-126F-4EE5-9636-8AF60FF17AAD}" destId="{F360AD4A-0F4F-4E2C-87D8-E6E838EBD602}" srcOrd="0" destOrd="0" presId="urn:microsoft.com/office/officeart/2005/8/layout/hierarchy1"/>
    <dgm:cxn modelId="{F05B2A5B-4B18-4F5C-9358-F99287C1574E}" type="presParOf" srcId="{F360AD4A-0F4F-4E2C-87D8-E6E838EBD602}" destId="{B58A3024-67F0-40CD-9145-546D02DA9A0E}" srcOrd="0" destOrd="0" presId="urn:microsoft.com/office/officeart/2005/8/layout/hierarchy1"/>
    <dgm:cxn modelId="{0F0C9576-D7BB-4F24-9D28-F31000588D36}" type="presParOf" srcId="{F360AD4A-0F4F-4E2C-87D8-E6E838EBD602}" destId="{061F5D59-5D0B-4A6A-950A-DFF4D5FE1354}" srcOrd="1" destOrd="0" presId="urn:microsoft.com/office/officeart/2005/8/layout/hierarchy1"/>
    <dgm:cxn modelId="{722F09AE-C1EE-40DF-B402-BEADA1BDA167}" type="presParOf" srcId="{65B7FA46-126F-4EE5-9636-8AF60FF17AAD}" destId="{D0B808B6-8F7F-4021-8B86-5A15CA7EC8D2}" srcOrd="1" destOrd="0" presId="urn:microsoft.com/office/officeart/2005/8/layout/hierarchy1"/>
    <dgm:cxn modelId="{1F809DD5-9526-4BCB-A35F-E3E9F74F3F07}" type="presParOf" srcId="{D0B808B6-8F7F-4021-8B86-5A15CA7EC8D2}" destId="{FAE91B28-5616-409F-B425-2F8E98C3AF03}" srcOrd="0" destOrd="0" presId="urn:microsoft.com/office/officeart/2005/8/layout/hierarchy1"/>
    <dgm:cxn modelId="{E6502D40-258C-4D78-A12F-F29F24EC4863}" type="presParOf" srcId="{D0B808B6-8F7F-4021-8B86-5A15CA7EC8D2}" destId="{9EBB31D8-6A1A-4ADF-B9E3-E783B5F9BE6A}" srcOrd="1" destOrd="0" presId="urn:microsoft.com/office/officeart/2005/8/layout/hierarchy1"/>
    <dgm:cxn modelId="{09DD98D3-877D-4DBF-9284-58488BC1621A}" type="presParOf" srcId="{9EBB31D8-6A1A-4ADF-B9E3-E783B5F9BE6A}" destId="{03D3D729-6AE4-4B92-A059-0A8402B84D84}" srcOrd="0" destOrd="0" presId="urn:microsoft.com/office/officeart/2005/8/layout/hierarchy1"/>
    <dgm:cxn modelId="{0F843CEC-78FC-469B-B096-E8F8CCCBDF24}" type="presParOf" srcId="{03D3D729-6AE4-4B92-A059-0A8402B84D84}" destId="{4416162E-6398-421F-9253-AB797B11647F}" srcOrd="0" destOrd="0" presId="urn:microsoft.com/office/officeart/2005/8/layout/hierarchy1"/>
    <dgm:cxn modelId="{995DAB3F-53DB-4EC1-AA88-832AE580488D}" type="presParOf" srcId="{03D3D729-6AE4-4B92-A059-0A8402B84D84}" destId="{1A0A3C6C-176F-473D-B635-06884E72F07E}" srcOrd="1" destOrd="0" presId="urn:microsoft.com/office/officeart/2005/8/layout/hierarchy1"/>
    <dgm:cxn modelId="{D6D9BAD6-63D6-4D36-B28C-927357A6A5FE}" type="presParOf" srcId="{9EBB31D8-6A1A-4ADF-B9E3-E783B5F9BE6A}" destId="{CDDE3AB1-D751-4EFE-91AB-33E4F247CC0E}" srcOrd="1" destOrd="0" presId="urn:microsoft.com/office/officeart/2005/8/layout/hierarchy1"/>
    <dgm:cxn modelId="{DA2085FA-9813-451C-97A4-0B5D420D4F2C}" type="presParOf" srcId="{CDDE3AB1-D751-4EFE-91AB-33E4F247CC0E}" destId="{E5DBEC02-F0B7-45A7-A6DB-4119C42E745E}" srcOrd="0" destOrd="0" presId="urn:microsoft.com/office/officeart/2005/8/layout/hierarchy1"/>
    <dgm:cxn modelId="{BE5FAC1F-8900-4843-A3C4-0CEE78B7460D}" type="presParOf" srcId="{CDDE3AB1-D751-4EFE-91AB-33E4F247CC0E}" destId="{5671F7C4-01F4-44E6-BEF0-C74E460964CB}" srcOrd="1" destOrd="0" presId="urn:microsoft.com/office/officeart/2005/8/layout/hierarchy1"/>
    <dgm:cxn modelId="{A7D60C6F-0B2B-4976-B2A0-6952FD766DFD}" type="presParOf" srcId="{5671F7C4-01F4-44E6-BEF0-C74E460964CB}" destId="{357724EF-A208-4468-98E2-6558B666BD32}" srcOrd="0" destOrd="0" presId="urn:microsoft.com/office/officeart/2005/8/layout/hierarchy1"/>
    <dgm:cxn modelId="{790FEAF8-4B08-4270-BA24-35F975D397F7}" type="presParOf" srcId="{357724EF-A208-4468-98E2-6558B666BD32}" destId="{81B56100-3774-425A-945D-641AFF54059C}" srcOrd="0" destOrd="0" presId="urn:microsoft.com/office/officeart/2005/8/layout/hierarchy1"/>
    <dgm:cxn modelId="{A2485F5E-A4C6-4965-B90F-10D566A4DA2B}" type="presParOf" srcId="{357724EF-A208-4468-98E2-6558B666BD32}" destId="{5FB9FB59-ED70-4BFB-934E-DB138BD4E019}" srcOrd="1" destOrd="0" presId="urn:microsoft.com/office/officeart/2005/8/layout/hierarchy1"/>
    <dgm:cxn modelId="{E9CA519A-50FF-4744-A611-041BDDD2BB2F}" type="presParOf" srcId="{5671F7C4-01F4-44E6-BEF0-C74E460964CB}" destId="{5FCE32A5-894C-47C9-AC2D-3BD7E5B0C3A6}" srcOrd="1" destOrd="0" presId="urn:microsoft.com/office/officeart/2005/8/layout/hierarchy1"/>
    <dgm:cxn modelId="{13101CDA-297C-42ED-96F8-686446142BD1}" type="presParOf" srcId="{5FCE32A5-894C-47C9-AC2D-3BD7E5B0C3A6}" destId="{952D91C9-C5E4-4687-B891-CC2488420D8D}" srcOrd="0" destOrd="0" presId="urn:microsoft.com/office/officeart/2005/8/layout/hierarchy1"/>
    <dgm:cxn modelId="{8616CD43-B482-4DDD-B87D-57A5B2A501B9}" type="presParOf" srcId="{5FCE32A5-894C-47C9-AC2D-3BD7E5B0C3A6}" destId="{03665320-789C-4344-BA6C-78A747B1F7E0}" srcOrd="1" destOrd="0" presId="urn:microsoft.com/office/officeart/2005/8/layout/hierarchy1"/>
    <dgm:cxn modelId="{0530F720-06C7-485B-A195-56CC2A001C1C}" type="presParOf" srcId="{03665320-789C-4344-BA6C-78A747B1F7E0}" destId="{A8556D08-B2D4-478E-B401-B70402876681}" srcOrd="0" destOrd="0" presId="urn:microsoft.com/office/officeart/2005/8/layout/hierarchy1"/>
    <dgm:cxn modelId="{80CAC790-E6FA-41EE-8A8C-35390DF1E86B}" type="presParOf" srcId="{A8556D08-B2D4-478E-B401-B70402876681}" destId="{4E66F25B-7552-45E1-835D-AF3DDD8D4B30}" srcOrd="0" destOrd="0" presId="urn:microsoft.com/office/officeart/2005/8/layout/hierarchy1"/>
    <dgm:cxn modelId="{60C160AD-9772-4769-BAFF-0BF0D4A791EC}" type="presParOf" srcId="{A8556D08-B2D4-478E-B401-B70402876681}" destId="{BA9E9A42-A6F6-4973-BE09-82ABABCC1FB4}" srcOrd="1" destOrd="0" presId="urn:microsoft.com/office/officeart/2005/8/layout/hierarchy1"/>
    <dgm:cxn modelId="{2971BEF7-93C1-4892-82E7-2BCB5DAD83C3}" type="presParOf" srcId="{03665320-789C-4344-BA6C-78A747B1F7E0}" destId="{1F0305B9-67DB-484A-BBBE-610EACC9EB1E}" srcOrd="1" destOrd="0" presId="urn:microsoft.com/office/officeart/2005/8/layout/hierarchy1"/>
    <dgm:cxn modelId="{C74E30CB-2620-4D0A-861F-16BC5FF8F0B2}" type="presParOf" srcId="{CDDE3AB1-D751-4EFE-91AB-33E4F247CC0E}" destId="{29AFFB6E-080F-444B-89D9-51F3BBC4589A}" srcOrd="2" destOrd="0" presId="urn:microsoft.com/office/officeart/2005/8/layout/hierarchy1"/>
    <dgm:cxn modelId="{88D985A8-8587-4F8B-8F44-D46148829006}" type="presParOf" srcId="{CDDE3AB1-D751-4EFE-91AB-33E4F247CC0E}" destId="{53955153-D995-4476-9DC7-46FA5842B2E8}" srcOrd="3" destOrd="0" presId="urn:microsoft.com/office/officeart/2005/8/layout/hierarchy1"/>
    <dgm:cxn modelId="{9B9AE4FC-56EB-404B-98F3-B4BA7068E669}" type="presParOf" srcId="{53955153-D995-4476-9DC7-46FA5842B2E8}" destId="{1CE92D6D-38ED-482E-B20E-6BC9099BA37B}" srcOrd="0" destOrd="0" presId="urn:microsoft.com/office/officeart/2005/8/layout/hierarchy1"/>
    <dgm:cxn modelId="{FE965F8D-D9CA-4E9E-A748-49B2AA581AF9}" type="presParOf" srcId="{1CE92D6D-38ED-482E-B20E-6BC9099BA37B}" destId="{6FF41ABA-829C-4D05-99A9-D2A2C7461D7E}" srcOrd="0" destOrd="0" presId="urn:microsoft.com/office/officeart/2005/8/layout/hierarchy1"/>
    <dgm:cxn modelId="{8557E51F-7108-4307-A754-E58DAFA57D9C}" type="presParOf" srcId="{1CE92D6D-38ED-482E-B20E-6BC9099BA37B}" destId="{5DB5F63A-6C06-4B00-BDF0-44BE97860DD5}" srcOrd="1" destOrd="0" presId="urn:microsoft.com/office/officeart/2005/8/layout/hierarchy1"/>
    <dgm:cxn modelId="{E5334197-83CD-422D-80CA-3B4A89A20A15}" type="presParOf" srcId="{53955153-D995-4476-9DC7-46FA5842B2E8}" destId="{6BE3EEDF-BD50-4FF0-AF66-D1ADB7989AAA}" srcOrd="1" destOrd="0" presId="urn:microsoft.com/office/officeart/2005/8/layout/hierarchy1"/>
    <dgm:cxn modelId="{7ADC7425-06FA-4031-B544-C1B32C4C4595}" type="presParOf" srcId="{6BE3EEDF-BD50-4FF0-AF66-D1ADB7989AAA}" destId="{F2E01526-51B4-4735-B5FD-676CBF468552}" srcOrd="0" destOrd="0" presId="urn:microsoft.com/office/officeart/2005/8/layout/hierarchy1"/>
    <dgm:cxn modelId="{B26233A5-B150-4951-AEE7-B5F4ABABD2F1}" type="presParOf" srcId="{6BE3EEDF-BD50-4FF0-AF66-D1ADB7989AAA}" destId="{7E2F7D5D-A7B8-4938-8393-AC02BCAAD396}" srcOrd="1" destOrd="0" presId="urn:microsoft.com/office/officeart/2005/8/layout/hierarchy1"/>
    <dgm:cxn modelId="{BAEB8620-7827-4C57-91EE-A810E538B963}" type="presParOf" srcId="{7E2F7D5D-A7B8-4938-8393-AC02BCAAD396}" destId="{BABA2FD6-06CB-4CC2-A2D3-B174C6A827B5}" srcOrd="0" destOrd="0" presId="urn:microsoft.com/office/officeart/2005/8/layout/hierarchy1"/>
    <dgm:cxn modelId="{C35BB0A3-F3F0-4EE6-9A35-6FC240F6FDD7}" type="presParOf" srcId="{BABA2FD6-06CB-4CC2-A2D3-B174C6A827B5}" destId="{DA4042FD-E710-46CF-B980-AB0CFFDDB7F0}" srcOrd="0" destOrd="0" presId="urn:microsoft.com/office/officeart/2005/8/layout/hierarchy1"/>
    <dgm:cxn modelId="{47F85EEB-2EE1-42C6-AF38-8B75F7A0BBC6}" type="presParOf" srcId="{BABA2FD6-06CB-4CC2-A2D3-B174C6A827B5}" destId="{96533E81-AE4D-4D05-97D1-546AF31B8529}" srcOrd="1" destOrd="0" presId="urn:microsoft.com/office/officeart/2005/8/layout/hierarchy1"/>
    <dgm:cxn modelId="{9B4DC569-0163-4794-B0BF-2ECE4F985764}" type="presParOf" srcId="{7E2F7D5D-A7B8-4938-8393-AC02BCAAD396}" destId="{E9B8A10F-DD51-4775-9EC7-727221ADD48A}" srcOrd="1" destOrd="0" presId="urn:microsoft.com/office/officeart/2005/8/layout/hierarchy1"/>
    <dgm:cxn modelId="{4F750BAF-DE2A-4CD9-B2A8-43F2D0AC1B2F}" type="presParOf" srcId="{E9B8A10F-DD51-4775-9EC7-727221ADD48A}" destId="{6A5E8849-5E35-44A8-BD30-FD853E092E23}" srcOrd="0" destOrd="0" presId="urn:microsoft.com/office/officeart/2005/8/layout/hierarchy1"/>
    <dgm:cxn modelId="{9C315CC7-5ACA-462D-B2E1-3893150D88A7}" type="presParOf" srcId="{E9B8A10F-DD51-4775-9EC7-727221ADD48A}" destId="{F499A373-C17B-4404-8134-8F50E32661A4}" srcOrd="1" destOrd="0" presId="urn:microsoft.com/office/officeart/2005/8/layout/hierarchy1"/>
    <dgm:cxn modelId="{4463A2B4-9380-4391-8331-2ECF4A487066}" type="presParOf" srcId="{F499A373-C17B-4404-8134-8F50E32661A4}" destId="{9DDDB4C8-B0B1-4109-B60D-E038E20F0CC8}" srcOrd="0" destOrd="0" presId="urn:microsoft.com/office/officeart/2005/8/layout/hierarchy1"/>
    <dgm:cxn modelId="{A1CE33D4-8E3A-4395-BE50-2217861D516C}" type="presParOf" srcId="{9DDDB4C8-B0B1-4109-B60D-E038E20F0CC8}" destId="{E4130D6E-7F4B-4303-9B62-68E431AB8C29}" srcOrd="0" destOrd="0" presId="urn:microsoft.com/office/officeart/2005/8/layout/hierarchy1"/>
    <dgm:cxn modelId="{E73F7DC0-136B-41E9-A444-452F6B9698B9}" type="presParOf" srcId="{9DDDB4C8-B0B1-4109-B60D-E038E20F0CC8}" destId="{DCA87E9B-3351-45F7-8546-6E75055D7F30}" srcOrd="1" destOrd="0" presId="urn:microsoft.com/office/officeart/2005/8/layout/hierarchy1"/>
    <dgm:cxn modelId="{9453A51B-7E9D-46E4-B365-EEF2EE1804CC}" type="presParOf" srcId="{F499A373-C17B-4404-8134-8F50E32661A4}" destId="{3E19BB42-B4B5-4A31-8A9A-75E4780F996E}" srcOrd="1" destOrd="0" presId="urn:microsoft.com/office/officeart/2005/8/layout/hierarchy1"/>
    <dgm:cxn modelId="{BE493E02-DE2A-49EA-ADA1-0A3B797300FD}" type="presParOf" srcId="{6BE3EEDF-BD50-4FF0-AF66-D1ADB7989AAA}" destId="{EB8B41F8-49D5-4CC4-AC95-BD6EA95F57A7}" srcOrd="2" destOrd="0" presId="urn:microsoft.com/office/officeart/2005/8/layout/hierarchy1"/>
    <dgm:cxn modelId="{E046A0C8-830E-4D00-AA61-19A077D9710C}" type="presParOf" srcId="{6BE3EEDF-BD50-4FF0-AF66-D1ADB7989AAA}" destId="{2310C03F-14ED-498B-9CF0-CE8B7D9D93A2}" srcOrd="3" destOrd="0" presId="urn:microsoft.com/office/officeart/2005/8/layout/hierarchy1"/>
    <dgm:cxn modelId="{F7AC0686-EE91-414E-83ED-08E3DF76A994}" type="presParOf" srcId="{2310C03F-14ED-498B-9CF0-CE8B7D9D93A2}" destId="{E562512F-2C59-4710-A437-7957496C8337}" srcOrd="0" destOrd="0" presId="urn:microsoft.com/office/officeart/2005/8/layout/hierarchy1"/>
    <dgm:cxn modelId="{390531FD-F51C-473A-A03C-21A81C1A0E53}" type="presParOf" srcId="{E562512F-2C59-4710-A437-7957496C8337}" destId="{3C2D9DE0-9A74-47E6-80DD-1997C086E7D6}" srcOrd="0" destOrd="0" presId="urn:microsoft.com/office/officeart/2005/8/layout/hierarchy1"/>
    <dgm:cxn modelId="{7BD193A1-D958-430D-B80A-A3DDE3EE1CD2}" type="presParOf" srcId="{E562512F-2C59-4710-A437-7957496C8337}" destId="{541D9A29-1784-4C95-871C-4386C22BECA0}" srcOrd="1" destOrd="0" presId="urn:microsoft.com/office/officeart/2005/8/layout/hierarchy1"/>
    <dgm:cxn modelId="{1438C04F-5B15-4C66-8B01-41795FA278A3}" type="presParOf" srcId="{2310C03F-14ED-498B-9CF0-CE8B7D9D93A2}" destId="{10F52BF3-C22B-415C-80F1-C2385B721020}" srcOrd="1" destOrd="0" presId="urn:microsoft.com/office/officeart/2005/8/layout/hierarchy1"/>
    <dgm:cxn modelId="{E6070A5D-0305-49F1-98AE-8DDC7327DA44}" type="presParOf" srcId="{10F52BF3-C22B-415C-80F1-C2385B721020}" destId="{C057006C-374F-4A33-AF4E-DC854E5C1F00}" srcOrd="0" destOrd="0" presId="urn:microsoft.com/office/officeart/2005/8/layout/hierarchy1"/>
    <dgm:cxn modelId="{F29D0A1C-94AC-46BC-9B38-E6B914479A5D}" type="presParOf" srcId="{10F52BF3-C22B-415C-80F1-C2385B721020}" destId="{E2ABBD60-583A-4ADF-B575-D3D97D996132}" srcOrd="1" destOrd="0" presId="urn:microsoft.com/office/officeart/2005/8/layout/hierarchy1"/>
    <dgm:cxn modelId="{206A2E04-D761-43F0-AEBA-7CDAD69DDF69}" type="presParOf" srcId="{E2ABBD60-583A-4ADF-B575-D3D97D996132}" destId="{7921CCD8-A744-4C4D-8464-E22AA556FBFD}" srcOrd="0" destOrd="0" presId="urn:microsoft.com/office/officeart/2005/8/layout/hierarchy1"/>
    <dgm:cxn modelId="{3E6A8A97-1693-42BB-BC7B-7D471C343005}" type="presParOf" srcId="{7921CCD8-A744-4C4D-8464-E22AA556FBFD}" destId="{3E7532A1-EDA4-4428-A780-D2772A58EA65}" srcOrd="0" destOrd="0" presId="urn:microsoft.com/office/officeart/2005/8/layout/hierarchy1"/>
    <dgm:cxn modelId="{1BFEBF90-03F5-4C2E-A2F0-1855F5096624}" type="presParOf" srcId="{7921CCD8-A744-4C4D-8464-E22AA556FBFD}" destId="{C3F60FE2-78F3-4D0A-AD23-47A8F470415A}" srcOrd="1" destOrd="0" presId="urn:microsoft.com/office/officeart/2005/8/layout/hierarchy1"/>
    <dgm:cxn modelId="{0BBBF036-608D-4A9D-B478-23752B75C611}" type="presParOf" srcId="{E2ABBD60-583A-4ADF-B575-D3D97D996132}" destId="{EAD25B0A-83B5-4D11-924F-BDEC15A8BBC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D1229E-A908-DB41-93E9-70ACFEFB42D9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81BC9D-EE57-994A-B1EF-F405235E2699}">
      <dgm:prSet phldrT="[Text]" custT="1"/>
      <dgm:spPr/>
      <dgm:t>
        <a:bodyPr/>
        <a:lstStyle/>
        <a:p>
          <a:r>
            <a:rPr lang="en-US" sz="1600" dirty="0"/>
            <a:t>Compare mean of a continuous variable</a:t>
          </a:r>
        </a:p>
      </dgm:t>
    </dgm:pt>
    <dgm:pt modelId="{2C7193BE-757D-8645-8E0E-9BE468E5A9F8}" type="parTrans" cxnId="{3F00130B-684D-C348-9DD0-4D6F91B6F223}">
      <dgm:prSet/>
      <dgm:spPr/>
      <dgm:t>
        <a:bodyPr/>
        <a:lstStyle/>
        <a:p>
          <a:endParaRPr lang="en-US"/>
        </a:p>
      </dgm:t>
    </dgm:pt>
    <dgm:pt modelId="{DBF4C468-562E-4844-9D27-8636EA10BD59}" type="sibTrans" cxnId="{3F00130B-684D-C348-9DD0-4D6F91B6F223}">
      <dgm:prSet/>
      <dgm:spPr/>
      <dgm:t>
        <a:bodyPr/>
        <a:lstStyle/>
        <a:p>
          <a:endParaRPr lang="en-US"/>
        </a:p>
      </dgm:t>
    </dgm:pt>
    <dgm:pt modelId="{C7E63D11-DC85-B541-923F-EE90FB4713BC}">
      <dgm:prSet phldrT="[Text]"/>
      <dgm:spPr/>
      <dgm:t>
        <a:bodyPr/>
        <a:lstStyle/>
        <a:p>
          <a:r>
            <a:rPr lang="en-US" dirty="0"/>
            <a:t>1 categorical variable with 2 levels</a:t>
          </a:r>
        </a:p>
      </dgm:t>
    </dgm:pt>
    <dgm:pt modelId="{CE71CEE6-9005-B54E-BAEA-C3B0F89DEA90}" type="parTrans" cxnId="{F780FC2F-98BC-2144-8165-9878DD295C3D}">
      <dgm:prSet/>
      <dgm:spPr/>
      <dgm:t>
        <a:bodyPr/>
        <a:lstStyle/>
        <a:p>
          <a:endParaRPr lang="en-US"/>
        </a:p>
      </dgm:t>
    </dgm:pt>
    <dgm:pt modelId="{C6801F77-9D96-FF4F-9C8C-5DF1B9A8476E}" type="sibTrans" cxnId="{F780FC2F-98BC-2144-8165-9878DD295C3D}">
      <dgm:prSet/>
      <dgm:spPr/>
      <dgm:t>
        <a:bodyPr/>
        <a:lstStyle/>
        <a:p>
          <a:endParaRPr lang="en-US"/>
        </a:p>
      </dgm:t>
    </dgm:pt>
    <dgm:pt modelId="{82BC9221-B94A-AA41-92C0-76C0AB0AFE02}">
      <dgm:prSet phldrT="[Text]" custT="1"/>
      <dgm:spPr/>
      <dgm:t>
        <a:bodyPr/>
        <a:lstStyle/>
        <a:p>
          <a:r>
            <a:rPr lang="en-US" sz="2400" b="1"/>
            <a:t>t-tests</a:t>
          </a:r>
          <a:endParaRPr lang="en-US" sz="2400" b="1" dirty="0"/>
        </a:p>
      </dgm:t>
    </dgm:pt>
    <dgm:pt modelId="{4CD71F7A-93E1-734F-A6AC-DADA9366ABB1}" type="parTrans" cxnId="{46B6B90A-C03C-0F4F-9A4B-BAAE9F94EEF2}">
      <dgm:prSet/>
      <dgm:spPr/>
      <dgm:t>
        <a:bodyPr/>
        <a:lstStyle/>
        <a:p>
          <a:endParaRPr lang="en-US"/>
        </a:p>
      </dgm:t>
    </dgm:pt>
    <dgm:pt modelId="{6596327C-DBF1-7A4F-A99A-DE3803B05DEB}" type="sibTrans" cxnId="{46B6B90A-C03C-0F4F-9A4B-BAAE9F94EEF2}">
      <dgm:prSet/>
      <dgm:spPr/>
      <dgm:t>
        <a:bodyPr/>
        <a:lstStyle/>
        <a:p>
          <a:endParaRPr lang="en-US"/>
        </a:p>
      </dgm:t>
    </dgm:pt>
    <dgm:pt modelId="{ADB315E2-40A4-A540-B895-6235C10B3494}">
      <dgm:prSet phldrT="[Text]" custT="1"/>
      <dgm:spPr/>
      <dgm:t>
        <a:bodyPr/>
        <a:lstStyle/>
        <a:p>
          <a:r>
            <a:rPr lang="en-US" sz="2400" b="1" dirty="0"/>
            <a:t>One-way ANOVA</a:t>
          </a:r>
        </a:p>
      </dgm:t>
    </dgm:pt>
    <dgm:pt modelId="{FC68A456-74C7-DF4E-8D6C-1018C8EC155D}" type="parTrans" cxnId="{F2D0C4BE-893F-9040-8B46-F6E73E7D0A3C}">
      <dgm:prSet/>
      <dgm:spPr/>
      <dgm:t>
        <a:bodyPr/>
        <a:lstStyle/>
        <a:p>
          <a:endParaRPr lang="en-US"/>
        </a:p>
      </dgm:t>
    </dgm:pt>
    <dgm:pt modelId="{133A941A-51FF-3147-9399-8D32D4ACBFB5}" type="sibTrans" cxnId="{F2D0C4BE-893F-9040-8B46-F6E73E7D0A3C}">
      <dgm:prSet/>
      <dgm:spPr/>
      <dgm:t>
        <a:bodyPr/>
        <a:lstStyle/>
        <a:p>
          <a:endParaRPr lang="en-US"/>
        </a:p>
      </dgm:t>
    </dgm:pt>
    <dgm:pt modelId="{CB2D5A46-DA2F-2848-8D67-8E2DF206F2BF}">
      <dgm:prSet/>
      <dgm:spPr/>
      <dgm:t>
        <a:bodyPr/>
        <a:lstStyle/>
        <a:p>
          <a:r>
            <a:rPr lang="en-US" dirty="0"/>
            <a:t>2+ categorical variables with 3+ levels each</a:t>
          </a:r>
        </a:p>
      </dgm:t>
    </dgm:pt>
    <dgm:pt modelId="{5A83ED18-71E7-0B40-8F1E-425E721E2BF9}" type="parTrans" cxnId="{90C25345-9347-124D-9D22-47966D488A82}">
      <dgm:prSet/>
      <dgm:spPr/>
      <dgm:t>
        <a:bodyPr/>
        <a:lstStyle/>
        <a:p>
          <a:endParaRPr lang="en-US"/>
        </a:p>
      </dgm:t>
    </dgm:pt>
    <dgm:pt modelId="{8B5492C1-66D5-C245-B4AA-DA8A4EDF01FD}" type="sibTrans" cxnId="{90C25345-9347-124D-9D22-47966D488A82}">
      <dgm:prSet/>
      <dgm:spPr/>
      <dgm:t>
        <a:bodyPr/>
        <a:lstStyle/>
        <a:p>
          <a:endParaRPr lang="en-US"/>
        </a:p>
      </dgm:t>
    </dgm:pt>
    <dgm:pt modelId="{86691C88-4A6B-0846-AC7B-83A69EC616B7}">
      <dgm:prSet custT="1"/>
      <dgm:spPr/>
      <dgm:t>
        <a:bodyPr/>
        <a:lstStyle/>
        <a:p>
          <a:r>
            <a:rPr lang="en-US" sz="2400" b="1" dirty="0"/>
            <a:t>Factorial ANOVA</a:t>
          </a:r>
        </a:p>
      </dgm:t>
    </dgm:pt>
    <dgm:pt modelId="{28F651E7-D76D-A642-BCE8-2F49CECFDA1B}" type="parTrans" cxnId="{268923FB-0D05-8E46-866E-20A86D06F886}">
      <dgm:prSet/>
      <dgm:spPr/>
      <dgm:t>
        <a:bodyPr/>
        <a:lstStyle/>
        <a:p>
          <a:endParaRPr lang="en-US"/>
        </a:p>
      </dgm:t>
    </dgm:pt>
    <dgm:pt modelId="{FF250AED-5507-DB41-BE51-69007331E678}" type="sibTrans" cxnId="{268923FB-0D05-8E46-866E-20A86D06F886}">
      <dgm:prSet/>
      <dgm:spPr/>
      <dgm:t>
        <a:bodyPr/>
        <a:lstStyle/>
        <a:p>
          <a:endParaRPr lang="en-US"/>
        </a:p>
      </dgm:t>
    </dgm:pt>
    <dgm:pt modelId="{4F99D6F6-32BE-B243-8BAD-B0C88805B931}">
      <dgm:prSet/>
      <dgm:spPr/>
      <dgm:t>
        <a:bodyPr/>
        <a:lstStyle/>
        <a:p>
          <a:r>
            <a:rPr lang="en-US" dirty="0"/>
            <a:t>2+ categorical variables with 3+ levels</a:t>
          </a:r>
        </a:p>
        <a:p>
          <a:r>
            <a:rPr lang="en-US" dirty="0"/>
            <a:t>&amp;</a:t>
          </a:r>
        </a:p>
        <a:p>
          <a:r>
            <a:rPr lang="en-US" dirty="0"/>
            <a:t>2+ continuous variables</a:t>
          </a:r>
        </a:p>
      </dgm:t>
    </dgm:pt>
    <dgm:pt modelId="{FCD585E8-BA4D-EB40-820C-00B7161B6C31}" type="parTrans" cxnId="{EC0B7DA6-76B7-814E-9C32-718DBBB56F54}">
      <dgm:prSet/>
      <dgm:spPr/>
      <dgm:t>
        <a:bodyPr/>
        <a:lstStyle/>
        <a:p>
          <a:endParaRPr lang="en-US"/>
        </a:p>
      </dgm:t>
    </dgm:pt>
    <dgm:pt modelId="{747A8C93-5FD9-4C44-ACA3-4A853740A299}" type="sibTrans" cxnId="{EC0B7DA6-76B7-814E-9C32-718DBBB56F54}">
      <dgm:prSet/>
      <dgm:spPr/>
      <dgm:t>
        <a:bodyPr/>
        <a:lstStyle/>
        <a:p>
          <a:endParaRPr lang="en-US"/>
        </a:p>
      </dgm:t>
    </dgm:pt>
    <dgm:pt modelId="{50EA9FD4-CE32-E74D-AF88-429A5CE78F39}">
      <dgm:prSet custT="1"/>
      <dgm:spPr/>
      <dgm:t>
        <a:bodyPr/>
        <a:lstStyle/>
        <a:p>
          <a:r>
            <a:rPr lang="en-US" sz="2000" b="1" dirty="0"/>
            <a:t>Multiple linear regression</a:t>
          </a:r>
        </a:p>
      </dgm:t>
    </dgm:pt>
    <dgm:pt modelId="{70D74444-B7E2-B24C-9FAD-39A6CA3DF1F5}" type="parTrans" cxnId="{4E083D2A-864B-9941-BCEB-287B5C4C44CC}">
      <dgm:prSet/>
      <dgm:spPr/>
      <dgm:t>
        <a:bodyPr/>
        <a:lstStyle/>
        <a:p>
          <a:endParaRPr lang="en-US"/>
        </a:p>
      </dgm:t>
    </dgm:pt>
    <dgm:pt modelId="{7A4B5C25-033D-604E-AA0F-1C64E52B084A}" type="sibTrans" cxnId="{4E083D2A-864B-9941-BCEB-287B5C4C44CC}">
      <dgm:prSet/>
      <dgm:spPr/>
      <dgm:t>
        <a:bodyPr/>
        <a:lstStyle/>
        <a:p>
          <a:endParaRPr lang="en-US"/>
        </a:p>
      </dgm:t>
    </dgm:pt>
    <dgm:pt modelId="{EEA80D6C-C7B4-9D49-BCB0-1C6D548ECB03}">
      <dgm:prSet phldrT="[Text]"/>
      <dgm:spPr/>
      <dgm:t>
        <a:bodyPr/>
        <a:lstStyle/>
        <a:p>
          <a:r>
            <a:rPr lang="en-US" dirty="0"/>
            <a:t>1 categorical variable with 3+ levels</a:t>
          </a:r>
        </a:p>
      </dgm:t>
    </dgm:pt>
    <dgm:pt modelId="{F0283F56-9319-E849-800C-6E5CB7EEF005}" type="sibTrans" cxnId="{6BDB4E93-BDBB-8E43-9CDA-807629D68C27}">
      <dgm:prSet/>
      <dgm:spPr/>
      <dgm:t>
        <a:bodyPr/>
        <a:lstStyle/>
        <a:p>
          <a:endParaRPr lang="en-US"/>
        </a:p>
      </dgm:t>
    </dgm:pt>
    <dgm:pt modelId="{7E87AA96-22A9-AE44-850B-808C63015143}" type="parTrans" cxnId="{6BDB4E93-BDBB-8E43-9CDA-807629D68C27}">
      <dgm:prSet/>
      <dgm:spPr/>
      <dgm:t>
        <a:bodyPr/>
        <a:lstStyle/>
        <a:p>
          <a:endParaRPr lang="en-US"/>
        </a:p>
      </dgm:t>
    </dgm:pt>
    <dgm:pt modelId="{CE06B301-E834-2C4B-AAED-6A0B7E907BB3}" type="pres">
      <dgm:prSet presAssocID="{3DD1229E-A908-DB41-93E9-70ACFEFB42D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647349-003A-9F4A-988F-5922E45F2A62}" type="pres">
      <dgm:prSet presAssocID="{6E81BC9D-EE57-994A-B1EF-F405235E2699}" presName="hierRoot1" presStyleCnt="0"/>
      <dgm:spPr/>
    </dgm:pt>
    <dgm:pt modelId="{4B6D5E32-8F3B-994E-A78B-CE72C174CA37}" type="pres">
      <dgm:prSet presAssocID="{6E81BC9D-EE57-994A-B1EF-F405235E2699}" presName="composite" presStyleCnt="0"/>
      <dgm:spPr/>
    </dgm:pt>
    <dgm:pt modelId="{1F3ACCFB-B452-A34A-8DA7-14D1E4B0C7DC}" type="pres">
      <dgm:prSet presAssocID="{6E81BC9D-EE57-994A-B1EF-F405235E2699}" presName="background" presStyleLbl="node0" presStyleIdx="0" presStyleCnt="1"/>
      <dgm:spPr/>
    </dgm:pt>
    <dgm:pt modelId="{674333DA-68DF-5C45-B171-2AFCE46E1F23}" type="pres">
      <dgm:prSet presAssocID="{6E81BC9D-EE57-994A-B1EF-F405235E2699}" presName="text" presStyleLbl="fgAcc0" presStyleIdx="0" presStyleCnt="1" custScaleX="117635" custScaleY="76951" custLinFactNeighborX="-11036" custLinFactNeighborY="-146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EB8835-3B70-5644-AB24-A86D525D6E1F}" type="pres">
      <dgm:prSet presAssocID="{6E81BC9D-EE57-994A-B1EF-F405235E2699}" presName="hierChild2" presStyleCnt="0"/>
      <dgm:spPr/>
    </dgm:pt>
    <dgm:pt modelId="{068EA8CD-0394-0C48-AA8A-5388DEECD351}" type="pres">
      <dgm:prSet presAssocID="{CE71CEE6-9005-B54E-BAEA-C3B0F89DEA90}" presName="Name10" presStyleLbl="parChTrans1D2" presStyleIdx="0" presStyleCnt="5"/>
      <dgm:spPr/>
      <dgm:t>
        <a:bodyPr/>
        <a:lstStyle/>
        <a:p>
          <a:endParaRPr lang="en-US"/>
        </a:p>
      </dgm:t>
    </dgm:pt>
    <dgm:pt modelId="{51DDE8C2-FA2C-D246-8BEA-1688379C7C51}" type="pres">
      <dgm:prSet presAssocID="{C7E63D11-DC85-B541-923F-EE90FB4713BC}" presName="hierRoot2" presStyleCnt="0"/>
      <dgm:spPr/>
    </dgm:pt>
    <dgm:pt modelId="{EFBEAF1D-1152-AE48-8816-7058CB969AF2}" type="pres">
      <dgm:prSet presAssocID="{C7E63D11-DC85-B541-923F-EE90FB4713BC}" presName="composite2" presStyleCnt="0"/>
      <dgm:spPr/>
    </dgm:pt>
    <dgm:pt modelId="{09874091-C021-2048-B229-F195390E68E1}" type="pres">
      <dgm:prSet presAssocID="{C7E63D11-DC85-B541-923F-EE90FB4713BC}" presName="background2" presStyleLbl="node2" presStyleIdx="0" presStyleCnt="5"/>
      <dgm:spPr/>
    </dgm:pt>
    <dgm:pt modelId="{EC2E0137-1F59-8449-82B6-B667383964A7}" type="pres">
      <dgm:prSet presAssocID="{C7E63D11-DC85-B541-923F-EE90FB4713BC}" presName="text2" presStyleLbl="fgAcc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57371D-CC27-B74E-9496-97C88C4E01FD}" type="pres">
      <dgm:prSet presAssocID="{C7E63D11-DC85-B541-923F-EE90FB4713BC}" presName="hierChild3" presStyleCnt="0"/>
      <dgm:spPr/>
    </dgm:pt>
    <dgm:pt modelId="{D5AC3938-4B8D-FB4D-9B2F-01AD672FCD6B}" type="pres">
      <dgm:prSet presAssocID="{4CD71F7A-93E1-734F-A6AC-DADA9366ABB1}" presName="Name17" presStyleLbl="parChTrans1D3" presStyleIdx="0" presStyleCnt="3"/>
      <dgm:spPr/>
      <dgm:t>
        <a:bodyPr/>
        <a:lstStyle/>
        <a:p>
          <a:endParaRPr lang="en-US"/>
        </a:p>
      </dgm:t>
    </dgm:pt>
    <dgm:pt modelId="{A37BF2F5-98FE-F549-8426-AA9CF354E2BF}" type="pres">
      <dgm:prSet presAssocID="{82BC9221-B94A-AA41-92C0-76C0AB0AFE02}" presName="hierRoot3" presStyleCnt="0"/>
      <dgm:spPr/>
    </dgm:pt>
    <dgm:pt modelId="{0081112B-49E3-2943-929E-2245F823C060}" type="pres">
      <dgm:prSet presAssocID="{82BC9221-B94A-AA41-92C0-76C0AB0AFE02}" presName="composite3" presStyleCnt="0"/>
      <dgm:spPr/>
    </dgm:pt>
    <dgm:pt modelId="{33F18475-02CC-8243-9E84-8BB69396354B}" type="pres">
      <dgm:prSet presAssocID="{82BC9221-B94A-AA41-92C0-76C0AB0AFE02}" presName="background3" presStyleLbl="node3" presStyleIdx="0" presStyleCnt="3"/>
      <dgm:spPr/>
    </dgm:pt>
    <dgm:pt modelId="{ED0D20F6-8CA7-4640-9473-CEFD5E38DAC6}" type="pres">
      <dgm:prSet presAssocID="{82BC9221-B94A-AA41-92C0-76C0AB0AFE02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F02C22-97BD-8D46-B08A-2D9D9F571DF2}" type="pres">
      <dgm:prSet presAssocID="{82BC9221-B94A-AA41-92C0-76C0AB0AFE02}" presName="hierChild4" presStyleCnt="0"/>
      <dgm:spPr/>
    </dgm:pt>
    <dgm:pt modelId="{6551B93F-86CB-D94B-BDCA-704B3A218981}" type="pres">
      <dgm:prSet presAssocID="{7E87AA96-22A9-AE44-850B-808C63015143}" presName="Name10" presStyleLbl="parChTrans1D2" presStyleIdx="1" presStyleCnt="5"/>
      <dgm:spPr/>
      <dgm:t>
        <a:bodyPr/>
        <a:lstStyle/>
        <a:p>
          <a:endParaRPr lang="en-US"/>
        </a:p>
      </dgm:t>
    </dgm:pt>
    <dgm:pt modelId="{4D846738-DFFA-B94E-B58F-0CD203FD636C}" type="pres">
      <dgm:prSet presAssocID="{EEA80D6C-C7B4-9D49-BCB0-1C6D548ECB03}" presName="hierRoot2" presStyleCnt="0"/>
      <dgm:spPr/>
    </dgm:pt>
    <dgm:pt modelId="{6FA87339-DEC5-7148-A436-80D3F2DA4919}" type="pres">
      <dgm:prSet presAssocID="{EEA80D6C-C7B4-9D49-BCB0-1C6D548ECB03}" presName="composite2" presStyleCnt="0"/>
      <dgm:spPr/>
    </dgm:pt>
    <dgm:pt modelId="{105AEA1B-06DE-D84E-A18B-0F1EBACF94F1}" type="pres">
      <dgm:prSet presAssocID="{EEA80D6C-C7B4-9D49-BCB0-1C6D548ECB03}" presName="background2" presStyleLbl="node2" presStyleIdx="1" presStyleCnt="5"/>
      <dgm:spPr/>
    </dgm:pt>
    <dgm:pt modelId="{79333412-5AE7-B140-BA5B-3F0E593E32C0}" type="pres">
      <dgm:prSet presAssocID="{EEA80D6C-C7B4-9D49-BCB0-1C6D548ECB03}" presName="text2" presStyleLbl="fgAcc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9773F8-18F8-DB48-8A69-3B4D1E736CF1}" type="pres">
      <dgm:prSet presAssocID="{EEA80D6C-C7B4-9D49-BCB0-1C6D548ECB03}" presName="hierChild3" presStyleCnt="0"/>
      <dgm:spPr/>
    </dgm:pt>
    <dgm:pt modelId="{DDD5CC08-9684-8243-B92A-B5854DC4A3E6}" type="pres">
      <dgm:prSet presAssocID="{FC68A456-74C7-DF4E-8D6C-1018C8EC155D}" presName="Name17" presStyleLbl="parChTrans1D3" presStyleIdx="1" presStyleCnt="3"/>
      <dgm:spPr/>
      <dgm:t>
        <a:bodyPr/>
        <a:lstStyle/>
        <a:p>
          <a:endParaRPr lang="en-US"/>
        </a:p>
      </dgm:t>
    </dgm:pt>
    <dgm:pt modelId="{B28D0433-69AD-7040-9A1E-2228BEC99C9B}" type="pres">
      <dgm:prSet presAssocID="{ADB315E2-40A4-A540-B895-6235C10B3494}" presName="hierRoot3" presStyleCnt="0"/>
      <dgm:spPr/>
    </dgm:pt>
    <dgm:pt modelId="{68087B21-3027-6B47-81C3-5AF9C98D325A}" type="pres">
      <dgm:prSet presAssocID="{ADB315E2-40A4-A540-B895-6235C10B3494}" presName="composite3" presStyleCnt="0"/>
      <dgm:spPr/>
    </dgm:pt>
    <dgm:pt modelId="{2337EFFE-9357-2940-B7C9-75558464A526}" type="pres">
      <dgm:prSet presAssocID="{ADB315E2-40A4-A540-B895-6235C10B3494}" presName="background3" presStyleLbl="node3" presStyleIdx="1" presStyleCnt="3"/>
      <dgm:spPr/>
    </dgm:pt>
    <dgm:pt modelId="{496FDF82-4249-2F4D-A1E3-956113F8660B}" type="pres">
      <dgm:prSet presAssocID="{ADB315E2-40A4-A540-B895-6235C10B3494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BAFE15-029B-B643-A29C-1CECB314121A}" type="pres">
      <dgm:prSet presAssocID="{ADB315E2-40A4-A540-B895-6235C10B3494}" presName="hierChild4" presStyleCnt="0"/>
      <dgm:spPr/>
    </dgm:pt>
    <dgm:pt modelId="{69862CF0-3C00-9948-8FA8-B5C633D86855}" type="pres">
      <dgm:prSet presAssocID="{5A83ED18-71E7-0B40-8F1E-425E721E2BF9}" presName="Name10" presStyleLbl="parChTrans1D2" presStyleIdx="2" presStyleCnt="5"/>
      <dgm:spPr/>
      <dgm:t>
        <a:bodyPr/>
        <a:lstStyle/>
        <a:p>
          <a:endParaRPr lang="en-US"/>
        </a:p>
      </dgm:t>
    </dgm:pt>
    <dgm:pt modelId="{19D9087F-84F1-3240-BA6D-F3C971E7CE65}" type="pres">
      <dgm:prSet presAssocID="{CB2D5A46-DA2F-2848-8D67-8E2DF206F2BF}" presName="hierRoot2" presStyleCnt="0"/>
      <dgm:spPr/>
    </dgm:pt>
    <dgm:pt modelId="{C37B3B01-9E79-9C4F-A65A-6A6455D794BB}" type="pres">
      <dgm:prSet presAssocID="{CB2D5A46-DA2F-2848-8D67-8E2DF206F2BF}" presName="composite2" presStyleCnt="0"/>
      <dgm:spPr/>
    </dgm:pt>
    <dgm:pt modelId="{0652A6DF-E765-2047-A374-2D956DE6682E}" type="pres">
      <dgm:prSet presAssocID="{CB2D5A46-DA2F-2848-8D67-8E2DF206F2BF}" presName="background2" presStyleLbl="node2" presStyleIdx="2" presStyleCnt="5"/>
      <dgm:spPr/>
    </dgm:pt>
    <dgm:pt modelId="{E0C392C3-BCC9-C54E-AB00-19B53B9BFB64}" type="pres">
      <dgm:prSet presAssocID="{CB2D5A46-DA2F-2848-8D67-8E2DF206F2BF}" presName="text2" presStyleLbl="fgAcc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45AE5B-19D4-4443-9AC3-C05B02E450D7}" type="pres">
      <dgm:prSet presAssocID="{CB2D5A46-DA2F-2848-8D67-8E2DF206F2BF}" presName="hierChild3" presStyleCnt="0"/>
      <dgm:spPr/>
    </dgm:pt>
    <dgm:pt modelId="{4F6E1352-F9D3-8A42-86CF-AD4551CD4B99}" type="pres">
      <dgm:prSet presAssocID="{28F651E7-D76D-A642-BCE8-2F49CECFDA1B}" presName="Name17" presStyleLbl="parChTrans1D3" presStyleIdx="2" presStyleCnt="3"/>
      <dgm:spPr/>
      <dgm:t>
        <a:bodyPr/>
        <a:lstStyle/>
        <a:p>
          <a:endParaRPr lang="en-US"/>
        </a:p>
      </dgm:t>
    </dgm:pt>
    <dgm:pt modelId="{1B115D03-38D4-6E4B-890A-24955955698D}" type="pres">
      <dgm:prSet presAssocID="{86691C88-4A6B-0846-AC7B-83A69EC616B7}" presName="hierRoot3" presStyleCnt="0"/>
      <dgm:spPr/>
    </dgm:pt>
    <dgm:pt modelId="{4C2AF550-3A2C-B34B-815E-A29CB7EB2366}" type="pres">
      <dgm:prSet presAssocID="{86691C88-4A6B-0846-AC7B-83A69EC616B7}" presName="composite3" presStyleCnt="0"/>
      <dgm:spPr/>
    </dgm:pt>
    <dgm:pt modelId="{B901D73F-6962-3D42-A979-3025B6708F06}" type="pres">
      <dgm:prSet presAssocID="{86691C88-4A6B-0846-AC7B-83A69EC616B7}" presName="background3" presStyleLbl="node3" presStyleIdx="2" presStyleCnt="3"/>
      <dgm:spPr/>
    </dgm:pt>
    <dgm:pt modelId="{21E4A8B2-5EB7-F54A-B100-5E4B309CECF8}" type="pres">
      <dgm:prSet presAssocID="{86691C88-4A6B-0846-AC7B-83A69EC616B7}" presName="text3" presStyleLbl="fgAcc3" presStyleIdx="2" presStyleCnt="3" custLinFactNeighborX="209" custLinFactNeighborY="11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3D6AEC-ED31-1A46-A102-6C1B5234B9A1}" type="pres">
      <dgm:prSet presAssocID="{86691C88-4A6B-0846-AC7B-83A69EC616B7}" presName="hierChild4" presStyleCnt="0"/>
      <dgm:spPr/>
    </dgm:pt>
    <dgm:pt modelId="{A59CB423-F36D-004F-A003-E0D08E5E5AEF}" type="pres">
      <dgm:prSet presAssocID="{FCD585E8-BA4D-EB40-820C-00B7161B6C31}" presName="Name10" presStyleLbl="parChTrans1D2" presStyleIdx="3" presStyleCnt="5"/>
      <dgm:spPr/>
      <dgm:t>
        <a:bodyPr/>
        <a:lstStyle/>
        <a:p>
          <a:endParaRPr lang="en-US"/>
        </a:p>
      </dgm:t>
    </dgm:pt>
    <dgm:pt modelId="{EFC5A825-A7C6-3C48-90CA-C6A8E05DBB20}" type="pres">
      <dgm:prSet presAssocID="{4F99D6F6-32BE-B243-8BAD-B0C88805B931}" presName="hierRoot2" presStyleCnt="0"/>
      <dgm:spPr/>
    </dgm:pt>
    <dgm:pt modelId="{05122756-2159-5C46-9497-FC42774E49C8}" type="pres">
      <dgm:prSet presAssocID="{4F99D6F6-32BE-B243-8BAD-B0C88805B931}" presName="composite2" presStyleCnt="0"/>
      <dgm:spPr/>
    </dgm:pt>
    <dgm:pt modelId="{679BBC1A-99B4-A744-933D-5FA36EAEBE21}" type="pres">
      <dgm:prSet presAssocID="{4F99D6F6-32BE-B243-8BAD-B0C88805B931}" presName="background2" presStyleLbl="node2" presStyleIdx="3" presStyleCnt="5"/>
      <dgm:spPr/>
    </dgm:pt>
    <dgm:pt modelId="{5FCACA03-9FBA-FB48-B47F-6AE94C14E98B}" type="pres">
      <dgm:prSet presAssocID="{4F99D6F6-32BE-B243-8BAD-B0C88805B931}" presName="text2" presStyleLbl="fgAcc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0B3FD5-194D-A045-AD78-822396AE93E0}" type="pres">
      <dgm:prSet presAssocID="{4F99D6F6-32BE-B243-8BAD-B0C88805B931}" presName="hierChild3" presStyleCnt="0"/>
      <dgm:spPr/>
    </dgm:pt>
    <dgm:pt modelId="{50CD892B-A9A5-4E5F-BF09-1D84224A1D6D}" type="pres">
      <dgm:prSet presAssocID="{70D74444-B7E2-B24C-9FAD-39A6CA3DF1F5}" presName="Name10" presStyleLbl="parChTrans1D2" presStyleIdx="4" presStyleCnt="5"/>
      <dgm:spPr/>
      <dgm:t>
        <a:bodyPr/>
        <a:lstStyle/>
        <a:p>
          <a:endParaRPr lang="en-US"/>
        </a:p>
      </dgm:t>
    </dgm:pt>
    <dgm:pt modelId="{168F3108-2F63-4DAB-A61E-89AAAC58E069}" type="pres">
      <dgm:prSet presAssocID="{50EA9FD4-CE32-E74D-AF88-429A5CE78F39}" presName="hierRoot2" presStyleCnt="0"/>
      <dgm:spPr/>
    </dgm:pt>
    <dgm:pt modelId="{0EA426F6-839F-4126-8678-57D266F032D6}" type="pres">
      <dgm:prSet presAssocID="{50EA9FD4-CE32-E74D-AF88-429A5CE78F39}" presName="composite2" presStyleCnt="0"/>
      <dgm:spPr/>
    </dgm:pt>
    <dgm:pt modelId="{F3094ABC-CB31-4865-B771-3DB3B8B5C1D2}" type="pres">
      <dgm:prSet presAssocID="{50EA9FD4-CE32-E74D-AF88-429A5CE78F39}" presName="background2" presStyleLbl="node2" presStyleIdx="4" presStyleCnt="5"/>
      <dgm:spPr/>
    </dgm:pt>
    <dgm:pt modelId="{2C2ABC3D-E6EE-46B1-9623-446E7B3E5BE6}" type="pres">
      <dgm:prSet presAssocID="{50EA9FD4-CE32-E74D-AF88-429A5CE78F39}" presName="text2" presStyleLbl="fgAcc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BD28BC-0B93-4D87-AFB5-FE64EB97DFFE}" type="pres">
      <dgm:prSet presAssocID="{50EA9FD4-CE32-E74D-AF88-429A5CE78F39}" presName="hierChild3" presStyleCnt="0"/>
      <dgm:spPr/>
    </dgm:pt>
  </dgm:ptLst>
  <dgm:cxnLst>
    <dgm:cxn modelId="{EC0B7DA6-76B7-814E-9C32-718DBBB56F54}" srcId="{6E81BC9D-EE57-994A-B1EF-F405235E2699}" destId="{4F99D6F6-32BE-B243-8BAD-B0C88805B931}" srcOrd="3" destOrd="0" parTransId="{FCD585E8-BA4D-EB40-820C-00B7161B6C31}" sibTransId="{747A8C93-5FD9-4C44-ACA3-4A853740A299}"/>
    <dgm:cxn modelId="{590B39B6-D060-0E4D-B0DB-A8182F25F254}" type="presOf" srcId="{28F651E7-D76D-A642-BCE8-2F49CECFDA1B}" destId="{4F6E1352-F9D3-8A42-86CF-AD4551CD4B99}" srcOrd="0" destOrd="0" presId="urn:microsoft.com/office/officeart/2005/8/layout/hierarchy1"/>
    <dgm:cxn modelId="{EB91F6FF-4346-764B-9F78-ADF8A23AFC89}" type="presOf" srcId="{FCD585E8-BA4D-EB40-820C-00B7161B6C31}" destId="{A59CB423-F36D-004F-A003-E0D08E5E5AEF}" srcOrd="0" destOrd="0" presId="urn:microsoft.com/office/officeart/2005/8/layout/hierarchy1"/>
    <dgm:cxn modelId="{4A96B6F5-A0BC-174B-A0F4-53058BF0AC6C}" type="presOf" srcId="{5A83ED18-71E7-0B40-8F1E-425E721E2BF9}" destId="{69862CF0-3C00-9948-8FA8-B5C633D86855}" srcOrd="0" destOrd="0" presId="urn:microsoft.com/office/officeart/2005/8/layout/hierarchy1"/>
    <dgm:cxn modelId="{DC0B9413-FCD6-3149-992B-4050ABF8DD7F}" type="presOf" srcId="{EEA80D6C-C7B4-9D49-BCB0-1C6D548ECB03}" destId="{79333412-5AE7-B140-BA5B-3F0E593E32C0}" srcOrd="0" destOrd="0" presId="urn:microsoft.com/office/officeart/2005/8/layout/hierarchy1"/>
    <dgm:cxn modelId="{BBD7E7DD-F5DA-B74D-875A-54F7BF53E3BA}" type="presOf" srcId="{ADB315E2-40A4-A540-B895-6235C10B3494}" destId="{496FDF82-4249-2F4D-A1E3-956113F8660B}" srcOrd="0" destOrd="0" presId="urn:microsoft.com/office/officeart/2005/8/layout/hierarchy1"/>
    <dgm:cxn modelId="{F780FC2F-98BC-2144-8165-9878DD295C3D}" srcId="{6E81BC9D-EE57-994A-B1EF-F405235E2699}" destId="{C7E63D11-DC85-B541-923F-EE90FB4713BC}" srcOrd="0" destOrd="0" parTransId="{CE71CEE6-9005-B54E-BAEA-C3B0F89DEA90}" sibTransId="{C6801F77-9D96-FF4F-9C8C-5DF1B9A8476E}"/>
    <dgm:cxn modelId="{309393F5-09E9-403B-8DD2-F19CFA101033}" type="presOf" srcId="{70D74444-B7E2-B24C-9FAD-39A6CA3DF1F5}" destId="{50CD892B-A9A5-4E5F-BF09-1D84224A1D6D}" srcOrd="0" destOrd="0" presId="urn:microsoft.com/office/officeart/2005/8/layout/hierarchy1"/>
    <dgm:cxn modelId="{268923FB-0D05-8E46-866E-20A86D06F886}" srcId="{CB2D5A46-DA2F-2848-8D67-8E2DF206F2BF}" destId="{86691C88-4A6B-0846-AC7B-83A69EC616B7}" srcOrd="0" destOrd="0" parTransId="{28F651E7-D76D-A642-BCE8-2F49CECFDA1B}" sibTransId="{FF250AED-5507-DB41-BE51-69007331E678}"/>
    <dgm:cxn modelId="{4E083D2A-864B-9941-BCEB-287B5C4C44CC}" srcId="{6E81BC9D-EE57-994A-B1EF-F405235E2699}" destId="{50EA9FD4-CE32-E74D-AF88-429A5CE78F39}" srcOrd="4" destOrd="0" parTransId="{70D74444-B7E2-B24C-9FAD-39A6CA3DF1F5}" sibTransId="{7A4B5C25-033D-604E-AA0F-1C64E52B084A}"/>
    <dgm:cxn modelId="{F2D0C4BE-893F-9040-8B46-F6E73E7D0A3C}" srcId="{EEA80D6C-C7B4-9D49-BCB0-1C6D548ECB03}" destId="{ADB315E2-40A4-A540-B895-6235C10B3494}" srcOrd="0" destOrd="0" parTransId="{FC68A456-74C7-DF4E-8D6C-1018C8EC155D}" sibTransId="{133A941A-51FF-3147-9399-8D32D4ACBFB5}"/>
    <dgm:cxn modelId="{C01D3C4F-AB0F-E14F-A55F-F3A3B2E6D4D2}" type="presOf" srcId="{4F99D6F6-32BE-B243-8BAD-B0C88805B931}" destId="{5FCACA03-9FBA-FB48-B47F-6AE94C14E98B}" srcOrd="0" destOrd="0" presId="urn:microsoft.com/office/officeart/2005/8/layout/hierarchy1"/>
    <dgm:cxn modelId="{6BDB4E93-BDBB-8E43-9CDA-807629D68C27}" srcId="{6E81BC9D-EE57-994A-B1EF-F405235E2699}" destId="{EEA80D6C-C7B4-9D49-BCB0-1C6D548ECB03}" srcOrd="1" destOrd="0" parTransId="{7E87AA96-22A9-AE44-850B-808C63015143}" sibTransId="{F0283F56-9319-E849-800C-6E5CB7EEF005}"/>
    <dgm:cxn modelId="{F79001A2-F073-0A4C-9D36-876CC6F6BAA8}" type="presOf" srcId="{CE71CEE6-9005-B54E-BAEA-C3B0F89DEA90}" destId="{068EA8CD-0394-0C48-AA8A-5388DEECD351}" srcOrd="0" destOrd="0" presId="urn:microsoft.com/office/officeart/2005/8/layout/hierarchy1"/>
    <dgm:cxn modelId="{3F00130B-684D-C348-9DD0-4D6F91B6F223}" srcId="{3DD1229E-A908-DB41-93E9-70ACFEFB42D9}" destId="{6E81BC9D-EE57-994A-B1EF-F405235E2699}" srcOrd="0" destOrd="0" parTransId="{2C7193BE-757D-8645-8E0E-9BE468E5A9F8}" sibTransId="{DBF4C468-562E-4844-9D27-8636EA10BD59}"/>
    <dgm:cxn modelId="{1DDE439A-A523-7E40-96C6-8F6A2E668544}" type="presOf" srcId="{82BC9221-B94A-AA41-92C0-76C0AB0AFE02}" destId="{ED0D20F6-8CA7-4640-9473-CEFD5E38DAC6}" srcOrd="0" destOrd="0" presId="urn:microsoft.com/office/officeart/2005/8/layout/hierarchy1"/>
    <dgm:cxn modelId="{E86B120F-F720-234F-9889-1F5AFD37D1BC}" type="presOf" srcId="{4CD71F7A-93E1-734F-A6AC-DADA9366ABB1}" destId="{D5AC3938-4B8D-FB4D-9B2F-01AD672FCD6B}" srcOrd="0" destOrd="0" presId="urn:microsoft.com/office/officeart/2005/8/layout/hierarchy1"/>
    <dgm:cxn modelId="{33495E8C-161B-6E45-AA08-BE09B66B8B64}" type="presOf" srcId="{CB2D5A46-DA2F-2848-8D67-8E2DF206F2BF}" destId="{E0C392C3-BCC9-C54E-AB00-19B53B9BFB64}" srcOrd="0" destOrd="0" presId="urn:microsoft.com/office/officeart/2005/8/layout/hierarchy1"/>
    <dgm:cxn modelId="{60C180E7-FB29-094C-9DC9-941437FF5D13}" type="presOf" srcId="{FC68A456-74C7-DF4E-8D6C-1018C8EC155D}" destId="{DDD5CC08-9684-8243-B92A-B5854DC4A3E6}" srcOrd="0" destOrd="0" presId="urn:microsoft.com/office/officeart/2005/8/layout/hierarchy1"/>
    <dgm:cxn modelId="{90C25345-9347-124D-9D22-47966D488A82}" srcId="{6E81BC9D-EE57-994A-B1EF-F405235E2699}" destId="{CB2D5A46-DA2F-2848-8D67-8E2DF206F2BF}" srcOrd="2" destOrd="0" parTransId="{5A83ED18-71E7-0B40-8F1E-425E721E2BF9}" sibTransId="{8B5492C1-66D5-C245-B4AA-DA8A4EDF01FD}"/>
    <dgm:cxn modelId="{52281D81-8971-294C-8624-281B473B1B3C}" type="presOf" srcId="{86691C88-4A6B-0846-AC7B-83A69EC616B7}" destId="{21E4A8B2-5EB7-F54A-B100-5E4B309CECF8}" srcOrd="0" destOrd="0" presId="urn:microsoft.com/office/officeart/2005/8/layout/hierarchy1"/>
    <dgm:cxn modelId="{2632FC68-7B39-C847-9967-EAE09D6A72ED}" type="presOf" srcId="{C7E63D11-DC85-B541-923F-EE90FB4713BC}" destId="{EC2E0137-1F59-8449-82B6-B667383964A7}" srcOrd="0" destOrd="0" presId="urn:microsoft.com/office/officeart/2005/8/layout/hierarchy1"/>
    <dgm:cxn modelId="{DF8C170A-113E-B640-9B81-FD8B2CC40CEE}" type="presOf" srcId="{6E81BC9D-EE57-994A-B1EF-F405235E2699}" destId="{674333DA-68DF-5C45-B171-2AFCE46E1F23}" srcOrd="0" destOrd="0" presId="urn:microsoft.com/office/officeart/2005/8/layout/hierarchy1"/>
    <dgm:cxn modelId="{A02284BF-56C2-1641-AC1B-05C81659D9C4}" type="presOf" srcId="{3DD1229E-A908-DB41-93E9-70ACFEFB42D9}" destId="{CE06B301-E834-2C4B-AAED-6A0B7E907BB3}" srcOrd="0" destOrd="0" presId="urn:microsoft.com/office/officeart/2005/8/layout/hierarchy1"/>
    <dgm:cxn modelId="{46B6B90A-C03C-0F4F-9A4B-BAAE9F94EEF2}" srcId="{C7E63D11-DC85-B541-923F-EE90FB4713BC}" destId="{82BC9221-B94A-AA41-92C0-76C0AB0AFE02}" srcOrd="0" destOrd="0" parTransId="{4CD71F7A-93E1-734F-A6AC-DADA9366ABB1}" sibTransId="{6596327C-DBF1-7A4F-A99A-DE3803B05DEB}"/>
    <dgm:cxn modelId="{D0438B8D-9577-F74C-AAAA-200774CEA45D}" type="presOf" srcId="{7E87AA96-22A9-AE44-850B-808C63015143}" destId="{6551B93F-86CB-D94B-BDCA-704B3A218981}" srcOrd="0" destOrd="0" presId="urn:microsoft.com/office/officeart/2005/8/layout/hierarchy1"/>
    <dgm:cxn modelId="{0D87D100-F030-4D96-AC3C-17B3E5041B31}" type="presOf" srcId="{50EA9FD4-CE32-E74D-AF88-429A5CE78F39}" destId="{2C2ABC3D-E6EE-46B1-9623-446E7B3E5BE6}" srcOrd="0" destOrd="0" presId="urn:microsoft.com/office/officeart/2005/8/layout/hierarchy1"/>
    <dgm:cxn modelId="{DB2BA24E-584C-794A-A25C-CB49884E8940}" type="presParOf" srcId="{CE06B301-E834-2C4B-AAED-6A0B7E907BB3}" destId="{C6647349-003A-9F4A-988F-5922E45F2A62}" srcOrd="0" destOrd="0" presId="urn:microsoft.com/office/officeart/2005/8/layout/hierarchy1"/>
    <dgm:cxn modelId="{DA2CFE98-B78E-9248-8349-B9B52E0EFEF0}" type="presParOf" srcId="{C6647349-003A-9F4A-988F-5922E45F2A62}" destId="{4B6D5E32-8F3B-994E-A78B-CE72C174CA37}" srcOrd="0" destOrd="0" presId="urn:microsoft.com/office/officeart/2005/8/layout/hierarchy1"/>
    <dgm:cxn modelId="{A6EAA0FA-FBE3-0145-A6EA-FB9D5CD377FE}" type="presParOf" srcId="{4B6D5E32-8F3B-994E-A78B-CE72C174CA37}" destId="{1F3ACCFB-B452-A34A-8DA7-14D1E4B0C7DC}" srcOrd="0" destOrd="0" presId="urn:microsoft.com/office/officeart/2005/8/layout/hierarchy1"/>
    <dgm:cxn modelId="{B616C5CF-CE0A-2047-A5FE-91988E15A166}" type="presParOf" srcId="{4B6D5E32-8F3B-994E-A78B-CE72C174CA37}" destId="{674333DA-68DF-5C45-B171-2AFCE46E1F23}" srcOrd="1" destOrd="0" presId="urn:microsoft.com/office/officeart/2005/8/layout/hierarchy1"/>
    <dgm:cxn modelId="{DA6352B2-FAB7-FB4D-9FED-F090C5D6EBAE}" type="presParOf" srcId="{C6647349-003A-9F4A-988F-5922E45F2A62}" destId="{6CEB8835-3B70-5644-AB24-A86D525D6E1F}" srcOrd="1" destOrd="0" presId="urn:microsoft.com/office/officeart/2005/8/layout/hierarchy1"/>
    <dgm:cxn modelId="{CC06D1CE-89FC-6147-8342-80971404764D}" type="presParOf" srcId="{6CEB8835-3B70-5644-AB24-A86D525D6E1F}" destId="{068EA8CD-0394-0C48-AA8A-5388DEECD351}" srcOrd="0" destOrd="0" presId="urn:microsoft.com/office/officeart/2005/8/layout/hierarchy1"/>
    <dgm:cxn modelId="{2D8908A1-7A2D-FF47-909D-393D701A9A28}" type="presParOf" srcId="{6CEB8835-3B70-5644-AB24-A86D525D6E1F}" destId="{51DDE8C2-FA2C-D246-8BEA-1688379C7C51}" srcOrd="1" destOrd="0" presId="urn:microsoft.com/office/officeart/2005/8/layout/hierarchy1"/>
    <dgm:cxn modelId="{C50334BE-DEB8-ED4D-A26E-F8D4434D560D}" type="presParOf" srcId="{51DDE8C2-FA2C-D246-8BEA-1688379C7C51}" destId="{EFBEAF1D-1152-AE48-8816-7058CB969AF2}" srcOrd="0" destOrd="0" presId="urn:microsoft.com/office/officeart/2005/8/layout/hierarchy1"/>
    <dgm:cxn modelId="{E0CB5FE5-3C4C-B043-8EFC-817B7A0C625F}" type="presParOf" srcId="{EFBEAF1D-1152-AE48-8816-7058CB969AF2}" destId="{09874091-C021-2048-B229-F195390E68E1}" srcOrd="0" destOrd="0" presId="urn:microsoft.com/office/officeart/2005/8/layout/hierarchy1"/>
    <dgm:cxn modelId="{4EF1723B-FA52-4641-9C46-AD712914853F}" type="presParOf" srcId="{EFBEAF1D-1152-AE48-8816-7058CB969AF2}" destId="{EC2E0137-1F59-8449-82B6-B667383964A7}" srcOrd="1" destOrd="0" presId="urn:microsoft.com/office/officeart/2005/8/layout/hierarchy1"/>
    <dgm:cxn modelId="{428C18E9-A71C-FA4C-97BD-854A7D7A76EF}" type="presParOf" srcId="{51DDE8C2-FA2C-D246-8BEA-1688379C7C51}" destId="{BC57371D-CC27-B74E-9496-97C88C4E01FD}" srcOrd="1" destOrd="0" presId="urn:microsoft.com/office/officeart/2005/8/layout/hierarchy1"/>
    <dgm:cxn modelId="{011015C6-6BF9-2A42-B5BC-1F0471F82596}" type="presParOf" srcId="{BC57371D-CC27-B74E-9496-97C88C4E01FD}" destId="{D5AC3938-4B8D-FB4D-9B2F-01AD672FCD6B}" srcOrd="0" destOrd="0" presId="urn:microsoft.com/office/officeart/2005/8/layout/hierarchy1"/>
    <dgm:cxn modelId="{51F58632-D8ED-4A45-A3CE-BCFE2C448057}" type="presParOf" srcId="{BC57371D-CC27-B74E-9496-97C88C4E01FD}" destId="{A37BF2F5-98FE-F549-8426-AA9CF354E2BF}" srcOrd="1" destOrd="0" presId="urn:microsoft.com/office/officeart/2005/8/layout/hierarchy1"/>
    <dgm:cxn modelId="{CD22A779-C34C-734D-95D7-1CD9907A838F}" type="presParOf" srcId="{A37BF2F5-98FE-F549-8426-AA9CF354E2BF}" destId="{0081112B-49E3-2943-929E-2245F823C060}" srcOrd="0" destOrd="0" presId="urn:microsoft.com/office/officeart/2005/8/layout/hierarchy1"/>
    <dgm:cxn modelId="{434AADC6-2233-284F-97A0-C3630A54C6C6}" type="presParOf" srcId="{0081112B-49E3-2943-929E-2245F823C060}" destId="{33F18475-02CC-8243-9E84-8BB69396354B}" srcOrd="0" destOrd="0" presId="urn:microsoft.com/office/officeart/2005/8/layout/hierarchy1"/>
    <dgm:cxn modelId="{0A4B655A-29F2-1E4D-9D4D-58E86643CBA4}" type="presParOf" srcId="{0081112B-49E3-2943-929E-2245F823C060}" destId="{ED0D20F6-8CA7-4640-9473-CEFD5E38DAC6}" srcOrd="1" destOrd="0" presId="urn:microsoft.com/office/officeart/2005/8/layout/hierarchy1"/>
    <dgm:cxn modelId="{6AC54925-7FBC-8B45-99DA-FBFDE8A381B1}" type="presParOf" srcId="{A37BF2F5-98FE-F549-8426-AA9CF354E2BF}" destId="{CCF02C22-97BD-8D46-B08A-2D9D9F571DF2}" srcOrd="1" destOrd="0" presId="urn:microsoft.com/office/officeart/2005/8/layout/hierarchy1"/>
    <dgm:cxn modelId="{10A48221-E0DE-8642-86C0-E377B9C7D84F}" type="presParOf" srcId="{6CEB8835-3B70-5644-AB24-A86D525D6E1F}" destId="{6551B93F-86CB-D94B-BDCA-704B3A218981}" srcOrd="2" destOrd="0" presId="urn:microsoft.com/office/officeart/2005/8/layout/hierarchy1"/>
    <dgm:cxn modelId="{50E1D0F5-24B4-0747-B985-B4342CADD636}" type="presParOf" srcId="{6CEB8835-3B70-5644-AB24-A86D525D6E1F}" destId="{4D846738-DFFA-B94E-B58F-0CD203FD636C}" srcOrd="3" destOrd="0" presId="urn:microsoft.com/office/officeart/2005/8/layout/hierarchy1"/>
    <dgm:cxn modelId="{99576FCB-0242-8849-86D5-1E0E6C3E335F}" type="presParOf" srcId="{4D846738-DFFA-B94E-B58F-0CD203FD636C}" destId="{6FA87339-DEC5-7148-A436-80D3F2DA4919}" srcOrd="0" destOrd="0" presId="urn:microsoft.com/office/officeart/2005/8/layout/hierarchy1"/>
    <dgm:cxn modelId="{D089CD62-AA94-924E-99A1-CC5085FA04B6}" type="presParOf" srcId="{6FA87339-DEC5-7148-A436-80D3F2DA4919}" destId="{105AEA1B-06DE-D84E-A18B-0F1EBACF94F1}" srcOrd="0" destOrd="0" presId="urn:microsoft.com/office/officeart/2005/8/layout/hierarchy1"/>
    <dgm:cxn modelId="{908014FC-8F79-CA41-A497-1D6EFD531CA5}" type="presParOf" srcId="{6FA87339-DEC5-7148-A436-80D3F2DA4919}" destId="{79333412-5AE7-B140-BA5B-3F0E593E32C0}" srcOrd="1" destOrd="0" presId="urn:microsoft.com/office/officeart/2005/8/layout/hierarchy1"/>
    <dgm:cxn modelId="{555A9845-CC88-5844-B1D7-AEE8E7BD8A49}" type="presParOf" srcId="{4D846738-DFFA-B94E-B58F-0CD203FD636C}" destId="{AB9773F8-18F8-DB48-8A69-3B4D1E736CF1}" srcOrd="1" destOrd="0" presId="urn:microsoft.com/office/officeart/2005/8/layout/hierarchy1"/>
    <dgm:cxn modelId="{92AB7CD3-E90F-ED42-A892-E773B75584DC}" type="presParOf" srcId="{AB9773F8-18F8-DB48-8A69-3B4D1E736CF1}" destId="{DDD5CC08-9684-8243-B92A-B5854DC4A3E6}" srcOrd="0" destOrd="0" presId="urn:microsoft.com/office/officeart/2005/8/layout/hierarchy1"/>
    <dgm:cxn modelId="{DBDA78C3-589D-5841-B308-69A16F087DBB}" type="presParOf" srcId="{AB9773F8-18F8-DB48-8A69-3B4D1E736CF1}" destId="{B28D0433-69AD-7040-9A1E-2228BEC99C9B}" srcOrd="1" destOrd="0" presId="urn:microsoft.com/office/officeart/2005/8/layout/hierarchy1"/>
    <dgm:cxn modelId="{83CE6832-190E-FC46-9DE5-070C248982E3}" type="presParOf" srcId="{B28D0433-69AD-7040-9A1E-2228BEC99C9B}" destId="{68087B21-3027-6B47-81C3-5AF9C98D325A}" srcOrd="0" destOrd="0" presId="urn:microsoft.com/office/officeart/2005/8/layout/hierarchy1"/>
    <dgm:cxn modelId="{9BDE7257-C673-5C4B-8895-575340AE6CAE}" type="presParOf" srcId="{68087B21-3027-6B47-81C3-5AF9C98D325A}" destId="{2337EFFE-9357-2940-B7C9-75558464A526}" srcOrd="0" destOrd="0" presId="urn:microsoft.com/office/officeart/2005/8/layout/hierarchy1"/>
    <dgm:cxn modelId="{5722A454-B6C3-5642-AE03-2C68E2DD87B7}" type="presParOf" srcId="{68087B21-3027-6B47-81C3-5AF9C98D325A}" destId="{496FDF82-4249-2F4D-A1E3-956113F8660B}" srcOrd="1" destOrd="0" presId="urn:microsoft.com/office/officeart/2005/8/layout/hierarchy1"/>
    <dgm:cxn modelId="{422E0483-FAE6-DE4B-A994-2C36C93C8C8D}" type="presParOf" srcId="{B28D0433-69AD-7040-9A1E-2228BEC99C9B}" destId="{35BAFE15-029B-B643-A29C-1CECB314121A}" srcOrd="1" destOrd="0" presId="urn:microsoft.com/office/officeart/2005/8/layout/hierarchy1"/>
    <dgm:cxn modelId="{EA1B5546-AC28-0F44-B120-C8D60D893EF6}" type="presParOf" srcId="{6CEB8835-3B70-5644-AB24-A86D525D6E1F}" destId="{69862CF0-3C00-9948-8FA8-B5C633D86855}" srcOrd="4" destOrd="0" presId="urn:microsoft.com/office/officeart/2005/8/layout/hierarchy1"/>
    <dgm:cxn modelId="{CA191122-253E-C941-9C8D-665023AFFBFE}" type="presParOf" srcId="{6CEB8835-3B70-5644-AB24-A86D525D6E1F}" destId="{19D9087F-84F1-3240-BA6D-F3C971E7CE65}" srcOrd="5" destOrd="0" presId="urn:microsoft.com/office/officeart/2005/8/layout/hierarchy1"/>
    <dgm:cxn modelId="{78A90E87-979A-1345-87FD-448798AA5A8D}" type="presParOf" srcId="{19D9087F-84F1-3240-BA6D-F3C971E7CE65}" destId="{C37B3B01-9E79-9C4F-A65A-6A6455D794BB}" srcOrd="0" destOrd="0" presId="urn:microsoft.com/office/officeart/2005/8/layout/hierarchy1"/>
    <dgm:cxn modelId="{1F4C0B6D-EB36-7241-A878-E4D94D98102C}" type="presParOf" srcId="{C37B3B01-9E79-9C4F-A65A-6A6455D794BB}" destId="{0652A6DF-E765-2047-A374-2D956DE6682E}" srcOrd="0" destOrd="0" presId="urn:microsoft.com/office/officeart/2005/8/layout/hierarchy1"/>
    <dgm:cxn modelId="{3704566F-8445-B94A-B62B-217CDDB68349}" type="presParOf" srcId="{C37B3B01-9E79-9C4F-A65A-6A6455D794BB}" destId="{E0C392C3-BCC9-C54E-AB00-19B53B9BFB64}" srcOrd="1" destOrd="0" presId="urn:microsoft.com/office/officeart/2005/8/layout/hierarchy1"/>
    <dgm:cxn modelId="{CCD7FDCA-4CFC-A245-A579-27CAB13D14B4}" type="presParOf" srcId="{19D9087F-84F1-3240-BA6D-F3C971E7CE65}" destId="{3845AE5B-19D4-4443-9AC3-C05B02E450D7}" srcOrd="1" destOrd="0" presId="urn:microsoft.com/office/officeart/2005/8/layout/hierarchy1"/>
    <dgm:cxn modelId="{34F75FC9-A46F-4843-A370-2A0FF016B82D}" type="presParOf" srcId="{3845AE5B-19D4-4443-9AC3-C05B02E450D7}" destId="{4F6E1352-F9D3-8A42-86CF-AD4551CD4B99}" srcOrd="0" destOrd="0" presId="urn:microsoft.com/office/officeart/2005/8/layout/hierarchy1"/>
    <dgm:cxn modelId="{0A92AE99-C85E-0C4C-99DE-E660FCAF22A9}" type="presParOf" srcId="{3845AE5B-19D4-4443-9AC3-C05B02E450D7}" destId="{1B115D03-38D4-6E4B-890A-24955955698D}" srcOrd="1" destOrd="0" presId="urn:microsoft.com/office/officeart/2005/8/layout/hierarchy1"/>
    <dgm:cxn modelId="{3D209E99-975F-4D4B-9218-6DEB0CBBAD9E}" type="presParOf" srcId="{1B115D03-38D4-6E4B-890A-24955955698D}" destId="{4C2AF550-3A2C-B34B-815E-A29CB7EB2366}" srcOrd="0" destOrd="0" presId="urn:microsoft.com/office/officeart/2005/8/layout/hierarchy1"/>
    <dgm:cxn modelId="{62653123-D363-E64E-82D1-0045F9A9F9A4}" type="presParOf" srcId="{4C2AF550-3A2C-B34B-815E-A29CB7EB2366}" destId="{B901D73F-6962-3D42-A979-3025B6708F06}" srcOrd="0" destOrd="0" presId="urn:microsoft.com/office/officeart/2005/8/layout/hierarchy1"/>
    <dgm:cxn modelId="{5350B616-B96A-F945-B3F9-AC088AB92A72}" type="presParOf" srcId="{4C2AF550-3A2C-B34B-815E-A29CB7EB2366}" destId="{21E4A8B2-5EB7-F54A-B100-5E4B309CECF8}" srcOrd="1" destOrd="0" presId="urn:microsoft.com/office/officeart/2005/8/layout/hierarchy1"/>
    <dgm:cxn modelId="{535EAF49-3782-6945-8E66-D6BBACF0D7BE}" type="presParOf" srcId="{1B115D03-38D4-6E4B-890A-24955955698D}" destId="{C93D6AEC-ED31-1A46-A102-6C1B5234B9A1}" srcOrd="1" destOrd="0" presId="urn:microsoft.com/office/officeart/2005/8/layout/hierarchy1"/>
    <dgm:cxn modelId="{48F4EAAA-93D9-764B-987F-A871A197FADA}" type="presParOf" srcId="{6CEB8835-3B70-5644-AB24-A86D525D6E1F}" destId="{A59CB423-F36D-004F-A003-E0D08E5E5AEF}" srcOrd="6" destOrd="0" presId="urn:microsoft.com/office/officeart/2005/8/layout/hierarchy1"/>
    <dgm:cxn modelId="{2A06010A-AE21-EB43-BD36-846A3F5A2AF0}" type="presParOf" srcId="{6CEB8835-3B70-5644-AB24-A86D525D6E1F}" destId="{EFC5A825-A7C6-3C48-90CA-C6A8E05DBB20}" srcOrd="7" destOrd="0" presId="urn:microsoft.com/office/officeart/2005/8/layout/hierarchy1"/>
    <dgm:cxn modelId="{E93A31AF-56B5-B54F-A18C-C8D246DA7FB6}" type="presParOf" srcId="{EFC5A825-A7C6-3C48-90CA-C6A8E05DBB20}" destId="{05122756-2159-5C46-9497-FC42774E49C8}" srcOrd="0" destOrd="0" presId="urn:microsoft.com/office/officeart/2005/8/layout/hierarchy1"/>
    <dgm:cxn modelId="{9B78B864-8459-E84E-BE81-D3BC61C991DE}" type="presParOf" srcId="{05122756-2159-5C46-9497-FC42774E49C8}" destId="{679BBC1A-99B4-A744-933D-5FA36EAEBE21}" srcOrd="0" destOrd="0" presId="urn:microsoft.com/office/officeart/2005/8/layout/hierarchy1"/>
    <dgm:cxn modelId="{E7DCDC60-8F01-2646-818A-335A1A2DA5C8}" type="presParOf" srcId="{05122756-2159-5C46-9497-FC42774E49C8}" destId="{5FCACA03-9FBA-FB48-B47F-6AE94C14E98B}" srcOrd="1" destOrd="0" presId="urn:microsoft.com/office/officeart/2005/8/layout/hierarchy1"/>
    <dgm:cxn modelId="{3FB27C16-F674-6748-918E-F53DF0CFC1CF}" type="presParOf" srcId="{EFC5A825-A7C6-3C48-90CA-C6A8E05DBB20}" destId="{540B3FD5-194D-A045-AD78-822396AE93E0}" srcOrd="1" destOrd="0" presId="urn:microsoft.com/office/officeart/2005/8/layout/hierarchy1"/>
    <dgm:cxn modelId="{9644FFFA-D9ED-43BE-95D1-B15BB8068812}" type="presParOf" srcId="{6CEB8835-3B70-5644-AB24-A86D525D6E1F}" destId="{50CD892B-A9A5-4E5F-BF09-1D84224A1D6D}" srcOrd="8" destOrd="0" presId="urn:microsoft.com/office/officeart/2005/8/layout/hierarchy1"/>
    <dgm:cxn modelId="{4839FB5F-6448-4ADF-904A-E93B2ECFE38D}" type="presParOf" srcId="{6CEB8835-3B70-5644-AB24-A86D525D6E1F}" destId="{168F3108-2F63-4DAB-A61E-89AAAC58E069}" srcOrd="9" destOrd="0" presId="urn:microsoft.com/office/officeart/2005/8/layout/hierarchy1"/>
    <dgm:cxn modelId="{6AAFF95D-1041-468B-AB4C-0E196F2F925D}" type="presParOf" srcId="{168F3108-2F63-4DAB-A61E-89AAAC58E069}" destId="{0EA426F6-839F-4126-8678-57D266F032D6}" srcOrd="0" destOrd="0" presId="urn:microsoft.com/office/officeart/2005/8/layout/hierarchy1"/>
    <dgm:cxn modelId="{C640BCF1-E4E2-4009-9CDF-EB780FB89870}" type="presParOf" srcId="{0EA426F6-839F-4126-8678-57D266F032D6}" destId="{F3094ABC-CB31-4865-B771-3DB3B8B5C1D2}" srcOrd="0" destOrd="0" presId="urn:microsoft.com/office/officeart/2005/8/layout/hierarchy1"/>
    <dgm:cxn modelId="{8AA7BF00-6A5D-4AA1-B05C-2B8A39020C65}" type="presParOf" srcId="{0EA426F6-839F-4126-8678-57D266F032D6}" destId="{2C2ABC3D-E6EE-46B1-9623-446E7B3E5BE6}" srcOrd="1" destOrd="0" presId="urn:microsoft.com/office/officeart/2005/8/layout/hierarchy1"/>
    <dgm:cxn modelId="{A6D6FE87-C7B9-48CF-80E1-8F3BBA4D8184}" type="presParOf" srcId="{168F3108-2F63-4DAB-A61E-89AAAC58E069}" destId="{4FBD28BC-0B93-4D87-AFB5-FE64EB97DFF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7A39E1-1CEC-49F0-8093-3AECC5E3F4B4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D59590-BD72-4D76-8D6B-2656304F490B}">
      <dgm:prSet phldrT="[Text]"/>
      <dgm:spPr/>
      <dgm:t>
        <a:bodyPr/>
        <a:lstStyle/>
        <a:p>
          <a:r>
            <a:rPr lang="en-US" sz="3000">
              <a:solidFill>
                <a:srgbClr val="010000"/>
              </a:solidFill>
              <a:latin typeface="Century Gothic"/>
            </a:rPr>
            <a:t>Same group</a:t>
          </a:r>
        </a:p>
      </dgm:t>
    </dgm:pt>
    <dgm:pt modelId="{0697A556-808A-40EF-A8CF-B21DFA4B9682}" type="parTrans" cxnId="{EA481725-A936-4403-BB82-269E3AF7F6CE}">
      <dgm:prSet/>
      <dgm:spPr/>
      <dgm:t>
        <a:bodyPr/>
        <a:lstStyle/>
        <a:p>
          <a:endParaRPr lang="en-US"/>
        </a:p>
      </dgm:t>
    </dgm:pt>
    <dgm:pt modelId="{F599F04B-2221-4EAB-BDCB-AA27534C8334}" type="sibTrans" cxnId="{EA481725-A936-4403-BB82-269E3AF7F6CE}">
      <dgm:prSet/>
      <dgm:spPr/>
      <dgm:t>
        <a:bodyPr/>
        <a:lstStyle/>
        <a:p>
          <a:endParaRPr lang="en-US"/>
        </a:p>
      </dgm:t>
    </dgm:pt>
    <dgm:pt modelId="{A06BD55C-4115-475D-A5C9-73D7E58243A9}">
      <dgm:prSet phldrT="[Text]"/>
      <dgm:spPr/>
      <dgm:t>
        <a:bodyPr/>
        <a:lstStyle/>
        <a:p>
          <a:r>
            <a:rPr lang="en-US"/>
            <a:t>Paired</a:t>
          </a:r>
        </a:p>
      </dgm:t>
    </dgm:pt>
    <dgm:pt modelId="{D307BE02-76BE-40D2-AB96-5A462CFA52D7}" type="parTrans" cxnId="{4F114CE9-4059-43A8-938F-BAC808DE934D}">
      <dgm:prSet/>
      <dgm:spPr/>
      <dgm:t>
        <a:bodyPr/>
        <a:lstStyle/>
        <a:p>
          <a:endParaRPr lang="en-US"/>
        </a:p>
      </dgm:t>
    </dgm:pt>
    <dgm:pt modelId="{460E0A25-AA04-478B-A092-2782C9B756E0}" type="sibTrans" cxnId="{4F114CE9-4059-43A8-938F-BAC808DE934D}">
      <dgm:prSet/>
      <dgm:spPr/>
      <dgm:t>
        <a:bodyPr/>
        <a:lstStyle/>
        <a:p>
          <a:endParaRPr lang="en-US"/>
        </a:p>
      </dgm:t>
    </dgm:pt>
    <dgm:pt modelId="{B316C292-C71A-4873-A33B-1D6D14897400}">
      <dgm:prSet phldrT="[Text]"/>
      <dgm:spPr/>
      <dgm:t>
        <a:bodyPr/>
        <a:lstStyle/>
        <a:p>
          <a:r>
            <a:rPr lang="en-US"/>
            <a:t>Different groups</a:t>
          </a:r>
        </a:p>
      </dgm:t>
    </dgm:pt>
    <dgm:pt modelId="{3FB3D717-D11C-4402-A18F-B00D44CE3B89}" type="parTrans" cxnId="{7BCB1611-2EE2-4A0D-A8AA-DD87177873FB}">
      <dgm:prSet/>
      <dgm:spPr/>
      <dgm:t>
        <a:bodyPr/>
        <a:lstStyle/>
        <a:p>
          <a:endParaRPr lang="en-US"/>
        </a:p>
      </dgm:t>
    </dgm:pt>
    <dgm:pt modelId="{A6BAE178-1011-4313-8980-2949C7201BD2}" type="sibTrans" cxnId="{7BCB1611-2EE2-4A0D-A8AA-DD87177873FB}">
      <dgm:prSet/>
      <dgm:spPr/>
      <dgm:t>
        <a:bodyPr/>
        <a:lstStyle/>
        <a:p>
          <a:endParaRPr lang="en-US"/>
        </a:p>
      </dgm:t>
    </dgm:pt>
    <dgm:pt modelId="{04CC5AEC-F827-4A75-8E6F-8E6D37196876}">
      <dgm:prSet phldrT="[Text]"/>
      <dgm:spPr/>
      <dgm:t>
        <a:bodyPr/>
        <a:lstStyle/>
        <a:p>
          <a:r>
            <a:rPr lang="en-US"/>
            <a:t>Known mean</a:t>
          </a:r>
        </a:p>
      </dgm:t>
    </dgm:pt>
    <dgm:pt modelId="{71A5B940-8E7F-482D-9FAA-899EDA05E790}" type="parTrans" cxnId="{BA672A2F-2779-4B11-AA02-02388D157B42}">
      <dgm:prSet/>
      <dgm:spPr/>
      <dgm:t>
        <a:bodyPr/>
        <a:lstStyle/>
        <a:p>
          <a:endParaRPr lang="en-US"/>
        </a:p>
      </dgm:t>
    </dgm:pt>
    <dgm:pt modelId="{84EEA3F2-47BD-4EE9-AF4E-C3E121AC6EC6}" type="sibTrans" cxnId="{BA672A2F-2779-4B11-AA02-02388D157B42}">
      <dgm:prSet/>
      <dgm:spPr/>
      <dgm:t>
        <a:bodyPr/>
        <a:lstStyle/>
        <a:p>
          <a:endParaRPr lang="en-US"/>
        </a:p>
      </dgm:t>
    </dgm:pt>
    <dgm:pt modelId="{6735F386-069B-434F-8DFC-B40C9602962C}">
      <dgm:prSet phldrT="[Text]"/>
      <dgm:spPr/>
      <dgm:t>
        <a:bodyPr/>
        <a:lstStyle/>
        <a:p>
          <a:r>
            <a:rPr lang="en-US" sz="2600"/>
            <a:t>One sample</a:t>
          </a:r>
        </a:p>
      </dgm:t>
    </dgm:pt>
    <dgm:pt modelId="{A3F19D62-D562-4AD2-B951-6EFE2A5DAEC8}" type="parTrans" cxnId="{30BE45E4-9869-429A-9559-978E2922B294}">
      <dgm:prSet/>
      <dgm:spPr/>
      <dgm:t>
        <a:bodyPr/>
        <a:lstStyle/>
        <a:p>
          <a:endParaRPr lang="en-US"/>
        </a:p>
      </dgm:t>
    </dgm:pt>
    <dgm:pt modelId="{5FCF68F8-9172-4A26-A17F-F26A0EC1E6A6}" type="sibTrans" cxnId="{30BE45E4-9869-429A-9559-978E2922B294}">
      <dgm:prSet/>
      <dgm:spPr/>
      <dgm:t>
        <a:bodyPr/>
        <a:lstStyle/>
        <a:p>
          <a:endParaRPr lang="en-US"/>
        </a:p>
      </dgm:t>
    </dgm:pt>
    <dgm:pt modelId="{4F0D6F44-C6CF-4500-A8FF-34B80DBD0C3C}">
      <dgm:prSet phldrT="[Text]"/>
      <dgm:spPr/>
      <dgm:t>
        <a:bodyPr/>
        <a:lstStyle/>
        <a:p>
          <a:r>
            <a:rPr lang="en-US" sz="3400"/>
            <a:t>Two means</a:t>
          </a:r>
        </a:p>
      </dgm:t>
    </dgm:pt>
    <dgm:pt modelId="{74687447-CD8F-491B-AA76-0BBF5B001D8D}" type="parTrans" cxnId="{42CF42C0-971C-4FF2-AA91-41C597E8C403}">
      <dgm:prSet/>
      <dgm:spPr/>
    </dgm:pt>
    <dgm:pt modelId="{2BDD1A61-FA70-4210-9819-53067ABA5228}" type="sibTrans" cxnId="{42CF42C0-971C-4FF2-AA91-41C597E8C403}">
      <dgm:prSet/>
      <dgm:spPr/>
    </dgm:pt>
    <dgm:pt modelId="{3F672261-7E63-4CB3-BE02-828851109209}">
      <dgm:prSet phldrT="[Text]"/>
      <dgm:spPr/>
      <dgm:t>
        <a:bodyPr/>
        <a:lstStyle/>
        <a:p>
          <a:r>
            <a:rPr lang="en-US" sz="2600"/>
            <a:t>Unpaired</a:t>
          </a:r>
        </a:p>
      </dgm:t>
    </dgm:pt>
    <dgm:pt modelId="{4237C916-6AC3-4568-9EA7-291482392AFA}" type="parTrans" cxnId="{9F6B5F6C-3B5D-4369-82DB-50CC014FAF97}">
      <dgm:prSet/>
      <dgm:spPr/>
    </dgm:pt>
    <dgm:pt modelId="{E2D02594-77F4-4BCA-BB20-D3732BE78EAE}" type="sibTrans" cxnId="{9F6B5F6C-3B5D-4369-82DB-50CC014FAF97}">
      <dgm:prSet/>
      <dgm:spPr/>
    </dgm:pt>
    <dgm:pt modelId="{0AC7E0B8-868D-450C-9AD7-DC1423DB4D9A}" type="pres">
      <dgm:prSet presAssocID="{A17A39E1-1CEC-49F0-8093-3AECC5E3F4B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0010F7C-278E-484D-BE09-5FA862D76161}" type="pres">
      <dgm:prSet presAssocID="{3BD59590-BD72-4D76-8D6B-2656304F490B}" presName="root" presStyleCnt="0"/>
      <dgm:spPr/>
    </dgm:pt>
    <dgm:pt modelId="{2448D71A-E860-4114-981F-5DB54A0A35AF}" type="pres">
      <dgm:prSet presAssocID="{3BD59590-BD72-4D76-8D6B-2656304F490B}" presName="rootComposite" presStyleCnt="0"/>
      <dgm:spPr/>
    </dgm:pt>
    <dgm:pt modelId="{409141F7-128F-4EA1-9B59-B4EE26C11095}" type="pres">
      <dgm:prSet presAssocID="{3BD59590-BD72-4D76-8D6B-2656304F490B}" presName="rootText" presStyleLbl="node1" presStyleIdx="0" presStyleCnt="2"/>
      <dgm:spPr/>
      <dgm:t>
        <a:bodyPr/>
        <a:lstStyle/>
        <a:p>
          <a:endParaRPr lang="en-US"/>
        </a:p>
      </dgm:t>
    </dgm:pt>
    <dgm:pt modelId="{85CF6BA9-CBCD-4FC2-B1DE-0ABD99F31C64}" type="pres">
      <dgm:prSet presAssocID="{3BD59590-BD72-4D76-8D6B-2656304F490B}" presName="rootConnector" presStyleLbl="node1" presStyleIdx="0" presStyleCnt="2"/>
      <dgm:spPr/>
      <dgm:t>
        <a:bodyPr/>
        <a:lstStyle/>
        <a:p>
          <a:endParaRPr lang="en-US"/>
        </a:p>
      </dgm:t>
    </dgm:pt>
    <dgm:pt modelId="{AA5CEE34-33BA-422E-8120-B3115A5C3EDA}" type="pres">
      <dgm:prSet presAssocID="{3BD59590-BD72-4D76-8D6B-2656304F490B}" presName="childShape" presStyleCnt="0"/>
      <dgm:spPr/>
    </dgm:pt>
    <dgm:pt modelId="{EC776A09-E673-4C35-BF33-6FB077D18F15}" type="pres">
      <dgm:prSet presAssocID="{D307BE02-76BE-40D2-AB96-5A462CFA52D7}" presName="Name13" presStyleLbl="parChTrans1D2" presStyleIdx="0" presStyleCnt="3"/>
      <dgm:spPr/>
      <dgm:t>
        <a:bodyPr/>
        <a:lstStyle/>
        <a:p>
          <a:endParaRPr lang="en-US"/>
        </a:p>
      </dgm:t>
    </dgm:pt>
    <dgm:pt modelId="{CA4BAA5D-5185-4E16-9C24-4CFD09B3FE3D}" type="pres">
      <dgm:prSet presAssocID="{A06BD55C-4115-475D-A5C9-73D7E58243A9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CE1366-D501-4ACF-B617-784A25D82FB4}" type="pres">
      <dgm:prSet presAssocID="{B316C292-C71A-4873-A33B-1D6D14897400}" presName="root" presStyleCnt="0"/>
      <dgm:spPr/>
    </dgm:pt>
    <dgm:pt modelId="{EC90632B-EEEC-4F0B-892B-2271B2DA9685}" type="pres">
      <dgm:prSet presAssocID="{B316C292-C71A-4873-A33B-1D6D14897400}" presName="rootComposite" presStyleCnt="0"/>
      <dgm:spPr/>
    </dgm:pt>
    <dgm:pt modelId="{563746B7-A397-4C34-A7D8-F95C18308A08}" type="pres">
      <dgm:prSet presAssocID="{B316C292-C71A-4873-A33B-1D6D14897400}" presName="rootText" presStyleLbl="node1" presStyleIdx="1" presStyleCnt="2"/>
      <dgm:spPr/>
      <dgm:t>
        <a:bodyPr/>
        <a:lstStyle/>
        <a:p>
          <a:endParaRPr lang="en-US"/>
        </a:p>
      </dgm:t>
    </dgm:pt>
    <dgm:pt modelId="{291DB5A0-D4C7-4744-AA14-A37599D0C0B4}" type="pres">
      <dgm:prSet presAssocID="{B316C292-C71A-4873-A33B-1D6D14897400}" presName="rootConnector" presStyleLbl="node1" presStyleIdx="1" presStyleCnt="2"/>
      <dgm:spPr/>
      <dgm:t>
        <a:bodyPr/>
        <a:lstStyle/>
        <a:p>
          <a:endParaRPr lang="en-US"/>
        </a:p>
      </dgm:t>
    </dgm:pt>
    <dgm:pt modelId="{E9ADD241-5A30-4650-B5D3-7AE932B25B4A}" type="pres">
      <dgm:prSet presAssocID="{B316C292-C71A-4873-A33B-1D6D14897400}" presName="childShape" presStyleCnt="0"/>
      <dgm:spPr/>
    </dgm:pt>
    <dgm:pt modelId="{D491722C-F670-4F29-866F-2A2F27FB4218}" type="pres">
      <dgm:prSet presAssocID="{71A5B940-8E7F-482D-9FAA-899EDA05E790}" presName="Name13" presStyleLbl="parChTrans1D2" presStyleIdx="1" presStyleCnt="3"/>
      <dgm:spPr/>
      <dgm:t>
        <a:bodyPr/>
        <a:lstStyle/>
        <a:p>
          <a:endParaRPr lang="en-US"/>
        </a:p>
      </dgm:t>
    </dgm:pt>
    <dgm:pt modelId="{4A3A311C-0E96-4457-9172-04756AF32CB7}" type="pres">
      <dgm:prSet presAssocID="{04CC5AEC-F827-4A75-8E6F-8E6D37196876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0B76F9-3E93-4735-A0B6-183744CDFAC1}" type="pres">
      <dgm:prSet presAssocID="{74687447-CD8F-491B-AA76-0BBF5B001D8D}" presName="Name13" presStyleLbl="parChTrans1D2" presStyleIdx="2" presStyleCnt="3"/>
      <dgm:spPr/>
    </dgm:pt>
    <dgm:pt modelId="{3885FC3F-E5C3-422B-A348-A58D97659FD8}" type="pres">
      <dgm:prSet presAssocID="{4F0D6F44-C6CF-4500-A8FF-34B80DBD0C3C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D37B3-EA49-4A61-8EE0-A2207A52D061}" type="presOf" srcId="{74687447-CD8F-491B-AA76-0BBF5B001D8D}" destId="{B90B76F9-3E93-4735-A0B6-183744CDFAC1}" srcOrd="0" destOrd="0" presId="urn:microsoft.com/office/officeart/2005/8/layout/hierarchy3"/>
    <dgm:cxn modelId="{AA66EC33-3F79-4D6A-877E-54012E988488}" type="presOf" srcId="{A17A39E1-1CEC-49F0-8093-3AECC5E3F4B4}" destId="{0AC7E0B8-868D-450C-9AD7-DC1423DB4D9A}" srcOrd="0" destOrd="0" presId="urn:microsoft.com/office/officeart/2005/8/layout/hierarchy3"/>
    <dgm:cxn modelId="{BA672A2F-2779-4B11-AA02-02388D157B42}" srcId="{B316C292-C71A-4873-A33B-1D6D14897400}" destId="{04CC5AEC-F827-4A75-8E6F-8E6D37196876}" srcOrd="0" destOrd="0" parTransId="{71A5B940-8E7F-482D-9FAA-899EDA05E790}" sibTransId="{84EEA3F2-47BD-4EE9-AF4E-C3E121AC6EC6}"/>
    <dgm:cxn modelId="{E8E07ADE-21A8-4E44-BFAE-AB90AB6D66A6}" type="presOf" srcId="{3BD59590-BD72-4D76-8D6B-2656304F490B}" destId="{85CF6BA9-CBCD-4FC2-B1DE-0ABD99F31C64}" srcOrd="1" destOrd="0" presId="urn:microsoft.com/office/officeart/2005/8/layout/hierarchy3"/>
    <dgm:cxn modelId="{F700F292-39BA-46C0-B3D0-CAD651C19716}" type="presOf" srcId="{4F0D6F44-C6CF-4500-A8FF-34B80DBD0C3C}" destId="{3885FC3F-E5C3-422B-A348-A58D97659FD8}" srcOrd="0" destOrd="0" presId="urn:microsoft.com/office/officeart/2005/8/layout/hierarchy3"/>
    <dgm:cxn modelId="{9C0EDDB4-4575-4C3A-A804-9A84B0D55FE8}" type="presOf" srcId="{D307BE02-76BE-40D2-AB96-5A462CFA52D7}" destId="{EC776A09-E673-4C35-BF33-6FB077D18F15}" srcOrd="0" destOrd="0" presId="urn:microsoft.com/office/officeart/2005/8/layout/hierarchy3"/>
    <dgm:cxn modelId="{2FDE86C5-6574-44D6-86D5-32C4F19F71BE}" type="presOf" srcId="{04CC5AEC-F827-4A75-8E6F-8E6D37196876}" destId="{4A3A311C-0E96-4457-9172-04756AF32CB7}" srcOrd="0" destOrd="0" presId="urn:microsoft.com/office/officeart/2005/8/layout/hierarchy3"/>
    <dgm:cxn modelId="{A369DAD6-D365-48F0-A188-DA412E05C4C0}" type="presOf" srcId="{A06BD55C-4115-475D-A5C9-73D7E58243A9}" destId="{CA4BAA5D-5185-4E16-9C24-4CFD09B3FE3D}" srcOrd="0" destOrd="0" presId="urn:microsoft.com/office/officeart/2005/8/layout/hierarchy3"/>
    <dgm:cxn modelId="{F2149514-5CB6-4BBF-A976-64D04A9527D7}" type="presOf" srcId="{71A5B940-8E7F-482D-9FAA-899EDA05E790}" destId="{D491722C-F670-4F29-866F-2A2F27FB4218}" srcOrd="0" destOrd="0" presId="urn:microsoft.com/office/officeart/2005/8/layout/hierarchy3"/>
    <dgm:cxn modelId="{7BCB1611-2EE2-4A0D-A8AA-DD87177873FB}" srcId="{A17A39E1-1CEC-49F0-8093-3AECC5E3F4B4}" destId="{B316C292-C71A-4873-A33B-1D6D14897400}" srcOrd="1" destOrd="0" parTransId="{3FB3D717-D11C-4402-A18F-B00D44CE3B89}" sibTransId="{A6BAE178-1011-4313-8980-2949C7201BD2}"/>
    <dgm:cxn modelId="{42CF42C0-971C-4FF2-AA91-41C597E8C403}" srcId="{B316C292-C71A-4873-A33B-1D6D14897400}" destId="{4F0D6F44-C6CF-4500-A8FF-34B80DBD0C3C}" srcOrd="1" destOrd="0" parTransId="{74687447-CD8F-491B-AA76-0BBF5B001D8D}" sibTransId="{2BDD1A61-FA70-4210-9819-53067ABA5228}"/>
    <dgm:cxn modelId="{9F6B5F6C-3B5D-4369-82DB-50CC014FAF97}" srcId="{4F0D6F44-C6CF-4500-A8FF-34B80DBD0C3C}" destId="{3F672261-7E63-4CB3-BE02-828851109209}" srcOrd="0" destOrd="0" parTransId="{4237C916-6AC3-4568-9EA7-291482392AFA}" sibTransId="{E2D02594-77F4-4BCA-BB20-D3732BE78EAE}"/>
    <dgm:cxn modelId="{D8F68D14-3615-49F0-A1EA-4F85307AF947}" type="presOf" srcId="{B316C292-C71A-4873-A33B-1D6D14897400}" destId="{563746B7-A397-4C34-A7D8-F95C18308A08}" srcOrd="0" destOrd="0" presId="urn:microsoft.com/office/officeart/2005/8/layout/hierarchy3"/>
    <dgm:cxn modelId="{4F114CE9-4059-43A8-938F-BAC808DE934D}" srcId="{3BD59590-BD72-4D76-8D6B-2656304F490B}" destId="{A06BD55C-4115-475D-A5C9-73D7E58243A9}" srcOrd="0" destOrd="0" parTransId="{D307BE02-76BE-40D2-AB96-5A462CFA52D7}" sibTransId="{460E0A25-AA04-478B-A092-2782C9B756E0}"/>
    <dgm:cxn modelId="{0DE19FCB-801B-41A4-9E5F-94B79875546C}" type="presOf" srcId="{3F672261-7E63-4CB3-BE02-828851109209}" destId="{3885FC3F-E5C3-422B-A348-A58D97659FD8}" srcOrd="0" destOrd="1" presId="urn:microsoft.com/office/officeart/2005/8/layout/hierarchy3"/>
    <dgm:cxn modelId="{30BE45E4-9869-429A-9559-978E2922B294}" srcId="{04CC5AEC-F827-4A75-8E6F-8E6D37196876}" destId="{6735F386-069B-434F-8DFC-B40C9602962C}" srcOrd="0" destOrd="0" parTransId="{A3F19D62-D562-4AD2-B951-6EFE2A5DAEC8}" sibTransId="{5FCF68F8-9172-4A26-A17F-F26A0EC1E6A6}"/>
    <dgm:cxn modelId="{6AFA1714-BDAA-4EE8-A2DF-2F9038146CCE}" type="presOf" srcId="{6735F386-069B-434F-8DFC-B40C9602962C}" destId="{4A3A311C-0E96-4457-9172-04756AF32CB7}" srcOrd="0" destOrd="1" presId="urn:microsoft.com/office/officeart/2005/8/layout/hierarchy3"/>
    <dgm:cxn modelId="{301F1076-B4AA-4423-8FA9-DCDAE6B3D563}" type="presOf" srcId="{B316C292-C71A-4873-A33B-1D6D14897400}" destId="{291DB5A0-D4C7-4744-AA14-A37599D0C0B4}" srcOrd="1" destOrd="0" presId="urn:microsoft.com/office/officeart/2005/8/layout/hierarchy3"/>
    <dgm:cxn modelId="{EA481725-A936-4403-BB82-269E3AF7F6CE}" srcId="{A17A39E1-1CEC-49F0-8093-3AECC5E3F4B4}" destId="{3BD59590-BD72-4D76-8D6B-2656304F490B}" srcOrd="0" destOrd="0" parTransId="{0697A556-808A-40EF-A8CF-B21DFA4B9682}" sibTransId="{F599F04B-2221-4EAB-BDCB-AA27534C8334}"/>
    <dgm:cxn modelId="{7A694C3E-AE2C-435B-9C69-EBCE49359458}" type="presOf" srcId="{3BD59590-BD72-4D76-8D6B-2656304F490B}" destId="{409141F7-128F-4EA1-9B59-B4EE26C11095}" srcOrd="0" destOrd="0" presId="urn:microsoft.com/office/officeart/2005/8/layout/hierarchy3"/>
    <dgm:cxn modelId="{C5300490-B9C1-444D-B85D-6F8DBF43E763}" type="presParOf" srcId="{0AC7E0B8-868D-450C-9AD7-DC1423DB4D9A}" destId="{70010F7C-278E-484D-BE09-5FA862D76161}" srcOrd="0" destOrd="0" presId="urn:microsoft.com/office/officeart/2005/8/layout/hierarchy3"/>
    <dgm:cxn modelId="{AB334DB0-F8F9-4D01-B2C4-79D355E7AF35}" type="presParOf" srcId="{70010F7C-278E-484D-BE09-5FA862D76161}" destId="{2448D71A-E860-4114-981F-5DB54A0A35AF}" srcOrd="0" destOrd="0" presId="urn:microsoft.com/office/officeart/2005/8/layout/hierarchy3"/>
    <dgm:cxn modelId="{102D5C36-925C-41B2-A437-87CA6EA20EE4}" type="presParOf" srcId="{2448D71A-E860-4114-981F-5DB54A0A35AF}" destId="{409141F7-128F-4EA1-9B59-B4EE26C11095}" srcOrd="0" destOrd="0" presId="urn:microsoft.com/office/officeart/2005/8/layout/hierarchy3"/>
    <dgm:cxn modelId="{B5125510-EF5F-4C8E-96F2-42CC1F24ED49}" type="presParOf" srcId="{2448D71A-E860-4114-981F-5DB54A0A35AF}" destId="{85CF6BA9-CBCD-4FC2-B1DE-0ABD99F31C64}" srcOrd="1" destOrd="0" presId="urn:microsoft.com/office/officeart/2005/8/layout/hierarchy3"/>
    <dgm:cxn modelId="{C32E83B2-D93C-4507-88C5-126909DC5BB7}" type="presParOf" srcId="{70010F7C-278E-484D-BE09-5FA862D76161}" destId="{AA5CEE34-33BA-422E-8120-B3115A5C3EDA}" srcOrd="1" destOrd="0" presId="urn:microsoft.com/office/officeart/2005/8/layout/hierarchy3"/>
    <dgm:cxn modelId="{99E908C6-74D4-44C1-B01F-93AFEAF401E3}" type="presParOf" srcId="{AA5CEE34-33BA-422E-8120-B3115A5C3EDA}" destId="{EC776A09-E673-4C35-BF33-6FB077D18F15}" srcOrd="0" destOrd="0" presId="urn:microsoft.com/office/officeart/2005/8/layout/hierarchy3"/>
    <dgm:cxn modelId="{4707E156-8310-4737-B184-AD2154D3296E}" type="presParOf" srcId="{AA5CEE34-33BA-422E-8120-B3115A5C3EDA}" destId="{CA4BAA5D-5185-4E16-9C24-4CFD09B3FE3D}" srcOrd="1" destOrd="0" presId="urn:microsoft.com/office/officeart/2005/8/layout/hierarchy3"/>
    <dgm:cxn modelId="{F7D84458-9C6D-4B08-9FDF-427C33F3426B}" type="presParOf" srcId="{0AC7E0B8-868D-450C-9AD7-DC1423DB4D9A}" destId="{2ECE1366-D501-4ACF-B617-784A25D82FB4}" srcOrd="1" destOrd="0" presId="urn:microsoft.com/office/officeart/2005/8/layout/hierarchy3"/>
    <dgm:cxn modelId="{0D105778-5395-4625-A6FB-3AD50630478A}" type="presParOf" srcId="{2ECE1366-D501-4ACF-B617-784A25D82FB4}" destId="{EC90632B-EEEC-4F0B-892B-2271B2DA9685}" srcOrd="0" destOrd="0" presId="urn:microsoft.com/office/officeart/2005/8/layout/hierarchy3"/>
    <dgm:cxn modelId="{3FBC3F66-FD20-47BB-B23D-77B75D679BF5}" type="presParOf" srcId="{EC90632B-EEEC-4F0B-892B-2271B2DA9685}" destId="{563746B7-A397-4C34-A7D8-F95C18308A08}" srcOrd="0" destOrd="0" presId="urn:microsoft.com/office/officeart/2005/8/layout/hierarchy3"/>
    <dgm:cxn modelId="{88C02A78-98AA-4FB8-9F94-7E37DC400193}" type="presParOf" srcId="{EC90632B-EEEC-4F0B-892B-2271B2DA9685}" destId="{291DB5A0-D4C7-4744-AA14-A37599D0C0B4}" srcOrd="1" destOrd="0" presId="urn:microsoft.com/office/officeart/2005/8/layout/hierarchy3"/>
    <dgm:cxn modelId="{09AE2911-F0CE-4F6A-A2A3-DD73CA47F516}" type="presParOf" srcId="{2ECE1366-D501-4ACF-B617-784A25D82FB4}" destId="{E9ADD241-5A30-4650-B5D3-7AE932B25B4A}" srcOrd="1" destOrd="0" presId="urn:microsoft.com/office/officeart/2005/8/layout/hierarchy3"/>
    <dgm:cxn modelId="{9A9C95AF-D23E-49B6-B2FC-75830CF71379}" type="presParOf" srcId="{E9ADD241-5A30-4650-B5D3-7AE932B25B4A}" destId="{D491722C-F670-4F29-866F-2A2F27FB4218}" srcOrd="0" destOrd="0" presId="urn:microsoft.com/office/officeart/2005/8/layout/hierarchy3"/>
    <dgm:cxn modelId="{72D01F09-ED86-4758-AD28-C390BBD0F659}" type="presParOf" srcId="{E9ADD241-5A30-4650-B5D3-7AE932B25B4A}" destId="{4A3A311C-0E96-4457-9172-04756AF32CB7}" srcOrd="1" destOrd="0" presId="urn:microsoft.com/office/officeart/2005/8/layout/hierarchy3"/>
    <dgm:cxn modelId="{A0761B77-61E5-4EC2-AC22-4DF81270A263}" type="presParOf" srcId="{E9ADD241-5A30-4650-B5D3-7AE932B25B4A}" destId="{B90B76F9-3E93-4735-A0B6-183744CDFAC1}" srcOrd="2" destOrd="0" presId="urn:microsoft.com/office/officeart/2005/8/layout/hierarchy3"/>
    <dgm:cxn modelId="{014920D8-F0EF-4480-B81F-5D48568324EC}" type="presParOf" srcId="{E9ADD241-5A30-4650-B5D3-7AE932B25B4A}" destId="{3885FC3F-E5C3-422B-A348-A58D97659FD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7006C-374F-4A33-AF4E-DC854E5C1F00}">
      <dsp:nvSpPr>
        <dsp:cNvPr id="0" name=""/>
        <dsp:cNvSpPr/>
      </dsp:nvSpPr>
      <dsp:spPr>
        <a:xfrm>
          <a:off x="6864872" y="5078149"/>
          <a:ext cx="91440" cy="4325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2583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8B41F8-49D5-4CC4-AC95-BD6EA95F57A7}">
      <dsp:nvSpPr>
        <dsp:cNvPr id="0" name=""/>
        <dsp:cNvSpPr/>
      </dsp:nvSpPr>
      <dsp:spPr>
        <a:xfrm>
          <a:off x="6001630" y="3701071"/>
          <a:ext cx="908962" cy="432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793"/>
              </a:lnTo>
              <a:lnTo>
                <a:pt x="908962" y="294793"/>
              </a:lnTo>
              <a:lnTo>
                <a:pt x="908962" y="432583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5E8849-5E35-44A8-BD30-FD853E092E23}">
      <dsp:nvSpPr>
        <dsp:cNvPr id="0" name=""/>
        <dsp:cNvSpPr/>
      </dsp:nvSpPr>
      <dsp:spPr>
        <a:xfrm>
          <a:off x="5046947" y="5078149"/>
          <a:ext cx="91440" cy="4325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2583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E01526-51B4-4735-B5FD-676CBF468552}">
      <dsp:nvSpPr>
        <dsp:cNvPr id="0" name=""/>
        <dsp:cNvSpPr/>
      </dsp:nvSpPr>
      <dsp:spPr>
        <a:xfrm>
          <a:off x="5092667" y="3701071"/>
          <a:ext cx="908962" cy="432583"/>
        </a:xfrm>
        <a:custGeom>
          <a:avLst/>
          <a:gdLst/>
          <a:ahLst/>
          <a:cxnLst/>
          <a:rect l="0" t="0" r="0" b="0"/>
          <a:pathLst>
            <a:path>
              <a:moveTo>
                <a:pt x="908962" y="0"/>
              </a:moveTo>
              <a:lnTo>
                <a:pt x="908962" y="294793"/>
              </a:lnTo>
              <a:lnTo>
                <a:pt x="0" y="294793"/>
              </a:lnTo>
              <a:lnTo>
                <a:pt x="0" y="432583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AFFB6E-080F-444B-89D9-51F3BBC4589A}">
      <dsp:nvSpPr>
        <dsp:cNvPr id="0" name=""/>
        <dsp:cNvSpPr/>
      </dsp:nvSpPr>
      <dsp:spPr>
        <a:xfrm>
          <a:off x="4638186" y="2323992"/>
          <a:ext cx="1363444" cy="432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793"/>
              </a:lnTo>
              <a:lnTo>
                <a:pt x="1363444" y="294793"/>
              </a:lnTo>
              <a:lnTo>
                <a:pt x="1363444" y="432583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2D91C9-C5E4-4687-B891-CC2488420D8D}">
      <dsp:nvSpPr>
        <dsp:cNvPr id="0" name=""/>
        <dsp:cNvSpPr/>
      </dsp:nvSpPr>
      <dsp:spPr>
        <a:xfrm>
          <a:off x="3229022" y="3701071"/>
          <a:ext cx="91440" cy="4325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2583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DBEC02-F0B7-45A7-A6DB-4119C42E745E}">
      <dsp:nvSpPr>
        <dsp:cNvPr id="0" name=""/>
        <dsp:cNvSpPr/>
      </dsp:nvSpPr>
      <dsp:spPr>
        <a:xfrm>
          <a:off x="3274742" y="2323992"/>
          <a:ext cx="1363444" cy="432583"/>
        </a:xfrm>
        <a:custGeom>
          <a:avLst/>
          <a:gdLst/>
          <a:ahLst/>
          <a:cxnLst/>
          <a:rect l="0" t="0" r="0" b="0"/>
          <a:pathLst>
            <a:path>
              <a:moveTo>
                <a:pt x="1363444" y="0"/>
              </a:moveTo>
              <a:lnTo>
                <a:pt x="1363444" y="294793"/>
              </a:lnTo>
              <a:lnTo>
                <a:pt x="0" y="294793"/>
              </a:lnTo>
              <a:lnTo>
                <a:pt x="0" y="432583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E91B28-5616-409F-B425-2F8E98C3AF03}">
      <dsp:nvSpPr>
        <dsp:cNvPr id="0" name=""/>
        <dsp:cNvSpPr/>
      </dsp:nvSpPr>
      <dsp:spPr>
        <a:xfrm>
          <a:off x="4592466" y="946914"/>
          <a:ext cx="91440" cy="4325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258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8A3024-67F0-40CD-9145-546D02DA9A0E}">
      <dsp:nvSpPr>
        <dsp:cNvPr id="0" name=""/>
        <dsp:cNvSpPr/>
      </dsp:nvSpPr>
      <dsp:spPr>
        <a:xfrm>
          <a:off x="3894489" y="2419"/>
          <a:ext cx="1487393" cy="944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1F5D59-5D0B-4A6A-950A-DFF4D5FE1354}">
      <dsp:nvSpPr>
        <dsp:cNvPr id="0" name=""/>
        <dsp:cNvSpPr/>
      </dsp:nvSpPr>
      <dsp:spPr>
        <a:xfrm>
          <a:off x="4059755" y="159421"/>
          <a:ext cx="1487393" cy="9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T-tests</a:t>
          </a:r>
        </a:p>
      </dsp:txBody>
      <dsp:txXfrm>
        <a:off x="4087418" y="187084"/>
        <a:ext cx="1432067" cy="889168"/>
      </dsp:txXfrm>
    </dsp:sp>
    <dsp:sp modelId="{4416162E-6398-421F-9253-AB797B11647F}">
      <dsp:nvSpPr>
        <dsp:cNvPr id="0" name=""/>
        <dsp:cNvSpPr/>
      </dsp:nvSpPr>
      <dsp:spPr>
        <a:xfrm>
          <a:off x="3894489" y="1379497"/>
          <a:ext cx="1487393" cy="944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A3C6C-176F-473D-B635-06884E72F07E}">
      <dsp:nvSpPr>
        <dsp:cNvPr id="0" name=""/>
        <dsp:cNvSpPr/>
      </dsp:nvSpPr>
      <dsp:spPr>
        <a:xfrm>
          <a:off x="4059755" y="1536500"/>
          <a:ext cx="1487393" cy="9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Means come from the same group?</a:t>
          </a:r>
        </a:p>
      </dsp:txBody>
      <dsp:txXfrm>
        <a:off x="4087418" y="1564163"/>
        <a:ext cx="1432067" cy="889168"/>
      </dsp:txXfrm>
    </dsp:sp>
    <dsp:sp modelId="{81B56100-3774-425A-945D-641AFF54059C}">
      <dsp:nvSpPr>
        <dsp:cNvPr id="0" name=""/>
        <dsp:cNvSpPr/>
      </dsp:nvSpPr>
      <dsp:spPr>
        <a:xfrm>
          <a:off x="2531045" y="2756576"/>
          <a:ext cx="1487393" cy="944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B9FB59-ED70-4BFB-934E-DB138BD4E019}">
      <dsp:nvSpPr>
        <dsp:cNvPr id="0" name=""/>
        <dsp:cNvSpPr/>
      </dsp:nvSpPr>
      <dsp:spPr>
        <a:xfrm>
          <a:off x="2696311" y="2913578"/>
          <a:ext cx="1487393" cy="9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Yes</a:t>
          </a:r>
        </a:p>
      </dsp:txBody>
      <dsp:txXfrm>
        <a:off x="2723974" y="2941241"/>
        <a:ext cx="1432067" cy="889168"/>
      </dsp:txXfrm>
    </dsp:sp>
    <dsp:sp modelId="{4E66F25B-7552-45E1-835D-AF3DDD8D4B30}">
      <dsp:nvSpPr>
        <dsp:cNvPr id="0" name=""/>
        <dsp:cNvSpPr/>
      </dsp:nvSpPr>
      <dsp:spPr>
        <a:xfrm>
          <a:off x="2531045" y="4133654"/>
          <a:ext cx="1487393" cy="944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E9A42-A6F6-4973-BE09-82ABABCC1FB4}">
      <dsp:nvSpPr>
        <dsp:cNvPr id="0" name=""/>
        <dsp:cNvSpPr/>
      </dsp:nvSpPr>
      <dsp:spPr>
        <a:xfrm>
          <a:off x="2696311" y="4290657"/>
          <a:ext cx="1487393" cy="9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Paired t-test</a:t>
          </a:r>
        </a:p>
      </dsp:txBody>
      <dsp:txXfrm>
        <a:off x="2723974" y="4318320"/>
        <a:ext cx="1432067" cy="889168"/>
      </dsp:txXfrm>
    </dsp:sp>
    <dsp:sp modelId="{6FF41ABA-829C-4D05-99A9-D2A2C7461D7E}">
      <dsp:nvSpPr>
        <dsp:cNvPr id="0" name=""/>
        <dsp:cNvSpPr/>
      </dsp:nvSpPr>
      <dsp:spPr>
        <a:xfrm>
          <a:off x="5257933" y="2756576"/>
          <a:ext cx="1487393" cy="944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5F63A-6C06-4B00-BDF0-44BE97860DD5}">
      <dsp:nvSpPr>
        <dsp:cNvPr id="0" name=""/>
        <dsp:cNvSpPr/>
      </dsp:nvSpPr>
      <dsp:spPr>
        <a:xfrm>
          <a:off x="5423199" y="2913578"/>
          <a:ext cx="1487393" cy="9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No</a:t>
          </a:r>
        </a:p>
      </dsp:txBody>
      <dsp:txXfrm>
        <a:off x="5450862" y="2941241"/>
        <a:ext cx="1432067" cy="889168"/>
      </dsp:txXfrm>
    </dsp:sp>
    <dsp:sp modelId="{DA4042FD-E710-46CF-B980-AB0CFFDDB7F0}">
      <dsp:nvSpPr>
        <dsp:cNvPr id="0" name=""/>
        <dsp:cNvSpPr/>
      </dsp:nvSpPr>
      <dsp:spPr>
        <a:xfrm>
          <a:off x="4348970" y="4133654"/>
          <a:ext cx="1487393" cy="944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533E81-AE4D-4D05-97D1-546AF31B8529}">
      <dsp:nvSpPr>
        <dsp:cNvPr id="0" name=""/>
        <dsp:cNvSpPr/>
      </dsp:nvSpPr>
      <dsp:spPr>
        <a:xfrm>
          <a:off x="4514236" y="4290657"/>
          <a:ext cx="1487393" cy="9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Comparing means of 2 groups? </a:t>
          </a:r>
        </a:p>
      </dsp:txBody>
      <dsp:txXfrm>
        <a:off x="4541899" y="4318320"/>
        <a:ext cx="1432067" cy="889168"/>
      </dsp:txXfrm>
    </dsp:sp>
    <dsp:sp modelId="{E4130D6E-7F4B-4303-9B62-68E431AB8C29}">
      <dsp:nvSpPr>
        <dsp:cNvPr id="0" name=""/>
        <dsp:cNvSpPr/>
      </dsp:nvSpPr>
      <dsp:spPr>
        <a:xfrm>
          <a:off x="4348970" y="5510733"/>
          <a:ext cx="1487393" cy="944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A87E9B-3351-45F7-8546-6E75055D7F30}">
      <dsp:nvSpPr>
        <dsp:cNvPr id="0" name=""/>
        <dsp:cNvSpPr/>
      </dsp:nvSpPr>
      <dsp:spPr>
        <a:xfrm>
          <a:off x="4514236" y="5667735"/>
          <a:ext cx="1487393" cy="9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>
              <a:solidFill>
                <a:srgbClr val="010000"/>
              </a:solidFill>
            </a:rPr>
            <a:t>Student's T-test</a:t>
          </a:r>
          <a:endParaRPr lang="en-US" sz="1300" kern="1200"/>
        </a:p>
      </dsp:txBody>
      <dsp:txXfrm>
        <a:off x="4541899" y="5695398"/>
        <a:ext cx="1432067" cy="889168"/>
      </dsp:txXfrm>
    </dsp:sp>
    <dsp:sp modelId="{3C2D9DE0-9A74-47E6-80DD-1997C086E7D6}">
      <dsp:nvSpPr>
        <dsp:cNvPr id="0" name=""/>
        <dsp:cNvSpPr/>
      </dsp:nvSpPr>
      <dsp:spPr>
        <a:xfrm>
          <a:off x="6166896" y="4133654"/>
          <a:ext cx="1487393" cy="944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1D9A29-1784-4C95-871C-4386C22BECA0}">
      <dsp:nvSpPr>
        <dsp:cNvPr id="0" name=""/>
        <dsp:cNvSpPr/>
      </dsp:nvSpPr>
      <dsp:spPr>
        <a:xfrm>
          <a:off x="6332162" y="4290657"/>
          <a:ext cx="1487393" cy="9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Comparing mean of a group against a known mean?</a:t>
          </a:r>
        </a:p>
      </dsp:txBody>
      <dsp:txXfrm>
        <a:off x="6359825" y="4318320"/>
        <a:ext cx="1432067" cy="889168"/>
      </dsp:txXfrm>
    </dsp:sp>
    <dsp:sp modelId="{3E7532A1-EDA4-4428-A780-D2772A58EA65}">
      <dsp:nvSpPr>
        <dsp:cNvPr id="0" name=""/>
        <dsp:cNvSpPr/>
      </dsp:nvSpPr>
      <dsp:spPr>
        <a:xfrm>
          <a:off x="6166896" y="5510733"/>
          <a:ext cx="1487393" cy="944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F60FE2-78F3-4D0A-AD23-47A8F470415A}">
      <dsp:nvSpPr>
        <dsp:cNvPr id="0" name=""/>
        <dsp:cNvSpPr/>
      </dsp:nvSpPr>
      <dsp:spPr>
        <a:xfrm>
          <a:off x="6332162" y="5667735"/>
          <a:ext cx="1487393" cy="9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One-sample T-test</a:t>
          </a:r>
        </a:p>
      </dsp:txBody>
      <dsp:txXfrm>
        <a:off x="6359825" y="5695398"/>
        <a:ext cx="1432067" cy="8891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D892B-A9A5-4E5F-BF09-1D84224A1D6D}">
      <dsp:nvSpPr>
        <dsp:cNvPr id="0" name=""/>
        <dsp:cNvSpPr/>
      </dsp:nvSpPr>
      <dsp:spPr>
        <a:xfrm>
          <a:off x="4368758" y="1706811"/>
          <a:ext cx="3935397" cy="590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8184"/>
              </a:lnTo>
              <a:lnTo>
                <a:pt x="3935397" y="448184"/>
              </a:lnTo>
              <a:lnTo>
                <a:pt x="3935397" y="59088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9CB423-F36D-004F-A003-E0D08E5E5AEF}">
      <dsp:nvSpPr>
        <dsp:cNvPr id="0" name=""/>
        <dsp:cNvSpPr/>
      </dsp:nvSpPr>
      <dsp:spPr>
        <a:xfrm>
          <a:off x="4368758" y="1706811"/>
          <a:ext cx="2052697" cy="590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8184"/>
              </a:lnTo>
              <a:lnTo>
                <a:pt x="2052697" y="448184"/>
              </a:lnTo>
              <a:lnTo>
                <a:pt x="2052697" y="59088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6E1352-F9D3-8A42-86CF-AD4551CD4B99}">
      <dsp:nvSpPr>
        <dsp:cNvPr id="0" name=""/>
        <dsp:cNvSpPr/>
      </dsp:nvSpPr>
      <dsp:spPr>
        <a:xfrm>
          <a:off x="4493036" y="3275844"/>
          <a:ext cx="91440" cy="4595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6878"/>
              </a:lnTo>
              <a:lnTo>
                <a:pt x="48939" y="316878"/>
              </a:lnTo>
              <a:lnTo>
                <a:pt x="48939" y="459578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862CF0-3C00-9948-8FA8-B5C633D86855}">
      <dsp:nvSpPr>
        <dsp:cNvPr id="0" name=""/>
        <dsp:cNvSpPr/>
      </dsp:nvSpPr>
      <dsp:spPr>
        <a:xfrm>
          <a:off x="4368758" y="1706811"/>
          <a:ext cx="169997" cy="590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8184"/>
              </a:lnTo>
              <a:lnTo>
                <a:pt x="169997" y="448184"/>
              </a:lnTo>
              <a:lnTo>
                <a:pt x="169997" y="59088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D5CC08-9684-8243-B92A-B5854DC4A3E6}">
      <dsp:nvSpPr>
        <dsp:cNvPr id="0" name=""/>
        <dsp:cNvSpPr/>
      </dsp:nvSpPr>
      <dsp:spPr>
        <a:xfrm>
          <a:off x="2610336" y="3275844"/>
          <a:ext cx="91440" cy="4479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799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51B93F-86CB-D94B-BDCA-704B3A218981}">
      <dsp:nvSpPr>
        <dsp:cNvPr id="0" name=""/>
        <dsp:cNvSpPr/>
      </dsp:nvSpPr>
      <dsp:spPr>
        <a:xfrm>
          <a:off x="2656056" y="1706811"/>
          <a:ext cx="1712702" cy="590884"/>
        </a:xfrm>
        <a:custGeom>
          <a:avLst/>
          <a:gdLst/>
          <a:ahLst/>
          <a:cxnLst/>
          <a:rect l="0" t="0" r="0" b="0"/>
          <a:pathLst>
            <a:path>
              <a:moveTo>
                <a:pt x="1712702" y="0"/>
              </a:moveTo>
              <a:lnTo>
                <a:pt x="1712702" y="448184"/>
              </a:lnTo>
              <a:lnTo>
                <a:pt x="0" y="448184"/>
              </a:lnTo>
              <a:lnTo>
                <a:pt x="0" y="59088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AC3938-4B8D-FB4D-9B2F-01AD672FCD6B}">
      <dsp:nvSpPr>
        <dsp:cNvPr id="0" name=""/>
        <dsp:cNvSpPr/>
      </dsp:nvSpPr>
      <dsp:spPr>
        <a:xfrm>
          <a:off x="727636" y="3275844"/>
          <a:ext cx="91440" cy="4479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799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8EA8CD-0394-0C48-AA8A-5388DEECD351}">
      <dsp:nvSpPr>
        <dsp:cNvPr id="0" name=""/>
        <dsp:cNvSpPr/>
      </dsp:nvSpPr>
      <dsp:spPr>
        <a:xfrm>
          <a:off x="773356" y="1706811"/>
          <a:ext cx="3595402" cy="590884"/>
        </a:xfrm>
        <a:custGeom>
          <a:avLst/>
          <a:gdLst/>
          <a:ahLst/>
          <a:cxnLst/>
          <a:rect l="0" t="0" r="0" b="0"/>
          <a:pathLst>
            <a:path>
              <a:moveTo>
                <a:pt x="3595402" y="0"/>
              </a:moveTo>
              <a:lnTo>
                <a:pt x="3595402" y="448184"/>
              </a:lnTo>
              <a:lnTo>
                <a:pt x="0" y="448184"/>
              </a:lnTo>
              <a:lnTo>
                <a:pt x="0" y="59088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3ACCFB-B452-A34A-8DA7-14D1E4B0C7DC}">
      <dsp:nvSpPr>
        <dsp:cNvPr id="0" name=""/>
        <dsp:cNvSpPr/>
      </dsp:nvSpPr>
      <dsp:spPr>
        <a:xfrm>
          <a:off x="3462739" y="954117"/>
          <a:ext cx="1812038" cy="752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4333DA-68DF-5C45-B171-2AFCE46E1F23}">
      <dsp:nvSpPr>
        <dsp:cNvPr id="0" name=""/>
        <dsp:cNvSpPr/>
      </dsp:nvSpPr>
      <dsp:spPr>
        <a:xfrm>
          <a:off x="3633893" y="1116714"/>
          <a:ext cx="1812038" cy="7526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Compare mean of a continuous variable</a:t>
          </a:r>
        </a:p>
      </dsp:txBody>
      <dsp:txXfrm>
        <a:off x="3655939" y="1138760"/>
        <a:ext cx="1767946" cy="708602"/>
      </dsp:txXfrm>
    </dsp:sp>
    <dsp:sp modelId="{09874091-C021-2048-B229-F195390E68E1}">
      <dsp:nvSpPr>
        <dsp:cNvPr id="0" name=""/>
        <dsp:cNvSpPr/>
      </dsp:nvSpPr>
      <dsp:spPr>
        <a:xfrm>
          <a:off x="3161" y="2297696"/>
          <a:ext cx="1540390" cy="9781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2E0137-1F59-8449-82B6-B667383964A7}">
      <dsp:nvSpPr>
        <dsp:cNvPr id="0" name=""/>
        <dsp:cNvSpPr/>
      </dsp:nvSpPr>
      <dsp:spPr>
        <a:xfrm>
          <a:off x="174315" y="2460293"/>
          <a:ext cx="1540390" cy="9781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1 categorical variable with 2 levels</a:t>
          </a:r>
        </a:p>
      </dsp:txBody>
      <dsp:txXfrm>
        <a:off x="202964" y="2488942"/>
        <a:ext cx="1483092" cy="920850"/>
      </dsp:txXfrm>
    </dsp:sp>
    <dsp:sp modelId="{33F18475-02CC-8243-9E84-8BB69396354B}">
      <dsp:nvSpPr>
        <dsp:cNvPr id="0" name=""/>
        <dsp:cNvSpPr/>
      </dsp:nvSpPr>
      <dsp:spPr>
        <a:xfrm>
          <a:off x="3161" y="3723841"/>
          <a:ext cx="1540390" cy="9781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0D20F6-8CA7-4640-9473-CEFD5E38DAC6}">
      <dsp:nvSpPr>
        <dsp:cNvPr id="0" name=""/>
        <dsp:cNvSpPr/>
      </dsp:nvSpPr>
      <dsp:spPr>
        <a:xfrm>
          <a:off x="174315" y="3886438"/>
          <a:ext cx="1540390" cy="9781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/>
            <a:t>t-tests</a:t>
          </a:r>
          <a:endParaRPr lang="en-US" sz="2400" b="1" kern="1200" dirty="0"/>
        </a:p>
      </dsp:txBody>
      <dsp:txXfrm>
        <a:off x="202964" y="3915087"/>
        <a:ext cx="1483092" cy="920850"/>
      </dsp:txXfrm>
    </dsp:sp>
    <dsp:sp modelId="{105AEA1B-06DE-D84E-A18B-0F1EBACF94F1}">
      <dsp:nvSpPr>
        <dsp:cNvPr id="0" name=""/>
        <dsp:cNvSpPr/>
      </dsp:nvSpPr>
      <dsp:spPr>
        <a:xfrm>
          <a:off x="1885861" y="2297696"/>
          <a:ext cx="1540390" cy="9781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333412-5AE7-B140-BA5B-3F0E593E32C0}">
      <dsp:nvSpPr>
        <dsp:cNvPr id="0" name=""/>
        <dsp:cNvSpPr/>
      </dsp:nvSpPr>
      <dsp:spPr>
        <a:xfrm>
          <a:off x="2057015" y="2460293"/>
          <a:ext cx="1540390" cy="9781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1 categorical variable with 3+ levels</a:t>
          </a:r>
        </a:p>
      </dsp:txBody>
      <dsp:txXfrm>
        <a:off x="2085664" y="2488942"/>
        <a:ext cx="1483092" cy="920850"/>
      </dsp:txXfrm>
    </dsp:sp>
    <dsp:sp modelId="{2337EFFE-9357-2940-B7C9-75558464A526}">
      <dsp:nvSpPr>
        <dsp:cNvPr id="0" name=""/>
        <dsp:cNvSpPr/>
      </dsp:nvSpPr>
      <dsp:spPr>
        <a:xfrm>
          <a:off x="1885861" y="3723841"/>
          <a:ext cx="1540390" cy="9781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6FDF82-4249-2F4D-A1E3-956113F8660B}">
      <dsp:nvSpPr>
        <dsp:cNvPr id="0" name=""/>
        <dsp:cNvSpPr/>
      </dsp:nvSpPr>
      <dsp:spPr>
        <a:xfrm>
          <a:off x="2057015" y="3886438"/>
          <a:ext cx="1540390" cy="9781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One-way ANOVA</a:t>
          </a:r>
        </a:p>
      </dsp:txBody>
      <dsp:txXfrm>
        <a:off x="2085664" y="3915087"/>
        <a:ext cx="1483092" cy="920850"/>
      </dsp:txXfrm>
    </dsp:sp>
    <dsp:sp modelId="{0652A6DF-E765-2047-A374-2D956DE6682E}">
      <dsp:nvSpPr>
        <dsp:cNvPr id="0" name=""/>
        <dsp:cNvSpPr/>
      </dsp:nvSpPr>
      <dsp:spPr>
        <a:xfrm>
          <a:off x="3768560" y="2297696"/>
          <a:ext cx="1540390" cy="9781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C392C3-BCC9-C54E-AB00-19B53B9BFB64}">
      <dsp:nvSpPr>
        <dsp:cNvPr id="0" name=""/>
        <dsp:cNvSpPr/>
      </dsp:nvSpPr>
      <dsp:spPr>
        <a:xfrm>
          <a:off x="3939715" y="2460293"/>
          <a:ext cx="1540390" cy="9781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2+ categorical variables with 3+ levels each</a:t>
          </a:r>
        </a:p>
      </dsp:txBody>
      <dsp:txXfrm>
        <a:off x="3968364" y="2488942"/>
        <a:ext cx="1483092" cy="920850"/>
      </dsp:txXfrm>
    </dsp:sp>
    <dsp:sp modelId="{B901D73F-6962-3D42-A979-3025B6708F06}">
      <dsp:nvSpPr>
        <dsp:cNvPr id="0" name=""/>
        <dsp:cNvSpPr/>
      </dsp:nvSpPr>
      <dsp:spPr>
        <a:xfrm>
          <a:off x="3771780" y="3735423"/>
          <a:ext cx="1540390" cy="9781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4A8B2-5EB7-F54A-B100-5E4B309CECF8}">
      <dsp:nvSpPr>
        <dsp:cNvPr id="0" name=""/>
        <dsp:cNvSpPr/>
      </dsp:nvSpPr>
      <dsp:spPr>
        <a:xfrm>
          <a:off x="3942934" y="3898020"/>
          <a:ext cx="1540390" cy="9781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Factorial ANOVA</a:t>
          </a:r>
        </a:p>
      </dsp:txBody>
      <dsp:txXfrm>
        <a:off x="3971583" y="3926669"/>
        <a:ext cx="1483092" cy="920850"/>
      </dsp:txXfrm>
    </dsp:sp>
    <dsp:sp modelId="{679BBC1A-99B4-A744-933D-5FA36EAEBE21}">
      <dsp:nvSpPr>
        <dsp:cNvPr id="0" name=""/>
        <dsp:cNvSpPr/>
      </dsp:nvSpPr>
      <dsp:spPr>
        <a:xfrm>
          <a:off x="5651260" y="2297696"/>
          <a:ext cx="1540390" cy="9781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ACA03-9FBA-FB48-B47F-6AE94C14E98B}">
      <dsp:nvSpPr>
        <dsp:cNvPr id="0" name=""/>
        <dsp:cNvSpPr/>
      </dsp:nvSpPr>
      <dsp:spPr>
        <a:xfrm>
          <a:off x="5822415" y="2460293"/>
          <a:ext cx="1540390" cy="9781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2+ categorical variables with 3+ levels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&amp;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2+ continuous variables</a:t>
          </a:r>
        </a:p>
      </dsp:txBody>
      <dsp:txXfrm>
        <a:off x="5851064" y="2488942"/>
        <a:ext cx="1483092" cy="920850"/>
      </dsp:txXfrm>
    </dsp:sp>
    <dsp:sp modelId="{F3094ABC-CB31-4865-B771-3DB3B8B5C1D2}">
      <dsp:nvSpPr>
        <dsp:cNvPr id="0" name=""/>
        <dsp:cNvSpPr/>
      </dsp:nvSpPr>
      <dsp:spPr>
        <a:xfrm>
          <a:off x="7533960" y="2297696"/>
          <a:ext cx="1540390" cy="9781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ABC3D-E6EE-46B1-9623-446E7B3E5BE6}">
      <dsp:nvSpPr>
        <dsp:cNvPr id="0" name=""/>
        <dsp:cNvSpPr/>
      </dsp:nvSpPr>
      <dsp:spPr>
        <a:xfrm>
          <a:off x="7705115" y="2460293"/>
          <a:ext cx="1540390" cy="9781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Multiple linear regression</a:t>
          </a:r>
        </a:p>
      </dsp:txBody>
      <dsp:txXfrm>
        <a:off x="7733764" y="2488942"/>
        <a:ext cx="1483092" cy="9208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141F7-128F-4EA1-9B59-B4EE26C11095}">
      <dsp:nvSpPr>
        <dsp:cNvPr id="0" name=""/>
        <dsp:cNvSpPr/>
      </dsp:nvSpPr>
      <dsp:spPr>
        <a:xfrm>
          <a:off x="73158" y="809"/>
          <a:ext cx="815503" cy="4077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>
              <a:solidFill>
                <a:srgbClr val="010000"/>
              </a:solidFill>
              <a:latin typeface="Century Gothic"/>
            </a:rPr>
            <a:t>Same group</a:t>
          </a:r>
        </a:p>
      </dsp:txBody>
      <dsp:txXfrm>
        <a:off x="85101" y="12752"/>
        <a:ext cx="791617" cy="383865"/>
      </dsp:txXfrm>
    </dsp:sp>
    <dsp:sp modelId="{EC776A09-E673-4C35-BF33-6FB077D18F15}">
      <dsp:nvSpPr>
        <dsp:cNvPr id="0" name=""/>
        <dsp:cNvSpPr/>
      </dsp:nvSpPr>
      <dsp:spPr>
        <a:xfrm>
          <a:off x="108988" y="408561"/>
          <a:ext cx="91440" cy="3058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5813"/>
              </a:lnTo>
              <a:lnTo>
                <a:pt x="127270" y="30581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4BAA5D-5185-4E16-9C24-4CFD09B3FE3D}">
      <dsp:nvSpPr>
        <dsp:cNvPr id="0" name=""/>
        <dsp:cNvSpPr/>
      </dsp:nvSpPr>
      <dsp:spPr>
        <a:xfrm>
          <a:off x="236259" y="510499"/>
          <a:ext cx="652402" cy="407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/>
            <a:t>Paired</a:t>
          </a:r>
        </a:p>
      </dsp:txBody>
      <dsp:txXfrm>
        <a:off x="248202" y="522442"/>
        <a:ext cx="628516" cy="383865"/>
      </dsp:txXfrm>
    </dsp:sp>
    <dsp:sp modelId="{563746B7-A397-4C34-A7D8-F95C18308A08}">
      <dsp:nvSpPr>
        <dsp:cNvPr id="0" name=""/>
        <dsp:cNvSpPr/>
      </dsp:nvSpPr>
      <dsp:spPr>
        <a:xfrm>
          <a:off x="1092537" y="809"/>
          <a:ext cx="815503" cy="4077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Different groups</a:t>
          </a:r>
        </a:p>
      </dsp:txBody>
      <dsp:txXfrm>
        <a:off x="1104480" y="12752"/>
        <a:ext cx="791617" cy="383865"/>
      </dsp:txXfrm>
    </dsp:sp>
    <dsp:sp modelId="{D491722C-F670-4F29-866F-2A2F27FB4218}">
      <dsp:nvSpPr>
        <dsp:cNvPr id="0" name=""/>
        <dsp:cNvSpPr/>
      </dsp:nvSpPr>
      <dsp:spPr>
        <a:xfrm>
          <a:off x="1128368" y="408561"/>
          <a:ext cx="91440" cy="3058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5813"/>
              </a:lnTo>
              <a:lnTo>
                <a:pt x="127270" y="30581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3A311C-0E96-4457-9172-04756AF32CB7}">
      <dsp:nvSpPr>
        <dsp:cNvPr id="0" name=""/>
        <dsp:cNvSpPr/>
      </dsp:nvSpPr>
      <dsp:spPr>
        <a:xfrm>
          <a:off x="1255638" y="510499"/>
          <a:ext cx="652402" cy="407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/>
            <a:t>Known mean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/>
            <a:t>One sample</a:t>
          </a:r>
        </a:p>
      </dsp:txBody>
      <dsp:txXfrm>
        <a:off x="1267581" y="522442"/>
        <a:ext cx="628516" cy="383865"/>
      </dsp:txXfrm>
    </dsp:sp>
    <dsp:sp modelId="{B90B76F9-3E93-4735-A0B6-183744CDFAC1}">
      <dsp:nvSpPr>
        <dsp:cNvPr id="0" name=""/>
        <dsp:cNvSpPr/>
      </dsp:nvSpPr>
      <dsp:spPr>
        <a:xfrm>
          <a:off x="1128368" y="408561"/>
          <a:ext cx="91440" cy="8155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15503"/>
              </a:lnTo>
              <a:lnTo>
                <a:pt x="127270" y="81550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85FC3F-E5C3-422B-A348-A58D97659FD8}">
      <dsp:nvSpPr>
        <dsp:cNvPr id="0" name=""/>
        <dsp:cNvSpPr/>
      </dsp:nvSpPr>
      <dsp:spPr>
        <a:xfrm>
          <a:off x="1255638" y="1020188"/>
          <a:ext cx="652402" cy="407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/>
            <a:t>Two means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/>
            <a:t>Unpaired</a:t>
          </a:r>
        </a:p>
      </dsp:txBody>
      <dsp:txXfrm>
        <a:off x="1267581" y="1032131"/>
        <a:ext cx="628516" cy="383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430F9-AE2D-E440-AAED-451464D04D1F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6D253-D357-AA43-B50A-35E866595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18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Insert total sentence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6D253-D357-AA43-B50A-35E86659563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37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pay attention to interaction effects</a:t>
            </a:r>
            <a:r>
              <a:rPr lang="en-US" baseline="0" dirty="0" smtClean="0"/>
              <a:t> &gt; simple main effects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6D253-D357-AA43-B50A-35E86659563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8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10/31/2018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10/31/2018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10/31/2018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5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basics.education.uconn.edu/t-test/" TargetMode="External"/><Relationship Id="rId2" Type="http://schemas.openxmlformats.org/officeDocument/2006/relationships/hyperlink" Target="https://www.youtube.com/watch?v=pTmLQvMM-1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1506528" cy="3028560"/>
          </a:xfrm>
        </p:spPr>
        <p:txBody>
          <a:bodyPr/>
          <a:lstStyle/>
          <a:p>
            <a:r>
              <a:rPr lang="en-US" dirty="0"/>
              <a:t>T-tests, ANOVAs and Regression</a:t>
            </a:r>
          </a:p>
        </p:txBody>
      </p:sp>
    </p:spTree>
    <p:extLst>
      <p:ext uri="{BB962C8B-B14F-4D97-AF65-F5344CB8AC3E}">
        <p14:creationId xmlns:p14="http://schemas.microsoft.com/office/powerpoint/2010/main" val="2029002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F310110-055E-40EC-8224-9BFCF3CC3E42}"/>
              </a:ext>
            </a:extLst>
          </p:cNvPr>
          <p:cNvSpPr/>
          <p:nvPr/>
        </p:nvSpPr>
        <p:spPr>
          <a:xfrm>
            <a:off x="-97765" y="2876"/>
            <a:ext cx="12286890" cy="68378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>
                <a:solidFill>
                  <a:schemeClr val="accent1"/>
                </a:solidFill>
                <a:latin typeface="Century Gothic"/>
                <a:ea typeface="AR PL UMing HK"/>
                <a:cs typeface="Times New Roman"/>
              </a:rPr>
              <a:t>FORMULA</a:t>
            </a:r>
            <a:endParaRPr lang="en-GB" sz="4800" b="1" dirty="0">
              <a:solidFill>
                <a:schemeClr val="accent1"/>
              </a:solidFill>
              <a:latin typeface="Century Gothic"/>
              <a:ea typeface="AR PL UMing HK"/>
              <a:cs typeface="Times New Roman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Times New Roman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Arial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Arial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Arial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Times New Roman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Times New Roman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Arial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Arial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Arial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Arial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Arial"/>
            </a:endParaRPr>
          </a:p>
          <a:p>
            <a:pPr algn="ctr"/>
            <a:r>
              <a:rPr lang="en-GB" sz="2000">
                <a:solidFill>
                  <a:schemeClr val="bg1"/>
                </a:solidFill>
                <a:latin typeface="Century Gothic"/>
                <a:ea typeface="AR PL UMing HK"/>
                <a:cs typeface="Arial"/>
              </a:rPr>
              <a:t>The difference betweent the meand divided by the pooled standard error of the </a:t>
            </a:r>
            <a:r>
              <a:rPr lang="en-GB" sz="2000">
                <a:solidFill>
                  <a:schemeClr val="bg1"/>
                </a:solidFill>
              </a:rPr>
              <a:t>mean.</a:t>
            </a:r>
          </a:p>
        </p:txBody>
      </p:sp>
      <p:pic>
        <p:nvPicPr>
          <p:cNvPr id="6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603D209-4D3E-4D51-8AB9-0E06CE05B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957421"/>
            <a:ext cx="4799162" cy="324508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7D8EE79-B631-4E0E-8EE6-D1638223FB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88" y="442184"/>
            <a:ext cx="11377888" cy="5973633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62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0D8E68-3C34-4C0E-AD3E-80B283FF3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7188AEC5-C3B6-4F84-960F-0246A53F71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88" y="240901"/>
            <a:ext cx="11406643" cy="6246801"/>
          </a:xfrm>
          <a:prstGeom prst="roundRect">
            <a:avLst>
              <a:gd name="adj" fmla="val 3513"/>
            </a:avLst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866FABD9-A1C0-40DA-BAD4-F970B58EC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098" y="923245"/>
            <a:ext cx="8321614" cy="4838981"/>
          </a:xfrm>
          <a:prstGeom prst="rect">
            <a:avLst/>
          </a:prstGeom>
        </p:spPr>
      </p:pic>
      <p:pic>
        <p:nvPicPr>
          <p:cNvPr id="6" name="Picture 7" descr="A picture containing laser, object&#10;&#10;Description generated with very high confidence">
            <a:extLst>
              <a:ext uri="{FF2B5EF4-FFF2-40B4-BE49-F238E27FC236}">
                <a16:creationId xmlns:a16="http://schemas.microsoft.com/office/drawing/2014/main" id="{195BC171-42F2-44EC-B195-E448E60EA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687" y="638625"/>
            <a:ext cx="3893568" cy="1684487"/>
          </a:xfrm>
          <a:prstGeom prst="rect">
            <a:avLst/>
          </a:prstGeom>
        </p:spPr>
      </p:pic>
      <p:pic>
        <p:nvPicPr>
          <p:cNvPr id="10" name="Picture 10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04662949-9B63-464A-925F-C50251C6C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00000">
            <a:off x="6080954" y="928871"/>
            <a:ext cx="2901531" cy="2147438"/>
          </a:xfrm>
          <a:prstGeom prst="rect">
            <a:avLst/>
          </a:prstGeom>
        </p:spPr>
      </p:pic>
      <p:pic>
        <p:nvPicPr>
          <p:cNvPr id="12" name="Picture 12" descr="A close up of a red light&#10;&#10;Description generated with high confidence">
            <a:extLst>
              <a:ext uri="{FF2B5EF4-FFF2-40B4-BE49-F238E27FC236}">
                <a16:creationId xmlns:a16="http://schemas.microsoft.com/office/drawing/2014/main" id="{36AFCAE1-9A2B-48C6-B2F4-5B5F7223D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2286" y="2470415"/>
            <a:ext cx="5733690" cy="2204717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BF77ABC9-66CC-4AA6-881A-DD63F3D88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231" y="1782165"/>
            <a:ext cx="205236" cy="1093935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C10B7221-F873-48DA-8349-7C4E668CE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4231" y="2692700"/>
            <a:ext cx="133350" cy="1012524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9F049BF9-1184-414A-ADBE-4621F446AD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9827" y="3015202"/>
            <a:ext cx="4559779" cy="1733370"/>
          </a:xfrm>
          <a:prstGeom prst="rect">
            <a:avLst/>
          </a:prstGeom>
        </p:spPr>
      </p:pic>
      <p:pic>
        <p:nvPicPr>
          <p:cNvPr id="20" name="Picture 20" descr="A close up of a logo&#10;&#10;Description generated with high confidence">
            <a:extLst>
              <a:ext uri="{FF2B5EF4-FFF2-40B4-BE49-F238E27FC236}">
                <a16:creationId xmlns:a16="http://schemas.microsoft.com/office/drawing/2014/main" id="{B8BADC54-D747-4330-96DF-4058C814A8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2726" y="2614793"/>
            <a:ext cx="2602661" cy="297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4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53576798-7F98-4C7F-B6C7-6D41B5A7E9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E2264E67-6F59-4D8D-8E5F-8245B0FEAE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21874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158E1C6E-D299-4F5D-B15B-155EBF7F62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86905" y="-589471"/>
            <a:ext cx="4823910" cy="7447471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D25C198-6E65-43BF-8D5A-E2515F35D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37171"/>
              </p:ext>
            </p:extLst>
          </p:nvPr>
        </p:nvGraphicFramePr>
        <p:xfrm>
          <a:off x="5233358" y="71886"/>
          <a:ext cx="6324690" cy="6632019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3162345">
                  <a:extLst>
                    <a:ext uri="{9D8B030D-6E8A-4147-A177-3AD203B41FA5}">
                      <a16:colId xmlns:a16="http://schemas.microsoft.com/office/drawing/2014/main" val="1699005280"/>
                    </a:ext>
                  </a:extLst>
                </a:gridCol>
                <a:gridCol w="3162345">
                  <a:extLst>
                    <a:ext uri="{9D8B030D-6E8A-4147-A177-3AD203B41FA5}">
                      <a16:colId xmlns:a16="http://schemas.microsoft.com/office/drawing/2014/main" val="3901876350"/>
                    </a:ext>
                  </a:extLst>
                </a:gridCol>
              </a:tblGrid>
              <a:tr h="3316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Field 1</a:t>
                      </a:r>
                    </a:p>
                  </a:txBody>
                  <a:tcPr marL="63067" marR="63067" marT="31534" marB="31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Field 2</a:t>
                      </a:r>
                    </a:p>
                  </a:txBody>
                  <a:tcPr marL="63067" marR="63067" marT="31534" marB="31534"/>
                </a:tc>
                <a:extLst>
                  <a:ext uri="{0D108BD9-81ED-4DB2-BD59-A6C34878D82A}">
                    <a16:rowId xmlns:a16="http://schemas.microsoft.com/office/drawing/2014/main" val="1910583433"/>
                  </a:ext>
                </a:extLst>
              </a:tr>
              <a:tr h="3316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15.2</a:t>
                      </a:r>
                    </a:p>
                  </a:txBody>
                  <a:tcPr marL="63067" marR="63067" marT="31534" marB="31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15.9</a:t>
                      </a:r>
                    </a:p>
                  </a:txBody>
                  <a:tcPr marL="63067" marR="63067" marT="31534" marB="31534"/>
                </a:tc>
                <a:extLst>
                  <a:ext uri="{0D108BD9-81ED-4DB2-BD59-A6C34878D82A}">
                    <a16:rowId xmlns:a16="http://schemas.microsoft.com/office/drawing/2014/main" val="3054675938"/>
                  </a:ext>
                </a:extLst>
              </a:tr>
              <a:tr h="3316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15.3</a:t>
                      </a:r>
                    </a:p>
                  </a:txBody>
                  <a:tcPr marL="63067" marR="63067" marT="31534" marB="31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15.9</a:t>
                      </a:r>
                    </a:p>
                  </a:txBody>
                  <a:tcPr marL="63067" marR="63067" marT="31534" marB="31534"/>
                </a:tc>
                <a:extLst>
                  <a:ext uri="{0D108BD9-81ED-4DB2-BD59-A6C34878D82A}">
                    <a16:rowId xmlns:a16="http://schemas.microsoft.com/office/drawing/2014/main" val="1619201963"/>
                  </a:ext>
                </a:extLst>
              </a:tr>
              <a:tr h="3316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16.0</a:t>
                      </a:r>
                    </a:p>
                  </a:txBody>
                  <a:tcPr marL="63067" marR="63067" marT="31534" marB="31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15.2</a:t>
                      </a:r>
                    </a:p>
                  </a:txBody>
                  <a:tcPr marL="63067" marR="63067" marT="31534" marB="31534"/>
                </a:tc>
                <a:extLst>
                  <a:ext uri="{0D108BD9-81ED-4DB2-BD59-A6C34878D82A}">
                    <a16:rowId xmlns:a16="http://schemas.microsoft.com/office/drawing/2014/main" val="2398074185"/>
                  </a:ext>
                </a:extLst>
              </a:tr>
              <a:tr h="3316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15.8</a:t>
                      </a:r>
                    </a:p>
                  </a:txBody>
                  <a:tcPr marL="63067" marR="63067" marT="31534" marB="31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16.6</a:t>
                      </a:r>
                    </a:p>
                  </a:txBody>
                  <a:tcPr marL="63067" marR="63067" marT="31534" marB="31534"/>
                </a:tc>
                <a:extLst>
                  <a:ext uri="{0D108BD9-81ED-4DB2-BD59-A6C34878D82A}">
                    <a16:rowId xmlns:a16="http://schemas.microsoft.com/office/drawing/2014/main" val="2603570013"/>
                  </a:ext>
                </a:extLst>
              </a:tr>
              <a:tr h="3316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15.6</a:t>
                      </a:r>
                    </a:p>
                  </a:txBody>
                  <a:tcPr marL="63067" marR="63067" marT="31534" marB="31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15.2</a:t>
                      </a:r>
                    </a:p>
                  </a:txBody>
                  <a:tcPr marL="63067" marR="63067" marT="31534" marB="31534"/>
                </a:tc>
                <a:extLst>
                  <a:ext uri="{0D108BD9-81ED-4DB2-BD59-A6C34878D82A}">
                    <a16:rowId xmlns:a16="http://schemas.microsoft.com/office/drawing/2014/main" val="588515649"/>
                  </a:ext>
                </a:extLst>
              </a:tr>
              <a:tr h="3316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14.9</a:t>
                      </a:r>
                    </a:p>
                  </a:txBody>
                  <a:tcPr marL="63067" marR="63067" marT="31534" marB="31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15.8</a:t>
                      </a:r>
                    </a:p>
                  </a:txBody>
                  <a:tcPr marL="63067" marR="63067" marT="31534" marB="31534"/>
                </a:tc>
                <a:extLst>
                  <a:ext uri="{0D108BD9-81ED-4DB2-BD59-A6C34878D82A}">
                    <a16:rowId xmlns:a16="http://schemas.microsoft.com/office/drawing/2014/main" val="722935671"/>
                  </a:ext>
                </a:extLst>
              </a:tr>
              <a:tr h="3316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15.0</a:t>
                      </a:r>
                    </a:p>
                  </a:txBody>
                  <a:tcPr marL="63067" marR="63067" marT="31534" marB="31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16.2</a:t>
                      </a:r>
                    </a:p>
                  </a:txBody>
                  <a:tcPr marL="63067" marR="63067" marT="31534" marB="31534"/>
                </a:tc>
                <a:extLst>
                  <a:ext uri="{0D108BD9-81ED-4DB2-BD59-A6C34878D82A}">
                    <a16:rowId xmlns:a16="http://schemas.microsoft.com/office/drawing/2014/main" val="2898904524"/>
                  </a:ext>
                </a:extLst>
              </a:tr>
              <a:tr h="33160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15.4</a:t>
                      </a:r>
                    </a:p>
                  </a:txBody>
                  <a:tcPr marL="63067" marR="63067" marT="31534" marB="31534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15.6</a:t>
                      </a:r>
                    </a:p>
                  </a:txBody>
                  <a:tcPr marL="63067" marR="63067" marT="31534" marB="31534"/>
                </a:tc>
                <a:extLst>
                  <a:ext uri="{0D108BD9-81ED-4DB2-BD59-A6C34878D82A}">
                    <a16:rowId xmlns:a16="http://schemas.microsoft.com/office/drawing/2014/main" val="3611706216"/>
                  </a:ext>
                </a:extLst>
              </a:tr>
              <a:tr h="33160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15.6</a:t>
                      </a:r>
                    </a:p>
                  </a:txBody>
                  <a:tcPr marL="63067" marR="63067" marT="31534" marB="31534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15.6</a:t>
                      </a:r>
                    </a:p>
                  </a:txBody>
                  <a:tcPr marL="63067" marR="63067" marT="31534" marB="31534"/>
                </a:tc>
                <a:extLst>
                  <a:ext uri="{0D108BD9-81ED-4DB2-BD59-A6C34878D82A}">
                    <a16:rowId xmlns:a16="http://schemas.microsoft.com/office/drawing/2014/main" val="950851294"/>
                  </a:ext>
                </a:extLst>
              </a:tr>
              <a:tr h="33160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15.7</a:t>
                      </a:r>
                    </a:p>
                  </a:txBody>
                  <a:tcPr marL="63067" marR="63067" marT="31534" marB="31534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15.8</a:t>
                      </a:r>
                    </a:p>
                  </a:txBody>
                  <a:tcPr marL="63067" marR="63067" marT="31534" marB="31534"/>
                </a:tc>
                <a:extLst>
                  <a:ext uri="{0D108BD9-81ED-4DB2-BD59-A6C34878D82A}">
                    <a16:rowId xmlns:a16="http://schemas.microsoft.com/office/drawing/2014/main" val="2754714951"/>
                  </a:ext>
                </a:extLst>
              </a:tr>
              <a:tr h="33160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15.5</a:t>
                      </a:r>
                    </a:p>
                  </a:txBody>
                  <a:tcPr marL="63067" marR="63067" marT="31534" marB="31534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16.2</a:t>
                      </a:r>
                    </a:p>
                  </a:txBody>
                  <a:tcPr marL="63067" marR="63067" marT="31534" marB="31534"/>
                </a:tc>
                <a:extLst>
                  <a:ext uri="{0D108BD9-81ED-4DB2-BD59-A6C34878D82A}">
                    <a16:rowId xmlns:a16="http://schemas.microsoft.com/office/drawing/2014/main" val="1330259979"/>
                  </a:ext>
                </a:extLst>
              </a:tr>
              <a:tr h="33160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15.2</a:t>
                      </a:r>
                    </a:p>
                  </a:txBody>
                  <a:tcPr marL="63067" marR="63067" marT="31534" marB="31534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15.6</a:t>
                      </a:r>
                    </a:p>
                  </a:txBody>
                  <a:tcPr marL="63067" marR="63067" marT="31534" marB="31534"/>
                </a:tc>
                <a:extLst>
                  <a:ext uri="{0D108BD9-81ED-4DB2-BD59-A6C34878D82A}">
                    <a16:rowId xmlns:a16="http://schemas.microsoft.com/office/drawing/2014/main" val="2482069587"/>
                  </a:ext>
                </a:extLst>
              </a:tr>
              <a:tr h="33160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15.5</a:t>
                      </a:r>
                    </a:p>
                  </a:txBody>
                  <a:tcPr marL="63067" marR="63067" marT="31534" marB="31534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15.8</a:t>
                      </a:r>
                    </a:p>
                  </a:txBody>
                  <a:tcPr marL="63067" marR="63067" marT="31534" marB="31534"/>
                </a:tc>
                <a:extLst>
                  <a:ext uri="{0D108BD9-81ED-4DB2-BD59-A6C34878D82A}">
                    <a16:rowId xmlns:a16="http://schemas.microsoft.com/office/drawing/2014/main" val="3820859358"/>
                  </a:ext>
                </a:extLst>
              </a:tr>
              <a:tr h="33160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15.2</a:t>
                      </a:r>
                    </a:p>
                  </a:txBody>
                  <a:tcPr marL="63067" marR="63067" marT="31534" marB="31534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15.5</a:t>
                      </a:r>
                    </a:p>
                  </a:txBody>
                  <a:tcPr marL="63067" marR="63067" marT="31534" marB="31534"/>
                </a:tc>
                <a:extLst>
                  <a:ext uri="{0D108BD9-81ED-4DB2-BD59-A6C34878D82A}">
                    <a16:rowId xmlns:a16="http://schemas.microsoft.com/office/drawing/2014/main" val="2269215704"/>
                  </a:ext>
                </a:extLst>
              </a:tr>
              <a:tr h="33160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15.5</a:t>
                      </a:r>
                    </a:p>
                  </a:txBody>
                  <a:tcPr marL="63067" marR="63067" marT="31534" marB="31534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15.5</a:t>
                      </a:r>
                    </a:p>
                  </a:txBody>
                  <a:tcPr marL="63067" marR="63067" marT="31534" marB="31534"/>
                </a:tc>
                <a:extLst>
                  <a:ext uri="{0D108BD9-81ED-4DB2-BD59-A6C34878D82A}">
                    <a16:rowId xmlns:a16="http://schemas.microsoft.com/office/drawing/2014/main" val="3468815396"/>
                  </a:ext>
                </a:extLst>
              </a:tr>
              <a:tr h="33160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15.1</a:t>
                      </a:r>
                    </a:p>
                  </a:txBody>
                  <a:tcPr marL="63067" marR="63067" marT="31534" marB="31534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15.5</a:t>
                      </a:r>
                    </a:p>
                  </a:txBody>
                  <a:tcPr marL="63067" marR="63067" marT="31534" marB="31534"/>
                </a:tc>
                <a:extLst>
                  <a:ext uri="{0D108BD9-81ED-4DB2-BD59-A6C34878D82A}">
                    <a16:rowId xmlns:a16="http://schemas.microsoft.com/office/drawing/2014/main" val="906507017"/>
                  </a:ext>
                </a:extLst>
              </a:tr>
              <a:tr h="33160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15.3</a:t>
                      </a:r>
                    </a:p>
                  </a:txBody>
                  <a:tcPr marL="63067" marR="63067" marT="31534" marB="31534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14.9</a:t>
                      </a:r>
                    </a:p>
                  </a:txBody>
                  <a:tcPr marL="63067" marR="63067" marT="31534" marB="31534"/>
                </a:tc>
                <a:extLst>
                  <a:ext uri="{0D108BD9-81ED-4DB2-BD59-A6C34878D82A}">
                    <a16:rowId xmlns:a16="http://schemas.microsoft.com/office/drawing/2014/main" val="309334645"/>
                  </a:ext>
                </a:extLst>
              </a:tr>
              <a:tr h="33160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15.0</a:t>
                      </a:r>
                    </a:p>
                  </a:txBody>
                  <a:tcPr marL="63067" marR="63067" marT="31534" marB="31534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15.9</a:t>
                      </a:r>
                    </a:p>
                  </a:txBody>
                  <a:tcPr marL="63067" marR="63067" marT="31534" marB="31534"/>
                </a:tc>
                <a:extLst>
                  <a:ext uri="{0D108BD9-81ED-4DB2-BD59-A6C34878D82A}">
                    <a16:rowId xmlns:a16="http://schemas.microsoft.com/office/drawing/2014/main" val="3325115365"/>
                  </a:ext>
                </a:extLst>
              </a:tr>
              <a:tr h="33160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dirty="0"/>
                        <a:t>15.38125</a:t>
                      </a:r>
                    </a:p>
                  </a:txBody>
                  <a:tcPr marL="63067" marR="63067" marT="31534" marB="31534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dirty="0"/>
                        <a:t>15.68125</a:t>
                      </a:r>
                    </a:p>
                  </a:txBody>
                  <a:tcPr marL="63067" marR="63067" marT="31534" marB="31534"/>
                </a:tc>
                <a:extLst>
                  <a:ext uri="{0D108BD9-81ED-4DB2-BD59-A6C34878D82A}">
                    <a16:rowId xmlns:a16="http://schemas.microsoft.com/office/drawing/2014/main" val="3609712275"/>
                  </a:ext>
                </a:extLst>
              </a:tr>
            </a:tbl>
          </a:graphicData>
        </a:graphic>
      </p:graphicFrame>
      <p:pic>
        <p:nvPicPr>
          <p:cNvPr id="19" name="Picture 19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AD21C896-D8F2-4E65-B058-27E75B877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" y="594549"/>
            <a:ext cx="4209690" cy="1873279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6AA22DDA-7486-4784-845B-9C1F3DAE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76" y="5060560"/>
            <a:ext cx="3093648" cy="1107595"/>
          </a:xfrm>
          <a:prstGeom prst="rect">
            <a:avLst/>
          </a:prstGeom>
        </p:spPr>
      </p:pic>
      <p:pic>
        <p:nvPicPr>
          <p:cNvPr id="25" name="Picture 2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B2571F7-0836-4165-BE15-42A6468F2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56" y="3079856"/>
            <a:ext cx="3850256" cy="16759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FAB9105-B043-490B-A552-D582BF328367}"/>
              </a:ext>
            </a:extLst>
          </p:cNvPr>
          <p:cNvSpPr txBox="1"/>
          <p:nvPr/>
        </p:nvSpPr>
        <p:spPr>
          <a:xfrm>
            <a:off x="-3542581" y="5349815"/>
            <a:ext cx="3361426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4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7A41E44-46D8-4184-8E90-D92C7BCB0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75" y="63259"/>
            <a:ext cx="4194537" cy="6788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835393-B53E-4C1E-A31F-0F18DBEF1325}"/>
              </a:ext>
            </a:extLst>
          </p:cNvPr>
          <p:cNvSpPr txBox="1"/>
          <p:nvPr/>
        </p:nvSpPr>
        <p:spPr>
          <a:xfrm>
            <a:off x="1299354" y="3117910"/>
            <a:ext cx="2971800" cy="230832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/>
              <a:t>Critical Value: 2.042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/>
              <a:t>T-Value: 2.3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/>
              <a:t>We </a:t>
            </a:r>
            <a:r>
              <a:rPr lang="en-US" dirty="0"/>
              <a:t>reject </a:t>
            </a:r>
            <a:r>
              <a:rPr lang="en-US" b="1" i="1" dirty="0"/>
              <a:t>H</a:t>
            </a:r>
            <a:r>
              <a:rPr lang="en-US" b="1" baseline="-25000" dirty="0"/>
              <a:t>0</a:t>
            </a: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563A9-9FC7-460B-ADE5-697BEBD81612}"/>
              </a:ext>
            </a:extLst>
          </p:cNvPr>
          <p:cNvSpPr txBox="1"/>
          <p:nvPr/>
        </p:nvSpPr>
        <p:spPr>
          <a:xfrm>
            <a:off x="-209550" y="914400"/>
            <a:ext cx="6096000" cy="175432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Segoe UI"/>
              </a:rPr>
              <a:t>​</a:t>
            </a:r>
          </a:p>
          <a:p>
            <a:pPr marL="285750" indent="-285750" algn="ctr">
              <a:buFont typeface="Arial"/>
              <a:buChar char="•"/>
            </a:pPr>
            <a:r>
              <a:rPr lang="en-US">
                <a:cs typeface="Segoe UI"/>
              </a:rPr>
              <a:t>Significance level: 0.05</a:t>
            </a:r>
          </a:p>
          <a:p>
            <a:pPr algn="ctr"/>
            <a:endParaRPr lang="en-US" dirty="0">
              <a:cs typeface="Segoe UI"/>
            </a:endParaRPr>
          </a:p>
          <a:p>
            <a:pPr algn="ctr"/>
            <a:endParaRPr lang="en-US" dirty="0">
              <a:cs typeface="Segoe UI"/>
            </a:endParaRPr>
          </a:p>
          <a:p>
            <a:pPr algn="ctr"/>
            <a:endParaRPr lang="en-US" dirty="0">
              <a:cs typeface="Segoe UI"/>
            </a:endParaRPr>
          </a:p>
          <a:p>
            <a:pPr algn="ctr"/>
            <a:endParaRPr lang="en-US" dirty="0">
              <a:cs typeface="Segoe U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0D17AE-3875-4ABB-A1BD-8B7703F6A4EE}"/>
              </a:ext>
            </a:extLst>
          </p:cNvPr>
          <p:cNvSpPr/>
          <p:nvPr/>
        </p:nvSpPr>
        <p:spPr>
          <a:xfrm>
            <a:off x="8648700" y="371475"/>
            <a:ext cx="438150" cy="64151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918B3A-BD87-4E48-832A-D9C9B6337ACD}"/>
              </a:ext>
            </a:extLst>
          </p:cNvPr>
          <p:cNvSpPr txBox="1"/>
          <p:nvPr/>
        </p:nvSpPr>
        <p:spPr>
          <a:xfrm>
            <a:off x="1342666" y="1873909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Degrees of freedom: (n1 + n2 ) - 2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1A0F4-3570-4CA0-A727-52F164BF039A}"/>
              </a:ext>
            </a:extLst>
          </p:cNvPr>
          <p:cNvSpPr txBox="1"/>
          <p:nvPr/>
        </p:nvSpPr>
        <p:spPr>
          <a:xfrm>
            <a:off x="1295580" y="25403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Degrees of freedom: (16 + 16 ) - 2 = 30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A27D58-FEA9-4550-B476-4C95924ACA33}"/>
              </a:ext>
            </a:extLst>
          </p:cNvPr>
          <p:cNvSpPr/>
          <p:nvPr/>
        </p:nvSpPr>
        <p:spPr>
          <a:xfrm>
            <a:off x="6949296" y="5870634"/>
            <a:ext cx="3895725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460722-1AD3-4F41-8A96-6FED61A628A3}"/>
              </a:ext>
            </a:extLst>
          </p:cNvPr>
          <p:cNvSpPr txBox="1"/>
          <p:nvPr/>
        </p:nvSpPr>
        <p:spPr>
          <a:xfrm>
            <a:off x="3048000" y="5219700"/>
            <a:ext cx="318135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Segoe UI"/>
              </a:rPr>
              <a:t>​</a:t>
            </a:r>
          </a:p>
          <a:p>
            <a:pPr algn="ctr"/>
            <a:r>
              <a:rPr lang="en-US" b="1">
                <a:cs typeface="Segoe UI"/>
              </a:rPr>
              <a:t>P-value: .026</a:t>
            </a:r>
          </a:p>
        </p:txBody>
      </p:sp>
      <p:sp>
        <p:nvSpPr>
          <p:cNvPr id="73" name="TextBox 72" title="T-test">
            <a:extLst>
              <a:ext uri="{FF2B5EF4-FFF2-40B4-BE49-F238E27FC236}">
                <a16:creationId xmlns:a16="http://schemas.microsoft.com/office/drawing/2014/main" id="{253A41A9-87FD-412D-93C0-7D8EA0F6EBCD}"/>
              </a:ext>
            </a:extLst>
          </p:cNvPr>
          <p:cNvSpPr txBox="1"/>
          <p:nvPr/>
        </p:nvSpPr>
        <p:spPr>
          <a:xfrm>
            <a:off x="0" y="247650"/>
            <a:ext cx="676275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/>
              <a:t>T test</a:t>
            </a:r>
          </a:p>
        </p:txBody>
      </p:sp>
    </p:spTree>
    <p:extLst>
      <p:ext uri="{BB962C8B-B14F-4D97-AF65-F5344CB8AC3E}">
        <p14:creationId xmlns:p14="http://schemas.microsoft.com/office/powerpoint/2010/main" val="59277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/>
      <p:bldP spid="9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11114F18-D12D-43C6-895F-5BA92C290C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206377" cy="5505750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D17A70-E1F0-40B6-9AAC-47E2005E4A0B}"/>
              </a:ext>
            </a:extLst>
          </p:cNvPr>
          <p:cNvSpPr txBox="1"/>
          <p:nvPr/>
        </p:nvSpPr>
        <p:spPr>
          <a:xfrm>
            <a:off x="723737" y="5191344"/>
            <a:ext cx="10572000" cy="77952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baseline="-25000" dirty="0">
                <a:solidFill>
                  <a:srgbClr val="FEFEFE"/>
                </a:solidFill>
                <a:latin typeface="+mj-lt"/>
                <a:ea typeface="+mj-ea"/>
                <a:cs typeface="+mj-cs"/>
              </a:rPr>
              <a:t>One-tailed and two-tailed tests</a:t>
            </a:r>
          </a:p>
        </p:txBody>
      </p:sp>
      <p:pic>
        <p:nvPicPr>
          <p:cNvPr id="15" name="Picture 16" descr="A picture containing man, person&#10;&#10;Description generated with high confidence">
            <a:extLst>
              <a:ext uri="{FF2B5EF4-FFF2-40B4-BE49-F238E27FC236}">
                <a16:creationId xmlns:a16="http://schemas.microsoft.com/office/drawing/2014/main" id="{5594206C-DFFD-48C3-AB99-A628F1CB7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005" y="400026"/>
            <a:ext cx="7518595" cy="4557297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AF11F829-270C-4A2F-980E-C83DD9E74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815" y="411594"/>
            <a:ext cx="7691124" cy="45485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4AEC48-E79F-4327-8C8D-E7A62DBAC849}"/>
              </a:ext>
            </a:extLst>
          </p:cNvPr>
          <p:cNvSpPr txBox="1"/>
          <p:nvPr/>
        </p:nvSpPr>
        <p:spPr>
          <a:xfrm>
            <a:off x="295275" y="409575"/>
            <a:ext cx="135255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P= ≤ 0.05</a:t>
            </a: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643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C84E5919-488D-4781-B5AD-FB49F84E86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050BC-32E5-480A-AA6A-BA6BB97EA020}"/>
              </a:ext>
            </a:extLst>
          </p:cNvPr>
          <p:cNvSpPr txBox="1"/>
          <p:nvPr/>
        </p:nvSpPr>
        <p:spPr>
          <a:xfrm>
            <a:off x="1381125" y="857250"/>
            <a:ext cx="60960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00948C"/>
              </a:solidFill>
              <a:latin typeface="proxima-nova"/>
            </a:endParaRPr>
          </a:p>
          <a:p>
            <a:endParaRPr lang="en-US" dirty="0">
              <a:solidFill>
                <a:srgbClr val="00948C"/>
              </a:solidFill>
              <a:latin typeface="proxima-nova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9A4932-7D2E-40E9-945A-AD6E40F22C0F}"/>
              </a:ext>
            </a:extLst>
          </p:cNvPr>
          <p:cNvSpPr txBox="1">
            <a:spLocks/>
          </p:cNvSpPr>
          <p:nvPr/>
        </p:nvSpPr>
        <p:spPr>
          <a:xfrm>
            <a:off x="1676775" y="304313"/>
            <a:ext cx="8753785" cy="13689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endParaRPr lang="en-US" b="0" dirty="0"/>
          </a:p>
          <a:p>
            <a:pPr algn="ctr">
              <a:spcBef>
                <a:spcPts val="0"/>
              </a:spcBef>
            </a:pPr>
            <a:r>
              <a:rPr lang="en-US" b="0" dirty="0">
                <a:solidFill>
                  <a:srgbClr val="00948C"/>
                </a:solidFill>
              </a:rPr>
              <a:t>Which intervention is more effective in lowering </a:t>
            </a:r>
            <a:r>
              <a:rPr lang="en-US" b="0">
                <a:solidFill>
                  <a:srgbClr val="00948C"/>
                </a:solidFill>
              </a:rPr>
              <a:t>cholesterol levels in overweight males: Exercise or weight loss?</a:t>
            </a:r>
            <a:endParaRPr lang="en-US"/>
          </a:p>
        </p:txBody>
      </p:sp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BAA0CE1-0E6D-4EF6-8BFB-8F4907F90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1817131"/>
            <a:ext cx="6572250" cy="41667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99CFC8-E4A1-4EAC-AEF5-821F077DC9BE}"/>
              </a:ext>
            </a:extLst>
          </p:cNvPr>
          <p:cNvSpPr/>
          <p:nvPr/>
        </p:nvSpPr>
        <p:spPr>
          <a:xfrm>
            <a:off x="2486025" y="3781425"/>
            <a:ext cx="3467100" cy="238125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AE3A42A-D629-4C82-8CF3-69D275B6F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575" y="1987527"/>
            <a:ext cx="4829175" cy="8445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05311AF-0999-4252-B242-47B2E4C9F499}"/>
              </a:ext>
            </a:extLst>
          </p:cNvPr>
          <p:cNvSpPr/>
          <p:nvPr/>
        </p:nvSpPr>
        <p:spPr>
          <a:xfrm>
            <a:off x="9972675" y="2619375"/>
            <a:ext cx="419100" cy="266700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D1F841-6E82-4839-A4FE-F422B6053D3E}"/>
              </a:ext>
            </a:extLst>
          </p:cNvPr>
          <p:cNvSpPr txBox="1"/>
          <p:nvPr/>
        </p:nvSpPr>
        <p:spPr>
          <a:xfrm>
            <a:off x="7800975" y="3457575"/>
            <a:ext cx="3933825" cy="28623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This study found that overweight, physically inactive male participants had statistically significantly lower cholesterol concentrations (5.80 ± 0.38 mmol/L) at the end of an exercise-training programme compared to after a calorie-controlled diet (6.15 ± 0.52 mmol/L), </a:t>
            </a:r>
            <a:r>
              <a:rPr lang="en-US" i="1"/>
              <a:t>t</a:t>
            </a:r>
            <a:r>
              <a:rPr lang="en-US"/>
              <a:t>(38) = 2.428, </a:t>
            </a:r>
            <a:r>
              <a:rPr lang="en-US" i="1"/>
              <a:t>p</a:t>
            </a:r>
            <a:r>
              <a:rPr lang="en-US"/>
              <a:t> = 0.020.</a:t>
            </a:r>
          </a:p>
        </p:txBody>
      </p:sp>
    </p:spTree>
    <p:extLst>
      <p:ext uri="{BB962C8B-B14F-4D97-AF65-F5344CB8AC3E}">
        <p14:creationId xmlns:p14="http://schemas.microsoft.com/office/powerpoint/2010/main" val="409539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E22A7-B029-4A00-9E3A-FC4AE2293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/>
              <a:t>Paired T-test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E4642-361B-499A-9918-3638AFD2E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8666" y="2311432"/>
            <a:ext cx="6243094" cy="459548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Estimate whether the means of two related measurements are significantly different from one another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Used when two continuous variables are related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Same participant at different times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Different sites on the same person 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Cases and their matched controls.</a:t>
            </a:r>
            <a:endParaRPr lang="en-US" sz="1700"/>
          </a:p>
          <a:p>
            <a:pPr>
              <a:lnSpc>
                <a:spcPct val="120000"/>
              </a:lnSpc>
            </a:pPr>
            <a:r>
              <a:rPr lang="en-US" sz="2000" dirty="0"/>
              <a:t>Also known as within-subjects, repeated-measures and dependent-samples.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sz="1100"/>
          </a:p>
        </p:txBody>
      </p:sp>
      <p:pic>
        <p:nvPicPr>
          <p:cNvPr id="7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ECF55680-34B8-48C8-A67D-6E48052F0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58" y="2316192"/>
            <a:ext cx="3879011" cy="387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16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A5BA3AE5-0FB8-4948-A421-5CEE1A5E8A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615FFFBF-F0D2-4BB8-BB9E-3ADC47E3B6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184938-1239-4CCE-BF26-70012E1C0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Paired T-test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75D5E-AA71-4D82-9AD8-B27E00F30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162" y="2365375"/>
            <a:ext cx="5035309" cy="284162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 The outcome variable has a continuous scale</a:t>
            </a:r>
          </a:p>
          <a:p>
            <a:r>
              <a:rPr lang="en-US">
                <a:solidFill>
                  <a:srgbClr val="FFFFFF"/>
                </a:solidFill>
              </a:rPr>
              <a:t> The differences between the pairs of measurements are normally distributed</a:t>
            </a:r>
          </a:p>
          <a:p>
            <a:r>
              <a:rPr lang="en-US">
                <a:solidFill>
                  <a:srgbClr val="FFFFFF"/>
                </a:solidFill>
              </a:rPr>
              <a:t>The interest is on the difference in the outcome measurements between each pair</a:t>
            </a: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FD056B7E-FBD7-4858-966D-9C4DEDA7EF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7" descr="Children">
            <a:extLst>
              <a:ext uri="{FF2B5EF4-FFF2-40B4-BE49-F238E27FC236}">
                <a16:creationId xmlns:a16="http://schemas.microsoft.com/office/drawing/2014/main" id="{241E063D-A30A-478A-A211-6C1C53386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226725" y="1160253"/>
            <a:ext cx="2078965" cy="2078965"/>
          </a:xfrm>
          <a:prstGeom prst="rect">
            <a:avLst/>
          </a:prstGeom>
        </p:spPr>
      </p:pic>
      <p:pic>
        <p:nvPicPr>
          <p:cNvPr id="9" name="Graphic 9" descr="Group">
            <a:extLst>
              <a:ext uri="{FF2B5EF4-FFF2-40B4-BE49-F238E27FC236}">
                <a16:creationId xmlns:a16="http://schemas.microsoft.com/office/drawing/2014/main" id="{6D708AEE-E4B1-460C-8C2B-A7D6B09C1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08882" y="2827127"/>
            <a:ext cx="3042248" cy="298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03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6">
            <a:extLst>
              <a:ext uri="{FF2B5EF4-FFF2-40B4-BE49-F238E27FC236}">
                <a16:creationId xmlns:a16="http://schemas.microsoft.com/office/drawing/2014/main" id="{1FCF5244-C62C-4E27-B395-14F26DFB13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1DFCBE5-52C1-48A9-89CF-E7D68CCA16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6AB74CA-E76D-4922-91FE-A4AAF0487C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47203"/>
            <a:ext cx="12181819" cy="2644508"/>
          </a:xfrm>
          <a:custGeom>
            <a:avLst/>
            <a:gdLst>
              <a:gd name="connsiteX0" fmla="*/ 0 w 11707367"/>
              <a:gd name="connsiteY0" fmla="*/ 0 h 2572622"/>
              <a:gd name="connsiteX1" fmla="*/ 1888420 w 11707367"/>
              <a:gd name="connsiteY1" fmla="*/ 0 h 2572622"/>
              <a:gd name="connsiteX2" fmla="*/ 2198560 w 11707367"/>
              <a:gd name="connsiteY2" fmla="*/ 310139 h 2572622"/>
              <a:gd name="connsiteX3" fmla="*/ 2425431 w 11707367"/>
              <a:gd name="connsiteY3" fmla="*/ 310139 h 2572622"/>
              <a:gd name="connsiteX4" fmla="*/ 2735570 w 11707367"/>
              <a:gd name="connsiteY4" fmla="*/ 0 h 2572622"/>
              <a:gd name="connsiteX5" fmla="*/ 11707367 w 11707367"/>
              <a:gd name="connsiteY5" fmla="*/ 0 h 2572622"/>
              <a:gd name="connsiteX6" fmla="*/ 11707367 w 11707367"/>
              <a:gd name="connsiteY6" fmla="*/ 2572622 h 2572622"/>
              <a:gd name="connsiteX7" fmla="*/ 0 w 11707367"/>
              <a:gd name="connsiteY7" fmla="*/ 2572622 h 257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07367" h="2572622">
                <a:moveTo>
                  <a:pt x="0" y="0"/>
                </a:moveTo>
                <a:lnTo>
                  <a:pt x="1888420" y="0"/>
                </a:lnTo>
                <a:lnTo>
                  <a:pt x="2198560" y="310139"/>
                </a:lnTo>
                <a:cubicBezTo>
                  <a:pt x="2261209" y="372788"/>
                  <a:pt x="2362782" y="372788"/>
                  <a:pt x="2425431" y="310139"/>
                </a:cubicBezTo>
                <a:lnTo>
                  <a:pt x="2735570" y="0"/>
                </a:lnTo>
                <a:lnTo>
                  <a:pt x="11707367" y="0"/>
                </a:lnTo>
                <a:lnTo>
                  <a:pt x="11707367" y="2572622"/>
                </a:lnTo>
                <a:lnTo>
                  <a:pt x="0" y="2572622"/>
                </a:lnTo>
                <a:close/>
              </a:path>
            </a:pathLst>
          </a:custGeom>
          <a:solidFill>
            <a:srgbClr val="59595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A64A2A-00EE-4D88-BB8E-0B237C11FD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3691" y="4049486"/>
            <a:ext cx="4825480" cy="18832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One sample T-test</a:t>
            </a:r>
          </a:p>
        </p:txBody>
      </p:sp>
      <p:pic>
        <p:nvPicPr>
          <p:cNvPr id="5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93863F21-2D8B-4800-AF64-F8F4A46DA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805" y="484633"/>
            <a:ext cx="4321046" cy="2875460"/>
          </a:xfrm>
          <a:prstGeom prst="rect">
            <a:avLst/>
          </a:prstGeom>
        </p:spPr>
      </p:pic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ADF7E8E-2F42-44E7-8DEA-799931B06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0"/>
          <a:stretch/>
        </p:blipFill>
        <p:spPr>
          <a:xfrm>
            <a:off x="6013786" y="484633"/>
            <a:ext cx="5111929" cy="28754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94B7D-D813-4588-A56F-DDB72A568B3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38316" y="4108972"/>
            <a:ext cx="5579395" cy="24707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>
                <a:solidFill>
                  <a:srgbClr val="FFFFFF"/>
                </a:solidFill>
              </a:rPr>
              <a:t>There is only one group which is to be compared to a set value or a known population mean. 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61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742A5489-42BD-40D0-935C-A8B08DEDE5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6864076"/>
              </p:ext>
            </p:extLst>
          </p:nvPr>
        </p:nvGraphicFramePr>
        <p:xfrm>
          <a:off x="1641374" y="99244"/>
          <a:ext cx="10350601" cy="6614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92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C44DBB-AD7C-4682-B258-6367305D20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4237B-5460-4A45-ADF2-B16689176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35" y="801712"/>
            <a:ext cx="4294374" cy="4651087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en-US" sz="4400">
                <a:solidFill>
                  <a:schemeClr val="bg1">
                    <a:lumMod val="95000"/>
                    <a:lumOff val="5000"/>
                  </a:schemeClr>
                </a:solidFill>
              </a:rPr>
              <a:t>General</a:t>
            </a:r>
            <a:r>
              <a:rPr lang="en-US" sz="4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en-US" sz="44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4400">
                <a:solidFill>
                  <a:schemeClr val="bg1">
                    <a:lumMod val="95000"/>
                    <a:lumOff val="5000"/>
                  </a:schemeClr>
                </a:solidFill>
              </a:rPr>
              <a:t>Assumptions</a:t>
            </a:r>
            <a:endParaRPr lang="en-US" sz="4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CED323-FAF0-4E0B-8717-FC1F468A28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34" y="1696777"/>
            <a:ext cx="0" cy="346444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8A075-1432-44A0-A32B-5CFCA84CB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952" y="949799"/>
            <a:ext cx="6727031" cy="5326824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20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accent1"/>
                </a:solidFill>
              </a:rPr>
              <a:t>Normal distribution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accent1"/>
                </a:solidFill>
              </a:rPr>
              <a:t>There should be no significant outliers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accent1"/>
                </a:solidFill>
              </a:rPr>
              <a:t>Homogenity of variance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accent1"/>
                </a:solidFill>
              </a:rPr>
              <a:t>Independence (in most cases)</a:t>
            </a:r>
            <a:endParaRPr lang="en-US" sz="2000" dirty="0">
              <a:solidFill>
                <a:schemeClr val="accent1"/>
              </a:solidFill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2AF89FE-1737-430A-B3B4-FF35DE02C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0" y="4449612"/>
            <a:ext cx="4612256" cy="2291751"/>
          </a:xfrm>
          <a:prstGeom prst="rect">
            <a:avLst/>
          </a:prstGeom>
        </p:spPr>
      </p:pic>
      <p:sp>
        <p:nvSpPr>
          <p:cNvPr id="4" name="TextBox 3" title="T-test">
            <a:extLst>
              <a:ext uri="{FF2B5EF4-FFF2-40B4-BE49-F238E27FC236}">
                <a16:creationId xmlns:a16="http://schemas.microsoft.com/office/drawing/2014/main" id="{39046947-CFA2-4140-A4FC-588BEB18F4F0}"/>
              </a:ext>
            </a:extLst>
          </p:cNvPr>
          <p:cNvSpPr txBox="1"/>
          <p:nvPr/>
        </p:nvSpPr>
        <p:spPr>
          <a:xfrm>
            <a:off x="0" y="247650"/>
            <a:ext cx="122301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/>
              <a:t>Parametric testing</a:t>
            </a:r>
          </a:p>
        </p:txBody>
      </p:sp>
    </p:spTree>
    <p:extLst>
      <p:ext uri="{BB962C8B-B14F-4D97-AF65-F5344CB8AC3E}">
        <p14:creationId xmlns:p14="http://schemas.microsoft.com/office/powerpoint/2010/main" val="2072030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DCC7BA-3740-47E1-91B9-6269381397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CEFA49-6B2F-4FE6-B6AF-31D49E68C2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40086" y="40084"/>
            <a:ext cx="6858002" cy="6777832"/>
          </a:xfrm>
          <a:custGeom>
            <a:avLst/>
            <a:gdLst>
              <a:gd name="connsiteX0" fmla="*/ 6858001 w 6858002"/>
              <a:gd name="connsiteY0" fmla="*/ 4666984 h 6777832"/>
              <a:gd name="connsiteX1" fmla="*/ 3829243 w 6858002"/>
              <a:gd name="connsiteY1" fmla="*/ 6654602 h 6777832"/>
              <a:gd name="connsiteX2" fmla="*/ 3827370 w 6858002"/>
              <a:gd name="connsiteY2" fmla="*/ 6656146 h 6777832"/>
              <a:gd name="connsiteX3" fmla="*/ 3824584 w 6858002"/>
              <a:gd name="connsiteY3" fmla="*/ 6657658 h 6777832"/>
              <a:gd name="connsiteX4" fmla="*/ 3798694 w 6858002"/>
              <a:gd name="connsiteY4" fmla="*/ 6674649 h 6777832"/>
              <a:gd name="connsiteX5" fmla="*/ 3785012 w 6858002"/>
              <a:gd name="connsiteY5" fmla="*/ 6679138 h 6777832"/>
              <a:gd name="connsiteX6" fmla="*/ 3706340 w 6858002"/>
              <a:gd name="connsiteY6" fmla="*/ 6721839 h 6777832"/>
              <a:gd name="connsiteX7" fmla="*/ 3428999 w 6858002"/>
              <a:gd name="connsiteY7" fmla="*/ 6777832 h 6777832"/>
              <a:gd name="connsiteX8" fmla="*/ 3151659 w 6858002"/>
              <a:gd name="connsiteY8" fmla="*/ 6721839 h 6777832"/>
              <a:gd name="connsiteX9" fmla="*/ 3072997 w 6858002"/>
              <a:gd name="connsiteY9" fmla="*/ 6679143 h 6777832"/>
              <a:gd name="connsiteX10" fmla="*/ 3059299 w 6858002"/>
              <a:gd name="connsiteY10" fmla="*/ 6674649 h 6777832"/>
              <a:gd name="connsiteX11" fmla="*/ 3033384 w 6858002"/>
              <a:gd name="connsiteY11" fmla="*/ 6657642 h 6777832"/>
              <a:gd name="connsiteX12" fmla="*/ 3030628 w 6858002"/>
              <a:gd name="connsiteY12" fmla="*/ 6656146 h 6777832"/>
              <a:gd name="connsiteX13" fmla="*/ 3028776 w 6858002"/>
              <a:gd name="connsiteY13" fmla="*/ 6654618 h 6777832"/>
              <a:gd name="connsiteX14" fmla="*/ 1 w 6858002"/>
              <a:gd name="connsiteY14" fmla="*/ 4666984 h 6777832"/>
              <a:gd name="connsiteX15" fmla="*/ 6858002 w 6858002"/>
              <a:gd name="connsiteY15" fmla="*/ 0 h 6777832"/>
              <a:gd name="connsiteX16" fmla="*/ 6858002 w 6858002"/>
              <a:gd name="connsiteY16" fmla="*/ 1570616 h 6777832"/>
              <a:gd name="connsiteX17" fmla="*/ 6858001 w 6858002"/>
              <a:gd name="connsiteY17" fmla="*/ 1570616 h 6777832"/>
              <a:gd name="connsiteX18" fmla="*/ 6858001 w 6858002"/>
              <a:gd name="connsiteY18" fmla="*/ 4666983 h 6777832"/>
              <a:gd name="connsiteX19" fmla="*/ 0 w 6858002"/>
              <a:gd name="connsiteY19" fmla="*/ 4666983 h 6777832"/>
              <a:gd name="connsiteX20" fmla="*/ 0 w 6858002"/>
              <a:gd name="connsiteY20" fmla="*/ 595217 h 6777832"/>
              <a:gd name="connsiteX21" fmla="*/ 1 w 6858002"/>
              <a:gd name="connsiteY21" fmla="*/ 595217 h 6777832"/>
              <a:gd name="connsiteX22" fmla="*/ 1 w 6858002"/>
              <a:gd name="connsiteY22" fmla="*/ 0 h 67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858002" h="6777832">
                <a:moveTo>
                  <a:pt x="6858001" y="4666984"/>
                </a:moveTo>
                <a:lnTo>
                  <a:pt x="3829243" y="6654602"/>
                </a:lnTo>
                <a:lnTo>
                  <a:pt x="3827370" y="6656146"/>
                </a:lnTo>
                <a:lnTo>
                  <a:pt x="3824584" y="6657658"/>
                </a:lnTo>
                <a:lnTo>
                  <a:pt x="3798694" y="6674649"/>
                </a:lnTo>
                <a:lnTo>
                  <a:pt x="3785012" y="6679138"/>
                </a:lnTo>
                <a:lnTo>
                  <a:pt x="3706340" y="6721839"/>
                </a:lnTo>
                <a:cubicBezTo>
                  <a:pt x="3621097" y="6757894"/>
                  <a:pt x="3527376" y="6777832"/>
                  <a:pt x="3428999" y="6777832"/>
                </a:cubicBezTo>
                <a:cubicBezTo>
                  <a:pt x="3330622" y="6777832"/>
                  <a:pt x="3236902" y="6757894"/>
                  <a:pt x="3151659" y="6721839"/>
                </a:cubicBezTo>
                <a:lnTo>
                  <a:pt x="3072997" y="6679143"/>
                </a:lnTo>
                <a:lnTo>
                  <a:pt x="3059299" y="6674649"/>
                </a:lnTo>
                <a:lnTo>
                  <a:pt x="3033384" y="6657642"/>
                </a:lnTo>
                <a:lnTo>
                  <a:pt x="3030628" y="6656146"/>
                </a:lnTo>
                <a:lnTo>
                  <a:pt x="3028776" y="6654618"/>
                </a:lnTo>
                <a:lnTo>
                  <a:pt x="1" y="4666984"/>
                </a:lnTo>
                <a:close/>
                <a:moveTo>
                  <a:pt x="6858002" y="0"/>
                </a:moveTo>
                <a:lnTo>
                  <a:pt x="6858002" y="1570616"/>
                </a:lnTo>
                <a:lnTo>
                  <a:pt x="6858001" y="1570616"/>
                </a:lnTo>
                <a:lnTo>
                  <a:pt x="6858001" y="4666983"/>
                </a:lnTo>
                <a:lnTo>
                  <a:pt x="0" y="4666983"/>
                </a:lnTo>
                <a:lnTo>
                  <a:pt x="0" y="595217"/>
                </a:lnTo>
                <a:lnTo>
                  <a:pt x="1" y="595217"/>
                </a:lnTo>
                <a:lnTo>
                  <a:pt x="1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4" y="947607"/>
            <a:ext cx="4389427" cy="49627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ANOVA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29345" y="2828834"/>
            <a:ext cx="31149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One-way ANOVA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Two-way ANOVA</a:t>
            </a:r>
          </a:p>
        </p:txBody>
      </p:sp>
    </p:spTree>
    <p:extLst>
      <p:ext uri="{BB962C8B-B14F-4D97-AF65-F5344CB8AC3E}">
        <p14:creationId xmlns:p14="http://schemas.microsoft.com/office/powerpoint/2010/main" val="243002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5C975-D50F-4647-97D1-7E6DC77E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Analysis of Variance - ANOVA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8712" y="2222288"/>
            <a:ext cx="3678860" cy="1647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</a:rPr>
              <a:t>2 Groups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</a:rPr>
              <a:t>1 Parameter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341199" y="3646897"/>
            <a:ext cx="4305415" cy="164796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en-US" sz="3200" dirty="0"/>
              <a:t>➔		?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810000" y="3646897"/>
            <a:ext cx="3678860" cy="164796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en-US" sz="3200" dirty="0">
                <a:solidFill>
                  <a:schemeClr val="accent1"/>
                </a:solidFill>
              </a:rPr>
              <a:t>3+ groups</a:t>
            </a:r>
          </a:p>
          <a:p>
            <a:pPr marL="0" indent="0">
              <a:buFont typeface="Wingdings 2" charset="2"/>
              <a:buNone/>
            </a:pPr>
            <a:r>
              <a:rPr lang="en-US" sz="3200" dirty="0">
                <a:solidFill>
                  <a:schemeClr val="accent1"/>
                </a:solidFill>
              </a:rPr>
              <a:t>2+ parameters 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3805601" y="2222288"/>
            <a:ext cx="4305415" cy="164796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en-US" sz="3200" dirty="0"/>
              <a:t>➔		t-test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5033170" y="3646897"/>
            <a:ext cx="4305415" cy="1647964"/>
          </a:xfrm>
          <a:prstGeom prst="rect">
            <a:avLst/>
          </a:prstGeom>
          <a:solidFill>
            <a:schemeClr val="bg2"/>
          </a:solidFill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en-US" sz="3200" dirty="0"/>
              <a:t>ANOVA</a:t>
            </a:r>
          </a:p>
        </p:txBody>
      </p:sp>
    </p:spTree>
    <p:extLst>
      <p:ext uri="{BB962C8B-B14F-4D97-AF65-F5344CB8AC3E}">
        <p14:creationId xmlns:p14="http://schemas.microsoft.com/office/powerpoint/2010/main" val="153315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E8DED1-24FF-4A79-873B-ECE3ABE73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AA6A048-501A-4387-906B-B8A8543E7B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965" y="3056047"/>
            <a:ext cx="1700696" cy="1700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929" y="3058114"/>
            <a:ext cx="1700696" cy="1700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652" y="3056047"/>
            <a:ext cx="1700696" cy="1700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2400" y="936115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One-way ANOVA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99542" y="1504901"/>
            <a:ext cx="459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Comparing means between 3+ groups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69876" y="2280474"/>
            <a:ext cx="5923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Does height differ significantly according to origin 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62318" y="5015984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Height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90511" y="5015984"/>
            <a:ext cx="412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</a:t>
            </a:r>
            <a:r>
              <a:rPr lang="en-US" baseline="-25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92395" y="5002541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04599" y="4982674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282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57739" y="728869"/>
            <a:ext cx="30556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The model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81" y="2465756"/>
            <a:ext cx="6878890" cy="20454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62318" y="2465756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Software output looks like this: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081" y="4880492"/>
            <a:ext cx="3098800" cy="7493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62318" y="4695826"/>
            <a:ext cx="308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mathematical model: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951349" y="5605005"/>
            <a:ext cx="154983" cy="445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757979" y="6113515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General mean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>
            <a:endCxn id="13" idx="0"/>
          </p:cNvCxnSpPr>
          <p:nvPr/>
        </p:nvCxnSpPr>
        <p:spPr>
          <a:xfrm flipH="1">
            <a:off x="6881247" y="5566666"/>
            <a:ext cx="5350" cy="839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30775" y="6405730"/>
            <a:ext cx="190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chemeClr val="bg1"/>
                </a:solidFill>
              </a:rPr>
              <a:t>Effect of group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668187" y="5561211"/>
            <a:ext cx="163531" cy="552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03571" y="6125845"/>
            <a:ext cx="2682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chemeClr val="bg1"/>
                </a:solidFill>
              </a:rPr>
              <a:t>Individual variance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9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63" y="434039"/>
            <a:ext cx="10571998" cy="970450"/>
          </a:xfrm>
        </p:spPr>
        <p:txBody>
          <a:bodyPr/>
          <a:lstStyle/>
          <a:p>
            <a:r>
              <a:rPr lang="en-US" b="0" dirty="0" smtClean="0"/>
              <a:t>Calculating F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650929" y="2510726"/>
            <a:ext cx="1035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x-none" dirty="0">
                <a:solidFill>
                  <a:schemeClr val="bg1"/>
                </a:solidFill>
              </a:rPr>
              <a:t>F </a:t>
            </a:r>
            <a:r>
              <a:rPr lang="en-GB" altLang="x-none" dirty="0" smtClean="0">
                <a:solidFill>
                  <a:schemeClr val="bg1"/>
                </a:solidFill>
              </a:rPr>
              <a:t>is </a:t>
            </a:r>
            <a:r>
              <a:rPr lang="en-GB" altLang="x-none" dirty="0">
                <a:solidFill>
                  <a:schemeClr val="bg1"/>
                </a:solidFill>
              </a:rPr>
              <a:t>the </a:t>
            </a:r>
            <a:r>
              <a:rPr lang="en-GB" altLang="x-none" b="1" dirty="0">
                <a:solidFill>
                  <a:schemeClr val="bg1"/>
                </a:solidFill>
              </a:rPr>
              <a:t>between</a:t>
            </a:r>
            <a:r>
              <a:rPr lang="en-GB" altLang="x-none" dirty="0">
                <a:solidFill>
                  <a:schemeClr val="bg1"/>
                </a:solidFill>
              </a:rPr>
              <a:t> </a:t>
            </a:r>
            <a:r>
              <a:rPr lang="en-GB" altLang="x-none" b="1" dirty="0">
                <a:solidFill>
                  <a:schemeClr val="bg1"/>
                </a:solidFill>
              </a:rPr>
              <a:t>group</a:t>
            </a:r>
            <a:r>
              <a:rPr lang="en-GB" altLang="x-none" dirty="0">
                <a:solidFill>
                  <a:schemeClr val="bg1"/>
                </a:solidFill>
              </a:rPr>
              <a:t> variance divided by the </a:t>
            </a:r>
            <a:r>
              <a:rPr lang="en-GB" altLang="x-none" b="1" dirty="0">
                <a:solidFill>
                  <a:schemeClr val="bg1"/>
                </a:solidFill>
              </a:rPr>
              <a:t>within</a:t>
            </a:r>
            <a:r>
              <a:rPr lang="en-GB" altLang="x-none" dirty="0">
                <a:solidFill>
                  <a:schemeClr val="bg1"/>
                </a:solidFill>
              </a:rPr>
              <a:t> </a:t>
            </a:r>
            <a:r>
              <a:rPr lang="en-GB" altLang="x-none" b="1" dirty="0">
                <a:solidFill>
                  <a:schemeClr val="bg1"/>
                </a:solidFill>
              </a:rPr>
              <a:t>group</a:t>
            </a:r>
            <a:r>
              <a:rPr lang="en-GB" altLang="x-none" dirty="0">
                <a:solidFill>
                  <a:schemeClr val="bg1"/>
                </a:solidFill>
              </a:rPr>
              <a:t> </a:t>
            </a:r>
            <a:r>
              <a:rPr lang="en-GB" altLang="x-none" dirty="0" smtClean="0">
                <a:solidFill>
                  <a:schemeClr val="bg1"/>
                </a:solidFill>
              </a:rPr>
              <a:t>variance :</a:t>
            </a:r>
            <a:endParaRPr lang="en-GB" altLang="x-none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886" y="2251591"/>
            <a:ext cx="2582112" cy="887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440" y="3603813"/>
            <a:ext cx="1074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 want to check if the between group variance is significantly larger than the within group variance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1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2FE8DED1-24FF-4A79-873B-ECE3ABE73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11">
            <a:extLst>
              <a:ext uri="{FF2B5EF4-FFF2-40B4-BE49-F238E27FC236}">
                <a16:creationId xmlns:a16="http://schemas.microsoft.com/office/drawing/2014/main" id="{0AA6A048-501A-4387-906B-B8A8543E7B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62399" y="967737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Factorial ANOVA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5952" y="1575902"/>
            <a:ext cx="6377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Comparing means of groups defined by 2+ parameters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718451"/>
              </p:ext>
            </p:extLst>
          </p:nvPr>
        </p:nvGraphicFramePr>
        <p:xfrm>
          <a:off x="2009911" y="4051644"/>
          <a:ext cx="8172176" cy="1896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3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30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2270">
                <a:tc>
                  <a:txBody>
                    <a:bodyPr/>
                    <a:lstStyle/>
                    <a:p>
                      <a:r>
                        <a:rPr lang="en-US" dirty="0"/>
                        <a:t>Mean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Country 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Country 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Country #3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270">
                <a:tc>
                  <a:txBody>
                    <a:bodyPr/>
                    <a:lstStyle/>
                    <a:p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  <a:r>
                        <a:rPr lang="en-US" baseline="-25000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  <a:r>
                        <a:rPr lang="en-US" baseline="-250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  <a:r>
                        <a:rPr lang="en-US" baseline="-25000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270">
                <a:tc>
                  <a:txBody>
                    <a:bodyPr/>
                    <a:lstStyle/>
                    <a:p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  <a:r>
                        <a:rPr lang="en-US" baseline="-25000" dirty="0"/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  <a:r>
                        <a:rPr lang="en-US" baseline="-25000" dirty="0"/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  <a:r>
                        <a:rPr lang="en-US" baseline="-25000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2428982" y="3037761"/>
            <a:ext cx="733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Does height differ significantly according to origin and gender ?</a:t>
            </a:r>
          </a:p>
        </p:txBody>
      </p:sp>
    </p:spTree>
    <p:extLst>
      <p:ext uri="{BB962C8B-B14F-4D97-AF65-F5344CB8AC3E}">
        <p14:creationId xmlns:p14="http://schemas.microsoft.com/office/powerpoint/2010/main" val="158604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57739" y="728869"/>
            <a:ext cx="30556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The model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2318" y="2465756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Software output looks like this: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2318" y="4695826"/>
            <a:ext cx="308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mathematical model: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776" y="2084586"/>
            <a:ext cx="4856328" cy="2611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FE30D6-BC0A-48E8-B057-BC53C04840AC}"/>
              </a:ext>
            </a:extLst>
          </p:cNvPr>
          <p:cNvSpPr txBox="1"/>
          <p:nvPr/>
        </p:nvSpPr>
        <p:spPr>
          <a:xfrm>
            <a:off x="4921044" y="4970206"/>
            <a:ext cx="4254909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err="1">
                <a:solidFill>
                  <a:schemeClr val="bg1"/>
                </a:solidFill>
                <a:latin typeface="Times New Roman"/>
                <a:cs typeface="Times New Roman"/>
              </a:rPr>
              <a:t>X</a:t>
            </a:r>
            <a:r>
              <a:rPr lang="en-US" sz="3200" i="1" baseline="-25000" dirty="0" err="1">
                <a:solidFill>
                  <a:schemeClr val="bg1"/>
                </a:solidFill>
                <a:latin typeface="Times New Roman"/>
                <a:cs typeface="Times New Roman"/>
              </a:rPr>
              <a:t>ijk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cs typeface="Times New Roman"/>
              </a:rPr>
              <a:t>=µ+α</a:t>
            </a:r>
            <a:r>
              <a:rPr lang="en-US" sz="3200" i="1" baseline="-25000" dirty="0" err="1">
                <a:solidFill>
                  <a:schemeClr val="bg1"/>
                </a:solidFill>
                <a:latin typeface="Times New Roman"/>
                <a:cs typeface="Times New Roman"/>
              </a:rPr>
              <a:t>i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cs typeface="Times New Roman"/>
              </a:rPr>
              <a:t>+β</a:t>
            </a:r>
            <a:r>
              <a:rPr lang="en-US" sz="3200" i="1" baseline="-25000" dirty="0">
                <a:solidFill>
                  <a:schemeClr val="bg1"/>
                </a:solidFill>
                <a:latin typeface="Times New Roman"/>
                <a:cs typeface="Times New Roman"/>
              </a:rPr>
              <a:t>j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cs typeface="Times New Roman"/>
              </a:rPr>
              <a:t>+αβ</a:t>
            </a:r>
            <a:r>
              <a:rPr lang="en-US" sz="3200" i="1" baseline="-25000" dirty="0" err="1">
                <a:solidFill>
                  <a:schemeClr val="bg1"/>
                </a:solidFill>
                <a:latin typeface="Times New Roman"/>
                <a:cs typeface="Times New Roman"/>
              </a:rPr>
              <a:t>ij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cs typeface="Times New Roman"/>
              </a:rPr>
              <a:t>+ε</a:t>
            </a:r>
            <a:r>
              <a:rPr lang="en-US" sz="3200" i="1" baseline="-25000" dirty="0" err="1">
                <a:solidFill>
                  <a:schemeClr val="bg1"/>
                </a:solidFill>
                <a:latin typeface="Times New Roman"/>
                <a:cs typeface="Times New Roman"/>
              </a:rPr>
              <a:t>ijk</a:t>
            </a:r>
            <a:endParaRPr lang="en-US" sz="2400" i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7" name="Straight Arrow Connector 6"/>
          <p:cNvCxnSpPr>
            <a:endCxn id="8" idx="3"/>
          </p:cNvCxnSpPr>
          <p:nvPr/>
        </p:nvCxnSpPr>
        <p:spPr>
          <a:xfrm flipH="1">
            <a:off x="5601698" y="5540654"/>
            <a:ext cx="406568" cy="388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70748" y="5744183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General mean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067652" y="5538278"/>
            <a:ext cx="549915" cy="772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86223" y="6322841"/>
            <a:ext cx="239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Effect </a:t>
            </a:r>
            <a:r>
              <a:rPr lang="en-US" i="1" smtClean="0">
                <a:solidFill>
                  <a:schemeClr val="bg1"/>
                </a:solidFill>
              </a:rPr>
              <a:t>of variable 1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154874" y="5569309"/>
            <a:ext cx="50819" cy="741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48498" y="6335171"/>
            <a:ext cx="2682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Effect </a:t>
            </a:r>
            <a:r>
              <a:rPr lang="en-US" i="1" smtClean="0">
                <a:solidFill>
                  <a:schemeClr val="bg1"/>
                </a:solidFill>
              </a:rPr>
              <a:t>of variable 2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50631" y="5904854"/>
            <a:ext cx="409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Effect of interaction between 1 &amp; 2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871350" y="5483199"/>
            <a:ext cx="358250" cy="469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471585" y="5450938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Individual variation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>
            <a:endCxn id="19" idx="1"/>
          </p:cNvCxnSpPr>
          <p:nvPr/>
        </p:nvCxnSpPr>
        <p:spPr>
          <a:xfrm>
            <a:off x="9012812" y="5463704"/>
            <a:ext cx="458773" cy="171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92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6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Post-Hoc tests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5082" y="2514601"/>
            <a:ext cx="8028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If the test proves significant, we can expect an effect, but which one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5082" y="3160059"/>
            <a:ext cx="59137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Several tests can be run after the ANOVA 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Conservative tests </a:t>
            </a:r>
            <a:r>
              <a:rPr lang="en-US" dirty="0">
                <a:solidFill>
                  <a:schemeClr val="bg1"/>
                </a:solidFill>
              </a:rPr>
              <a:t>include Bonferroni correction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Liberal tests </a:t>
            </a:r>
            <a:r>
              <a:rPr lang="en-US" dirty="0">
                <a:solidFill>
                  <a:schemeClr val="bg1"/>
                </a:solidFill>
              </a:rPr>
              <a:t>include Student-Newman-</a:t>
            </a:r>
            <a:r>
              <a:rPr lang="en-US" dirty="0" err="1">
                <a:solidFill>
                  <a:schemeClr val="bg1"/>
                </a:solidFill>
              </a:rPr>
              <a:t>Keuls</a:t>
            </a:r>
            <a:r>
              <a:rPr lang="en-US" dirty="0">
                <a:solidFill>
                  <a:schemeClr val="bg1"/>
                </a:solidFill>
              </a:rPr>
              <a:t> test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5082" y="5134055"/>
            <a:ext cx="894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They tell us which groups are significantly different, and </a:t>
            </a:r>
            <a:r>
              <a:rPr lang="en-US" i="1" dirty="0">
                <a:solidFill>
                  <a:schemeClr val="bg1"/>
                </a:solidFill>
              </a:rPr>
              <a:t>how</a:t>
            </a:r>
            <a:r>
              <a:rPr lang="en-US" dirty="0">
                <a:solidFill>
                  <a:schemeClr val="bg1"/>
                </a:solidFill>
              </a:rPr>
              <a:t> they are different.</a:t>
            </a:r>
          </a:p>
        </p:txBody>
      </p:sp>
    </p:spTree>
    <p:extLst>
      <p:ext uri="{BB962C8B-B14F-4D97-AF65-F5344CB8AC3E}">
        <p14:creationId xmlns:p14="http://schemas.microsoft.com/office/powerpoint/2010/main" val="170986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one-way ANOVAs can tell 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0000" y="2384783"/>
            <a:ext cx="5843266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can we conclude from a one-way ANOVA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6070" y="6079964"/>
            <a:ext cx="9105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The mean </a:t>
            </a:r>
            <a:r>
              <a:rPr lang="en-US" i="1" dirty="0" smtClean="0">
                <a:solidFill>
                  <a:schemeClr val="bg1"/>
                </a:solidFill>
              </a:rPr>
              <a:t>value </a:t>
            </a:r>
            <a:r>
              <a:rPr lang="en-US" i="1" smtClean="0">
                <a:solidFill>
                  <a:schemeClr val="bg1"/>
                </a:solidFill>
              </a:rPr>
              <a:t>of group #1 </a:t>
            </a:r>
            <a:r>
              <a:rPr lang="en-US" i="1" dirty="0">
                <a:solidFill>
                  <a:schemeClr val="bg1"/>
                </a:solidFill>
              </a:rPr>
              <a:t>is significantly higher than that of population #2 &amp;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4CE8A6-2AB0-4391-A7DD-7903502269E2}"/>
              </a:ext>
            </a:extLst>
          </p:cNvPr>
          <p:cNvSpPr txBox="1"/>
          <p:nvPr/>
        </p:nvSpPr>
        <p:spPr>
          <a:xfrm>
            <a:off x="809999" y="2376072"/>
            <a:ext cx="1418978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 a paper: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78D9F7-059F-49D5-98B2-F0C5206F5A5A}"/>
              </a:ext>
            </a:extLst>
          </p:cNvPr>
          <p:cNvSpPr txBox="1"/>
          <p:nvPr/>
        </p:nvSpPr>
        <p:spPr>
          <a:xfrm>
            <a:off x="809412" y="2796087"/>
            <a:ext cx="10603511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There was a statistically significant difference between groups as determined by one-way ANOVA (</a:t>
            </a:r>
            <a:r>
              <a:rPr lang="en-US" i="1" dirty="0">
                <a:solidFill>
                  <a:schemeClr val="bg1"/>
                </a:solidFill>
              </a:rPr>
              <a:t>F</a:t>
            </a:r>
            <a:r>
              <a:rPr lang="en-US" dirty="0">
                <a:solidFill>
                  <a:schemeClr val="bg1"/>
                </a:solidFill>
              </a:rPr>
              <a:t>(2,27) = 4.467, </a:t>
            </a:r>
            <a:r>
              <a:rPr lang="en-US" i="1" dirty="0">
                <a:solidFill>
                  <a:schemeClr val="bg1"/>
                </a:solidFill>
              </a:rPr>
              <a:t>p</a:t>
            </a:r>
            <a:r>
              <a:rPr lang="en-US" dirty="0">
                <a:solidFill>
                  <a:schemeClr val="bg1"/>
                </a:solidFill>
              </a:rPr>
              <a:t> = .021). A Tukey post hoc test revealed that the time to complete the problem was statistically significantly lower after taking the intermediate (23.6 ± 3.3 min, </a:t>
            </a:r>
            <a:r>
              <a:rPr lang="en-US" i="1" dirty="0">
                <a:solidFill>
                  <a:schemeClr val="bg1"/>
                </a:solidFill>
              </a:rPr>
              <a:t>p</a:t>
            </a:r>
            <a:r>
              <a:rPr lang="en-US" dirty="0">
                <a:solidFill>
                  <a:schemeClr val="bg1"/>
                </a:solidFill>
              </a:rPr>
              <a:t> = .046) and advanced (23.4 ± 3.2 min, </a:t>
            </a:r>
            <a:r>
              <a:rPr lang="en-US" i="1" dirty="0">
                <a:solidFill>
                  <a:schemeClr val="bg1"/>
                </a:solidFill>
              </a:rPr>
              <a:t>p</a:t>
            </a:r>
            <a:r>
              <a:rPr lang="en-US" dirty="0">
                <a:solidFill>
                  <a:schemeClr val="bg1"/>
                </a:solidFill>
              </a:rPr>
              <a:t> = .034) course compared to the beginners course (27.2 ± 3.0 min). There was no statistically significant difference between the intermediate and advanced groups (</a:t>
            </a:r>
            <a:r>
              <a:rPr lang="en-US" i="1" dirty="0">
                <a:solidFill>
                  <a:schemeClr val="bg1"/>
                </a:solidFill>
              </a:rPr>
              <a:t>p</a:t>
            </a:r>
            <a:r>
              <a:rPr lang="en-US" dirty="0">
                <a:solidFill>
                  <a:schemeClr val="bg1"/>
                </a:solidFill>
              </a:rPr>
              <a:t> = .989).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E39FB6-EF88-4D22-81D7-3040167F3509}"/>
              </a:ext>
            </a:extLst>
          </p:cNvPr>
          <p:cNvSpPr txBox="1"/>
          <p:nvPr/>
        </p:nvSpPr>
        <p:spPr>
          <a:xfrm>
            <a:off x="773712" y="5406250"/>
            <a:ext cx="1758815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</a:t>
            </a:r>
            <a:r>
              <a:rPr lang="en-US" b="1" dirty="0" smtClean="0">
                <a:solidFill>
                  <a:schemeClr val="bg1"/>
                </a:solidFill>
              </a:rPr>
              <a:t>short </a:t>
            </a:r>
            <a:r>
              <a:rPr lang="en-US" b="1" dirty="0">
                <a:solidFill>
                  <a:schemeClr val="bg1"/>
                </a:solidFill>
              </a:rPr>
              <a:t>way:</a:t>
            </a:r>
          </a:p>
        </p:txBody>
      </p:sp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17A0111-4365-4303-9A27-E8EC5027C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074" y="4296145"/>
            <a:ext cx="5870423" cy="2561166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14C8BB55-E378-47BA-8474-CCA2EA09B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70" y="5131514"/>
            <a:ext cx="4810125" cy="13811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21790" y="3146155"/>
            <a:ext cx="2588217" cy="263471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84163" y="5879533"/>
            <a:ext cx="378262" cy="369332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10007" y="5879533"/>
            <a:ext cx="400924" cy="211301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76434" y="5822077"/>
            <a:ext cx="360034" cy="268757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63851" y="3685283"/>
            <a:ext cx="1020306" cy="258949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781149" y="5784522"/>
            <a:ext cx="565443" cy="265949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796366" y="3685283"/>
            <a:ext cx="1117279" cy="258949"/>
          </a:xfrm>
          <a:prstGeom prst="rect">
            <a:avLst/>
          </a:prstGeom>
          <a:solidFill>
            <a:srgbClr val="00B05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781149" y="6207195"/>
            <a:ext cx="565443" cy="195189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781149" y="6018204"/>
            <a:ext cx="551836" cy="167892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781149" y="6418149"/>
            <a:ext cx="551836" cy="167892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781148" y="5592767"/>
            <a:ext cx="565443" cy="201968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781148" y="5406250"/>
            <a:ext cx="565443" cy="20898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980247" y="4212199"/>
            <a:ext cx="971101" cy="264374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9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8" grpId="0"/>
      <p:bldP spid="5" grpId="0" animBg="1"/>
      <p:bldP spid="5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01B0-F6AA-4B57-AEA8-6BB8B1D5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factorial ANOVAs can tell 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FED28-D354-4F51-BEA4-FC0E4F434A12}"/>
              </a:ext>
            </a:extLst>
          </p:cNvPr>
          <p:cNvSpPr txBox="1"/>
          <p:nvPr/>
        </p:nvSpPr>
        <p:spPr>
          <a:xfrm>
            <a:off x="810000" y="5655048"/>
            <a:ext cx="11127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There is an effect of the interaction between variables #2&amp;3 on the </a:t>
            </a:r>
            <a:r>
              <a:rPr lang="en-US" i="1" smtClean="0">
                <a:solidFill>
                  <a:schemeClr val="bg1"/>
                </a:solidFill>
              </a:rPr>
              <a:t>mean value of the continuous variable.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9FED28-D354-4F51-BEA4-FC0E4F434A12}"/>
              </a:ext>
            </a:extLst>
          </p:cNvPr>
          <p:cNvSpPr txBox="1"/>
          <p:nvPr/>
        </p:nvSpPr>
        <p:spPr>
          <a:xfrm>
            <a:off x="810000" y="4941741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The short way: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9FED28-D354-4F51-BEA4-FC0E4F434A12}"/>
              </a:ext>
            </a:extLst>
          </p:cNvPr>
          <p:cNvSpPr txBox="1"/>
          <p:nvPr/>
        </p:nvSpPr>
        <p:spPr>
          <a:xfrm>
            <a:off x="810000" y="2285715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 a paper: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0000" y="2655047"/>
            <a:ext cx="11127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two-way ANOVA was conducted that examined the effect of gender and education level on interest in politics. There was a statistically significant interaction between the effects of gender and education level on interest in politics, </a:t>
            </a:r>
            <a:r>
              <a:rPr lang="en-US" i="1" dirty="0">
                <a:solidFill>
                  <a:schemeClr val="bg1"/>
                </a:solidFill>
              </a:rPr>
              <a:t>F </a:t>
            </a:r>
            <a:r>
              <a:rPr lang="en-US" dirty="0">
                <a:solidFill>
                  <a:schemeClr val="bg1"/>
                </a:solidFill>
              </a:rPr>
              <a:t>(2, 54) = 4.643, </a:t>
            </a:r>
            <a:r>
              <a:rPr lang="en-US" i="1" dirty="0">
                <a:solidFill>
                  <a:schemeClr val="bg1"/>
                </a:solidFill>
              </a:rPr>
              <a:t>p</a:t>
            </a:r>
            <a:r>
              <a:rPr lang="en-US" dirty="0">
                <a:solidFill>
                  <a:schemeClr val="bg1"/>
                </a:solidFill>
              </a:rPr>
              <a:t> = .014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Simple main effects analysis showed that males were significantly more interested in politics than females when educated to university level (</a:t>
            </a:r>
            <a:r>
              <a:rPr lang="en-US" i="1" dirty="0">
                <a:solidFill>
                  <a:schemeClr val="bg1"/>
                </a:solidFill>
              </a:rPr>
              <a:t>p</a:t>
            </a:r>
            <a:r>
              <a:rPr lang="en-US" dirty="0">
                <a:solidFill>
                  <a:schemeClr val="bg1"/>
                </a:solidFill>
              </a:rPr>
              <a:t> = .002), but there were no differences between gender when educated to school (</a:t>
            </a:r>
            <a:r>
              <a:rPr lang="en-US" i="1" dirty="0">
                <a:solidFill>
                  <a:schemeClr val="bg1"/>
                </a:solidFill>
              </a:rPr>
              <a:t>p</a:t>
            </a:r>
            <a:r>
              <a:rPr lang="en-US" dirty="0">
                <a:solidFill>
                  <a:schemeClr val="bg1"/>
                </a:solidFill>
              </a:rPr>
              <a:t> = .465) or college level (</a:t>
            </a:r>
            <a:r>
              <a:rPr lang="en-US" i="1" dirty="0">
                <a:solidFill>
                  <a:schemeClr val="bg1"/>
                </a:solidFill>
              </a:rPr>
              <a:t>p</a:t>
            </a:r>
            <a:r>
              <a:rPr lang="en-US" dirty="0">
                <a:solidFill>
                  <a:schemeClr val="bg1"/>
                </a:solidFill>
              </a:rPr>
              <a:t> = .793).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214" y="4424340"/>
            <a:ext cx="4893376" cy="24056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57871" y="3270143"/>
            <a:ext cx="2864719" cy="262068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36231" y="5850097"/>
            <a:ext cx="1286359" cy="256235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1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0" grpId="0" animBg="1"/>
      <p:bldP spid="10" grpId="1" animBg="1"/>
      <p:bldP spid="11" grpId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assumptions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8713" y="4147038"/>
            <a:ext cx="4907286" cy="2453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27207" y="2596542"/>
            <a:ext cx="42562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Data collection &amp; study design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Histogram &amp; Q-Q plot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dirty="0" err="1">
                <a:solidFill>
                  <a:schemeClr val="bg1"/>
                </a:solidFill>
              </a:rPr>
              <a:t>Levene’s</a:t>
            </a:r>
            <a:r>
              <a:rPr lang="en-US" sz="2000" dirty="0">
                <a:solidFill>
                  <a:schemeClr val="bg1"/>
                </a:solidFill>
              </a:rPr>
              <a:t> test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263" y="3648050"/>
            <a:ext cx="5132185" cy="32801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0000" y="2560697"/>
            <a:ext cx="43172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Independence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Normality of distribution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Similar variance across groups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628" y="4377562"/>
            <a:ext cx="5310808" cy="199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5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E8DED1-24FF-4A79-873B-ECE3ABE73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923" y="927847"/>
            <a:ext cx="9638153" cy="1132482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Quick recap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AA6A048-501A-4387-906B-B8A8543E7B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21977" y="2119838"/>
            <a:ext cx="3052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we want to compare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15353" y="2739778"/>
            <a:ext cx="840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of 1 continuous variable between 2 levels of a categorical variable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5353" y="3660244"/>
            <a:ext cx="854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of 1 continuous variable between 3+ levels of a categorical variable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15353" y="4580710"/>
            <a:ext cx="8746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of 1 continuous variable between 3+ levels of 2+ categorical variables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79338" y="3016777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➔ T-TEST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89934" y="4004478"/>
            <a:ext cx="3249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➔ One-Way ANOVA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53000" y="4950042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➔ Factorial ANOVA</a:t>
            </a:r>
          </a:p>
        </p:txBody>
      </p:sp>
    </p:spTree>
    <p:extLst>
      <p:ext uri="{BB962C8B-B14F-4D97-AF65-F5344CB8AC3E}">
        <p14:creationId xmlns:p14="http://schemas.microsoft.com/office/powerpoint/2010/main" val="74502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743172-17A8-4FA4-8434-B813E03B7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/>
              <a:t>REGRESSION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472" y="1814573"/>
            <a:ext cx="6268062" cy="3055680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952693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E8DED1-24FF-4A79-873B-ECE3ABE73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923" y="1020536"/>
            <a:ext cx="9638153" cy="747483"/>
          </a:xfrm>
          <a:effectLst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400" b="0" dirty="0">
                <a:solidFill>
                  <a:schemeClr val="bg1"/>
                </a:solidFill>
              </a:rPr>
              <a:t>Regression</a:t>
            </a:r>
            <a:endParaRPr lang="en-US" sz="5400" b="0" dirty="0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AA6A048-501A-4387-906B-B8A8543E7B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2758" y="3244334"/>
            <a:ext cx="595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Is there a relationship between height and weight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8609" y="1775756"/>
            <a:ext cx="387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Creating a more complex model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725" y="2321163"/>
            <a:ext cx="2411186" cy="24111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2758" y="4026300"/>
            <a:ext cx="5003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Is </a:t>
            </a:r>
            <a:r>
              <a:rPr lang="en-US" sz="2400" b="1" dirty="0">
                <a:solidFill>
                  <a:schemeClr val="bg1"/>
                </a:solidFill>
              </a:rPr>
              <a:t>weight</a:t>
            </a:r>
            <a:r>
              <a:rPr lang="en-US" sz="2400" dirty="0">
                <a:solidFill>
                  <a:schemeClr val="bg1"/>
                </a:solidFill>
              </a:rPr>
              <a:t> a predictor for </a:t>
            </a:r>
            <a:r>
              <a:rPr lang="en-US" sz="2400" b="1" dirty="0">
                <a:solidFill>
                  <a:schemeClr val="bg1"/>
                </a:solidFill>
              </a:rPr>
              <a:t>height</a:t>
            </a:r>
            <a:r>
              <a:rPr lang="en-US" sz="24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24742" y="5380941"/>
            <a:ext cx="298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Two continuous variables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750960" y="4550912"/>
            <a:ext cx="447358" cy="80947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505194" y="4504677"/>
            <a:ext cx="417534" cy="85831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60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9898" y="2696705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 explore that question, we could use </a:t>
            </a:r>
            <a:r>
              <a:rPr lang="en-US" b="1" dirty="0" smtClean="0">
                <a:solidFill>
                  <a:schemeClr val="bg1"/>
                </a:solidFill>
              </a:rPr>
              <a:t>correlation</a:t>
            </a:r>
            <a:r>
              <a:rPr lang="en-US" dirty="0" smtClean="0">
                <a:solidFill>
                  <a:schemeClr val="bg1"/>
                </a:solidFill>
              </a:rPr>
              <a:t>, but 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4332" y="3518116"/>
            <a:ext cx="5314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Correlation coefficient are </a:t>
            </a:r>
            <a:r>
              <a:rPr lang="en-US" b="1" dirty="0" smtClean="0">
                <a:solidFill>
                  <a:schemeClr val="bg1"/>
                </a:solidFill>
              </a:rPr>
              <a:t>descriptive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tools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We want to predict, i.e. use </a:t>
            </a:r>
            <a:r>
              <a:rPr lang="en-US" b="1" dirty="0" smtClean="0">
                <a:solidFill>
                  <a:schemeClr val="bg1"/>
                </a:solidFill>
              </a:rPr>
              <a:t>inference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12624" y="2696705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e.g. Pearson: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047311"/>
              </p:ext>
            </p:extLst>
          </p:nvPr>
        </p:nvGraphicFramePr>
        <p:xfrm>
          <a:off x="9654420" y="2436871"/>
          <a:ext cx="18288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r:id="rId3" imgW="1041480" imgH="407880" progId="">
                  <p:embed/>
                </p:oleObj>
              </mc:Choice>
              <mc:Fallback>
                <p:oleObj r:id="rId3" imgW="1041480" imgH="4078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4420" y="2436871"/>
                        <a:ext cx="1828800" cy="8890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969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E0D4A3-ECB8-4689-ABDB-9CE848CE83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effectLst/>
        </p:spPr>
        <p:txBody>
          <a:bodyPr anchor="ctr">
            <a:normAutofit/>
          </a:bodyPr>
          <a:lstStyle/>
          <a:p>
            <a:pPr algn="ctr"/>
            <a:r>
              <a:rPr lang="en-US" sz="2800" b="0" dirty="0" smtClean="0">
                <a:solidFill>
                  <a:schemeClr val="bg1"/>
                </a:solidFill>
              </a:rPr>
              <a:t>Linear regression: predicting a value</a:t>
            </a:r>
            <a:endParaRPr lang="en-US" sz="2800" b="0" dirty="0">
              <a:solidFill>
                <a:schemeClr val="bg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854772B-9C8F-4037-89E0-3A45208AB3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093" y="1576408"/>
            <a:ext cx="10917814" cy="4638125"/>
          </a:xfrm>
          <a:custGeom>
            <a:avLst/>
            <a:gdLst>
              <a:gd name="connsiteX0" fmla="*/ 5441025 w 10917814"/>
              <a:gd name="connsiteY0" fmla="*/ 0 h 4638125"/>
              <a:gd name="connsiteX1" fmla="*/ 5453725 w 10917814"/>
              <a:gd name="connsiteY1" fmla="*/ 0 h 4638125"/>
              <a:gd name="connsiteX2" fmla="*/ 5464308 w 10917814"/>
              <a:gd name="connsiteY2" fmla="*/ 0 h 4638125"/>
              <a:gd name="connsiteX3" fmla="*/ 5477009 w 10917814"/>
              <a:gd name="connsiteY3" fmla="*/ 4762 h 4638125"/>
              <a:gd name="connsiteX4" fmla="*/ 5489708 w 10917814"/>
              <a:gd name="connsiteY4" fmla="*/ 9525 h 4638125"/>
              <a:gd name="connsiteX5" fmla="*/ 5498175 w 10917814"/>
              <a:gd name="connsiteY5" fmla="*/ 12700 h 4638125"/>
              <a:gd name="connsiteX6" fmla="*/ 5865801 w 10917814"/>
              <a:gd name="connsiteY6" fmla="*/ 288419 h 4638125"/>
              <a:gd name="connsiteX7" fmla="*/ 10765009 w 10917814"/>
              <a:gd name="connsiteY7" fmla="*/ 288419 h 4638125"/>
              <a:gd name="connsiteX8" fmla="*/ 10917814 w 10917814"/>
              <a:gd name="connsiteY8" fmla="*/ 441224 h 4638125"/>
              <a:gd name="connsiteX9" fmla="*/ 10917814 w 10917814"/>
              <a:gd name="connsiteY9" fmla="*/ 4485320 h 4638125"/>
              <a:gd name="connsiteX10" fmla="*/ 10765009 w 10917814"/>
              <a:gd name="connsiteY10" fmla="*/ 4638125 h 4638125"/>
              <a:gd name="connsiteX11" fmla="*/ 152805 w 10917814"/>
              <a:gd name="connsiteY11" fmla="*/ 4638125 h 4638125"/>
              <a:gd name="connsiteX12" fmla="*/ 0 w 10917814"/>
              <a:gd name="connsiteY12" fmla="*/ 4485320 h 4638125"/>
              <a:gd name="connsiteX13" fmla="*/ 0 w 10917814"/>
              <a:gd name="connsiteY13" fmla="*/ 441224 h 4638125"/>
              <a:gd name="connsiteX14" fmla="*/ 152805 w 10917814"/>
              <a:gd name="connsiteY14" fmla="*/ 288419 h 4638125"/>
              <a:gd name="connsiteX15" fmla="*/ 5041650 w 10917814"/>
              <a:gd name="connsiteY15" fmla="*/ 288419 h 4638125"/>
              <a:gd name="connsiteX16" fmla="*/ 5409275 w 10917814"/>
              <a:gd name="connsiteY16" fmla="*/ 12700 h 4638125"/>
              <a:gd name="connsiteX17" fmla="*/ 5417742 w 10917814"/>
              <a:gd name="connsiteY17" fmla="*/ 9525 h 4638125"/>
              <a:gd name="connsiteX18" fmla="*/ 5430442 w 10917814"/>
              <a:gd name="connsiteY18" fmla="*/ 4762 h 46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917814" h="4638125">
                <a:moveTo>
                  <a:pt x="5441025" y="0"/>
                </a:moveTo>
                <a:lnTo>
                  <a:pt x="5453725" y="0"/>
                </a:lnTo>
                <a:lnTo>
                  <a:pt x="5464308" y="0"/>
                </a:lnTo>
                <a:lnTo>
                  <a:pt x="5477009" y="4762"/>
                </a:lnTo>
                <a:lnTo>
                  <a:pt x="5489708" y="9525"/>
                </a:lnTo>
                <a:lnTo>
                  <a:pt x="5498175" y="12700"/>
                </a:lnTo>
                <a:lnTo>
                  <a:pt x="5865801" y="288419"/>
                </a:lnTo>
                <a:lnTo>
                  <a:pt x="10765009" y="288419"/>
                </a:lnTo>
                <a:cubicBezTo>
                  <a:pt x="10849401" y="288419"/>
                  <a:pt x="10917814" y="356832"/>
                  <a:pt x="10917814" y="441224"/>
                </a:cubicBezTo>
                <a:lnTo>
                  <a:pt x="10917814" y="4485320"/>
                </a:lnTo>
                <a:cubicBezTo>
                  <a:pt x="10917814" y="4569712"/>
                  <a:pt x="10849401" y="4638125"/>
                  <a:pt x="10765009" y="4638125"/>
                </a:cubicBezTo>
                <a:lnTo>
                  <a:pt x="152805" y="4638125"/>
                </a:lnTo>
                <a:cubicBezTo>
                  <a:pt x="68413" y="4638125"/>
                  <a:pt x="0" y="4569712"/>
                  <a:pt x="0" y="4485320"/>
                </a:cubicBezTo>
                <a:lnTo>
                  <a:pt x="0" y="441224"/>
                </a:lnTo>
                <a:cubicBezTo>
                  <a:pt x="0" y="356832"/>
                  <a:pt x="68413" y="288419"/>
                  <a:pt x="152805" y="288419"/>
                </a:cubicBezTo>
                <a:lnTo>
                  <a:pt x="5041650" y="288419"/>
                </a:lnTo>
                <a:lnTo>
                  <a:pt x="5409275" y="12700"/>
                </a:lnTo>
                <a:lnTo>
                  <a:pt x="5417742" y="9525"/>
                </a:lnTo>
                <a:lnTo>
                  <a:pt x="5430442" y="4762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23" y="2045338"/>
            <a:ext cx="7482151" cy="370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2080" y="5745602"/>
            <a:ext cx="554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We’re looking for the line minimizing </a:t>
            </a:r>
            <a:r>
              <a:rPr lang="el-GR" dirty="0" smtClean="0">
                <a:solidFill>
                  <a:schemeClr val="bg1"/>
                </a:solidFill>
              </a:rPr>
              <a:t>ε</a:t>
            </a:r>
            <a:r>
              <a:rPr lang="fr-FR" baseline="-25000" dirty="0" smtClean="0">
                <a:solidFill>
                  <a:schemeClr val="bg1"/>
                </a:solidFill>
              </a:rPr>
              <a:t>i</a:t>
            </a:r>
            <a:endParaRPr lang="en-US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1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The model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0000" y="2696705"/>
            <a:ext cx="290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output looks like this: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0000" y="5516694"/>
            <a:ext cx="361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math behind looks like this: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960" y="1942563"/>
            <a:ext cx="4175217" cy="3233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434" y="5467759"/>
            <a:ext cx="1518403" cy="46720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E38CAE66-0541-462E-9FE3-BB25B07E5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700" y="2103624"/>
            <a:ext cx="4600575" cy="33141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41434" y="5439749"/>
            <a:ext cx="5423976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x-none" sz="2800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y </a:t>
            </a:r>
            <a:r>
              <a:rPr lang="en-US" altLang="x-none" sz="2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= </a:t>
            </a:r>
            <a:r>
              <a:rPr lang="en-US" altLang="x-none" sz="2800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altLang="x-none" sz="28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x-none" sz="2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+ </a:t>
            </a:r>
            <a:r>
              <a:rPr lang="en-US" altLang="x-none" sz="2800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altLang="x-none" sz="2800" baseline="-250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altLang="x-none" sz="2800" i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altLang="x-none" sz="2800" baseline="-250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altLang="x-none" sz="2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+ </a:t>
            </a:r>
            <a:r>
              <a:rPr lang="en-US" altLang="x-none" sz="2800" i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altLang="x-none" sz="2800" baseline="-250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altLang="x-none" sz="2800" i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altLang="x-none" sz="2800" baseline="-250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altLang="x-none" sz="28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x-none" sz="2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+…..+ </a:t>
            </a:r>
            <a:r>
              <a:rPr lang="en-US" altLang="x-none" sz="2800" i="1" dirty="0" err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altLang="x-none" sz="2800" baseline="-25000" dirty="0" err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altLang="x-none" sz="2800" i="1" dirty="0" err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altLang="x-none" sz="2800" baseline="-25000" dirty="0" err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altLang="x-none" sz="28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x-none" sz="2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+ </a:t>
            </a:r>
            <a:r>
              <a:rPr lang="en-US" altLang="x-none" sz="28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ε</a:t>
            </a:r>
            <a:endParaRPr lang="en-US" sz="28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425092" y="5962969"/>
            <a:ext cx="643608" cy="313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30632" y="6276814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Intercept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548393" y="5934960"/>
            <a:ext cx="170483" cy="341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835218" y="5932824"/>
            <a:ext cx="853383" cy="528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39032" y="6304823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Slopes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130039" y="5962969"/>
            <a:ext cx="1028529" cy="465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965395" y="5940985"/>
            <a:ext cx="487994" cy="363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03396" y="6408235"/>
            <a:ext cx="26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Explanatory variables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9535587" y="5848386"/>
            <a:ext cx="546165" cy="271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733270" y="6079397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Residual value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24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8" grpId="0"/>
      <p:bldP spid="24" grpId="0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C44DBB-AD7C-4682-B258-6367305D20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1218476"/>
            <a:ext cx="3187318" cy="4421050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Linear regression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CED323-FAF0-4E0B-8717-FC1F468A28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34" y="1696777"/>
            <a:ext cx="0" cy="346444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801" y="883404"/>
            <a:ext cx="7444199" cy="460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5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C44DBB-AD7C-4682-B258-6367305D20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1218476"/>
            <a:ext cx="3187318" cy="4421050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Multiple </a:t>
            </a:r>
            <a:r>
              <a:rPr lang="en-US" sz="3200" dirty="0" smtClean="0">
                <a:solidFill>
                  <a:schemeClr val="bg1"/>
                </a:solidFill>
              </a:rPr>
              <a:t>regression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CED323-FAF0-4E0B-8717-FC1F468A28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34" y="1696777"/>
            <a:ext cx="0" cy="346444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925" y="0"/>
            <a:ext cx="7243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0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F1FE5-7252-47C5-AAB0-673FEBB58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next step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FCFE9F-7678-4C91-83D0-C9A740ED14BD}"/>
              </a:ext>
            </a:extLst>
          </p:cNvPr>
          <p:cNvSpPr txBox="1"/>
          <p:nvPr/>
        </p:nvSpPr>
        <p:spPr>
          <a:xfrm>
            <a:off x="816076" y="2426108"/>
            <a:ext cx="826155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Multiple linear model are very powerful, but we can go further</a:t>
            </a:r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57A0884-ED18-430A-AA24-355AE18E5B81}"/>
              </a:ext>
            </a:extLst>
          </p:cNvPr>
          <p:cNvSpPr/>
          <p:nvPr/>
        </p:nvSpPr>
        <p:spPr>
          <a:xfrm>
            <a:off x="1514118" y="478442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AA61A-7C9B-427D-A649-EE432338403F}"/>
              </a:ext>
            </a:extLst>
          </p:cNvPr>
          <p:cNvSpPr txBox="1"/>
          <p:nvPr/>
        </p:nvSpPr>
        <p:spPr>
          <a:xfrm>
            <a:off x="2008238" y="4847302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Next </a:t>
            </a:r>
            <a:r>
              <a:rPr lang="en-US" smtClean="0"/>
              <a:t>lectures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8BB88-DD91-459B-A9B3-3A1345E812DE}"/>
              </a:ext>
            </a:extLst>
          </p:cNvPr>
          <p:cNvSpPr txBox="1"/>
          <p:nvPr/>
        </p:nvSpPr>
        <p:spPr>
          <a:xfrm>
            <a:off x="810000" y="3065997"/>
            <a:ext cx="11063747" cy="169277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The</a:t>
            </a:r>
            <a:r>
              <a:rPr lang="en-US" sz="2400" b="1" dirty="0" smtClean="0"/>
              <a:t> General </a:t>
            </a:r>
            <a:r>
              <a:rPr lang="en-US" sz="2400" b="1" dirty="0"/>
              <a:t>L</a:t>
            </a:r>
            <a:r>
              <a:rPr lang="en-US" sz="2400" b="1" dirty="0" smtClean="0"/>
              <a:t>inear </a:t>
            </a:r>
            <a:r>
              <a:rPr lang="en-US" sz="2400" b="1" dirty="0"/>
              <a:t>M</a:t>
            </a:r>
            <a:r>
              <a:rPr lang="en-US" sz="2400" b="1" dirty="0" smtClean="0"/>
              <a:t>odel </a:t>
            </a:r>
            <a:r>
              <a:rPr lang="en-US" sz="2000" dirty="0" smtClean="0"/>
              <a:t>(GLM) is even more useful</a:t>
            </a:r>
          </a:p>
          <a:p>
            <a:endParaRPr lang="en-US" sz="2000" dirty="0"/>
          </a:p>
          <a:p>
            <a:r>
              <a:rPr lang="en-US" sz="2000" dirty="0" smtClean="0"/>
              <a:t>It’s able to build complex models such as </a:t>
            </a:r>
            <a:r>
              <a:rPr lang="en-US" sz="2400" b="1" dirty="0"/>
              <a:t>Statistical Parametric Mapping</a:t>
            </a:r>
            <a:r>
              <a:rPr lang="en-US" dirty="0"/>
              <a:t> (SPM</a:t>
            </a:r>
            <a:r>
              <a:rPr lang="en-US" dirty="0" smtClean="0"/>
              <a:t>), which </a:t>
            </a:r>
            <a:r>
              <a:rPr lang="en-US" dirty="0"/>
              <a:t>is used to analyze functional imaging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10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E8DED1-24FF-4A79-873B-ECE3ABE73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98" y="527358"/>
            <a:ext cx="9638153" cy="107912"/>
          </a:xfr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b="0" dirty="0">
                <a:solidFill>
                  <a:schemeClr val="tx1"/>
                </a:solidFill>
              </a:rPr>
              <a:t>Short summary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AA6A048-501A-4387-906B-B8A8543E7B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093" y="643467"/>
            <a:ext cx="11146414" cy="5904441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27268292"/>
              </p:ext>
            </p:extLst>
          </p:nvPr>
        </p:nvGraphicFramePr>
        <p:xfrm>
          <a:off x="1506833" y="79374"/>
          <a:ext cx="9248667" cy="5961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75" name="Diagram 1075">
            <a:extLst>
              <a:ext uri="{FF2B5EF4-FFF2-40B4-BE49-F238E27FC236}">
                <a16:creationId xmlns:a16="http://schemas.microsoft.com/office/drawing/2014/main" id="{F83540DF-77C1-4D2D-89E0-6FEED314AE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7770107"/>
              </p:ext>
            </p:extLst>
          </p:nvPr>
        </p:nvGraphicFramePr>
        <p:xfrm>
          <a:off x="1276350" y="5000625"/>
          <a:ext cx="1981200" cy="1428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1699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DCC7BA-3740-47E1-91B9-6269381397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CEFA49-6B2F-4FE6-B6AF-31D49E68C2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40086" y="40084"/>
            <a:ext cx="6858002" cy="6777832"/>
          </a:xfrm>
          <a:custGeom>
            <a:avLst/>
            <a:gdLst>
              <a:gd name="connsiteX0" fmla="*/ 6858001 w 6858002"/>
              <a:gd name="connsiteY0" fmla="*/ 4666984 h 6777832"/>
              <a:gd name="connsiteX1" fmla="*/ 3829243 w 6858002"/>
              <a:gd name="connsiteY1" fmla="*/ 6654602 h 6777832"/>
              <a:gd name="connsiteX2" fmla="*/ 3827370 w 6858002"/>
              <a:gd name="connsiteY2" fmla="*/ 6656146 h 6777832"/>
              <a:gd name="connsiteX3" fmla="*/ 3824584 w 6858002"/>
              <a:gd name="connsiteY3" fmla="*/ 6657658 h 6777832"/>
              <a:gd name="connsiteX4" fmla="*/ 3798694 w 6858002"/>
              <a:gd name="connsiteY4" fmla="*/ 6674649 h 6777832"/>
              <a:gd name="connsiteX5" fmla="*/ 3785012 w 6858002"/>
              <a:gd name="connsiteY5" fmla="*/ 6679138 h 6777832"/>
              <a:gd name="connsiteX6" fmla="*/ 3706340 w 6858002"/>
              <a:gd name="connsiteY6" fmla="*/ 6721839 h 6777832"/>
              <a:gd name="connsiteX7" fmla="*/ 3428999 w 6858002"/>
              <a:gd name="connsiteY7" fmla="*/ 6777832 h 6777832"/>
              <a:gd name="connsiteX8" fmla="*/ 3151659 w 6858002"/>
              <a:gd name="connsiteY8" fmla="*/ 6721839 h 6777832"/>
              <a:gd name="connsiteX9" fmla="*/ 3072997 w 6858002"/>
              <a:gd name="connsiteY9" fmla="*/ 6679143 h 6777832"/>
              <a:gd name="connsiteX10" fmla="*/ 3059299 w 6858002"/>
              <a:gd name="connsiteY10" fmla="*/ 6674649 h 6777832"/>
              <a:gd name="connsiteX11" fmla="*/ 3033384 w 6858002"/>
              <a:gd name="connsiteY11" fmla="*/ 6657642 h 6777832"/>
              <a:gd name="connsiteX12" fmla="*/ 3030628 w 6858002"/>
              <a:gd name="connsiteY12" fmla="*/ 6656146 h 6777832"/>
              <a:gd name="connsiteX13" fmla="*/ 3028776 w 6858002"/>
              <a:gd name="connsiteY13" fmla="*/ 6654618 h 6777832"/>
              <a:gd name="connsiteX14" fmla="*/ 1 w 6858002"/>
              <a:gd name="connsiteY14" fmla="*/ 4666984 h 6777832"/>
              <a:gd name="connsiteX15" fmla="*/ 6858002 w 6858002"/>
              <a:gd name="connsiteY15" fmla="*/ 0 h 6777832"/>
              <a:gd name="connsiteX16" fmla="*/ 6858002 w 6858002"/>
              <a:gd name="connsiteY16" fmla="*/ 1570616 h 6777832"/>
              <a:gd name="connsiteX17" fmla="*/ 6858001 w 6858002"/>
              <a:gd name="connsiteY17" fmla="*/ 1570616 h 6777832"/>
              <a:gd name="connsiteX18" fmla="*/ 6858001 w 6858002"/>
              <a:gd name="connsiteY18" fmla="*/ 4666983 h 6777832"/>
              <a:gd name="connsiteX19" fmla="*/ 0 w 6858002"/>
              <a:gd name="connsiteY19" fmla="*/ 4666983 h 6777832"/>
              <a:gd name="connsiteX20" fmla="*/ 0 w 6858002"/>
              <a:gd name="connsiteY20" fmla="*/ 595217 h 6777832"/>
              <a:gd name="connsiteX21" fmla="*/ 1 w 6858002"/>
              <a:gd name="connsiteY21" fmla="*/ 595217 h 6777832"/>
              <a:gd name="connsiteX22" fmla="*/ 1 w 6858002"/>
              <a:gd name="connsiteY22" fmla="*/ 0 h 67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858002" h="6777832">
                <a:moveTo>
                  <a:pt x="6858001" y="4666984"/>
                </a:moveTo>
                <a:lnTo>
                  <a:pt x="3829243" y="6654602"/>
                </a:lnTo>
                <a:lnTo>
                  <a:pt x="3827370" y="6656146"/>
                </a:lnTo>
                <a:lnTo>
                  <a:pt x="3824584" y="6657658"/>
                </a:lnTo>
                <a:lnTo>
                  <a:pt x="3798694" y="6674649"/>
                </a:lnTo>
                <a:lnTo>
                  <a:pt x="3785012" y="6679138"/>
                </a:lnTo>
                <a:lnTo>
                  <a:pt x="3706340" y="6721839"/>
                </a:lnTo>
                <a:cubicBezTo>
                  <a:pt x="3621097" y="6757894"/>
                  <a:pt x="3527376" y="6777832"/>
                  <a:pt x="3428999" y="6777832"/>
                </a:cubicBezTo>
                <a:cubicBezTo>
                  <a:pt x="3330622" y="6777832"/>
                  <a:pt x="3236902" y="6757894"/>
                  <a:pt x="3151659" y="6721839"/>
                </a:cubicBezTo>
                <a:lnTo>
                  <a:pt x="3072997" y="6679143"/>
                </a:lnTo>
                <a:lnTo>
                  <a:pt x="3059299" y="6674649"/>
                </a:lnTo>
                <a:lnTo>
                  <a:pt x="3033384" y="6657642"/>
                </a:lnTo>
                <a:lnTo>
                  <a:pt x="3030628" y="6656146"/>
                </a:lnTo>
                <a:lnTo>
                  <a:pt x="3028776" y="6654618"/>
                </a:lnTo>
                <a:lnTo>
                  <a:pt x="1" y="4666984"/>
                </a:lnTo>
                <a:close/>
                <a:moveTo>
                  <a:pt x="6858002" y="0"/>
                </a:moveTo>
                <a:lnTo>
                  <a:pt x="6858002" y="1570616"/>
                </a:lnTo>
                <a:lnTo>
                  <a:pt x="6858001" y="1570616"/>
                </a:lnTo>
                <a:lnTo>
                  <a:pt x="6858001" y="4666983"/>
                </a:lnTo>
                <a:lnTo>
                  <a:pt x="0" y="4666983"/>
                </a:lnTo>
                <a:lnTo>
                  <a:pt x="0" y="595217"/>
                </a:lnTo>
                <a:lnTo>
                  <a:pt x="1" y="595217"/>
                </a:lnTo>
                <a:lnTo>
                  <a:pt x="1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4" y="947607"/>
            <a:ext cx="4389427" cy="49627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/>
              <a:t>T-TESTS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580022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CB467-7B13-4F87-A5F2-0AD197D44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2193309"/>
            <a:ext cx="10572000" cy="2189254"/>
          </a:xfrm>
          <a:effectLst/>
        </p:spPr>
        <p:txBody>
          <a:bodyPr anchor="t">
            <a:normAutofit/>
          </a:bodyPr>
          <a:lstStyle/>
          <a:p>
            <a:pPr algn="ctr"/>
            <a:r>
              <a:rPr lang="en-US" sz="8800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12192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A close up of a black background&#10;&#10;Description generated with high confidence">
            <a:extLst>
              <a:ext uri="{FF2B5EF4-FFF2-40B4-BE49-F238E27FC236}">
                <a16:creationId xmlns:a16="http://schemas.microsoft.com/office/drawing/2014/main" id="{CC4F4CDD-3F0B-46B4-9711-95E226BBA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58" y="3735957"/>
            <a:ext cx="21526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39B17-14A2-496E-9836-E34599C85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3FFD2-9AF7-4892-A1BA-03BEEE2A0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353291" cy="5074246"/>
          </a:xfrm>
        </p:spPr>
        <p:txBody>
          <a:bodyPr/>
          <a:lstStyle/>
          <a:p>
            <a:endParaRPr lang="en-US"/>
          </a:p>
          <a:p>
            <a:r>
              <a:rPr lang="en-US" dirty="0"/>
              <a:t>Bozeman Science. (2016). Student's t test. [Video]. Available at: </a:t>
            </a:r>
            <a:r>
              <a:rPr lang="en-US" u="sng" dirty="0">
                <a:hlinkClick r:id="rId2"/>
              </a:rPr>
              <a:t>https://www.youtube.com/watch?v=pTmLQvMM-1M</a:t>
            </a:r>
            <a:r>
              <a:rPr lang="en-US" u="sng" dirty="0"/>
              <a:t>. (Accessed: 25 October 2018)</a:t>
            </a:r>
          </a:p>
          <a:p>
            <a:r>
              <a:rPr lang="en-US" dirty="0"/>
              <a:t>Peat, J., &amp; Barton, B.(2005). </a:t>
            </a:r>
            <a:r>
              <a:rPr lang="en-US" i="1" dirty="0"/>
              <a:t>Medical Statistics. A Guide to Data Analysis and Critical Appraisal. </a:t>
            </a:r>
            <a:r>
              <a:rPr lang="en-US" dirty="0"/>
              <a:t>Sydney: Blackwell Publishing. </a:t>
            </a:r>
          </a:p>
          <a:p>
            <a:r>
              <a:rPr lang="en-US" dirty="0"/>
              <a:t>University of Wisconsin. (2017) </a:t>
            </a:r>
            <a:r>
              <a:rPr lang="en-US" i="1" dirty="0"/>
              <a:t>T test. </a:t>
            </a:r>
            <a:r>
              <a:rPr lang="en-US" dirty="0"/>
              <a:t>Available at: </a:t>
            </a:r>
            <a:r>
              <a:rPr lang="en-US" dirty="0">
                <a:hlinkClick r:id="rId3"/>
              </a:rPr>
              <a:t>https://researchbasics.education.uconn.edu/t-test/</a:t>
            </a:r>
            <a:r>
              <a:rPr lang="en-US" dirty="0"/>
              <a:t>. (Accessed: 22 October 2018)</a:t>
            </a:r>
          </a:p>
          <a:p>
            <a:endParaRPr lang="en-US" dirty="0"/>
          </a:p>
          <a:p>
            <a:r>
              <a:rPr lang="en-US" dirty="0"/>
              <a:t>https://statistics.laerd.com/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2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5C975-D50F-4647-97D1-7E6DC77E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T-tests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3C05E-59E1-486D-8EE2-7184E62F3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129" y="2211716"/>
            <a:ext cx="4952840" cy="4652991"/>
          </a:xfrm>
        </p:spPr>
        <p:txBody>
          <a:bodyPr>
            <a:normAutofit/>
          </a:bodyPr>
          <a:lstStyle/>
          <a:p>
            <a:r>
              <a:rPr lang="en-US" sz="2000" dirty="0"/>
              <a:t>The </a:t>
            </a:r>
            <a:r>
              <a:rPr lang="en-US" sz="2000" i="1" dirty="0"/>
              <a:t>t </a:t>
            </a:r>
            <a:r>
              <a:rPr lang="en-US" sz="2000"/>
              <a:t>test is one type of inferential, parametric statistic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Determine whether there is a significant difference between the </a:t>
            </a:r>
            <a:r>
              <a:rPr lang="en-US" sz="2000"/>
              <a:t>means of two groups / conditions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There are three main types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/>
          </a:p>
        </p:txBody>
      </p:sp>
      <p:pic>
        <p:nvPicPr>
          <p:cNvPr id="4" name="Picture 4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21AC95C1-B070-4011-B503-BEE3122F5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77" y="2413000"/>
            <a:ext cx="6193897" cy="37163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164475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E80F6-7687-4C35-8A4C-824BEFC4E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57" y="1109106"/>
            <a:ext cx="6411424" cy="1941422"/>
          </a:xfrm>
        </p:spPr>
        <p:txBody>
          <a:bodyPr/>
          <a:lstStyle/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sz="4800" b="0"/>
              <a:t>Student's T-test</a:t>
            </a:r>
            <a:endParaRPr lang="en-US" sz="4800" b="0" dirty="0"/>
          </a:p>
        </p:txBody>
      </p:sp>
      <p:pic>
        <p:nvPicPr>
          <p:cNvPr id="5" name="Picture 5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FA984788-C6DE-438E-AD1A-974CEEFCE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479" y="388522"/>
            <a:ext cx="4495980" cy="57572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2584DB-DF4E-4DF9-BB20-438230D00247}"/>
              </a:ext>
            </a:extLst>
          </p:cNvPr>
          <p:cNvSpPr txBox="1"/>
          <p:nvPr/>
        </p:nvSpPr>
        <p:spPr>
          <a:xfrm>
            <a:off x="675736" y="4810664"/>
            <a:ext cx="5779699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i="1" dirty="0">
                <a:latin typeface="Abadi"/>
              </a:rPr>
              <a:t>How can we determine, to a reasonable degree of scientific certainty, if one variety of barley yields more than another?</a:t>
            </a:r>
            <a:endParaRPr lang="en-US" sz="2400" dirty="0">
              <a:latin typeface="Abad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EEDD69-3D04-4D2B-8CDE-F9F4C54D8223}"/>
              </a:ext>
            </a:extLst>
          </p:cNvPr>
          <p:cNvSpPr txBox="1"/>
          <p:nvPr/>
        </p:nvSpPr>
        <p:spPr>
          <a:xfrm>
            <a:off x="9690340" y="6205267"/>
            <a:ext cx="2875472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EFEFE"/>
                </a:solidFill>
                <a:cs typeface="Segoe UI"/>
              </a:rPr>
              <a:t>William Sealy Gosset</a:t>
            </a:r>
            <a:r>
              <a:rPr lang="en-US">
                <a:cs typeface="Segoe UI"/>
              </a:rPr>
              <a:t>​</a:t>
            </a:r>
          </a:p>
          <a:p>
            <a:r>
              <a:rPr lang="en-US">
                <a:solidFill>
                  <a:srgbClr val="FEFEFE"/>
                </a:solidFill>
                <a:cs typeface="Segoe UI"/>
              </a:rPr>
              <a:t>1908</a:t>
            </a:r>
          </a:p>
        </p:txBody>
      </p:sp>
    </p:spTree>
    <p:extLst>
      <p:ext uri="{BB962C8B-B14F-4D97-AF65-F5344CB8AC3E}">
        <p14:creationId xmlns:p14="http://schemas.microsoft.com/office/powerpoint/2010/main" val="322001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lass mug on a table&#10;&#10;Description generated with high confidence">
            <a:extLst>
              <a:ext uri="{FF2B5EF4-FFF2-40B4-BE49-F238E27FC236}">
                <a16:creationId xmlns:a16="http://schemas.microsoft.com/office/drawing/2014/main" id="{1A015868-3061-4CB1-87A5-33D810BBF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74" r="18078" b="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7" name="Picture 7" descr="A picture containing fruit, banana, edible seed, table&#10;&#10;Description generated with very high confidence">
            <a:extLst>
              <a:ext uri="{FF2B5EF4-FFF2-40B4-BE49-F238E27FC236}">
                <a16:creationId xmlns:a16="http://schemas.microsoft.com/office/drawing/2014/main" id="{A5772230-BEEE-4EA1-AECD-F7615B10EC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60" b="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2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ECBF444-5A0B-4539-B11D-1E02AB4FB6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6976"/>
          <a:stretch/>
        </p:blipFill>
        <p:spPr>
          <a:xfrm>
            <a:off x="7534654" y="3425264"/>
            <a:ext cx="4657346" cy="33467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2D2672-705D-4C38-9433-1A2DD586D573}"/>
              </a:ext>
            </a:extLst>
          </p:cNvPr>
          <p:cNvSpPr txBox="1"/>
          <p:nvPr/>
        </p:nvSpPr>
        <p:spPr>
          <a:xfrm>
            <a:off x="484241" y="6241210"/>
            <a:ext cx="631968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i="1" dirty="0">
              <a:latin typeface="Abad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243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277119-B941-4A45-9322-FA2BC135DE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DFDB457D-F372-428B-A10D-41080EF938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8137584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4400"/>
              <a:t>Student's T-test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2C628-67EE-4648-80EB-80EC37E926C6}"/>
              </a:ext>
            </a:extLst>
          </p:cNvPr>
          <p:cNvSpPr txBox="1"/>
          <p:nvPr/>
        </p:nvSpPr>
        <p:spPr>
          <a:xfrm>
            <a:off x="730007" y="3228256"/>
            <a:ext cx="6007156" cy="433710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Determines whether there is a statistically significant difference between the means in two unrelated groups.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It is also known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as independent samples t-test, two sample t-tests, between samples t-test and unpaired samples t-test. 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endParaRPr lang="en-US" sz="2000" dirty="0">
              <a:solidFill>
                <a:srgbClr val="000000"/>
              </a:solidFill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endParaRPr lang="en-US" b="1" dirty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AC338D6-BD69-45E3-8234-24C0D8864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45" y="586596"/>
            <a:ext cx="6121879" cy="30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4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81836-3998-417C-957E-3A45B4023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1408" y="1677204"/>
            <a:ext cx="6063409" cy="4638614"/>
          </a:xfrm>
        </p:spPr>
        <p:txBody>
          <a:bodyPr>
            <a:normAutofit/>
          </a:bodyPr>
          <a:lstStyle/>
          <a:p>
            <a:r>
              <a:rPr lang="en-US" sz="2000" dirty="0"/>
              <a:t>Independent groups</a:t>
            </a:r>
          </a:p>
          <a:p>
            <a:r>
              <a:rPr lang="en-US" sz="2000" dirty="0"/>
              <a:t>Independent measurements</a:t>
            </a:r>
          </a:p>
          <a:p>
            <a:r>
              <a:rPr lang="en-US" sz="2000" dirty="0"/>
              <a:t>One independent, categorical variable that </a:t>
            </a:r>
            <a:r>
              <a:rPr lang="en-US" sz="2000"/>
              <a:t>has two levels/groups</a:t>
            </a:r>
            <a:endParaRPr lang="en-US"/>
          </a:p>
          <a:p>
            <a:r>
              <a:rPr lang="en-US" sz="2000" dirty="0"/>
              <a:t>One continuous dependent </a:t>
            </a:r>
            <a:r>
              <a:rPr lang="en-US" sz="2000"/>
              <a:t>variable</a:t>
            </a:r>
            <a:endParaRPr lang="en-US" dirty="0"/>
          </a:p>
          <a:p>
            <a:endParaRPr lang="en-US" sz="19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359A36B-B1A8-4452-ACA8-A8715FACD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2" r="-168" b="9218"/>
          <a:stretch/>
        </p:blipFill>
        <p:spPr>
          <a:xfrm>
            <a:off x="582284" y="2328377"/>
            <a:ext cx="5242403" cy="31091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7E8768-23FC-4B50-83BD-09557E845000}"/>
              </a:ext>
            </a:extLst>
          </p:cNvPr>
          <p:cNvSpPr txBox="1"/>
          <p:nvPr/>
        </p:nvSpPr>
        <p:spPr>
          <a:xfrm>
            <a:off x="619125" y="476250"/>
            <a:ext cx="6096000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/>
              <a:t>Student's T-test</a:t>
            </a:r>
          </a:p>
        </p:txBody>
      </p:sp>
    </p:spTree>
    <p:extLst>
      <p:ext uri="{BB962C8B-B14F-4D97-AF65-F5344CB8AC3E}">
        <p14:creationId xmlns:p14="http://schemas.microsoft.com/office/powerpoint/2010/main" val="4506427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</TotalTime>
  <Words>935</Words>
  <Application>Microsoft Office PowerPoint</Application>
  <PresentationFormat>Widescreen</PresentationFormat>
  <Paragraphs>271</Paragraphs>
  <Slides>41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Abadi</vt:lpstr>
      <vt:lpstr>AR PL UMing HK</vt:lpstr>
      <vt:lpstr>Arial</vt:lpstr>
      <vt:lpstr>Calibri</vt:lpstr>
      <vt:lpstr>Century Gothic</vt:lpstr>
      <vt:lpstr>proxima-nova</vt:lpstr>
      <vt:lpstr>Segoe UI</vt:lpstr>
      <vt:lpstr>Times New Roman</vt:lpstr>
      <vt:lpstr>Wingdings</vt:lpstr>
      <vt:lpstr>Wingdings 2</vt:lpstr>
      <vt:lpstr>Quotable</vt:lpstr>
      <vt:lpstr>T-tests, ANOVAs and Regression</vt:lpstr>
      <vt:lpstr>General Assumptions</vt:lpstr>
      <vt:lpstr>Testing the assumptions</vt:lpstr>
      <vt:lpstr>T-TESTS</vt:lpstr>
      <vt:lpstr>T-tests</vt:lpstr>
      <vt:lpstr>Student's T-test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Paired T-test</vt:lpstr>
      <vt:lpstr>Paired T-test</vt:lpstr>
      <vt:lpstr>One sample T-test</vt:lpstr>
      <vt:lpstr>PowerPoint Presentation</vt:lpstr>
      <vt:lpstr>ANOVA</vt:lpstr>
      <vt:lpstr>Analysis of Variance - ANOVA</vt:lpstr>
      <vt:lpstr>PowerPoint Presentation</vt:lpstr>
      <vt:lpstr>PowerPoint Presentation</vt:lpstr>
      <vt:lpstr>Calculating F</vt:lpstr>
      <vt:lpstr>PowerPoint Presentation</vt:lpstr>
      <vt:lpstr>PowerPoint Presentation</vt:lpstr>
      <vt:lpstr>Post-Hoc tests</vt:lpstr>
      <vt:lpstr>What one-way ANOVAs can tell us</vt:lpstr>
      <vt:lpstr>What factorial ANOVAs can tell us</vt:lpstr>
      <vt:lpstr>Quick recap</vt:lpstr>
      <vt:lpstr>REGRESSION</vt:lpstr>
      <vt:lpstr>Regression</vt:lpstr>
      <vt:lpstr>Correlation</vt:lpstr>
      <vt:lpstr>Linear regression: predicting a value</vt:lpstr>
      <vt:lpstr>The model</vt:lpstr>
      <vt:lpstr>Linear regression</vt:lpstr>
      <vt:lpstr>Multiple regression</vt:lpstr>
      <vt:lpstr>The next step</vt:lpstr>
      <vt:lpstr>Short summary</vt:lpstr>
      <vt:lpstr>Questions?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Magda Dubois</dc:creator>
  <cp:lastModifiedBy>Magda Dubois</cp:lastModifiedBy>
  <cp:revision>1509</cp:revision>
  <dcterms:created xsi:type="dcterms:W3CDTF">2014-08-26T23:49:58Z</dcterms:created>
  <dcterms:modified xsi:type="dcterms:W3CDTF">2018-10-31T14:11:20Z</dcterms:modified>
</cp:coreProperties>
</file>