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2"/>
  </p:notesMasterIdLst>
  <p:sldIdLst>
    <p:sldId id="256" r:id="rId2"/>
    <p:sldId id="265" r:id="rId3"/>
    <p:sldId id="266" r:id="rId4"/>
    <p:sldId id="267" r:id="rId5"/>
    <p:sldId id="268" r:id="rId6"/>
    <p:sldId id="283" r:id="rId7"/>
    <p:sldId id="284" r:id="rId8"/>
    <p:sldId id="302" r:id="rId9"/>
    <p:sldId id="301" r:id="rId10"/>
    <p:sldId id="322" r:id="rId11"/>
    <p:sldId id="303" r:id="rId12"/>
    <p:sldId id="321" r:id="rId13"/>
    <p:sldId id="323" r:id="rId14"/>
    <p:sldId id="320" r:id="rId15"/>
    <p:sldId id="306" r:id="rId16"/>
    <p:sldId id="309" r:id="rId17"/>
    <p:sldId id="310" r:id="rId18"/>
    <p:sldId id="270" r:id="rId19"/>
    <p:sldId id="272" r:id="rId20"/>
    <p:sldId id="273" r:id="rId21"/>
    <p:sldId id="274" r:id="rId22"/>
    <p:sldId id="275" r:id="rId23"/>
    <p:sldId id="315" r:id="rId24"/>
    <p:sldId id="316" r:id="rId25"/>
    <p:sldId id="317" r:id="rId26"/>
    <p:sldId id="276" r:id="rId27"/>
    <p:sldId id="277" r:id="rId28"/>
    <p:sldId id="289" r:id="rId29"/>
    <p:sldId id="290" r:id="rId30"/>
    <p:sldId id="312" r:id="rId31"/>
    <p:sldId id="311" r:id="rId32"/>
    <p:sldId id="292" r:id="rId33"/>
    <p:sldId id="282" r:id="rId34"/>
    <p:sldId id="293" r:id="rId35"/>
    <p:sldId id="294" r:id="rId36"/>
    <p:sldId id="295" r:id="rId37"/>
    <p:sldId id="296" r:id="rId38"/>
    <p:sldId id="297" r:id="rId39"/>
    <p:sldId id="298" r:id="rId40"/>
    <p:sldId id="299" r:id="rId4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79" autoAdjust="0"/>
    <p:restoredTop sz="83266" autoAdjust="0"/>
  </p:normalViewPr>
  <p:slideViewPr>
    <p:cSldViewPr>
      <p:cViewPr varScale="1">
        <p:scale>
          <a:sx n="106" d="100"/>
          <a:sy n="106" d="100"/>
        </p:scale>
        <p:origin x="2072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627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4461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GB" dirty="0"/>
              <a:t>Not advised – run out of disk space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281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fitting </a:t>
            </a:r>
            <a:r>
              <a:rPr lang="en-GB" dirty="0" err="1"/>
              <a:t>fcuntional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6283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Entropy = randomness </a:t>
            </a:r>
          </a:p>
        </p:txBody>
      </p:sp>
    </p:spTree>
    <p:extLst>
      <p:ext uri="{BB962C8B-B14F-4D97-AF65-F5344CB8AC3E}">
        <p14:creationId xmlns:p14="http://schemas.microsoft.com/office/powerpoint/2010/main" val="3203911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628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903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84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altLang="en-US" dirty="0"/>
              <a:t>The brains of different subjects vary in shape and size.</a:t>
            </a:r>
            <a:r>
              <a:rPr lang="en-US" altLang="en-US" baseline="0" dirty="0"/>
              <a:t> We want to be able to examine homologous regions across subjects.</a:t>
            </a:r>
          </a:p>
          <a:p>
            <a:endParaRPr lang="en-US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1801492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Pooling data to compare activation differences : enables BETWEEN SUBJECTS comparisons to derive group statistics, improve statistical power of analyses, generalise findings to population level, make group analyses: identify similarities and differences between groups; report results in a standard coordinate system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GB" altLang="en-US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dirty="0" err="1">
                <a:solidFill>
                  <a:srgbClr val="FFFFFF"/>
                </a:solidFill>
                <a:ea typeface="ＭＳ Ｐゴシック" panose="020B0600070205080204" pitchFamily="34" charset="-128"/>
              </a:rPr>
              <a:t>Talairach</a:t>
            </a:r>
            <a:r>
              <a:rPr lang="en-GB" altLang="en-US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: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GB" altLang="en-US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Not representative of population  (single-subject atlas)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GB" altLang="en-US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Slices, rather than a 3D volume (from post-mortem slices)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MNI: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GB" altLang="en-US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Based on data from many individuals (probabilistic space)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GB" altLang="en-US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Fully 3D, data at every voxel </a:t>
            </a:r>
            <a:r>
              <a:rPr lang="en-GB" altLang="en-US" dirty="0">
                <a:solidFill>
                  <a:srgbClr val="FFFFFF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 representative average template</a:t>
            </a:r>
            <a:endParaRPr lang="en-GB" altLang="en-US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GB" altLang="en-US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SPM reports MNI coordinates (can be converted to </a:t>
            </a:r>
            <a:r>
              <a:rPr lang="en-GB" altLang="en-US" dirty="0" err="1">
                <a:solidFill>
                  <a:srgbClr val="FFFFFF"/>
                </a:solidFill>
                <a:ea typeface="ＭＳ Ｐゴシック" panose="020B0600070205080204" pitchFamily="34" charset="-128"/>
              </a:rPr>
              <a:t>Talairach</a:t>
            </a:r>
            <a:r>
              <a:rPr lang="en-GB" altLang="en-US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GB" altLang="en-US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Shared conventions: AC is roughly [0 0 0], xyz axes = right-left, anterior-post  superior-inferior</a:t>
            </a:r>
          </a:p>
        </p:txBody>
      </p:sp>
    </p:spTree>
    <p:extLst>
      <p:ext uri="{BB962C8B-B14F-4D97-AF65-F5344CB8AC3E}">
        <p14:creationId xmlns:p14="http://schemas.microsoft.com/office/powerpoint/2010/main" val="1163831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339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106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/>
              <a:t>MNI (Montreal Neurological Institute) – created in a 2-step process based off the </a:t>
            </a:r>
            <a:r>
              <a:rPr lang="en-US" altLang="en-US" dirty="0" err="1"/>
              <a:t>Talairach</a:t>
            </a:r>
            <a:r>
              <a:rPr lang="en-US" altLang="en-US" dirty="0"/>
              <a:t> atlas. 1. In a large dataset of brains (n=241), manually defined landmarks and then scaled these to the </a:t>
            </a:r>
            <a:r>
              <a:rPr lang="en-US" altLang="en-US" dirty="0" err="1"/>
              <a:t>Talairach</a:t>
            </a:r>
            <a:r>
              <a:rPr lang="en-US" altLang="en-US" dirty="0"/>
              <a:t> atlas. 2. Matched another dataset (n=305) of brains to the average of the brains which had been matched to the </a:t>
            </a:r>
            <a:r>
              <a:rPr lang="en-US" altLang="en-US" dirty="0" err="1"/>
              <a:t>Tailarch</a:t>
            </a:r>
            <a:r>
              <a:rPr lang="en-US" altLang="en-US" dirty="0"/>
              <a:t> atlas. Averaged this </a:t>
            </a:r>
            <a:r>
              <a:rPr lang="en-US" altLang="en-US" dirty="0">
                <a:sym typeface="Wingdings" pitchFamily="2" charset="2"/>
              </a:rPr>
              <a:t> the MNI305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48869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398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bias field is a smooth low frequency signal that corrupts MRI images due to inhomogeneities in the magnetic fields of MRI machine</a:t>
            </a:r>
          </a:p>
        </p:txBody>
      </p:sp>
    </p:spTree>
    <p:extLst>
      <p:ext uri="{BB962C8B-B14F-4D97-AF65-F5344CB8AC3E}">
        <p14:creationId xmlns:p14="http://schemas.microsoft.com/office/powerpoint/2010/main" val="30003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4235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569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396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192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>
                <a:latin typeface="Times New Roman" pitchFamily="16" charset="0"/>
              </a:rPr>
              <a:t>EPI dropout</a:t>
            </a:r>
          </a:p>
        </p:txBody>
      </p:sp>
    </p:spTree>
    <p:extLst>
      <p:ext uri="{BB962C8B-B14F-4D97-AF65-F5344CB8AC3E}">
        <p14:creationId xmlns:p14="http://schemas.microsoft.com/office/powerpoint/2010/main" val="1496573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GB" baseline="0" dirty="0"/>
              <a:t>An affine transformation is an important class of linear 2-D geometric transformations which maps variables into new variables by applying a linear combination of translation, rotation, scaling and/or shearing (</a:t>
            </a:r>
            <a:r>
              <a:rPr lang="en-GB" sz="1200" b="0" i="0" u="none" strike="noStrike" kern="1200" dirty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all points along a given line remain fixed while other points are shifted parallel to by a distance proportional to their perpendicular distance from</a:t>
            </a:r>
            <a:r>
              <a:rPr lang="en-GB" baseline="0" dirty="0"/>
              <a:t>) operations.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lang="en-GB" baseline="0" dirty="0"/>
          </a:p>
          <a:p>
            <a:r>
              <a:rPr lang="en-GB" baseline="0" dirty="0"/>
              <a:t>Fitting structural to function – simplest but s</a:t>
            </a:r>
            <a:r>
              <a:rPr lang="en-GB" sz="1200" b="0" i="0" u="none" strike="noStrike" kern="1200" dirty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ometimes the </a:t>
            </a:r>
            <a:r>
              <a:rPr lang="en-GB" sz="1200" b="0" i="0" u="none" strike="noStrike" kern="1200" dirty="0" err="1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coregistration</a:t>
            </a:r>
            <a:r>
              <a:rPr lang="en-GB" sz="1200" b="0" i="0" u="none" strike="noStrike" kern="1200" dirty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doesn't work so well if there are bias </a:t>
            </a:r>
            <a:r>
              <a:rPr lang="en-GB" sz="1200" b="0" i="0" u="none" strike="noStrike" kern="1200" dirty="0" err="1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artifacts</a:t>
            </a:r>
            <a:r>
              <a:rPr lang="en-GB" sz="1200" b="0" i="0" u="none" strike="noStrike" kern="1200" dirty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in the anatomical scan</a:t>
            </a:r>
          </a:p>
          <a:p>
            <a:r>
              <a:rPr lang="en-GB" sz="1200" b="0" i="0" u="none" strike="noStrike" kern="1200" dirty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Fitting functional to structural – need to include all the other fMRI images that should be in alignment with the functional image</a:t>
            </a:r>
          </a:p>
          <a:p>
            <a:r>
              <a:rPr lang="en-GB" sz="1200" b="0" i="0" u="none" strike="noStrike" kern="1200" dirty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	This option allows the results of the segmentation (used for bias correction etc) to still be used for spatially normalising all the images.</a:t>
            </a:r>
          </a:p>
          <a:p>
            <a:endParaRPr lang="en-GB" sz="1200" b="0" i="0" u="none" strike="noStrike" kern="1200" dirty="0">
              <a:solidFill>
                <a:srgbClr val="00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013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Reslicing</a:t>
            </a:r>
            <a:r>
              <a:rPr lang="en-GB" dirty="0"/>
              <a:t> – images are resliced to match the reference image (after </a:t>
            </a:r>
            <a:r>
              <a:rPr lang="en-GB" dirty="0" err="1"/>
              <a:t>coregistration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26579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92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33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484313"/>
            <a:ext cx="2122488" cy="4645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84313"/>
            <a:ext cx="6219825" cy="46450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7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19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32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93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45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10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20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283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21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1" t="33264" r="3368"/>
          <a:stretch>
            <a:fillRect/>
          </a:stretch>
        </p:blipFill>
        <p:spPr bwMode="auto">
          <a:xfrm>
            <a:off x="0" y="-7938"/>
            <a:ext cx="9144000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1991" t="33264" r="336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84313"/>
            <a:ext cx="8494713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23850" y="6245225"/>
            <a:ext cx="84947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4359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4359"/>
          </a:solidFill>
          <a:latin typeface="Arial" charset="0"/>
          <a:ea typeface="Microsoft YaHei" charset="-122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4359"/>
          </a:solidFill>
          <a:latin typeface="Arial" charset="0"/>
          <a:ea typeface="Microsoft YaHei" charset="-122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4359"/>
          </a:solidFill>
          <a:latin typeface="Arial" charset="0"/>
          <a:ea typeface="Microsoft YaHei" charset="-122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4359"/>
          </a:solidFill>
          <a:latin typeface="Arial" charset="0"/>
          <a:ea typeface="Microsoft YaHei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4359"/>
          </a:solidFill>
          <a:latin typeface="Arial" charset="0"/>
          <a:ea typeface="Microsoft YaHei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4359"/>
          </a:solidFill>
          <a:latin typeface="Arial" charset="0"/>
          <a:ea typeface="Microsoft YaHei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4359"/>
          </a:solidFill>
          <a:latin typeface="Arial" charset="0"/>
          <a:ea typeface="Microsoft YaHei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004359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1484313"/>
            <a:ext cx="8496300" cy="1368425"/>
          </a:xfrm>
          <a:ln/>
        </p:spPr>
        <p:txBody>
          <a:bodyPr/>
          <a:lstStyle/>
          <a:p>
            <a:r>
              <a:rPr lang="en-GB" dirty="0" err="1"/>
              <a:t>Preprocessing</a:t>
            </a:r>
            <a:r>
              <a:rPr lang="en-GB" dirty="0"/>
              <a:t>: </a:t>
            </a:r>
            <a:r>
              <a:rPr lang="en-GB" dirty="0" err="1"/>
              <a:t>Coregistration</a:t>
            </a:r>
            <a:r>
              <a:rPr lang="en-GB" dirty="0"/>
              <a:t> and Spatial Normalisation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5161551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Hugo Fleming and Holly Morley</a:t>
            </a:r>
          </a:p>
          <a:p>
            <a:pPr algn="ctr"/>
            <a:endParaRPr lang="en-GB" sz="800" dirty="0">
              <a:solidFill>
                <a:srgbClr val="002060"/>
              </a:solidFill>
            </a:endParaRPr>
          </a:p>
          <a:p>
            <a:pPr algn="ctr"/>
            <a:r>
              <a:rPr lang="en-GB" sz="1600" dirty="0">
                <a:solidFill>
                  <a:srgbClr val="002060"/>
                </a:solidFill>
              </a:rPr>
              <a:t>Methods for Dummies 2018</a:t>
            </a:r>
          </a:p>
          <a:p>
            <a:pPr algn="ctr"/>
            <a:endParaRPr lang="en-GB" sz="1600" dirty="0">
              <a:solidFill>
                <a:srgbClr val="002060"/>
              </a:solidFill>
            </a:endParaRPr>
          </a:p>
          <a:p>
            <a:pPr algn="ctr"/>
            <a:r>
              <a:rPr lang="en-GB" sz="2000" dirty="0">
                <a:solidFill>
                  <a:srgbClr val="002060"/>
                </a:solidFill>
              </a:rPr>
              <a:t>With thanks to our expert John </a:t>
            </a:r>
            <a:r>
              <a:rPr lang="en-GB" sz="2000" dirty="0" err="1">
                <a:solidFill>
                  <a:srgbClr val="002060"/>
                </a:solidFill>
              </a:rPr>
              <a:t>Ashburner</a:t>
            </a: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4101" name="Picture 5" descr="https://encrypted-tbn2.gstatic.com/images?q=tbn:ANd9GcRhzT21BKNiBYsi9kghum3__slB7Meg5anwn-pQcruGSClb_IXst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391" y="2780928"/>
            <a:ext cx="2381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4A0BB47-1DB6-284D-B7E8-F4CDB6D1DBDA}"/>
              </a:ext>
            </a:extLst>
          </p:cNvPr>
          <p:cNvSpPr txBox="1">
            <a:spLocks/>
          </p:cNvSpPr>
          <p:nvPr/>
        </p:nvSpPr>
        <p:spPr bwMode="auto">
          <a:xfrm>
            <a:off x="609600" y="17573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914400" lvl="2" indent="-514350">
              <a:spcBef>
                <a:spcPts val="700"/>
              </a:spcBef>
              <a:buFont typeface="+mj-lt"/>
              <a:buAutoNum type="romanLcPeriod"/>
            </a:pPr>
            <a:r>
              <a:rPr lang="en-GB" altLang="en-US" sz="2400" kern="0" dirty="0"/>
              <a:t>Registration </a:t>
            </a:r>
          </a:p>
          <a:p>
            <a:pPr marL="914400" lvl="2" indent="-514350">
              <a:spcBef>
                <a:spcPts val="700"/>
              </a:spcBef>
              <a:buFont typeface="+mj-lt"/>
              <a:buAutoNum type="romanLcPeriod"/>
            </a:pPr>
            <a:endParaRPr lang="en-GB" altLang="en-US" kern="0" dirty="0"/>
          </a:p>
          <a:p>
            <a:r>
              <a:rPr lang="en-GB" sz="2000" b="1" kern="0" dirty="0"/>
              <a:t>Fitting structural to function </a:t>
            </a:r>
            <a:r>
              <a:rPr lang="en-GB" sz="2000" kern="0" dirty="0"/>
              <a:t>– simplest but sometimes the </a:t>
            </a:r>
            <a:r>
              <a:rPr lang="en-GB" sz="2000" kern="0" dirty="0" err="1"/>
              <a:t>coregistration</a:t>
            </a:r>
            <a:r>
              <a:rPr lang="en-GB" sz="2000" kern="0" dirty="0"/>
              <a:t> doesn't work so well if there are bias </a:t>
            </a:r>
            <a:r>
              <a:rPr lang="en-GB" sz="2000" kern="0" dirty="0" err="1"/>
              <a:t>artifacts</a:t>
            </a:r>
            <a:r>
              <a:rPr lang="en-GB" sz="2000" kern="0" dirty="0"/>
              <a:t> in the anatomical scan</a:t>
            </a:r>
          </a:p>
          <a:p>
            <a:r>
              <a:rPr lang="en-GB" sz="2000" b="1" kern="0" dirty="0"/>
              <a:t>Fitting functional to structural </a:t>
            </a:r>
            <a:r>
              <a:rPr lang="en-GB" sz="2000" kern="0" dirty="0"/>
              <a:t>– need to include all the other fMRI images that should be in alignment with the functional image in ‘other images’</a:t>
            </a:r>
          </a:p>
          <a:p>
            <a:r>
              <a:rPr lang="en-GB" sz="2000" kern="0" dirty="0"/>
              <a:t>	This option allows the results of the segmentation (used for bias correction etc) to still be used for spatially normalising all the images.</a:t>
            </a:r>
          </a:p>
          <a:p>
            <a:pPr marL="1371600" lvl="3" indent="-514350">
              <a:spcBef>
                <a:spcPts val="700"/>
              </a:spcBef>
              <a:buFont typeface="Arial" panose="020B0604020202020204" pitchFamily="34" charset="0"/>
              <a:buChar char="•"/>
            </a:pPr>
            <a:endParaRPr lang="en-GB" altLang="en-US" kern="0" dirty="0"/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4053423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975" y="153542"/>
            <a:ext cx="8494713" cy="136683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514350" eaLnBrk="1" hangingPunct="1">
              <a:buFont typeface="+mj-lt"/>
              <a:buAutoNum type="romanL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 err="1"/>
              <a:t>Reslicing</a:t>
            </a:r>
            <a:r>
              <a:rPr lang="en-GB" altLang="en-US" dirty="0"/>
              <a:t> (optional) </a:t>
            </a:r>
          </a:p>
          <a:p>
            <a:endParaRPr lang="en-GB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8135C4F-A0FD-9841-A19E-FD2E90717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95"/>
          <a:stretch/>
        </p:blipFill>
        <p:spPr bwMode="auto">
          <a:xfrm>
            <a:off x="1262600" y="2924944"/>
            <a:ext cx="2944024" cy="250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A652B369-EF06-E44A-A701-3311833A32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95"/>
          <a:stretch/>
        </p:blipFill>
        <p:spPr bwMode="auto">
          <a:xfrm>
            <a:off x="4355976" y="2924944"/>
            <a:ext cx="2971168" cy="250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206990-D04F-CD40-8DA2-F09F64B01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085" y="4194955"/>
            <a:ext cx="12105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sz="2400" dirty="0">
                <a:latin typeface="+mn-lt"/>
              </a:rPr>
              <a:t>Reoriented</a:t>
            </a:r>
            <a:br>
              <a:rPr lang="en-GB" sz="2400" dirty="0">
                <a:latin typeface="+mn-lt"/>
              </a:rPr>
            </a:b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(1x1x3 mm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 voxel size)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42E67A-8D61-B64F-AD9D-8706634FB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0840" y="4222285"/>
            <a:ext cx="99738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sz="2400" dirty="0">
                <a:latin typeface="+mn-lt"/>
              </a:rPr>
              <a:t>Resliced</a:t>
            </a:r>
          </a:p>
          <a:p>
            <a:endParaRPr lang="en-GB" sz="2400" dirty="0">
              <a:latin typeface="+mn-lt"/>
            </a:endParaRPr>
          </a:p>
          <a:p>
            <a:r>
              <a:rPr lang="en-GB" sz="2400" dirty="0">
                <a:latin typeface="+mn-lt"/>
              </a:rPr>
              <a:t>(to 2 mm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 cubic)</a:t>
            </a:r>
          </a:p>
        </p:txBody>
      </p:sp>
    </p:spTree>
    <p:extLst>
      <p:ext uri="{BB962C8B-B14F-4D97-AF65-F5344CB8AC3E}">
        <p14:creationId xmlns:p14="http://schemas.microsoft.com/office/powerpoint/2010/main" val="232872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bspline2rep">
            <a:extLst>
              <a:ext uri="{FF2B5EF4-FFF2-40B4-BE49-F238E27FC236}">
                <a16:creationId xmlns:a16="http://schemas.microsoft.com/office/drawing/2014/main" id="{138E169C-E5FD-A84D-97E1-D9009A643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94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228" y="3694560"/>
            <a:ext cx="42735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975" y="153542"/>
            <a:ext cx="8494713" cy="136683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514350" eaLnBrk="1" hangingPunct="1">
              <a:buFont typeface="+mj-lt"/>
              <a:buAutoNum type="romanL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Interpolation</a:t>
            </a:r>
          </a:p>
          <a:p>
            <a:pPr marL="1314450" lvl="2" indent="-5143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Estimates the intensity of new voxels in source image corresponding to voxels in the reference space</a:t>
            </a:r>
          </a:p>
          <a:p>
            <a:pPr marL="1314450" lvl="2" indent="-5143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>
                <a:sym typeface="Wingdings" charset="2"/>
              </a:rPr>
              <a:t>Based off intensity of surrounding voxels in original source image</a:t>
            </a:r>
          </a:p>
          <a:p>
            <a:endParaRPr lang="en-GB" dirty="0"/>
          </a:p>
        </p:txBody>
      </p:sp>
      <p:sp>
        <p:nvSpPr>
          <p:cNvPr id="10" name="&quot;No&quot; Symbol 9">
            <a:extLst>
              <a:ext uri="{FF2B5EF4-FFF2-40B4-BE49-F238E27FC236}">
                <a16:creationId xmlns:a16="http://schemas.microsoft.com/office/drawing/2014/main" id="{90ECEF87-331B-274C-AB0D-C926FFEB3162}"/>
              </a:ext>
            </a:extLst>
          </p:cNvPr>
          <p:cNvSpPr/>
          <p:nvPr/>
        </p:nvSpPr>
        <p:spPr bwMode="auto">
          <a:xfrm>
            <a:off x="3132360" y="2643014"/>
            <a:ext cx="2565285" cy="2448272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37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6B4CF-22A3-6340-92AD-D8A64161F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Advised to use ‘Estimate only’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2EE569-FBDC-1F48-B4DB-A567648507A6}"/>
              </a:ext>
            </a:extLst>
          </p:cNvPr>
          <p:cNvSpPr txBox="1"/>
          <p:nvPr/>
        </p:nvSpPr>
        <p:spPr>
          <a:xfrm>
            <a:off x="179512" y="2780928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algorithm only changes the headers of the images in order to reflect their new orientation/position.  </a:t>
            </a: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The changed headers are accounted for by the spatial normalisation 	routines, so if you estimate a deformation from the anatomical scan, 	then it can be applied to the functional data</a:t>
            </a: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!providing the anatomical and functional scans are in rigid alignment!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69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7FA1E-8B3D-9348-A989-3D420AA9F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317714"/>
            <a:ext cx="8494713" cy="1366837"/>
          </a:xfrm>
        </p:spPr>
        <p:txBody>
          <a:bodyPr/>
          <a:lstStyle/>
          <a:p>
            <a:r>
              <a:rPr lang="en-GB" dirty="0"/>
              <a:t>Measure of similarity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CE8B7B-8982-7741-AE9D-E6906B5FE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5098096"/>
            <a:ext cx="2376042" cy="17872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3DE7C-093A-3E44-BD4F-25FFA46C3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8013" cy="392447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SPM then mathematically measures the similarity of the two images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Images are too different to use mean squared difference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So need measures of image similarity which are more flexible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GB" dirty="0"/>
              <a:t>Use Mutual Information (Information Theory)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GB" dirty="0"/>
              <a:t>Derived from joint histograms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656BBE-4D9C-804B-B877-D6798F4C4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54" y="5475889"/>
            <a:ext cx="5941454" cy="1252567"/>
          </a:xfrm>
          <a:prstGeom prst="rect">
            <a:avLst/>
          </a:prstGeom>
          <a:ln w="53975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2507894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77991" y="2360345"/>
            <a:ext cx="2333625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991" y="4776014"/>
            <a:ext cx="2457450" cy="165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143" y="4520128"/>
            <a:ext cx="2609850" cy="1800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2317169"/>
            <a:ext cx="2638425" cy="180975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3563888" y="3145844"/>
            <a:ext cx="187220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>
            <a:cxnSpLocks/>
            <a:endCxn id="18" idx="0"/>
          </p:cNvCxnSpPr>
          <p:nvPr/>
        </p:nvCxnSpPr>
        <p:spPr bwMode="auto">
          <a:xfrm>
            <a:off x="3563888" y="5420240"/>
            <a:ext cx="1853009" cy="902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243877F8-5151-0547-8999-525013E1B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484313"/>
            <a:ext cx="8494713" cy="1366837"/>
          </a:xfrm>
        </p:spPr>
        <p:txBody>
          <a:bodyPr/>
          <a:lstStyle/>
          <a:p>
            <a:r>
              <a:rPr lang="en-GB" dirty="0"/>
              <a:t>Plotting intensities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84A925-3671-D347-BD38-CFD213E57A54}"/>
              </a:ext>
            </a:extLst>
          </p:cNvPr>
          <p:cNvSpPr txBox="1"/>
          <p:nvPr/>
        </p:nvSpPr>
        <p:spPr>
          <a:xfrm>
            <a:off x="847517" y="4196754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T1 (structural) image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DF6282-BB0B-1A45-BFBA-3069312E04EC}"/>
              </a:ext>
            </a:extLst>
          </p:cNvPr>
          <p:cNvSpPr txBox="1"/>
          <p:nvPr/>
        </p:nvSpPr>
        <p:spPr>
          <a:xfrm>
            <a:off x="886274" y="2011468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T2* (functional) image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ECF9F0-6939-7D49-B5F8-560C82FDEE5E}"/>
              </a:ext>
            </a:extLst>
          </p:cNvPr>
          <p:cNvSpPr txBox="1"/>
          <p:nvPr/>
        </p:nvSpPr>
        <p:spPr>
          <a:xfrm>
            <a:off x="5506332" y="2060848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T2* (functional) histogram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1D7E17-6C08-8B42-B021-30279DAE4EC9}"/>
              </a:ext>
            </a:extLst>
          </p:cNvPr>
          <p:cNvSpPr txBox="1"/>
          <p:nvPr/>
        </p:nvSpPr>
        <p:spPr>
          <a:xfrm>
            <a:off x="5525567" y="4429756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T1 (structural) histogram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C6DBF2-6A3E-D54D-A16E-EDEA8A4BA028}"/>
              </a:ext>
            </a:extLst>
          </p:cNvPr>
          <p:cNvSpPr txBox="1"/>
          <p:nvPr/>
        </p:nvSpPr>
        <p:spPr>
          <a:xfrm>
            <a:off x="6588224" y="3967109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Intensity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FD6D8F-A7B1-5448-B924-931874A83CE8}"/>
              </a:ext>
            </a:extLst>
          </p:cNvPr>
          <p:cNvSpPr txBox="1"/>
          <p:nvPr/>
        </p:nvSpPr>
        <p:spPr>
          <a:xfrm rot="16200000">
            <a:off x="5137997" y="2980881"/>
            <a:ext cx="790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200" dirty="0">
                <a:solidFill>
                  <a:schemeClr val="tx1"/>
                </a:solidFill>
              </a:rPr>
              <a:t>#  </a:t>
            </a:r>
            <a:r>
              <a:rPr lang="en-GB" sz="1200" dirty="0">
                <a:solidFill>
                  <a:schemeClr val="tx1"/>
                </a:solidFill>
              </a:rPr>
              <a:t>voxels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22868E-9351-3645-BF10-A1BA3E3E976A}"/>
              </a:ext>
            </a:extLst>
          </p:cNvPr>
          <p:cNvSpPr txBox="1"/>
          <p:nvPr/>
        </p:nvSpPr>
        <p:spPr>
          <a:xfrm rot="16200000">
            <a:off x="5176927" y="5290761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Intensity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E85D74-9A99-494C-950D-EAB698C3BDF7}"/>
              </a:ext>
            </a:extLst>
          </p:cNvPr>
          <p:cNvSpPr txBox="1"/>
          <p:nvPr/>
        </p:nvSpPr>
        <p:spPr>
          <a:xfrm>
            <a:off x="6571392" y="6433364"/>
            <a:ext cx="790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200" dirty="0">
                <a:solidFill>
                  <a:schemeClr val="tx1"/>
                </a:solidFill>
              </a:rPr>
              <a:t>#  </a:t>
            </a:r>
            <a:r>
              <a:rPr lang="en-GB" sz="1200" dirty="0">
                <a:solidFill>
                  <a:schemeClr val="tx1"/>
                </a:solidFill>
              </a:rPr>
              <a:t>voxels</a:t>
            </a:r>
          </a:p>
        </p:txBody>
      </p:sp>
    </p:spTree>
    <p:extLst>
      <p:ext uri="{BB962C8B-B14F-4D97-AF65-F5344CB8AC3E}">
        <p14:creationId xmlns:p14="http://schemas.microsoft.com/office/powerpoint/2010/main" val="1658569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84313"/>
            <a:ext cx="8494713" cy="1366837"/>
          </a:xfrm>
        </p:spPr>
        <p:txBody>
          <a:bodyPr/>
          <a:lstStyle/>
          <a:p>
            <a:r>
              <a:rPr lang="en-GB" dirty="0"/>
              <a:t>Forming a joint histogram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70224" y="2285543"/>
            <a:ext cx="23336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884" y="2178087"/>
            <a:ext cx="2457450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9570" y="4233628"/>
            <a:ext cx="3163843" cy="2142842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3743908" y="3123991"/>
            <a:ext cx="122413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>
            <a:cxnSpLocks/>
          </p:cNvCxnSpPr>
          <p:nvPr/>
        </p:nvCxnSpPr>
        <p:spPr bwMode="auto">
          <a:xfrm>
            <a:off x="4381492" y="2583931"/>
            <a:ext cx="0" cy="108012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cxnSpLocks/>
          </p:cNvCxnSpPr>
          <p:nvPr/>
        </p:nvCxnSpPr>
        <p:spPr bwMode="auto">
          <a:xfrm>
            <a:off x="1259632" y="5085184"/>
            <a:ext cx="1224136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CAAB5E8-2CA5-B049-9EE4-FE836849218C}"/>
              </a:ext>
            </a:extLst>
          </p:cNvPr>
          <p:cNvSpPr txBox="1"/>
          <p:nvPr/>
        </p:nvSpPr>
        <p:spPr>
          <a:xfrm>
            <a:off x="6156176" y="4869160"/>
            <a:ext cx="282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Brightness = count of paired intensities</a:t>
            </a:r>
          </a:p>
        </p:txBody>
      </p:sp>
    </p:spTree>
    <p:extLst>
      <p:ext uri="{BB962C8B-B14F-4D97-AF65-F5344CB8AC3E}">
        <p14:creationId xmlns:p14="http://schemas.microsoft.com/office/powerpoint/2010/main" val="1470833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05" y="2492897"/>
            <a:ext cx="3024336" cy="2048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2492896"/>
            <a:ext cx="3031565" cy="20483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7085" y="4562688"/>
            <a:ext cx="2390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Registered joint histogram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- More sharpness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8817" y="4562688"/>
            <a:ext cx="2390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Mis-registered joint histogram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- Less sharpness</a:t>
            </a:r>
          </a:p>
        </p:txBody>
      </p:sp>
    </p:spTree>
    <p:extLst>
      <p:ext uri="{BB962C8B-B14F-4D97-AF65-F5344CB8AC3E}">
        <p14:creationId xmlns:p14="http://schemas.microsoft.com/office/powerpoint/2010/main" val="3797686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90527" y="5373216"/>
            <a:ext cx="7597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Motivation: A shared space is required to enable us to compare subjects.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Aim: Voxel to voxel correspondence between the brains of subjects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555776" y="2168112"/>
            <a:ext cx="4269774" cy="3040163"/>
            <a:chOff x="1020" y="799"/>
            <a:chExt cx="3765" cy="3521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020" y="799"/>
              <a:ext cx="3765" cy="352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 baseline="-250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 baseline="-250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 baseline="-250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 baseline="-250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 baseline="-250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 baseline="-250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 baseline="-250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 baseline="-250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 baseline="-250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pPr eaLnBrk="0" hangingPunct="0"/>
              <a:endParaRPr lang="en-US"/>
            </a:p>
          </p:txBody>
        </p:sp>
        <p:pic>
          <p:nvPicPr>
            <p:cNvPr id="14" name="Picture 13" descr="s30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" y="871"/>
              <a:ext cx="1168" cy="1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 descr="s17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" y="993"/>
              <a:ext cx="1099" cy="9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 descr="s22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" y="3201"/>
              <a:ext cx="1125" cy="1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 descr="s23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" y="2094"/>
              <a:ext cx="1121" cy="1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 descr="s26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" y="2071"/>
              <a:ext cx="1136" cy="1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 descr="s26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" y="2164"/>
              <a:ext cx="1073" cy="9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 descr="s30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" y="946"/>
              <a:ext cx="1173" cy="9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9" descr="s21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2" y="3231"/>
              <a:ext cx="1151" cy="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 descr="s26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" y="3252"/>
              <a:ext cx="1075" cy="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itle 1"/>
          <p:cNvSpPr txBox="1">
            <a:spLocks/>
          </p:cNvSpPr>
          <p:nvPr/>
        </p:nvSpPr>
        <p:spPr bwMode="auto">
          <a:xfrm>
            <a:off x="323850" y="1268760"/>
            <a:ext cx="8494713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5pPr>
            <a:lvl6pPr marL="25146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6pPr>
            <a:lvl7pPr marL="29718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7pPr>
            <a:lvl8pPr marL="3429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8pPr>
            <a:lvl9pPr marL="3886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en-GB" kern="0" dirty="0">
                <a:solidFill>
                  <a:schemeClr val="accent6">
                    <a:lumMod val="50000"/>
                  </a:schemeClr>
                </a:solidFill>
              </a:rPr>
              <a:t>Normalisation: why?</a:t>
            </a:r>
          </a:p>
        </p:txBody>
      </p:sp>
    </p:spTree>
    <p:extLst>
      <p:ext uri="{BB962C8B-B14F-4D97-AF65-F5344CB8AC3E}">
        <p14:creationId xmlns:p14="http://schemas.microsoft.com/office/powerpoint/2010/main" val="34125494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8013" cy="385246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Increases statistical power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Group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Generalise to population level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Allows cross-study comparisons</a:t>
            </a:r>
          </a:p>
          <a:p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http://www.way-of-tao.com/media/other%20images/colorful_pe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2492"/>
            <a:ext cx="3127289" cy="208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highschoolformals.com.au/wp-content/uploads/2010/07/pear-shap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0" b="8629"/>
          <a:stretch/>
        </p:blipFill>
        <p:spPr bwMode="auto">
          <a:xfrm>
            <a:off x="5796136" y="4183275"/>
            <a:ext cx="2090718" cy="21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995936" y="5157192"/>
            <a:ext cx="1584176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0" y="1268760"/>
            <a:ext cx="8494713" cy="1366837"/>
          </a:xfrm>
        </p:spPr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Why normalise? cont’d…</a:t>
            </a:r>
          </a:p>
        </p:txBody>
      </p:sp>
    </p:spTree>
    <p:extLst>
      <p:ext uri="{BB962C8B-B14F-4D97-AF65-F5344CB8AC3E}">
        <p14:creationId xmlns:p14="http://schemas.microsoft.com/office/powerpoint/2010/main" val="108387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8325" y="2954374"/>
            <a:ext cx="1295400" cy="1270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6750" y="2938499"/>
            <a:ext cx="1295400" cy="1270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73588" y="4303749"/>
            <a:ext cx="1296987" cy="1270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92675" y="4676812"/>
            <a:ext cx="647700" cy="576262"/>
          </a:xfrm>
          <a:prstGeom prst="roundRect">
            <a:avLst/>
          </a:prstGeom>
          <a:solidFill>
            <a:srgbClr val="C0504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MNI</a:t>
            </a:r>
          </a:p>
        </p:txBody>
      </p:sp>
      <p:sp>
        <p:nvSpPr>
          <p:cNvPr id="8" name="Rounded Rectangle 7"/>
          <p:cNvSpPr/>
          <p:nvPr/>
        </p:nvSpPr>
        <p:spPr>
          <a:xfrm rot="1903763">
            <a:off x="3641700" y="3259174"/>
            <a:ext cx="865188" cy="592138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str</a:t>
            </a:r>
            <a:endParaRPr lang="en-GB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20016098">
            <a:off x="2166913" y="3208374"/>
            <a:ext cx="865187" cy="59213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fct</a:t>
            </a:r>
            <a:endParaRPr lang="en-GB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 rot="20016098">
            <a:off x="2238350" y="3352837"/>
            <a:ext cx="865188" cy="59213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fct</a:t>
            </a:r>
            <a:endParaRPr lang="en-GB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 rot="20016098">
            <a:off x="2309788" y="3475074"/>
            <a:ext cx="865187" cy="59213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fct</a:t>
            </a:r>
            <a:endParaRPr lang="en-GB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39950" y="5989674"/>
            <a:ext cx="666750" cy="59213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fct</a:t>
            </a:r>
            <a:endParaRPr lang="en-GB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79813" y="5989674"/>
            <a:ext cx="649287" cy="592138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str</a:t>
            </a:r>
            <a:endParaRPr lang="en-GB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6800" y="6003962"/>
            <a:ext cx="647700" cy="577850"/>
          </a:xfrm>
          <a:prstGeom prst="roundRect">
            <a:avLst/>
          </a:prstGeom>
          <a:solidFill>
            <a:srgbClr val="C0504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MNI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38325" y="4306924"/>
            <a:ext cx="1295400" cy="1270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 rot="20016098">
            <a:off x="2268513" y="4648237"/>
            <a:ext cx="865187" cy="59213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fct</a:t>
            </a:r>
            <a:endParaRPr lang="en-GB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06750" y="4306924"/>
            <a:ext cx="1295400" cy="1270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19786421">
            <a:off x="3635350" y="4632362"/>
            <a:ext cx="863600" cy="592137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str</a:t>
            </a:r>
            <a:endParaRPr lang="en-GB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9" name="TextBox 133"/>
          <p:cNvSpPr txBox="1">
            <a:spLocks noChangeArrowheads="1"/>
          </p:cNvSpPr>
          <p:nvPr/>
        </p:nvSpPr>
        <p:spPr bwMode="auto">
          <a:xfrm>
            <a:off x="1749400" y="4345024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73588" y="2935324"/>
            <a:ext cx="1296987" cy="1270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062513" y="3308387"/>
            <a:ext cx="647700" cy="576262"/>
          </a:xfrm>
          <a:prstGeom prst="roundRect">
            <a:avLst/>
          </a:prstGeom>
          <a:solidFill>
            <a:srgbClr val="C0504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MNI</a:t>
            </a:r>
          </a:p>
        </p:txBody>
      </p:sp>
      <p:sp>
        <p:nvSpPr>
          <p:cNvPr id="22" name="TextBox 136"/>
          <p:cNvSpPr txBox="1">
            <a:spLocks noChangeArrowheads="1"/>
          </p:cNvSpPr>
          <p:nvPr/>
        </p:nvSpPr>
        <p:spPr bwMode="auto">
          <a:xfrm>
            <a:off x="1763688" y="5713449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3" name="TextBox 141"/>
          <p:cNvSpPr txBox="1">
            <a:spLocks noChangeArrowheads="1"/>
          </p:cNvSpPr>
          <p:nvPr/>
        </p:nvSpPr>
        <p:spPr bwMode="auto">
          <a:xfrm>
            <a:off x="380975" y="2946437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6300763" y="6097624"/>
            <a:ext cx="561975" cy="484188"/>
          </a:xfrm>
          <a:prstGeom prst="rightArrow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25" name="TextBox 146"/>
          <p:cNvSpPr txBox="1">
            <a:spLocks noChangeArrowheads="1"/>
          </p:cNvSpPr>
          <p:nvPr/>
        </p:nvSpPr>
        <p:spPr bwMode="auto">
          <a:xfrm>
            <a:off x="6862738" y="5616612"/>
            <a:ext cx="473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65300" y="1474605"/>
            <a:ext cx="5221288" cy="14478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2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Calibri"/>
                <a:ea typeface="ＭＳ Ｐゴシック" charset="0"/>
                <a:cs typeface="Calibri"/>
              </a:rPr>
              <a:t>Realign &amp; Unwarp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Coregister</a:t>
            </a:r>
            <a:endParaRPr lang="en-US" sz="2200" b="1" dirty="0">
              <a:solidFill>
                <a:schemeClr val="accent6">
                  <a:lumMod val="75000"/>
                </a:schemeClr>
              </a:solidFill>
              <a:latin typeface="Calibri"/>
              <a:ea typeface="ＭＳ Ｐゴシック" charset="0"/>
              <a:cs typeface="Calibri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Normalise</a:t>
            </a:r>
            <a:endParaRPr lang="en-US" sz="2200" b="1" dirty="0">
              <a:solidFill>
                <a:schemeClr val="accent6">
                  <a:lumMod val="75000"/>
                </a:schemeClr>
              </a:solidFill>
              <a:latin typeface="Calibri"/>
              <a:ea typeface="ＭＳ Ｐゴシック" charset="0"/>
              <a:cs typeface="Calibri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Smooth</a:t>
            </a:r>
          </a:p>
        </p:txBody>
      </p:sp>
      <p:sp>
        <p:nvSpPr>
          <p:cNvPr id="27" name="Rounded Rectangle 40"/>
          <p:cNvSpPr>
            <a:spLocks noChangeArrowheads="1"/>
          </p:cNvSpPr>
          <p:nvPr/>
        </p:nvSpPr>
        <p:spPr bwMode="auto">
          <a:xfrm>
            <a:off x="4637063" y="1960488"/>
            <a:ext cx="1341437" cy="485775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rgbClr val="FFFFFF"/>
                </a:solidFill>
                <a:latin typeface="Calibri" panose="020F0502020204030204" pitchFamily="34" charset="0"/>
              </a:rPr>
              <a:t>Raw data </a:t>
            </a:r>
          </a:p>
          <a:p>
            <a:pPr algn="ctr" eaLnBrk="1" hangingPunct="1"/>
            <a:r>
              <a:rPr lang="en-GB" altLang="en-US" sz="1200">
                <a:solidFill>
                  <a:srgbClr val="FFFFFF"/>
                </a:solidFill>
                <a:latin typeface="Calibri" panose="020F0502020204030204" pitchFamily="34" charset="0"/>
              </a:rPr>
              <a:t>(fct)</a:t>
            </a:r>
          </a:p>
        </p:txBody>
      </p:sp>
      <p:sp>
        <p:nvSpPr>
          <p:cNvPr id="28" name="Rounded Rectangle 41"/>
          <p:cNvSpPr>
            <a:spLocks noChangeArrowheads="1"/>
          </p:cNvSpPr>
          <p:nvPr/>
        </p:nvSpPr>
        <p:spPr bwMode="auto">
          <a:xfrm>
            <a:off x="6076925" y="1960488"/>
            <a:ext cx="863600" cy="485775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 dirty="0">
                <a:solidFill>
                  <a:srgbClr val="FFFFFF"/>
                </a:solidFill>
                <a:latin typeface="Calibri" panose="020F0502020204030204" pitchFamily="34" charset="0"/>
              </a:rPr>
              <a:t>Raw data</a:t>
            </a:r>
          </a:p>
          <a:p>
            <a:pPr algn="ctr" eaLnBrk="1" hangingPunct="1"/>
            <a:r>
              <a:rPr lang="en-GB" altLang="en-US" sz="1200" dirty="0">
                <a:solidFill>
                  <a:srgbClr val="FFFFFF"/>
                </a:solidFill>
                <a:latin typeface="Calibri" panose="020F0502020204030204" pitchFamily="34" charset="0"/>
              </a:rPr>
              <a:t>(</a:t>
            </a:r>
            <a:r>
              <a:rPr lang="en-GB" altLang="en-US" sz="1200" dirty="0" err="1">
                <a:solidFill>
                  <a:srgbClr val="FFFFFF"/>
                </a:solidFill>
                <a:latin typeface="Calibri" panose="020F0502020204030204" pitchFamily="34" charset="0"/>
              </a:rPr>
              <a:t>str</a:t>
            </a:r>
            <a:r>
              <a:rPr lang="en-GB" altLang="en-US" sz="1200" dirty="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9" name="Rounded Rectangle 42"/>
          <p:cNvSpPr>
            <a:spLocks noChangeArrowheads="1"/>
          </p:cNvSpPr>
          <p:nvPr/>
        </p:nvSpPr>
        <p:spPr bwMode="auto">
          <a:xfrm>
            <a:off x="7011963" y="1960488"/>
            <a:ext cx="647700" cy="495300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dirty="0">
                <a:solidFill>
                  <a:srgbClr val="FFFFFF"/>
                </a:solidFill>
                <a:latin typeface="Calibri" panose="020F0502020204030204" pitchFamily="34" charset="0"/>
              </a:rPr>
              <a:t>MNI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1763688" y="1484784"/>
            <a:ext cx="6337300" cy="1371166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2E6A8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9900" y="2954374"/>
            <a:ext cx="1295400" cy="1270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 rot="19142210">
            <a:off x="755625" y="3209962"/>
            <a:ext cx="865188" cy="59213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fct</a:t>
            </a:r>
            <a:endParaRPr lang="en-GB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 rot="20016098">
            <a:off x="908025" y="3248062"/>
            <a:ext cx="865188" cy="59213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fct</a:t>
            </a:r>
            <a:endParaRPr lang="en-GB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 rot="269691">
            <a:off x="1060425" y="3400462"/>
            <a:ext cx="865188" cy="59213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fct</a:t>
            </a:r>
            <a:endParaRPr lang="en-GB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59075" y="5497459"/>
            <a:ext cx="1356750" cy="1200329"/>
          </a:xfrm>
          <a:prstGeom prst="rect">
            <a:avLst/>
          </a:prstGeom>
          <a:solidFill>
            <a:srgbClr val="C0504D"/>
          </a:solidFill>
          <a:effectLst>
            <a:softEdge rad="127000"/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4 </a:t>
            </a:r>
          </a:p>
          <a:p>
            <a:pPr algn="ctr" eaLnBrk="1" hangingPunct="1">
              <a:defRPr/>
            </a:pPr>
            <a:r>
              <a:rPr lang="en-GB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is a blurry version of </a:t>
            </a:r>
          </a:p>
          <a:p>
            <a:pPr algn="ctr" eaLnBrk="1" hangingPunct="1">
              <a:defRPr/>
            </a:pPr>
            <a:r>
              <a:rPr lang="en-GB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729149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7047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Normalisation </a:t>
            </a:r>
            <a:br>
              <a:rPr lang="en-GB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Native Space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Standard Space</a:t>
            </a:r>
          </a:p>
        </p:txBody>
      </p:sp>
      <p:pic>
        <p:nvPicPr>
          <p:cNvPr id="4" name="Picture 3" descr="Brett_mnital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29"/>
          <a:stretch>
            <a:fillRect/>
          </a:stretch>
        </p:blipFill>
        <p:spPr bwMode="auto">
          <a:xfrm>
            <a:off x="755576" y="2392546"/>
            <a:ext cx="3297238" cy="2917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aging.mrc-cbu.cam.ac.uk/images/mnitalc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5"/>
          <a:stretch>
            <a:fillRect/>
          </a:stretch>
        </p:blipFill>
        <p:spPr bwMode="auto">
          <a:xfrm>
            <a:off x="4370314" y="2411596"/>
            <a:ext cx="359727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1922" y="5507940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Talairach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5507940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Montreal Neurological Institute (MNI) Space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8514" y="6165304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SPM uses MNI space!</a:t>
            </a:r>
          </a:p>
        </p:txBody>
      </p:sp>
    </p:spTree>
    <p:extLst>
      <p:ext uri="{BB962C8B-B14F-4D97-AF65-F5344CB8AC3E}">
        <p14:creationId xmlns:p14="http://schemas.microsoft.com/office/powerpoint/2010/main" val="240274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1348313"/>
            <a:ext cx="806489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Calibri"/>
                <a:ea typeface="ＭＳ Ｐゴシック" charset="0"/>
                <a:cs typeface="Calibri"/>
              </a:rPr>
              <a:t>Normalisation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ＭＳ Ｐゴシック" charset="0"/>
                <a:cs typeface="Calibri"/>
              </a:rPr>
              <a:t>: Procedure</a:t>
            </a:r>
          </a:p>
          <a:p>
            <a:pPr>
              <a:defRPr/>
            </a:pPr>
            <a:endParaRPr lang="en-US" sz="2200" b="1" dirty="0">
              <a:solidFill>
                <a:schemeClr val="accent1">
                  <a:lumMod val="75000"/>
                </a:schemeClr>
              </a:solidFill>
              <a:latin typeface="Calibri"/>
              <a:ea typeface="ＭＳ Ｐゴシック" charset="0"/>
              <a:cs typeface="Calibri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Affine registration 12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dof</a:t>
            </a:r>
            <a:endParaRPr lang="en-US" sz="2200" b="1" dirty="0">
              <a:solidFill>
                <a:schemeClr val="accent6">
                  <a:lumMod val="75000"/>
                </a:schemeClr>
              </a:solidFill>
              <a:latin typeface="Calibri"/>
              <a:ea typeface="ＭＳ Ｐゴシック" charset="0"/>
              <a:cs typeface="Calibri"/>
            </a:endParaRPr>
          </a:p>
          <a:p>
            <a:pPr marL="457200" lvl="1" indent="0">
              <a:defRPr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Translations across axes (3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dof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)</a:t>
            </a:r>
          </a:p>
          <a:p>
            <a:pPr marL="457200" lvl="1" indent="0">
              <a:defRPr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Rotations around axes (3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dof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)</a:t>
            </a:r>
          </a:p>
          <a:p>
            <a:pPr marL="457200" lvl="1" indent="0">
              <a:defRPr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Scaling or Zooming (3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dof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)</a:t>
            </a:r>
          </a:p>
          <a:p>
            <a:pPr marL="457200" lvl="1" indent="0">
              <a:defRPr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Shearing or Skewing (3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dof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)</a:t>
            </a:r>
          </a:p>
          <a:p>
            <a:pPr>
              <a:defRPr/>
            </a:pPr>
            <a:endParaRPr lang="en-US" sz="2200" b="1" dirty="0">
              <a:solidFill>
                <a:schemeClr val="accent1">
                  <a:lumMod val="75000"/>
                </a:schemeClr>
              </a:solidFill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5" t="47221" r="49792" b="23891"/>
          <a:stretch>
            <a:fillRect/>
          </a:stretch>
        </p:blipFill>
        <p:spPr bwMode="auto">
          <a:xfrm>
            <a:off x="5940152" y="1700808"/>
            <a:ext cx="2717800" cy="2266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6520" y="4086716"/>
            <a:ext cx="837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A good start…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444" y="4983524"/>
            <a:ext cx="6070600" cy="168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94649"/>
            <a:ext cx="1868488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2139293" y="5716155"/>
            <a:ext cx="803275" cy="0"/>
          </a:xfrm>
          <a:prstGeom prst="line">
            <a:avLst/>
          </a:prstGeom>
          <a:noFill/>
          <a:ln w="57150">
            <a:solidFill>
              <a:srgbClr val="3E8DAB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526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aff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05" y="3362503"/>
            <a:ext cx="324643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6ba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62478"/>
            <a:ext cx="32829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76767" y="6234538"/>
            <a:ext cx="2447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/>
            <a:r>
              <a:rPr lang="en-US" altLang="en-US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Affine Registration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441530" y="6234538"/>
            <a:ext cx="2447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/>
            <a:r>
              <a:rPr lang="en-US" altLang="en-US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Non-linear Registration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1360822"/>
            <a:ext cx="806489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Calibri"/>
                <a:ea typeface="ＭＳ Ｐゴシック" charset="0"/>
                <a:cs typeface="Calibri"/>
              </a:rPr>
              <a:t>Normalisation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ＭＳ Ｐゴシック" charset="0"/>
                <a:cs typeface="Calibri"/>
              </a:rPr>
              <a:t>: Procedure</a:t>
            </a:r>
          </a:p>
          <a:p>
            <a:pPr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Calibri"/>
              <a:ea typeface="ＭＳ Ｐゴシック" charset="0"/>
              <a:cs typeface="Calibri"/>
            </a:endParaRPr>
          </a:p>
          <a:p>
            <a:pPr marL="457200" indent="-457200">
              <a:buFont typeface="+mj-lt"/>
              <a:buAutoNum type="arabicPeriod" startAt="2"/>
              <a:defRPr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ＭＳ Ｐゴシック" charset="0"/>
                <a:cs typeface="Calibri"/>
              </a:rPr>
              <a:t>Warping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Applies non linear deformations to move voxels from original location to template location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Very flexible, with 1000s of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dof’s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48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In SPM12, warping relies on segmenting the source image into tissue types, using a Gaussian mixture model of signal intensities.</a:t>
            </a: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849" y="1340768"/>
            <a:ext cx="8494713" cy="648072"/>
          </a:xfrm>
        </p:spPr>
        <p:txBody>
          <a:bodyPr/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Warping: how does it work?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 descr="http://dbm.neuro.uni-jena.de/imas/intensity-gau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20" y="2860399"/>
            <a:ext cx="5819775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51444" y="2895042"/>
            <a:ext cx="2928688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17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Having identified the features of the image (grey matter, white matter etc.), alignment with the standard Tissue Probability Maps is easier. </a:t>
            </a: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849" y="1340768"/>
            <a:ext cx="8494713" cy="648072"/>
          </a:xfrm>
        </p:spPr>
        <p:txBody>
          <a:bodyPr/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Warping: how does it work?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 descr="http://dbm.neuro.uni-jena.de/imas/intensity-gau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20" y="2860399"/>
            <a:ext cx="5819775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51444" y="2895042"/>
            <a:ext cx="2928688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+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60"/>
          <a:stretch/>
        </p:blipFill>
        <p:spPr bwMode="auto">
          <a:xfrm>
            <a:off x="5898897" y="3255082"/>
            <a:ext cx="285614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502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65188"/>
          </a:xfrm>
        </p:spPr>
        <p:txBody>
          <a:bodyPr/>
          <a:lstStyle/>
          <a:p>
            <a:pPr eaLnBrk="1" hangingPunct="1"/>
            <a:r>
              <a:rPr lang="en-GB" altLang="en-US" sz="3800" dirty="0">
                <a:solidFill>
                  <a:schemeClr val="tx2"/>
                </a:solidFill>
              </a:rPr>
              <a:t>Non-linear basis functions</a:t>
            </a:r>
          </a:p>
        </p:txBody>
      </p:sp>
      <p:pic>
        <p:nvPicPr>
          <p:cNvPr id="28675" name="Picture 6" descr="appl_non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" y="1841269"/>
            <a:ext cx="5759450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67" y="2128607"/>
            <a:ext cx="2811463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695355" y="6017982"/>
            <a:ext cx="77041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3366FF"/>
                </a:solidFill>
                <a:latin typeface="Calibri" panose="020F0502020204030204" pitchFamily="34" charset="0"/>
              </a:rPr>
              <a:t>Deformations are modelled with a linear combination of non-linear basis functions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23849" y="1340768"/>
            <a:ext cx="8494713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5pPr>
            <a:lvl6pPr marL="25146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6pPr>
            <a:lvl7pPr marL="29718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7pPr>
            <a:lvl8pPr marL="3429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8pPr>
            <a:lvl9pPr marL="3886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en-US" sz="2800" kern="0" dirty="0">
                <a:solidFill>
                  <a:schemeClr val="accent6">
                    <a:lumMod val="50000"/>
                  </a:schemeClr>
                </a:solidFill>
              </a:rPr>
              <a:t>Warping in more detail</a:t>
            </a:r>
            <a:endParaRPr lang="en-GB" sz="2800" kern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2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Pitfalls of normalisation: overfitting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790" y="2252663"/>
            <a:ext cx="8745599" cy="175202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Flexibility of warping can lead to unrealistic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Regularisation applies constraints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064" y="4004692"/>
            <a:ext cx="172878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GB" altLang="en-US" sz="2000" b="1" dirty="0">
                <a:solidFill>
                  <a:srgbClr val="3E8DAB"/>
                </a:solidFill>
                <a:latin typeface="Calibri" pitchFamily="34" charset="0"/>
              </a:rPr>
              <a:t>Non-linear registration</a:t>
            </a:r>
          </a:p>
          <a:p>
            <a:pPr algn="ctr"/>
            <a:r>
              <a:rPr lang="en-GB" altLang="en-US" sz="2000" b="1" dirty="0">
                <a:solidFill>
                  <a:srgbClr val="3E8DAB"/>
                </a:solidFill>
                <a:latin typeface="Calibri" pitchFamily="34" charset="0"/>
              </a:rPr>
              <a:t>using regularisation.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732364" y="4004692"/>
            <a:ext cx="223202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GB" altLang="en-US" sz="2000" b="1" dirty="0">
                <a:solidFill>
                  <a:srgbClr val="3E8DAB"/>
                </a:solidFill>
                <a:latin typeface="Calibri" pitchFamily="34" charset="0"/>
              </a:rPr>
              <a:t>Non-linear registration</a:t>
            </a:r>
          </a:p>
          <a:p>
            <a:pPr algn="ctr"/>
            <a:r>
              <a:rPr lang="en-GB" altLang="en-US" sz="2000" b="1" dirty="0">
                <a:solidFill>
                  <a:srgbClr val="3E8DAB"/>
                </a:solidFill>
                <a:latin typeface="Calibri" pitchFamily="34" charset="0"/>
              </a:rPr>
              <a:t>without regularisation.</a:t>
            </a:r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6992"/>
            <a:ext cx="4608512" cy="3003550"/>
          </a:xfrm>
          <a:prstGeom prst="rect">
            <a:avLst/>
          </a:prstGeom>
          <a:noFill/>
          <a:ln w="9525">
            <a:solidFill>
              <a:srgbClr val="3E8DA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4716016" y="4725144"/>
            <a:ext cx="576064" cy="10185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07704" y="4665092"/>
            <a:ext cx="3599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020272" y="4797152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355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Pitfalls of normalisation: overfitting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420888"/>
            <a:ext cx="8228013" cy="2256085"/>
          </a:xfrm>
        </p:spPr>
        <p:txBody>
          <a:bodyPr/>
          <a:lstStyle/>
          <a:p>
            <a:pPr marL="0" indent="0"/>
            <a:r>
              <a:rPr lang="en-US" sz="2000" dirty="0" err="1"/>
              <a:t>Regularisation</a:t>
            </a:r>
            <a:r>
              <a:rPr lang="en-US" sz="2000" dirty="0"/>
              <a:t> uses priors and constraints to reduce the possibility of overfitting.</a:t>
            </a:r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Find the best parameters to match the source image to the template </a:t>
            </a:r>
            <a:r>
              <a:rPr lang="en-US" sz="2000" i="1" dirty="0"/>
              <a:t>whilst simultaneously</a:t>
            </a:r>
            <a:r>
              <a:rPr lang="en-US" sz="2000" dirty="0"/>
              <a:t> </a:t>
            </a:r>
            <a:r>
              <a:rPr lang="en-US" sz="2000" dirty="0" err="1"/>
              <a:t>minimising</a:t>
            </a:r>
            <a:r>
              <a:rPr lang="en-US" sz="2000" dirty="0"/>
              <a:t> the deviation of the parameters from expected values.  </a:t>
            </a: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20372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412776"/>
            <a:ext cx="8489950" cy="1296988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/>
              <a:t>Smoothing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-9354" y="2204864"/>
            <a:ext cx="8964613" cy="4192587"/>
          </a:xfrm>
        </p:spPr>
        <p:txBody>
          <a:bodyPr/>
          <a:lstStyle/>
          <a:p>
            <a:pPr marL="457200" lvl="1" indent="0" eaLnBrk="1" hangingPunct="1">
              <a:buFont typeface="Times New Roman" panose="02020603050405020304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b="1" dirty="0"/>
              <a:t>Blurs over residual anatomical differences and registration errors</a:t>
            </a:r>
          </a:p>
          <a:p>
            <a:pPr marL="457200" lvl="1" indent="0" eaLnBrk="1" hangingPunct="1">
              <a:buFont typeface="Times New Roman" panose="02020603050405020304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b="1" dirty="0"/>
          </a:p>
          <a:p>
            <a:pPr marL="457200" lvl="1" indent="0" eaLnBrk="1" hangingPunct="1">
              <a:buFont typeface="Times New Roman" panose="02020603050405020304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b="1" dirty="0"/>
              <a:t>Why?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/>
              <a:t>Suppresses noise</a:t>
            </a:r>
          </a:p>
          <a:p>
            <a:pPr marL="1200150" lvl="2" indent="-342900" eaLnBrk="1" hangingPunct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/>
              <a:t>signal reinforced and noise averaged out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/>
              <a:t>Superior special overlap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/>
              <a:t>Data becomes more normally distributed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/>
              <a:t>Increases sensitivity to effects of similar scale to kernel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6849"/>
            <a:ext cx="21971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074" y="2709764"/>
            <a:ext cx="678007" cy="133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42751" y="331718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VS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2805233"/>
            <a:ext cx="255980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142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19116" y="1377429"/>
            <a:ext cx="8494713" cy="1366837"/>
          </a:xfrm>
        </p:spPr>
        <p:txBody>
          <a:bodyPr/>
          <a:lstStyle/>
          <a:p>
            <a:pPr eaLnBrk="1" hangingPunct="1"/>
            <a:r>
              <a:rPr lang="en-GB" altLang="en-US" dirty="0"/>
              <a:t>Smoothing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92" y="2060848"/>
            <a:ext cx="8488363" cy="4618038"/>
          </a:xfrm>
        </p:spPr>
        <p:txBody>
          <a:bodyPr/>
          <a:lstStyle/>
          <a:p>
            <a:pPr marL="0" indent="0" eaLnBrk="1" hangingPunct="1">
              <a:buFont typeface="Times New Roman" panose="02020603050405020304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b="1" dirty="0"/>
              <a:t>How?</a:t>
            </a:r>
          </a:p>
          <a:p>
            <a:pPr marL="341313" indent="-341313" eaLnBrk="1" hangingPunct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400" dirty="0"/>
              <a:t>Weighted averaging of neighbouring voxels</a:t>
            </a:r>
          </a:p>
          <a:p>
            <a:pPr marL="457200" lvl="1" indent="0" eaLnBrk="1" hangingPunct="1">
              <a:buFont typeface="Times New Roman" panose="02020603050405020304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000" dirty="0">
                <a:sym typeface="Wingdings" panose="05000000000000000000" pitchFamily="2" charset="2"/>
              </a:rPr>
              <a:t> </a:t>
            </a:r>
            <a:r>
              <a:rPr lang="en-GB" altLang="en-US" sz="2000" dirty="0"/>
              <a:t>Each voxel replaced by the weighted average of itself and its neighbours</a:t>
            </a:r>
          </a:p>
          <a:p>
            <a:pPr eaLnBrk="1" hangingPunct="1">
              <a:buFont typeface="Times New Roman" panose="02020603050405020304" pitchFamily="18" charset="0"/>
              <a:buNone/>
              <a:defRPr/>
            </a:pPr>
            <a:endParaRPr lang="en-GB" dirty="0"/>
          </a:p>
        </p:txBody>
      </p:sp>
      <p:pic>
        <p:nvPicPr>
          <p:cNvPr id="4" name="Picture 7" descr="smth_example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716338"/>
            <a:ext cx="395128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onv2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" b="3728"/>
          <a:stretch>
            <a:fillRect/>
          </a:stretch>
        </p:blipFill>
        <p:spPr bwMode="auto">
          <a:xfrm>
            <a:off x="5138496" y="5229188"/>
            <a:ext cx="2846599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Gaussian Kern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480" y="3541867"/>
            <a:ext cx="2748615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04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1484313"/>
            <a:ext cx="8496300" cy="720551"/>
          </a:xfrm>
          <a:ln/>
        </p:spPr>
        <p:txBody>
          <a:bodyPr/>
          <a:lstStyle/>
          <a:p>
            <a:r>
              <a:rPr lang="en-GB" dirty="0" err="1"/>
              <a:t>Preprocessing</a:t>
            </a:r>
            <a:r>
              <a:rPr lang="en-GB" dirty="0"/>
              <a:t> Recap: Realignment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5" t="47221" r="49792" b="23891"/>
          <a:stretch>
            <a:fillRect/>
          </a:stretch>
        </p:blipFill>
        <p:spPr bwMode="auto">
          <a:xfrm>
            <a:off x="1331063" y="4272673"/>
            <a:ext cx="2286000" cy="1906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5" t="47221" r="27292" b="23891"/>
          <a:stretch>
            <a:fillRect/>
          </a:stretch>
        </p:blipFill>
        <p:spPr bwMode="auto">
          <a:xfrm>
            <a:off x="5307146" y="4208701"/>
            <a:ext cx="2419350" cy="2008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89363" y="2348880"/>
            <a:ext cx="1295400" cy="1270000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20016098">
            <a:off x="6917951" y="2602880"/>
            <a:ext cx="865187" cy="59213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fct</a:t>
            </a:r>
            <a:endParaRPr lang="en-GB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 rot="20016098">
            <a:off x="6989388" y="2747343"/>
            <a:ext cx="865188" cy="59213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fct</a:t>
            </a:r>
            <a:endParaRPr lang="en-GB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 rot="20016098">
            <a:off x="7060826" y="2869580"/>
            <a:ext cx="865187" cy="59213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fMRI</a:t>
            </a:r>
          </a:p>
        </p:txBody>
      </p:sp>
      <p:sp>
        <p:nvSpPr>
          <p:cNvPr id="12" name="Rounded Rectangle 11"/>
          <p:cNvSpPr/>
          <p:nvPr/>
        </p:nvSpPr>
        <p:spPr>
          <a:xfrm rot="19142210">
            <a:off x="5053192" y="2604468"/>
            <a:ext cx="865188" cy="59213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fct</a:t>
            </a:r>
            <a:endParaRPr lang="en-GB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 rot="20016098">
            <a:off x="5205592" y="2642568"/>
            <a:ext cx="865188" cy="59213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fct</a:t>
            </a:r>
            <a:endParaRPr lang="en-GB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rot="20901492">
            <a:off x="5357992" y="2756344"/>
            <a:ext cx="865188" cy="59213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fct</a:t>
            </a:r>
            <a:endParaRPr lang="en-GB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 rot="20016098">
            <a:off x="5357992" y="2943076"/>
            <a:ext cx="865187" cy="59213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fMRI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6284563" y="2983880"/>
            <a:ext cx="47965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29E854B-18EA-DC4C-ABBF-A5CD149C2317}"/>
              </a:ext>
            </a:extLst>
          </p:cNvPr>
          <p:cNvSpPr txBox="1"/>
          <p:nvPr/>
        </p:nvSpPr>
        <p:spPr>
          <a:xfrm>
            <a:off x="395536" y="2492896"/>
            <a:ext cx="2691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Motion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Within 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Aligning to a template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56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Smoothing: 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564904"/>
            <a:ext cx="8228013" cy="392447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Reduction of spatial resolution of the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Edge Artifacts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Merging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Extinction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Mislocalisation</a:t>
            </a:r>
            <a:r>
              <a:rPr lang="en-US" sz="2400" dirty="0"/>
              <a:t> of activation peaks</a:t>
            </a:r>
            <a:br>
              <a:rPr lang="en-US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470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Keep in mind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8013" cy="363644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Multiple data adjustments are made during fMRI analysis, and these alter the raw data considerably</a:t>
            </a:r>
          </a:p>
          <a:p>
            <a:pPr marL="0" indent="0"/>
            <a:endParaRPr lang="en-GB" dirty="0"/>
          </a:p>
          <a:p>
            <a:pPr marL="400050" lvl="1" indent="0"/>
            <a:r>
              <a:rPr lang="en-GB" dirty="0">
                <a:sym typeface="Wingdings" panose="05000000000000000000" pitchFamily="2" charset="2"/>
              </a:rPr>
              <a:t>		 </a:t>
            </a:r>
            <a:r>
              <a:rPr lang="en-GB" dirty="0"/>
              <a:t>Therefore, large sample sizes and appropriate 					statistical analyses are required for reliable and 				robust inferences</a:t>
            </a:r>
          </a:p>
        </p:txBody>
      </p:sp>
    </p:spTree>
    <p:extLst>
      <p:ext uri="{BB962C8B-B14F-4D97-AF65-F5344CB8AC3E}">
        <p14:creationId xmlns:p14="http://schemas.microsoft.com/office/powerpoint/2010/main" val="3951552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23850" y="1340768"/>
            <a:ext cx="8494713" cy="1366837"/>
          </a:xfrm>
        </p:spPr>
        <p:txBody>
          <a:bodyPr/>
          <a:lstStyle/>
          <a:p>
            <a:pPr eaLnBrk="1" hangingPunct="1"/>
            <a:r>
              <a:rPr lang="en-GB" alt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276872"/>
            <a:ext cx="8488363" cy="4474022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Coregistration</a:t>
            </a:r>
            <a:r>
              <a:rPr lang="en-GB" sz="2400" dirty="0"/>
              <a:t> links functional data with a structural image</a:t>
            </a:r>
          </a:p>
          <a:p>
            <a:pPr marL="400050" lvl="1" indent="0" eaLnBrk="1" hangingPunct="1">
              <a:buFont typeface="Times New Roman" panose="02020603050405020304" pitchFamily="18" charset="0"/>
              <a:buNone/>
              <a:defRPr/>
            </a:pPr>
            <a:r>
              <a:rPr lang="en-GB" dirty="0">
                <a:sym typeface="Wingdings" panose="05000000000000000000" pitchFamily="2" charset="2"/>
              </a:rPr>
              <a:t>		</a:t>
            </a:r>
            <a:r>
              <a:rPr lang="en-GB" b="1" dirty="0" err="1"/>
              <a:t>Intrasubject</a:t>
            </a:r>
            <a:endParaRPr lang="en-GB" b="1" dirty="0"/>
          </a:p>
          <a:p>
            <a:pPr marL="400050" lvl="1" indent="0" eaLnBrk="1" hangingPunct="1">
              <a:buFont typeface="Times New Roman" panose="02020603050405020304" pitchFamily="18" charset="0"/>
              <a:buNone/>
              <a:defRPr/>
            </a:pPr>
            <a:endParaRPr lang="en-GB" b="1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Normalisation links images from one subject to standardised space</a:t>
            </a:r>
          </a:p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r>
              <a:rPr lang="en-GB" sz="2400" dirty="0">
                <a:sym typeface="Wingdings" panose="05000000000000000000" pitchFamily="2" charset="2"/>
              </a:rPr>
              <a:t>		</a:t>
            </a:r>
            <a:r>
              <a:rPr lang="en-GB" sz="2400" b="1" dirty="0" err="1">
                <a:sym typeface="Wingdings" panose="05000000000000000000" pitchFamily="2" charset="2"/>
              </a:rPr>
              <a:t>Intersubject</a:t>
            </a:r>
            <a:endParaRPr lang="en-GB" sz="2400" b="1" dirty="0">
              <a:sym typeface="Wingdings" panose="05000000000000000000" pitchFamily="2" charset="2"/>
            </a:endParaRPr>
          </a:p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endParaRPr lang="en-GB" sz="2400" b="1" dirty="0">
              <a:sym typeface="Wingdings" panose="05000000000000000000" pitchFamily="2" charset="2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ym typeface="Wingdings" panose="05000000000000000000" pitchFamily="2" charset="2"/>
              </a:rPr>
              <a:t>Smoothing blurs over any residual errors and anatomical differences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87605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8013" cy="225608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err="1"/>
              <a:t>spm</a:t>
            </a:r>
            <a:r>
              <a:rPr lang="en-GB" sz="2400" dirty="0"/>
              <a:t> </a:t>
            </a:r>
            <a:r>
              <a:rPr lang="en-GB" sz="2400" dirty="0" err="1"/>
              <a:t>fmri</a:t>
            </a:r>
            <a:r>
              <a:rPr lang="en-GB" sz="2400" dirty="0"/>
              <a:t> (to open)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Ensure you have the correct version! (SPM 12) newest update October 2014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If in doubt start by pressing ‘Batch’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All these tools can be found under </a:t>
            </a:r>
            <a:r>
              <a:rPr lang="en-GB" sz="2400" dirty="0" err="1"/>
              <a:t>Batch</a:t>
            </a:r>
            <a:r>
              <a:rPr lang="en-GB" sz="2400" dirty="0" err="1">
                <a:sym typeface="Wingdings" panose="05000000000000000000" pitchFamily="2" charset="2"/>
              </a:rPr>
              <a:t>SPMSpatial</a:t>
            </a:r>
            <a:endParaRPr lang="en-GB" sz="2400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ym typeface="Wingdings" panose="05000000000000000000" pitchFamily="2" charset="2"/>
              </a:rPr>
              <a:t>Any images you input make sure are in the correct order (e.g. all prefixed by unique subject identifier, as SPM can’t order your data for you)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ym typeface="Wingdings" panose="05000000000000000000" pitchFamily="2" charset="2"/>
              </a:rPr>
              <a:t>Save your batch files so you can retrace your steps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ym typeface="Wingdings" panose="05000000000000000000" pitchFamily="2" charset="2"/>
              </a:rPr>
              <a:t>Ensure you have good file structure; SPM spews out tons of files….</a:t>
            </a:r>
          </a:p>
        </p:txBody>
      </p:sp>
    </p:spTree>
    <p:extLst>
      <p:ext uri="{BB962C8B-B14F-4D97-AF65-F5344CB8AC3E}">
        <p14:creationId xmlns:p14="http://schemas.microsoft.com/office/powerpoint/2010/main" val="1906876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SPM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6" t="15254" r="10628" b="23923"/>
          <a:stretch/>
        </p:blipFill>
        <p:spPr bwMode="auto">
          <a:xfrm>
            <a:off x="2051720" y="1484784"/>
            <a:ext cx="5448325" cy="370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5446965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Reference image- (mean functional DEP image) that is assumed to remain stationary while source is moved to match it. 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Source- structural MRI 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-----------------------------Unless stated use defaults--------------------------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840487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SPM- </a:t>
            </a:r>
            <a:r>
              <a:rPr lang="en-GB" dirty="0" err="1"/>
              <a:t>Coregistration</a:t>
            </a:r>
            <a:r>
              <a:rPr lang="en-GB" dirty="0"/>
              <a:t> Output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1974779"/>
            <a:ext cx="3096344" cy="390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587727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Very important to check your images- it automatically loads these up for you!</a:t>
            </a:r>
          </a:p>
        </p:txBody>
      </p:sp>
    </p:spTree>
    <p:extLst>
      <p:ext uri="{BB962C8B-B14F-4D97-AF65-F5344CB8AC3E}">
        <p14:creationId xmlns:p14="http://schemas.microsoft.com/office/powerpoint/2010/main" val="20327365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SPM- Segment 1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6336704" cy="37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31170" y="1340768"/>
            <a:ext cx="22677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Data- use your structural image.</a:t>
            </a:r>
          </a:p>
          <a:p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If using multiple inputs (e.g. T1 and PD weighted image) then ensure all are entered in in the same order.</a:t>
            </a:r>
          </a:p>
          <a:p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Tissue 1=GM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Tissue 2=WM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Tissue 3=CSF</a:t>
            </a:r>
          </a:p>
          <a:p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Save Bias Corrected.</a:t>
            </a:r>
          </a:p>
          <a:p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TBC next slide</a:t>
            </a:r>
          </a:p>
        </p:txBody>
      </p:sp>
    </p:spTree>
    <p:extLst>
      <p:ext uri="{BB962C8B-B14F-4D97-AF65-F5344CB8AC3E}">
        <p14:creationId xmlns:p14="http://schemas.microsoft.com/office/powerpoint/2010/main" val="4143016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SPM- Segment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72200" y="3359476"/>
            <a:ext cx="2267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Scroll down</a:t>
            </a:r>
          </a:p>
          <a:p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Data- Forward deformation fields needed for MNI normalisation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55685"/>
            <a:ext cx="4464496" cy="486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1108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72200" y="3359476"/>
            <a:ext cx="2267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Use these forward deformations during the normalisation process.</a:t>
            </a:r>
          </a:p>
          <a:p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Images to write= co-registered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functionals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3519"/>
            <a:ext cx="475831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9527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2" y="1340768"/>
            <a:ext cx="8494713" cy="1366837"/>
          </a:xfrm>
        </p:spPr>
        <p:txBody>
          <a:bodyPr/>
          <a:lstStyle/>
          <a:p>
            <a:r>
              <a:rPr lang="en-GB" dirty="0"/>
              <a:t>SPM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83296" y="1727229"/>
            <a:ext cx="22677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Smooth your normalised images</a:t>
            </a:r>
          </a:p>
          <a:p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Choose your kernel width here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r="11742" b="3322"/>
          <a:stretch/>
        </p:blipFill>
        <p:spPr bwMode="auto">
          <a:xfrm>
            <a:off x="1224186" y="1484783"/>
            <a:ext cx="4787974" cy="529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 flipV="1">
            <a:off x="5796136" y="2348880"/>
            <a:ext cx="792088" cy="4320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69510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1484313"/>
            <a:ext cx="8496300" cy="720551"/>
          </a:xfrm>
          <a:ln/>
        </p:spPr>
        <p:txBody>
          <a:bodyPr/>
          <a:lstStyle/>
          <a:p>
            <a:r>
              <a:rPr lang="en-GB" dirty="0" err="1"/>
              <a:t>Preprocessing</a:t>
            </a:r>
            <a:r>
              <a:rPr lang="en-GB" dirty="0"/>
              <a:t> Recap: Unwarping</a:t>
            </a:r>
            <a:br>
              <a:rPr lang="en-GB" dirty="0"/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2492896"/>
            <a:ext cx="525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Adjusts for changes in field strength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Distortions of image resulting from differences in tissue magnetic field susceptibility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Non linear transformations</a:t>
            </a:r>
          </a:p>
        </p:txBody>
      </p:sp>
      <p:pic>
        <p:nvPicPr>
          <p:cNvPr id="23554" name="Picture 2" descr="http://bbsimg.ngfiles.com/1/6765000/ngbbs43545998090e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1"/>
          <a:stretch/>
        </p:blipFill>
        <p:spPr bwMode="auto">
          <a:xfrm>
            <a:off x="5724128" y="2276872"/>
            <a:ext cx="2686050" cy="342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6296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2" y="1340768"/>
            <a:ext cx="8494713" cy="1366837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References</a:t>
            </a:r>
            <a:br>
              <a:rPr lang="en-GB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GB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John’s Lecture</a:t>
            </a:r>
            <a:br>
              <a:rPr lang="en-GB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GB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Ged Ridgway</a:t>
            </a:r>
            <a:r>
              <a:rPr lang="en-GB" altLang="en-US" dirty="0">
                <a:solidFill>
                  <a:schemeClr val="accent6">
                    <a:lumMod val="75000"/>
                  </a:schemeClr>
                </a:solidFill>
              </a:rPr>
              <a:t>’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preprocessing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lecture</a:t>
            </a:r>
            <a:br>
              <a:rPr lang="en-GB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GB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SPM Homepage</a:t>
            </a:r>
            <a:br>
              <a:rPr lang="en-GB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GB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Mfd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Resources 2018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984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1340768"/>
            <a:ext cx="8496300" cy="720551"/>
          </a:xfrm>
          <a:ln/>
        </p:spPr>
        <p:txBody>
          <a:bodyPr/>
          <a:lstStyle/>
          <a:p>
            <a:r>
              <a:rPr lang="en-GB" dirty="0" err="1"/>
              <a:t>Preprocessing</a:t>
            </a:r>
            <a:r>
              <a:rPr lang="en-GB" dirty="0"/>
              <a:t>: Final Steps</a:t>
            </a:r>
            <a:br>
              <a:rPr lang="en-GB" dirty="0"/>
            </a:br>
            <a:br>
              <a:rPr lang="en-GB" dirty="0"/>
            </a:br>
            <a:r>
              <a:rPr lang="en-GB" dirty="0" err="1"/>
              <a:t>Coregistration</a:t>
            </a:r>
            <a:br>
              <a:rPr lang="en-GB" dirty="0"/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2780928"/>
            <a:ext cx="4692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Matching modalities in individual subjects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E.g.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functional  structural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329137" y="3739005"/>
            <a:ext cx="8496300" cy="72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5pPr>
            <a:lvl6pPr marL="25146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6pPr>
            <a:lvl7pPr marL="29718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7pPr>
            <a:lvl8pPr marL="3429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8pPr>
            <a:lvl9pPr marL="3886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en-GB" kern="0" dirty="0"/>
              <a:t>Normalisation</a:t>
            </a:r>
          </a:p>
          <a:p>
            <a:br>
              <a:rPr lang="en-GB" kern="0" dirty="0"/>
            </a:br>
            <a:endParaRPr lang="en-GB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146938" y="4306118"/>
            <a:ext cx="6359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Matching images to a template (e.g. MNI) across subjects</a:t>
            </a: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393721" y="5192399"/>
            <a:ext cx="8496300" cy="72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5pPr>
            <a:lvl6pPr marL="25146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6pPr>
            <a:lvl7pPr marL="29718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7pPr>
            <a:lvl8pPr marL="3429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8pPr>
            <a:lvl9pPr marL="3886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en-GB" kern="0" dirty="0"/>
              <a:t>Smoothing</a:t>
            </a:r>
          </a:p>
          <a:p>
            <a:br>
              <a:rPr lang="en-GB" kern="0" dirty="0"/>
            </a:br>
            <a:endParaRPr lang="en-GB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5733256"/>
            <a:ext cx="5803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Adjusts for residual differences and alignment errors</a:t>
            </a:r>
          </a:p>
        </p:txBody>
      </p:sp>
      <p:sp>
        <p:nvSpPr>
          <p:cNvPr id="9" name="Rectangle 8"/>
          <p:cNvSpPr/>
          <p:nvPr/>
        </p:nvSpPr>
        <p:spPr>
          <a:xfrm>
            <a:off x="5724128" y="2303016"/>
            <a:ext cx="1295400" cy="1270000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 rot="20016098">
            <a:off x="5810655" y="2514615"/>
            <a:ext cx="865187" cy="59213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fct</a:t>
            </a:r>
            <a:endParaRPr lang="en-GB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39739" y="2286268"/>
            <a:ext cx="1295400" cy="1270000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 rot="20021767">
            <a:off x="7895603" y="2565985"/>
            <a:ext cx="865187" cy="592138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strMRI</a:t>
            </a:r>
            <a:endParaRPr lang="en-GB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rot="20016098">
            <a:off x="5905827" y="2641947"/>
            <a:ext cx="865187" cy="59213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fMRI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62369" y="3951489"/>
            <a:ext cx="1296987" cy="1270000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20272" y="4306118"/>
            <a:ext cx="647700" cy="576263"/>
          </a:xfrm>
          <a:prstGeom prst="roundRect">
            <a:avLst/>
          </a:prstGeom>
          <a:solidFill>
            <a:srgbClr val="C0504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MNI</a:t>
            </a:r>
          </a:p>
        </p:txBody>
      </p:sp>
      <p:sp>
        <p:nvSpPr>
          <p:cNvPr id="21" name="TextBox 35"/>
          <p:cNvSpPr txBox="1"/>
          <p:nvPr/>
        </p:nvSpPr>
        <p:spPr>
          <a:xfrm>
            <a:off x="6732240" y="5502423"/>
            <a:ext cx="1356750" cy="1200329"/>
          </a:xfrm>
          <a:prstGeom prst="rect">
            <a:avLst/>
          </a:prstGeom>
          <a:solidFill>
            <a:srgbClr val="C0504D"/>
          </a:solidFill>
          <a:effectLst>
            <a:softEdge rad="127000"/>
          </a:effec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endParaRPr lang="en-GB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fMRI</a:t>
            </a:r>
          </a:p>
          <a:p>
            <a:pPr algn="ctr" eaLnBrk="1" hangingPunct="1">
              <a:defRPr/>
            </a:pPr>
            <a:endParaRPr lang="en-GB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eaLnBrk="1" hangingPunct="1">
              <a:defRPr/>
            </a:pPr>
            <a:endParaRPr lang="en-GB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cxnSp>
        <p:nvCxnSpPr>
          <p:cNvPr id="4" name="Straight Arrow Connector 3"/>
          <p:cNvCxnSpPr>
            <a:stCxn id="11" idx="1"/>
            <a:endCxn id="9" idx="3"/>
          </p:cNvCxnSpPr>
          <p:nvPr/>
        </p:nvCxnSpPr>
        <p:spPr bwMode="auto">
          <a:xfrm flipH="1">
            <a:off x="7019528" y="2921268"/>
            <a:ext cx="620211" cy="167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7380312" y="3554583"/>
            <a:ext cx="0" cy="37847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7380312" y="5210767"/>
            <a:ext cx="0" cy="37847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131107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263" y="1190805"/>
            <a:ext cx="8489950" cy="139065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err="1"/>
              <a:t>Coregistration</a:t>
            </a:r>
            <a:endParaRPr lang="en-GB" alt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701378"/>
            <a:ext cx="8489950" cy="4679950"/>
          </a:xfrm>
        </p:spPr>
        <p:txBody>
          <a:bodyPr/>
          <a:lstStyle/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200" b="1" dirty="0"/>
              <a:t>Intrasubject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200" b="1" dirty="0"/>
              <a:t>Intermodal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900" dirty="0"/>
              <a:t>Link anatomical information of functional images (T2* weighted) with a structural image (T1 weighted)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200" b="1" dirty="0"/>
              <a:t>Why?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900" dirty="0"/>
              <a:t>Superior anatomical localisation in structural image as acquired slower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900" dirty="0"/>
              <a:t>More precise spatial normalisation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00BAAF-5923-754D-8FAB-7F61B3134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369" y="4441519"/>
            <a:ext cx="1142933" cy="1261881"/>
          </a:xfrm>
          <a:prstGeom prst="rect">
            <a:avLst/>
          </a:prstGeom>
        </p:spPr>
      </p:pic>
      <p:sp>
        <p:nvSpPr>
          <p:cNvPr id="16" name="Plus 15">
            <a:extLst>
              <a:ext uri="{FF2B5EF4-FFF2-40B4-BE49-F238E27FC236}">
                <a16:creationId xmlns:a16="http://schemas.microsoft.com/office/drawing/2014/main" id="{165B951A-041F-104A-9F0A-EE7A0541DA3D}"/>
              </a:ext>
            </a:extLst>
          </p:cNvPr>
          <p:cNvSpPr/>
          <p:nvPr/>
        </p:nvSpPr>
        <p:spPr>
          <a:xfrm>
            <a:off x="2462559" y="4616853"/>
            <a:ext cx="1017686" cy="929352"/>
          </a:xfrm>
          <a:prstGeom prst="mathPlus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BE749C-D2C8-B94E-9B2A-F121A5AAA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502" y="4437112"/>
            <a:ext cx="1142934" cy="12515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681A43B-BCEA-7944-891C-584DFE2ACE93}"/>
              </a:ext>
            </a:extLst>
          </p:cNvPr>
          <p:cNvSpPr txBox="1"/>
          <p:nvPr/>
        </p:nvSpPr>
        <p:spPr>
          <a:xfrm>
            <a:off x="3279435" y="5743229"/>
            <a:ext cx="2067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STRUCTURAL – T1</a:t>
            </a:r>
          </a:p>
        </p:txBody>
      </p:sp>
      <p:sp>
        <p:nvSpPr>
          <p:cNvPr id="19" name="Equal 18">
            <a:extLst>
              <a:ext uri="{FF2B5EF4-FFF2-40B4-BE49-F238E27FC236}">
                <a16:creationId xmlns:a16="http://schemas.microsoft.com/office/drawing/2014/main" id="{0D5F219B-1B64-0747-9344-44EAB2CCDC82}"/>
              </a:ext>
            </a:extLst>
          </p:cNvPr>
          <p:cNvSpPr/>
          <p:nvPr/>
        </p:nvSpPr>
        <p:spPr>
          <a:xfrm>
            <a:off x="5084117" y="4801321"/>
            <a:ext cx="881517" cy="541512"/>
          </a:xfrm>
          <a:prstGeom prst="mathEqual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4BFD05-6F1B-894F-AEF8-C1E29EEC3E6C}"/>
              </a:ext>
            </a:extLst>
          </p:cNvPr>
          <p:cNvSpPr txBox="1"/>
          <p:nvPr/>
        </p:nvSpPr>
        <p:spPr>
          <a:xfrm>
            <a:off x="5965634" y="4896863"/>
            <a:ext cx="243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CO-REGISTRATION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84F6B8-39D6-CF40-B39B-9E9943E7B718}"/>
              </a:ext>
            </a:extLst>
          </p:cNvPr>
          <p:cNvSpPr txBox="1"/>
          <p:nvPr/>
        </p:nvSpPr>
        <p:spPr>
          <a:xfrm>
            <a:off x="685485" y="5730220"/>
            <a:ext cx="2544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FUNCTIONAL – T2* </a:t>
            </a:r>
          </a:p>
          <a:p>
            <a:r>
              <a:rPr lang="en-GB" sz="1400" dirty="0">
                <a:solidFill>
                  <a:schemeClr val="tx1"/>
                </a:solidFill>
              </a:rPr>
              <a:t>– note the poor structural definition</a:t>
            </a:r>
          </a:p>
        </p:txBody>
      </p:sp>
    </p:spTree>
    <p:extLst>
      <p:ext uri="{BB962C8B-B14F-4D97-AF65-F5344CB8AC3E}">
        <p14:creationId xmlns:p14="http://schemas.microsoft.com/office/powerpoint/2010/main" val="40387774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1268760"/>
            <a:ext cx="8489950" cy="1296988"/>
          </a:xfrm>
        </p:spPr>
        <p:txBody>
          <a:bodyPr/>
          <a:lstStyle/>
          <a:p>
            <a:pPr eaLnBrk="1" hangingPunct="1"/>
            <a:r>
              <a:rPr lang="en-GB" altLang="en-US" dirty="0" err="1"/>
              <a:t>Coregistration</a:t>
            </a:r>
            <a:r>
              <a:rPr lang="en-GB" altLang="en-US" dirty="0"/>
              <a:t> – it’s not simple...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30200" y="1922289"/>
            <a:ext cx="8489950" cy="4891087"/>
          </a:xfrm>
        </p:spPr>
        <p:txBody>
          <a:bodyPr/>
          <a:lstStyle/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Cannot rely on simply using intensity difference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Identifying individual landmarks too labour intensive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1100" dirty="0"/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Need a measure of similarity…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1187624" y="3789040"/>
            <a:ext cx="2444160" cy="2700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30151" r="53882" b="47353"/>
          <a:stretch>
            <a:fillRect/>
          </a:stretch>
        </p:blipFill>
        <p:spPr bwMode="auto">
          <a:xfrm>
            <a:off x="5148064" y="3789040"/>
            <a:ext cx="2465095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9114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228013" cy="4236343"/>
          </a:xfrm>
        </p:spPr>
        <p:txBody>
          <a:bodyPr/>
          <a:lstStyle/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Seek to measure shared information</a:t>
            </a:r>
          </a:p>
          <a:p>
            <a:pPr marL="741363" lvl="1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Registration intuitively relies on the concept of aligning images to increase their similarity 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Two-step process</a:t>
            </a:r>
          </a:p>
          <a:p>
            <a:pPr marL="914400" lvl="1" indent="-514350" eaLnBrk="1" hangingPunct="1">
              <a:buFont typeface="+mj-lt"/>
              <a:buAutoNum type="romanL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Registration</a:t>
            </a:r>
          </a:p>
          <a:p>
            <a:pPr marL="914400" lvl="1" indent="-514350" eaLnBrk="1" hangingPunct="1">
              <a:buFont typeface="+mj-lt"/>
              <a:buAutoNum type="romanL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 err="1"/>
              <a:t>Reslicing</a:t>
            </a:r>
            <a:r>
              <a:rPr lang="en-GB" altLang="en-US" dirty="0"/>
              <a:t> (optional)</a:t>
            </a:r>
          </a:p>
          <a:p>
            <a:endParaRPr lang="en-GB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0115FF3-EE39-B644-9DF3-7724B7EEC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26876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5pPr>
            <a:lvl6pPr marL="25146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6pPr>
            <a:lvl7pPr marL="29718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7pPr>
            <a:lvl8pPr marL="3429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8pPr>
            <a:lvl9pPr marL="3886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 b="1">
                <a:solidFill>
                  <a:srgbClr val="004359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en-GB" altLang="en-US" kern="0" dirty="0" err="1"/>
              <a:t>Coregistration</a:t>
            </a:r>
            <a:r>
              <a:rPr lang="en-GB" altLang="en-US" kern="0" dirty="0"/>
              <a:t> – Approach </a:t>
            </a:r>
          </a:p>
        </p:txBody>
      </p:sp>
    </p:spTree>
    <p:extLst>
      <p:ext uri="{BB962C8B-B14F-4D97-AF65-F5344CB8AC3E}">
        <p14:creationId xmlns:p14="http://schemas.microsoft.com/office/powerpoint/2010/main" val="1357243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3542"/>
            <a:ext cx="8494713" cy="1366837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-514350">
              <a:spcBef>
                <a:spcPts val="700"/>
              </a:spcBef>
              <a:buFont typeface="+mj-lt"/>
              <a:buAutoNum type="romanLcPeriod"/>
            </a:pPr>
            <a:r>
              <a:rPr lang="en-GB" altLang="en-US" sz="2400" dirty="0"/>
              <a:t>Registration </a:t>
            </a:r>
          </a:p>
          <a:p>
            <a:pPr marL="1371600" lvl="3" indent="-5143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n-US" dirty="0"/>
              <a:t>Similar to realignment </a:t>
            </a:r>
          </a:p>
          <a:p>
            <a:pPr marL="1371600" lvl="3" indent="-5143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n-US" dirty="0"/>
              <a:t>Fitting source image to reference image (static) </a:t>
            </a:r>
          </a:p>
          <a:p>
            <a:pPr marL="1371600" lvl="3" indent="-5143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n-US" dirty="0"/>
              <a:t>Affine transformation</a:t>
            </a:r>
          </a:p>
          <a:p>
            <a:pPr marL="1828800" lvl="4" indent="-5143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n-US" dirty="0"/>
              <a:t>Estimate parameters</a:t>
            </a:r>
          </a:p>
          <a:p>
            <a:pPr marL="1828800" lvl="4" indent="-5143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n-US" dirty="0"/>
              <a:t>Apply these transformations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5" t="47221" r="49792" b="23891"/>
          <a:stretch>
            <a:fillRect/>
          </a:stretch>
        </p:blipFill>
        <p:spPr bwMode="auto">
          <a:xfrm>
            <a:off x="251521" y="4149079"/>
            <a:ext cx="2882012" cy="24036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5" t="47221" r="27292" b="23891"/>
          <a:stretch>
            <a:fillRect/>
          </a:stretch>
        </p:blipFill>
        <p:spPr bwMode="auto">
          <a:xfrm>
            <a:off x="3221803" y="4149079"/>
            <a:ext cx="2895819" cy="24036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7749F1-B021-7842-BB0F-479DEE865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360" y="3978649"/>
            <a:ext cx="2460123" cy="25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6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2731</TotalTime>
  <Words>1483</Words>
  <Application>Microsoft Macintosh PowerPoint</Application>
  <PresentationFormat>On-screen Show (4:3)</PresentationFormat>
  <Paragraphs>277</Paragraphs>
  <Slides>40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Comic Sans MS</vt:lpstr>
      <vt:lpstr>Times New Roman</vt:lpstr>
      <vt:lpstr>Wingdings</vt:lpstr>
      <vt:lpstr>Office Theme</vt:lpstr>
      <vt:lpstr>Preprocessing: Coregistration and Spatial Normalisation</vt:lpstr>
      <vt:lpstr>PowerPoint Presentation</vt:lpstr>
      <vt:lpstr>Preprocessing Recap: Realignment </vt:lpstr>
      <vt:lpstr>Preprocessing Recap: Unwarping </vt:lpstr>
      <vt:lpstr>Preprocessing: Final Steps  Coregistration </vt:lpstr>
      <vt:lpstr>Coregistration</vt:lpstr>
      <vt:lpstr>Coregistration – it’s not simple...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Measure of similarity</vt:lpstr>
      <vt:lpstr>Plotting intensities</vt:lpstr>
      <vt:lpstr>Forming a joint histogram</vt:lpstr>
      <vt:lpstr>PowerPoint Presentation</vt:lpstr>
      <vt:lpstr>PowerPoint Presentation</vt:lpstr>
      <vt:lpstr>Why normalise? cont’d…</vt:lpstr>
      <vt:lpstr>Normalisation  Native Space  Standard Space</vt:lpstr>
      <vt:lpstr>PowerPoint Presentation</vt:lpstr>
      <vt:lpstr>PowerPoint Presentation</vt:lpstr>
      <vt:lpstr>Warping: how does it work?</vt:lpstr>
      <vt:lpstr>Warping: how does it work?</vt:lpstr>
      <vt:lpstr>Non-linear basis functions</vt:lpstr>
      <vt:lpstr>Pitfalls of normalisation: overfitting</vt:lpstr>
      <vt:lpstr>Pitfalls of normalisation: overfitting</vt:lpstr>
      <vt:lpstr>Smoothing</vt:lpstr>
      <vt:lpstr>Smoothing</vt:lpstr>
      <vt:lpstr>Smoothing: disadvantages</vt:lpstr>
      <vt:lpstr>Keep in mind</vt:lpstr>
      <vt:lpstr>Summary</vt:lpstr>
      <vt:lpstr>SPM </vt:lpstr>
      <vt:lpstr>SPM</vt:lpstr>
      <vt:lpstr>SPM- Coregistration Output</vt:lpstr>
      <vt:lpstr>SPM- Segment 1</vt:lpstr>
      <vt:lpstr>SPM- Segment 2</vt:lpstr>
      <vt:lpstr>SPM</vt:lpstr>
      <vt:lpstr>SPM</vt:lpstr>
      <vt:lpstr> References  John’s Lecture  Ged Ridgway’s preprocessing lecture  SPM Homepage  Mfd Resources 2018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Demis Kia</dc:creator>
  <cp:lastModifiedBy>Morley, Holly</cp:lastModifiedBy>
  <cp:revision>102</cp:revision>
  <cp:lastPrinted>1601-01-01T00:00:00Z</cp:lastPrinted>
  <dcterms:created xsi:type="dcterms:W3CDTF">2005-07-13T12:26:50Z</dcterms:created>
  <dcterms:modified xsi:type="dcterms:W3CDTF">2018-11-21T11:50:48Z</dcterms:modified>
</cp:coreProperties>
</file>