
<file path=[Content_Types].xml><?xml version="1.0" encoding="utf-8"?>
<Types xmlns="http://schemas.openxmlformats.org/package/2006/content-types">
  <Default Extension="xml" ContentType="application/xml"/>
  <Default Extension="wmf" ContentType="image/x-wmf"/>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0"/>
  </p:notesMasterIdLst>
  <p:sldIdLst>
    <p:sldId id="256" r:id="rId2"/>
    <p:sldId id="332" r:id="rId3"/>
    <p:sldId id="356" r:id="rId4"/>
    <p:sldId id="335" r:id="rId5"/>
    <p:sldId id="300" r:id="rId6"/>
    <p:sldId id="282" r:id="rId7"/>
    <p:sldId id="357" r:id="rId8"/>
    <p:sldId id="340" r:id="rId9"/>
    <p:sldId id="351" r:id="rId10"/>
    <p:sldId id="385" r:id="rId11"/>
    <p:sldId id="386" r:id="rId12"/>
    <p:sldId id="387" r:id="rId13"/>
    <p:sldId id="288" r:id="rId14"/>
    <p:sldId id="382" r:id="rId15"/>
    <p:sldId id="305" r:id="rId16"/>
    <p:sldId id="358" r:id="rId17"/>
    <p:sldId id="316" r:id="rId18"/>
    <p:sldId id="353" r:id="rId19"/>
    <p:sldId id="369" r:id="rId20"/>
    <p:sldId id="389" r:id="rId21"/>
    <p:sldId id="355" r:id="rId22"/>
    <p:sldId id="390" r:id="rId23"/>
    <p:sldId id="371" r:id="rId24"/>
    <p:sldId id="372" r:id="rId25"/>
    <p:sldId id="373" r:id="rId26"/>
    <p:sldId id="374" r:id="rId27"/>
    <p:sldId id="375" r:id="rId28"/>
    <p:sldId id="391" r:id="rId29"/>
    <p:sldId id="377" r:id="rId30"/>
    <p:sldId id="392" r:id="rId31"/>
    <p:sldId id="393" r:id="rId32"/>
    <p:sldId id="394" r:id="rId33"/>
    <p:sldId id="395" r:id="rId34"/>
    <p:sldId id="383" r:id="rId35"/>
    <p:sldId id="381" r:id="rId36"/>
    <p:sldId id="396" r:id="rId37"/>
    <p:sldId id="322" r:id="rId38"/>
    <p:sldId id="328"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EDE45773-AA95-2F4C-84E8-4841D6AC4CE5}">
          <p14:sldIdLst>
            <p14:sldId id="256"/>
            <p14:sldId id="332"/>
            <p14:sldId id="356"/>
            <p14:sldId id="335"/>
            <p14:sldId id="300"/>
            <p14:sldId id="282"/>
            <p14:sldId id="357"/>
            <p14:sldId id="340"/>
            <p14:sldId id="351"/>
            <p14:sldId id="385"/>
            <p14:sldId id="386"/>
            <p14:sldId id="387"/>
            <p14:sldId id="288"/>
            <p14:sldId id="382"/>
            <p14:sldId id="305"/>
            <p14:sldId id="358"/>
            <p14:sldId id="316"/>
            <p14:sldId id="353"/>
            <p14:sldId id="369"/>
            <p14:sldId id="389"/>
            <p14:sldId id="355"/>
            <p14:sldId id="390"/>
            <p14:sldId id="371"/>
            <p14:sldId id="372"/>
            <p14:sldId id="373"/>
            <p14:sldId id="374"/>
            <p14:sldId id="375"/>
            <p14:sldId id="391"/>
            <p14:sldId id="377"/>
            <p14:sldId id="392"/>
            <p14:sldId id="393"/>
            <p14:sldId id="394"/>
            <p14:sldId id="395"/>
            <p14:sldId id="383"/>
            <p14:sldId id="381"/>
            <p14:sldId id="396"/>
            <p14:sldId id="322"/>
            <p14:sldId id="328"/>
          </p14:sldIdLst>
        </p14:section>
      </p14:sectionLst>
    </p:ext>
    <p:ext uri="{EFAFB233-063F-42B5-8137-9DF3F51BA10A}">
      <p15:sldGuideLst xmlns:p15="http://schemas.microsoft.com/office/powerpoint/2012/main">
        <p15:guide id="1" orient="horz" pos="578">
          <p15:clr>
            <a:srgbClr val="A4A3A4"/>
          </p15:clr>
        </p15:guide>
        <p15:guide id="2" orient="horz" pos="1706">
          <p15:clr>
            <a:srgbClr val="A4A3A4"/>
          </p15:clr>
        </p15:guide>
        <p15:guide id="3" orient="horz" pos="2840">
          <p15:clr>
            <a:srgbClr val="A4A3A4"/>
          </p15:clr>
        </p15:guide>
        <p15:guide id="4" orient="horz" pos="3884">
          <p15:clr>
            <a:srgbClr val="A4A3A4"/>
          </p15:clr>
        </p15:guide>
        <p15:guide id="5" pos="208">
          <p15:clr>
            <a:srgbClr val="A4A3A4"/>
          </p15:clr>
        </p15:guide>
        <p15:guide id="6" pos="2018">
          <p15:clr>
            <a:srgbClr val="A4A3A4"/>
          </p15:clr>
        </p15:guide>
        <p15:guide id="7" pos="5556">
          <p15:clr>
            <a:srgbClr val="A4A3A4"/>
          </p15:clr>
        </p15:guide>
        <p15:guide id="8" pos="3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91F"/>
    <a:srgbClr val="F28910"/>
    <a:srgbClr val="F2EFF2"/>
    <a:srgbClr val="E9D1DD"/>
    <a:srgbClr val="E5F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76"/>
    <p:restoredTop sz="82902" autoAdjust="0"/>
  </p:normalViewPr>
  <p:slideViewPr>
    <p:cSldViewPr snapToGrid="0">
      <p:cViewPr varScale="1">
        <p:scale>
          <a:sx n="81" d="100"/>
          <a:sy n="81" d="100"/>
        </p:scale>
        <p:origin x="1208" y="184"/>
      </p:cViewPr>
      <p:guideLst>
        <p:guide orient="horz" pos="578"/>
        <p:guide orient="horz" pos="1706"/>
        <p:guide orient="horz" pos="2840"/>
        <p:guide orient="horz" pos="3884"/>
        <p:guide pos="208"/>
        <p:guide pos="2018"/>
        <p:guide pos="5556"/>
        <p:guide pos="374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0" d="100"/>
        <a:sy n="4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8BF17D43-BED1-49B0-BA01-04873B63DCAB}" type="datetimeFigureOut">
              <a:rPr lang="en-GB"/>
              <a:pPr>
                <a:defRPr/>
              </a:pPr>
              <a:t>16/01/2019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2C2E0471-B1C6-4199-AC06-EDB3726702EF}" type="slidenum">
              <a:rPr lang="en-GB"/>
              <a:pPr>
                <a:defRPr/>
              </a:pPr>
              <a:t>‹#›</a:t>
            </a:fld>
            <a:endParaRPr lang="en-GB"/>
          </a:p>
        </p:txBody>
      </p:sp>
    </p:spTree>
    <p:extLst>
      <p:ext uri="{BB962C8B-B14F-4D97-AF65-F5344CB8AC3E}">
        <p14:creationId xmlns:p14="http://schemas.microsoft.com/office/powerpoint/2010/main" val="2419807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kern="0" dirty="0" smtClean="0"/>
              <a:t>Several hundred images are acquired over the course of an experiment</a:t>
            </a:r>
          </a:p>
          <a:p>
            <a:r>
              <a:rPr lang="en-US" kern="0" dirty="0" smtClean="0"/>
              <a:t>One way of looking at it is time series, so each voxel has a time series and as there are around</a:t>
            </a:r>
            <a:r>
              <a:rPr lang="en-US" kern="0" baseline="0" dirty="0" smtClean="0"/>
              <a:t> </a:t>
            </a:r>
            <a:r>
              <a:rPr lang="en-US" kern="0" dirty="0" smtClean="0"/>
              <a:t>100.000 in the brain,</a:t>
            </a:r>
            <a:r>
              <a:rPr lang="en-US" kern="0" baseline="0" dirty="0" smtClean="0"/>
              <a:t> </a:t>
            </a:r>
            <a:r>
              <a:rPr lang="en-US" kern="0" dirty="0" smtClean="0"/>
              <a:t>we are studying around 100.000 time series to look for task-related </a:t>
            </a:r>
            <a:r>
              <a:rPr lang="en-US" kern="0" dirty="0" err="1" smtClean="0"/>
              <a:t>behaviour</a:t>
            </a:r>
            <a:r>
              <a:rPr lang="en-US" kern="0" dirty="0" smtClean="0"/>
              <a:t>. </a:t>
            </a:r>
          </a:p>
          <a:p>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4</a:t>
            </a:fld>
            <a:endParaRPr lang="en-GB"/>
          </a:p>
        </p:txBody>
      </p:sp>
    </p:spTree>
    <p:extLst>
      <p:ext uri="{BB962C8B-B14F-4D97-AF65-F5344CB8AC3E}">
        <p14:creationId xmlns:p14="http://schemas.microsoft.com/office/powerpoint/2010/main" val="1895208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Pitfall</a:t>
            </a:r>
            <a:r>
              <a:rPr lang="en-US" baseline="0" dirty="0" smtClean="0"/>
              <a:t> with cluster-extend based thresholding: noise is also clustered, thus spatially correlated</a:t>
            </a:r>
            <a:endParaRPr lang="en-US" dirty="0" smtClean="0"/>
          </a:p>
          <a:p>
            <a:endParaRPr lang="en-GB" dirty="0" smtClean="0"/>
          </a:p>
          <a:p>
            <a:r>
              <a:rPr lang="en-GB" dirty="0" smtClean="0"/>
              <a:t>Large clusters that span multiple</a:t>
            </a:r>
            <a:r>
              <a:rPr lang="en-GB" baseline="0" dirty="0" smtClean="0"/>
              <a:t> anatomical regions provide us with poor spatial resolution and neuroscientific interpretability. </a:t>
            </a:r>
            <a:r>
              <a:rPr lang="en-GB" sz="1200" kern="1200" dirty="0" smtClean="0">
                <a:solidFill>
                  <a:schemeClr val="tx1"/>
                </a:solidFill>
                <a:effectLst/>
                <a:latin typeface="+mn-lt"/>
                <a:ea typeface="+mn-ea"/>
                <a:cs typeface="+mn-cs"/>
              </a:rPr>
              <a:t>We can only infer that there is true signal “somewhere” in this huge cluster and cannot make an inference about specific anatomical regions. </a:t>
            </a:r>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Problematic if primary voxel level threshold to define clusters is liberal (e.g. p&lt;0.01) hen clusters are big!</a:t>
            </a:r>
            <a:endParaRPr lang="en-GB" baseline="0" dirty="0" smtClean="0"/>
          </a:p>
          <a:p>
            <a:r>
              <a:rPr lang="en-GB" baseline="0" dirty="0" smtClean="0"/>
              <a:t>Another way: ROI </a:t>
            </a:r>
            <a:r>
              <a:rPr lang="en-GB" baseline="0" dirty="0" err="1" smtClean="0"/>
              <a:t>anaylsis</a:t>
            </a:r>
            <a:r>
              <a:rPr lang="en-GB" baseline="0" dirty="0" smtClean="0"/>
              <a:t> where you predefine a region you postulate to be active </a:t>
            </a:r>
            <a:endParaRPr lang="en-US" dirty="0" smtClean="0"/>
          </a:p>
          <a:p>
            <a:endParaRPr lang="en-US" dirty="0" smtClean="0"/>
          </a:p>
          <a:p>
            <a:r>
              <a:rPr lang="en-US" dirty="0" smtClean="0"/>
              <a:t>Statistics output</a:t>
            </a:r>
          </a:p>
          <a:p>
            <a:r>
              <a:rPr lang="en-US" dirty="0" smtClean="0"/>
              <a:t>Peak vs. cluster</a:t>
            </a:r>
          </a:p>
          <a:p>
            <a:r>
              <a:rPr lang="en-US" dirty="0" smtClean="0"/>
              <a:t>Depending on shape, size..</a:t>
            </a:r>
          </a:p>
          <a:p>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14</a:t>
            </a:fld>
            <a:endParaRPr lang="en-GB"/>
          </a:p>
        </p:txBody>
      </p:sp>
    </p:spTree>
    <p:extLst>
      <p:ext uri="{BB962C8B-B14F-4D97-AF65-F5344CB8AC3E}">
        <p14:creationId xmlns:p14="http://schemas.microsoft.com/office/powerpoint/2010/main" val="205594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threshold. Uncorrected threshold p&lt;.01 filtering</a:t>
            </a:r>
            <a:r>
              <a:rPr lang="en-US" baseline="0" dirty="0" smtClean="0"/>
              <a:t> junk</a:t>
            </a:r>
            <a:r>
              <a:rPr lang="en-US" dirty="0" smtClean="0"/>
              <a:t> </a:t>
            </a:r>
          </a:p>
          <a:p>
            <a:r>
              <a:rPr lang="en-US" dirty="0" smtClean="0"/>
              <a:t>Secondary threshold: </a:t>
            </a:r>
          </a:p>
          <a:p>
            <a:r>
              <a:rPr lang="en-US" dirty="0" smtClean="0"/>
              <a:t>Reporting strategies.. Note all the regions that are in your cluster, report voxel size of respective regions (10voxels or more) discussion</a:t>
            </a:r>
          </a:p>
          <a:p>
            <a:r>
              <a:rPr lang="en-US" dirty="0" smtClean="0"/>
              <a:t>Upload </a:t>
            </a:r>
            <a:r>
              <a:rPr lang="en-US" dirty="0" err="1" smtClean="0"/>
              <a:t>ur</a:t>
            </a:r>
            <a:r>
              <a:rPr lang="en-US" dirty="0" smtClean="0"/>
              <a:t> uncorrected </a:t>
            </a:r>
            <a:r>
              <a:rPr lang="en-US" dirty="0" err="1" smtClean="0"/>
              <a:t>unthresholded</a:t>
            </a:r>
            <a:r>
              <a:rPr lang="en-US" dirty="0" smtClean="0"/>
              <a:t> data</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Survey by Woo et al. results suggest that the choice of primary thresholds depends strongly on the defaults of the software packages used for analysis.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15</a:t>
            </a:fld>
            <a:endParaRPr lang="en-GB"/>
          </a:p>
        </p:txBody>
      </p:sp>
    </p:spTree>
    <p:extLst>
      <p:ext uri="{BB962C8B-B14F-4D97-AF65-F5344CB8AC3E}">
        <p14:creationId xmlns:p14="http://schemas.microsoft.com/office/powerpoint/2010/main" val="34707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A lot of groups have gone ahead and tried to model the relationship between the strength of activation and a behavioural measure. </a:t>
            </a:r>
          </a:p>
          <a:p>
            <a:endParaRPr lang="en-GB" baseline="0" dirty="0" smtClean="0"/>
          </a:p>
          <a:p>
            <a:r>
              <a:rPr lang="en-GB" baseline="0" dirty="0" smtClean="0"/>
              <a:t>So they</a:t>
            </a:r>
          </a:p>
          <a:p>
            <a:r>
              <a:rPr lang="en-GB" baseline="0" dirty="0" smtClean="0"/>
              <a:t>1</a:t>
            </a:r>
          </a:p>
          <a:p>
            <a:r>
              <a:rPr lang="en-GB" baseline="0" dirty="0" smtClean="0"/>
              <a:t>2</a:t>
            </a:r>
          </a:p>
          <a:p>
            <a:r>
              <a:rPr lang="en-GB" baseline="0" dirty="0" smtClean="0"/>
              <a:t>3</a:t>
            </a:r>
          </a:p>
          <a:p>
            <a:r>
              <a:rPr lang="en-GB" baseline="0" dirty="0" smtClean="0"/>
              <a:t>4</a:t>
            </a:r>
          </a:p>
          <a:p>
            <a:r>
              <a:rPr lang="en-GB" baseline="0" dirty="0" smtClean="0"/>
              <a:t>5 – In our pain example, we could use pain intensity, for example.</a:t>
            </a:r>
          </a:p>
          <a:p>
            <a:endParaRPr lang="en-GB" baseline="0" dirty="0" smtClean="0"/>
          </a:p>
          <a:p>
            <a:r>
              <a:rPr lang="en-GB" baseline="0" dirty="0" smtClean="0"/>
              <a:t>This has almost always lead to double dipping. In statistics, circular analysis is the selection of the details of a data analysis using the data that is being analysed. It is often referred to as double dipping</a:t>
            </a:r>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17</a:t>
            </a:fld>
            <a:endParaRPr lang="en-GB"/>
          </a:p>
        </p:txBody>
      </p:sp>
    </p:spTree>
    <p:extLst>
      <p:ext uri="{BB962C8B-B14F-4D97-AF65-F5344CB8AC3E}">
        <p14:creationId xmlns:p14="http://schemas.microsoft.com/office/powerpoint/2010/main" val="162357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a:t>
            </a:r>
            <a:r>
              <a:rPr lang="en-GB" baseline="0" dirty="0" smtClean="0"/>
              <a:t> why is this method bad? </a:t>
            </a:r>
          </a:p>
          <a:p>
            <a:endParaRPr lang="en-GB" baseline="0" dirty="0" smtClean="0"/>
          </a:p>
          <a:p>
            <a:r>
              <a:rPr lang="en-GB" dirty="0" smtClean="0"/>
              <a:t>Activations</a:t>
            </a:r>
            <a:r>
              <a:rPr lang="en-GB" baseline="0" dirty="0" smtClean="0"/>
              <a:t> from every voxel are present because they have a certain t-statistic score that passes a certain threshold multiple comparison correction. Anything present, including noise, favours the correlation.</a:t>
            </a:r>
          </a:p>
          <a:p>
            <a:endParaRPr lang="en-GB"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Computing </a:t>
            </a:r>
            <a:r>
              <a:rPr lang="en-GB" sz="1200" b="1" dirty="0" smtClean="0"/>
              <a:t>secondary statistics on active voxels </a:t>
            </a:r>
            <a:r>
              <a:rPr lang="en-GB" sz="1200" dirty="0" smtClean="0"/>
              <a:t>is problematic due to intrinsic noise favouring the correlation.</a:t>
            </a:r>
          </a:p>
          <a:p>
            <a:endParaRPr lang="en-GB" baseline="0" dirty="0" smtClean="0"/>
          </a:p>
          <a:p>
            <a:r>
              <a:rPr lang="en-GB" baseline="0" dirty="0" smtClean="0"/>
              <a:t>Due to this inherent noise you’re secondary </a:t>
            </a:r>
            <a:r>
              <a:rPr lang="en-GB" baseline="0" dirty="0" err="1" smtClean="0"/>
              <a:t>correlational</a:t>
            </a:r>
            <a:r>
              <a:rPr lang="en-GB" baseline="0" dirty="0" smtClean="0"/>
              <a:t> analyses are going to represent largely inflated r scores. </a:t>
            </a:r>
          </a:p>
          <a:p>
            <a:endParaRPr lang="en-GB" baseline="0" dirty="0" smtClean="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18</a:t>
            </a:fld>
            <a:endParaRPr lang="en-GB"/>
          </a:p>
        </p:txBody>
      </p:sp>
    </p:spTree>
    <p:extLst>
      <p:ext uri="{BB962C8B-B14F-4D97-AF65-F5344CB8AC3E}">
        <p14:creationId xmlns:p14="http://schemas.microsoft.com/office/powerpoint/2010/main" val="1070015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science is humanity’s best effort to approach the truth, then in the publication of scientific research we must be careful to separate fact from fiction – and we do that via </a:t>
            </a:r>
            <a:r>
              <a:rPr lang="en-US" baseline="0" dirty="0" err="1" smtClean="0"/>
              <a:t>statisical</a:t>
            </a:r>
            <a:r>
              <a:rPr lang="en-US" baseline="0" dirty="0" smtClean="0"/>
              <a:t> analysis of research outcomes.. </a:t>
            </a:r>
          </a:p>
          <a:p>
            <a:r>
              <a:rPr lang="en-US" baseline="0" dirty="0" smtClean="0"/>
              <a:t>Major scientific developments have allowed scientists to peer into the brain both invasively and non invasively to measure both neurological and behavioural outcomes, however, we must implement statistical methods to ensure that the interpretation of outcomes is sound</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20</a:t>
            </a:fld>
            <a:endParaRPr lang="en-GB"/>
          </a:p>
        </p:txBody>
      </p:sp>
    </p:spTree>
    <p:extLst>
      <p:ext uri="{BB962C8B-B14F-4D97-AF65-F5344CB8AC3E}">
        <p14:creationId xmlns:p14="http://schemas.microsoft.com/office/powerpoint/2010/main" val="148605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so the analysis of research outcomes exists on a continuum, and reflects the weight of statistical analysis put into outcome interpretation. </a:t>
            </a:r>
          </a:p>
          <a:p>
            <a:r>
              <a:rPr lang="en-US" baseline="0" dirty="0" smtClean="0"/>
              <a:t>On one end of the continuum, we have exploratory research, which is a form of inductive reasoning – where you find your hypothesis in the resulting data. This prompts confirmation biases and allows inferring causation from correlation – increasing the number of false positives. </a:t>
            </a:r>
          </a:p>
          <a:p>
            <a:r>
              <a:rPr lang="en-US" baseline="0" dirty="0" smtClean="0"/>
              <a:t>On the other end of the continuum, we have confirmatory research, which is an excessively stringent form of data analysis that strictly defines the conditions under which you conduct your experiment, and doesn’t leave much room for outcome exploration and interpretation </a:t>
            </a:r>
          </a:p>
          <a:p>
            <a:endParaRPr lang="en-US" baseline="0" dirty="0" smtClean="0"/>
          </a:p>
          <a:p>
            <a:r>
              <a:rPr lang="en-US" baseline="0" dirty="0" smtClean="0"/>
              <a:t>… what you want then, is to implement research methods that allow for deductive reasoning, and this exists somewhere in the middle of the spectrum, where the statistics are flexible enough to allow for careful data interpretation. You get here by asking clear questions for your research and defining the hypothesis and the null hypothesis. </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21</a:t>
            </a:fld>
            <a:endParaRPr lang="en-GB"/>
          </a:p>
        </p:txBody>
      </p:sp>
    </p:spTree>
    <p:extLst>
      <p:ext uri="{BB962C8B-B14F-4D97-AF65-F5344CB8AC3E}">
        <p14:creationId xmlns:p14="http://schemas.microsoft.com/office/powerpoint/2010/main" val="208543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a:t>
            </a:r>
            <a:r>
              <a:rPr lang="en-GB" baseline="0" dirty="0" smtClean="0"/>
              <a:t> let’s take MRI as an example. Magnetic resonance imaging is a non-invasive mean of peering into the brain, but a fundamental problem with MRI is temporal resolution. We resolve the issue of temporal resolution, however, by developing novel ways to define the specificity and sensitivity of the MRI machines to voxels in the brain. So what is a voxel?</a:t>
            </a:r>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22</a:t>
            </a:fld>
            <a:endParaRPr lang="en-GB"/>
          </a:p>
        </p:txBody>
      </p:sp>
    </p:spTree>
    <p:extLst>
      <p:ext uri="{BB962C8B-B14F-4D97-AF65-F5344CB8AC3E}">
        <p14:creationId xmlns:p14="http://schemas.microsoft.com/office/powerpoint/2010/main" val="1632580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If we zoo</a:t>
            </a:r>
            <a:r>
              <a:rPr lang="en-GB" baseline="0" dirty="0" smtClean="0"/>
              <a:t>m into the hippocampus </a:t>
            </a:r>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25</a:t>
            </a:fld>
            <a:endParaRPr lang="en-GB"/>
          </a:p>
        </p:txBody>
      </p:sp>
    </p:spTree>
    <p:extLst>
      <p:ext uri="{BB962C8B-B14F-4D97-AF65-F5344CB8AC3E}">
        <p14:creationId xmlns:p14="http://schemas.microsoft.com/office/powerpoint/2010/main" val="1510339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relates to a structural image voxel, however a functional voxel is typically much bigger and in the region of 3mm in width. Clearly we are looking at mass action of neuronal populations. </a:t>
            </a:r>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BAEE47-A9D4-439D-8112-1AE9BA8AB028}" type="slidenum">
              <a:rPr lang="en-GB"/>
              <a:pPr/>
              <a:t>28</a:t>
            </a:fld>
            <a:endParaRPr lang="en-GB"/>
          </a:p>
        </p:txBody>
      </p:sp>
    </p:spTree>
    <p:extLst>
      <p:ext uri="{BB962C8B-B14F-4D97-AF65-F5344CB8AC3E}">
        <p14:creationId xmlns:p14="http://schemas.microsoft.com/office/powerpoint/2010/main" val="754217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already know that what we are measuring but</a:t>
            </a:r>
            <a:r>
              <a:rPr lang="en-US" baseline="0" dirty="0" smtClean="0"/>
              <a:t> the point here is to remind you that what we measure </a:t>
            </a:r>
            <a:r>
              <a:rPr lang="en-US" dirty="0" smtClean="0"/>
              <a:t>is the result of a complicated metabolic process and that a voxel is representing the mass action of</a:t>
            </a:r>
            <a:r>
              <a:rPr lang="en-US" baseline="0" dirty="0" smtClean="0"/>
              <a:t> not just neuronal populations but a large number of supporting cells as well.</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29</a:t>
            </a:fld>
            <a:endParaRPr lang="en-GB"/>
          </a:p>
        </p:txBody>
      </p:sp>
    </p:spTree>
    <p:extLst>
      <p:ext uri="{BB962C8B-B14F-4D97-AF65-F5344CB8AC3E}">
        <p14:creationId xmlns:p14="http://schemas.microsoft.com/office/powerpoint/2010/main" val="1067102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U of alpha</a:t>
            </a:r>
          </a:p>
          <a:p>
            <a:endParaRPr lang="en-US" sz="1200" dirty="0" smtClean="0"/>
          </a:p>
          <a:p>
            <a:r>
              <a:rPr lang="en-US" sz="1200" dirty="0" smtClean="0"/>
              <a:t>Research question is framed as a hypothesis.</a:t>
            </a:r>
          </a:p>
          <a:p>
            <a:endParaRPr lang="en-US" sz="1200" dirty="0" smtClean="0"/>
          </a:p>
          <a:p>
            <a:r>
              <a:rPr lang="en-US" sz="1200" dirty="0" smtClean="0"/>
              <a:t>We are testing difference in BOLD signal between two (or more) conditions.</a:t>
            </a:r>
          </a:p>
          <a:p>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i="1" dirty="0" smtClean="0">
                <a:solidFill>
                  <a:schemeClr val="tx2"/>
                </a:solidFill>
              </a:rPr>
              <a:t>Threshold  </a:t>
            </a:r>
            <a:r>
              <a:rPr lang="en-GB" i="1" dirty="0" smtClean="0">
                <a:solidFill>
                  <a:schemeClr val="tx2"/>
                </a:solidFill>
                <a:sym typeface="Wingdings" pitchFamily="2" charset="2"/>
              </a:rPr>
              <a:t>u</a:t>
            </a:r>
            <a:r>
              <a:rPr lang="el-GR" i="1" baseline="-25000" dirty="0" smtClean="0">
                <a:solidFill>
                  <a:schemeClr val="tx2"/>
                </a:solidFill>
              </a:rPr>
              <a:t>α</a:t>
            </a:r>
            <a:r>
              <a:rPr lang="en-GB" i="1" baseline="-25000" dirty="0" smtClean="0">
                <a:solidFill>
                  <a:schemeClr val="tx2"/>
                </a:solidFill>
              </a:rPr>
              <a:t> </a:t>
            </a:r>
            <a:r>
              <a:rPr lang="en-GB" dirty="0" smtClean="0">
                <a:solidFill>
                  <a:schemeClr val="tx2"/>
                </a:solidFill>
              </a:rPr>
              <a:t>controls the false positive rate </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solidFill>
                  <a:schemeClr val="tx2"/>
                </a:solidFill>
              </a:rPr>
              <a:t>Test statistic t, a realisation of T</a:t>
            </a:r>
            <a:endParaRPr lang="en-US"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P-value: states probability for test statistics that difference between conditions arose by chance</a:t>
            </a:r>
            <a:endParaRPr lang="en-GB" altLang="en-US" sz="1200" dirty="0" smtClean="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altLang="en-US" sz="1200" dirty="0" smtClean="0">
                <a:latin typeface="Arial" pitchFamily="34" charset="0"/>
                <a:cs typeface="Arial" pitchFamily="34" charset="0"/>
              </a:rPr>
              <a:t>Is p(H</a:t>
            </a:r>
            <a:r>
              <a:rPr lang="en-GB" altLang="en-US" sz="1200" baseline="-25000" dirty="0" smtClean="0">
                <a:latin typeface="Arial" pitchFamily="34" charset="0"/>
                <a:cs typeface="Arial" pitchFamily="34" charset="0"/>
              </a:rPr>
              <a:t>0</a:t>
            </a:r>
            <a:r>
              <a:rPr lang="en-GB" altLang="en-US" sz="1200" dirty="0" smtClean="0">
                <a:latin typeface="Arial" pitchFamily="34" charset="0"/>
                <a:cs typeface="Arial" pitchFamily="34" charset="0"/>
              </a:rPr>
              <a:t>)&lt; </a:t>
            </a:r>
            <a:r>
              <a:rPr lang="el-GR" altLang="en-US" sz="1200" dirty="0" smtClean="0">
                <a:latin typeface="Arial" pitchFamily="34" charset="0"/>
                <a:cs typeface="Arial" pitchFamily="34" charset="0"/>
              </a:rPr>
              <a:t>α</a:t>
            </a:r>
            <a:r>
              <a:rPr lang="en-GB" altLang="en-US" sz="1200" dirty="0" smtClean="0">
                <a:latin typeface="Arial" pitchFamily="34" charset="0"/>
                <a:cs typeface="Arial" pitchFamily="34" charset="0"/>
              </a:rPr>
              <a:t> i.e. can we reject the H0?</a:t>
            </a:r>
          </a:p>
          <a:p>
            <a:endParaRPr lang="en-US" sz="1200" dirty="0" smtClean="0"/>
          </a:p>
          <a:p>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5</a:t>
            </a:fld>
            <a:endParaRPr lang="en-GB"/>
          </a:p>
        </p:txBody>
      </p:sp>
    </p:spTree>
    <p:extLst>
      <p:ext uri="{BB962C8B-B14F-4D97-AF65-F5344CB8AC3E}">
        <p14:creationId xmlns:p14="http://schemas.microsoft.com/office/powerpoint/2010/main" val="384120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t>To tie this all together, let’s look at how fMRI is used to study the</a:t>
            </a:r>
            <a:r>
              <a:rPr lang="en-GB" baseline="0" dirty="0" smtClean="0"/>
              <a:t> pain matrix – which is thought to be active in pain perception. T</a:t>
            </a:r>
            <a:r>
              <a:rPr lang="en-GB" dirty="0" smtClean="0"/>
              <a:t>his next section </a:t>
            </a:r>
            <a:r>
              <a:rPr lang="en-GB" dirty="0" smtClean="0"/>
              <a:t>highlights the importance of hypothesis testing. </a:t>
            </a:r>
            <a:r>
              <a:rPr lang="en-GB" dirty="0" smtClean="0"/>
              <a:t>In</a:t>
            </a:r>
            <a:r>
              <a:rPr lang="en-GB" baseline="0" dirty="0" smtClean="0"/>
              <a:t> this paper by wager and colleagues, the authors introduce non-tactile (imaginary) and tactile stimuli to invoke measurable responses in the brain to pain. </a:t>
            </a:r>
            <a:endParaRPr lang="en-GB" baseline="0"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DE350D-B710-4B9D-9605-4C7AF446CCCA}" type="slidenum">
              <a:rPr lang="en-GB"/>
              <a:pPr/>
              <a:t>30</a:t>
            </a:fld>
            <a:endParaRPr lang="en-GB"/>
          </a:p>
        </p:txBody>
      </p:sp>
    </p:spTree>
    <p:extLst>
      <p:ext uri="{BB962C8B-B14F-4D97-AF65-F5344CB8AC3E}">
        <p14:creationId xmlns:p14="http://schemas.microsoft.com/office/powerpoint/2010/main" val="1133637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authors then statistically analyze</a:t>
            </a:r>
            <a:r>
              <a:rPr lang="en-US" baseline="0" dirty="0" smtClean="0"/>
              <a:t> their results and delineate the involvement of brain areas in the pain matrix – the cingulate cortex and the insula… </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31</a:t>
            </a:fld>
            <a:endParaRPr lang="en-GB"/>
          </a:p>
        </p:txBody>
      </p:sp>
    </p:spTree>
    <p:extLst>
      <p:ext uri="{BB962C8B-B14F-4D97-AF65-F5344CB8AC3E}">
        <p14:creationId xmlns:p14="http://schemas.microsoft.com/office/powerpoint/2010/main" val="673996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another fundamental problem with fMRI techniques arises- and this is the issue of reverse inference. In this study by </a:t>
            </a:r>
            <a:r>
              <a:rPr lang="en-US" baseline="0" dirty="0" err="1" smtClean="0"/>
              <a:t>feinstein</a:t>
            </a:r>
            <a:r>
              <a:rPr lang="en-US" baseline="0" dirty="0" smtClean="0"/>
              <a:t> and colleagues, they show that patients with extensive damage to the insula, the cingulate and the amygdala, have preserved emotional processing and awareness of pain. </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32</a:t>
            </a:fld>
            <a:endParaRPr lang="en-GB"/>
          </a:p>
        </p:txBody>
      </p:sp>
    </p:spTree>
    <p:extLst>
      <p:ext uri="{BB962C8B-B14F-4D97-AF65-F5344CB8AC3E}">
        <p14:creationId xmlns:p14="http://schemas.microsoft.com/office/powerpoint/2010/main" val="552309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also goes for another study</a:t>
            </a:r>
            <a:r>
              <a:rPr lang="en-US" baseline="0" dirty="0" smtClean="0"/>
              <a:t> by </a:t>
            </a:r>
            <a:r>
              <a:rPr lang="en-US" baseline="0" dirty="0" err="1" smtClean="0"/>
              <a:t>alomons</a:t>
            </a:r>
            <a:r>
              <a:rPr lang="en-US" baseline="0" dirty="0" smtClean="0"/>
              <a:t> and colleagues, where they show that patients with </a:t>
            </a:r>
            <a:r>
              <a:rPr lang="en-US" dirty="0" smtClean="0"/>
              <a:t>Congenital </a:t>
            </a:r>
            <a:r>
              <a:rPr lang="en-US" dirty="0" smtClean="0"/>
              <a:t>Insensitivity</a:t>
            </a:r>
            <a:r>
              <a:rPr lang="en-US" baseline="0" dirty="0" smtClean="0"/>
              <a:t> to </a:t>
            </a:r>
            <a:r>
              <a:rPr lang="en-US" baseline="0" dirty="0" smtClean="0"/>
              <a:t>Pain also show activation of the pain matrix in response to (salient) painful stimuli. So this all goes to show how important it is to </a:t>
            </a:r>
            <a:r>
              <a:rPr lang="en-US" baseline="0" dirty="0" err="1" smtClean="0"/>
              <a:t>analyse</a:t>
            </a:r>
            <a:r>
              <a:rPr lang="en-US" baseline="0" dirty="0" smtClean="0"/>
              <a:t> the data contextually… and that results are always part of the whole picture but are not in themselves the whole picture. </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33</a:t>
            </a:fld>
            <a:endParaRPr lang="en-GB"/>
          </a:p>
        </p:txBody>
      </p:sp>
    </p:spTree>
    <p:extLst>
      <p:ext uri="{BB962C8B-B14F-4D97-AF65-F5344CB8AC3E}">
        <p14:creationId xmlns:p14="http://schemas.microsoft.com/office/powerpoint/2010/main" val="390121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RS:</a:t>
            </a:r>
            <a:r>
              <a:rPr lang="en-US" sz="1200" b="0" i="0" kern="1200" baseline="0" dirty="0" smtClean="0">
                <a:solidFill>
                  <a:schemeClr val="tx1"/>
                </a:solidFill>
                <a:effectLst/>
                <a:latin typeface="+mn-lt"/>
                <a:ea typeface="+mn-ea"/>
                <a:cs typeface="+mn-cs"/>
              </a:rPr>
              <a:t> functional activity of different brain regions is </a:t>
            </a:r>
            <a:r>
              <a:rPr lang="en-US" sz="1200" b="0" i="0" kern="1200" baseline="0" dirty="0" smtClean="0">
                <a:solidFill>
                  <a:schemeClr val="tx1"/>
                </a:solidFill>
                <a:effectLst/>
                <a:latin typeface="+mn-lt"/>
                <a:ea typeface="+mn-ea"/>
                <a:cs typeface="+mn-cs"/>
              </a:rPr>
              <a:t>correlated</a:t>
            </a:r>
            <a:endParaRPr lang="en-US" dirty="0" smtClean="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35</a:t>
            </a:fld>
            <a:endParaRPr lang="en-GB"/>
          </a:p>
        </p:txBody>
      </p:sp>
    </p:spTree>
    <p:extLst>
      <p:ext uri="{BB962C8B-B14F-4D97-AF65-F5344CB8AC3E}">
        <p14:creationId xmlns:p14="http://schemas.microsoft.com/office/powerpoint/2010/main" val="982403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GB" dirty="0" smtClean="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36</a:t>
            </a:fld>
            <a:endParaRPr lang="en-GB"/>
          </a:p>
        </p:txBody>
      </p:sp>
    </p:spTree>
    <p:extLst>
      <p:ext uri="{BB962C8B-B14F-4D97-AF65-F5344CB8AC3E}">
        <p14:creationId xmlns:p14="http://schemas.microsoft.com/office/powerpoint/2010/main" val="190459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results of a study should be appropriately contextualised by the limitations of its methods. This helps to prevent going beyond data’s explanatory power during your interpretations.</a:t>
            </a:r>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37</a:t>
            </a:fld>
            <a:endParaRPr lang="en-GB"/>
          </a:p>
        </p:txBody>
      </p:sp>
    </p:spTree>
    <p:extLst>
      <p:ext uri="{BB962C8B-B14F-4D97-AF65-F5344CB8AC3E}">
        <p14:creationId xmlns:p14="http://schemas.microsoft.com/office/powerpoint/2010/main" val="689337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4B83C0-51B5-455D-954E-067429BA83C7}" type="slidenum">
              <a:rPr lang="en-GB"/>
              <a:pPr/>
              <a:t>38</a:t>
            </a:fld>
            <a:endParaRPr lang="en-GB"/>
          </a:p>
        </p:txBody>
      </p:sp>
    </p:spTree>
    <p:extLst>
      <p:ext uri="{BB962C8B-B14F-4D97-AF65-F5344CB8AC3E}">
        <p14:creationId xmlns:p14="http://schemas.microsoft.com/office/powerpoint/2010/main" val="301868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7</a:t>
            </a:fld>
            <a:endParaRPr lang="en-GB"/>
          </a:p>
        </p:txBody>
      </p:sp>
    </p:spTree>
    <p:extLst>
      <p:ext uri="{BB962C8B-B14F-4D97-AF65-F5344CB8AC3E}">
        <p14:creationId xmlns:p14="http://schemas.microsoft.com/office/powerpoint/2010/main" val="205769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threshold our data</a:t>
            </a:r>
            <a:r>
              <a:rPr lang="mr-IN" dirty="0" smtClean="0"/>
              <a:t>…</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8</a:t>
            </a:fld>
            <a:endParaRPr lang="en-GB"/>
          </a:p>
        </p:txBody>
      </p:sp>
    </p:spTree>
    <p:extLst>
      <p:ext uri="{BB962C8B-B14F-4D97-AF65-F5344CB8AC3E}">
        <p14:creationId xmlns:p14="http://schemas.microsoft.com/office/powerpoint/2010/main" val="408406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too </a:t>
            </a:r>
            <a:r>
              <a:rPr lang="en-US" baseline="0" dirty="0" err="1" smtClean="0"/>
              <a:t>stringend</a:t>
            </a:r>
            <a:r>
              <a:rPr lang="en-US" baseline="0" dirty="0" smtClean="0"/>
              <a:t>: increase false negatives, </a:t>
            </a:r>
            <a:r>
              <a:rPr lang="en-US" sz="2000" dirty="0" smtClean="0">
                <a:solidFill>
                  <a:schemeClr val="tx2"/>
                </a:solidFill>
              </a:rPr>
              <a:t>Bias towards studying large effects over small,</a:t>
            </a:r>
            <a:r>
              <a:rPr lang="en-US" sz="2000" baseline="0" dirty="0" smtClean="0">
                <a:solidFill>
                  <a:schemeClr val="tx2"/>
                </a:solidFill>
              </a:rPr>
              <a:t> </a:t>
            </a:r>
            <a:r>
              <a:rPr lang="en-US" sz="2000" dirty="0" smtClean="0">
                <a:solidFill>
                  <a:schemeClr val="tx2"/>
                </a:solidFill>
              </a:rPr>
              <a:t>Bias towards sensory/motor processes rather than complex cognitive/affective processes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We need to choose a threshold is</a:t>
            </a:r>
            <a:r>
              <a:rPr lang="en-US" baseline="0" dirty="0" smtClean="0"/>
              <a:t> a balance between sensitivity (true positive rate) and specificity (true negative rate)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9</a:t>
            </a:fld>
            <a:endParaRPr lang="en-GB"/>
          </a:p>
        </p:txBody>
      </p:sp>
    </p:spTree>
    <p:extLst>
      <p:ext uri="{BB962C8B-B14F-4D97-AF65-F5344CB8AC3E}">
        <p14:creationId xmlns:p14="http://schemas.microsoft.com/office/powerpoint/2010/main" val="55262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Bonferroni provides a solid foundation to controlling for family wise </a:t>
            </a:r>
            <a:r>
              <a:rPr lang="en-GB" dirty="0" smtClean="0"/>
              <a:t>error-</a:t>
            </a:r>
            <a:r>
              <a:rPr lang="en-GB" dirty="0" err="1" smtClean="0"/>
              <a:t>rate.The</a:t>
            </a:r>
            <a:r>
              <a:rPr lang="en-GB" dirty="0" smtClean="0"/>
              <a:t> </a:t>
            </a:r>
            <a:r>
              <a:rPr lang="en-GB" dirty="0" smtClean="0"/>
              <a:t>threshold does need to be increased to account for the number of independent observations.</a:t>
            </a:r>
          </a:p>
          <a:p>
            <a:r>
              <a:rPr lang="en-GB" dirty="0" smtClean="0"/>
              <a:t>However </a:t>
            </a:r>
            <a:r>
              <a:rPr lang="en-GB" dirty="0" smtClean="0"/>
              <a:t>considering the spatial dependency of functional imaging data we have two </a:t>
            </a:r>
            <a:r>
              <a:rPr lang="en-GB" dirty="0" smtClean="0"/>
              <a:t>problems</a:t>
            </a:r>
            <a:r>
              <a:rPr lang="en-GB" baseline="0" dirty="0" smtClean="0"/>
              <a:t>  </a:t>
            </a:r>
            <a:r>
              <a:rPr lang="en-GB" dirty="0" smtClean="0"/>
              <a:t>a</a:t>
            </a:r>
            <a:r>
              <a:rPr lang="en-GB" dirty="0" smtClean="0"/>
              <a:t>) We don’t know how many independent observations are in our data. Lots of kinds of spatial dependency, so even if we did have a metric of one (i.e. how much smoothing the data has had) it wouldn’t be useful</a:t>
            </a:r>
          </a:p>
          <a:p>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10</a:t>
            </a:fld>
            <a:endParaRPr lang="en-GB"/>
          </a:p>
        </p:txBody>
      </p:sp>
    </p:spTree>
    <p:extLst>
      <p:ext uri="{BB962C8B-B14F-4D97-AF65-F5344CB8AC3E}">
        <p14:creationId xmlns:p14="http://schemas.microsoft.com/office/powerpoint/2010/main" val="288719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mn-lt"/>
                <a:ea typeface="+mn-ea"/>
                <a:cs typeface="+mn-cs"/>
              </a:rPr>
              <a:t>Uncorrected p value, generates too many false positives and should never be used.</a:t>
            </a:r>
          </a:p>
          <a:p>
            <a:r>
              <a:rPr lang="en-US" sz="1200" kern="1200" baseline="0" dirty="0" smtClean="0">
                <a:solidFill>
                  <a:schemeClr val="tx1"/>
                </a:solidFill>
                <a:latin typeface="+mn-lt"/>
                <a:ea typeface="+mn-ea"/>
                <a:cs typeface="+mn-cs"/>
              </a:rPr>
              <a:t>FWER correction: probability of making at least one Type I error in a family of tests, there are different controlling methods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Bonferroni </a:t>
            </a:r>
            <a:r>
              <a:rPr lang="en-US" sz="1200" kern="1200" dirty="0" err="1" smtClean="0">
                <a:solidFill>
                  <a:schemeClr val="tx1"/>
                </a:solidFill>
                <a:latin typeface="+mn-lt"/>
                <a:ea typeface="+mn-ea"/>
                <a:cs typeface="+mn-cs"/>
              </a:rPr>
              <a:t>ist</a:t>
            </a:r>
            <a:r>
              <a:rPr lang="en-US" sz="1200" kern="1200" dirty="0" smtClean="0">
                <a:solidFill>
                  <a:schemeClr val="tx1"/>
                </a:solidFill>
                <a:latin typeface="+mn-lt"/>
                <a:ea typeface="+mn-ea"/>
                <a:cs typeface="+mn-cs"/>
              </a:rPr>
              <a:t> very strict, and does not take spatial correlation</a:t>
            </a:r>
            <a:r>
              <a:rPr lang="en-US" sz="1200" kern="1200" baseline="0" dirty="0" smtClean="0">
                <a:solidFill>
                  <a:schemeClr val="tx1"/>
                </a:solidFill>
                <a:latin typeface="+mn-lt"/>
                <a:ea typeface="+mn-ea"/>
                <a:cs typeface="+mn-cs"/>
              </a:rPr>
              <a:t> into account</a:t>
            </a:r>
          </a:p>
          <a:p>
            <a:r>
              <a:rPr lang="en-US" sz="1200" kern="1200" baseline="0" dirty="0" smtClean="0">
                <a:solidFill>
                  <a:schemeClr val="tx1"/>
                </a:solidFill>
                <a:latin typeface="+mn-lt"/>
                <a:ea typeface="+mn-ea"/>
                <a:cs typeface="+mn-cs"/>
              </a:rPr>
              <a:t>Whereas random field theory does..</a:t>
            </a:r>
            <a:r>
              <a:rPr lang="en-US" sz="1200" kern="1200" dirty="0" smtClean="0">
                <a:solidFill>
                  <a:schemeClr val="tx1"/>
                </a:solidFill>
                <a:latin typeface="+mn-lt"/>
                <a:ea typeface="+mn-ea"/>
                <a:cs typeface="+mn-cs"/>
              </a:rPr>
              <a:t> RF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methods are good for highly-smoothed data only and are best for single-subject data. </a:t>
            </a:r>
          </a:p>
          <a:p>
            <a:r>
              <a:rPr lang="en-US" sz="1200" kern="1200" dirty="0" smtClean="0">
                <a:solidFill>
                  <a:schemeClr val="tx1"/>
                </a:solidFill>
                <a:latin typeface="+mn-lt"/>
                <a:ea typeface="+mn-ea"/>
                <a:cs typeface="+mn-cs"/>
              </a:rPr>
              <a:t>For unsmoothed (or low-smoothed), single-subject data, FDR corrections are the best. They have very high sensitivity while still providing good control of false positives, even with low degrees of freedom</a:t>
            </a:r>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FDR: the probability of false positives among</a:t>
            </a:r>
            <a:r>
              <a:rPr lang="en-US" sz="1200" kern="1200" baseline="0" dirty="0" smtClean="0">
                <a:solidFill>
                  <a:schemeClr val="tx1"/>
                </a:solidFill>
                <a:latin typeface="+mn-lt"/>
                <a:ea typeface="+mn-ea"/>
                <a:cs typeface="+mn-cs"/>
              </a:rPr>
              <a:t> rejected tests. </a:t>
            </a:r>
            <a:r>
              <a:rPr kumimoji="1" lang="en-US" altLang="ja-JP" sz="1200" dirty="0" smtClean="0">
                <a:solidFill>
                  <a:schemeClr val="tx2"/>
                </a:solidFill>
                <a:ea typeface="ＭＳ Ｐゴシック" pitchFamily="34" charset="-128"/>
              </a:rPr>
              <a:t>L</a:t>
            </a:r>
            <a:r>
              <a:rPr kumimoji="1" lang="de-DE" altLang="ja-JP" sz="1200" dirty="0" smtClean="0">
                <a:solidFill>
                  <a:schemeClr val="tx2"/>
                </a:solidFill>
                <a:ea typeface="ＭＳ Ｐゴシック" pitchFamily="34" charset="-128"/>
              </a:rPr>
              <a:t>ess conservative than FWER</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GB" altLang="ja-JP" sz="1200" dirty="0" smtClean="0">
                <a:solidFill>
                  <a:schemeClr val="tx2"/>
                </a:solidFill>
                <a:ea typeface="+mn-ea"/>
              </a:rPr>
              <a:t>The false discovery rate (FDR) is a method of conceptualizing the rate of type I errors in null hypothesis testing when conducting multiple comparisons. FDR-controlling procedures are designed to control the expected proportion of "discoveries" (rejected null hypotheses) that are false (incorrect rejections).[1] FDR-controlling procedures provide less stringent control of Type I errors compared to familywise error rate (FWER) controlling procedures (such as the Bonferroni correction), which control the probability of at least one Type I error. Thus, FDR-controlling procedures have greater power, at the cost of increased numbers of Type I errors.</a:t>
            </a:r>
            <a:endParaRPr kumimoji="1" lang="de-DE" altLang="ja-JP" sz="1200" dirty="0" smtClean="0">
              <a:solidFill>
                <a:schemeClr val="tx2"/>
              </a:solidFill>
              <a:ea typeface="ＭＳ Ｐゴシック" pitchFamily="34" charset="-128"/>
            </a:endParaRPr>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11</a:t>
            </a:fld>
            <a:endParaRPr lang="en-GB"/>
          </a:p>
        </p:txBody>
      </p:sp>
    </p:spTree>
    <p:extLst>
      <p:ext uri="{BB962C8B-B14F-4D97-AF65-F5344CB8AC3E}">
        <p14:creationId xmlns:p14="http://schemas.microsoft.com/office/powerpoint/2010/main" val="234563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This results shows that cluster-extent based thresholding is the most popular threshold method including fMR</a:t>
            </a:r>
            <a:r>
              <a:rPr lang="en-US" altLang="zh-CN" dirty="0" smtClean="0"/>
              <a:t>I</a:t>
            </a:r>
            <a:r>
              <a:rPr lang="en-US" altLang="zh-CN" baseline="0" dirty="0"/>
              <a:t> </a:t>
            </a:r>
            <a:r>
              <a:rPr lang="en-US" altLang="zh-CN" baseline="0" dirty="0" smtClean="0"/>
              <a:t>studies from Cerebral Cortex, Nature, Nature Neuroscience, </a:t>
            </a:r>
            <a:r>
              <a:rPr lang="en-US" altLang="zh-CN" baseline="0" dirty="0" err="1" smtClean="0"/>
              <a:t>Neuroimage</a:t>
            </a:r>
            <a:r>
              <a:rPr lang="en-US" altLang="zh-CN" baseline="0" dirty="0" smtClean="0"/>
              <a:t>, Neuron, PNAS, and Science (n=814).</a:t>
            </a:r>
            <a:endParaRPr lang="en-GB" dirty="0" smtClean="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12</a:t>
            </a:fld>
            <a:endParaRPr lang="en-GB"/>
          </a:p>
        </p:txBody>
      </p:sp>
    </p:spTree>
    <p:extLst>
      <p:ext uri="{BB962C8B-B14F-4D97-AF65-F5344CB8AC3E}">
        <p14:creationId xmlns:p14="http://schemas.microsoft.com/office/powerpoint/2010/main" val="266545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using v</a:t>
            </a:r>
            <a:r>
              <a:rPr lang="en-US" dirty="0" smtClean="0"/>
              <a:t>oxel-based</a:t>
            </a:r>
            <a:r>
              <a:rPr lang="en-US" baseline="0" dirty="0" smtClean="0"/>
              <a:t> thresholding, it gives best us good spatial </a:t>
            </a:r>
            <a:r>
              <a:rPr lang="en-US" baseline="0" dirty="0" err="1" smtClean="0"/>
              <a:t>specifity</a:t>
            </a:r>
            <a:r>
              <a:rPr lang="en-US" baseline="0" dirty="0" smtClean="0"/>
              <a:t>. We reject the H0 at specific voxel</a:t>
            </a:r>
          </a:p>
          <a:p>
            <a:r>
              <a:rPr lang="en-US" dirty="0" smtClean="0"/>
              <a:t>Cluster-based:</a:t>
            </a:r>
            <a:r>
              <a:rPr lang="en-US" baseline="0" dirty="0" smtClean="0"/>
              <a:t> </a:t>
            </a:r>
            <a:r>
              <a:rPr lang="en-US" dirty="0" smtClean="0"/>
              <a:t>Not correcting for false positives</a:t>
            </a:r>
            <a:r>
              <a:rPr lang="en-US" baseline="0" dirty="0" smtClean="0"/>
              <a:t> at cluster level. 2step process:</a:t>
            </a:r>
          </a:p>
          <a:p>
            <a:pPr marL="228600" indent="-228600">
              <a:buAutoNum type="arabicParenR"/>
            </a:pPr>
            <a:r>
              <a:rPr lang="en-US" baseline="0" dirty="0" smtClean="0"/>
              <a:t>Voxel level primary threshold defines clusters </a:t>
            </a:r>
          </a:p>
          <a:p>
            <a:pPr marL="228600" indent="-228600">
              <a:buAutoNum type="arabicParenR"/>
            </a:pPr>
            <a:r>
              <a:rPr lang="en-US" baseline="0" dirty="0" smtClean="0"/>
              <a:t>cluster-level extent threshold measures units of activated voxels (controls for FWER, i.e. less stringent than voxel based multiple comparison correction – accounts for the fact that individual voxel activations are not spatially independent from </a:t>
            </a:r>
            <a:r>
              <a:rPr lang="en-US" baseline="0" dirty="0" err="1" smtClean="0"/>
              <a:t>neighbours</a:t>
            </a:r>
            <a:r>
              <a:rPr lang="en-US" baseline="0" dirty="0" smtClean="0"/>
              <a:t>). Better sensitivity but worse spatial </a:t>
            </a:r>
            <a:r>
              <a:rPr lang="en-US" baseline="0" dirty="0" err="1" smtClean="0"/>
              <a:t>specifity</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13</a:t>
            </a:fld>
            <a:endParaRPr lang="en-GB"/>
          </a:p>
        </p:txBody>
      </p:sp>
    </p:spTree>
    <p:extLst>
      <p:ext uri="{BB962C8B-B14F-4D97-AF65-F5344CB8AC3E}">
        <p14:creationId xmlns:p14="http://schemas.microsoft.com/office/powerpoint/2010/main" val="137691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Orange_716_ppt_small"/>
          <p:cNvPicPr>
            <a:picLocks noChangeAspect="1" noChangeArrowheads="1"/>
          </p:cNvPicPr>
          <p:nvPr userDrawn="1"/>
        </p:nvPicPr>
        <p:blipFill>
          <a:blip r:embed="rId2" cstate="print"/>
          <a:srcRect l="21991" t="33252" r="3369"/>
          <a:stretch>
            <a:fillRect/>
          </a:stretch>
        </p:blipFill>
        <p:spPr bwMode="auto">
          <a:xfrm>
            <a:off x="0" y="-7938"/>
            <a:ext cx="9144000" cy="1300163"/>
          </a:xfrm>
          <a:prstGeom prst="rect">
            <a:avLst/>
          </a:prstGeom>
          <a:noFill/>
          <a:ln w="9525">
            <a:noFill/>
            <a:miter lim="800000"/>
            <a:headEnd/>
            <a:tailEnd/>
          </a:ln>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a:defRPr sz="1400" smtClean="0"/>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0E3288AC-1147-4374-80F2-4CE11E95DB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215EDEAE-02DA-4E55-9A11-900FDA9BB26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35D3DB08-9491-41EF-BE84-AD0A9189A8E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518848D-33ED-4249-9D45-CDC99DF9428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E25C5B-8A34-4C95-8BEF-A4246C3F126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BF56FA2B-24A3-4B13-814B-C4E54E6B223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E276D393-1C0A-4267-9978-EB4A724A508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1377602-83A9-412E-B7CD-A3F54BCD17D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1B497E5-941B-47D2-9991-F832CD34AAF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C777A40-A4BC-4AD2-92F5-39A4F515813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Orange_716_ppt_wide"/>
          <p:cNvPicPr>
            <a:picLocks noChangeAspect="1" noChangeArrowheads="1"/>
          </p:cNvPicPr>
          <p:nvPr userDrawn="1"/>
        </p:nvPicPr>
        <p:blipFill>
          <a:blip r:embed="rId13" cstate="print"/>
          <a:srcRect l="18303" t="58717" r="2190"/>
          <a:stretch>
            <a:fillRect/>
          </a:stretch>
        </p:blipFill>
        <p:spPr bwMode="auto">
          <a:xfrm>
            <a:off x="0" y="0"/>
            <a:ext cx="9144000" cy="51435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0C37F01-42E0-4D42-88CE-14FD3CD56D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miny.ir/EAaZ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7.w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68300" y="2087200"/>
            <a:ext cx="8445500" cy="1368425"/>
          </a:xfrm>
        </p:spPr>
        <p:txBody>
          <a:bodyPr/>
          <a:lstStyle/>
          <a:p>
            <a:pPr algn="ctr" eaLnBrk="1" hangingPunct="1"/>
            <a:r>
              <a:rPr lang="en-GB" dirty="0" smtClean="0"/>
              <a:t>Issues with analysis &amp; interpretation (2019)</a:t>
            </a:r>
            <a:br>
              <a:rPr lang="en-GB" dirty="0" smtClean="0"/>
            </a:br>
            <a:r>
              <a:rPr lang="en-GB" dirty="0" smtClean="0"/>
              <a:t/>
            </a:r>
            <a:br>
              <a:rPr lang="en-GB" dirty="0" smtClean="0"/>
            </a:br>
            <a:r>
              <a:rPr lang="en-GB" sz="2000" b="0" dirty="0" smtClean="0"/>
              <a:t>Methods </a:t>
            </a:r>
            <a:r>
              <a:rPr lang="en-GB" sz="2000" b="0" dirty="0"/>
              <a:t>for Dummies (</a:t>
            </a:r>
            <a:r>
              <a:rPr lang="en-GB" sz="2000" b="0" dirty="0" err="1"/>
              <a:t>MfD</a:t>
            </a:r>
            <a:r>
              <a:rPr lang="en-GB" sz="2000" b="0" dirty="0" smtClean="0"/>
              <a:t>)</a:t>
            </a:r>
            <a:br>
              <a:rPr lang="en-GB" sz="2000" b="0" dirty="0" smtClean="0"/>
            </a:br>
            <a:r>
              <a:rPr lang="en-GB" sz="2000" b="0" dirty="0"/>
              <a:t/>
            </a:r>
            <a:br>
              <a:rPr lang="en-GB" sz="2000" b="0" dirty="0"/>
            </a:br>
            <a:r>
              <a:rPr lang="en-GB" sz="2000" b="0" dirty="0" smtClean="0"/>
              <a:t>16 January, 2019</a:t>
            </a:r>
            <a:br>
              <a:rPr lang="en-GB" sz="2000" b="0" dirty="0" smtClean="0"/>
            </a:br>
            <a:r>
              <a:rPr lang="en-GB" sz="2000" b="0" dirty="0"/>
              <a:t/>
            </a:r>
            <a:br>
              <a:rPr lang="en-GB" sz="2000" b="0" dirty="0"/>
            </a:br>
            <a:r>
              <a:rPr lang="en-GB" sz="2000" b="0" dirty="0" err="1" smtClean="0"/>
              <a:t>Leen</a:t>
            </a:r>
            <a:r>
              <a:rPr lang="en-GB" sz="2000" b="0" dirty="0" smtClean="0"/>
              <a:t> Hashem &amp;</a:t>
            </a:r>
            <a:br>
              <a:rPr lang="en-GB" sz="2000" b="0" dirty="0" smtClean="0"/>
            </a:br>
            <a:r>
              <a:rPr lang="en-GB" sz="2000" b="0" dirty="0" smtClean="0"/>
              <a:t>Siqi Zhang</a:t>
            </a: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p:txBody>
      </p:sp>
      <p:sp>
        <p:nvSpPr>
          <p:cNvPr id="2" name="Subtitle 1"/>
          <p:cNvSpPr>
            <a:spLocks noGrp="1"/>
          </p:cNvSpPr>
          <p:nvPr>
            <p:ph type="subTitle" idx="1"/>
          </p:nvPr>
        </p:nvSpPr>
        <p:spPr>
          <a:xfrm>
            <a:off x="285750" y="3760788"/>
            <a:ext cx="8496300" cy="3097212"/>
          </a:xfrm>
        </p:spPr>
        <p:txBody>
          <a:bodyPr/>
          <a:lstStyle/>
          <a:p>
            <a:endParaRPr lang="en-US" dirty="0" smtClean="0"/>
          </a:p>
          <a:p>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041400"/>
            <a:ext cx="8489950" cy="1296988"/>
          </a:xfrm>
        </p:spPr>
        <p:txBody>
          <a:bodyPr/>
          <a:lstStyle/>
          <a:p>
            <a:r>
              <a:rPr lang="en-US" dirty="0" smtClean="0"/>
              <a:t/>
            </a:r>
            <a:br>
              <a:rPr lang="en-US" dirty="0" smtClean="0"/>
            </a:br>
            <a:endParaRPr lang="en-GB" dirty="0"/>
          </a:p>
        </p:txBody>
      </p:sp>
      <p:sp>
        <p:nvSpPr>
          <p:cNvPr id="7" name="Title 1"/>
          <p:cNvSpPr txBox="1">
            <a:spLocks/>
          </p:cNvSpPr>
          <p:nvPr/>
        </p:nvSpPr>
        <p:spPr bwMode="auto">
          <a:xfrm>
            <a:off x="152400" y="977900"/>
            <a:ext cx="10515600" cy="638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kern="0" dirty="0" smtClean="0">
                <a:latin typeface="+mn-lt"/>
              </a:rPr>
              <a:t>Types of Error-Rates</a:t>
            </a:r>
            <a:endParaRPr lang="en-GB" kern="0" dirty="0">
              <a:latin typeface="+mn-lt"/>
            </a:endParaRPr>
          </a:p>
        </p:txBody>
      </p:sp>
      <p:sp>
        <p:nvSpPr>
          <p:cNvPr id="8" name="Content Placeholder 2"/>
          <p:cNvSpPr txBox="1">
            <a:spLocks/>
          </p:cNvSpPr>
          <p:nvPr/>
        </p:nvSpPr>
        <p:spPr>
          <a:xfrm>
            <a:off x="152400" y="1958975"/>
            <a:ext cx="10515600" cy="4351338"/>
          </a:xfrm>
          <a:prstGeom prst="rect">
            <a:avLst/>
          </a:prstGeom>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smtClean="0"/>
              <a:t>Per comparison </a:t>
            </a:r>
          </a:p>
          <a:p>
            <a:pPr marL="0" indent="0">
              <a:buFontTx/>
              <a:buNone/>
            </a:pPr>
            <a:r>
              <a:rPr lang="en-GB" sz="2000" i="1" kern="0" dirty="0" smtClean="0"/>
              <a:t>Controls probability of each observation being a false positive </a:t>
            </a:r>
          </a:p>
          <a:p>
            <a:pPr marL="0" indent="0">
              <a:buFontTx/>
              <a:buNone/>
            </a:pPr>
            <a:endParaRPr lang="en-GB" sz="2000" i="1" kern="0" dirty="0" smtClean="0"/>
          </a:p>
          <a:p>
            <a:pPr marL="0" indent="0">
              <a:buFontTx/>
              <a:buNone/>
            </a:pPr>
            <a:r>
              <a:rPr lang="en-GB" sz="2000" b="1" kern="0" dirty="0" smtClean="0"/>
              <a:t>Family-wise Error-Rate (</a:t>
            </a:r>
            <a:r>
              <a:rPr lang="en-GB" sz="2000" b="1" i="1" kern="0" dirty="0" smtClean="0"/>
              <a:t>P</a:t>
            </a:r>
            <a:r>
              <a:rPr lang="en-GB" sz="2000" b="1" i="1" kern="0" baseline="-25000" dirty="0" smtClean="0"/>
              <a:t>FWE</a:t>
            </a:r>
            <a:r>
              <a:rPr lang="en-GB" sz="2000" b="1" kern="0" dirty="0" smtClean="0"/>
              <a:t>)</a:t>
            </a:r>
          </a:p>
          <a:p>
            <a:pPr marL="0" indent="0">
              <a:buFontTx/>
              <a:buNone/>
            </a:pPr>
            <a:r>
              <a:rPr lang="en-GB" sz="2000" i="1" kern="0" dirty="0" smtClean="0"/>
              <a:t>Controls probability of </a:t>
            </a:r>
            <a:r>
              <a:rPr lang="en-GB" sz="2000" i="1" u="sng" kern="0" dirty="0" smtClean="0"/>
              <a:t>any</a:t>
            </a:r>
            <a:r>
              <a:rPr lang="en-GB" sz="2000" i="1" kern="0" dirty="0" smtClean="0"/>
              <a:t> false positives in a family</a:t>
            </a:r>
          </a:p>
          <a:p>
            <a:pPr marL="0" indent="0">
              <a:buFontTx/>
              <a:buNone/>
            </a:pPr>
            <a:endParaRPr lang="en-GB" sz="2000" i="1" kern="0" dirty="0" smtClean="0"/>
          </a:p>
          <a:p>
            <a:pPr marL="0" indent="0">
              <a:buFontTx/>
              <a:buNone/>
            </a:pPr>
            <a:r>
              <a:rPr lang="en-GB" sz="2000" b="1" kern="0" dirty="0" smtClean="0"/>
              <a:t>False-discovery</a:t>
            </a:r>
            <a:br>
              <a:rPr lang="en-GB" sz="2000" b="1" kern="0" dirty="0" smtClean="0"/>
            </a:br>
            <a:r>
              <a:rPr lang="en-GB" sz="2000" i="1" kern="0" dirty="0" smtClean="0"/>
              <a:t>Controls ratio of true positives : false positives</a:t>
            </a:r>
            <a:endParaRPr lang="en-GB" sz="2000" b="1" kern="0" dirty="0" smtClean="0"/>
          </a:p>
          <a:p>
            <a:pPr marL="0" indent="0">
              <a:buFontTx/>
              <a:buNone/>
            </a:pPr>
            <a:endParaRPr lang="en-GB" sz="2000" i="1" kern="0" dirty="0"/>
          </a:p>
        </p:txBody>
      </p:sp>
    </p:spTree>
    <p:extLst>
      <p:ext uri="{BB962C8B-B14F-4D97-AF65-F5344CB8AC3E}">
        <p14:creationId xmlns:p14="http://schemas.microsoft.com/office/powerpoint/2010/main" val="4256963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12"/>
          <p:cNvSpPr txBox="1"/>
          <p:nvPr/>
        </p:nvSpPr>
        <p:spPr>
          <a:xfrm>
            <a:off x="2596889" y="3372017"/>
            <a:ext cx="2119448" cy="1200329"/>
          </a:xfrm>
          <a:prstGeom prst="rect">
            <a:avLst/>
          </a:prstGeom>
          <a:solidFill>
            <a:schemeClr val="bg1">
              <a:lumMod val="85000"/>
            </a:schemeClr>
          </a:solidFill>
          <a:ln>
            <a:solidFill>
              <a:schemeClr val="tx1"/>
            </a:solidFill>
          </a:ln>
        </p:spPr>
        <p:txBody>
          <a:bodyPr wrap="square">
            <a:spAutoFit/>
          </a:bodyPr>
          <a:lstStyle/>
          <a:p>
            <a:pPr>
              <a:defRPr/>
            </a:pPr>
            <a:r>
              <a:rPr kumimoji="1" lang="en-US" altLang="ja-JP" dirty="0">
                <a:solidFill>
                  <a:schemeClr val="tx2"/>
                </a:solidFill>
                <a:latin typeface="Arial" charset="0"/>
                <a:ea typeface="ＭＳ Ｐゴシック" pitchFamily="34" charset="-128"/>
                <a:cs typeface="+mn-cs"/>
              </a:rPr>
              <a:t>Bonferroni </a:t>
            </a:r>
            <a:endParaRPr kumimoji="1" lang="en-US" altLang="ja-JP" dirty="0" smtClean="0">
              <a:solidFill>
                <a:schemeClr val="tx2"/>
              </a:solidFill>
              <a:latin typeface="Arial" charset="0"/>
              <a:ea typeface="ＭＳ Ｐゴシック" pitchFamily="34" charset="-128"/>
              <a:cs typeface="+mn-cs"/>
            </a:endParaRPr>
          </a:p>
          <a:p>
            <a:pPr>
              <a:defRPr/>
            </a:pPr>
            <a:endParaRPr kumimoji="1" lang="en-US" altLang="ja-JP" dirty="0">
              <a:solidFill>
                <a:schemeClr val="tx2"/>
              </a:solidFill>
              <a:ea typeface="ＭＳ Ｐゴシック" pitchFamily="34" charset="-128"/>
            </a:endParaRPr>
          </a:p>
          <a:p>
            <a:pPr>
              <a:defRPr/>
            </a:pPr>
            <a:r>
              <a:rPr kumimoji="1" lang="en-US" altLang="ja-JP" dirty="0" smtClean="0">
                <a:solidFill>
                  <a:schemeClr val="tx2"/>
                </a:solidFill>
                <a:latin typeface="Arial" charset="0"/>
                <a:ea typeface="ＭＳ Ｐゴシック" pitchFamily="34" charset="-128"/>
                <a:cs typeface="+mn-cs"/>
              </a:rPr>
              <a:t>Random field theory</a:t>
            </a:r>
          </a:p>
        </p:txBody>
      </p:sp>
      <p:sp>
        <p:nvSpPr>
          <p:cNvPr id="13" name="テキスト ボックス 7"/>
          <p:cNvSpPr txBox="1"/>
          <p:nvPr/>
        </p:nvSpPr>
        <p:spPr>
          <a:xfrm>
            <a:off x="463428" y="2450575"/>
            <a:ext cx="1734798" cy="646331"/>
          </a:xfrm>
          <a:prstGeom prst="rect">
            <a:avLst/>
          </a:prstGeom>
          <a:solidFill>
            <a:schemeClr val="bg1">
              <a:lumMod val="85000"/>
            </a:schemeClr>
          </a:solidFill>
          <a:ln>
            <a:solidFill>
              <a:srgbClr val="FF0000"/>
            </a:solidFill>
          </a:ln>
        </p:spPr>
        <p:txBody>
          <a:bodyPr wrap="square">
            <a:spAutoFit/>
          </a:bodyPr>
          <a:lstStyle/>
          <a:p>
            <a:pPr>
              <a:defRPr/>
            </a:pPr>
            <a:r>
              <a:rPr kumimoji="1" lang="en-US" altLang="ja-JP" dirty="0">
                <a:ln w="0"/>
                <a:solidFill>
                  <a:schemeClr val="tx2"/>
                </a:solidFill>
                <a:effectLst>
                  <a:outerShdw blurRad="38100" dist="25400" dir="5400000" algn="ctr" rotWithShape="0">
                    <a:srgbClr val="6E747A">
                      <a:alpha val="43000"/>
                    </a:srgbClr>
                  </a:outerShdw>
                </a:effectLst>
                <a:ea typeface="ＭＳ Ｐゴシック" pitchFamily="34" charset="-128"/>
              </a:rPr>
              <a:t>Uncorrected </a:t>
            </a:r>
            <a:endParaRPr kumimoji="1" lang="en-US" altLang="ja-JP" dirty="0" smtClean="0">
              <a:ln w="0"/>
              <a:solidFill>
                <a:schemeClr val="tx2"/>
              </a:solidFill>
              <a:effectLst>
                <a:outerShdw blurRad="38100" dist="25400" dir="5400000" algn="ctr" rotWithShape="0">
                  <a:srgbClr val="6E747A">
                    <a:alpha val="43000"/>
                  </a:srgbClr>
                </a:outerShdw>
              </a:effectLst>
              <a:ea typeface="ＭＳ Ｐゴシック" pitchFamily="34" charset="-128"/>
            </a:endParaRPr>
          </a:p>
          <a:p>
            <a:pPr>
              <a:defRPr/>
            </a:pPr>
            <a:r>
              <a:rPr kumimoji="1" lang="en-US" altLang="ja-JP" dirty="0" smtClean="0">
                <a:ln w="0"/>
                <a:solidFill>
                  <a:schemeClr val="tx2"/>
                </a:solidFill>
                <a:effectLst>
                  <a:outerShdw blurRad="38100" dist="25400" dir="5400000" algn="ctr" rotWithShape="0">
                    <a:srgbClr val="6E747A">
                      <a:alpha val="43000"/>
                    </a:srgbClr>
                  </a:outerShdw>
                </a:effectLst>
                <a:ea typeface="ＭＳ Ｐゴシック" pitchFamily="34" charset="-128"/>
              </a:rPr>
              <a:t>p value</a:t>
            </a:r>
            <a:endParaRPr kumimoji="1" lang="en-US" altLang="ja-JP" dirty="0">
              <a:ln w="0"/>
              <a:solidFill>
                <a:schemeClr val="tx2"/>
              </a:solidFill>
              <a:effectLst>
                <a:outerShdw blurRad="38100" dist="25400" dir="5400000" algn="ctr" rotWithShape="0">
                  <a:srgbClr val="6E747A">
                    <a:alpha val="43000"/>
                  </a:srgbClr>
                </a:outerShdw>
              </a:effectLst>
              <a:ea typeface="ＭＳ Ｐゴシック" pitchFamily="34" charset="-128"/>
            </a:endParaRPr>
          </a:p>
        </p:txBody>
      </p:sp>
      <p:sp>
        <p:nvSpPr>
          <p:cNvPr id="15" name="TextBox 14"/>
          <p:cNvSpPr txBox="1"/>
          <p:nvPr/>
        </p:nvSpPr>
        <p:spPr>
          <a:xfrm>
            <a:off x="4898976" y="2450574"/>
            <a:ext cx="1837417" cy="646331"/>
          </a:xfrm>
          <a:prstGeom prst="rect">
            <a:avLst/>
          </a:prstGeom>
          <a:solidFill>
            <a:schemeClr val="bg1">
              <a:lumMod val="85000"/>
            </a:schemeClr>
          </a:solidFill>
          <a:ln w="28575">
            <a:solidFill>
              <a:srgbClr val="00B050"/>
            </a:solidFill>
          </a:ln>
        </p:spPr>
        <p:txBody>
          <a:bodyPr wrap="square" rtlCol="0">
            <a:spAutoFit/>
          </a:bodyPr>
          <a:lstStyle/>
          <a:p>
            <a:pPr algn="ctr"/>
            <a:r>
              <a:rPr lang="en-GB" dirty="0" smtClean="0">
                <a:solidFill>
                  <a:schemeClr val="tx2"/>
                </a:solidFill>
              </a:rPr>
              <a:t>FDR CORRECTION</a:t>
            </a:r>
            <a:endParaRPr lang="en-GB" dirty="0">
              <a:solidFill>
                <a:schemeClr val="tx2"/>
              </a:solidFill>
            </a:endParaRPr>
          </a:p>
        </p:txBody>
      </p:sp>
      <p:sp>
        <p:nvSpPr>
          <p:cNvPr id="23" name="TextBox 22"/>
          <p:cNvSpPr txBox="1"/>
          <p:nvPr/>
        </p:nvSpPr>
        <p:spPr>
          <a:xfrm>
            <a:off x="2596889" y="2450575"/>
            <a:ext cx="2119448" cy="646331"/>
          </a:xfrm>
          <a:prstGeom prst="rect">
            <a:avLst/>
          </a:prstGeom>
          <a:solidFill>
            <a:schemeClr val="bg1">
              <a:lumMod val="85000"/>
            </a:schemeClr>
          </a:solidFill>
          <a:ln w="28575">
            <a:solidFill>
              <a:srgbClr val="00B050"/>
            </a:solidFill>
          </a:ln>
        </p:spPr>
        <p:txBody>
          <a:bodyPr wrap="square" rtlCol="0">
            <a:spAutoFit/>
          </a:bodyPr>
          <a:lstStyle/>
          <a:p>
            <a:pPr algn="ctr"/>
            <a:r>
              <a:rPr lang="en-GB" dirty="0" smtClean="0">
                <a:solidFill>
                  <a:schemeClr val="tx2"/>
                </a:solidFill>
              </a:rPr>
              <a:t>FWER CORRECTION</a:t>
            </a:r>
            <a:endParaRPr lang="en-GB" dirty="0">
              <a:solidFill>
                <a:schemeClr val="tx2"/>
              </a:solidFill>
            </a:endParaRPr>
          </a:p>
        </p:txBody>
      </p:sp>
      <p:sp>
        <p:nvSpPr>
          <p:cNvPr id="24" name="Title 1"/>
          <p:cNvSpPr txBox="1">
            <a:spLocks/>
          </p:cNvSpPr>
          <p:nvPr/>
        </p:nvSpPr>
        <p:spPr bwMode="auto">
          <a:xfrm>
            <a:off x="171450" y="909050"/>
            <a:ext cx="8489950" cy="729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sz="3200" kern="0" dirty="0" smtClean="0"/>
              <a:t>Multiple comparisons correction</a:t>
            </a:r>
            <a:endParaRPr lang="en-US" sz="3200" kern="0" dirty="0"/>
          </a:p>
        </p:txBody>
      </p:sp>
      <p:pic>
        <p:nvPicPr>
          <p:cNvPr id="25" name="Picture 24" descr="http://qph.cf.quoracdn.net/main-qimg-adf42cb403c80385b284a94d95912536"/>
          <p:cNvPicPr>
            <a:picLocks noChangeAspect="1" noChangeArrowheads="1"/>
          </p:cNvPicPr>
          <p:nvPr/>
        </p:nvPicPr>
        <p:blipFill>
          <a:blip r:embed="rId3" cstate="print"/>
          <a:srcRect/>
          <a:stretch>
            <a:fillRect/>
          </a:stretch>
        </p:blipFill>
        <p:spPr bwMode="auto">
          <a:xfrm>
            <a:off x="355769" y="3372017"/>
            <a:ext cx="1950116" cy="1061507"/>
          </a:xfrm>
          <a:prstGeom prst="rect">
            <a:avLst/>
          </a:prstGeom>
          <a:noFill/>
        </p:spPr>
      </p:pic>
      <p:sp>
        <p:nvSpPr>
          <p:cNvPr id="2" name="Rectangle 1"/>
          <p:cNvSpPr/>
          <p:nvPr/>
        </p:nvSpPr>
        <p:spPr>
          <a:xfrm>
            <a:off x="290273" y="4420850"/>
            <a:ext cx="1249060" cy="307777"/>
          </a:xfrm>
          <a:prstGeom prst="rect">
            <a:avLst/>
          </a:prstGeom>
        </p:spPr>
        <p:txBody>
          <a:bodyPr wrap="none">
            <a:spAutoFit/>
          </a:bodyPr>
          <a:lstStyle/>
          <a:p>
            <a:pPr marL="0" indent="0" algn="r">
              <a:buNone/>
            </a:pPr>
            <a:r>
              <a:rPr lang="en-US" sz="1400">
                <a:solidFill>
                  <a:schemeClr val="tx2"/>
                </a:solidFill>
              </a:rPr>
              <a:t>Bennett 2010</a:t>
            </a:r>
            <a:endParaRPr lang="en-US" sz="1400" dirty="0">
              <a:solidFill>
                <a:schemeClr val="tx2"/>
              </a:solidFill>
            </a:endParaRPr>
          </a:p>
        </p:txBody>
      </p:sp>
      <p:sp>
        <p:nvSpPr>
          <p:cNvPr id="18" name="TextBox 17"/>
          <p:cNvSpPr txBox="1"/>
          <p:nvPr/>
        </p:nvSpPr>
        <p:spPr>
          <a:xfrm>
            <a:off x="7250320" y="2440175"/>
            <a:ext cx="1837417" cy="646331"/>
          </a:xfrm>
          <a:prstGeom prst="rect">
            <a:avLst/>
          </a:prstGeom>
          <a:solidFill>
            <a:schemeClr val="bg1">
              <a:lumMod val="85000"/>
            </a:schemeClr>
          </a:solidFill>
          <a:ln w="28575">
            <a:solidFill>
              <a:srgbClr val="00B050"/>
            </a:solidFill>
          </a:ln>
        </p:spPr>
        <p:txBody>
          <a:bodyPr wrap="square" rtlCol="0">
            <a:spAutoFit/>
          </a:bodyPr>
          <a:lstStyle/>
          <a:p>
            <a:pPr algn="ctr"/>
            <a:r>
              <a:rPr lang="en-GB" dirty="0" smtClean="0">
                <a:solidFill>
                  <a:schemeClr val="tx2"/>
                </a:solidFill>
              </a:rPr>
              <a:t>Cluster-based</a:t>
            </a:r>
          </a:p>
          <a:p>
            <a:pPr algn="ctr"/>
            <a:r>
              <a:rPr lang="en-GB" dirty="0" smtClean="0">
                <a:solidFill>
                  <a:schemeClr val="tx2"/>
                </a:solidFill>
              </a:rPr>
              <a:t>thresholding</a:t>
            </a:r>
            <a:endParaRPr lang="en-GB" dirty="0">
              <a:solidFill>
                <a:schemeClr val="tx2"/>
              </a:solidFill>
            </a:endParaRPr>
          </a:p>
        </p:txBody>
      </p:sp>
      <p:sp>
        <p:nvSpPr>
          <p:cNvPr id="8" name="Right Brace 7"/>
          <p:cNvSpPr/>
          <p:nvPr/>
        </p:nvSpPr>
        <p:spPr>
          <a:xfrm rot="5400000">
            <a:off x="4094695" y="2910434"/>
            <a:ext cx="978052" cy="4555672"/>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3385750" y="5698093"/>
            <a:ext cx="3026452" cy="369332"/>
          </a:xfrm>
          <a:prstGeom prst="rect">
            <a:avLst/>
          </a:prstGeom>
          <a:noFill/>
        </p:spPr>
        <p:txBody>
          <a:bodyPr wrap="square" rtlCol="0">
            <a:spAutoFit/>
          </a:bodyPr>
          <a:lstStyle/>
          <a:p>
            <a:pPr>
              <a:tabLst>
                <a:tab pos="2690813" algn="l"/>
                <a:tab pos="5114925" algn="l"/>
              </a:tabLst>
            </a:pPr>
            <a:r>
              <a:rPr lang="en-GB" smtClean="0">
                <a:sym typeface="Wingdings"/>
              </a:rPr>
              <a:t>Voxel-based thresholding </a:t>
            </a:r>
            <a:endParaRPr lang="en-GB" dirty="0"/>
          </a:p>
        </p:txBody>
      </p:sp>
    </p:spTree>
    <p:extLst>
      <p:ext uri="{BB962C8B-B14F-4D97-AF65-F5344CB8AC3E}">
        <p14:creationId xmlns:p14="http://schemas.microsoft.com/office/powerpoint/2010/main" val="3324770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descr="Screen Shot 2014-01-29 at 10.32.52.png"/>
          <p:cNvPicPr>
            <a:picLocks noChangeAspect="1"/>
          </p:cNvPicPr>
          <p:nvPr/>
        </p:nvPicPr>
        <p:blipFill>
          <a:blip r:embed="rId3" cstate="print"/>
          <a:srcRect/>
          <a:stretch>
            <a:fillRect/>
          </a:stretch>
        </p:blipFill>
        <p:spPr bwMode="auto">
          <a:xfrm>
            <a:off x="2916238" y="1916113"/>
            <a:ext cx="3598862" cy="3430587"/>
          </a:xfrm>
          <a:prstGeom prst="rect">
            <a:avLst/>
          </a:prstGeom>
          <a:noFill/>
          <a:ln w="9525">
            <a:noFill/>
            <a:miter lim="800000"/>
            <a:headEnd/>
            <a:tailEnd/>
          </a:ln>
        </p:spPr>
      </p:pic>
      <p:sp>
        <p:nvSpPr>
          <p:cNvPr id="18436" name="TextBox 6"/>
          <p:cNvSpPr txBox="1">
            <a:spLocks noChangeArrowheads="1"/>
          </p:cNvSpPr>
          <p:nvPr/>
        </p:nvSpPr>
        <p:spPr bwMode="auto">
          <a:xfrm>
            <a:off x="7086272" y="6397824"/>
            <a:ext cx="2238703" cy="338554"/>
          </a:xfrm>
          <a:prstGeom prst="rect">
            <a:avLst/>
          </a:prstGeom>
          <a:noFill/>
          <a:ln w="9525">
            <a:noFill/>
            <a:miter lim="800000"/>
            <a:headEnd/>
            <a:tailEnd/>
          </a:ln>
        </p:spPr>
        <p:txBody>
          <a:bodyPr wrap="square">
            <a:spAutoFit/>
          </a:bodyPr>
          <a:lstStyle/>
          <a:p>
            <a:r>
              <a:rPr lang="en-US" sz="1600" dirty="0" smtClean="0"/>
              <a:t>Woo </a:t>
            </a:r>
            <a:r>
              <a:rPr lang="en-US" sz="1600" dirty="0"/>
              <a:t>et al., </a:t>
            </a:r>
            <a:r>
              <a:rPr lang="en-US" sz="1600" dirty="0" smtClean="0"/>
              <a:t>2013</a:t>
            </a:r>
            <a:endParaRPr lang="en-US" sz="1600" dirty="0"/>
          </a:p>
        </p:txBody>
      </p:sp>
      <p:sp>
        <p:nvSpPr>
          <p:cNvPr id="8" name="Title 1"/>
          <p:cNvSpPr txBox="1">
            <a:spLocks/>
          </p:cNvSpPr>
          <p:nvPr/>
        </p:nvSpPr>
        <p:spPr bwMode="auto">
          <a:xfrm>
            <a:off x="207963" y="699067"/>
            <a:ext cx="8489950" cy="729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sz="3200" kern="0" dirty="0" smtClean="0"/>
              <a:t>Cluster-extend based thresholding</a:t>
            </a:r>
            <a:endParaRPr lang="en-US" kern="0" dirty="0"/>
          </a:p>
        </p:txBody>
      </p:sp>
      <p:sp>
        <p:nvSpPr>
          <p:cNvPr id="2" name="TextBox 1"/>
          <p:cNvSpPr txBox="1"/>
          <p:nvPr/>
        </p:nvSpPr>
        <p:spPr>
          <a:xfrm>
            <a:off x="207963" y="5664513"/>
            <a:ext cx="8661345" cy="584775"/>
          </a:xfrm>
          <a:prstGeom prst="rect">
            <a:avLst/>
          </a:prstGeom>
          <a:noFill/>
        </p:spPr>
        <p:txBody>
          <a:bodyPr wrap="none" rtlCol="0">
            <a:spAutoFit/>
          </a:bodyPr>
          <a:lstStyle/>
          <a:p>
            <a:r>
              <a:rPr lang="en-US" sz="1600" dirty="0" smtClean="0"/>
              <a:t>The proportions of studies using cluster-extent based correction, voxel-based correction, and </a:t>
            </a:r>
          </a:p>
          <a:p>
            <a:r>
              <a:rPr lang="en-US" sz="1600" dirty="0" smtClean="0"/>
              <a:t>uncorrected threshold.</a:t>
            </a:r>
          </a:p>
        </p:txBody>
      </p:sp>
    </p:spTree>
    <p:extLst>
      <p:ext uri="{BB962C8B-B14F-4D97-AF65-F5344CB8AC3E}">
        <p14:creationId xmlns:p14="http://schemas.microsoft.com/office/powerpoint/2010/main" val="2796700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6" descr="Screen Shot 2014-01-29 at 10.28.39.png"/>
          <p:cNvPicPr>
            <a:picLocks noChangeAspect="1"/>
          </p:cNvPicPr>
          <p:nvPr/>
        </p:nvPicPr>
        <p:blipFill>
          <a:blip r:embed="rId3" cstate="print"/>
          <a:srcRect t="420" b="420"/>
          <a:stretch>
            <a:fillRect/>
          </a:stretch>
        </p:blipFill>
        <p:spPr bwMode="auto">
          <a:xfrm>
            <a:off x="468313" y="1764358"/>
            <a:ext cx="8229600" cy="4525962"/>
          </a:xfrm>
          <a:prstGeom prst="rect">
            <a:avLst/>
          </a:prstGeom>
          <a:noFill/>
          <a:ln w="9525">
            <a:noFill/>
            <a:miter lim="800000"/>
            <a:headEnd/>
            <a:tailEnd/>
          </a:ln>
        </p:spPr>
      </p:pic>
      <p:sp>
        <p:nvSpPr>
          <p:cNvPr id="3" name="Title 1"/>
          <p:cNvSpPr txBox="1">
            <a:spLocks/>
          </p:cNvSpPr>
          <p:nvPr/>
        </p:nvSpPr>
        <p:spPr bwMode="auto">
          <a:xfrm>
            <a:off x="207963" y="699067"/>
            <a:ext cx="8489950" cy="729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sz="3200" kern="0" dirty="0" smtClean="0"/>
              <a:t>Cluster-extend based thresholding</a:t>
            </a:r>
            <a:endParaRPr lang="en-US" kern="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570" r="4720" b="10735"/>
          <a:stretch/>
        </p:blipFill>
        <p:spPr>
          <a:xfrm>
            <a:off x="1970455" y="774915"/>
            <a:ext cx="7173546" cy="5920352"/>
          </a:xfrm>
          <a:prstGeom prst="rect">
            <a:avLst/>
          </a:prstGeom>
        </p:spPr>
      </p:pic>
      <p:sp>
        <p:nvSpPr>
          <p:cNvPr id="7" name="Title 1"/>
          <p:cNvSpPr>
            <a:spLocks noGrp="1"/>
          </p:cNvSpPr>
          <p:nvPr>
            <p:ph type="title"/>
          </p:nvPr>
        </p:nvSpPr>
        <p:spPr>
          <a:xfrm>
            <a:off x="92988" y="613582"/>
            <a:ext cx="2676471" cy="579787"/>
          </a:xfrm>
        </p:spPr>
        <p:txBody>
          <a:bodyPr/>
          <a:lstStyle/>
          <a:p>
            <a:r>
              <a:rPr lang="en-US" sz="2800" dirty="0" smtClean="0"/>
              <a:t>ROI analysis</a:t>
            </a:r>
            <a:endParaRPr lang="en-US" sz="2800" dirty="0"/>
          </a:p>
        </p:txBody>
      </p:sp>
    </p:spTree>
    <p:extLst>
      <p:ext uri="{BB962C8B-B14F-4D97-AF65-F5344CB8AC3E}">
        <p14:creationId xmlns:p14="http://schemas.microsoft.com/office/powerpoint/2010/main" val="2093174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908050"/>
            <a:ext cx="8489950" cy="523935"/>
          </a:xfrm>
        </p:spPr>
        <p:txBody>
          <a:bodyPr/>
          <a:lstStyle/>
          <a:p>
            <a:r>
              <a:rPr lang="en-US" dirty="0" smtClean="0"/>
              <a:t>Some suggestions</a:t>
            </a:r>
            <a:endParaRPr lang="en-US" dirty="0"/>
          </a:p>
        </p:txBody>
      </p:sp>
      <p:sp>
        <p:nvSpPr>
          <p:cNvPr id="3" name="Content Placeholder 2"/>
          <p:cNvSpPr>
            <a:spLocks noGrp="1"/>
          </p:cNvSpPr>
          <p:nvPr>
            <p:ph idx="1"/>
          </p:nvPr>
        </p:nvSpPr>
        <p:spPr>
          <a:xfrm>
            <a:off x="373332" y="1862887"/>
            <a:ext cx="8770667" cy="4287747"/>
          </a:xfrm>
        </p:spPr>
        <p:txBody>
          <a:bodyPr/>
          <a:lstStyle/>
          <a:p>
            <a:r>
              <a:rPr lang="en-US" sz="2000" dirty="0" smtClean="0"/>
              <a:t>Think about choice of thresholding method </a:t>
            </a:r>
            <a:endParaRPr lang="en-US" sz="2000" dirty="0"/>
          </a:p>
          <a:p>
            <a:pPr marL="0" indent="0">
              <a:buNone/>
            </a:pPr>
            <a:r>
              <a:rPr lang="en-US" sz="2000" dirty="0"/>
              <a:t> </a:t>
            </a:r>
            <a:r>
              <a:rPr lang="en-US" sz="2000" dirty="0" smtClean="0"/>
              <a:t>    </a:t>
            </a:r>
            <a:r>
              <a:rPr lang="en-US" sz="1600" dirty="0" smtClean="0"/>
              <a:t>(cluster extent based thresholding adequate if moderate effect/sample size. For studies </a:t>
            </a:r>
          </a:p>
          <a:p>
            <a:pPr marL="0" indent="0">
              <a:buNone/>
            </a:pPr>
            <a:r>
              <a:rPr lang="en-US" sz="1600" dirty="0"/>
              <a:t> </a:t>
            </a:r>
            <a:r>
              <a:rPr lang="en-US" sz="1600" dirty="0" smtClean="0"/>
              <a:t>     with good power voxel-wise corrections such as FWER and FDR better, for ROI analyses, </a:t>
            </a:r>
          </a:p>
          <a:p>
            <a:pPr marL="0" indent="0">
              <a:buNone/>
            </a:pPr>
            <a:r>
              <a:rPr lang="en-US" sz="1600" dirty="0"/>
              <a:t> </a:t>
            </a:r>
            <a:r>
              <a:rPr lang="en-US" sz="1600" dirty="0" smtClean="0"/>
              <a:t>      choose cluster or peak-level threshold depending on the size and shape of your ROI)</a:t>
            </a:r>
          </a:p>
          <a:p>
            <a:endParaRPr lang="en-US" sz="2000" dirty="0" smtClean="0"/>
          </a:p>
          <a:p>
            <a:r>
              <a:rPr lang="en-US" sz="2000" dirty="0" smtClean="0"/>
              <a:t>Primary threshold</a:t>
            </a:r>
          </a:p>
          <a:p>
            <a:endParaRPr lang="en-US" sz="2000" dirty="0" smtClean="0"/>
          </a:p>
          <a:p>
            <a:r>
              <a:rPr lang="en-US" sz="2000" dirty="0" smtClean="0"/>
              <a:t>Lower threshold as default in analysis package</a:t>
            </a:r>
          </a:p>
          <a:p>
            <a:endParaRPr lang="en-US" sz="2000" dirty="0"/>
          </a:p>
          <a:p>
            <a:r>
              <a:rPr lang="en-US" sz="2000" dirty="0"/>
              <a:t>Reporting </a:t>
            </a:r>
            <a:r>
              <a:rPr lang="en-US" sz="2000" dirty="0" smtClean="0"/>
              <a:t>strategies</a:t>
            </a:r>
          </a:p>
          <a:p>
            <a:endParaRPr lang="en-US" sz="2000" dirty="0"/>
          </a:p>
          <a:p>
            <a:r>
              <a:rPr lang="en-US" sz="2000" dirty="0" smtClean="0"/>
              <a:t>Data sharing</a:t>
            </a:r>
          </a:p>
          <a:p>
            <a:endParaRPr lang="en-US" sz="2000" dirty="0" smtClean="0">
              <a:solidFill>
                <a:schemeClr val="tx2"/>
              </a:solidFill>
            </a:endParaRPr>
          </a:p>
          <a:p>
            <a:pPr marL="0" indent="0" algn="r">
              <a:buNone/>
            </a:pPr>
            <a:r>
              <a:rPr lang="en-US" sz="2000" dirty="0" smtClean="0">
                <a:solidFill>
                  <a:schemeClr val="tx2"/>
                </a:solidFill>
              </a:rPr>
              <a:t>Woo et al., 2013</a:t>
            </a:r>
          </a:p>
          <a:p>
            <a:endParaRPr lang="en-US" dirty="0"/>
          </a:p>
        </p:txBody>
      </p:sp>
    </p:spTree>
    <p:extLst>
      <p:ext uri="{BB962C8B-B14F-4D97-AF65-F5344CB8AC3E}">
        <p14:creationId xmlns:p14="http://schemas.microsoft.com/office/powerpoint/2010/main" val="1989411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solidFill>
                  <a:schemeClr val="bg1">
                    <a:lumMod val="65000"/>
                  </a:schemeClr>
                </a:solidFill>
              </a:rPr>
              <a:t>Recap: Hypothesis testing</a:t>
            </a:r>
          </a:p>
          <a:p>
            <a:pPr marL="0" indent="0">
              <a:buNone/>
            </a:pPr>
            <a:endParaRPr lang="en-US" sz="2400" dirty="0" smtClean="0">
              <a:solidFill>
                <a:schemeClr val="bg1">
                  <a:lumMod val="65000"/>
                </a:schemeClr>
              </a:solidFill>
            </a:endParaRPr>
          </a:p>
          <a:p>
            <a:r>
              <a:rPr lang="en-US" sz="2400" dirty="0" smtClean="0">
                <a:solidFill>
                  <a:schemeClr val="bg1">
                    <a:lumMod val="6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tx1">
                    <a:lumMod val="95000"/>
                    <a:lumOff val="5000"/>
                  </a:schemeClr>
                </a:solidFill>
              </a:rPr>
              <a:t>Non-independent </a:t>
            </a:r>
            <a:r>
              <a:rPr lang="en-US" sz="2400" dirty="0">
                <a:solidFill>
                  <a:schemeClr val="tx1">
                    <a:lumMod val="95000"/>
                    <a:lumOff val="5000"/>
                  </a:schemeClr>
                </a:solidFill>
              </a:rPr>
              <a:t>hypothesis </a:t>
            </a:r>
            <a:r>
              <a:rPr lang="en-US" sz="2400" dirty="0" smtClean="0">
                <a:solidFill>
                  <a:schemeClr val="tx1">
                    <a:lumMod val="95000"/>
                    <a:lumOff val="5000"/>
                  </a:schemeClr>
                </a:solidFill>
              </a:rPr>
              <a:t>testing/Double </a:t>
            </a:r>
            <a:r>
              <a:rPr lang="en-US" sz="2400" dirty="0">
                <a:solidFill>
                  <a:schemeClr val="tx1">
                    <a:lumMod val="95000"/>
                    <a:lumOff val="5000"/>
                  </a:schemeClr>
                </a:solidFill>
              </a:rPr>
              <a:t>dipping</a:t>
            </a:r>
          </a:p>
          <a:p>
            <a:endParaRPr lang="en-US" sz="2400" dirty="0">
              <a:solidFill>
                <a:schemeClr val="bg1">
                  <a:lumMod val="65000"/>
                </a:schemeClr>
              </a:solidFill>
            </a:endParaRPr>
          </a:p>
          <a:p>
            <a:r>
              <a:rPr lang="en-US" sz="2400" dirty="0">
                <a:solidFill>
                  <a:schemeClr val="bg1">
                    <a:lumMod val="65000"/>
                  </a:schemeClr>
                </a:solidFill>
              </a:rPr>
              <a:t>Exploratory versus confirmatory </a:t>
            </a:r>
            <a:r>
              <a:rPr lang="en-US" sz="2400" dirty="0" smtClean="0">
                <a:solidFill>
                  <a:schemeClr val="bg1">
                    <a:lumMod val="65000"/>
                  </a:schemeClr>
                </a:solidFill>
              </a:rPr>
              <a:t>analysis</a:t>
            </a:r>
          </a:p>
          <a:p>
            <a:endParaRPr lang="en-US" sz="2400" dirty="0">
              <a:solidFill>
                <a:schemeClr val="bg1">
                  <a:lumMod val="65000"/>
                </a:schemeClr>
              </a:solidFill>
            </a:endParaRPr>
          </a:p>
          <a:p>
            <a:r>
              <a:rPr lang="en-US" sz="2400" dirty="0">
                <a:solidFill>
                  <a:schemeClr val="bg1">
                    <a:lumMod val="65000"/>
                  </a:schemeClr>
                </a:solidFill>
              </a:rPr>
              <a:t>Other ways to </a:t>
            </a:r>
            <a:r>
              <a:rPr lang="en-US" sz="2400" dirty="0" err="1">
                <a:solidFill>
                  <a:schemeClr val="bg1">
                    <a:lumMod val="65000"/>
                  </a:schemeClr>
                </a:solidFill>
              </a:rPr>
              <a:t>analyse</a:t>
            </a:r>
            <a:r>
              <a:rPr lang="en-US" sz="2400" dirty="0">
                <a:solidFill>
                  <a:schemeClr val="bg1">
                    <a:lumMod val="65000"/>
                  </a:schemeClr>
                </a:solidFill>
              </a:rPr>
              <a:t> fMRI </a:t>
            </a:r>
            <a:r>
              <a:rPr lang="en-US" sz="2400" dirty="0" smtClean="0">
                <a:solidFill>
                  <a:schemeClr val="bg1">
                    <a:lumMod val="65000"/>
                  </a:schemeClr>
                </a:solidFill>
              </a:rPr>
              <a:t>data</a:t>
            </a:r>
            <a:endParaRPr lang="en-US" sz="2400" dirty="0">
              <a:solidFill>
                <a:schemeClr val="bg1">
                  <a:lumMod val="65000"/>
                </a:schemeClr>
              </a:solidFill>
            </a:endParaRPr>
          </a:p>
        </p:txBody>
      </p:sp>
    </p:spTree>
    <p:extLst>
      <p:ext uri="{BB962C8B-B14F-4D97-AF65-F5344CB8AC3E}">
        <p14:creationId xmlns:p14="http://schemas.microsoft.com/office/powerpoint/2010/main" val="1055590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Non-independent selective analysis</a:t>
            </a:r>
            <a:endParaRPr lang="en-US" dirty="0"/>
          </a:p>
        </p:txBody>
      </p:sp>
      <p:pic>
        <p:nvPicPr>
          <p:cNvPr id="4" name="Picture 7" descr="Screen Shot 2014-01-29 at 10.52.04.png"/>
          <p:cNvPicPr>
            <a:picLocks noChangeAspect="1"/>
          </p:cNvPicPr>
          <p:nvPr/>
        </p:nvPicPr>
        <p:blipFill>
          <a:blip r:embed="rId3" cstate="print"/>
          <a:srcRect/>
          <a:stretch>
            <a:fillRect/>
          </a:stretch>
        </p:blipFill>
        <p:spPr bwMode="auto">
          <a:xfrm>
            <a:off x="263274" y="1799975"/>
            <a:ext cx="5399087" cy="3886200"/>
          </a:xfrm>
          <a:prstGeom prst="rect">
            <a:avLst/>
          </a:prstGeom>
          <a:noFill/>
          <a:ln w="9525">
            <a:noFill/>
            <a:miter lim="800000"/>
            <a:headEnd/>
            <a:tailEnd/>
          </a:ln>
        </p:spPr>
      </p:pic>
      <p:sp>
        <p:nvSpPr>
          <p:cNvPr id="5" name="Oval 4"/>
          <p:cNvSpPr>
            <a:spLocks noChangeAspect="1"/>
          </p:cNvSpPr>
          <p:nvPr/>
        </p:nvSpPr>
        <p:spPr>
          <a:xfrm>
            <a:off x="344738" y="3356728"/>
            <a:ext cx="854326" cy="854325"/>
          </a:xfrm>
          <a:prstGeom prst="ellipse">
            <a:avLst/>
          </a:prstGeom>
          <a:solidFill>
            <a:srgbClr val="FF2A00">
              <a:alpha val="4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6082629" y="1818105"/>
            <a:ext cx="2753895" cy="369332"/>
          </a:xfrm>
          <a:prstGeom prst="rect">
            <a:avLst/>
          </a:prstGeom>
          <a:noFill/>
        </p:spPr>
        <p:txBody>
          <a:bodyPr wrap="square" rtlCol="0">
            <a:spAutoFit/>
          </a:bodyPr>
          <a:lstStyle/>
          <a:p>
            <a:pPr marL="342900" indent="-342900">
              <a:buFont typeface="+mj-lt"/>
              <a:buAutoNum type="arabicPeriod"/>
            </a:pPr>
            <a:r>
              <a:rPr lang="en-US" dirty="0" smtClean="0"/>
              <a:t>Testing H1</a:t>
            </a:r>
            <a:endParaRPr lang="en-US" dirty="0"/>
          </a:p>
        </p:txBody>
      </p:sp>
      <p:sp>
        <p:nvSpPr>
          <p:cNvPr id="7" name="TextBox 6"/>
          <p:cNvSpPr txBox="1"/>
          <p:nvPr/>
        </p:nvSpPr>
        <p:spPr>
          <a:xfrm>
            <a:off x="6082629" y="2392948"/>
            <a:ext cx="2584174" cy="369332"/>
          </a:xfrm>
          <a:prstGeom prst="rect">
            <a:avLst/>
          </a:prstGeom>
          <a:noFill/>
        </p:spPr>
        <p:txBody>
          <a:bodyPr wrap="none" rtlCol="0">
            <a:spAutoFit/>
          </a:bodyPr>
          <a:lstStyle/>
          <a:p>
            <a:r>
              <a:rPr lang="en-US" dirty="0" smtClean="0"/>
              <a:t>2. Find an active region</a:t>
            </a:r>
            <a:endParaRPr lang="en-US" dirty="0"/>
          </a:p>
        </p:txBody>
      </p:sp>
      <p:sp>
        <p:nvSpPr>
          <p:cNvPr id="8" name="TextBox 7"/>
          <p:cNvSpPr txBox="1"/>
          <p:nvPr/>
        </p:nvSpPr>
        <p:spPr>
          <a:xfrm>
            <a:off x="6082629" y="3034632"/>
            <a:ext cx="2429872" cy="646331"/>
          </a:xfrm>
          <a:prstGeom prst="rect">
            <a:avLst/>
          </a:prstGeom>
          <a:noFill/>
        </p:spPr>
        <p:txBody>
          <a:bodyPr wrap="none" rtlCol="0">
            <a:spAutoFit/>
          </a:bodyPr>
          <a:lstStyle/>
          <a:p>
            <a:r>
              <a:rPr lang="en-US" dirty="0" smtClean="0"/>
              <a:t>3. Draw a ROI around </a:t>
            </a:r>
          </a:p>
          <a:p>
            <a:r>
              <a:rPr lang="en-US" dirty="0" smtClean="0"/>
              <a:t>activation</a:t>
            </a:r>
            <a:endParaRPr lang="en-US" dirty="0"/>
          </a:p>
        </p:txBody>
      </p:sp>
      <p:sp>
        <p:nvSpPr>
          <p:cNvPr id="9" name="TextBox 8"/>
          <p:cNvSpPr txBox="1"/>
          <p:nvPr/>
        </p:nvSpPr>
        <p:spPr>
          <a:xfrm>
            <a:off x="6082629" y="3876842"/>
            <a:ext cx="2582758" cy="646331"/>
          </a:xfrm>
          <a:prstGeom prst="rect">
            <a:avLst/>
          </a:prstGeom>
          <a:noFill/>
        </p:spPr>
        <p:txBody>
          <a:bodyPr wrap="none" rtlCol="0">
            <a:spAutoFit/>
          </a:bodyPr>
          <a:lstStyle/>
          <a:p>
            <a:pPr marL="342900" indent="-342900">
              <a:buAutoNum type="arabicPeriod" startAt="4"/>
            </a:pPr>
            <a:r>
              <a:rPr lang="en-US" dirty="0" smtClean="0"/>
              <a:t>Perform Secondary </a:t>
            </a:r>
          </a:p>
          <a:p>
            <a:pPr marL="342900" indent="-342900"/>
            <a:r>
              <a:rPr lang="en-US" dirty="0" smtClean="0"/>
              <a:t>Statistical  Analysis </a:t>
            </a:r>
            <a:endParaRPr lang="en-US" dirty="0"/>
          </a:p>
        </p:txBody>
      </p:sp>
      <p:pic>
        <p:nvPicPr>
          <p:cNvPr id="10" name="Picture 9" descr="social distress_anterior cingulate_voodoo.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1895" y="4726017"/>
            <a:ext cx="2633580" cy="1908742"/>
          </a:xfrm>
          <a:prstGeom prst="rect">
            <a:avLst/>
          </a:prstGeom>
        </p:spPr>
      </p:pic>
      <p:sp>
        <p:nvSpPr>
          <p:cNvPr id="11" name="TextBox 10"/>
          <p:cNvSpPr txBox="1"/>
          <p:nvPr/>
        </p:nvSpPr>
        <p:spPr>
          <a:xfrm>
            <a:off x="4669573" y="6488668"/>
            <a:ext cx="4538560" cy="369332"/>
          </a:xfrm>
          <a:prstGeom prst="rect">
            <a:avLst/>
          </a:prstGeom>
          <a:noFill/>
        </p:spPr>
        <p:txBody>
          <a:bodyPr wrap="none" rtlCol="0">
            <a:spAutoFit/>
          </a:bodyPr>
          <a:lstStyle/>
          <a:p>
            <a:r>
              <a:rPr lang="en-US" dirty="0" err="1" smtClean="0"/>
              <a:t>Vul</a:t>
            </a:r>
            <a:r>
              <a:rPr lang="en-US" dirty="0" smtClean="0"/>
              <a:t> et al. (2009); </a:t>
            </a:r>
            <a:r>
              <a:rPr lang="en-US" dirty="0" err="1" smtClean="0"/>
              <a:t>Kriegeskorte</a:t>
            </a:r>
            <a:r>
              <a:rPr lang="en-US" dirty="0" smtClean="0"/>
              <a:t> et al. (2010)</a:t>
            </a:r>
            <a:endParaRPr lang="en-US" dirty="0"/>
          </a:p>
        </p:txBody>
      </p:sp>
      <p:sp>
        <p:nvSpPr>
          <p:cNvPr id="12" name="TextBox 11"/>
          <p:cNvSpPr txBox="1"/>
          <p:nvPr/>
        </p:nvSpPr>
        <p:spPr>
          <a:xfrm>
            <a:off x="6120166" y="4686861"/>
            <a:ext cx="2852063" cy="646331"/>
          </a:xfrm>
          <a:prstGeom prst="rect">
            <a:avLst/>
          </a:prstGeom>
          <a:noFill/>
        </p:spPr>
        <p:txBody>
          <a:bodyPr wrap="none" rtlCol="0">
            <a:spAutoFit/>
          </a:bodyPr>
          <a:lstStyle/>
          <a:p>
            <a:r>
              <a:rPr lang="en-US" dirty="0" smtClean="0"/>
              <a:t>5. Correlate with task </a:t>
            </a:r>
          </a:p>
          <a:p>
            <a:r>
              <a:rPr lang="en-US" dirty="0" smtClean="0"/>
              <a:t>Associated </a:t>
            </a:r>
            <a:r>
              <a:rPr lang="en-US" dirty="0" err="1" smtClean="0"/>
              <a:t>beh</a:t>
            </a:r>
            <a:r>
              <a:rPr lang="en-US" dirty="0" smtClean="0"/>
              <a:t>. measure </a:t>
            </a:r>
            <a:endParaRPr lang="en-US" dirty="0"/>
          </a:p>
        </p:txBody>
      </p:sp>
    </p:spTree>
    <p:extLst>
      <p:ext uri="{BB962C8B-B14F-4D97-AF65-F5344CB8AC3E}">
        <p14:creationId xmlns:p14="http://schemas.microsoft.com/office/powerpoint/2010/main" val="376284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Double dipping / Non-independent selective analysis.</a:t>
            </a:r>
          </a:p>
        </p:txBody>
      </p:sp>
      <p:sp>
        <p:nvSpPr>
          <p:cNvPr id="15363" name="Content Placeholder 2"/>
          <p:cNvSpPr>
            <a:spLocks noGrp="1"/>
          </p:cNvSpPr>
          <p:nvPr>
            <p:ph sz="half" idx="1"/>
          </p:nvPr>
        </p:nvSpPr>
        <p:spPr>
          <a:xfrm>
            <a:off x="0" y="2202976"/>
            <a:ext cx="4168775" cy="3457575"/>
          </a:xfrm>
        </p:spPr>
        <p:txBody>
          <a:bodyPr/>
          <a:lstStyle/>
          <a:p>
            <a:pPr eaLnBrk="1" hangingPunct="1"/>
            <a:r>
              <a:rPr lang="en-GB" sz="2400" b="1" dirty="0" smtClean="0"/>
              <a:t>Non-Independent analysis</a:t>
            </a:r>
            <a:r>
              <a:rPr lang="en-GB" sz="2400" dirty="0" smtClean="0"/>
              <a:t>: Activations presented on a blob map are voxels that already correlate with your model!</a:t>
            </a:r>
          </a:p>
          <a:p>
            <a:pPr eaLnBrk="1" hangingPunct="1"/>
            <a:endParaRPr lang="en-GB" sz="2400" dirty="0" smtClean="0"/>
          </a:p>
          <a:p>
            <a:pPr eaLnBrk="1" hangingPunct="1"/>
            <a:r>
              <a:rPr lang="en-GB" sz="2400" dirty="0"/>
              <a:t>Double dipping gives the </a:t>
            </a:r>
            <a:r>
              <a:rPr lang="en-GB" sz="2400" b="1" dirty="0"/>
              <a:t>illusion</a:t>
            </a:r>
            <a:r>
              <a:rPr lang="en-GB" sz="2400" dirty="0"/>
              <a:t> of providing an extra result.</a:t>
            </a:r>
          </a:p>
          <a:p>
            <a:pPr eaLnBrk="1" hangingPunct="1"/>
            <a:endParaRPr lang="en-GB" sz="2400" dirty="0" smtClean="0"/>
          </a:p>
          <a:p>
            <a:pPr eaLnBrk="1" hangingPunct="1"/>
            <a:endParaRPr lang="en-US" sz="2400" dirty="0" smtClean="0"/>
          </a:p>
        </p:txBody>
      </p:sp>
      <p:sp>
        <p:nvSpPr>
          <p:cNvPr id="4" name="TextBox 3"/>
          <p:cNvSpPr txBox="1"/>
          <p:nvPr/>
        </p:nvSpPr>
        <p:spPr>
          <a:xfrm>
            <a:off x="2334638" y="6488668"/>
            <a:ext cx="1804725" cy="369332"/>
          </a:xfrm>
          <a:prstGeom prst="rect">
            <a:avLst/>
          </a:prstGeom>
          <a:noFill/>
        </p:spPr>
        <p:txBody>
          <a:bodyPr wrap="none" rtlCol="0">
            <a:spAutoFit/>
          </a:bodyPr>
          <a:lstStyle/>
          <a:p>
            <a:r>
              <a:rPr lang="en-GB" dirty="0" err="1" smtClean="0"/>
              <a:t>Vul</a:t>
            </a:r>
            <a:r>
              <a:rPr lang="en-GB" dirty="0" smtClean="0"/>
              <a:t> et al. (2009)</a:t>
            </a:r>
            <a:endParaRPr lang="en-GB" dirty="0"/>
          </a:p>
        </p:txBody>
      </p:sp>
      <p:pic>
        <p:nvPicPr>
          <p:cNvPr id="1026" name="Picture 2"/>
          <p:cNvPicPr>
            <a:picLocks noChangeAspect="1" noChangeArrowheads="1"/>
          </p:cNvPicPr>
          <p:nvPr/>
        </p:nvPicPr>
        <p:blipFill>
          <a:blip r:embed="rId3" cstate="print"/>
          <a:srcRect/>
          <a:stretch>
            <a:fillRect/>
          </a:stretch>
        </p:blipFill>
        <p:spPr bwMode="auto">
          <a:xfrm>
            <a:off x="4267200" y="2682604"/>
            <a:ext cx="4876800" cy="2076450"/>
          </a:xfrm>
          <a:prstGeom prst="rect">
            <a:avLst/>
          </a:prstGeom>
          <a:noFill/>
          <a:ln w="9525">
            <a:noFill/>
            <a:miter lim="800000"/>
            <a:headEnd/>
            <a:tailEnd/>
          </a:ln>
        </p:spPr>
      </p:pic>
      <p:sp>
        <p:nvSpPr>
          <p:cNvPr id="7" name="TextBox 6"/>
          <p:cNvSpPr txBox="1"/>
          <p:nvPr/>
        </p:nvSpPr>
        <p:spPr>
          <a:xfrm>
            <a:off x="6813990" y="6488668"/>
            <a:ext cx="2351926" cy="369332"/>
          </a:xfrm>
          <a:prstGeom prst="rect">
            <a:avLst/>
          </a:prstGeom>
          <a:noFill/>
        </p:spPr>
        <p:txBody>
          <a:bodyPr wrap="none" rtlCol="0">
            <a:spAutoFit/>
          </a:bodyPr>
          <a:lstStyle/>
          <a:p>
            <a:r>
              <a:rPr lang="en-GB" dirty="0" err="1" smtClean="0"/>
              <a:t>Ochsner</a:t>
            </a:r>
            <a:r>
              <a:rPr lang="en-GB" dirty="0" smtClean="0"/>
              <a:t> et al. (2006)</a:t>
            </a:r>
            <a:endParaRPr lang="en-GB" dirty="0"/>
          </a:p>
        </p:txBody>
      </p:sp>
    </p:spTree>
    <p:extLst>
      <p:ext uri="{BB962C8B-B14F-4D97-AF65-F5344CB8AC3E}">
        <p14:creationId xmlns:p14="http://schemas.microsoft.com/office/powerpoint/2010/main" val="646084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solidFill>
                  <a:schemeClr val="bg1">
                    <a:lumMod val="65000"/>
                  </a:schemeClr>
                </a:solidFill>
              </a:rPr>
              <a:t>Recap: Hypothesis testing</a:t>
            </a:r>
          </a:p>
          <a:p>
            <a:pPr marL="0" indent="0">
              <a:buNone/>
            </a:pPr>
            <a:endParaRPr lang="en-US" sz="2400" dirty="0" smtClean="0">
              <a:solidFill>
                <a:schemeClr val="bg1">
                  <a:lumMod val="65000"/>
                </a:schemeClr>
              </a:solidFill>
            </a:endParaRPr>
          </a:p>
          <a:p>
            <a:r>
              <a:rPr lang="en-US" sz="2400" dirty="0" smtClean="0">
                <a:solidFill>
                  <a:schemeClr val="bg1">
                    <a:lumMod val="6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bg1">
                    <a:lumMod val="65000"/>
                  </a:schemeClr>
                </a:solidFill>
              </a:rPr>
              <a:t>Non-independent </a:t>
            </a:r>
            <a:r>
              <a:rPr lang="en-US" sz="2400" dirty="0">
                <a:solidFill>
                  <a:schemeClr val="bg1">
                    <a:lumMod val="65000"/>
                  </a:schemeClr>
                </a:solidFill>
              </a:rPr>
              <a:t>hypothesis </a:t>
            </a:r>
            <a:r>
              <a:rPr lang="en-US" sz="2400" dirty="0" smtClean="0">
                <a:solidFill>
                  <a:schemeClr val="bg1">
                    <a:lumMod val="65000"/>
                  </a:schemeClr>
                </a:solidFill>
              </a:rPr>
              <a:t>testing/Double </a:t>
            </a:r>
            <a:r>
              <a:rPr lang="en-US" sz="2400" dirty="0">
                <a:solidFill>
                  <a:schemeClr val="bg1">
                    <a:lumMod val="65000"/>
                  </a:schemeClr>
                </a:solidFill>
              </a:rPr>
              <a:t>dipping</a:t>
            </a:r>
          </a:p>
          <a:p>
            <a:endParaRPr lang="en-US" sz="2400" dirty="0">
              <a:solidFill>
                <a:schemeClr val="bg1">
                  <a:lumMod val="65000"/>
                </a:schemeClr>
              </a:solidFill>
            </a:endParaRPr>
          </a:p>
          <a:p>
            <a:r>
              <a:rPr lang="en-US" sz="2400" dirty="0">
                <a:solidFill>
                  <a:schemeClr val="tx1">
                    <a:lumMod val="95000"/>
                    <a:lumOff val="5000"/>
                  </a:schemeClr>
                </a:solidFill>
              </a:rPr>
              <a:t>Exploratory versus confirmatory </a:t>
            </a:r>
            <a:r>
              <a:rPr lang="en-US" sz="2400" dirty="0" smtClean="0">
                <a:solidFill>
                  <a:schemeClr val="tx1">
                    <a:lumMod val="95000"/>
                    <a:lumOff val="5000"/>
                  </a:schemeClr>
                </a:solidFill>
              </a:rPr>
              <a:t>analysis</a:t>
            </a:r>
          </a:p>
          <a:p>
            <a:endParaRPr lang="en-US" sz="2400" dirty="0">
              <a:solidFill>
                <a:schemeClr val="bg1">
                  <a:lumMod val="65000"/>
                </a:schemeClr>
              </a:solidFill>
            </a:endParaRPr>
          </a:p>
          <a:p>
            <a:r>
              <a:rPr lang="en-US" sz="2400" dirty="0">
                <a:solidFill>
                  <a:schemeClr val="bg1">
                    <a:lumMod val="65000"/>
                  </a:schemeClr>
                </a:solidFill>
              </a:rPr>
              <a:t>Other ways to </a:t>
            </a:r>
            <a:r>
              <a:rPr lang="en-US" sz="2400" dirty="0" err="1">
                <a:solidFill>
                  <a:schemeClr val="bg1">
                    <a:lumMod val="65000"/>
                  </a:schemeClr>
                </a:solidFill>
              </a:rPr>
              <a:t>analyse</a:t>
            </a:r>
            <a:r>
              <a:rPr lang="en-US" sz="2400" dirty="0">
                <a:solidFill>
                  <a:schemeClr val="bg1">
                    <a:lumMod val="65000"/>
                  </a:schemeClr>
                </a:solidFill>
              </a:rPr>
              <a:t> fMRI </a:t>
            </a:r>
            <a:r>
              <a:rPr lang="en-US" sz="2400" dirty="0" smtClean="0">
                <a:solidFill>
                  <a:schemeClr val="bg1">
                    <a:lumMod val="65000"/>
                  </a:schemeClr>
                </a:solidFill>
              </a:rPr>
              <a:t>data</a:t>
            </a:r>
            <a:endParaRPr lang="en-US" sz="2400" dirty="0">
              <a:solidFill>
                <a:schemeClr val="bg1">
                  <a:lumMod val="65000"/>
                </a:schemeClr>
              </a:solidFill>
            </a:endParaRPr>
          </a:p>
        </p:txBody>
      </p:sp>
    </p:spTree>
    <p:extLst>
      <p:ext uri="{BB962C8B-B14F-4D97-AF65-F5344CB8AC3E}">
        <p14:creationId xmlns:p14="http://schemas.microsoft.com/office/powerpoint/2010/main" val="1224693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t>Recap: Hypothesis testing</a:t>
            </a:r>
          </a:p>
          <a:p>
            <a:pPr marL="0" indent="0">
              <a:buNone/>
            </a:pPr>
            <a:endParaRPr lang="en-US" sz="2400" dirty="0" smtClean="0"/>
          </a:p>
          <a:p>
            <a:r>
              <a:rPr lang="en-US" sz="2400" dirty="0" smtClean="0"/>
              <a:t>Multiple comparison problem and correction</a:t>
            </a:r>
          </a:p>
          <a:p>
            <a:endParaRPr lang="en-US" sz="2400" dirty="0" smtClean="0"/>
          </a:p>
          <a:p>
            <a:r>
              <a:rPr lang="en-US" sz="2400" dirty="0" smtClean="0"/>
              <a:t>Non-independent </a:t>
            </a:r>
            <a:r>
              <a:rPr lang="en-US" sz="2400" dirty="0"/>
              <a:t>hypothesis </a:t>
            </a:r>
            <a:r>
              <a:rPr lang="en-US" sz="2400" dirty="0" smtClean="0"/>
              <a:t>testing/Double </a:t>
            </a:r>
            <a:r>
              <a:rPr lang="en-US" sz="2400" dirty="0"/>
              <a:t>dipping</a:t>
            </a:r>
          </a:p>
          <a:p>
            <a:endParaRPr lang="en-US" sz="2400" dirty="0"/>
          </a:p>
          <a:p>
            <a:r>
              <a:rPr lang="en-US" sz="2400" dirty="0"/>
              <a:t>Exploratory versus confirmatory </a:t>
            </a:r>
            <a:r>
              <a:rPr lang="en-US" sz="2400" dirty="0" smtClean="0"/>
              <a:t>analysis</a:t>
            </a:r>
          </a:p>
          <a:p>
            <a:endParaRPr lang="en-US" sz="2400" dirty="0"/>
          </a:p>
          <a:p>
            <a:r>
              <a:rPr lang="en-US" sz="2400" dirty="0"/>
              <a:t>Other ways to </a:t>
            </a:r>
            <a:r>
              <a:rPr lang="en-US" sz="2400" dirty="0" err="1"/>
              <a:t>analyse</a:t>
            </a:r>
            <a:r>
              <a:rPr lang="en-US" sz="2400" dirty="0"/>
              <a:t> fMRI </a:t>
            </a:r>
            <a:r>
              <a:rPr lang="en-US" sz="2400" dirty="0" smtClean="0"/>
              <a:t>data</a:t>
            </a:r>
            <a:endParaRPr lang="en-US" sz="2400" dirty="0"/>
          </a:p>
        </p:txBody>
      </p:sp>
    </p:spTree>
    <p:extLst>
      <p:ext uri="{BB962C8B-B14F-4D97-AF65-F5344CB8AC3E}">
        <p14:creationId xmlns:p14="http://schemas.microsoft.com/office/powerpoint/2010/main" val="1727984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vs. Fiction</a:t>
            </a:r>
            <a:endParaRPr lang="en-US" dirty="0"/>
          </a:p>
        </p:txBody>
      </p:sp>
      <p:sp>
        <p:nvSpPr>
          <p:cNvPr id="3" name="Content Placeholder 2"/>
          <p:cNvSpPr>
            <a:spLocks noGrp="1"/>
          </p:cNvSpPr>
          <p:nvPr>
            <p:ph idx="1"/>
          </p:nvPr>
        </p:nvSpPr>
        <p:spPr>
          <a:xfrm>
            <a:off x="330200" y="1807028"/>
            <a:ext cx="8489950" cy="1262743"/>
          </a:xfrm>
          <a:ln w="25400">
            <a:solidFill>
              <a:srgbClr val="FF0000"/>
            </a:solidFill>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2400"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smtClean="0"/>
              <a:t>“Science is humanity’s best effort to approach the truth”</a:t>
            </a:r>
            <a:endParaRPr lang="en-US" sz="2400"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029" y="3198962"/>
            <a:ext cx="5355771" cy="3484737"/>
          </a:xfrm>
          <a:prstGeom prst="rect">
            <a:avLst/>
          </a:prstGeom>
        </p:spPr>
      </p:pic>
      <p:sp>
        <p:nvSpPr>
          <p:cNvPr id="17" name="TextBox 16"/>
          <p:cNvSpPr txBox="1"/>
          <p:nvPr/>
        </p:nvSpPr>
        <p:spPr>
          <a:xfrm>
            <a:off x="457200" y="5790417"/>
            <a:ext cx="2242457" cy="369332"/>
          </a:xfrm>
          <a:prstGeom prst="rect">
            <a:avLst/>
          </a:prstGeom>
          <a:noFill/>
          <a:ln>
            <a:solidFill>
              <a:srgbClr val="FF0000"/>
            </a:solidFill>
          </a:ln>
        </p:spPr>
        <p:txBody>
          <a:bodyPr wrap="square" rtlCol="0">
            <a:spAutoFit/>
          </a:bodyPr>
          <a:lstStyle/>
          <a:p>
            <a:r>
              <a:rPr lang="en-US" smtClean="0"/>
              <a:t>Invasive Measures</a:t>
            </a:r>
            <a:endParaRPr lang="en-US"/>
          </a:p>
        </p:txBody>
      </p:sp>
      <p:sp>
        <p:nvSpPr>
          <p:cNvPr id="18" name="TextBox 17"/>
          <p:cNvSpPr txBox="1"/>
          <p:nvPr/>
        </p:nvSpPr>
        <p:spPr>
          <a:xfrm>
            <a:off x="6030686" y="3599417"/>
            <a:ext cx="2786743" cy="369332"/>
          </a:xfrm>
          <a:prstGeom prst="rect">
            <a:avLst/>
          </a:prstGeom>
          <a:noFill/>
          <a:ln>
            <a:solidFill>
              <a:srgbClr val="FF0000"/>
            </a:solidFill>
          </a:ln>
        </p:spPr>
        <p:txBody>
          <a:bodyPr wrap="square" rtlCol="0">
            <a:spAutoFit/>
          </a:bodyPr>
          <a:lstStyle/>
          <a:p>
            <a:r>
              <a:rPr lang="en-US" smtClean="0"/>
              <a:t>Non-invasive </a:t>
            </a:r>
            <a:r>
              <a:rPr lang="en-US" dirty="0" smtClean="0"/>
              <a:t>Measures</a:t>
            </a:r>
            <a:endParaRPr lang="en-US" dirty="0"/>
          </a:p>
        </p:txBody>
      </p:sp>
      <p:sp>
        <p:nvSpPr>
          <p:cNvPr id="20" name="TextBox 19"/>
          <p:cNvSpPr txBox="1"/>
          <p:nvPr/>
        </p:nvSpPr>
        <p:spPr>
          <a:xfrm>
            <a:off x="6045186" y="6468255"/>
            <a:ext cx="1117614" cy="215444"/>
          </a:xfrm>
          <a:prstGeom prst="rect">
            <a:avLst/>
          </a:prstGeom>
          <a:noFill/>
        </p:spPr>
        <p:txBody>
          <a:bodyPr wrap="none" rtlCol="0">
            <a:spAutoFit/>
          </a:bodyPr>
          <a:lstStyle/>
          <a:p>
            <a:r>
              <a:rPr lang="en-US" sz="800" dirty="0" smtClean="0"/>
              <a:t>Student Blogs, 2019</a:t>
            </a:r>
            <a:endParaRPr lang="en-US" sz="800" dirty="0"/>
          </a:p>
        </p:txBody>
      </p:sp>
    </p:spTree>
    <p:extLst>
      <p:ext uri="{BB962C8B-B14F-4D97-AF65-F5344CB8AC3E}">
        <p14:creationId xmlns:p14="http://schemas.microsoft.com/office/powerpoint/2010/main" val="1435029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Exploratory versus confirmatory analysis</a:t>
            </a:r>
            <a:endParaRPr lang="en-US" dirty="0"/>
          </a:p>
        </p:txBody>
      </p:sp>
      <p:sp>
        <p:nvSpPr>
          <p:cNvPr id="3" name="Content Placeholder 2"/>
          <p:cNvSpPr>
            <a:spLocks noGrp="1"/>
          </p:cNvSpPr>
          <p:nvPr>
            <p:ph idx="1"/>
          </p:nvPr>
        </p:nvSpPr>
        <p:spPr>
          <a:xfrm>
            <a:off x="449944" y="5815318"/>
            <a:ext cx="6850741" cy="669103"/>
          </a:xfrm>
        </p:spPr>
        <p:txBody>
          <a:bodyPr/>
          <a:lstStyle/>
          <a:p>
            <a:pPr marL="0" indent="0">
              <a:buNone/>
            </a:pPr>
            <a:r>
              <a:rPr lang="en-US" sz="2200" smtClean="0"/>
              <a:t>“The </a:t>
            </a:r>
            <a:r>
              <a:rPr lang="en-US" sz="2200" dirty="0"/>
              <a:t>only way to obtain clear answers from </a:t>
            </a:r>
            <a:r>
              <a:rPr lang="en-US" sz="2200"/>
              <a:t>Nature </a:t>
            </a:r>
            <a:endParaRPr lang="en-US" sz="2200" smtClean="0"/>
          </a:p>
          <a:p>
            <a:pPr marL="0" indent="0">
              <a:buNone/>
            </a:pPr>
            <a:r>
              <a:rPr lang="en-US" sz="2200" dirty="0" smtClean="0"/>
              <a:t>is </a:t>
            </a:r>
            <a:r>
              <a:rPr lang="en-US" sz="2200" dirty="0"/>
              <a:t>to ask her clear </a:t>
            </a:r>
            <a:r>
              <a:rPr lang="en-US" sz="2200" dirty="0" smtClean="0"/>
              <a:t>questions” </a:t>
            </a:r>
            <a:endParaRPr lang="en-US" sz="2200" dirty="0"/>
          </a:p>
          <a:p>
            <a:endParaRPr lang="en-US" sz="2200" b="1" dirty="0"/>
          </a:p>
          <a:p>
            <a:endParaRPr lang="en-US" sz="2200" b="1" dirty="0"/>
          </a:p>
        </p:txBody>
      </p:sp>
      <p:sp>
        <p:nvSpPr>
          <p:cNvPr id="5" name="Rectangle 4"/>
          <p:cNvSpPr/>
          <p:nvPr/>
        </p:nvSpPr>
        <p:spPr>
          <a:xfrm>
            <a:off x="6663292" y="6484421"/>
            <a:ext cx="2683812" cy="369332"/>
          </a:xfrm>
          <a:prstGeom prst="rect">
            <a:avLst/>
          </a:prstGeom>
        </p:spPr>
        <p:txBody>
          <a:bodyPr wrap="square">
            <a:spAutoFit/>
          </a:bodyPr>
          <a:lstStyle/>
          <a:p>
            <a:r>
              <a:rPr lang="en-US" dirty="0" err="1" smtClean="0"/>
              <a:t>Waagenmakers</a:t>
            </a:r>
            <a:r>
              <a:rPr lang="en-US" dirty="0" smtClean="0"/>
              <a:t>, 2015</a:t>
            </a:r>
            <a:endParaRPr lang="en-US" dirty="0"/>
          </a:p>
        </p:txBody>
      </p:sp>
      <p:pic>
        <p:nvPicPr>
          <p:cNvPr id="6" name="Picture 5"/>
          <p:cNvPicPr>
            <a:picLocks noChangeAspect="1"/>
          </p:cNvPicPr>
          <p:nvPr/>
        </p:nvPicPr>
        <p:blipFill rotWithShape="1">
          <a:blip r:embed="rId3"/>
          <a:srcRect l="-1" t="-834" r="-253" b="-2"/>
          <a:stretch/>
        </p:blipFill>
        <p:spPr>
          <a:xfrm>
            <a:off x="1523546" y="1793875"/>
            <a:ext cx="6103257" cy="3429118"/>
          </a:xfrm>
          <a:prstGeom prst="rect">
            <a:avLst/>
          </a:prstGeom>
        </p:spPr>
      </p:pic>
    </p:spTree>
    <p:extLst>
      <p:ext uri="{BB962C8B-B14F-4D97-AF65-F5344CB8AC3E}">
        <p14:creationId xmlns:p14="http://schemas.microsoft.com/office/powerpoint/2010/main" val="1143438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cstate="print"/>
          <a:srcRect/>
          <a:stretch>
            <a:fillRect/>
          </a:stretch>
        </p:blipFill>
        <p:spPr bwMode="auto">
          <a:xfrm>
            <a:off x="368300" y="660400"/>
            <a:ext cx="8394700" cy="5524500"/>
          </a:xfrm>
          <a:prstGeom prst="rect">
            <a:avLst/>
          </a:prstGeom>
          <a:noFill/>
          <a:ln w="9525">
            <a:noFill/>
            <a:miter lim="800000"/>
            <a:headEnd/>
            <a:tailEnd/>
          </a:ln>
        </p:spPr>
      </p:pic>
      <p:sp>
        <p:nvSpPr>
          <p:cNvPr id="2" name="TextBox 1"/>
          <p:cNvSpPr txBox="1"/>
          <p:nvPr/>
        </p:nvSpPr>
        <p:spPr>
          <a:xfrm>
            <a:off x="511735" y="788894"/>
            <a:ext cx="5387041" cy="954107"/>
          </a:xfrm>
          <a:prstGeom prst="rect">
            <a:avLst/>
          </a:prstGeom>
          <a:solidFill>
            <a:schemeClr val="bg1"/>
          </a:solidFill>
        </p:spPr>
        <p:txBody>
          <a:bodyPr wrap="square" rtlCol="0">
            <a:spAutoFit/>
          </a:bodyPr>
          <a:lstStyle/>
          <a:p>
            <a:pPr algn="ctr"/>
            <a:r>
              <a:rPr lang="en-US" sz="2800" dirty="0" smtClean="0">
                <a:solidFill>
                  <a:srgbClr val="002060"/>
                </a:solidFill>
              </a:rPr>
              <a:t>Improving Temporal Resolution in MRI Acquisition</a:t>
            </a:r>
            <a:endParaRPr lang="en-US" sz="2800" dirty="0">
              <a:solidFill>
                <a:srgbClr val="002060"/>
              </a:solidFill>
            </a:endParaRPr>
          </a:p>
        </p:txBody>
      </p:sp>
    </p:spTree>
    <p:extLst>
      <p:ext uri="{BB962C8B-B14F-4D97-AF65-F5344CB8AC3E}">
        <p14:creationId xmlns:p14="http://schemas.microsoft.com/office/powerpoint/2010/main" val="9497073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cstate="print"/>
          <a:srcRect/>
          <a:stretch>
            <a:fillRect/>
          </a:stretch>
        </p:blipFill>
        <p:spPr bwMode="auto">
          <a:xfrm>
            <a:off x="0" y="532092"/>
            <a:ext cx="9144000" cy="6154738"/>
          </a:xfrm>
          <a:prstGeom prst="rect">
            <a:avLst/>
          </a:prstGeom>
          <a:noFill/>
          <a:ln w="9525">
            <a:noFill/>
            <a:miter lim="800000"/>
            <a:headEnd/>
            <a:tailEnd/>
          </a:ln>
        </p:spPr>
      </p:pic>
    </p:spTree>
    <p:extLst>
      <p:ext uri="{BB962C8B-B14F-4D97-AF65-F5344CB8AC3E}">
        <p14:creationId xmlns:p14="http://schemas.microsoft.com/office/powerpoint/2010/main" val="728691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cstate="print"/>
          <a:srcRect/>
          <a:stretch>
            <a:fillRect/>
          </a:stretch>
        </p:blipFill>
        <p:spPr bwMode="auto">
          <a:xfrm>
            <a:off x="0" y="558800"/>
            <a:ext cx="9144000" cy="5738813"/>
          </a:xfrm>
          <a:prstGeom prst="rect">
            <a:avLst/>
          </a:prstGeom>
          <a:noFill/>
          <a:ln w="9525">
            <a:noFill/>
            <a:miter lim="800000"/>
            <a:headEnd/>
            <a:tailEnd/>
          </a:ln>
        </p:spPr>
      </p:pic>
    </p:spTree>
    <p:extLst>
      <p:ext uri="{BB962C8B-B14F-4D97-AF65-F5344CB8AC3E}">
        <p14:creationId xmlns:p14="http://schemas.microsoft.com/office/powerpoint/2010/main" val="18247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3" cstate="print"/>
          <a:srcRect/>
          <a:stretch>
            <a:fillRect/>
          </a:stretch>
        </p:blipFill>
        <p:spPr bwMode="auto">
          <a:xfrm>
            <a:off x="0" y="523330"/>
            <a:ext cx="9144000" cy="5953125"/>
          </a:xfrm>
          <a:prstGeom prst="rect">
            <a:avLst/>
          </a:prstGeom>
          <a:noFill/>
          <a:ln w="9525">
            <a:noFill/>
            <a:miter lim="800000"/>
            <a:headEnd/>
            <a:tailEnd/>
          </a:ln>
        </p:spPr>
      </p:pic>
    </p:spTree>
    <p:extLst>
      <p:ext uri="{BB962C8B-B14F-4D97-AF65-F5344CB8AC3E}">
        <p14:creationId xmlns:p14="http://schemas.microsoft.com/office/powerpoint/2010/main" val="1735121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srcRect/>
          <a:stretch>
            <a:fillRect/>
          </a:stretch>
        </p:blipFill>
        <p:spPr bwMode="auto">
          <a:xfrm>
            <a:off x="0" y="529898"/>
            <a:ext cx="9144000" cy="5886450"/>
          </a:xfrm>
          <a:prstGeom prst="rect">
            <a:avLst/>
          </a:prstGeom>
          <a:noFill/>
          <a:ln w="9525">
            <a:noFill/>
            <a:miter lim="800000"/>
            <a:headEnd/>
            <a:tailEnd/>
          </a:ln>
        </p:spPr>
      </p:pic>
    </p:spTree>
    <p:extLst>
      <p:ext uri="{BB962C8B-B14F-4D97-AF65-F5344CB8AC3E}">
        <p14:creationId xmlns:p14="http://schemas.microsoft.com/office/powerpoint/2010/main" val="1011554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cstate="print"/>
          <a:srcRect/>
          <a:stretch>
            <a:fillRect/>
          </a:stretch>
        </p:blipFill>
        <p:spPr bwMode="auto">
          <a:xfrm>
            <a:off x="0" y="495300"/>
            <a:ext cx="9144000" cy="5864225"/>
          </a:xfrm>
          <a:prstGeom prst="rect">
            <a:avLst/>
          </a:prstGeom>
          <a:noFill/>
          <a:ln w="9525">
            <a:noFill/>
            <a:miter lim="800000"/>
            <a:headEnd/>
            <a:tailEnd/>
          </a:ln>
        </p:spPr>
      </p:pic>
    </p:spTree>
    <p:extLst>
      <p:ext uri="{BB962C8B-B14F-4D97-AF65-F5344CB8AC3E}">
        <p14:creationId xmlns:p14="http://schemas.microsoft.com/office/powerpoint/2010/main" val="1716721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creen Shot 2014-01-31 at 13.22.48.png"/>
          <p:cNvPicPr>
            <a:picLocks noChangeAspect="1"/>
          </p:cNvPicPr>
          <p:nvPr/>
        </p:nvPicPr>
        <p:blipFill>
          <a:blip r:embed="rId3" cstate="print"/>
          <a:srcRect/>
          <a:stretch>
            <a:fillRect/>
          </a:stretch>
        </p:blipFill>
        <p:spPr bwMode="auto">
          <a:xfrm>
            <a:off x="-20747" y="515175"/>
            <a:ext cx="9144001" cy="5961062"/>
          </a:xfrm>
          <a:prstGeom prst="rect">
            <a:avLst/>
          </a:prstGeom>
          <a:noFill/>
          <a:ln w="9525">
            <a:noFill/>
            <a:miter lim="800000"/>
            <a:headEnd/>
            <a:tailEnd/>
          </a:ln>
        </p:spPr>
      </p:pic>
      <p:sp>
        <p:nvSpPr>
          <p:cNvPr id="9" name="Rectangle 8"/>
          <p:cNvSpPr/>
          <p:nvPr/>
        </p:nvSpPr>
        <p:spPr>
          <a:xfrm>
            <a:off x="3752193" y="2538248"/>
            <a:ext cx="2916621" cy="285355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7669" y="557216"/>
            <a:ext cx="3456496" cy="1077218"/>
          </a:xfrm>
          <a:prstGeom prst="rect">
            <a:avLst/>
          </a:prstGeom>
          <a:solidFill>
            <a:schemeClr val="bg1"/>
          </a:solidFill>
        </p:spPr>
        <p:txBody>
          <a:bodyPr wrap="square" rtlCol="0">
            <a:spAutoFit/>
          </a:bodyPr>
          <a:lstStyle/>
          <a:p>
            <a:pPr algn="ctr"/>
            <a:r>
              <a:rPr lang="en-US" sz="3200" dirty="0" smtClean="0">
                <a:solidFill>
                  <a:srgbClr val="002060"/>
                </a:solidFill>
              </a:rPr>
              <a:t>Structural vs. Functional Voxels</a:t>
            </a:r>
            <a:endParaRPr lang="en-US" sz="3200" dirty="0">
              <a:solidFill>
                <a:srgbClr val="002060"/>
              </a:solidFill>
            </a:endParaRPr>
          </a:p>
        </p:txBody>
      </p:sp>
    </p:spTree>
    <p:extLst>
      <p:ext uri="{BB962C8B-B14F-4D97-AF65-F5344CB8AC3E}">
        <p14:creationId xmlns:p14="http://schemas.microsoft.com/office/powerpoint/2010/main" val="32854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3000" fill="hold"/>
                                        <p:tgtEl>
                                          <p:spTgt spid="9"/>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smtClean="0"/>
              <a:t>What is inside an fMRI Voxel?</a:t>
            </a:r>
          </a:p>
        </p:txBody>
      </p:sp>
      <p:sp>
        <p:nvSpPr>
          <p:cNvPr id="4" name="Rectangle 3"/>
          <p:cNvSpPr/>
          <p:nvPr/>
        </p:nvSpPr>
        <p:spPr>
          <a:xfrm>
            <a:off x="4146380" y="2033743"/>
            <a:ext cx="3600000" cy="360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flipV="1">
            <a:off x="4146380" y="1481950"/>
            <a:ext cx="425669" cy="53602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719897" y="1492461"/>
            <a:ext cx="425669" cy="53602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735662" y="5071233"/>
            <a:ext cx="425669" cy="53602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16214" y="3594529"/>
            <a:ext cx="761747" cy="369332"/>
          </a:xfrm>
          <a:prstGeom prst="rect">
            <a:avLst/>
          </a:prstGeom>
          <a:noFill/>
        </p:spPr>
        <p:txBody>
          <a:bodyPr wrap="none" rtlCol="0">
            <a:spAutoFit/>
          </a:bodyPr>
          <a:lstStyle/>
          <a:p>
            <a:r>
              <a:rPr lang="en-GB" dirty="0" smtClean="0"/>
              <a:t>3 mm</a:t>
            </a:r>
            <a:endParaRPr lang="en-GB" dirty="0"/>
          </a:p>
        </p:txBody>
      </p:sp>
      <p:sp>
        <p:nvSpPr>
          <p:cNvPr id="10" name="TextBox 9"/>
          <p:cNvSpPr txBox="1"/>
          <p:nvPr/>
        </p:nvSpPr>
        <p:spPr>
          <a:xfrm>
            <a:off x="5496959" y="5764916"/>
            <a:ext cx="761747" cy="369332"/>
          </a:xfrm>
          <a:prstGeom prst="rect">
            <a:avLst/>
          </a:prstGeom>
          <a:noFill/>
        </p:spPr>
        <p:txBody>
          <a:bodyPr wrap="none" rtlCol="0">
            <a:spAutoFit/>
          </a:bodyPr>
          <a:lstStyle/>
          <a:p>
            <a:r>
              <a:rPr lang="en-GB" dirty="0" smtClean="0"/>
              <a:t>3 mm</a:t>
            </a:r>
            <a:endParaRPr lang="en-GB" dirty="0"/>
          </a:p>
        </p:txBody>
      </p:sp>
      <p:sp>
        <p:nvSpPr>
          <p:cNvPr id="11" name="TextBox 10"/>
          <p:cNvSpPr txBox="1"/>
          <p:nvPr/>
        </p:nvSpPr>
        <p:spPr>
          <a:xfrm>
            <a:off x="8156077" y="5192101"/>
            <a:ext cx="761747" cy="369332"/>
          </a:xfrm>
          <a:prstGeom prst="rect">
            <a:avLst/>
          </a:prstGeom>
          <a:noFill/>
        </p:spPr>
        <p:txBody>
          <a:bodyPr wrap="none" rtlCol="0">
            <a:spAutoFit/>
          </a:bodyPr>
          <a:lstStyle/>
          <a:p>
            <a:r>
              <a:rPr lang="en-GB" dirty="0" smtClean="0"/>
              <a:t>3 mm</a:t>
            </a:r>
            <a:endParaRPr lang="en-GB" dirty="0"/>
          </a:p>
        </p:txBody>
      </p:sp>
      <p:pic>
        <p:nvPicPr>
          <p:cNvPr id="13317" name="Picture 5" descr="http://25.media.tumblr.com/fb0b2534379ebfdafc17dff1c55c89e9/tumblr_mr84ajVNSE1qzaw2ro1_1280.jpg"/>
          <p:cNvPicPr>
            <a:picLocks noChangeAspect="1" noChangeArrowheads="1"/>
          </p:cNvPicPr>
          <p:nvPr/>
        </p:nvPicPr>
        <p:blipFill>
          <a:blip r:embed="rId3" cstate="print"/>
          <a:srcRect/>
          <a:stretch>
            <a:fillRect/>
          </a:stretch>
        </p:blipFill>
        <p:spPr bwMode="auto">
          <a:xfrm>
            <a:off x="4382820" y="2061506"/>
            <a:ext cx="3240000" cy="3529286"/>
          </a:xfrm>
          <a:prstGeom prst="rect">
            <a:avLst/>
          </a:prstGeom>
          <a:noFill/>
        </p:spPr>
      </p:pic>
      <p:pic>
        <p:nvPicPr>
          <p:cNvPr id="13319" name="Picture 7" descr="Oligodendrocyte"/>
          <p:cNvPicPr>
            <a:picLocks noChangeAspect="1" noChangeArrowheads="1"/>
          </p:cNvPicPr>
          <p:nvPr/>
        </p:nvPicPr>
        <p:blipFill>
          <a:blip r:embed="rId4" cstate="print"/>
          <a:srcRect/>
          <a:stretch>
            <a:fillRect/>
          </a:stretch>
        </p:blipFill>
        <p:spPr bwMode="auto">
          <a:xfrm>
            <a:off x="4493172" y="2857828"/>
            <a:ext cx="2520000" cy="2520000"/>
          </a:xfrm>
          <a:prstGeom prst="rect">
            <a:avLst/>
          </a:prstGeom>
          <a:noFill/>
        </p:spPr>
      </p:pic>
      <p:pic>
        <p:nvPicPr>
          <p:cNvPr id="13321" name="Picture 9" descr="http://3.bp.blogspot.com/_zcQQcfuOYUw/TPUTk0v4K7I/AAAAAAAAHOo/W3Vv7KiQBe4/s400/Photomicrograph-of-microscopic%2Bblood%2Bvessels.jpg"/>
          <p:cNvPicPr>
            <a:picLocks noChangeAspect="1" noChangeArrowheads="1"/>
          </p:cNvPicPr>
          <p:nvPr/>
        </p:nvPicPr>
        <p:blipFill>
          <a:blip r:embed="rId5" cstate="print"/>
          <a:srcRect/>
          <a:stretch>
            <a:fillRect/>
          </a:stretch>
        </p:blipFill>
        <p:spPr bwMode="auto">
          <a:xfrm>
            <a:off x="5184774" y="2191406"/>
            <a:ext cx="2491200" cy="2880000"/>
          </a:xfrm>
          <a:prstGeom prst="rect">
            <a:avLst/>
          </a:prstGeom>
          <a:noFill/>
        </p:spPr>
      </p:pic>
      <p:sp>
        <p:nvSpPr>
          <p:cNvPr id="15" name="TextBox 14"/>
          <p:cNvSpPr txBox="1"/>
          <p:nvPr/>
        </p:nvSpPr>
        <p:spPr>
          <a:xfrm>
            <a:off x="1198180" y="2254470"/>
            <a:ext cx="1326004" cy="923330"/>
          </a:xfrm>
          <a:prstGeom prst="rect">
            <a:avLst/>
          </a:prstGeom>
          <a:noFill/>
        </p:spPr>
        <p:txBody>
          <a:bodyPr wrap="none" rtlCol="0">
            <a:spAutoFit/>
          </a:bodyPr>
          <a:lstStyle/>
          <a:p>
            <a:r>
              <a:rPr lang="en-GB" b="1" dirty="0" smtClean="0">
                <a:solidFill>
                  <a:schemeClr val="tx2">
                    <a:lumMod val="90000"/>
                    <a:lumOff val="10000"/>
                  </a:schemeClr>
                </a:solidFill>
                <a:latin typeface="+mj-lt"/>
              </a:rPr>
              <a:t>Neurones:</a:t>
            </a:r>
          </a:p>
          <a:p>
            <a:r>
              <a:rPr lang="en-GB" b="1" dirty="0" smtClean="0">
                <a:solidFill>
                  <a:schemeClr val="tx2">
                    <a:lumMod val="90000"/>
                    <a:lumOff val="10000"/>
                  </a:schemeClr>
                </a:solidFill>
                <a:latin typeface="+mj-lt"/>
              </a:rPr>
              <a:t>~630,000</a:t>
            </a:r>
            <a:endParaRPr lang="en-GB" b="1" dirty="0">
              <a:solidFill>
                <a:schemeClr val="tx2">
                  <a:lumMod val="90000"/>
                  <a:lumOff val="10000"/>
                </a:schemeClr>
              </a:solidFill>
              <a:latin typeface="+mj-lt"/>
            </a:endParaRPr>
          </a:p>
          <a:p>
            <a:endParaRPr lang="en-GB" b="1" dirty="0">
              <a:solidFill>
                <a:schemeClr val="tx2">
                  <a:lumMod val="90000"/>
                  <a:lumOff val="10000"/>
                </a:schemeClr>
              </a:solidFill>
              <a:latin typeface="+mj-lt"/>
            </a:endParaRPr>
          </a:p>
        </p:txBody>
      </p:sp>
      <p:sp>
        <p:nvSpPr>
          <p:cNvPr id="16" name="TextBox 15"/>
          <p:cNvSpPr txBox="1"/>
          <p:nvPr/>
        </p:nvSpPr>
        <p:spPr>
          <a:xfrm>
            <a:off x="877614" y="3533342"/>
            <a:ext cx="1858201" cy="646331"/>
          </a:xfrm>
          <a:prstGeom prst="rect">
            <a:avLst/>
          </a:prstGeom>
          <a:noFill/>
        </p:spPr>
        <p:txBody>
          <a:bodyPr wrap="none" rtlCol="0">
            <a:spAutoFit/>
          </a:bodyPr>
          <a:lstStyle/>
          <a:p>
            <a:r>
              <a:rPr lang="en-GB" b="1" dirty="0" smtClean="0">
                <a:solidFill>
                  <a:schemeClr val="tx2">
                    <a:lumMod val="90000"/>
                    <a:lumOff val="10000"/>
                  </a:schemeClr>
                </a:solidFill>
                <a:latin typeface="+mj-lt"/>
              </a:rPr>
              <a:t>~4 x </a:t>
            </a:r>
            <a:r>
              <a:rPr lang="en-GB" b="1" dirty="0" err="1" smtClean="0">
                <a:solidFill>
                  <a:schemeClr val="tx2">
                    <a:lumMod val="90000"/>
                    <a:lumOff val="10000"/>
                  </a:schemeClr>
                </a:solidFill>
                <a:latin typeface="+mj-lt"/>
              </a:rPr>
              <a:t>Glial</a:t>
            </a:r>
            <a:r>
              <a:rPr lang="en-GB" b="1" dirty="0" smtClean="0">
                <a:solidFill>
                  <a:schemeClr val="tx2">
                    <a:lumMod val="90000"/>
                    <a:lumOff val="10000"/>
                  </a:schemeClr>
                </a:solidFill>
                <a:latin typeface="+mj-lt"/>
              </a:rPr>
              <a:t> cells:</a:t>
            </a:r>
          </a:p>
          <a:p>
            <a:endParaRPr lang="en-GB" b="1" dirty="0">
              <a:solidFill>
                <a:schemeClr val="tx2">
                  <a:lumMod val="90000"/>
                  <a:lumOff val="10000"/>
                </a:schemeClr>
              </a:solidFill>
              <a:latin typeface="+mj-lt"/>
            </a:endParaRPr>
          </a:p>
        </p:txBody>
      </p:sp>
      <p:sp>
        <p:nvSpPr>
          <p:cNvPr id="17" name="TextBox 16"/>
          <p:cNvSpPr txBox="1"/>
          <p:nvPr/>
        </p:nvSpPr>
        <p:spPr>
          <a:xfrm>
            <a:off x="956442" y="4535215"/>
            <a:ext cx="1749261" cy="646331"/>
          </a:xfrm>
          <a:prstGeom prst="rect">
            <a:avLst/>
          </a:prstGeom>
          <a:noFill/>
        </p:spPr>
        <p:txBody>
          <a:bodyPr wrap="none" rtlCol="0">
            <a:spAutoFit/>
          </a:bodyPr>
          <a:lstStyle/>
          <a:p>
            <a:r>
              <a:rPr lang="en-GB" b="1" dirty="0" smtClean="0">
                <a:solidFill>
                  <a:schemeClr val="tx2">
                    <a:lumMod val="90000"/>
                    <a:lumOff val="10000"/>
                  </a:schemeClr>
                </a:solidFill>
                <a:latin typeface="+mj-lt"/>
              </a:rPr>
              <a:t>Blood Vessels</a:t>
            </a:r>
            <a:endParaRPr lang="en-GB" b="1" dirty="0">
              <a:solidFill>
                <a:schemeClr val="tx2">
                  <a:lumMod val="90000"/>
                  <a:lumOff val="10000"/>
                </a:schemeClr>
              </a:solidFill>
              <a:latin typeface="+mj-lt"/>
            </a:endParaRPr>
          </a:p>
          <a:p>
            <a:endParaRPr lang="en-GB" b="1" dirty="0">
              <a:solidFill>
                <a:schemeClr val="tx2">
                  <a:lumMod val="90000"/>
                  <a:lumOff val="10000"/>
                </a:schemeClr>
              </a:solidFill>
              <a:latin typeface="+mj-lt"/>
            </a:endParaRPr>
          </a:p>
        </p:txBody>
      </p:sp>
      <p:sp>
        <p:nvSpPr>
          <p:cNvPr id="18" name="Rectangle 17"/>
          <p:cNvSpPr/>
          <p:nvPr/>
        </p:nvSpPr>
        <p:spPr>
          <a:xfrm>
            <a:off x="6796370" y="6488668"/>
            <a:ext cx="2347630" cy="369332"/>
          </a:xfrm>
          <a:prstGeom prst="rect">
            <a:avLst/>
          </a:prstGeom>
        </p:spPr>
        <p:txBody>
          <a:bodyPr wrap="none">
            <a:spAutoFit/>
          </a:bodyPr>
          <a:lstStyle/>
          <a:p>
            <a:r>
              <a:rPr lang="en-GB" b="1" dirty="0" smtClean="0">
                <a:solidFill>
                  <a:schemeClr val="tx2">
                    <a:lumMod val="90000"/>
                    <a:lumOff val="10000"/>
                  </a:schemeClr>
                </a:solidFill>
                <a:latin typeface="+mj-lt"/>
              </a:rPr>
              <a:t>http://miny.ir/EAaZv</a:t>
            </a:r>
            <a:endParaRPr lang="en-GB" b="1" dirty="0">
              <a:solidFill>
                <a:schemeClr val="tx2">
                  <a:lumMod val="90000"/>
                  <a:lumOff val="10000"/>
                </a:schemeClr>
              </a:solidFill>
              <a:latin typeface="+mj-lt"/>
            </a:endParaRPr>
          </a:p>
        </p:txBody>
      </p:sp>
    </p:spTree>
    <p:extLst>
      <p:ext uri="{BB962C8B-B14F-4D97-AF65-F5344CB8AC3E}">
        <p14:creationId xmlns:p14="http://schemas.microsoft.com/office/powerpoint/2010/main" val="92194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t>Recap: Hypothesis testing</a:t>
            </a:r>
          </a:p>
          <a:p>
            <a:pPr marL="0" indent="0">
              <a:buNone/>
            </a:pPr>
            <a:endParaRPr lang="en-US" sz="2400" dirty="0" smtClean="0"/>
          </a:p>
          <a:p>
            <a:r>
              <a:rPr lang="en-US" sz="2400" dirty="0" smtClean="0">
                <a:solidFill>
                  <a:schemeClr val="bg1">
                    <a:lumMod val="6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bg1">
                    <a:lumMod val="65000"/>
                  </a:schemeClr>
                </a:solidFill>
              </a:rPr>
              <a:t>Non-independent </a:t>
            </a:r>
            <a:r>
              <a:rPr lang="en-US" sz="2400" dirty="0">
                <a:solidFill>
                  <a:schemeClr val="bg1">
                    <a:lumMod val="65000"/>
                  </a:schemeClr>
                </a:solidFill>
              </a:rPr>
              <a:t>hypothesis </a:t>
            </a:r>
            <a:r>
              <a:rPr lang="en-US" sz="2400" dirty="0" smtClean="0">
                <a:solidFill>
                  <a:schemeClr val="bg1">
                    <a:lumMod val="65000"/>
                  </a:schemeClr>
                </a:solidFill>
              </a:rPr>
              <a:t>testing/Double </a:t>
            </a:r>
            <a:r>
              <a:rPr lang="en-US" sz="2400" dirty="0">
                <a:solidFill>
                  <a:schemeClr val="bg1">
                    <a:lumMod val="65000"/>
                  </a:schemeClr>
                </a:solidFill>
              </a:rPr>
              <a:t>dipping</a:t>
            </a:r>
          </a:p>
          <a:p>
            <a:endParaRPr lang="en-US" sz="2400" dirty="0">
              <a:solidFill>
                <a:schemeClr val="bg1">
                  <a:lumMod val="65000"/>
                </a:schemeClr>
              </a:solidFill>
            </a:endParaRPr>
          </a:p>
          <a:p>
            <a:r>
              <a:rPr lang="en-US" sz="2400" dirty="0">
                <a:solidFill>
                  <a:schemeClr val="bg1">
                    <a:lumMod val="65000"/>
                  </a:schemeClr>
                </a:solidFill>
              </a:rPr>
              <a:t>Exploratory versus confirmatory </a:t>
            </a:r>
            <a:r>
              <a:rPr lang="en-US" sz="2400" dirty="0" smtClean="0">
                <a:solidFill>
                  <a:schemeClr val="bg1">
                    <a:lumMod val="65000"/>
                  </a:schemeClr>
                </a:solidFill>
              </a:rPr>
              <a:t>analysis</a:t>
            </a:r>
          </a:p>
          <a:p>
            <a:endParaRPr lang="en-US" sz="2400" dirty="0">
              <a:solidFill>
                <a:schemeClr val="bg1">
                  <a:lumMod val="65000"/>
                </a:schemeClr>
              </a:solidFill>
            </a:endParaRPr>
          </a:p>
          <a:p>
            <a:r>
              <a:rPr lang="en-US" sz="2400" dirty="0">
                <a:solidFill>
                  <a:schemeClr val="bg1">
                    <a:lumMod val="65000"/>
                  </a:schemeClr>
                </a:solidFill>
              </a:rPr>
              <a:t>Other </a:t>
            </a:r>
            <a:r>
              <a:rPr lang="en-US" sz="2400" dirty="0" smtClean="0">
                <a:solidFill>
                  <a:schemeClr val="bg1">
                    <a:lumMod val="65000"/>
                  </a:schemeClr>
                </a:solidFill>
              </a:rPr>
              <a:t>ways to </a:t>
            </a:r>
            <a:r>
              <a:rPr lang="en-US" sz="2400" dirty="0" err="1" smtClean="0">
                <a:solidFill>
                  <a:schemeClr val="bg1">
                    <a:lumMod val="65000"/>
                  </a:schemeClr>
                </a:solidFill>
              </a:rPr>
              <a:t>analyse</a:t>
            </a:r>
            <a:r>
              <a:rPr lang="en-US" sz="2400" dirty="0" smtClean="0">
                <a:solidFill>
                  <a:schemeClr val="bg1">
                    <a:lumMod val="65000"/>
                  </a:schemeClr>
                </a:solidFill>
              </a:rPr>
              <a:t> fMRI data</a:t>
            </a:r>
            <a:endParaRPr lang="en-US" sz="2400" dirty="0">
              <a:solidFill>
                <a:schemeClr val="bg1">
                  <a:lumMod val="65000"/>
                </a:schemeClr>
              </a:solidFill>
            </a:endParaRPr>
          </a:p>
        </p:txBody>
      </p:sp>
    </p:spTree>
    <p:extLst>
      <p:ext uri="{BB962C8B-B14F-4D97-AF65-F5344CB8AC3E}">
        <p14:creationId xmlns:p14="http://schemas.microsoft.com/office/powerpoint/2010/main" val="13503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4220" y="624344"/>
            <a:ext cx="8489950" cy="752019"/>
          </a:xfrm>
        </p:spPr>
        <p:txBody>
          <a:bodyPr/>
          <a:lstStyle/>
          <a:p>
            <a:pPr eaLnBrk="1" hangingPunct="1"/>
            <a:r>
              <a:rPr lang="en-GB" dirty="0" smtClean="0"/>
              <a:t>fMRI and the Pain Matrix</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3" y="1806669"/>
            <a:ext cx="9100977" cy="3554225"/>
          </a:xfrm>
          <a:prstGeom prst="rect">
            <a:avLst/>
          </a:prstGeom>
        </p:spPr>
      </p:pic>
      <p:sp>
        <p:nvSpPr>
          <p:cNvPr id="4" name="TextBox 3"/>
          <p:cNvSpPr txBox="1"/>
          <p:nvPr/>
        </p:nvSpPr>
        <p:spPr>
          <a:xfrm>
            <a:off x="6572900" y="6131859"/>
            <a:ext cx="2061270" cy="369332"/>
          </a:xfrm>
          <a:prstGeom prst="rect">
            <a:avLst/>
          </a:prstGeom>
          <a:noFill/>
        </p:spPr>
        <p:txBody>
          <a:bodyPr wrap="none" rtlCol="0">
            <a:spAutoFit/>
          </a:bodyPr>
          <a:lstStyle/>
          <a:p>
            <a:r>
              <a:rPr lang="da-DK" dirty="0" smtClean="0"/>
              <a:t>Wager </a:t>
            </a:r>
            <a:r>
              <a:rPr lang="da-DK" dirty="0"/>
              <a:t>et al., </a:t>
            </a:r>
            <a:r>
              <a:rPr lang="da-DK" dirty="0" smtClean="0"/>
              <a:t>2013</a:t>
            </a:r>
            <a:endParaRPr lang="en-US" dirty="0"/>
          </a:p>
        </p:txBody>
      </p:sp>
    </p:spTree>
    <p:extLst>
      <p:ext uri="{BB962C8B-B14F-4D97-AF65-F5344CB8AC3E}">
        <p14:creationId xmlns:p14="http://schemas.microsoft.com/office/powerpoint/2010/main" val="1346125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fMRI and the Pain Matrix (2)</a:t>
            </a:r>
            <a:endParaRPr lang="en-US" dirty="0"/>
          </a:p>
        </p:txBody>
      </p:sp>
      <p:sp>
        <p:nvSpPr>
          <p:cNvPr id="4" name="TextBox 3"/>
          <p:cNvSpPr txBox="1"/>
          <p:nvPr/>
        </p:nvSpPr>
        <p:spPr>
          <a:xfrm>
            <a:off x="6572900" y="6131859"/>
            <a:ext cx="2061270" cy="369332"/>
          </a:xfrm>
          <a:prstGeom prst="rect">
            <a:avLst/>
          </a:prstGeom>
          <a:noFill/>
        </p:spPr>
        <p:txBody>
          <a:bodyPr wrap="none" rtlCol="0">
            <a:spAutoFit/>
          </a:bodyPr>
          <a:lstStyle/>
          <a:p>
            <a:r>
              <a:rPr lang="da-DK" smtClean="0"/>
              <a:t>Wager </a:t>
            </a:r>
            <a:r>
              <a:rPr lang="da-DK"/>
              <a:t>et al., </a:t>
            </a:r>
            <a:r>
              <a:rPr lang="da-DK" smtClean="0"/>
              <a:t>2013</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15" y="1556544"/>
            <a:ext cx="8797720" cy="4324303"/>
          </a:xfrm>
          <a:prstGeom prst="rect">
            <a:avLst/>
          </a:prstGeom>
        </p:spPr>
      </p:pic>
    </p:spTree>
    <p:extLst>
      <p:ext uri="{BB962C8B-B14F-4D97-AF65-F5344CB8AC3E}">
        <p14:creationId xmlns:p14="http://schemas.microsoft.com/office/powerpoint/2010/main" val="1521773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Dangers of Reverse Inference</a:t>
            </a:r>
            <a:endParaRPr lang="en-US" dirty="0"/>
          </a:p>
        </p:txBody>
      </p:sp>
      <p:sp>
        <p:nvSpPr>
          <p:cNvPr id="4" name="TextBox 3"/>
          <p:cNvSpPr txBox="1"/>
          <p:nvPr/>
        </p:nvSpPr>
        <p:spPr>
          <a:xfrm>
            <a:off x="6493872" y="6185647"/>
            <a:ext cx="2326278" cy="369332"/>
          </a:xfrm>
          <a:prstGeom prst="rect">
            <a:avLst/>
          </a:prstGeom>
          <a:noFill/>
        </p:spPr>
        <p:txBody>
          <a:bodyPr wrap="none" rtlCol="0">
            <a:spAutoFit/>
          </a:bodyPr>
          <a:lstStyle/>
          <a:p>
            <a:r>
              <a:rPr lang="en-US" dirty="0" smtClean="0"/>
              <a:t>Feinstein et al., 2016</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1354381"/>
            <a:ext cx="6163672" cy="5200598"/>
          </a:xfrm>
          <a:prstGeom prst="rect">
            <a:avLst/>
          </a:prstGeom>
        </p:spPr>
      </p:pic>
    </p:spTree>
    <p:extLst>
      <p:ext uri="{BB962C8B-B14F-4D97-AF65-F5344CB8AC3E}">
        <p14:creationId xmlns:p14="http://schemas.microsoft.com/office/powerpoint/2010/main" val="16500955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64" y="720520"/>
            <a:ext cx="8489950" cy="1296988"/>
          </a:xfrm>
        </p:spPr>
        <p:txBody>
          <a:bodyPr/>
          <a:lstStyle/>
          <a:p>
            <a:r>
              <a:rPr lang="en-US" sz="2400" dirty="0" smtClean="0"/>
              <a:t>Activation of the ‘</a:t>
            </a:r>
            <a:r>
              <a:rPr lang="en-US" sz="2400" smtClean="0"/>
              <a:t>Pain Matrix’ in Pain-Free Individuals</a:t>
            </a:r>
            <a:endParaRPr lang="en-US" sz="2400" dirty="0"/>
          </a:p>
        </p:txBody>
      </p:sp>
      <p:sp>
        <p:nvSpPr>
          <p:cNvPr id="4" name="TextBox 3"/>
          <p:cNvSpPr txBox="1"/>
          <p:nvPr/>
        </p:nvSpPr>
        <p:spPr>
          <a:xfrm>
            <a:off x="5988423" y="6149789"/>
            <a:ext cx="2416046" cy="369332"/>
          </a:xfrm>
          <a:prstGeom prst="rect">
            <a:avLst/>
          </a:prstGeom>
          <a:noFill/>
        </p:spPr>
        <p:txBody>
          <a:bodyPr wrap="none" rtlCol="0">
            <a:spAutoFit/>
          </a:bodyPr>
          <a:lstStyle/>
          <a:p>
            <a:r>
              <a:rPr lang="en-US" dirty="0" err="1" smtClean="0"/>
              <a:t>Salomons</a:t>
            </a:r>
            <a:r>
              <a:rPr lang="en-US" dirty="0" smtClean="0"/>
              <a:t> et al., 2016</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14" b="2327"/>
          <a:stretch/>
        </p:blipFill>
        <p:spPr>
          <a:xfrm>
            <a:off x="1408109" y="1556544"/>
            <a:ext cx="6334132" cy="4405715"/>
          </a:xfrm>
          <a:prstGeom prst="rect">
            <a:avLst/>
          </a:prstGeom>
        </p:spPr>
      </p:pic>
    </p:spTree>
    <p:extLst>
      <p:ext uri="{BB962C8B-B14F-4D97-AF65-F5344CB8AC3E}">
        <p14:creationId xmlns:p14="http://schemas.microsoft.com/office/powerpoint/2010/main" val="1027702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solidFill>
                  <a:schemeClr val="bg1">
                    <a:lumMod val="65000"/>
                  </a:schemeClr>
                </a:solidFill>
              </a:rPr>
              <a:t>Recap: Hypothesis testing</a:t>
            </a:r>
          </a:p>
          <a:p>
            <a:pPr marL="0" indent="0">
              <a:buNone/>
            </a:pPr>
            <a:endParaRPr lang="en-US" sz="2400" dirty="0" smtClean="0">
              <a:solidFill>
                <a:schemeClr val="bg1">
                  <a:lumMod val="65000"/>
                </a:schemeClr>
              </a:solidFill>
            </a:endParaRPr>
          </a:p>
          <a:p>
            <a:r>
              <a:rPr lang="en-US" sz="2400" dirty="0" smtClean="0">
                <a:solidFill>
                  <a:schemeClr val="bg1">
                    <a:lumMod val="6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bg1">
                    <a:lumMod val="65000"/>
                  </a:schemeClr>
                </a:solidFill>
              </a:rPr>
              <a:t>Non-independent </a:t>
            </a:r>
            <a:r>
              <a:rPr lang="en-US" sz="2400" dirty="0">
                <a:solidFill>
                  <a:schemeClr val="bg1">
                    <a:lumMod val="65000"/>
                  </a:schemeClr>
                </a:solidFill>
              </a:rPr>
              <a:t>hypothesis </a:t>
            </a:r>
            <a:r>
              <a:rPr lang="en-US" sz="2400" dirty="0" smtClean="0">
                <a:solidFill>
                  <a:schemeClr val="bg1">
                    <a:lumMod val="65000"/>
                  </a:schemeClr>
                </a:solidFill>
              </a:rPr>
              <a:t>testing/Double </a:t>
            </a:r>
            <a:r>
              <a:rPr lang="en-US" sz="2400" dirty="0">
                <a:solidFill>
                  <a:schemeClr val="bg1">
                    <a:lumMod val="65000"/>
                  </a:schemeClr>
                </a:solidFill>
              </a:rPr>
              <a:t>dipping</a:t>
            </a:r>
          </a:p>
          <a:p>
            <a:endParaRPr lang="en-US" sz="2400" dirty="0">
              <a:solidFill>
                <a:schemeClr val="bg1">
                  <a:lumMod val="65000"/>
                </a:schemeClr>
              </a:solidFill>
            </a:endParaRPr>
          </a:p>
          <a:p>
            <a:r>
              <a:rPr lang="en-US" sz="2400" dirty="0">
                <a:solidFill>
                  <a:schemeClr val="bg1">
                    <a:lumMod val="65000"/>
                  </a:schemeClr>
                </a:solidFill>
              </a:rPr>
              <a:t>Exploratory versus confirmatory </a:t>
            </a:r>
            <a:r>
              <a:rPr lang="en-US" sz="2400" dirty="0" smtClean="0">
                <a:solidFill>
                  <a:schemeClr val="bg1">
                    <a:lumMod val="65000"/>
                  </a:schemeClr>
                </a:solidFill>
              </a:rPr>
              <a:t>analysis</a:t>
            </a:r>
          </a:p>
          <a:p>
            <a:endParaRPr lang="en-US" sz="2400" dirty="0">
              <a:solidFill>
                <a:schemeClr val="bg1">
                  <a:lumMod val="65000"/>
                </a:schemeClr>
              </a:solidFill>
            </a:endParaRPr>
          </a:p>
          <a:p>
            <a:r>
              <a:rPr lang="en-US" sz="2400" dirty="0"/>
              <a:t>Other ways to </a:t>
            </a:r>
            <a:r>
              <a:rPr lang="en-US" sz="2400" dirty="0" err="1"/>
              <a:t>analyse</a:t>
            </a:r>
            <a:r>
              <a:rPr lang="en-US" sz="2400" dirty="0"/>
              <a:t> fMRI </a:t>
            </a:r>
            <a:r>
              <a:rPr lang="en-US" sz="2400" dirty="0" smtClean="0"/>
              <a:t>data</a:t>
            </a:r>
            <a:endParaRPr lang="en-US" sz="2400" dirty="0"/>
          </a:p>
        </p:txBody>
      </p:sp>
    </p:spTree>
    <p:extLst>
      <p:ext uri="{BB962C8B-B14F-4D97-AF65-F5344CB8AC3E}">
        <p14:creationId xmlns:p14="http://schemas.microsoft.com/office/powerpoint/2010/main" val="2078546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ways to </a:t>
            </a:r>
            <a:r>
              <a:rPr lang="en-US" dirty="0" err="1" smtClean="0"/>
              <a:t>analyse</a:t>
            </a:r>
            <a:r>
              <a:rPr lang="en-US" dirty="0" smtClean="0"/>
              <a:t> fMRI data</a:t>
            </a:r>
            <a:endParaRPr lang="en-US" dirty="0"/>
          </a:p>
        </p:txBody>
      </p:sp>
      <p:sp>
        <p:nvSpPr>
          <p:cNvPr id="7" name="Content Placeholder 2"/>
          <p:cNvSpPr>
            <a:spLocks noGrp="1"/>
          </p:cNvSpPr>
          <p:nvPr>
            <p:ph idx="1"/>
          </p:nvPr>
        </p:nvSpPr>
        <p:spPr>
          <a:xfrm>
            <a:off x="469685" y="2205038"/>
            <a:ext cx="8489950" cy="3457575"/>
          </a:xfrm>
        </p:spPr>
        <p:txBody>
          <a:bodyPr/>
          <a:lstStyle/>
          <a:p>
            <a:r>
              <a:rPr lang="en-US" dirty="0" smtClean="0"/>
              <a:t>“Resting” state (and task-based) Connectivity</a:t>
            </a:r>
          </a:p>
          <a:p>
            <a:endParaRPr lang="en-US" dirty="0"/>
          </a:p>
          <a:p>
            <a:r>
              <a:rPr lang="en-US" dirty="0"/>
              <a:t>Network analyses</a:t>
            </a:r>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0351476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Take home message</a:t>
            </a:r>
            <a:endParaRPr lang="en-GB" dirty="0"/>
          </a:p>
        </p:txBody>
      </p:sp>
      <p:sp>
        <p:nvSpPr>
          <p:cNvPr id="3" name="Content Placeholder 2"/>
          <p:cNvSpPr>
            <a:spLocks noGrp="1"/>
          </p:cNvSpPr>
          <p:nvPr>
            <p:ph type="subTitle" idx="1"/>
          </p:nvPr>
        </p:nvSpPr>
        <p:spPr>
          <a:xfrm>
            <a:off x="323850" y="2633210"/>
            <a:ext cx="8496300" cy="3097212"/>
          </a:xfrm>
        </p:spPr>
        <p:txBody>
          <a:bodyPr/>
          <a:lstStyle/>
          <a:p>
            <a:pPr>
              <a:buFont typeface="Arial" pitchFamily="34" charset="0"/>
              <a:buChar char="•"/>
            </a:pPr>
            <a:r>
              <a:rPr lang="en-GB" dirty="0" smtClean="0"/>
              <a:t> Posing a clear hypothesis</a:t>
            </a:r>
          </a:p>
          <a:p>
            <a:pPr>
              <a:buFont typeface="Arial" pitchFamily="34" charset="0"/>
              <a:buChar char="•"/>
            </a:pPr>
            <a:endParaRPr lang="en-GB" dirty="0" smtClean="0"/>
          </a:p>
          <a:p>
            <a:pPr>
              <a:buFont typeface="Arial" pitchFamily="34" charset="0"/>
              <a:buChar char="•"/>
            </a:pPr>
            <a:r>
              <a:rPr lang="en-GB" dirty="0" smtClean="0"/>
              <a:t> Emphasizing quality and not quantity of the research done</a:t>
            </a:r>
          </a:p>
          <a:p>
            <a:pPr>
              <a:buFont typeface="Arial" pitchFamily="34" charset="0"/>
              <a:buChar char="•"/>
            </a:pPr>
            <a:endParaRPr lang="en-GB" dirty="0" smtClean="0"/>
          </a:p>
          <a:p>
            <a:pPr>
              <a:buFont typeface="Arial" pitchFamily="34" charset="0"/>
              <a:buChar char="•"/>
            </a:pPr>
            <a:r>
              <a:rPr lang="en-GB" dirty="0" smtClean="0"/>
              <a:t> Reporting results transparently and interpret carefully</a:t>
            </a:r>
            <a:endParaRPr lang="en-GB" dirty="0"/>
          </a:p>
        </p:txBody>
      </p:sp>
    </p:spTree>
    <p:extLst>
      <p:ext uri="{BB962C8B-B14F-4D97-AF65-F5344CB8AC3E}">
        <p14:creationId xmlns:p14="http://schemas.microsoft.com/office/powerpoint/2010/main" val="97824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330200" y="2708275"/>
            <a:ext cx="8489950" cy="580357"/>
          </a:xfrm>
        </p:spPr>
        <p:txBody>
          <a:bodyPr/>
          <a:lstStyle/>
          <a:p>
            <a:pPr marL="0" indent="0" algn="ctr" eaLnBrk="1" hangingPunct="1">
              <a:buNone/>
            </a:pPr>
            <a:r>
              <a:rPr lang="en-GB" dirty="0" smtClean="0"/>
              <a:t>All models are wrong, </a:t>
            </a:r>
          </a:p>
        </p:txBody>
      </p:sp>
      <p:sp>
        <p:nvSpPr>
          <p:cNvPr id="2" name="TextBox 1"/>
          <p:cNvSpPr txBox="1"/>
          <p:nvPr/>
        </p:nvSpPr>
        <p:spPr>
          <a:xfrm>
            <a:off x="3084110" y="3315368"/>
            <a:ext cx="2973290" cy="1107996"/>
          </a:xfrm>
          <a:prstGeom prst="rect">
            <a:avLst/>
          </a:prstGeom>
          <a:noFill/>
        </p:spPr>
        <p:txBody>
          <a:bodyPr wrap="none" rtlCol="0">
            <a:spAutoFit/>
          </a:bodyPr>
          <a:lstStyle/>
          <a:p>
            <a:pPr marL="0" indent="0" algn="ctr" eaLnBrk="1" hangingPunct="1">
              <a:buNone/>
            </a:pPr>
            <a:r>
              <a:rPr lang="en-GB" sz="2400" dirty="0"/>
              <a:t>but some are </a:t>
            </a:r>
            <a:r>
              <a:rPr lang="en-GB" sz="2400" dirty="0" smtClean="0"/>
              <a:t>useful.</a:t>
            </a:r>
            <a:endParaRPr lang="en-GB" sz="2400" dirty="0"/>
          </a:p>
          <a:p>
            <a:pPr marL="0" indent="0" algn="ctr" eaLnBrk="1" hangingPunct="1">
              <a:buNone/>
            </a:pPr>
            <a:r>
              <a:rPr lang="en-GB" sz="2400" i="1" dirty="0">
                <a:solidFill>
                  <a:schemeClr val="bg2"/>
                </a:solidFill>
              </a:rPr>
              <a:t>George Box</a:t>
            </a:r>
          </a:p>
          <a:p>
            <a:endParaRPr lang="en-US" dirty="0"/>
          </a:p>
        </p:txBody>
      </p:sp>
      <p:pic>
        <p:nvPicPr>
          <p:cNvPr id="3" name="Picture 2"/>
          <p:cNvPicPr>
            <a:picLocks noChangeAspect="1"/>
          </p:cNvPicPr>
          <p:nvPr/>
        </p:nvPicPr>
        <p:blipFill rotWithShape="1">
          <a:blip r:embed="rId3"/>
          <a:srcRect b="18082"/>
          <a:stretch/>
        </p:blipFill>
        <p:spPr>
          <a:xfrm>
            <a:off x="7177139" y="610338"/>
            <a:ext cx="1821719" cy="2097937"/>
          </a:xfrm>
          <a:prstGeom prst="rect">
            <a:avLst/>
          </a:prstGeom>
        </p:spPr>
      </p:pic>
    </p:spTree>
    <p:extLst>
      <p:ext uri="{BB962C8B-B14F-4D97-AF65-F5344CB8AC3E}">
        <p14:creationId xmlns:p14="http://schemas.microsoft.com/office/powerpoint/2010/main" val="3156299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511528"/>
            <a:ext cx="8489950" cy="567066"/>
          </a:xfrm>
        </p:spPr>
        <p:txBody>
          <a:bodyPr/>
          <a:lstStyle/>
          <a:p>
            <a:pPr eaLnBrk="1" hangingPunct="1"/>
            <a:r>
              <a:rPr lang="en-GB" sz="2800" dirty="0" smtClean="0"/>
              <a:t>References</a:t>
            </a:r>
          </a:p>
        </p:txBody>
      </p:sp>
      <p:sp>
        <p:nvSpPr>
          <p:cNvPr id="24579" name="Content Placeholder 2"/>
          <p:cNvSpPr>
            <a:spLocks noGrp="1"/>
          </p:cNvSpPr>
          <p:nvPr>
            <p:ph idx="1"/>
          </p:nvPr>
        </p:nvSpPr>
        <p:spPr>
          <a:xfrm>
            <a:off x="330200" y="1078594"/>
            <a:ext cx="8489950" cy="5779406"/>
          </a:xfrm>
        </p:spPr>
        <p:txBody>
          <a:bodyPr/>
          <a:lstStyle/>
          <a:p>
            <a:pPr marL="0" lvl="0" indent="0">
              <a:buNone/>
            </a:pPr>
            <a:r>
              <a:rPr lang="en-US" sz="1100" dirty="0"/>
              <a:t>Bennett, C. M., Miller, M. B., &amp; Wolford, G. L. (2009). Neural correlates of interspecies perspective taking in the post-mortem Atlantic Salmon: An argument for multiple comparisons correction. </a:t>
            </a:r>
            <a:r>
              <a:rPr lang="en-US" sz="1100" i="1" dirty="0" err="1"/>
              <a:t>Neuroimage</a:t>
            </a:r>
            <a:r>
              <a:rPr lang="en-US" sz="1100" dirty="0"/>
              <a:t>, </a:t>
            </a:r>
            <a:r>
              <a:rPr lang="en-US" sz="1100" i="1" dirty="0"/>
              <a:t>47</a:t>
            </a:r>
            <a:r>
              <a:rPr lang="en-US" sz="1100" dirty="0"/>
              <a:t>(</a:t>
            </a:r>
            <a:r>
              <a:rPr lang="en-US" sz="1100" dirty="0" err="1"/>
              <a:t>Suppl</a:t>
            </a:r>
            <a:r>
              <a:rPr lang="en-US" sz="1100" dirty="0"/>
              <a:t> 1), S125</a:t>
            </a:r>
            <a:r>
              <a:rPr lang="en-US" sz="1100" dirty="0" smtClean="0"/>
              <a:t>.</a:t>
            </a:r>
            <a:endParaRPr lang="en-GB" sz="1100" dirty="0"/>
          </a:p>
          <a:p>
            <a:pPr marL="0" lvl="0" indent="0">
              <a:buNone/>
            </a:pPr>
            <a:r>
              <a:rPr lang="en-GB" sz="1100" dirty="0" smtClean="0"/>
              <a:t>Bennett</a:t>
            </a:r>
            <a:r>
              <a:rPr lang="en-GB" sz="1100" dirty="0"/>
              <a:t>, C. M., Wolford, G. L. and Miller, M. B. (2009). "The principled control of false positives in neuroimaging."</a:t>
            </a:r>
            <a:r>
              <a:rPr lang="en-GB" sz="1100" i="1" dirty="0"/>
              <a:t> </a:t>
            </a:r>
            <a:r>
              <a:rPr lang="en-GB" sz="1100" i="1" dirty="0" err="1"/>
              <a:t>Soc</a:t>
            </a:r>
            <a:r>
              <a:rPr lang="en-GB" sz="1100" i="1" dirty="0"/>
              <a:t> </a:t>
            </a:r>
            <a:r>
              <a:rPr lang="en-GB" sz="1100" i="1" dirty="0" err="1"/>
              <a:t>Cogn</a:t>
            </a:r>
            <a:r>
              <a:rPr lang="en-GB" sz="1100" i="1" dirty="0"/>
              <a:t> Affect </a:t>
            </a:r>
            <a:r>
              <a:rPr lang="en-GB" sz="1100" i="1" dirty="0" err="1"/>
              <a:t>Neurosci</a:t>
            </a:r>
            <a:r>
              <a:rPr lang="en-GB" sz="1100" dirty="0"/>
              <a:t> 4(4): 417-422.</a:t>
            </a:r>
          </a:p>
          <a:p>
            <a:pPr marL="0" indent="0" eaLnBrk="1" hangingPunct="1">
              <a:buNone/>
            </a:pPr>
            <a:r>
              <a:rPr lang="en-GB" sz="1100" dirty="0" err="1" smtClean="0"/>
              <a:t>Biswal</a:t>
            </a:r>
            <a:r>
              <a:rPr lang="en-GB" sz="1100" dirty="0" smtClean="0"/>
              <a:t>, B., </a:t>
            </a:r>
            <a:r>
              <a:rPr lang="en-GB" sz="1100" dirty="0" err="1" smtClean="0"/>
              <a:t>Zerrin</a:t>
            </a:r>
            <a:r>
              <a:rPr lang="en-GB" sz="1100" dirty="0" smtClean="0"/>
              <a:t> </a:t>
            </a:r>
            <a:r>
              <a:rPr lang="en-GB" sz="1100" dirty="0" err="1" smtClean="0"/>
              <a:t>Yetkin</a:t>
            </a:r>
            <a:r>
              <a:rPr lang="en-GB" sz="1100" dirty="0" smtClean="0"/>
              <a:t>, F., Haughton, V. M., &amp; Hyde, J. S. (1995). Functional connectivity in the motor cortex of resting human brain using echo‐planar </a:t>
            </a:r>
            <a:r>
              <a:rPr lang="en-GB" sz="1100" dirty="0" err="1" smtClean="0"/>
              <a:t>mri.</a:t>
            </a:r>
            <a:r>
              <a:rPr lang="en-GB" sz="1100" i="1" dirty="0" err="1" smtClean="0"/>
              <a:t>Magnetic</a:t>
            </a:r>
            <a:r>
              <a:rPr lang="en-GB" sz="1100" i="1" dirty="0" smtClean="0"/>
              <a:t> resonance in medicine</a:t>
            </a:r>
            <a:r>
              <a:rPr lang="en-GB" sz="1100" dirty="0" smtClean="0"/>
              <a:t>, </a:t>
            </a:r>
            <a:r>
              <a:rPr lang="en-GB" sz="1100" i="1" dirty="0" smtClean="0"/>
              <a:t>34</a:t>
            </a:r>
            <a:r>
              <a:rPr lang="en-GB" sz="1100" dirty="0" smtClean="0"/>
              <a:t>(4), 537-541.Martin (2013) Blood and the Brain. </a:t>
            </a:r>
            <a:r>
              <a:rPr lang="en-GB" sz="1100" i="1" dirty="0" smtClean="0"/>
              <a:t>J Royal Anthropological Institute</a:t>
            </a:r>
          </a:p>
          <a:p>
            <a:pPr marL="0" lvl="0" indent="0">
              <a:buNone/>
            </a:pPr>
            <a:r>
              <a:rPr lang="en-GB" sz="1100" dirty="0"/>
              <a:t>Logan, B. R., </a:t>
            </a:r>
            <a:r>
              <a:rPr lang="en-GB" sz="1100" dirty="0" err="1"/>
              <a:t>Geliazkova</a:t>
            </a:r>
            <a:r>
              <a:rPr lang="en-GB" sz="1100" dirty="0"/>
              <a:t>, M. P. and Rowe, D. B. (2008). "An evaluation of spatial thresholding techniques in fMRI analysis."</a:t>
            </a:r>
            <a:r>
              <a:rPr lang="en-GB" sz="1100" i="1" dirty="0"/>
              <a:t> Hum Brain Mapp</a:t>
            </a:r>
            <a:r>
              <a:rPr lang="en-GB" sz="1100" dirty="0"/>
              <a:t> 29(12): 1379-1389.</a:t>
            </a:r>
          </a:p>
          <a:p>
            <a:pPr marL="0" lvl="0" indent="0">
              <a:buNone/>
            </a:pPr>
            <a:r>
              <a:rPr lang="en-US" sz="1100" dirty="0"/>
              <a:t>http://</a:t>
            </a:r>
            <a:r>
              <a:rPr lang="en-US" sz="1100" dirty="0" err="1"/>
              <a:t>imaging.mrc-cbu.cam.ac.uk</a:t>
            </a:r>
            <a:r>
              <a:rPr lang="en-US" sz="1100" dirty="0"/>
              <a:t>/imaging/</a:t>
            </a:r>
            <a:r>
              <a:rPr lang="en-US" sz="1100" dirty="0" err="1"/>
              <a:t>PrinciplesMultipleComparisons</a:t>
            </a:r>
            <a:endParaRPr lang="en-GB" sz="1100" dirty="0"/>
          </a:p>
          <a:p>
            <a:pPr marL="0" indent="0" eaLnBrk="1" hangingPunct="1">
              <a:buNone/>
            </a:pPr>
            <a:r>
              <a:rPr lang="en-GB" sz="1100" dirty="0"/>
              <a:t>Calculating contents of fMRI voxel </a:t>
            </a:r>
            <a:r>
              <a:rPr lang="en-GB" sz="1100" dirty="0">
                <a:hlinkClick r:id="rId3"/>
              </a:rPr>
              <a:t>http://</a:t>
            </a:r>
            <a:r>
              <a:rPr lang="en-GB" sz="1100" dirty="0" smtClean="0">
                <a:hlinkClick r:id="rId3"/>
              </a:rPr>
              <a:t>miny.ir/EAaZv</a:t>
            </a:r>
            <a:endParaRPr lang="en-GB" sz="1100" dirty="0" smtClean="0"/>
          </a:p>
          <a:p>
            <a:pPr marL="0" indent="0" eaLnBrk="1" hangingPunct="1">
              <a:buNone/>
            </a:pPr>
            <a:r>
              <a:rPr lang="en-GB" sz="1100" dirty="0"/>
              <a:t>Lieberman, M. D. and Cunningham, W. A. (2009). "Type I and Type II error concerns in fMRI research: re-balancing the scale."</a:t>
            </a:r>
            <a:r>
              <a:rPr lang="en-GB" sz="1100" i="1" dirty="0"/>
              <a:t> </a:t>
            </a:r>
            <a:r>
              <a:rPr lang="en-GB" sz="1100" i="1" dirty="0" err="1"/>
              <a:t>Soc</a:t>
            </a:r>
            <a:r>
              <a:rPr lang="en-GB" sz="1100" i="1" dirty="0"/>
              <a:t> </a:t>
            </a:r>
            <a:r>
              <a:rPr lang="en-GB" sz="1100" i="1" dirty="0" err="1"/>
              <a:t>Cogn</a:t>
            </a:r>
            <a:r>
              <a:rPr lang="en-GB" sz="1100" i="1" dirty="0"/>
              <a:t> Affect </a:t>
            </a:r>
            <a:r>
              <a:rPr lang="en-GB" sz="1100" i="1" dirty="0" err="1"/>
              <a:t>Neurosci</a:t>
            </a:r>
            <a:r>
              <a:rPr lang="en-GB" sz="1100" dirty="0"/>
              <a:t> 4(4): 423-428</a:t>
            </a:r>
            <a:r>
              <a:rPr lang="en-GB" sz="1100" dirty="0" smtClean="0"/>
              <a:t>.</a:t>
            </a:r>
            <a:endParaRPr lang="en-GB" sz="1100" i="1" dirty="0" smtClean="0"/>
          </a:p>
          <a:p>
            <a:pPr marL="0" indent="0">
              <a:buNone/>
            </a:pPr>
            <a:r>
              <a:rPr lang="en-GB" sz="1100" dirty="0" err="1" smtClean="0"/>
              <a:t>Mouraux</a:t>
            </a:r>
            <a:r>
              <a:rPr lang="en-GB" sz="1100" dirty="0" smtClean="0"/>
              <a:t> </a:t>
            </a:r>
            <a:r>
              <a:rPr lang="en-GB" sz="1100" dirty="0"/>
              <a:t>A, </a:t>
            </a:r>
            <a:r>
              <a:rPr lang="en-GB" sz="1100" dirty="0" err="1"/>
              <a:t>Diukova</a:t>
            </a:r>
            <a:r>
              <a:rPr lang="en-GB" sz="1100" dirty="0"/>
              <a:t> A, Lee MC, Wise RG, </a:t>
            </a:r>
            <a:r>
              <a:rPr lang="en-GB" sz="1100" dirty="0" err="1"/>
              <a:t>Iannetti</a:t>
            </a:r>
            <a:r>
              <a:rPr lang="en-GB" sz="1100" dirty="0"/>
              <a:t> GD. A multisensory </a:t>
            </a:r>
            <a:r>
              <a:rPr lang="en-GB" sz="1100" dirty="0" smtClean="0"/>
              <a:t>investigation </a:t>
            </a:r>
            <a:r>
              <a:rPr lang="en-GB" sz="1100" dirty="0"/>
              <a:t>of the functional significance of the "pain matrix". </a:t>
            </a:r>
            <a:r>
              <a:rPr lang="en-GB" sz="1100" dirty="0" err="1"/>
              <a:t>Neuroimage</a:t>
            </a:r>
            <a:r>
              <a:rPr lang="en-GB" sz="1100" dirty="0"/>
              <a:t>. </a:t>
            </a:r>
            <a:r>
              <a:rPr lang="en-GB" sz="1100" dirty="0" smtClean="0"/>
              <a:t>2011 </a:t>
            </a:r>
            <a:r>
              <a:rPr lang="en-GB" sz="1100" dirty="0"/>
              <a:t>Feb 1;54(3):2237-49</a:t>
            </a:r>
            <a:r>
              <a:rPr lang="en-GB" sz="1100" dirty="0" smtClean="0"/>
              <a:t>.</a:t>
            </a:r>
          </a:p>
          <a:p>
            <a:pPr marL="0" lvl="0" indent="0">
              <a:buNone/>
            </a:pPr>
            <a:r>
              <a:rPr lang="en-US" sz="1100" dirty="0"/>
              <a:t>Nichols &amp; </a:t>
            </a:r>
            <a:r>
              <a:rPr lang="en-US" sz="1100" dirty="0" err="1"/>
              <a:t>Hayasaka</a:t>
            </a:r>
            <a:r>
              <a:rPr lang="en-US" sz="1100" dirty="0"/>
              <a:t> (2003), "Controlling the familywise error rate in functional neuroimaging: a comparative review," Statistical Methods in Medical Research 12, 419-446 </a:t>
            </a:r>
            <a:endParaRPr lang="en-GB" sz="1100" dirty="0" smtClean="0"/>
          </a:p>
          <a:p>
            <a:pPr marL="0" indent="0">
              <a:buNone/>
            </a:pPr>
            <a:r>
              <a:rPr lang="en-GB" sz="1100" dirty="0" err="1" smtClean="0"/>
              <a:t>Ochsner</a:t>
            </a:r>
            <a:r>
              <a:rPr lang="en-GB" sz="1100" dirty="0" smtClean="0"/>
              <a:t>, K. N., Ludlow, D. H., </a:t>
            </a:r>
            <a:r>
              <a:rPr lang="en-GB" sz="1100" dirty="0" err="1" smtClean="0"/>
              <a:t>Knierim</a:t>
            </a:r>
            <a:r>
              <a:rPr lang="en-GB" sz="1100" dirty="0" smtClean="0"/>
              <a:t>, K., </a:t>
            </a:r>
            <a:r>
              <a:rPr lang="en-GB" sz="1100" dirty="0" err="1" smtClean="0"/>
              <a:t>Hanelin</a:t>
            </a:r>
            <a:r>
              <a:rPr lang="en-GB" sz="1100" dirty="0" smtClean="0"/>
              <a:t>, J., </a:t>
            </a:r>
            <a:r>
              <a:rPr lang="en-GB" sz="1100" dirty="0" err="1" smtClean="0"/>
              <a:t>Ramachandran</a:t>
            </a:r>
            <a:r>
              <a:rPr lang="en-GB" sz="1100" dirty="0" smtClean="0"/>
              <a:t>, T., Glover, G. C., &amp; Mackey, S. C. (2006). Neural correlates of individual differences in pain-related fear and anxiety. </a:t>
            </a:r>
            <a:r>
              <a:rPr lang="en-GB" sz="1100" i="1" dirty="0" smtClean="0"/>
              <a:t>Pain</a:t>
            </a:r>
            <a:r>
              <a:rPr lang="en-GB" sz="1100" dirty="0" smtClean="0"/>
              <a:t>, </a:t>
            </a:r>
            <a:r>
              <a:rPr lang="en-GB" sz="1100" i="1" dirty="0" smtClean="0"/>
              <a:t>120</a:t>
            </a:r>
            <a:r>
              <a:rPr lang="en-GB" sz="1100" dirty="0" smtClean="0"/>
              <a:t>(1), 69-77.</a:t>
            </a:r>
          </a:p>
          <a:p>
            <a:pPr marL="0" indent="0" eaLnBrk="1" hangingPunct="1">
              <a:buNone/>
            </a:pPr>
            <a:r>
              <a:rPr lang="en-GB" sz="1100" i="1" dirty="0" err="1"/>
              <a:t>PracticalfMRI.blogspot.co.uk</a:t>
            </a:r>
            <a:endParaRPr lang="en-GB" sz="1100" i="1" dirty="0"/>
          </a:p>
          <a:p>
            <a:pPr marL="0" lvl="0" indent="0" eaLnBrk="1" hangingPunct="1">
              <a:buNone/>
            </a:pPr>
            <a:r>
              <a:rPr lang="en-GB" sz="1100" dirty="0"/>
              <a:t>Previous </a:t>
            </a:r>
            <a:r>
              <a:rPr lang="en-GB" sz="1100" dirty="0" err="1"/>
              <a:t>MfD</a:t>
            </a:r>
            <a:r>
              <a:rPr lang="en-GB" sz="1100" dirty="0"/>
              <a:t> </a:t>
            </a:r>
            <a:r>
              <a:rPr lang="en-GB" sz="1100" dirty="0" smtClean="0"/>
              <a:t>slides</a:t>
            </a:r>
          </a:p>
          <a:p>
            <a:pPr marL="0" lvl="0" indent="0" eaLnBrk="1" hangingPunct="1">
              <a:buNone/>
            </a:pPr>
            <a:r>
              <a:rPr lang="is-IS" sz="1100" dirty="0"/>
              <a:t>Smith, K. (2012). fMRI 2.0. </a:t>
            </a:r>
            <a:r>
              <a:rPr lang="is-IS" sz="1100" i="1" dirty="0"/>
              <a:t>Nature</a:t>
            </a:r>
            <a:r>
              <a:rPr lang="is-IS" sz="1100" dirty="0"/>
              <a:t>, </a:t>
            </a:r>
            <a:r>
              <a:rPr lang="is-IS" sz="1100" i="1" dirty="0"/>
              <a:t>484</a:t>
            </a:r>
            <a:r>
              <a:rPr lang="is-IS" sz="1100" dirty="0"/>
              <a:t>(7392), 24.</a:t>
            </a:r>
            <a:endParaRPr lang="en-GB" sz="1100" dirty="0" smtClean="0"/>
          </a:p>
          <a:p>
            <a:pPr marL="0" indent="0">
              <a:buNone/>
            </a:pPr>
            <a:r>
              <a:rPr lang="en-GB" sz="1100" dirty="0" err="1" smtClean="0"/>
              <a:t>Vul</a:t>
            </a:r>
            <a:r>
              <a:rPr lang="en-GB" sz="1100" dirty="0" smtClean="0"/>
              <a:t>, E., Harris, C. R., </a:t>
            </a:r>
            <a:r>
              <a:rPr lang="en-GB" sz="1100" dirty="0" err="1" smtClean="0"/>
              <a:t>Winkielman</a:t>
            </a:r>
            <a:r>
              <a:rPr lang="en-GB" sz="1100" dirty="0" smtClean="0"/>
              <a:t>, P., </a:t>
            </a:r>
            <a:r>
              <a:rPr lang="en-GB" sz="1100" dirty="0" err="1" smtClean="0"/>
              <a:t>Pashler</a:t>
            </a:r>
            <a:r>
              <a:rPr lang="en-GB" sz="1100" dirty="0" smtClean="0"/>
              <a:t>, H. (2009) </a:t>
            </a:r>
            <a:r>
              <a:rPr lang="en-GB" sz="1100" dirty="0" err="1" smtClean="0"/>
              <a:t>Puzzingly</a:t>
            </a:r>
            <a:r>
              <a:rPr lang="en-GB" sz="1100" dirty="0" smtClean="0"/>
              <a:t> high correlations in fMRI </a:t>
            </a:r>
            <a:r>
              <a:rPr lang="en-GB" sz="1100" dirty="0" smtClean="0">
                <a:latin typeface="+mj-lt"/>
              </a:rPr>
              <a:t>studies of emotion, personality, and social cognition. </a:t>
            </a:r>
            <a:r>
              <a:rPr lang="en-GB" sz="1100" i="1" dirty="0" smtClean="0">
                <a:latin typeface="+mj-lt"/>
              </a:rPr>
              <a:t>Perspectives on Psychological Science,</a:t>
            </a:r>
            <a:r>
              <a:rPr lang="en-GB" sz="1100" dirty="0" smtClean="0">
                <a:latin typeface="+mj-lt"/>
              </a:rPr>
              <a:t> </a:t>
            </a:r>
            <a:r>
              <a:rPr lang="en-GB" sz="1100" i="1" dirty="0" smtClean="0">
                <a:latin typeface="+mj-lt"/>
              </a:rPr>
              <a:t>4</a:t>
            </a:r>
            <a:r>
              <a:rPr lang="en-GB" sz="1100" dirty="0" smtClean="0">
                <a:latin typeface="+mj-lt"/>
              </a:rPr>
              <a:t>(3), 274-290.</a:t>
            </a:r>
            <a:endParaRPr lang="en-GB" sz="1100" dirty="0"/>
          </a:p>
          <a:p>
            <a:pPr marL="0" indent="0">
              <a:buNone/>
            </a:pPr>
            <a:r>
              <a:rPr lang="en-GB" sz="1100" dirty="0" err="1"/>
              <a:t>Wagenmakers</a:t>
            </a:r>
            <a:r>
              <a:rPr lang="en-GB" sz="1100" dirty="0"/>
              <a:t>, E-J. (2015). A perfect storm: The record of a revolution. </a:t>
            </a:r>
            <a:r>
              <a:rPr lang="en-GB" sz="1100" i="1" dirty="0"/>
              <a:t>The Inquisitive Mind</a:t>
            </a:r>
            <a:r>
              <a:rPr lang="en-GB" sz="1100" dirty="0"/>
              <a:t>, Issue 25. Retrieved from http://</a:t>
            </a:r>
            <a:r>
              <a:rPr lang="en-GB" sz="1100" dirty="0" err="1"/>
              <a:t>www.in-mind.org</a:t>
            </a:r>
            <a:r>
              <a:rPr lang="en-GB" sz="1100" dirty="0"/>
              <a:t>/article/a-perfect-storm-the-record-of-a-revolution </a:t>
            </a:r>
            <a:endParaRPr lang="en-GB" sz="1100" dirty="0" smtClean="0"/>
          </a:p>
          <a:p>
            <a:pPr marL="0" lvl="0" indent="0">
              <a:buNone/>
            </a:pPr>
            <a:r>
              <a:rPr lang="en-GB" sz="1100" dirty="0"/>
              <a:t>Woo, C. W., Krishnan, A. and Wager, T. D. (2014). "Cluster-extent based thresholding in fMRI analyses: Pitfalls and recommendations."</a:t>
            </a:r>
            <a:r>
              <a:rPr lang="en-GB" sz="1100" i="1" dirty="0"/>
              <a:t> </a:t>
            </a:r>
            <a:r>
              <a:rPr lang="en-GB" sz="1100" i="1" dirty="0" err="1"/>
              <a:t>Neuroimage</a:t>
            </a:r>
            <a:r>
              <a:rPr lang="en-GB" sz="1100" dirty="0" smtClean="0"/>
              <a:t>.</a:t>
            </a:r>
            <a:endParaRPr lang="en-GB" sz="1100" dirty="0"/>
          </a:p>
          <a:p>
            <a:pPr marL="0" indent="0">
              <a:buNone/>
            </a:pPr>
            <a:r>
              <a:rPr lang="en-US" sz="1100" dirty="0"/>
              <a:t>YouTube: Principles of fMRI Part 1, Module 26: Multiple Comparisons. https://</a:t>
            </a:r>
            <a:r>
              <a:rPr lang="en-US" sz="1100" dirty="0" err="1" smtClean="0"/>
              <a:t>www.youtube.com</a:t>
            </a:r>
            <a:r>
              <a:rPr lang="en-US" sz="1100" dirty="0" smtClean="0"/>
              <a:t>/</a:t>
            </a:r>
            <a:r>
              <a:rPr lang="en-US" sz="1100" dirty="0" err="1" smtClean="0"/>
              <a:t>watch?v</a:t>
            </a:r>
            <a:r>
              <a:rPr lang="en-US" sz="1100" dirty="0" smtClean="0"/>
              <a:t>=AalIM9-5-Pk&amp;t=181s</a:t>
            </a:r>
          </a:p>
          <a:p>
            <a:pPr marL="0" indent="0">
              <a:buNone/>
            </a:pPr>
            <a:endParaRPr lang="en-US" sz="1200" dirty="0" smtClean="0"/>
          </a:p>
          <a:p>
            <a:pPr marL="0" indent="0">
              <a:buNone/>
            </a:pPr>
            <a:endParaRPr lang="en-GB" sz="1200" dirty="0"/>
          </a:p>
          <a:p>
            <a:pPr marL="0" indent="0">
              <a:buNone/>
            </a:pPr>
            <a:endParaRPr lang="en-GB" sz="1200" dirty="0">
              <a:solidFill>
                <a:schemeClr val="tx2"/>
              </a:solidFill>
            </a:endParaRPr>
          </a:p>
          <a:p>
            <a:pPr marL="0" indent="0">
              <a:buNone/>
            </a:pPr>
            <a:endParaRPr lang="en-GB" sz="1200" dirty="0">
              <a:solidFill>
                <a:schemeClr val="tx2"/>
              </a:solidFill>
            </a:endParaRPr>
          </a:p>
          <a:p>
            <a:pPr marL="0" indent="0" eaLnBrk="1" hangingPunct="1">
              <a:buNone/>
            </a:pPr>
            <a:endParaRPr lang="en-GB" sz="1200" dirty="0" smtClean="0">
              <a:solidFill>
                <a:schemeClr val="tx2"/>
              </a:solidFill>
            </a:endParaRPr>
          </a:p>
        </p:txBody>
      </p:sp>
    </p:spTree>
    <p:extLst>
      <p:ext uri="{BB962C8B-B14F-4D97-AF65-F5344CB8AC3E}">
        <p14:creationId xmlns:p14="http://schemas.microsoft.com/office/powerpoint/2010/main" val="3022777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a:off x="2914195" y="2448110"/>
            <a:ext cx="2111541" cy="18768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builttosell.com/wp-content/uploads/2011/09/bra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00" y="2205038"/>
            <a:ext cx="2211695" cy="1943964"/>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1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96028" y="2205038"/>
            <a:ext cx="1869375" cy="1807280"/>
          </a:xfrm>
        </p:spPr>
      </p:pic>
      <p:pic>
        <p:nvPicPr>
          <p:cNvPr id="16" name="Content Placeholder 13"/>
          <p:cNvPicPr>
            <a:picLocks noChangeAspect="1"/>
          </p:cNvPicPr>
          <p:nvPr/>
        </p:nvPicPr>
        <p:blipFill rotWithShape="1">
          <a:blip r:embed="rId5" cstate="print">
            <a:extLst>
              <a:ext uri="{28A0092B-C50C-407E-A947-70E740481C1C}">
                <a14:useLocalDpi xmlns:a14="http://schemas.microsoft.com/office/drawing/2010/main" val="0"/>
              </a:ext>
            </a:extLst>
          </a:blip>
          <a:srcRect l="42034" t="45270"/>
          <a:stretch/>
        </p:blipFill>
        <p:spPr bwMode="auto">
          <a:xfrm>
            <a:off x="1420885" y="2606212"/>
            <a:ext cx="359897" cy="328522"/>
          </a:xfrm>
          <a:prstGeom prst="rect">
            <a:avLst/>
          </a:prstGeom>
          <a:noFill/>
          <a:ln w="9525">
            <a:noFill/>
            <a:miter lim="800000"/>
            <a:headEnd/>
            <a:tailEnd/>
          </a:ln>
        </p:spPr>
      </p:pic>
      <p:pic>
        <p:nvPicPr>
          <p:cNvPr id="25" name="Picture 24"/>
          <p:cNvPicPr>
            <a:picLocks noChangeAspect="1"/>
          </p:cNvPicPr>
          <p:nvPr/>
        </p:nvPicPr>
        <p:blipFill rotWithShape="1">
          <a:blip r:embed="rId6">
            <a:duotone>
              <a:schemeClr val="bg2">
                <a:shade val="45000"/>
                <a:satMod val="135000"/>
              </a:schemeClr>
              <a:prstClr val="white"/>
            </a:duotone>
          </a:blip>
          <a:srcRect t="13893" r="7071"/>
          <a:stretch/>
        </p:blipFill>
        <p:spPr>
          <a:xfrm>
            <a:off x="5852036" y="2448110"/>
            <a:ext cx="2767241" cy="1321135"/>
          </a:xfrm>
          <a:prstGeom prst="rect">
            <a:avLst/>
          </a:prstGeom>
        </p:spPr>
      </p:pic>
      <p:sp>
        <p:nvSpPr>
          <p:cNvPr id="31" name="Content Placeholder 2"/>
          <p:cNvSpPr txBox="1">
            <a:spLocks/>
          </p:cNvSpPr>
          <p:nvPr/>
        </p:nvSpPr>
        <p:spPr bwMode="auto">
          <a:xfrm>
            <a:off x="920428" y="4568000"/>
            <a:ext cx="7698849" cy="16786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smtClean="0"/>
              <a:t>100.000 voxels in one image</a:t>
            </a:r>
          </a:p>
          <a:p>
            <a:r>
              <a:rPr lang="en-US" sz="2400" kern="0" dirty="0" smtClean="0"/>
              <a:t>Several hundred images in one experiment</a:t>
            </a:r>
          </a:p>
          <a:p>
            <a:pPr marL="0" indent="0">
              <a:buNone/>
            </a:pPr>
            <a:r>
              <a:rPr lang="en-US" sz="2400" kern="0" dirty="0" smtClean="0"/>
              <a:t>    </a:t>
            </a:r>
          </a:p>
          <a:p>
            <a:pPr marL="0" indent="0">
              <a:buNone/>
            </a:pPr>
            <a:r>
              <a:rPr lang="en-US" sz="2400" kern="0" dirty="0" smtClean="0">
                <a:solidFill>
                  <a:schemeClr val="tx2"/>
                </a:solidFill>
                <a:sym typeface="Wingdings"/>
              </a:rPr>
              <a:t> Massive data</a:t>
            </a:r>
            <a:r>
              <a:rPr lang="en-US" sz="2400" kern="0" dirty="0" smtClean="0">
                <a:solidFill>
                  <a:schemeClr val="tx2"/>
                </a:solidFill>
              </a:rPr>
              <a:t>   </a:t>
            </a:r>
          </a:p>
        </p:txBody>
      </p:sp>
      <p:sp>
        <p:nvSpPr>
          <p:cNvPr id="33" name="Title 3"/>
          <p:cNvSpPr txBox="1">
            <a:spLocks/>
          </p:cNvSpPr>
          <p:nvPr/>
        </p:nvSpPr>
        <p:spPr bwMode="auto">
          <a:xfrm>
            <a:off x="226804" y="758190"/>
            <a:ext cx="8489950" cy="723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kern="0" dirty="0" smtClean="0"/>
              <a:t>Recap - Hypothesis testing</a:t>
            </a:r>
            <a:endParaRPr lang="en-GB" kern="0" dirty="0"/>
          </a:p>
        </p:txBody>
      </p:sp>
    </p:spTree>
    <p:extLst>
      <p:ext uri="{BB962C8B-B14F-4D97-AF65-F5344CB8AC3E}">
        <p14:creationId xmlns:p14="http://schemas.microsoft.com/office/powerpoint/2010/main" val="15493731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370426" y="2591189"/>
            <a:ext cx="8199484" cy="215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993366"/>
              </a:buClr>
              <a:defRPr/>
            </a:pPr>
            <a:r>
              <a:rPr lang="en-GB" sz="2000" b="1" dirty="0" smtClean="0">
                <a:solidFill>
                  <a:schemeClr val="tx2"/>
                </a:solidFill>
                <a:ea typeface="ＭＳ Ｐゴシック" charset="0"/>
              </a:rPr>
              <a:t>    </a:t>
            </a:r>
          </a:p>
          <a:p>
            <a:pPr marL="342900" indent="-342900" eaLnBrk="1" hangingPunct="1">
              <a:spcBef>
                <a:spcPct val="20000"/>
              </a:spcBef>
              <a:buClr>
                <a:srgbClr val="993366"/>
              </a:buClr>
              <a:defRPr/>
            </a:pPr>
            <a:r>
              <a:rPr lang="en-GB" sz="2000" b="1" dirty="0" smtClean="0">
                <a:solidFill>
                  <a:schemeClr val="tx2"/>
                </a:solidFill>
                <a:ea typeface="ＭＳ Ｐゴシック" charset="0"/>
              </a:rPr>
              <a:t>The </a:t>
            </a:r>
            <a:r>
              <a:rPr lang="en-GB" sz="2000" b="1" dirty="0">
                <a:solidFill>
                  <a:schemeClr val="tx2"/>
                </a:solidFill>
                <a:ea typeface="ＭＳ Ｐゴシック" charset="0"/>
              </a:rPr>
              <a:t>Test Statistic T</a:t>
            </a:r>
          </a:p>
          <a:p>
            <a:pPr marL="342900" indent="-342900">
              <a:spcBef>
                <a:spcPct val="20000"/>
              </a:spcBef>
              <a:buClr>
                <a:srgbClr val="993366"/>
              </a:buClr>
              <a:defRPr/>
            </a:pPr>
            <a:r>
              <a:rPr lang="en-GB" sz="2000" dirty="0">
                <a:solidFill>
                  <a:schemeClr val="tx2"/>
                </a:solidFill>
                <a:ea typeface="ＭＳ Ｐゴシック" charset="0"/>
              </a:rPr>
              <a:t>     </a:t>
            </a:r>
            <a:r>
              <a:rPr lang="en-US" sz="2000" dirty="0"/>
              <a:t>Computed at each </a:t>
            </a:r>
            <a:r>
              <a:rPr lang="en-US" sz="2000" dirty="0" smtClean="0"/>
              <a:t>voxel</a:t>
            </a:r>
          </a:p>
          <a:p>
            <a:pPr marL="342900" indent="-342900">
              <a:spcBef>
                <a:spcPct val="20000"/>
              </a:spcBef>
              <a:buClr>
                <a:srgbClr val="993366"/>
              </a:buClr>
              <a:defRPr/>
            </a:pPr>
            <a:r>
              <a:rPr lang="en-US" sz="2000" dirty="0">
                <a:ea typeface="ＭＳ Ｐゴシック" charset="0"/>
              </a:rPr>
              <a:t>	</a:t>
            </a:r>
            <a:r>
              <a:rPr lang="en-GB" sz="2000" dirty="0">
                <a:ea typeface="ＭＳ Ｐゴシック" charset="0"/>
              </a:rPr>
              <a:t>S</a:t>
            </a:r>
            <a:r>
              <a:rPr lang="en-GB" sz="2000" dirty="0" smtClean="0">
                <a:ea typeface="ＭＳ Ｐゴシック" charset="0"/>
              </a:rPr>
              <a:t>ummarises </a:t>
            </a:r>
            <a:r>
              <a:rPr lang="en-GB" sz="2000" dirty="0">
                <a:ea typeface="ＭＳ Ｐゴシック" charset="0"/>
              </a:rPr>
              <a:t>evidence about </a:t>
            </a:r>
            <a:r>
              <a:rPr lang="en-GB" sz="2000" dirty="0" smtClean="0">
                <a:ea typeface="ＭＳ Ｐゴシック" charset="0"/>
              </a:rPr>
              <a:t>H</a:t>
            </a:r>
            <a:r>
              <a:rPr lang="en-GB" sz="2000" baseline="-25000" dirty="0" smtClean="0">
                <a:ea typeface="ＭＳ Ｐゴシック" charset="0"/>
              </a:rPr>
              <a:t>0</a:t>
            </a:r>
          </a:p>
          <a:p>
            <a:pPr marL="342900" indent="-342900">
              <a:spcBef>
                <a:spcPct val="20000"/>
              </a:spcBef>
              <a:buClr>
                <a:srgbClr val="993366"/>
              </a:buClr>
              <a:defRPr/>
            </a:pPr>
            <a:endParaRPr lang="en-GB" sz="2000" dirty="0">
              <a:ea typeface="ＭＳ Ｐゴシック" charset="0"/>
            </a:endParaRPr>
          </a:p>
          <a:p>
            <a:pPr eaLnBrk="1" hangingPunct="1">
              <a:spcBef>
                <a:spcPct val="20000"/>
              </a:spcBef>
              <a:buClr>
                <a:srgbClr val="993366"/>
              </a:buClr>
            </a:pPr>
            <a:r>
              <a:rPr lang="en-GB" sz="2000" b="1" dirty="0">
                <a:solidFill>
                  <a:schemeClr val="tx2"/>
                </a:solidFill>
              </a:rPr>
              <a:t>Significance level </a:t>
            </a:r>
            <a:r>
              <a:rPr lang="el-GR" sz="2000" b="1" dirty="0">
                <a:solidFill>
                  <a:schemeClr val="tx2"/>
                </a:solidFill>
              </a:rPr>
              <a:t>α</a:t>
            </a:r>
            <a:endParaRPr lang="en-GB" sz="2000" dirty="0">
              <a:solidFill>
                <a:schemeClr val="tx2"/>
              </a:solidFill>
            </a:endParaRPr>
          </a:p>
          <a:p>
            <a:pPr marL="342900" indent="-342900">
              <a:spcBef>
                <a:spcPct val="20000"/>
              </a:spcBef>
              <a:buClr>
                <a:srgbClr val="993366"/>
              </a:buClr>
            </a:pPr>
            <a:r>
              <a:rPr lang="en-GB" sz="2000" dirty="0">
                <a:solidFill>
                  <a:schemeClr val="tx2"/>
                </a:solidFill>
              </a:rPr>
              <a:t>     </a:t>
            </a:r>
            <a:r>
              <a:rPr lang="en-US" sz="2000" dirty="0"/>
              <a:t>Set a priori (e.g. 0.05)</a:t>
            </a:r>
          </a:p>
          <a:p>
            <a:pPr marL="342900" indent="-342900">
              <a:spcBef>
                <a:spcPct val="20000"/>
              </a:spcBef>
              <a:buClr>
                <a:srgbClr val="993366"/>
              </a:buClr>
            </a:pPr>
            <a:r>
              <a:rPr lang="en-US" sz="2000" dirty="0">
                <a:solidFill>
                  <a:schemeClr val="tx2"/>
                </a:solidFill>
              </a:rPr>
              <a:t>     </a:t>
            </a:r>
            <a:r>
              <a:rPr lang="en-US" sz="2000" dirty="0"/>
              <a:t>states probability </a:t>
            </a:r>
            <a:r>
              <a:rPr lang="en-US" sz="2000" dirty="0" smtClean="0"/>
              <a:t>that differences </a:t>
            </a:r>
            <a:r>
              <a:rPr lang="en-US" sz="2000" dirty="0"/>
              <a:t>between conditions arose by chance</a:t>
            </a:r>
          </a:p>
          <a:p>
            <a:pPr>
              <a:spcBef>
                <a:spcPct val="30000"/>
              </a:spcBef>
              <a:defRPr/>
            </a:pPr>
            <a:r>
              <a:rPr lang="en-GB" altLang="en-US" sz="2000" dirty="0" smtClean="0">
                <a:latin typeface="Arial" pitchFamily="34" charset="0"/>
                <a:cs typeface="Arial" pitchFamily="34" charset="0"/>
              </a:rPr>
              <a:t>    </a:t>
            </a:r>
          </a:p>
          <a:p>
            <a:pPr>
              <a:spcBef>
                <a:spcPct val="30000"/>
              </a:spcBef>
              <a:defRPr/>
            </a:pPr>
            <a:r>
              <a:rPr lang="en-GB" altLang="en-US" sz="2000" dirty="0" smtClean="0">
                <a:latin typeface="Arial" pitchFamily="34" charset="0"/>
                <a:cs typeface="Arial" pitchFamily="34" charset="0"/>
              </a:rPr>
              <a:t>     Is </a:t>
            </a:r>
            <a:r>
              <a:rPr lang="en-GB" altLang="en-US" sz="2000" dirty="0">
                <a:latin typeface="Arial" pitchFamily="34" charset="0"/>
                <a:cs typeface="Arial" pitchFamily="34" charset="0"/>
              </a:rPr>
              <a:t>p(H</a:t>
            </a:r>
            <a:r>
              <a:rPr lang="en-GB" altLang="en-US" sz="2000" baseline="-25000" dirty="0">
                <a:latin typeface="Arial" pitchFamily="34" charset="0"/>
                <a:cs typeface="Arial" pitchFamily="34" charset="0"/>
              </a:rPr>
              <a:t>0</a:t>
            </a:r>
            <a:r>
              <a:rPr lang="en-GB" altLang="en-US" sz="2000" dirty="0">
                <a:latin typeface="Arial" pitchFamily="34" charset="0"/>
                <a:cs typeface="Arial" pitchFamily="34" charset="0"/>
              </a:rPr>
              <a:t>)&lt; </a:t>
            </a:r>
            <a:r>
              <a:rPr lang="el-GR" altLang="en-US" sz="2000" dirty="0">
                <a:latin typeface="Arial" pitchFamily="34" charset="0"/>
                <a:cs typeface="Arial" pitchFamily="34" charset="0"/>
              </a:rPr>
              <a:t>α</a:t>
            </a:r>
            <a:r>
              <a:rPr lang="en-GB" altLang="en-US" sz="2000" dirty="0">
                <a:latin typeface="Arial" pitchFamily="34" charset="0"/>
                <a:cs typeface="Arial" pitchFamily="34" charset="0"/>
              </a:rPr>
              <a:t> i.e. can we reject the H0?</a:t>
            </a:r>
          </a:p>
          <a:p>
            <a:pPr marL="342900" indent="-342900">
              <a:spcBef>
                <a:spcPct val="20000"/>
              </a:spcBef>
              <a:buClr>
                <a:srgbClr val="993366"/>
              </a:buClr>
              <a:defRPr/>
            </a:pPr>
            <a:r>
              <a:rPr lang="en-GB" sz="2000" dirty="0" smtClean="0">
                <a:solidFill>
                  <a:schemeClr val="tx2"/>
                </a:solidFill>
                <a:ea typeface="ＭＳ Ｐゴシック" charset="0"/>
              </a:rPr>
              <a:t>     </a:t>
            </a:r>
            <a:endParaRPr lang="en-GB" sz="2000" dirty="0">
              <a:solidFill>
                <a:schemeClr val="tx2"/>
              </a:solidFill>
              <a:ea typeface="ＭＳ Ｐゴシック" charset="0"/>
            </a:endParaRPr>
          </a:p>
        </p:txBody>
      </p:sp>
      <p:sp>
        <p:nvSpPr>
          <p:cNvPr id="9" name="Title 3"/>
          <p:cNvSpPr txBox="1">
            <a:spLocks/>
          </p:cNvSpPr>
          <p:nvPr/>
        </p:nvSpPr>
        <p:spPr bwMode="auto">
          <a:xfrm>
            <a:off x="226804" y="758190"/>
            <a:ext cx="8489950" cy="723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kern="0" dirty="0" smtClean="0"/>
              <a:t>Recap - Hypothesis testing</a:t>
            </a:r>
            <a:endParaRPr lang="en-GB" kern="0" dirty="0"/>
          </a:p>
        </p:txBody>
      </p:sp>
      <p:sp>
        <p:nvSpPr>
          <p:cNvPr id="11" name="TextBox 10"/>
          <p:cNvSpPr txBox="1"/>
          <p:nvPr/>
        </p:nvSpPr>
        <p:spPr>
          <a:xfrm>
            <a:off x="480350" y="1833681"/>
            <a:ext cx="2027523" cy="646331"/>
          </a:xfrm>
          <a:prstGeom prst="rect">
            <a:avLst/>
          </a:prstGeom>
          <a:solidFill>
            <a:schemeClr val="bg1">
              <a:lumMod val="85000"/>
            </a:schemeClr>
          </a:solidFill>
          <a:ln w="28575">
            <a:solidFill>
              <a:schemeClr val="tx1"/>
            </a:solidFill>
          </a:ln>
        </p:spPr>
        <p:txBody>
          <a:bodyPr wrap="square" rtlCol="0">
            <a:spAutoFit/>
          </a:bodyPr>
          <a:lstStyle/>
          <a:p>
            <a:pPr algn="ctr"/>
            <a:r>
              <a:rPr lang="en-US" dirty="0" smtClean="0">
                <a:solidFill>
                  <a:schemeClr val="tx2"/>
                </a:solidFill>
              </a:rPr>
              <a:t>H</a:t>
            </a:r>
            <a:r>
              <a:rPr lang="en-US" baseline="-25000" dirty="0" smtClean="0">
                <a:solidFill>
                  <a:schemeClr val="tx2"/>
                </a:solidFill>
              </a:rPr>
              <a:t>0</a:t>
            </a:r>
            <a:r>
              <a:rPr lang="en-US" dirty="0">
                <a:solidFill>
                  <a:schemeClr val="tx2"/>
                </a:solidFill>
              </a:rPr>
              <a:t>: con1 = con2</a:t>
            </a:r>
          </a:p>
          <a:p>
            <a:pPr algn="ctr"/>
            <a:r>
              <a:rPr lang="en-US" dirty="0" smtClean="0">
                <a:solidFill>
                  <a:schemeClr val="tx2"/>
                </a:solidFill>
              </a:rPr>
              <a:t>H</a:t>
            </a:r>
            <a:r>
              <a:rPr lang="en-US" baseline="-25000" dirty="0" smtClean="0">
                <a:solidFill>
                  <a:schemeClr val="tx2"/>
                </a:solidFill>
              </a:rPr>
              <a:t>A</a:t>
            </a:r>
            <a:r>
              <a:rPr lang="en-US" dirty="0" smtClean="0">
                <a:solidFill>
                  <a:schemeClr val="tx2"/>
                </a:solidFill>
              </a:rPr>
              <a:t>: </a:t>
            </a:r>
            <a:r>
              <a:rPr lang="en-US" dirty="0">
                <a:solidFill>
                  <a:schemeClr val="tx2"/>
                </a:solidFill>
              </a:rPr>
              <a:t>con1 ≠ con2</a:t>
            </a:r>
          </a:p>
        </p:txBody>
      </p:sp>
      <p:sp>
        <p:nvSpPr>
          <p:cNvPr id="14" name="Rectangle 17"/>
          <p:cNvSpPr>
            <a:spLocks noChangeArrowheads="1"/>
          </p:cNvSpPr>
          <p:nvPr/>
        </p:nvSpPr>
        <p:spPr bwMode="auto">
          <a:xfrm>
            <a:off x="6254541" y="2486362"/>
            <a:ext cx="2462213" cy="19542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latin typeface="Arial" charset="0"/>
              <a:ea typeface="ＭＳ Ｐゴシック" charset="0"/>
            </a:endParaRPr>
          </a:p>
        </p:txBody>
      </p:sp>
      <p:pic>
        <p:nvPicPr>
          <p:cNvPr id="15"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6591" y="2856250"/>
            <a:ext cx="2681288" cy="174625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 Box 19"/>
          <p:cNvSpPr txBox="1">
            <a:spLocks noChangeArrowheads="1"/>
          </p:cNvSpPr>
          <p:nvPr/>
        </p:nvSpPr>
        <p:spPr bwMode="auto">
          <a:xfrm>
            <a:off x="7780129" y="2424450"/>
            <a:ext cx="508000" cy="4572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400" i="1" smtClean="0">
                <a:latin typeface="Times New Roman" charset="0"/>
              </a:rPr>
              <a:t>t</a:t>
            </a:r>
          </a:p>
        </p:txBody>
      </p:sp>
      <p:sp>
        <p:nvSpPr>
          <p:cNvPr id="17" name="Text Box 20"/>
          <p:cNvSpPr txBox="1">
            <a:spLocks noChangeArrowheads="1"/>
          </p:cNvSpPr>
          <p:nvPr/>
        </p:nvSpPr>
        <p:spPr bwMode="auto">
          <a:xfrm>
            <a:off x="8097629" y="3734137"/>
            <a:ext cx="944562" cy="36671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b="1" smtClean="0"/>
              <a:t>P-val  </a:t>
            </a:r>
          </a:p>
        </p:txBody>
      </p:sp>
      <p:sp>
        <p:nvSpPr>
          <p:cNvPr id="18" name="Line 21"/>
          <p:cNvSpPr>
            <a:spLocks noChangeShapeType="1"/>
          </p:cNvSpPr>
          <p:nvPr/>
        </p:nvSpPr>
        <p:spPr bwMode="auto">
          <a:xfrm flipV="1">
            <a:off x="7908716" y="2480012"/>
            <a:ext cx="0" cy="1954213"/>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BE">
              <a:latin typeface="Arial" charset="0"/>
              <a:ea typeface="ＭＳ Ｐゴシック" charset="0"/>
            </a:endParaRPr>
          </a:p>
        </p:txBody>
      </p:sp>
      <p:sp>
        <p:nvSpPr>
          <p:cNvPr id="19" name="Text Box 22"/>
          <p:cNvSpPr txBox="1">
            <a:spLocks noChangeArrowheads="1"/>
          </p:cNvSpPr>
          <p:nvPr/>
        </p:nvSpPr>
        <p:spPr bwMode="auto">
          <a:xfrm>
            <a:off x="6254541" y="4412000"/>
            <a:ext cx="2514600" cy="33655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1600" smtClean="0"/>
              <a:t>Null Distribution of T</a:t>
            </a:r>
          </a:p>
        </p:txBody>
      </p:sp>
    </p:spTree>
    <p:extLst>
      <p:ext uri="{BB962C8B-B14F-4D97-AF65-F5344CB8AC3E}">
        <p14:creationId xmlns:p14="http://schemas.microsoft.com/office/powerpoint/2010/main" val="3845556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75" y="788113"/>
            <a:ext cx="8489950" cy="1296988"/>
          </a:xfrm>
        </p:spPr>
        <p:txBody>
          <a:bodyPr/>
          <a:lstStyle/>
          <a:p>
            <a:pPr lvl="0"/>
            <a:r>
              <a:rPr lang="en-GB" dirty="0"/>
              <a:t>Type </a:t>
            </a:r>
            <a:r>
              <a:rPr lang="en-GB" dirty="0" smtClean="0"/>
              <a:t>I/type II </a:t>
            </a:r>
            <a:r>
              <a:rPr lang="en-GB" dirty="0"/>
              <a:t>error</a:t>
            </a:r>
            <a:br>
              <a:rPr lang="en-GB" dirty="0"/>
            </a:b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700395995"/>
              </p:ext>
            </p:extLst>
          </p:nvPr>
        </p:nvGraphicFramePr>
        <p:xfrm>
          <a:off x="1249980" y="1783822"/>
          <a:ext cx="6531339" cy="1878427"/>
        </p:xfrm>
        <a:graphic>
          <a:graphicData uri="http://schemas.openxmlformats.org/drawingml/2006/table">
            <a:tbl>
              <a:tblPr firstRow="1" bandRow="1">
                <a:tableStyleId>{0505E3EF-67EA-436B-97B2-0124C06EBD24}</a:tableStyleId>
              </a:tblPr>
              <a:tblGrid>
                <a:gridCol w="2177113"/>
                <a:gridCol w="2177113"/>
                <a:gridCol w="2177113"/>
              </a:tblGrid>
              <a:tr h="554300">
                <a:tc>
                  <a:txBody>
                    <a:bodyPr/>
                    <a:lstStyle/>
                    <a:p>
                      <a:pPr algn="r"/>
                      <a:endParaRPr lang="en-US" b="1" dirty="0"/>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smtClean="0"/>
                        <a:t>Truly active</a:t>
                      </a:r>
                      <a:endParaRPr lang="en-US" dirty="0"/>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r>
                        <a:rPr lang="en-US" dirty="0" smtClean="0"/>
                        <a:t>Truly inactive</a:t>
                      </a:r>
                      <a:endParaRPr lang="en-US" dirty="0"/>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r>
              <a:tr h="684047">
                <a:tc>
                  <a:txBody>
                    <a:bodyPr/>
                    <a:lstStyle/>
                    <a:p>
                      <a:pPr algn="r"/>
                      <a:r>
                        <a:rPr lang="en-US" b="1" dirty="0" smtClean="0"/>
                        <a:t>Declared active</a:t>
                      </a:r>
                      <a:endParaRPr lang="en-US" b="1" dirty="0"/>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8910"/>
                    </a:solidFill>
                  </a:tcPr>
                </a:tc>
                <a:tc>
                  <a:txBody>
                    <a:bodyPr/>
                    <a:lstStyle/>
                    <a:p>
                      <a:pPr algn="ctr"/>
                      <a:r>
                        <a:rPr lang="en-US" dirty="0" smtClean="0">
                          <a:latin typeface="Zapf Dingbats"/>
                          <a:ea typeface="Zapf Dingbats"/>
                          <a:cs typeface="Zapf Dingbats"/>
                          <a:sym typeface="Zapf Dingbats"/>
                        </a:rPr>
                        <a:t>✔</a:t>
                      </a:r>
                      <a:endParaRPr lang="en-US" dirty="0"/>
                    </a:p>
                  </a:txBody>
                  <a:tcPr anchor="ctr">
                    <a:lnL w="12700" cap="flat" cmpd="sng" algn="ctr">
                      <a:solidFill>
                        <a:srgbClr val="FFFFFF"/>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Type I error</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(False positives)</a:t>
                      </a:r>
                    </a:p>
                  </a:txBody>
                  <a:tcPr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4300">
                <a:tc>
                  <a:txBody>
                    <a:bodyPr/>
                    <a:lstStyle/>
                    <a:p>
                      <a:pPr algn="r"/>
                      <a:r>
                        <a:rPr lang="en-US" b="1" dirty="0" smtClean="0"/>
                        <a:t>Declared inactive</a:t>
                      </a:r>
                      <a:endParaRPr lang="en-US" b="1" dirty="0"/>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F28910"/>
                    </a:solidFill>
                  </a:tcPr>
                </a:tc>
                <a:tc>
                  <a:txBody>
                    <a:bodyPr/>
                    <a:lstStyle/>
                    <a:p>
                      <a:pPr algn="ctr"/>
                      <a:r>
                        <a:rPr lang="en-US" dirty="0" smtClean="0"/>
                        <a:t>Type II error</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(False negative)</a:t>
                      </a:r>
                      <a:endParaRPr lang="en-US" dirty="0"/>
                    </a:p>
                  </a:txBody>
                  <a:tcPr anchor="ctr">
                    <a:lnL w="12700" cap="flat" cmpd="sng" algn="ctr">
                      <a:solidFill>
                        <a:srgbClr val="FFFFFF"/>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Zapf Dingbats"/>
                          <a:ea typeface="Zapf Dingbats"/>
                          <a:cs typeface="Zapf Dingbats"/>
                          <a:sym typeface="Zapf Dingbats"/>
                        </a:rPr>
                        <a:t>✔</a:t>
                      </a:r>
                      <a:endParaRPr lang="en-US" dirty="0"/>
                    </a:p>
                  </a:txBody>
                  <a:tcPr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11" name="Picture 10"/>
          <p:cNvPicPr>
            <a:picLocks noChangeAspect="1"/>
          </p:cNvPicPr>
          <p:nvPr/>
        </p:nvPicPr>
        <p:blipFill rotWithShape="1">
          <a:blip r:embed="rId2"/>
          <a:srcRect l="57723" t="18947" r="5380" b="9971"/>
          <a:stretch/>
        </p:blipFill>
        <p:spPr>
          <a:xfrm>
            <a:off x="3613124" y="3928149"/>
            <a:ext cx="1805049" cy="2606634"/>
          </a:xfrm>
          <a:prstGeom prst="rect">
            <a:avLst/>
          </a:prstGeom>
        </p:spPr>
      </p:pic>
      <p:pic>
        <p:nvPicPr>
          <p:cNvPr id="12" name="Picture 11"/>
          <p:cNvPicPr>
            <a:picLocks noChangeAspect="1"/>
          </p:cNvPicPr>
          <p:nvPr/>
        </p:nvPicPr>
        <p:blipFill rotWithShape="1">
          <a:blip r:embed="rId2"/>
          <a:srcRect l="7274" t="20002" r="56801" b="9971"/>
          <a:stretch/>
        </p:blipFill>
        <p:spPr>
          <a:xfrm>
            <a:off x="5893653" y="3947481"/>
            <a:ext cx="1757548" cy="256796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solidFill>
                  <a:schemeClr val="bg1">
                    <a:lumMod val="65000"/>
                  </a:schemeClr>
                </a:solidFill>
              </a:rPr>
              <a:t>Recap: Hypothesis testing</a:t>
            </a:r>
          </a:p>
          <a:p>
            <a:pPr marL="0" indent="0">
              <a:buNone/>
            </a:pPr>
            <a:endParaRPr lang="en-US" sz="2400" dirty="0" smtClean="0"/>
          </a:p>
          <a:p>
            <a:r>
              <a:rPr lang="en-US" sz="2400" dirty="0" smtClean="0">
                <a:solidFill>
                  <a:schemeClr val="tx1">
                    <a:lumMod val="95000"/>
                    <a:lumOff val="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bg1">
                    <a:lumMod val="65000"/>
                  </a:schemeClr>
                </a:solidFill>
              </a:rPr>
              <a:t>Non-independent </a:t>
            </a:r>
            <a:r>
              <a:rPr lang="en-US" sz="2400" dirty="0">
                <a:solidFill>
                  <a:schemeClr val="bg1">
                    <a:lumMod val="65000"/>
                  </a:schemeClr>
                </a:solidFill>
              </a:rPr>
              <a:t>hypothesis </a:t>
            </a:r>
            <a:r>
              <a:rPr lang="en-US" sz="2400" dirty="0" smtClean="0">
                <a:solidFill>
                  <a:schemeClr val="bg1">
                    <a:lumMod val="65000"/>
                  </a:schemeClr>
                </a:solidFill>
              </a:rPr>
              <a:t>testing/Double </a:t>
            </a:r>
            <a:r>
              <a:rPr lang="en-US" sz="2400" dirty="0">
                <a:solidFill>
                  <a:schemeClr val="bg1">
                    <a:lumMod val="65000"/>
                  </a:schemeClr>
                </a:solidFill>
              </a:rPr>
              <a:t>dipping</a:t>
            </a:r>
          </a:p>
          <a:p>
            <a:endParaRPr lang="en-US" sz="2400" dirty="0">
              <a:solidFill>
                <a:schemeClr val="bg1">
                  <a:lumMod val="65000"/>
                </a:schemeClr>
              </a:solidFill>
            </a:endParaRPr>
          </a:p>
          <a:p>
            <a:r>
              <a:rPr lang="en-US" sz="2400" dirty="0">
                <a:solidFill>
                  <a:schemeClr val="bg1">
                    <a:lumMod val="65000"/>
                  </a:schemeClr>
                </a:solidFill>
              </a:rPr>
              <a:t>Exploratory versus confirmatory </a:t>
            </a:r>
            <a:r>
              <a:rPr lang="en-US" sz="2400" dirty="0" smtClean="0">
                <a:solidFill>
                  <a:schemeClr val="bg1">
                    <a:lumMod val="65000"/>
                  </a:schemeClr>
                </a:solidFill>
              </a:rPr>
              <a:t>analysis</a:t>
            </a:r>
          </a:p>
          <a:p>
            <a:endParaRPr lang="en-US" sz="2400" dirty="0">
              <a:solidFill>
                <a:schemeClr val="bg1">
                  <a:lumMod val="65000"/>
                </a:schemeClr>
              </a:solidFill>
            </a:endParaRPr>
          </a:p>
          <a:p>
            <a:r>
              <a:rPr lang="en-US" sz="2400" dirty="0">
                <a:solidFill>
                  <a:schemeClr val="bg1">
                    <a:lumMod val="65000"/>
                  </a:schemeClr>
                </a:solidFill>
              </a:rPr>
              <a:t>Other ways to </a:t>
            </a:r>
            <a:r>
              <a:rPr lang="en-US" sz="2400" dirty="0" err="1">
                <a:solidFill>
                  <a:schemeClr val="bg1">
                    <a:lumMod val="65000"/>
                  </a:schemeClr>
                </a:solidFill>
              </a:rPr>
              <a:t>analyse</a:t>
            </a:r>
            <a:r>
              <a:rPr lang="en-US" sz="2400" dirty="0">
                <a:solidFill>
                  <a:schemeClr val="bg1">
                    <a:lumMod val="65000"/>
                  </a:schemeClr>
                </a:solidFill>
              </a:rPr>
              <a:t> fMRI data</a:t>
            </a:r>
          </a:p>
        </p:txBody>
      </p:sp>
    </p:spTree>
    <p:extLst>
      <p:ext uri="{BB962C8B-B14F-4D97-AF65-F5344CB8AC3E}">
        <p14:creationId xmlns:p14="http://schemas.microsoft.com/office/powerpoint/2010/main" val="1474062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grayscl/>
          </a:blip>
          <a:stretch>
            <a:fillRect/>
          </a:stretch>
        </p:blipFill>
        <p:spPr>
          <a:xfrm>
            <a:off x="531028" y="1672662"/>
            <a:ext cx="3588865" cy="4783080"/>
          </a:xfrm>
          <a:prstGeom prst="rect">
            <a:avLst/>
          </a:prstGeom>
        </p:spPr>
      </p:pic>
      <p:pic>
        <p:nvPicPr>
          <p:cNvPr id="12"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5859" y="2385672"/>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172" y="3044810"/>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7284" y="2310707"/>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9731" y="2872341"/>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3119" y="2835921"/>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7693" y="3219149"/>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922" y="3590238"/>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8329" y="3696968"/>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861" y="3911270"/>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2177" y="3713239"/>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9274" y="3737519"/>
            <a:ext cx="1284934" cy="8368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9527" y="4540866"/>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4858" y="4520447"/>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361" y="4397446"/>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8794" y="4936928"/>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132" y="4977694"/>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9285" y="2080803"/>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 name="Content Placeholder 8"/>
          <p:cNvSpPr txBox="1">
            <a:spLocks/>
          </p:cNvSpPr>
          <p:nvPr/>
        </p:nvSpPr>
        <p:spPr>
          <a:xfrm>
            <a:off x="4903452" y="2522855"/>
            <a:ext cx="3720054" cy="2245679"/>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endParaRPr lang="en-US" sz="1600" i="1" kern="0" dirty="0">
              <a:solidFill>
                <a:schemeClr val="tx2"/>
              </a:solidFill>
              <a:latin typeface="+mn-lt"/>
            </a:endParaRPr>
          </a:p>
          <a:p>
            <a:pPr>
              <a:lnSpc>
                <a:spcPct val="150000"/>
              </a:lnSpc>
              <a:spcBef>
                <a:spcPct val="20000"/>
              </a:spcBef>
              <a:defRPr/>
            </a:pPr>
            <a:r>
              <a:rPr lang="en-US" dirty="0" smtClean="0">
                <a:solidFill>
                  <a:schemeClr val="tx2"/>
                </a:solidFill>
              </a:rPr>
              <a:t>Which one of the 100.000 voxels is significant?</a:t>
            </a:r>
          </a:p>
          <a:p>
            <a:pPr>
              <a:spcBef>
                <a:spcPct val="20000"/>
              </a:spcBef>
              <a:defRPr/>
            </a:pPr>
            <a:endParaRPr lang="en-US" dirty="0">
              <a:solidFill>
                <a:schemeClr val="tx2"/>
              </a:solidFill>
            </a:endParaRPr>
          </a:p>
          <a:p>
            <a:pPr>
              <a:spcBef>
                <a:spcPct val="20000"/>
              </a:spcBef>
              <a:defRPr/>
            </a:pPr>
            <a:r>
              <a:rPr lang="el-GR" dirty="0">
                <a:solidFill>
                  <a:schemeClr val="tx2"/>
                </a:solidFill>
              </a:rPr>
              <a:t>α</a:t>
            </a:r>
            <a:r>
              <a:rPr lang="en-GB" dirty="0" smtClean="0">
                <a:solidFill>
                  <a:schemeClr val="tx2"/>
                </a:solidFill>
              </a:rPr>
              <a:t> = .05 </a:t>
            </a:r>
            <a:r>
              <a:rPr lang="en-GB" dirty="0" smtClean="0">
                <a:solidFill>
                  <a:schemeClr val="tx2"/>
                </a:solidFill>
                <a:sym typeface="Wingdings"/>
              </a:rPr>
              <a:t> 5000 false positives !!</a:t>
            </a:r>
            <a:endParaRPr lang="en-US" dirty="0" smtClean="0">
              <a:solidFill>
                <a:schemeClr val="tx2"/>
              </a:solidFill>
            </a:endParaRPr>
          </a:p>
          <a:p>
            <a:pPr>
              <a:spcBef>
                <a:spcPct val="20000"/>
              </a:spcBef>
              <a:defRPr/>
            </a:pPr>
            <a:endParaRPr lang="en-US" sz="1600" i="1" dirty="0">
              <a:solidFill>
                <a:schemeClr val="tx2"/>
              </a:solidFill>
            </a:endParaRPr>
          </a:p>
          <a:p>
            <a:pPr>
              <a:spcBef>
                <a:spcPct val="20000"/>
              </a:spcBef>
              <a:defRPr/>
            </a:pPr>
            <a:r>
              <a:rPr lang="en-US" sz="1600" b="1" i="1" kern="0" dirty="0" smtClean="0">
                <a:solidFill>
                  <a:schemeClr val="tx2"/>
                </a:solidFill>
                <a:latin typeface="+mn-lt"/>
                <a:sym typeface="Wingdings"/>
              </a:rPr>
              <a:t> Correct for multiple comparison </a:t>
            </a:r>
            <a:endParaRPr lang="en-US" sz="1600" b="1" i="1" kern="0" dirty="0" smtClean="0">
              <a:solidFill>
                <a:schemeClr val="tx2"/>
              </a:solidFill>
              <a:latin typeface="+mn-lt"/>
            </a:endParaRPr>
          </a:p>
        </p:txBody>
      </p:sp>
      <p:sp>
        <p:nvSpPr>
          <p:cNvPr id="46" name="Title 3"/>
          <p:cNvSpPr txBox="1">
            <a:spLocks/>
          </p:cNvSpPr>
          <p:nvPr/>
        </p:nvSpPr>
        <p:spPr bwMode="auto">
          <a:xfrm>
            <a:off x="226804" y="758190"/>
            <a:ext cx="8489950" cy="723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kern="0" dirty="0" smtClean="0"/>
              <a:t>Multiple comparison problem</a:t>
            </a:r>
            <a:endParaRPr lang="en-GB" kern="0" dirty="0"/>
          </a:p>
        </p:txBody>
      </p:sp>
    </p:spTree>
    <p:extLst>
      <p:ext uri="{BB962C8B-B14F-4D97-AF65-F5344CB8AC3E}">
        <p14:creationId xmlns:p14="http://schemas.microsoft.com/office/powerpoint/2010/main" val="1616698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407" y="2539287"/>
            <a:ext cx="7129220" cy="1958771"/>
          </a:xfrm>
          <a:prstGeom prst="rect">
            <a:avLst/>
          </a:prstGeom>
        </p:spPr>
      </p:pic>
      <p:sp>
        <p:nvSpPr>
          <p:cNvPr id="4" name="Rectangle 3"/>
          <p:cNvSpPr/>
          <p:nvPr/>
        </p:nvSpPr>
        <p:spPr>
          <a:xfrm>
            <a:off x="6447295" y="6391476"/>
            <a:ext cx="3068664" cy="338554"/>
          </a:xfrm>
          <a:prstGeom prst="rect">
            <a:avLst/>
          </a:prstGeom>
        </p:spPr>
        <p:txBody>
          <a:bodyPr wrap="square">
            <a:spAutoFit/>
          </a:bodyPr>
          <a:lstStyle/>
          <a:p>
            <a:r>
              <a:rPr lang="en-US" sz="1600" dirty="0" smtClean="0">
                <a:latin typeface="+mj-lt"/>
              </a:rPr>
              <a:t>YouTube: Principles </a:t>
            </a:r>
            <a:r>
              <a:rPr lang="en-US" sz="1600" dirty="0">
                <a:latin typeface="+mj-lt"/>
              </a:rPr>
              <a:t>of </a:t>
            </a:r>
            <a:r>
              <a:rPr lang="en-US" sz="1600" dirty="0" smtClean="0">
                <a:latin typeface="+mj-lt"/>
              </a:rPr>
              <a:t>fMRI</a:t>
            </a:r>
            <a:endParaRPr lang="en-US" sz="1600" b="0" i="0" dirty="0">
              <a:effectLst/>
              <a:latin typeface="+mj-lt"/>
            </a:endParaRPr>
          </a:p>
        </p:txBody>
      </p:sp>
      <p:sp>
        <p:nvSpPr>
          <p:cNvPr id="5" name="TextBox 4"/>
          <p:cNvSpPr txBox="1"/>
          <p:nvPr/>
        </p:nvSpPr>
        <p:spPr>
          <a:xfrm>
            <a:off x="950589" y="5135194"/>
            <a:ext cx="6674577" cy="1200329"/>
          </a:xfrm>
          <a:prstGeom prst="rect">
            <a:avLst/>
          </a:prstGeom>
          <a:noFill/>
        </p:spPr>
        <p:txBody>
          <a:bodyPr wrap="square" rtlCol="0">
            <a:spAutoFit/>
          </a:bodyPr>
          <a:lstStyle/>
          <a:p>
            <a:pPr marL="285750" indent="-285750">
              <a:lnSpc>
                <a:spcPct val="150000"/>
              </a:lnSpc>
              <a:buFont typeface="Wingdings" charset="2"/>
              <a:buChar char="à"/>
              <a:tabLst>
                <a:tab pos="2690813" algn="l"/>
                <a:tab pos="5114925" algn="l"/>
              </a:tabLst>
            </a:pPr>
            <a:r>
              <a:rPr lang="en-GB" dirty="0" smtClean="0">
                <a:sym typeface="Wingdings"/>
              </a:rPr>
              <a:t>Find the balance between</a:t>
            </a:r>
            <a:r>
              <a:rPr lang="en-US" dirty="0"/>
              <a:t> </a:t>
            </a:r>
            <a:r>
              <a:rPr lang="en-US" dirty="0" smtClean="0"/>
              <a:t>sensitivity </a:t>
            </a:r>
            <a:r>
              <a:rPr lang="en-US" dirty="0"/>
              <a:t>(true positive rate) and </a:t>
            </a:r>
            <a:r>
              <a:rPr lang="en-US" dirty="0" smtClean="0"/>
              <a:t>specificity </a:t>
            </a:r>
            <a:r>
              <a:rPr lang="en-US" dirty="0"/>
              <a:t>(true negative rate) </a:t>
            </a:r>
          </a:p>
          <a:p>
            <a:pPr>
              <a:tabLst>
                <a:tab pos="2690813" algn="l"/>
                <a:tab pos="5114925" algn="l"/>
              </a:tabLst>
            </a:pPr>
            <a:r>
              <a:rPr lang="en-GB" dirty="0" smtClean="0">
                <a:sym typeface="Wingdings"/>
              </a:rPr>
              <a:t> </a:t>
            </a:r>
            <a:endParaRPr lang="en-GB" dirty="0"/>
          </a:p>
        </p:txBody>
      </p:sp>
      <p:sp>
        <p:nvSpPr>
          <p:cNvPr id="6" name="Title 1"/>
          <p:cNvSpPr txBox="1">
            <a:spLocks/>
          </p:cNvSpPr>
          <p:nvPr/>
        </p:nvSpPr>
        <p:spPr bwMode="auto">
          <a:xfrm>
            <a:off x="330200" y="908050"/>
            <a:ext cx="8489950" cy="6102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dirty="0" smtClean="0"/>
              <a:t>Multiple comparisons correction</a:t>
            </a:r>
            <a:endParaRPr lang="en-GB" dirty="0"/>
          </a:p>
        </p:txBody>
      </p:sp>
      <p:sp>
        <p:nvSpPr>
          <p:cNvPr id="2" name="Rectangle 1"/>
          <p:cNvSpPr/>
          <p:nvPr/>
        </p:nvSpPr>
        <p:spPr>
          <a:xfrm>
            <a:off x="6860968" y="6052922"/>
            <a:ext cx="2241318" cy="338554"/>
          </a:xfrm>
          <a:prstGeom prst="rect">
            <a:avLst/>
          </a:prstGeom>
        </p:spPr>
        <p:txBody>
          <a:bodyPr wrap="none">
            <a:spAutoFit/>
          </a:bodyPr>
          <a:lstStyle/>
          <a:p>
            <a:pPr lvl="1" algn="r"/>
            <a:r>
              <a:rPr lang="en-US" sz="1600" dirty="0"/>
              <a:t>Liebermann 2009</a:t>
            </a:r>
          </a:p>
        </p:txBody>
      </p:sp>
    </p:spTree>
    <p:extLst>
      <p:ext uri="{BB962C8B-B14F-4D97-AF65-F5344CB8AC3E}">
        <p14:creationId xmlns:p14="http://schemas.microsoft.com/office/powerpoint/2010/main" val="218416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14878</TotalTime>
  <Words>2407</Words>
  <Application>Microsoft Macintosh PowerPoint</Application>
  <PresentationFormat>On-screen Show (4:3)</PresentationFormat>
  <Paragraphs>337</Paragraphs>
  <Slides>38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Calibri</vt:lpstr>
      <vt:lpstr>Mangal</vt:lpstr>
      <vt:lpstr>ＭＳ Ｐゴシック</vt:lpstr>
      <vt:lpstr>Times New Roman</vt:lpstr>
      <vt:lpstr>Wingdings</vt:lpstr>
      <vt:lpstr>Zapf Dingbats</vt:lpstr>
      <vt:lpstr>宋体</vt:lpstr>
      <vt:lpstr>Arial</vt:lpstr>
      <vt:lpstr>Custom Design</vt:lpstr>
      <vt:lpstr>Issues with analysis &amp; interpretation (2019)  Methods for Dummies (MfD)  16 January, 2019  Leen Hashem &amp; Siqi Zhang   </vt:lpstr>
      <vt:lpstr>Outline</vt:lpstr>
      <vt:lpstr>Outline</vt:lpstr>
      <vt:lpstr>PowerPoint Presentation</vt:lpstr>
      <vt:lpstr>PowerPoint Presentation</vt:lpstr>
      <vt:lpstr>Type I/type II error </vt:lpstr>
      <vt:lpstr>Outline</vt:lpstr>
      <vt:lpstr>PowerPoint Presentation</vt:lpstr>
      <vt:lpstr>PowerPoint Presentation</vt:lpstr>
      <vt:lpstr> </vt:lpstr>
      <vt:lpstr>PowerPoint Presentation</vt:lpstr>
      <vt:lpstr>PowerPoint Presentation</vt:lpstr>
      <vt:lpstr>PowerPoint Presentation</vt:lpstr>
      <vt:lpstr>ROI analysis</vt:lpstr>
      <vt:lpstr>Some suggestions</vt:lpstr>
      <vt:lpstr>Outline</vt:lpstr>
      <vt:lpstr>Non-independent selective analysis</vt:lpstr>
      <vt:lpstr>Double dipping / Non-independent selective analysis.</vt:lpstr>
      <vt:lpstr>Outline</vt:lpstr>
      <vt:lpstr>Science vs. Fiction</vt:lpstr>
      <vt:lpstr>Exploratory versus confirmatory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inside an fMRI Voxel?</vt:lpstr>
      <vt:lpstr>fMRI and the Pain Matrix</vt:lpstr>
      <vt:lpstr>fMRI and the Pain Matrix (2)</vt:lpstr>
      <vt:lpstr>The Dangers of Reverse Inference</vt:lpstr>
      <vt:lpstr>Activation of the ‘Pain Matrix’ in Pain-Free Individuals</vt:lpstr>
      <vt:lpstr>Outline</vt:lpstr>
      <vt:lpstr>Other ways to analyse fMRI data</vt:lpstr>
      <vt:lpstr>Take home message</vt:lpstr>
      <vt:lpstr>PowerPoint Presentation</vt:lpstr>
      <vt:lpstr>References</vt:lpstr>
    </vt:vector>
  </TitlesOfParts>
  <Company>UCL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Hashem, Leen</cp:lastModifiedBy>
  <cp:revision>197</cp:revision>
  <dcterms:created xsi:type="dcterms:W3CDTF">2005-07-13T12:26:50Z</dcterms:created>
  <dcterms:modified xsi:type="dcterms:W3CDTF">2019-01-16T12:07:55Z</dcterms:modified>
</cp:coreProperties>
</file>