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5"/>
  </p:notesMasterIdLst>
  <p:sldIdLst>
    <p:sldId id="256" r:id="rId2"/>
    <p:sldId id="261" r:id="rId3"/>
    <p:sldId id="287" r:id="rId4"/>
    <p:sldId id="271" r:id="rId5"/>
    <p:sldId id="258" r:id="rId6"/>
    <p:sldId id="270" r:id="rId7"/>
    <p:sldId id="290" r:id="rId8"/>
    <p:sldId id="259" r:id="rId9"/>
    <p:sldId id="291" r:id="rId10"/>
    <p:sldId id="292" r:id="rId11"/>
    <p:sldId id="265" r:id="rId12"/>
    <p:sldId id="264" r:id="rId13"/>
    <p:sldId id="269" r:id="rId14"/>
    <p:sldId id="276" r:id="rId15"/>
    <p:sldId id="281" r:id="rId16"/>
    <p:sldId id="294" r:id="rId17"/>
    <p:sldId id="278" r:id="rId18"/>
    <p:sldId id="279" r:id="rId19"/>
    <p:sldId id="280" r:id="rId20"/>
    <p:sldId id="283" r:id="rId21"/>
    <p:sldId id="284" r:id="rId22"/>
    <p:sldId id="293" r:id="rId23"/>
    <p:sldId id="286" r:id="rId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578">
          <p15:clr>
            <a:srgbClr val="A4A3A4"/>
          </p15:clr>
        </p15:guide>
        <p15:guide id="2" orient="horz" pos="1706">
          <p15:clr>
            <a:srgbClr val="A4A3A4"/>
          </p15:clr>
        </p15:guide>
        <p15:guide id="3" orient="horz" pos="2840">
          <p15:clr>
            <a:srgbClr val="A4A3A4"/>
          </p15:clr>
        </p15:guide>
        <p15:guide id="4" orient="horz" pos="3884">
          <p15:clr>
            <a:srgbClr val="A4A3A4"/>
          </p15:clr>
        </p15:guide>
        <p15:guide id="5" pos="208">
          <p15:clr>
            <a:srgbClr val="A4A3A4"/>
          </p15:clr>
        </p15:guide>
        <p15:guide id="6" pos="2018">
          <p15:clr>
            <a:srgbClr val="A4A3A4"/>
          </p15:clr>
        </p15:guide>
        <p15:guide id="7" pos="5602" userDrawn="1">
          <p15:clr>
            <a:srgbClr val="A4A3A4"/>
          </p15:clr>
        </p15:guide>
        <p15:guide id="8" pos="37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F2EFF2"/>
    <a:srgbClr val="E9D1DD"/>
    <a:srgbClr val="E5F5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78"/>
    <p:restoredTop sz="62673" autoAdjust="0"/>
  </p:normalViewPr>
  <p:slideViewPr>
    <p:cSldViewPr>
      <p:cViewPr varScale="1">
        <p:scale>
          <a:sx n="84" d="100"/>
          <a:sy n="84" d="100"/>
        </p:scale>
        <p:origin x="3672" y="184"/>
      </p:cViewPr>
      <p:guideLst>
        <p:guide orient="horz" pos="578"/>
        <p:guide orient="horz" pos="1706"/>
        <p:guide orient="horz" pos="2840"/>
        <p:guide orient="horz" pos="3884"/>
        <p:guide pos="208"/>
        <p:guide pos="2018"/>
        <p:guide pos="5602"/>
        <p:guide pos="3742"/>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A22BCF66-02A0-4EDB-80A6-FC44FCB67E53}" type="datetimeFigureOut">
              <a:rPr lang="en-GB" smtClean="0"/>
              <a:t>08/03/2018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6C678-67BB-4E0B-99B5-0A98F3E04262}" type="slidenum">
              <a:rPr lang="en-GB" smtClean="0"/>
              <a:t>‹#›</a:t>
            </a:fld>
            <a:endParaRPr lang="en-GB"/>
          </a:p>
        </p:txBody>
      </p:sp>
    </p:spTree>
    <p:extLst>
      <p:ext uri="{BB962C8B-B14F-4D97-AF65-F5344CB8AC3E}">
        <p14:creationId xmlns:p14="http://schemas.microsoft.com/office/powerpoint/2010/main" val="3496589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tattrek.com/Help/Glossary.aspx?Target=Completely%20randomized%20design" TargetMode="External"/><Relationship Id="rId3" Type="http://schemas.openxmlformats.org/officeDocument/2006/relationships/hyperlink" Target="http://stattrek.com/Help/Glossary.aspx?Target=Randomization" TargetMode="External"/><Relationship Id="rId7" Type="http://schemas.openxmlformats.org/officeDocument/2006/relationships/hyperlink" Target="http://www.statisticshowto.com/counterbalancing-2/"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statisticshowto.com/randomization-experimental-design/" TargetMode="External"/><Relationship Id="rId5" Type="http://schemas.openxmlformats.org/officeDocument/2006/relationships/hyperlink" Target="http://www.statisticshowto.com/statistical-power/" TargetMode="External"/><Relationship Id="rId4" Type="http://schemas.openxmlformats.org/officeDocument/2006/relationships/hyperlink" Target="http://www.statisticshowto.com/effect-siz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26C678-67BB-4E0B-99B5-0A98F3E04262}" type="slidenum">
              <a:rPr lang="en-GB" smtClean="0"/>
              <a:t>1</a:t>
            </a:fld>
            <a:endParaRPr lang="en-GB"/>
          </a:p>
        </p:txBody>
      </p:sp>
    </p:spTree>
    <p:extLst>
      <p:ext uri="{BB962C8B-B14F-4D97-AF65-F5344CB8AC3E}">
        <p14:creationId xmlns:p14="http://schemas.microsoft.com/office/powerpoint/2010/main" val="4209949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i="0" kern="1200" baseline="0" dirty="0">
                <a:solidFill>
                  <a:schemeClr val="tx1"/>
                </a:solidFill>
                <a:effectLst/>
                <a:latin typeface="+mn-lt"/>
                <a:ea typeface="+mn-ea"/>
                <a:cs typeface="+mn-cs"/>
              </a:rPr>
              <a:t>And there is </a:t>
            </a:r>
            <a:r>
              <a:rPr lang="en-GB" sz="1200" b="1" i="0" kern="1200" baseline="0" dirty="0">
                <a:solidFill>
                  <a:schemeClr val="tx1"/>
                </a:solidFill>
                <a:effectLst/>
                <a:latin typeface="+mn-lt"/>
                <a:ea typeface="+mn-ea"/>
                <a:cs typeface="+mn-cs"/>
              </a:rPr>
              <a:t>synchronisation or </a:t>
            </a:r>
            <a:r>
              <a:rPr lang="en-GB" sz="1200" b="1" i="0" kern="1200" baseline="0" dirty="0" err="1">
                <a:solidFill>
                  <a:schemeClr val="tx1"/>
                </a:solidFill>
                <a:effectLst/>
                <a:latin typeface="+mn-lt"/>
                <a:ea typeface="+mn-ea"/>
                <a:cs typeface="+mn-cs"/>
              </a:rPr>
              <a:t>desynchronisation</a:t>
            </a:r>
            <a:r>
              <a:rPr lang="en-GB" sz="1200" b="0" i="0" kern="1200" baseline="0" dirty="0">
                <a:solidFill>
                  <a:schemeClr val="tx1"/>
                </a:solidFill>
                <a:effectLst/>
                <a:latin typeface="+mn-lt"/>
                <a:ea typeface="+mn-ea"/>
                <a:cs typeface="+mn-cs"/>
              </a:rPr>
              <a:t>. This combines elements from both ERP- and SSR-based approaches. </a:t>
            </a:r>
          </a:p>
          <a:p>
            <a:pPr marL="0" indent="0">
              <a:buFont typeface="Arial" panose="020B0604020202020204" pitchFamily="34" charset="0"/>
              <a:buNone/>
            </a:pPr>
            <a:endParaRPr lang="en-GB" sz="1200" b="0" i="0" kern="1200" baseline="0" dirty="0">
              <a:solidFill>
                <a:schemeClr val="tx1"/>
              </a:solidFill>
              <a:effectLst/>
              <a:latin typeface="+mn-lt"/>
              <a:ea typeface="+mn-ea"/>
              <a:cs typeface="+mn-cs"/>
            </a:endParaRPr>
          </a:p>
          <a:p>
            <a:pPr marL="0" indent="0">
              <a:buFont typeface="Arial" panose="020B0604020202020204" pitchFamily="34" charset="0"/>
              <a:buNone/>
            </a:pPr>
            <a:r>
              <a:rPr lang="en-GB" sz="1200" b="0" i="0" kern="1200" dirty="0">
                <a:solidFill>
                  <a:schemeClr val="tx1"/>
                </a:solidFill>
                <a:effectLst/>
                <a:latin typeface="+mn-lt"/>
                <a:ea typeface="+mn-ea"/>
                <a:cs typeface="+mn-cs"/>
              </a:rPr>
              <a:t>An example</a:t>
            </a:r>
            <a:r>
              <a:rPr lang="en-GB" sz="1200" b="0" i="0" kern="1200" baseline="0" dirty="0">
                <a:solidFill>
                  <a:schemeClr val="tx1"/>
                </a:solidFill>
                <a:effectLst/>
                <a:latin typeface="+mn-lt"/>
                <a:ea typeface="+mn-ea"/>
                <a:cs typeface="+mn-cs"/>
              </a:rPr>
              <a:t> of synchronization in EEG is that i</a:t>
            </a:r>
            <a:r>
              <a:rPr lang="en-GB" sz="1200" b="0" i="0" kern="1200" dirty="0">
                <a:solidFill>
                  <a:schemeClr val="tx1"/>
                </a:solidFill>
                <a:effectLst/>
                <a:latin typeface="+mn-lt"/>
                <a:ea typeface="+mn-ea"/>
                <a:cs typeface="+mn-cs"/>
              </a:rPr>
              <a:t>n periods of rest, EEG frequencies in the range of the alpha band (usually defined in the range of about 8–12 Hz) become dominant in the spectrum. This phenomenon of increased alpha power has been </a:t>
            </a:r>
            <a:r>
              <a:rPr lang="en-GB" sz="1200" b="0" i="0" kern="1200" dirty="0" err="1">
                <a:solidFill>
                  <a:schemeClr val="tx1"/>
                </a:solidFill>
                <a:effectLst/>
                <a:latin typeface="+mn-lt"/>
                <a:ea typeface="+mn-ea"/>
                <a:cs typeface="+mn-cs"/>
              </a:rPr>
              <a:t>labeled</a:t>
            </a:r>
            <a:r>
              <a:rPr lang="en-GB" sz="1200" b="0" i="0" kern="1200" dirty="0">
                <a:solidFill>
                  <a:schemeClr val="tx1"/>
                </a:solidFill>
                <a:effectLst/>
                <a:latin typeface="+mn-lt"/>
                <a:ea typeface="+mn-ea"/>
                <a:cs typeface="+mn-cs"/>
              </a:rPr>
              <a:t> synchronization of EEG. </a:t>
            </a: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kern="1200" dirty="0">
                <a:solidFill>
                  <a:schemeClr val="tx1"/>
                </a:solidFill>
                <a:effectLst/>
                <a:latin typeface="+mn-lt"/>
                <a:ea typeface="+mn-ea"/>
                <a:cs typeface="+mn-cs"/>
              </a:rPr>
              <a:t>In contrast, during tasks involving cognitive demands the power in the alpha band usually decreases, often in return of increases of other frequencies in the EEG spectrum, and this phenomenon is called desynchronization of the EEG. As</a:t>
            </a:r>
            <a:r>
              <a:rPr lang="en-GB" sz="1200" b="0" i="0" kern="1200" baseline="0" dirty="0">
                <a:solidFill>
                  <a:schemeClr val="tx1"/>
                </a:solidFill>
                <a:effectLst/>
                <a:latin typeface="+mn-lt"/>
                <a:ea typeface="+mn-ea"/>
                <a:cs typeface="+mn-cs"/>
              </a:rPr>
              <a:t> synchronisation of alpha is associated with rest, the </a:t>
            </a:r>
            <a:r>
              <a:rPr lang="en-GB" sz="1200" b="0" i="0" kern="1200" dirty="0">
                <a:solidFill>
                  <a:schemeClr val="tx1"/>
                </a:solidFill>
                <a:effectLst/>
                <a:latin typeface="+mn-lt"/>
                <a:ea typeface="+mn-ea"/>
                <a:cs typeface="+mn-cs"/>
              </a:rPr>
              <a:t>EEG </a:t>
            </a:r>
            <a:r>
              <a:rPr lang="en-GB" sz="1200" b="0" i="1" kern="1200" dirty="0">
                <a:solidFill>
                  <a:schemeClr val="tx1"/>
                </a:solidFill>
                <a:effectLst/>
                <a:latin typeface="+mn-lt"/>
                <a:ea typeface="+mn-ea"/>
                <a:cs typeface="+mn-cs"/>
              </a:rPr>
              <a:t>de</a:t>
            </a:r>
            <a:r>
              <a:rPr lang="en-GB" sz="1200" b="0" i="0" kern="1200" dirty="0">
                <a:solidFill>
                  <a:schemeClr val="tx1"/>
                </a:solidFill>
                <a:effectLst/>
                <a:latin typeface="+mn-lt"/>
                <a:ea typeface="+mn-ea"/>
                <a:cs typeface="+mn-cs"/>
              </a:rPr>
              <a:t>synchronization serves as an indicator of cortical activity or arousal.</a:t>
            </a:r>
            <a:r>
              <a:rPr lang="en-GB" sz="1200" b="0" i="0" kern="1200" baseline="0" dirty="0">
                <a:solidFill>
                  <a:schemeClr val="tx1"/>
                </a:solidFill>
                <a:effectLst/>
                <a:latin typeface="+mn-lt"/>
                <a:ea typeface="+mn-ea"/>
                <a:cs typeface="+mn-cs"/>
              </a:rPr>
              <a:t> Both a</a:t>
            </a:r>
            <a:r>
              <a:rPr lang="en-GB" sz="1200" b="0" i="0" kern="1200" dirty="0">
                <a:solidFill>
                  <a:schemeClr val="tx1"/>
                </a:solidFill>
                <a:effectLst/>
                <a:latin typeface="+mn-lt"/>
                <a:ea typeface="+mn-ea"/>
                <a:cs typeface="+mn-cs"/>
              </a:rPr>
              <a:t>lpha and beta band</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desynchronisation</a:t>
            </a:r>
            <a:r>
              <a:rPr lang="en-GB" sz="1200" b="0" i="0" kern="1200" baseline="0" dirty="0">
                <a:solidFill>
                  <a:schemeClr val="tx1"/>
                </a:solidFill>
                <a:effectLst/>
                <a:latin typeface="+mn-lt"/>
                <a:ea typeface="+mn-ea"/>
                <a:cs typeface="+mn-cs"/>
              </a:rPr>
              <a:t> is associated with</a:t>
            </a:r>
            <a:r>
              <a:rPr lang="en-GB" sz="1200" b="0" i="0" kern="1200" dirty="0">
                <a:solidFill>
                  <a:schemeClr val="tx1"/>
                </a:solidFill>
                <a:effectLst/>
                <a:latin typeface="+mn-lt"/>
                <a:ea typeface="+mn-ea"/>
                <a:cs typeface="+mn-cs"/>
              </a:rPr>
              <a:t> the</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generation, observation, and imagery of movement and so</a:t>
            </a:r>
            <a:r>
              <a:rPr lang="en-GB" sz="1200" b="0" i="0" kern="1200" baseline="0" dirty="0">
                <a:solidFill>
                  <a:schemeClr val="tx1"/>
                </a:solidFill>
                <a:effectLst/>
                <a:latin typeface="+mn-lt"/>
                <a:ea typeface="+mn-ea"/>
                <a:cs typeface="+mn-cs"/>
              </a:rPr>
              <a:t> it’s also</a:t>
            </a:r>
            <a:r>
              <a:rPr lang="en-GB" sz="1200" b="0" i="0" kern="1200" dirty="0">
                <a:solidFill>
                  <a:schemeClr val="tx1"/>
                </a:solidFill>
                <a:effectLst/>
                <a:latin typeface="+mn-lt"/>
                <a:ea typeface="+mn-ea"/>
                <a:cs typeface="+mn-cs"/>
              </a:rPr>
              <a:t> considered to reflect cortical motor activity and action-perception coupling. In this motor</a:t>
            </a:r>
            <a:r>
              <a:rPr lang="en-GB" sz="1200" b="0" i="0" kern="1200" baseline="0" dirty="0">
                <a:solidFill>
                  <a:schemeClr val="tx1"/>
                </a:solidFill>
                <a:effectLst/>
                <a:latin typeface="+mn-lt"/>
                <a:ea typeface="+mn-ea"/>
                <a:cs typeface="+mn-cs"/>
              </a:rPr>
              <a:t> literature, the </a:t>
            </a:r>
            <a:r>
              <a:rPr lang="en-GB" sz="1200" b="0" i="0" kern="1200" baseline="0" dirty="0" err="1">
                <a:solidFill>
                  <a:schemeClr val="tx1"/>
                </a:solidFill>
                <a:effectLst/>
                <a:latin typeface="+mn-lt"/>
                <a:ea typeface="+mn-ea"/>
                <a:cs typeface="+mn-cs"/>
              </a:rPr>
              <a:t>supression</a:t>
            </a:r>
            <a:r>
              <a:rPr lang="en-GB" sz="1200" b="0" i="0" kern="1200" baseline="0" dirty="0">
                <a:solidFill>
                  <a:schemeClr val="tx1"/>
                </a:solidFill>
                <a:effectLst/>
                <a:latin typeface="+mn-lt"/>
                <a:ea typeface="+mn-ea"/>
                <a:cs typeface="+mn-cs"/>
              </a:rPr>
              <a:t> in alpha and beta is called “mu suppression”.</a:t>
            </a: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0" i="0" kern="1200" dirty="0">
                <a:solidFill>
                  <a:schemeClr val="tx1"/>
                </a:solidFill>
                <a:effectLst/>
                <a:latin typeface="+mn-lt"/>
                <a:ea typeface="+mn-ea"/>
                <a:cs typeface="+mn-cs"/>
              </a:rPr>
              <a:t>The amount of event-related (de-)synchronization (ERD/S) or change in task-related power (TRP) is usually assessed by contrasting the alpha power during a cognitive task with a preceding reference interval (this reference interval is commonly realized by requesting participants to simply keep looking at a fixation cross or point).</a:t>
            </a: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0" i="0" kern="1200" dirty="0">
                <a:solidFill>
                  <a:schemeClr val="tx1"/>
                </a:solidFill>
                <a:effectLst/>
                <a:latin typeface="+mn-lt"/>
                <a:ea typeface="+mn-ea"/>
                <a:cs typeface="+mn-cs"/>
              </a:rPr>
              <a:t>A mu-ERD pattern is seen in the plot, with the main suppression frequency band in the alpha (8–13 Hz) range. The suppression starts, on average, at 500 </a:t>
            </a:r>
            <a:r>
              <a:rPr lang="en-GB" sz="1200" b="0" i="0" kern="1200" dirty="0" err="1">
                <a:solidFill>
                  <a:schemeClr val="tx1"/>
                </a:solidFill>
                <a:effectLst/>
                <a:latin typeface="+mn-lt"/>
                <a:ea typeface="+mn-ea"/>
                <a:cs typeface="+mn-cs"/>
              </a:rPr>
              <a:t>ms</a:t>
            </a:r>
            <a:r>
              <a:rPr lang="en-GB" sz="1200" b="0" i="0" kern="1200" dirty="0">
                <a:solidFill>
                  <a:schemeClr val="tx1"/>
                </a:solidFill>
                <a:effectLst/>
                <a:latin typeface="+mn-lt"/>
                <a:ea typeface="+mn-ea"/>
                <a:cs typeface="+mn-cs"/>
              </a:rPr>
              <a:t> after the onset of execution cue.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Can average across time frequency plots as the activity is not determined by respective phase</a:t>
            </a:r>
          </a:p>
          <a:p>
            <a:pPr marL="171450" indent="-171450">
              <a:buFont typeface="Arial" panose="020B0604020202020204" pitchFamily="34" charset="0"/>
              <a:buChar char="•"/>
            </a:pPr>
            <a:r>
              <a:rPr lang="en-GB" baseline="0" dirty="0"/>
              <a:t>Allows you to look across a wide range of frequencies – resolution is determined by the length of your respective windows</a:t>
            </a:r>
          </a:p>
          <a:p>
            <a:pPr marL="171450" indent="-171450">
              <a:buFont typeface="Arial" panose="020B0604020202020204" pitchFamily="34" charset="0"/>
              <a:buChar char="•"/>
            </a:pPr>
            <a:r>
              <a:rPr lang="en-GB" baseline="0" dirty="0"/>
              <a:t>Uncertainty principle – trade off between time and frequency resolution</a:t>
            </a:r>
          </a:p>
          <a:p>
            <a:pPr marL="171450" indent="-171450">
              <a:buFont typeface="Arial" panose="020B0604020202020204" pitchFamily="34" charset="0"/>
              <a:buChar char="•"/>
            </a:pPr>
            <a:endParaRPr lang="en-GB" baseline="0" dirty="0"/>
          </a:p>
          <a:p>
            <a:pPr marL="0" indent="0">
              <a:buFont typeface="Arial" panose="020B0604020202020204" pitchFamily="34" charset="0"/>
              <a:buNone/>
            </a:pPr>
            <a:endParaRPr lang="en-GB" baseline="0" dirty="0"/>
          </a:p>
          <a:p>
            <a:r>
              <a:rPr lang="en-GB" dirty="0"/>
              <a:t>There are also </a:t>
            </a:r>
            <a:r>
              <a:rPr lang="en-GB" b="1" dirty="0"/>
              <a:t>other techniques</a:t>
            </a:r>
            <a:r>
              <a:rPr lang="en-GB" b="0" dirty="0"/>
              <a:t> that I don’t have time to summarise, such as </a:t>
            </a:r>
            <a:r>
              <a:rPr lang="en-GB" b="1" dirty="0"/>
              <a:t>connectivity</a:t>
            </a:r>
            <a:r>
              <a:rPr lang="en-GB" b="1" baseline="0" dirty="0"/>
              <a:t> analysis</a:t>
            </a:r>
            <a:r>
              <a:rPr lang="en-GB" b="0" baseline="0" dirty="0"/>
              <a:t>, which </a:t>
            </a:r>
            <a:r>
              <a:rPr lang="en-GB" sz="1200" b="0" i="0" kern="1200" dirty="0">
                <a:solidFill>
                  <a:schemeClr val="tx1"/>
                </a:solidFill>
                <a:effectLst/>
                <a:latin typeface="+mn-lt"/>
                <a:ea typeface="+mn-ea"/>
                <a:cs typeface="+mn-cs"/>
              </a:rPr>
              <a:t>estimate synchronization of distributed EEG/MEG signals. Ideally,</a:t>
            </a:r>
            <a:r>
              <a:rPr lang="en-GB" sz="1200" b="0" i="0" kern="1200" baseline="0" dirty="0">
                <a:solidFill>
                  <a:schemeClr val="tx1"/>
                </a:solidFill>
                <a:effectLst/>
                <a:latin typeface="+mn-lt"/>
                <a:ea typeface="+mn-ea"/>
                <a:cs typeface="+mn-cs"/>
              </a:rPr>
              <a:t> this will help us u</a:t>
            </a:r>
            <a:r>
              <a:rPr lang="en-GB" sz="1200" b="0" i="0" kern="1200" dirty="0">
                <a:solidFill>
                  <a:schemeClr val="tx1"/>
                </a:solidFill>
                <a:effectLst/>
                <a:latin typeface="+mn-lt"/>
                <a:ea typeface="+mn-ea"/>
                <a:cs typeface="+mn-cs"/>
              </a:rPr>
              <a:t>nderstand how specific regions communicate during</a:t>
            </a:r>
            <a:r>
              <a:rPr lang="en-GB" sz="1200" b="0" i="0" kern="1200" baseline="0" dirty="0">
                <a:solidFill>
                  <a:schemeClr val="tx1"/>
                </a:solidFill>
                <a:effectLst/>
                <a:latin typeface="+mn-lt"/>
                <a:ea typeface="+mn-ea"/>
                <a:cs typeface="+mn-cs"/>
              </a:rPr>
              <a:t> cognition. Unfortunately, w</a:t>
            </a:r>
            <a:r>
              <a:rPr lang="en-GB" sz="1200" b="0" i="0" kern="1200" dirty="0">
                <a:solidFill>
                  <a:schemeClr val="tx1"/>
                </a:solidFill>
                <a:effectLst/>
                <a:latin typeface="+mn-lt"/>
                <a:ea typeface="+mn-ea"/>
                <a:cs typeface="+mn-cs"/>
              </a:rPr>
              <a:t>e know that source</a:t>
            </a:r>
            <a:r>
              <a:rPr lang="en-GB" sz="1200" b="0" i="0" kern="1200" baseline="0" dirty="0">
                <a:solidFill>
                  <a:schemeClr val="tx1"/>
                </a:solidFill>
                <a:effectLst/>
                <a:latin typeface="+mn-lt"/>
                <a:ea typeface="+mn-ea"/>
                <a:cs typeface="+mn-cs"/>
              </a:rPr>
              <a:t> localisation is not so great in the present context, and there is literature that covers the technical, mathematical, and interpretive challenges that accompany connectivity analysis. But MEG in particular can be cross-compared with spatially-superior fMRI connectivity, so it is a promising technique as better analytical and interpretive tools come along.</a:t>
            </a:r>
          </a:p>
          <a:p>
            <a:endParaRPr lang="en-GB" sz="1200" b="0" i="0" kern="1200" baseline="0" dirty="0">
              <a:solidFill>
                <a:schemeClr val="tx1"/>
              </a:solidFill>
              <a:effectLst/>
              <a:latin typeface="+mn-lt"/>
              <a:ea typeface="+mn-ea"/>
              <a:cs typeface="+mn-cs"/>
            </a:endParaRPr>
          </a:p>
          <a:p>
            <a:r>
              <a:rPr lang="en-GB" sz="1200" b="1" i="0" kern="1200" baseline="0" dirty="0">
                <a:solidFill>
                  <a:schemeClr val="tx1"/>
                </a:solidFill>
                <a:effectLst/>
                <a:latin typeface="+mn-lt"/>
                <a:ea typeface="+mn-ea"/>
                <a:cs typeface="+mn-cs"/>
              </a:rPr>
              <a:t>Microstate analysis </a:t>
            </a:r>
            <a:r>
              <a:rPr lang="en-GB" sz="1200" b="0" i="0" kern="1200" baseline="0" dirty="0">
                <a:solidFill>
                  <a:schemeClr val="tx1"/>
                </a:solidFill>
                <a:effectLst/>
                <a:latin typeface="+mn-lt"/>
                <a:ea typeface="+mn-ea"/>
                <a:cs typeface="+mn-cs"/>
              </a:rPr>
              <a:t>is contrasted with </a:t>
            </a:r>
            <a:r>
              <a:rPr lang="en-GB" sz="1200" b="0" i="0" kern="1200" baseline="0" dirty="0" err="1">
                <a:solidFill>
                  <a:schemeClr val="tx1"/>
                </a:solidFill>
                <a:effectLst/>
                <a:latin typeface="+mn-lt"/>
                <a:ea typeface="+mn-ea"/>
                <a:cs typeface="+mn-cs"/>
              </a:rPr>
              <a:t>macrostates</a:t>
            </a:r>
            <a:r>
              <a:rPr lang="en-GB" sz="1200" b="0" i="0" kern="1200" baseline="0" dirty="0">
                <a:solidFill>
                  <a:schemeClr val="tx1"/>
                </a:solidFill>
                <a:effectLst/>
                <a:latin typeface="+mn-lt"/>
                <a:ea typeface="+mn-ea"/>
                <a:cs typeface="+mn-cs"/>
              </a:rPr>
              <a:t>, which we derive from the spectral analysis of EEG that we see with SSR or de-synchronisation. Microstates are defined via </a:t>
            </a:r>
            <a:r>
              <a:rPr lang="en-GB" sz="1200" b="0" i="0" kern="1200" baseline="0" dirty="0" err="1">
                <a:solidFill>
                  <a:schemeClr val="tx1"/>
                </a:solidFill>
                <a:effectLst/>
                <a:latin typeface="+mn-lt"/>
                <a:ea typeface="+mn-ea"/>
                <a:cs typeface="+mn-cs"/>
              </a:rPr>
              <a:t>spatio</a:t>
            </a:r>
            <a:r>
              <a:rPr lang="en-GB" sz="1200" b="0" i="0" kern="1200" baseline="0" dirty="0">
                <a:solidFill>
                  <a:schemeClr val="tx1"/>
                </a:solidFill>
                <a:effectLst/>
                <a:latin typeface="+mn-lt"/>
                <a:ea typeface="+mn-ea"/>
                <a:cs typeface="+mn-cs"/>
              </a:rPr>
              <a:t>-temporal segmentation algorithms. I’m not familiar with the inner workings of this method but it seems to be more reliant on feature learning that privileges or emphasizes spatial constraints, </a:t>
            </a:r>
            <a:r>
              <a:rPr lang="en-GB" sz="1200" b="0" i="0" kern="1200" baseline="0" dirty="0" err="1">
                <a:solidFill>
                  <a:schemeClr val="tx1"/>
                </a:solidFill>
                <a:effectLst/>
                <a:latin typeface="+mn-lt"/>
                <a:ea typeface="+mn-ea"/>
                <a:cs typeface="+mn-cs"/>
              </a:rPr>
              <a:t>moreso</a:t>
            </a:r>
            <a:r>
              <a:rPr lang="en-GB" sz="1200" b="0" i="0" kern="1200" baseline="0" dirty="0">
                <a:solidFill>
                  <a:schemeClr val="tx1"/>
                </a:solidFill>
                <a:effectLst/>
                <a:latin typeface="+mn-lt"/>
                <a:ea typeface="+mn-ea"/>
                <a:cs typeface="+mn-cs"/>
              </a:rPr>
              <a:t> than </a:t>
            </a:r>
            <a:r>
              <a:rPr lang="en-GB" sz="1200" b="0" i="1" kern="1200" baseline="0" dirty="0">
                <a:solidFill>
                  <a:schemeClr val="tx1"/>
                </a:solidFill>
                <a:effectLst/>
                <a:latin typeface="+mn-lt"/>
                <a:ea typeface="+mn-ea"/>
                <a:cs typeface="+mn-cs"/>
              </a:rPr>
              <a:t>a priori</a:t>
            </a:r>
            <a:r>
              <a:rPr lang="en-GB" sz="1200" b="0" i="0" kern="1200" baseline="0" dirty="0">
                <a:solidFill>
                  <a:schemeClr val="tx1"/>
                </a:solidFill>
                <a:effectLst/>
                <a:latin typeface="+mn-lt"/>
                <a:ea typeface="+mn-ea"/>
                <a:cs typeface="+mn-cs"/>
              </a:rPr>
              <a:t> temporal window definitions?</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26C678-67BB-4E0B-99B5-0A98F3E04262}" type="slidenum">
              <a:rPr lang="en-GB" smtClean="0"/>
              <a:t>10</a:t>
            </a:fld>
            <a:endParaRPr lang="en-GB"/>
          </a:p>
        </p:txBody>
      </p:sp>
    </p:spTree>
    <p:extLst>
      <p:ext uri="{BB962C8B-B14F-4D97-AF65-F5344CB8AC3E}">
        <p14:creationId xmlns:p14="http://schemas.microsoft.com/office/powerpoint/2010/main" val="1167961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aseline="0" dirty="0"/>
              <a:t>Here are a few ideas to research when you’re planning your experiment.</a:t>
            </a:r>
          </a:p>
          <a:p>
            <a:pPr marL="0" indent="0">
              <a:buFontTx/>
              <a:buNone/>
            </a:pPr>
            <a:endParaRPr lang="en-GB" baseline="0" dirty="0"/>
          </a:p>
          <a:p>
            <a:pPr marL="0" indent="0">
              <a:buFontTx/>
              <a:buNone/>
            </a:pPr>
            <a:r>
              <a:rPr lang="en-GB" dirty="0"/>
              <a:t>We’ll cover artefacts shortly,</a:t>
            </a:r>
            <a:r>
              <a:rPr lang="en-GB" baseline="0" dirty="0"/>
              <a:t> when we talk about pre-processing.</a:t>
            </a:r>
          </a:p>
          <a:p>
            <a:pPr marL="0" indent="0">
              <a:buFontTx/>
              <a:buNone/>
            </a:pPr>
            <a:endParaRPr lang="en-GB" baseline="0" dirty="0"/>
          </a:p>
          <a:p>
            <a:pPr marL="0" indent="0">
              <a:buFontTx/>
              <a:buNone/>
            </a:pPr>
            <a:r>
              <a:rPr lang="en-GB" baseline="0" dirty="0"/>
              <a:t>Secondary effects may be constituted by some indirect or unintended causal process that makes it seem like your experimental treatment had an effect. Steven Luck, in his “Ten Simple Rules” book chapter on designing ERP studies, gives the example of comparing a hot beaker of water with a cold beaker of water, finding that the cold beaker weighs more, and concluding that heat makes water weigh less. When, in fact, some of the water has escaped from the hot beaker as vapour as a result of being heated. In anticipation of this secondary effect of evaporation, you could seal your container.</a:t>
            </a:r>
          </a:p>
          <a:p>
            <a:pPr marL="0" indent="0">
              <a:buFontTx/>
              <a:buNone/>
            </a:pPr>
            <a:endParaRPr lang="en-GB" baseline="0" dirty="0"/>
          </a:p>
          <a:p>
            <a:pPr marL="0" indent="0">
              <a:buFontTx/>
              <a:buNone/>
            </a:pPr>
            <a:r>
              <a:rPr lang="en-GB" baseline="0" dirty="0"/>
              <a:t>Even if you choose a very narrowly defined and isolable mechanism or aspect of cognition to study, participants may employ different cognitive strategies with different neural signatures. Or if you require some sort of an active response, such as pressing a button or giving an answer verbally, this might affect your measures of interest--or maybe the verbal nature response itself is an integral part of what you thought was a purely “mental” process! </a:t>
            </a:r>
          </a:p>
          <a:p>
            <a:pPr marL="0" indent="0">
              <a:buFontTx/>
              <a:buNone/>
            </a:pPr>
            <a:endParaRPr lang="en-GB" baseline="0" dirty="0"/>
          </a:p>
          <a:p>
            <a:pPr marL="0" indent="0">
              <a:buFontTx/>
              <a:buNone/>
            </a:pPr>
            <a:r>
              <a:rPr lang="en-GB" baseline="0" dirty="0"/>
              <a:t>Your participants are people with lives outside of your laboratory, and they bring this diversity (or lack thereof) to your study. For instance, the sad Happy Birthday experiment might only work with people from cultures wherein this song, or Western music in general, is familiar. If you only recruit UCL students, can you generalise your results to people of all education or socio-economic levels? Don’t stop at handedness or education if it might make even a remote difference to your study, such as advanced sports or music training, second language, et cetera.</a:t>
            </a:r>
          </a:p>
        </p:txBody>
      </p:sp>
      <p:sp>
        <p:nvSpPr>
          <p:cNvPr id="4" name="Slide Number Placeholder 3"/>
          <p:cNvSpPr>
            <a:spLocks noGrp="1"/>
          </p:cNvSpPr>
          <p:nvPr>
            <p:ph type="sldNum" sz="quarter" idx="10"/>
          </p:nvPr>
        </p:nvSpPr>
        <p:spPr/>
        <p:txBody>
          <a:bodyPr/>
          <a:lstStyle/>
          <a:p>
            <a:fld id="{A626C678-67BB-4E0B-99B5-0A98F3E04262}" type="slidenum">
              <a:rPr lang="en-GB" smtClean="0"/>
              <a:t>11</a:t>
            </a:fld>
            <a:endParaRPr lang="en-GB"/>
          </a:p>
        </p:txBody>
      </p:sp>
    </p:spTree>
    <p:extLst>
      <p:ext uri="{BB962C8B-B14F-4D97-AF65-F5344CB8AC3E}">
        <p14:creationId xmlns:p14="http://schemas.microsoft.com/office/powerpoint/2010/main" val="2076094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TW" dirty="0">
                <a:ea typeface="ＭＳ Ｐゴシック" pitchFamily="34" charset="-128"/>
              </a:rPr>
              <a:t>There</a:t>
            </a:r>
            <a:r>
              <a:rPr lang="en-US" altLang="zh-TW" baseline="0" dirty="0">
                <a:ea typeface="ＭＳ Ｐゴシック" pitchFamily="34" charset="-128"/>
              </a:rPr>
              <a:t> are a few things we can do to clean our data up, but ideally, we keep noise to a minimum during the acquisition process. The principle is “garbage in, garbage out”. Budget extra time to do a good job setting your participants up, and do your best to ensure that your experimental space is as shielded from sources of noise as possible. With MEG, this isn’t really in your hands. But because EEG is comparatively cheap and portable, you could conceivably run your study in a really non-optimal situation.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a:ea typeface="ＭＳ Ｐゴシック" pitchFamily="34" charset="-128"/>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ea typeface="ＭＳ Ｐゴシック" pitchFamily="34" charset="-128"/>
              </a:rPr>
              <a:t>The </a:t>
            </a:r>
            <a:r>
              <a:rPr lang="en-GB" baseline="0" dirty="0">
                <a:ea typeface="+mn-ea"/>
              </a:rPr>
              <a:t>s</a:t>
            </a:r>
            <a:r>
              <a:rPr lang="en-GB" dirty="0"/>
              <a:t>trategy is to</a:t>
            </a:r>
            <a:r>
              <a:rPr lang="en-GB" baseline="0" dirty="0"/>
              <a:t> be aware of source of noise. </a:t>
            </a:r>
          </a:p>
          <a:p>
            <a:pPr marL="628650" lvl="1" indent="-171450">
              <a:buFontTx/>
              <a:buChar char="-"/>
            </a:pPr>
            <a:r>
              <a:rPr lang="en-GB" baseline="0" dirty="0"/>
              <a:t>Minimise noise source if possible</a:t>
            </a:r>
          </a:p>
          <a:p>
            <a:pPr marL="628650" lvl="1" indent="-171450">
              <a:buFontTx/>
              <a:buChar char="-"/>
            </a:pPr>
            <a:r>
              <a:rPr lang="en-GB" baseline="0" dirty="0"/>
              <a:t>Detect sources of noise – record EOG (</a:t>
            </a:r>
            <a:r>
              <a:rPr lang="en-GB" baseline="0" dirty="0" err="1"/>
              <a:t>electrooculogram</a:t>
            </a:r>
            <a:r>
              <a:rPr lang="en-GB" baseline="0" dirty="0"/>
              <a:t> – eye-specific), EMG (electromyogram – muscle), ECG (electrocardiogram – heart) and then you can at least know where problems are occurring.</a:t>
            </a:r>
          </a:p>
          <a:p>
            <a:pPr marL="628650" lvl="1" indent="-171450">
              <a:buFontTx/>
              <a:buChar char="-"/>
            </a:pPr>
            <a:r>
              <a:rPr lang="en-GB" baseline="0" dirty="0"/>
              <a:t>Consider recording some “empty room” data as a tool for gauging baseline background noise.</a:t>
            </a:r>
            <a:endParaRPr lang="en-GB" dirty="0"/>
          </a:p>
        </p:txBody>
      </p:sp>
      <p:sp>
        <p:nvSpPr>
          <p:cNvPr id="4" name="Slide Number Placeholder 3"/>
          <p:cNvSpPr>
            <a:spLocks noGrp="1"/>
          </p:cNvSpPr>
          <p:nvPr>
            <p:ph type="sldNum" sz="quarter" idx="10"/>
          </p:nvPr>
        </p:nvSpPr>
        <p:spPr/>
        <p:txBody>
          <a:bodyPr/>
          <a:lstStyle/>
          <a:p>
            <a:fld id="{A626C678-67BB-4E0B-99B5-0A98F3E04262}" type="slidenum">
              <a:rPr lang="en-GB" smtClean="0"/>
              <a:t>12</a:t>
            </a:fld>
            <a:endParaRPr lang="en-GB"/>
          </a:p>
        </p:txBody>
      </p:sp>
    </p:spTree>
    <p:extLst>
      <p:ext uri="{BB962C8B-B14F-4D97-AF65-F5344CB8AC3E}">
        <p14:creationId xmlns:p14="http://schemas.microsoft.com/office/powerpoint/2010/main" val="3846760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are converting an analog signal, a sine</a:t>
            </a:r>
            <a:r>
              <a:rPr lang="en-CA" baseline="0" dirty="0"/>
              <a:t> wave, to a digital representation. According to the </a:t>
            </a:r>
            <a:r>
              <a:rPr lang="en-CA" sz="1200" b="1" i="0" kern="1200" dirty="0">
                <a:solidFill>
                  <a:schemeClr val="tx1"/>
                </a:solidFill>
                <a:effectLst/>
                <a:latin typeface="+mn-lt"/>
                <a:ea typeface="+mn-ea"/>
                <a:cs typeface="+mn-cs"/>
              </a:rPr>
              <a:t>Nyquist rate,</a:t>
            </a:r>
            <a:r>
              <a:rPr lang="en-CA" sz="1200" b="0" i="0" kern="1200" dirty="0">
                <a:solidFill>
                  <a:schemeClr val="tx1"/>
                </a:solidFill>
                <a:effectLst/>
                <a:latin typeface="+mn-lt"/>
                <a:ea typeface="+mn-ea"/>
                <a:cs typeface="+mn-cs"/>
              </a:rPr>
              <a:t> for lossless digitization, the sampling rate should be </a:t>
            </a:r>
            <a:r>
              <a:rPr lang="en-CA" sz="1200" b="1" i="1" kern="1200" dirty="0">
                <a:solidFill>
                  <a:schemeClr val="tx1"/>
                </a:solidFill>
                <a:effectLst/>
                <a:latin typeface="+mn-lt"/>
                <a:ea typeface="+mn-ea"/>
                <a:cs typeface="+mn-cs"/>
              </a:rPr>
              <a:t>at least twice</a:t>
            </a:r>
            <a:r>
              <a:rPr lang="en-CA" sz="1200" b="0" i="0" kern="1200" dirty="0">
                <a:solidFill>
                  <a:schemeClr val="tx1"/>
                </a:solidFill>
                <a:effectLst/>
                <a:latin typeface="+mn-lt"/>
                <a:ea typeface="+mn-ea"/>
                <a:cs typeface="+mn-cs"/>
              </a:rPr>
              <a:t> the maximum frequency responses. Indeed, many times more the better</a:t>
            </a:r>
            <a:r>
              <a:rPr lang="en-CA" sz="1200" b="0" i="0" kern="1200" baseline="0" dirty="0">
                <a:solidFill>
                  <a:schemeClr val="tx1"/>
                </a:solidFill>
                <a:effectLst/>
                <a:latin typeface="+mn-lt"/>
                <a:ea typeface="+mn-ea"/>
                <a:cs typeface="+mn-cs"/>
              </a:rPr>
              <a:t> </a:t>
            </a:r>
            <a:r>
              <a:rPr lang="mr-IN" sz="1200" b="0" i="0" kern="1200" baseline="0" dirty="0">
                <a:solidFill>
                  <a:schemeClr val="tx1"/>
                </a:solidFill>
                <a:effectLst/>
                <a:latin typeface="+mn-lt"/>
                <a:ea typeface="+mn-ea"/>
                <a:cs typeface="+mn-cs"/>
              </a:rPr>
              <a:t>–</a:t>
            </a:r>
            <a:r>
              <a:rPr lang="en-CA" sz="1200" b="0" i="0" kern="1200" baseline="0" dirty="0">
                <a:solidFill>
                  <a:schemeClr val="tx1"/>
                </a:solidFill>
                <a:effectLst/>
                <a:latin typeface="+mn-lt"/>
                <a:ea typeface="+mn-ea"/>
                <a:cs typeface="+mn-cs"/>
              </a:rPr>
              <a:t> what is your computational affordance? How much data can you handle? This is important if you’re interested in high frequency bands in the EEG.</a:t>
            </a:r>
          </a:p>
          <a:p>
            <a:endParaRPr lang="en-CA" sz="1200" b="0" i="0" kern="1200" baseline="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In terms of </a:t>
            </a:r>
            <a:r>
              <a:rPr lang="en-CA" sz="1200" b="1" i="0" kern="1200" dirty="0">
                <a:solidFill>
                  <a:schemeClr val="tx1"/>
                </a:solidFill>
                <a:effectLst/>
                <a:latin typeface="+mn-lt"/>
                <a:ea typeface="+mn-ea"/>
                <a:cs typeface="+mn-cs"/>
              </a:rPr>
              <a:t>event-related experiments</a:t>
            </a:r>
            <a:r>
              <a:rPr lang="en-CA" sz="1200" b="0" i="0" kern="1200" dirty="0">
                <a:solidFill>
                  <a:schemeClr val="tx1"/>
                </a:solidFill>
                <a:effectLst/>
                <a:latin typeface="+mn-lt"/>
                <a:ea typeface="+mn-ea"/>
                <a:cs typeface="+mn-cs"/>
              </a:rPr>
              <a:t>. The minimum duration between two stimuli defines the maximum length you can consider analyzing after the stimulus. You should design your experiment so that it always includes the entire evoked response, plus an additional segment that you can use as a baseline for the following epoch.</a:t>
            </a:r>
            <a:r>
              <a:rPr lang="en-CA" sz="1200" b="0" i="0" kern="1200" baseline="0" dirty="0">
                <a:solidFill>
                  <a:schemeClr val="tx1"/>
                </a:solidFill>
                <a:effectLst/>
                <a:latin typeface="+mn-lt"/>
                <a:ea typeface="+mn-ea"/>
                <a:cs typeface="+mn-cs"/>
              </a:rPr>
              <a:t> </a:t>
            </a:r>
            <a:r>
              <a:rPr lang="en-CA" sz="1200" b="0" i="0" kern="1200" dirty="0">
                <a:solidFill>
                  <a:schemeClr val="tx1"/>
                </a:solidFill>
                <a:effectLst/>
                <a:latin typeface="+mn-lt"/>
                <a:ea typeface="+mn-ea"/>
                <a:cs typeface="+mn-cs"/>
              </a:rPr>
              <a:t>Remember</a:t>
            </a:r>
            <a:r>
              <a:rPr lang="en-CA" sz="1200" b="0" i="0" kern="1200" baseline="0" dirty="0">
                <a:solidFill>
                  <a:schemeClr val="tx1"/>
                </a:solidFill>
                <a:effectLst/>
                <a:latin typeface="+mn-lt"/>
                <a:ea typeface="+mn-ea"/>
                <a:cs typeface="+mn-cs"/>
              </a:rPr>
              <a:t> that t</a:t>
            </a:r>
            <a:r>
              <a:rPr lang="en-CA" sz="1200" b="0" i="0" kern="1200" dirty="0">
                <a:solidFill>
                  <a:schemeClr val="tx1"/>
                </a:solidFill>
                <a:effectLst/>
                <a:latin typeface="+mn-lt"/>
                <a:ea typeface="+mn-ea"/>
                <a:cs typeface="+mn-cs"/>
              </a:rPr>
              <a:t>he baseline of some epochs may contain motor and somatosensory components (if you incorporate button presses, for</a:t>
            </a:r>
            <a:r>
              <a:rPr lang="en-CA" sz="1200" b="0" i="0" kern="1200" baseline="0" dirty="0">
                <a:solidFill>
                  <a:schemeClr val="tx1"/>
                </a:solidFill>
                <a:effectLst/>
                <a:latin typeface="+mn-lt"/>
                <a:ea typeface="+mn-ea"/>
                <a:cs typeface="+mn-cs"/>
              </a:rPr>
              <a:t> instance)</a:t>
            </a:r>
            <a:r>
              <a:rPr lang="en-CA" sz="1200" b="0" i="0" kern="1200" dirty="0">
                <a:solidFill>
                  <a:schemeClr val="tx1"/>
                </a:solidFill>
                <a:effectLst/>
                <a:latin typeface="+mn-lt"/>
                <a:ea typeface="+mn-ea"/>
                <a:cs typeface="+mn-cs"/>
              </a:rPr>
              <a:t>.</a:t>
            </a:r>
          </a:p>
          <a:p>
            <a:r>
              <a:rPr lang="en-CA" sz="1200" b="0" i="0" kern="1200" dirty="0">
                <a:solidFill>
                  <a:schemeClr val="tx1"/>
                </a:solidFill>
                <a:effectLst/>
                <a:latin typeface="+mn-lt"/>
                <a:ea typeface="+mn-ea"/>
                <a:cs typeface="+mn-cs"/>
              </a:rPr>
              <a:t>For data processing, it is always better to have longer ISI, but it also means increasing the duration of the experiment or decreasing the number of repetitions,</a:t>
            </a:r>
            <a:r>
              <a:rPr lang="en-CA" sz="1200" b="0" i="0" kern="1200" baseline="0" dirty="0">
                <a:solidFill>
                  <a:schemeClr val="tx1"/>
                </a:solidFill>
                <a:effectLst/>
                <a:latin typeface="+mn-lt"/>
                <a:ea typeface="+mn-ea"/>
                <a:cs typeface="+mn-cs"/>
              </a:rPr>
              <a:t> so it’s just something to consider.</a:t>
            </a:r>
          </a:p>
          <a:p>
            <a:endParaRPr lang="en-CA" sz="1200" b="0" i="0" kern="1200" baseline="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In </a:t>
            </a:r>
            <a:r>
              <a:rPr lang="en-CA" sz="1200" b="1" i="0" kern="1200" dirty="0">
                <a:solidFill>
                  <a:schemeClr val="tx1"/>
                </a:solidFill>
                <a:effectLst/>
                <a:latin typeface="+mn-lt"/>
                <a:ea typeface="+mn-ea"/>
                <a:cs typeface="+mn-cs"/>
              </a:rPr>
              <a:t>source localisation</a:t>
            </a:r>
            <a:r>
              <a:rPr lang="en-CA" sz="1200" b="0" i="0" kern="1200" dirty="0">
                <a:solidFill>
                  <a:schemeClr val="tx1"/>
                </a:solidFill>
                <a:effectLst/>
                <a:latin typeface="+mn-lt"/>
                <a:ea typeface="+mn-ea"/>
                <a:cs typeface="+mn-cs"/>
              </a:rPr>
              <a:t>, one applies signal processing techniques to estimate the current sources inside the brain that best fit the</a:t>
            </a:r>
            <a:r>
              <a:rPr lang="en-CA" sz="1200" b="0" i="0" kern="1200" baseline="0" dirty="0">
                <a:solidFill>
                  <a:schemeClr val="tx1"/>
                </a:solidFill>
                <a:effectLst/>
                <a:latin typeface="+mn-lt"/>
                <a:ea typeface="+mn-ea"/>
                <a:cs typeface="+mn-cs"/>
              </a:rPr>
              <a:t> EEG</a:t>
            </a:r>
            <a:r>
              <a:rPr lang="en-CA" sz="1200" b="0" i="0" kern="1200" dirty="0">
                <a:solidFill>
                  <a:schemeClr val="tx1"/>
                </a:solidFill>
                <a:effectLst/>
                <a:latin typeface="+mn-lt"/>
                <a:ea typeface="+mn-ea"/>
                <a:cs typeface="+mn-cs"/>
              </a:rPr>
              <a:t> data.</a:t>
            </a:r>
            <a:r>
              <a:rPr lang="en-CA" sz="1200" b="0" i="0" kern="1200" baseline="0" dirty="0">
                <a:solidFill>
                  <a:schemeClr val="tx1"/>
                </a:solidFill>
                <a:effectLst/>
                <a:latin typeface="+mn-lt"/>
                <a:ea typeface="+mn-ea"/>
                <a:cs typeface="+mn-cs"/>
              </a:rPr>
              <a:t> </a:t>
            </a:r>
            <a:r>
              <a:rPr lang="en-CA" sz="1200" b="0" i="0" kern="1200" dirty="0">
                <a:solidFill>
                  <a:schemeClr val="tx1"/>
                </a:solidFill>
                <a:effectLst/>
                <a:latin typeface="+mn-lt"/>
                <a:ea typeface="+mn-ea"/>
                <a:cs typeface="+mn-cs"/>
              </a:rPr>
              <a:t>The accuracy with which a source can be located is affected by a number of factors including head-modelling errors, source-modelling errors and EEG noise (instrumental or biological).</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The dipolar fields of each brain region propagate in three dimensions, in a dipolar pattern depending on the orientation of the cortical sources. Activity recorded at any head surface sensor reflects a summation of all active sources in the brain, superposed as a function of their distance, orientation, and the resistivity of the underlying tissues. Therefore, realistic source analysis of EEG potentials requires objective biophysical models that incorporate the exact positions of the sensors as well as the properties of head and brain anatomy, such that appropriate inverse techniques can be applied to map surface potentials to cortical sources.</a:t>
            </a:r>
            <a:r>
              <a:rPr lang="en-CA" sz="1200" b="0" i="0" kern="1200" baseline="0" dirty="0">
                <a:solidFill>
                  <a:schemeClr val="tx1"/>
                </a:solidFill>
                <a:effectLst/>
                <a:latin typeface="+mn-lt"/>
                <a:ea typeface="+mn-ea"/>
                <a:cs typeface="+mn-cs"/>
              </a:rPr>
              <a:t> S</a:t>
            </a:r>
            <a:r>
              <a:rPr lang="en-CA" sz="1200" b="0" i="0" kern="1200" dirty="0">
                <a:solidFill>
                  <a:schemeClr val="tx1"/>
                </a:solidFill>
                <a:effectLst/>
                <a:latin typeface="+mn-lt"/>
                <a:ea typeface="+mn-ea"/>
                <a:cs typeface="+mn-cs"/>
              </a:rPr>
              <a:t>patial sampling may be sub optimal with EEG recordings with conventional electrode montages (less than 128 channels)</a:t>
            </a:r>
          </a:p>
          <a:p>
            <a:endParaRPr lang="en-CA" sz="1200" b="0"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Referencing</a:t>
            </a:r>
            <a:r>
              <a:rPr lang="en-CA" sz="1200" b="0" i="0" kern="1200" dirty="0">
                <a:solidFill>
                  <a:schemeClr val="tx1"/>
                </a:solidFill>
                <a:effectLst/>
                <a:latin typeface="+mn-lt"/>
                <a:ea typeface="+mn-ea"/>
                <a:cs typeface="+mn-cs"/>
              </a:rPr>
              <a:t>.</a:t>
            </a:r>
            <a:r>
              <a:rPr lang="en-CA" sz="1200" b="0" i="0" kern="1200" baseline="0" dirty="0">
                <a:solidFill>
                  <a:schemeClr val="tx1"/>
                </a:solidFill>
                <a:effectLst/>
                <a:latin typeface="+mn-lt"/>
                <a:ea typeface="+mn-ea"/>
                <a:cs typeface="+mn-cs"/>
              </a:rPr>
              <a:t> </a:t>
            </a:r>
            <a:r>
              <a:rPr lang="en-CA" sz="1200" b="0" i="0" kern="1200" dirty="0">
                <a:solidFill>
                  <a:schemeClr val="tx1"/>
                </a:solidFill>
                <a:effectLst/>
                <a:latin typeface="+mn-lt"/>
                <a:ea typeface="+mn-ea"/>
                <a:cs typeface="+mn-cs"/>
              </a:rPr>
              <a:t>In EEG, voltages recorded at each electrode are relative to voltages recorded at other electrodes. Theoretically, a reference could be anywhere but the reference needs to be carefully chosen because any activity in the reference electrode will reflected in the activity at other electrodes. Often, the mastoids are chosen as reference electrodes, because while being close in distance to the electrodes, they record less signal from the brain. However, the very fact of being close to the brain means that mastoid signal does contain some neural signal, which means that the mastoids are not the ideal references. For high density EEG (100+ electrodes), the average of activity at all electrodes is often chosen as the reference. As a rule of thumb, the position of a reference electrode should not be close to that of an electrode where you expect your main effects to be. For example, the </a:t>
            </a:r>
            <a:r>
              <a:rPr lang="en-CA" sz="1200" b="0" i="0" kern="1200" dirty="0" err="1">
                <a:solidFill>
                  <a:schemeClr val="tx1"/>
                </a:solidFill>
                <a:effectLst/>
                <a:latin typeface="+mn-lt"/>
                <a:ea typeface="+mn-ea"/>
                <a:cs typeface="+mn-cs"/>
              </a:rPr>
              <a:t>Cz</a:t>
            </a:r>
            <a:r>
              <a:rPr lang="en-CA" sz="1200" b="0" i="0" kern="1200" dirty="0">
                <a:solidFill>
                  <a:schemeClr val="tx1"/>
                </a:solidFill>
                <a:effectLst/>
                <a:latin typeface="+mn-lt"/>
                <a:ea typeface="+mn-ea"/>
                <a:cs typeface="+mn-cs"/>
              </a:rPr>
              <a:t> is often used as a reference electrode, but it should not be used as such if you expect task-related activity to be centred around this electrode. It also not advisable to reference your data to an electrode of one hemisphere as this could introduce a laterality bias into your data</a:t>
            </a:r>
          </a:p>
        </p:txBody>
      </p:sp>
      <p:sp>
        <p:nvSpPr>
          <p:cNvPr id="4" name="Slide Number Placeholder 3"/>
          <p:cNvSpPr>
            <a:spLocks noGrp="1"/>
          </p:cNvSpPr>
          <p:nvPr>
            <p:ph type="sldNum" sz="quarter" idx="10"/>
          </p:nvPr>
        </p:nvSpPr>
        <p:spPr/>
        <p:txBody>
          <a:bodyPr/>
          <a:lstStyle/>
          <a:p>
            <a:fld id="{A626C678-67BB-4E0B-99B5-0A98F3E04262}" type="slidenum">
              <a:rPr lang="en-GB" smtClean="0"/>
              <a:t>13</a:t>
            </a:fld>
            <a:endParaRPr lang="en-GB"/>
          </a:p>
        </p:txBody>
      </p:sp>
    </p:spTree>
    <p:extLst>
      <p:ext uri="{BB962C8B-B14F-4D97-AF65-F5344CB8AC3E}">
        <p14:creationId xmlns:p14="http://schemas.microsoft.com/office/powerpoint/2010/main" val="1214273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ea typeface="ＭＳ Ｐゴシック" pitchFamily="1" charset="-128"/>
              </a:rPr>
              <a:t>We discussed</a:t>
            </a:r>
            <a:r>
              <a:rPr lang="en-GB" altLang="en-US" baseline="0" dirty="0">
                <a:ea typeface="ＭＳ Ｐゴシック" pitchFamily="1" charset="-128"/>
              </a:rPr>
              <a:t> the Nyquist frequency earlier, so hopefully we’ve chosen an appropriate sampling rate. But perhaps our files are now huge and we would like to </a:t>
            </a:r>
            <a:r>
              <a:rPr lang="en-GB" sz="1200" b="0" i="0" kern="1200" dirty="0" err="1">
                <a:solidFill>
                  <a:schemeClr val="tx1"/>
                </a:solidFill>
                <a:effectLst/>
                <a:latin typeface="+mn-lt"/>
                <a:ea typeface="+mn-ea"/>
                <a:cs typeface="+mn-cs"/>
              </a:rPr>
              <a:t>downsample</a:t>
            </a:r>
            <a:r>
              <a:rPr lang="en-GB" sz="1200" b="0" i="0" kern="1200" dirty="0">
                <a:solidFill>
                  <a:schemeClr val="tx1"/>
                </a:solidFill>
                <a:effectLst/>
                <a:latin typeface="+mn-lt"/>
                <a:ea typeface="+mn-ea"/>
                <a:cs typeface="+mn-cs"/>
              </a:rPr>
              <a:t> the data to around 250Hz (if the original sampling frequency is higher than that). </a:t>
            </a:r>
            <a:r>
              <a:rPr lang="en-GB" sz="1200" b="0" i="0" kern="1200" dirty="0" err="1">
                <a:solidFill>
                  <a:schemeClr val="tx1"/>
                </a:solidFill>
                <a:effectLst/>
                <a:latin typeface="+mn-lt"/>
                <a:ea typeface="+mn-ea"/>
                <a:cs typeface="+mn-cs"/>
              </a:rPr>
              <a:t>Downsampling</a:t>
            </a:r>
            <a:r>
              <a:rPr lang="en-GB" sz="1200" b="0" i="0" kern="1200" dirty="0">
                <a:solidFill>
                  <a:schemeClr val="tx1"/>
                </a:solidFill>
                <a:effectLst/>
                <a:latin typeface="+mn-lt"/>
                <a:ea typeface="+mn-ea"/>
                <a:cs typeface="+mn-cs"/>
              </a:rPr>
              <a:t> is useful to compress the data size. It will cut off very high-frequency information.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Usually, a low-pass filter is necessary before </a:t>
            </a:r>
            <a:r>
              <a:rPr lang="en-GB" sz="1200" b="0" i="0" kern="1200" dirty="0" err="1">
                <a:solidFill>
                  <a:schemeClr val="tx1"/>
                </a:solidFill>
                <a:effectLst/>
                <a:latin typeface="+mn-lt"/>
                <a:ea typeface="+mn-ea"/>
                <a:cs typeface="+mn-cs"/>
              </a:rPr>
              <a:t>downsampling</a:t>
            </a:r>
            <a:r>
              <a:rPr lang="en-GB" sz="1200" b="0" i="0" kern="1200" dirty="0">
                <a:solidFill>
                  <a:schemeClr val="tx1"/>
                </a:solidFill>
                <a:effectLst/>
                <a:latin typeface="+mn-lt"/>
                <a:ea typeface="+mn-ea"/>
                <a:cs typeface="+mn-cs"/>
              </a:rPr>
              <a:t> for anti-aliasing, but toolkits such as EEGLAB apply the anti-aliasing filter automatically. </a:t>
            </a:r>
            <a:endParaRPr lang="en-US" altLang="zh-TW" dirty="0">
              <a:latin typeface="Arial" panose="020B0604020202020204" pitchFamily="34" charset="0"/>
              <a:ea typeface="ＭＳ Ｐゴシック" pitchFamily="1" charset="-128"/>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itchFamily="1" charset="-128"/>
              </a:defRPr>
            </a:lvl1pPr>
            <a:lvl2pPr marL="742950" indent="-285750">
              <a:defRPr sz="2400">
                <a:solidFill>
                  <a:schemeClr val="tx1"/>
                </a:solidFill>
                <a:latin typeface="Arial" panose="020B0604020202020204" pitchFamily="34" charset="0"/>
                <a:ea typeface="ＭＳ Ｐゴシック" pitchFamily="1" charset="-128"/>
              </a:defRPr>
            </a:lvl2pPr>
            <a:lvl3pPr marL="1143000" indent="-228600">
              <a:defRPr sz="2400">
                <a:solidFill>
                  <a:schemeClr val="tx1"/>
                </a:solidFill>
                <a:latin typeface="Arial" panose="020B0604020202020204" pitchFamily="34" charset="0"/>
                <a:ea typeface="ＭＳ Ｐゴシック" pitchFamily="1" charset="-128"/>
              </a:defRPr>
            </a:lvl3pPr>
            <a:lvl4pPr marL="1600200" indent="-228600">
              <a:defRPr sz="2400">
                <a:solidFill>
                  <a:schemeClr val="tx1"/>
                </a:solidFill>
                <a:latin typeface="Arial" panose="020B0604020202020204" pitchFamily="34" charset="0"/>
                <a:ea typeface="ＭＳ Ｐゴシック" pitchFamily="1" charset="-128"/>
              </a:defRPr>
            </a:lvl4pPr>
            <a:lvl5pPr marL="2057400" indent="-228600">
              <a:defRPr sz="2400">
                <a:solidFill>
                  <a:schemeClr val="tx1"/>
                </a:solidFill>
                <a:latin typeface="Arial" panose="020B0604020202020204" pitchFamily="34"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9pPr>
          </a:lstStyle>
          <a:p>
            <a:fld id="{B08FA289-51F6-43E9-B061-F38C72E59194}" type="slidenum">
              <a:rPr lang="en-GB" altLang="en-US" sz="1200"/>
              <a:pPr/>
              <a:t>14</a:t>
            </a:fld>
            <a:endParaRPr lang="en-GB" altLang="en-US" sz="1200"/>
          </a:p>
        </p:txBody>
      </p:sp>
    </p:spTree>
    <p:extLst>
      <p:ext uri="{BB962C8B-B14F-4D97-AF65-F5344CB8AC3E}">
        <p14:creationId xmlns:p14="http://schemas.microsoft.com/office/powerpoint/2010/main" val="1630140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ea typeface="+mn-ea"/>
              </a:rPr>
              <a:t>Too much filtering can alter the data and lose temporal precision,</a:t>
            </a:r>
            <a:r>
              <a:rPr lang="en-GB" sz="1200" baseline="0" dirty="0">
                <a:ea typeface="+mn-ea"/>
              </a:rPr>
              <a:t> so we really want to make sure we eliminate as much of this noise as possible before collecting our data.</a:t>
            </a:r>
            <a:endParaRPr lang="en-GB" sz="1200" dirty="0">
              <a:ea typeface="+mn-ea"/>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itchFamily="1" charset="-128"/>
              </a:defRPr>
            </a:lvl1pPr>
            <a:lvl2pPr marL="742950" indent="-285750">
              <a:defRPr sz="2400">
                <a:solidFill>
                  <a:schemeClr val="tx1"/>
                </a:solidFill>
                <a:latin typeface="Arial" panose="020B0604020202020204" pitchFamily="34" charset="0"/>
                <a:ea typeface="ＭＳ Ｐゴシック" pitchFamily="1" charset="-128"/>
              </a:defRPr>
            </a:lvl2pPr>
            <a:lvl3pPr marL="1143000" indent="-228600">
              <a:defRPr sz="2400">
                <a:solidFill>
                  <a:schemeClr val="tx1"/>
                </a:solidFill>
                <a:latin typeface="Arial" panose="020B0604020202020204" pitchFamily="34" charset="0"/>
                <a:ea typeface="ＭＳ Ｐゴシック" pitchFamily="1" charset="-128"/>
              </a:defRPr>
            </a:lvl3pPr>
            <a:lvl4pPr marL="1600200" indent="-228600">
              <a:defRPr sz="2400">
                <a:solidFill>
                  <a:schemeClr val="tx1"/>
                </a:solidFill>
                <a:latin typeface="Arial" panose="020B0604020202020204" pitchFamily="34" charset="0"/>
                <a:ea typeface="ＭＳ Ｐゴシック" pitchFamily="1" charset="-128"/>
              </a:defRPr>
            </a:lvl4pPr>
            <a:lvl5pPr marL="2057400" indent="-228600">
              <a:defRPr sz="2400">
                <a:solidFill>
                  <a:schemeClr val="tx1"/>
                </a:solidFill>
                <a:latin typeface="Arial" panose="020B0604020202020204" pitchFamily="34"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9pPr>
          </a:lstStyle>
          <a:p>
            <a:fld id="{C53E906D-0EB5-4688-96A0-298788C1FD0F}" type="slidenum">
              <a:rPr lang="en-GB" altLang="en-US" sz="1200"/>
              <a:pPr/>
              <a:t>15</a:t>
            </a:fld>
            <a:endParaRPr lang="en-GB" altLang="en-US" sz="1200"/>
          </a:p>
        </p:txBody>
      </p:sp>
    </p:spTree>
    <p:extLst>
      <p:ext uri="{BB962C8B-B14F-4D97-AF65-F5344CB8AC3E}">
        <p14:creationId xmlns:p14="http://schemas.microsoft.com/office/powerpoint/2010/main" val="2571320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ea typeface="+mn-ea"/>
              </a:rPr>
              <a:t>For example of how filtering can be dangerous, Tanner, Morgan-Short and Luck found that by using a fairly standard high-pass filter setting, at .5 </a:t>
            </a:r>
            <a:r>
              <a:rPr lang="en-GB" sz="1200" dirty="0" err="1">
                <a:ea typeface="+mn-ea"/>
              </a:rPr>
              <a:t>hz</a:t>
            </a:r>
            <a:r>
              <a:rPr lang="en-GB" sz="1200" dirty="0">
                <a:ea typeface="+mn-ea"/>
              </a:rPr>
              <a:t> (which was actually the recommended setting in older versions of these slides), they could artificially produce an N400 in what was supposed to be a P600 task. </a:t>
            </a: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itchFamily="1" charset="-128"/>
              </a:defRPr>
            </a:lvl1pPr>
            <a:lvl2pPr marL="742950" indent="-285750">
              <a:defRPr sz="2400">
                <a:solidFill>
                  <a:schemeClr val="tx1"/>
                </a:solidFill>
                <a:latin typeface="Arial" panose="020B0604020202020204" pitchFamily="34" charset="0"/>
                <a:ea typeface="ＭＳ Ｐゴシック" pitchFamily="1" charset="-128"/>
              </a:defRPr>
            </a:lvl2pPr>
            <a:lvl3pPr marL="1143000" indent="-228600">
              <a:defRPr sz="2400">
                <a:solidFill>
                  <a:schemeClr val="tx1"/>
                </a:solidFill>
                <a:latin typeface="Arial" panose="020B0604020202020204" pitchFamily="34" charset="0"/>
                <a:ea typeface="ＭＳ Ｐゴシック" pitchFamily="1" charset="-128"/>
              </a:defRPr>
            </a:lvl3pPr>
            <a:lvl4pPr marL="1600200" indent="-228600">
              <a:defRPr sz="2400">
                <a:solidFill>
                  <a:schemeClr val="tx1"/>
                </a:solidFill>
                <a:latin typeface="Arial" panose="020B0604020202020204" pitchFamily="34" charset="0"/>
                <a:ea typeface="ＭＳ Ｐゴシック" pitchFamily="1" charset="-128"/>
              </a:defRPr>
            </a:lvl4pPr>
            <a:lvl5pPr marL="2057400" indent="-228600">
              <a:defRPr sz="2400">
                <a:solidFill>
                  <a:schemeClr val="tx1"/>
                </a:solidFill>
                <a:latin typeface="Arial" panose="020B0604020202020204" pitchFamily="34"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9pPr>
          </a:lstStyle>
          <a:p>
            <a:fld id="{C53E906D-0EB5-4688-96A0-298788C1FD0F}" type="slidenum">
              <a:rPr lang="en-GB" altLang="en-US" sz="1200"/>
              <a:pPr/>
              <a:t>16</a:t>
            </a:fld>
            <a:endParaRPr lang="en-GB" altLang="en-US" sz="1200"/>
          </a:p>
        </p:txBody>
      </p:sp>
    </p:spTree>
    <p:extLst>
      <p:ext uri="{BB962C8B-B14F-4D97-AF65-F5344CB8AC3E}">
        <p14:creationId xmlns:p14="http://schemas.microsoft.com/office/powerpoint/2010/main" val="465094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dirty="0" err="1">
                <a:ea typeface="ＭＳ Ｐゴシック" pitchFamily="1" charset="-128"/>
              </a:rPr>
              <a:t>Epoching</a:t>
            </a:r>
            <a:r>
              <a:rPr lang="en-GB" altLang="en-US" baseline="0" dirty="0">
                <a:ea typeface="ＭＳ Ｐゴシック" pitchFamily="1" charset="-128"/>
              </a:rPr>
              <a:t> is used for event-related designs. Basically, we need to organise our continuous stream of data into bins.</a:t>
            </a:r>
          </a:p>
          <a:p>
            <a:pPr eaLnBrk="1" hangingPunct="1"/>
            <a:endParaRPr lang="en-GB" altLang="en-US" baseline="0" dirty="0">
              <a:ea typeface="ＭＳ Ｐゴシック" pitchFamily="1" charset="-128"/>
            </a:endParaRPr>
          </a:p>
          <a:p>
            <a:pPr eaLnBrk="1" hangingPunct="1"/>
            <a:r>
              <a:rPr lang="mr-IN" altLang="en-US" baseline="0" dirty="0">
                <a:ea typeface="ＭＳ Ｐゴシック" pitchFamily="1" charset="-128"/>
              </a:rPr>
              <a:t>…</a:t>
            </a:r>
            <a:endParaRPr lang="en-GB" altLang="en-US" dirty="0">
              <a:ea typeface="ＭＳ Ｐゴシック" pitchFamily="1" charset="-128"/>
            </a:endParaRPr>
          </a:p>
          <a:p>
            <a:pPr eaLnBrk="1" hangingPunct="1"/>
            <a:endParaRPr lang="en-GB" altLang="en-US" dirty="0">
              <a:ea typeface="ＭＳ Ｐゴシック" pitchFamily="1" charset="-128"/>
            </a:endParaRPr>
          </a:p>
          <a:p>
            <a:pPr eaLnBrk="1" hangingPunct="1"/>
            <a:r>
              <a:rPr lang="en-GB" altLang="en-US" dirty="0">
                <a:ea typeface="ＭＳ Ｐゴシック" pitchFamily="1" charset="-128"/>
              </a:rPr>
              <a:t>Baseline correction = Subtract the average </a:t>
            </a:r>
            <a:r>
              <a:rPr lang="en-GB" altLang="en-US" dirty="0" err="1">
                <a:ea typeface="ＭＳ Ｐゴシック" pitchFamily="1" charset="-128"/>
              </a:rPr>
              <a:t>prestimulus</a:t>
            </a:r>
            <a:r>
              <a:rPr lang="en-GB" altLang="en-US" dirty="0">
                <a:ea typeface="ＭＳ Ｐゴシック" pitchFamily="1" charset="-128"/>
              </a:rPr>
              <a:t> </a:t>
            </a:r>
            <a:r>
              <a:rPr lang="en-GB" altLang="en-US" dirty="0" err="1">
                <a:ea typeface="ＭＳ Ｐゴシック" pitchFamily="1" charset="-128"/>
              </a:rPr>
              <a:t>volatage</a:t>
            </a:r>
            <a:r>
              <a:rPr lang="en-GB" altLang="en-US" dirty="0">
                <a:ea typeface="ＭＳ Ｐゴシック" pitchFamily="1" charset="-128"/>
              </a:rPr>
              <a:t> from the voltage that is recorded after the stimulus.</a:t>
            </a:r>
            <a:r>
              <a:rPr lang="en-GB" altLang="en-US" baseline="0" dirty="0">
                <a:ea typeface="ＭＳ Ｐゴシック" pitchFamily="1" charset="-128"/>
              </a:rPr>
              <a:t> This is why we needed the inter-stimulus intervals we discussed back in technical considerations.</a:t>
            </a:r>
            <a:endParaRPr lang="en-GB" altLang="en-US" dirty="0">
              <a:ea typeface="ＭＳ Ｐゴシック" pitchFamily="1" charset="-128"/>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itchFamily="1" charset="-128"/>
              </a:defRPr>
            </a:lvl1pPr>
            <a:lvl2pPr marL="742950" indent="-285750">
              <a:defRPr sz="2400">
                <a:solidFill>
                  <a:schemeClr val="tx1"/>
                </a:solidFill>
                <a:latin typeface="Arial" panose="020B0604020202020204" pitchFamily="34" charset="0"/>
                <a:ea typeface="ＭＳ Ｐゴシック" pitchFamily="1" charset="-128"/>
              </a:defRPr>
            </a:lvl2pPr>
            <a:lvl3pPr marL="1143000" indent="-228600">
              <a:defRPr sz="2400">
                <a:solidFill>
                  <a:schemeClr val="tx1"/>
                </a:solidFill>
                <a:latin typeface="Arial" panose="020B0604020202020204" pitchFamily="34" charset="0"/>
                <a:ea typeface="ＭＳ Ｐゴシック" pitchFamily="1" charset="-128"/>
              </a:defRPr>
            </a:lvl3pPr>
            <a:lvl4pPr marL="1600200" indent="-228600">
              <a:defRPr sz="2400">
                <a:solidFill>
                  <a:schemeClr val="tx1"/>
                </a:solidFill>
                <a:latin typeface="Arial" panose="020B0604020202020204" pitchFamily="34" charset="0"/>
                <a:ea typeface="ＭＳ Ｐゴシック" pitchFamily="1" charset="-128"/>
              </a:defRPr>
            </a:lvl4pPr>
            <a:lvl5pPr marL="2057400" indent="-228600">
              <a:defRPr sz="2400">
                <a:solidFill>
                  <a:schemeClr val="tx1"/>
                </a:solidFill>
                <a:latin typeface="Arial" panose="020B0604020202020204" pitchFamily="34"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9pPr>
          </a:lstStyle>
          <a:p>
            <a:fld id="{ED23EAEB-6392-4C82-A090-CD06AF030AEF}" type="slidenum">
              <a:rPr lang="en-GB" altLang="en-US" sz="1200"/>
              <a:pPr/>
              <a:t>17</a:t>
            </a:fld>
            <a:endParaRPr lang="en-GB" altLang="en-US" sz="1200"/>
          </a:p>
        </p:txBody>
      </p:sp>
    </p:spTree>
    <p:extLst>
      <p:ext uri="{BB962C8B-B14F-4D97-AF65-F5344CB8AC3E}">
        <p14:creationId xmlns:p14="http://schemas.microsoft.com/office/powerpoint/2010/main" val="2123913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ea typeface="ＭＳ Ｐゴシック" pitchFamily="1" charset="-128"/>
              </a:rPr>
              <a:t>Example of continuous EEG data</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itchFamily="1" charset="-128"/>
              </a:defRPr>
            </a:lvl1pPr>
            <a:lvl2pPr marL="742950" indent="-285750">
              <a:defRPr sz="2400">
                <a:solidFill>
                  <a:schemeClr val="tx1"/>
                </a:solidFill>
                <a:latin typeface="Arial" panose="020B0604020202020204" pitchFamily="34" charset="0"/>
                <a:ea typeface="ＭＳ Ｐゴシック" pitchFamily="1" charset="-128"/>
              </a:defRPr>
            </a:lvl2pPr>
            <a:lvl3pPr marL="1143000" indent="-228600">
              <a:defRPr sz="2400">
                <a:solidFill>
                  <a:schemeClr val="tx1"/>
                </a:solidFill>
                <a:latin typeface="Arial" panose="020B0604020202020204" pitchFamily="34" charset="0"/>
                <a:ea typeface="ＭＳ Ｐゴシック" pitchFamily="1" charset="-128"/>
              </a:defRPr>
            </a:lvl3pPr>
            <a:lvl4pPr marL="1600200" indent="-228600">
              <a:defRPr sz="2400">
                <a:solidFill>
                  <a:schemeClr val="tx1"/>
                </a:solidFill>
                <a:latin typeface="Arial" panose="020B0604020202020204" pitchFamily="34" charset="0"/>
                <a:ea typeface="ＭＳ Ｐゴシック" pitchFamily="1" charset="-128"/>
              </a:defRPr>
            </a:lvl4pPr>
            <a:lvl5pPr marL="2057400" indent="-228600">
              <a:defRPr sz="2400">
                <a:solidFill>
                  <a:schemeClr val="tx1"/>
                </a:solidFill>
                <a:latin typeface="Arial" panose="020B0604020202020204" pitchFamily="34"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9pPr>
          </a:lstStyle>
          <a:p>
            <a:fld id="{92195695-A80F-4160-9E83-9B5817E60AF2}" type="slidenum">
              <a:rPr lang="en-GB" altLang="en-US" sz="1200"/>
              <a:pPr/>
              <a:t>18</a:t>
            </a:fld>
            <a:endParaRPr lang="en-GB" altLang="en-US" sz="1200"/>
          </a:p>
        </p:txBody>
      </p:sp>
    </p:spTree>
    <p:extLst>
      <p:ext uri="{BB962C8B-B14F-4D97-AF65-F5344CB8AC3E}">
        <p14:creationId xmlns:p14="http://schemas.microsoft.com/office/powerpoint/2010/main" val="3212160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ea typeface="ＭＳ Ｐゴシック" pitchFamily="1" charset="-128"/>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itchFamily="1" charset="-128"/>
              </a:defRPr>
            </a:lvl1pPr>
            <a:lvl2pPr marL="742950" indent="-285750">
              <a:defRPr sz="2400">
                <a:solidFill>
                  <a:schemeClr val="tx1"/>
                </a:solidFill>
                <a:latin typeface="Arial" panose="020B0604020202020204" pitchFamily="34" charset="0"/>
                <a:ea typeface="ＭＳ Ｐゴシック" pitchFamily="1" charset="-128"/>
              </a:defRPr>
            </a:lvl2pPr>
            <a:lvl3pPr marL="1143000" indent="-228600">
              <a:defRPr sz="2400">
                <a:solidFill>
                  <a:schemeClr val="tx1"/>
                </a:solidFill>
                <a:latin typeface="Arial" panose="020B0604020202020204" pitchFamily="34" charset="0"/>
                <a:ea typeface="ＭＳ Ｐゴシック" pitchFamily="1" charset="-128"/>
              </a:defRPr>
            </a:lvl3pPr>
            <a:lvl4pPr marL="1600200" indent="-228600">
              <a:defRPr sz="2400">
                <a:solidFill>
                  <a:schemeClr val="tx1"/>
                </a:solidFill>
                <a:latin typeface="Arial" panose="020B0604020202020204" pitchFamily="34" charset="0"/>
                <a:ea typeface="ＭＳ Ｐゴシック" pitchFamily="1" charset="-128"/>
              </a:defRPr>
            </a:lvl4pPr>
            <a:lvl5pPr marL="2057400" indent="-228600">
              <a:defRPr sz="2400">
                <a:solidFill>
                  <a:schemeClr val="tx1"/>
                </a:solidFill>
                <a:latin typeface="Arial" panose="020B0604020202020204" pitchFamily="34"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9pPr>
          </a:lstStyle>
          <a:p>
            <a:fld id="{DEFB5EE7-2B20-465D-9F96-097560E967C0}" type="slidenum">
              <a:rPr lang="en-GB" altLang="en-US" sz="1200"/>
              <a:pPr/>
              <a:t>19</a:t>
            </a:fld>
            <a:endParaRPr lang="en-GB" altLang="en-US" sz="1200"/>
          </a:p>
        </p:txBody>
      </p:sp>
    </p:spTree>
    <p:extLst>
      <p:ext uri="{BB962C8B-B14F-4D97-AF65-F5344CB8AC3E}">
        <p14:creationId xmlns:p14="http://schemas.microsoft.com/office/powerpoint/2010/main" val="295284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let’s do a quick review of experimental design</a:t>
            </a:r>
            <a:r>
              <a:rPr lang="en-GB" baseline="0" dirty="0"/>
              <a:t> in general.</a:t>
            </a:r>
          </a:p>
          <a:p>
            <a:endParaRPr lang="en-GB" baseline="0" dirty="0"/>
          </a:p>
          <a:p>
            <a:r>
              <a:rPr lang="en-GB" baseline="0" dirty="0"/>
              <a:t>From antiquity on, we have accounts from China, the Middle East, and Greece, for example, demonstrating that people were making observations about natural phenomena, recording them, and using this information, or data, to make inferences about their world. For example, early Chinese proto-astronomers compiled data on comets as early as 500 BC, and, a couple of hundred years later, Aristotle undertook the classification of living things via dissection and in vivo observation.</a:t>
            </a:r>
          </a:p>
          <a:p>
            <a:endParaRPr lang="en-GB" baseline="0" dirty="0"/>
          </a:p>
          <a:p>
            <a:r>
              <a:rPr lang="en-GB" baseline="0" dirty="0"/>
              <a:t>However, this wasn’t really systematic, empirical work. We have to wait for this polymath Alhazen, born in 965 in what is now Iraq, who was really the first person we know to have adopted the scientific method as a formal practice. Alhazen showed through experiments that light travels in straight lines, and to do so he carried out various experiments with lenses, mirrors, refraction, and reflection. He used maths, especially geometry, to measure and analyse his findings.</a:t>
            </a:r>
          </a:p>
          <a:p>
            <a:endParaRPr lang="en-GB" baseline="0" dirty="0"/>
          </a:p>
          <a:p>
            <a:r>
              <a:rPr lang="en-GB" baseline="0" dirty="0"/>
              <a:t>Alhazen showed that a hypothesis must be proved by experiments based on confirmable procedures or mathematical evidence. His ideas were eventually translated into Latin and became very influential in early modern European thought during the Renaissance. </a:t>
            </a:r>
          </a:p>
          <a:p>
            <a:endParaRPr lang="en-GB" baseline="0" dirty="0"/>
          </a:p>
          <a:p>
            <a:r>
              <a:rPr lang="en-GB" baseline="0" dirty="0"/>
              <a:t>So we have the development of experimental design in terms of a basic paradigm, but how we process, analyse, and interpret our data is also of great importance, bringing us to statistics.</a:t>
            </a:r>
          </a:p>
          <a:p>
            <a:endParaRPr lang="en-GB" baseline="0" dirty="0"/>
          </a:p>
        </p:txBody>
      </p:sp>
      <p:sp>
        <p:nvSpPr>
          <p:cNvPr id="4" name="Slide Number Placeholder 3"/>
          <p:cNvSpPr>
            <a:spLocks noGrp="1"/>
          </p:cNvSpPr>
          <p:nvPr>
            <p:ph type="sldNum" sz="quarter" idx="10"/>
          </p:nvPr>
        </p:nvSpPr>
        <p:spPr/>
        <p:txBody>
          <a:bodyPr/>
          <a:lstStyle/>
          <a:p>
            <a:fld id="{A626C678-67BB-4E0B-99B5-0A98F3E04262}" type="slidenum">
              <a:rPr lang="en-GB" smtClean="0"/>
              <a:t>2</a:t>
            </a:fld>
            <a:endParaRPr lang="en-GB"/>
          </a:p>
        </p:txBody>
      </p:sp>
    </p:spTree>
    <p:extLst>
      <p:ext uri="{BB962C8B-B14F-4D97-AF65-F5344CB8AC3E}">
        <p14:creationId xmlns:p14="http://schemas.microsoft.com/office/powerpoint/2010/main" val="862012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defRPr/>
            </a:pPr>
            <a:r>
              <a:rPr lang="en-GB" b="1" dirty="0">
                <a:ea typeface="+mn-ea"/>
              </a:rPr>
              <a:t>Artefact detection/rejection </a:t>
            </a:r>
            <a:r>
              <a:rPr lang="en-GB" dirty="0">
                <a:ea typeface="+mn-ea"/>
              </a:rPr>
              <a:t>is ordinarily performed on </a:t>
            </a:r>
            <a:r>
              <a:rPr lang="en-GB" dirty="0" err="1">
                <a:ea typeface="+mn-ea"/>
              </a:rPr>
              <a:t>epoched</a:t>
            </a:r>
            <a:r>
              <a:rPr lang="en-GB" dirty="0">
                <a:ea typeface="+mn-ea"/>
              </a:rPr>
              <a:t> EEG data. However,</a:t>
            </a:r>
            <a:r>
              <a:rPr lang="en-GB" baseline="0" dirty="0">
                <a:ea typeface="+mn-ea"/>
              </a:rPr>
              <a:t> you don’t want a huge bout of movement to interfere with your continuous data, either, of course. Most of the time, eye blinks are very apparent just in visual inspection. But monitor your participants and make a note of the time or trial if you see anything that would impact the integrity of that for that given instance.</a:t>
            </a:r>
          </a:p>
          <a:p>
            <a:pPr eaLnBrk="1" hangingPunct="1">
              <a:defRPr/>
            </a:pPr>
            <a:endParaRPr lang="en-GB" dirty="0">
              <a:ea typeface="+mn-ea"/>
            </a:endParaRPr>
          </a:p>
          <a:p>
            <a:pPr marL="228600" indent="-228600" eaLnBrk="1" hangingPunct="1">
              <a:buFontTx/>
              <a:buAutoNum type="alphaLcParenR"/>
              <a:defRPr/>
            </a:pPr>
            <a:r>
              <a:rPr lang="en-GB" dirty="0">
                <a:ea typeface="+mn-ea"/>
              </a:rPr>
              <a:t>eye movement</a:t>
            </a:r>
          </a:p>
          <a:p>
            <a:pPr marL="228600" indent="-228600" eaLnBrk="1" hangingPunct="1">
              <a:buFontTx/>
              <a:buAutoNum type="alphaLcParenR"/>
              <a:defRPr/>
            </a:pPr>
            <a:r>
              <a:rPr lang="en-GB" dirty="0">
                <a:ea typeface="+mn-ea"/>
              </a:rPr>
              <a:t>eye blink </a:t>
            </a:r>
          </a:p>
          <a:p>
            <a:pPr marL="228600" indent="-228600" eaLnBrk="1" hangingPunct="1">
              <a:buFontTx/>
              <a:buAutoNum type="alphaLcParenR"/>
              <a:defRPr/>
            </a:pPr>
            <a:r>
              <a:rPr lang="en-GB" dirty="0">
                <a:ea typeface="+mn-ea"/>
              </a:rPr>
              <a:t>muscle tension</a:t>
            </a:r>
          </a:p>
          <a:p>
            <a:pPr marL="228600" indent="-228600" eaLnBrk="1" hangingPunct="1">
              <a:buFontTx/>
              <a:buAutoNum type="alphaLcParenR"/>
              <a:defRPr/>
            </a:pPr>
            <a:endParaRPr lang="en-GB" dirty="0">
              <a:ea typeface="+mn-ea"/>
            </a:endParaRPr>
          </a:p>
          <a:p>
            <a:pPr eaLnBrk="1" hangingPunct="1">
              <a:defRPr/>
            </a:pPr>
            <a:r>
              <a:rPr lang="en-GB" dirty="0"/>
              <a:t>Eyes closed = alpha wave,</a:t>
            </a:r>
            <a:r>
              <a:rPr lang="en-GB" baseline="0" dirty="0"/>
              <a:t> but they </a:t>
            </a:r>
            <a:r>
              <a:rPr lang="en-GB" dirty="0"/>
              <a:t>also occur when subject gets sleepy</a:t>
            </a:r>
            <a:r>
              <a:rPr lang="en-GB" baseline="0" dirty="0"/>
              <a:t> or bored, something that may be of concern, depending on your research question.</a:t>
            </a:r>
            <a:endParaRPr lang="en-GB" dirty="0"/>
          </a:p>
          <a:p>
            <a:pPr eaLnBrk="1" hangingPunct="1">
              <a:defRPr/>
            </a:pPr>
            <a:r>
              <a:rPr lang="en-GB" dirty="0"/>
              <a:t>Sweating</a:t>
            </a:r>
            <a:r>
              <a:rPr lang="en-GB" baseline="0" dirty="0"/>
              <a:t> can</a:t>
            </a:r>
            <a:r>
              <a:rPr lang="en-GB" dirty="0"/>
              <a:t> react with the electrodes,</a:t>
            </a:r>
            <a:r>
              <a:rPr lang="en-GB" baseline="0" dirty="0"/>
              <a:t> </a:t>
            </a:r>
            <a:r>
              <a:rPr lang="en-GB" dirty="0"/>
              <a:t>altering their impedance, and producing an unstable baseline.</a:t>
            </a:r>
          </a:p>
          <a:p>
            <a:pPr eaLnBrk="1" hangingPunct="1">
              <a:defRPr/>
            </a:pPr>
            <a:endParaRPr lang="en-GB" dirty="0">
              <a:ea typeface="+mn-ea"/>
            </a:endParaRPr>
          </a:p>
          <a:p>
            <a:pPr eaLnBrk="1" hangingPunct="1">
              <a:defRPr/>
            </a:pPr>
            <a:r>
              <a:rPr lang="en-GB" sz="1200" b="0" i="0" kern="1200" dirty="0">
                <a:solidFill>
                  <a:schemeClr val="tx1"/>
                </a:solidFill>
                <a:effectLst/>
                <a:latin typeface="+mn-lt"/>
                <a:ea typeface="+mn-ea"/>
                <a:cs typeface="+mn-cs"/>
              </a:rPr>
              <a:t>A</a:t>
            </a:r>
            <a:r>
              <a:rPr lang="en-GB" sz="1200" b="0" i="0" kern="1200" baseline="0" dirty="0">
                <a:solidFill>
                  <a:schemeClr val="tx1"/>
                </a:solidFill>
                <a:effectLst/>
                <a:latin typeface="+mn-lt"/>
                <a:ea typeface="+mn-ea"/>
                <a:cs typeface="+mn-cs"/>
              </a:rPr>
              <a:t> </a:t>
            </a:r>
            <a:r>
              <a:rPr lang="en-GB" sz="1200" b="1" i="0" kern="1200" baseline="0" dirty="0">
                <a:solidFill>
                  <a:schemeClr val="tx1"/>
                </a:solidFill>
                <a:effectLst/>
                <a:latin typeface="+mn-lt"/>
                <a:ea typeface="+mn-ea"/>
                <a:cs typeface="+mn-cs"/>
              </a:rPr>
              <a:t>faulty or overly n</a:t>
            </a:r>
            <a:r>
              <a:rPr lang="en-GB" sz="1200" b="1" i="0" kern="1200" dirty="0">
                <a:solidFill>
                  <a:schemeClr val="tx1"/>
                </a:solidFill>
                <a:effectLst/>
                <a:latin typeface="+mn-lt"/>
                <a:ea typeface="+mn-ea"/>
                <a:cs typeface="+mn-cs"/>
              </a:rPr>
              <a:t>oisy</a:t>
            </a:r>
            <a:r>
              <a:rPr lang="en-GB" sz="1200" b="1" i="0" kern="1200" baseline="0" dirty="0">
                <a:solidFill>
                  <a:schemeClr val="tx1"/>
                </a:solidFill>
                <a:effectLst/>
                <a:latin typeface="+mn-lt"/>
                <a:ea typeface="+mn-ea"/>
                <a:cs typeface="+mn-cs"/>
              </a:rPr>
              <a:t> channel </a:t>
            </a:r>
            <a:r>
              <a:rPr lang="en-GB" sz="1200" b="0" i="0" kern="1200" baseline="0" dirty="0">
                <a:solidFill>
                  <a:schemeClr val="tx1"/>
                </a:solidFill>
                <a:effectLst/>
                <a:latin typeface="+mn-lt"/>
                <a:ea typeface="+mn-ea"/>
                <a:cs typeface="+mn-cs"/>
              </a:rPr>
              <a:t>may show</a:t>
            </a:r>
            <a:r>
              <a:rPr lang="en-GB" sz="1200" b="0" i="0" kern="1200" dirty="0">
                <a:solidFill>
                  <a:schemeClr val="tx1"/>
                </a:solidFill>
                <a:effectLst/>
                <a:latin typeface="+mn-lt"/>
                <a:ea typeface="+mn-ea"/>
                <a:cs typeface="+mn-cs"/>
              </a:rPr>
              <a:t> extreme amplitudes,</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lack of correlation or predictability with</a:t>
            </a:r>
            <a:r>
              <a:rPr lang="en-GB" sz="1200" b="0" i="0" kern="1200" baseline="0" dirty="0">
                <a:solidFill>
                  <a:schemeClr val="tx1"/>
                </a:solidFill>
                <a:effectLst/>
                <a:latin typeface="+mn-lt"/>
                <a:ea typeface="+mn-ea"/>
                <a:cs typeface="+mn-cs"/>
              </a:rPr>
              <a:t> or by</a:t>
            </a:r>
            <a:r>
              <a:rPr lang="en-GB" sz="1200" b="0" i="0" kern="1200" dirty="0">
                <a:solidFill>
                  <a:schemeClr val="tx1"/>
                </a:solidFill>
                <a:effectLst/>
                <a:latin typeface="+mn-lt"/>
                <a:ea typeface="+mn-ea"/>
                <a:cs typeface="+mn-cs"/>
              </a:rPr>
              <a:t> any other channel,</a:t>
            </a:r>
            <a:r>
              <a:rPr lang="en-GB" sz="1200" b="0" i="0" kern="1200" baseline="0" dirty="0">
                <a:solidFill>
                  <a:schemeClr val="tx1"/>
                </a:solidFill>
                <a:effectLst/>
                <a:latin typeface="+mn-lt"/>
                <a:ea typeface="+mn-ea"/>
                <a:cs typeface="+mn-cs"/>
              </a:rPr>
              <a:t> or </a:t>
            </a:r>
            <a:r>
              <a:rPr lang="en-GB" sz="1200" b="0" i="0" kern="1200" dirty="0">
                <a:solidFill>
                  <a:schemeClr val="tx1"/>
                </a:solidFill>
                <a:effectLst/>
                <a:latin typeface="+mn-lt"/>
                <a:ea typeface="+mn-ea"/>
                <a:cs typeface="+mn-cs"/>
              </a:rPr>
              <a:t>unusual high frequency noise,</a:t>
            </a:r>
            <a:r>
              <a:rPr lang="en-GB" sz="1200" b="0" i="0" kern="1200" baseline="0" dirty="0">
                <a:solidFill>
                  <a:schemeClr val="tx1"/>
                </a:solidFill>
                <a:effectLst/>
                <a:latin typeface="+mn-lt"/>
                <a:ea typeface="+mn-ea"/>
                <a:cs typeface="+mn-cs"/>
              </a:rPr>
              <a:t> and it may be necessary to reject the entire channel outright.</a:t>
            </a:r>
            <a:endParaRPr lang="en-GB" dirty="0">
              <a:ea typeface="+mn-ea"/>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itchFamily="1" charset="-128"/>
              </a:defRPr>
            </a:lvl1pPr>
            <a:lvl2pPr marL="742950" indent="-285750">
              <a:defRPr sz="2400">
                <a:solidFill>
                  <a:schemeClr val="tx1"/>
                </a:solidFill>
                <a:latin typeface="Arial" panose="020B0604020202020204" pitchFamily="34" charset="0"/>
                <a:ea typeface="ＭＳ Ｐゴシック" pitchFamily="1" charset="-128"/>
              </a:defRPr>
            </a:lvl2pPr>
            <a:lvl3pPr marL="1143000" indent="-228600">
              <a:defRPr sz="2400">
                <a:solidFill>
                  <a:schemeClr val="tx1"/>
                </a:solidFill>
                <a:latin typeface="Arial" panose="020B0604020202020204" pitchFamily="34" charset="0"/>
                <a:ea typeface="ＭＳ Ｐゴシック" pitchFamily="1" charset="-128"/>
              </a:defRPr>
            </a:lvl3pPr>
            <a:lvl4pPr marL="1600200" indent="-228600">
              <a:defRPr sz="2400">
                <a:solidFill>
                  <a:schemeClr val="tx1"/>
                </a:solidFill>
                <a:latin typeface="Arial" panose="020B0604020202020204" pitchFamily="34" charset="0"/>
                <a:ea typeface="ＭＳ Ｐゴシック" pitchFamily="1" charset="-128"/>
              </a:defRPr>
            </a:lvl4pPr>
            <a:lvl5pPr marL="2057400" indent="-228600">
              <a:defRPr sz="2400">
                <a:solidFill>
                  <a:schemeClr val="tx1"/>
                </a:solidFill>
                <a:latin typeface="Arial" panose="020B0604020202020204" pitchFamily="34"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9pPr>
          </a:lstStyle>
          <a:p>
            <a:fld id="{50D04265-C9D1-47F9-8D3A-E9E04A48E6FE}" type="slidenum">
              <a:rPr lang="en-GB" altLang="en-US" sz="1200"/>
              <a:pPr/>
              <a:t>20</a:t>
            </a:fld>
            <a:endParaRPr lang="en-GB" altLang="en-US" sz="1200"/>
          </a:p>
        </p:txBody>
      </p:sp>
    </p:spTree>
    <p:extLst>
      <p:ext uri="{BB962C8B-B14F-4D97-AF65-F5344CB8AC3E}">
        <p14:creationId xmlns:p14="http://schemas.microsoft.com/office/powerpoint/2010/main" val="1253823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baseline="0" dirty="0">
                <a:ea typeface="ＭＳ Ｐゴシック" pitchFamily="1" charset="-128"/>
              </a:rPr>
              <a:t>You can also make use of automated or semi-automated procedures or algorithms.</a:t>
            </a:r>
          </a:p>
          <a:p>
            <a:pPr eaLnBrk="1" hangingPunct="1"/>
            <a:endParaRPr lang="en-GB" altLang="en-US" baseline="0" dirty="0">
              <a:ea typeface="ＭＳ Ｐゴシック" pitchFamily="1" charset="-128"/>
            </a:endParaRPr>
          </a:p>
          <a:p>
            <a:pPr eaLnBrk="1" hangingPunct="1"/>
            <a:r>
              <a:rPr lang="en-GB" altLang="en-US" dirty="0">
                <a:ea typeface="ＭＳ Ｐゴシック" pitchFamily="1" charset="-128"/>
              </a:rPr>
              <a:t>Look at your data and determine threshold</a:t>
            </a:r>
            <a:r>
              <a:rPr lang="en-GB" altLang="en-US" baseline="0" dirty="0">
                <a:ea typeface="ＭＳ Ｐゴシック" pitchFamily="1" charset="-128"/>
              </a:rPr>
              <a:t> for rejection. </a:t>
            </a:r>
            <a:endParaRPr lang="en-GB" altLang="en-US" dirty="0">
              <a:ea typeface="ＭＳ Ｐゴシック" pitchFamily="1" charset="-128"/>
            </a:endParaRPr>
          </a:p>
          <a:p>
            <a:pPr eaLnBrk="1" hangingPunct="1"/>
            <a:endParaRPr lang="en-GB" altLang="en-US" dirty="0">
              <a:ea typeface="ＭＳ Ｐゴシック" pitchFamily="1" charset="-128"/>
            </a:endParaRPr>
          </a:p>
          <a:p>
            <a:pPr eaLnBrk="1" hangingPunct="1"/>
            <a:r>
              <a:rPr lang="en-GB" altLang="en-US" dirty="0">
                <a:ea typeface="ＭＳ Ｐゴシック" pitchFamily="1" charset="-128"/>
              </a:rPr>
              <a:t>The</a:t>
            </a:r>
            <a:r>
              <a:rPr lang="en-GB" altLang="en-US" baseline="0" dirty="0">
                <a:ea typeface="ＭＳ Ｐゴシック" pitchFamily="1" charset="-128"/>
              </a:rPr>
              <a:t> </a:t>
            </a:r>
            <a:r>
              <a:rPr lang="en-GB" altLang="en-US" b="1" dirty="0">
                <a:ea typeface="ＭＳ Ｐゴシック" pitchFamily="1" charset="-128"/>
              </a:rPr>
              <a:t>Peak-to-Peak</a:t>
            </a:r>
            <a:r>
              <a:rPr lang="en-GB" altLang="en-US" dirty="0">
                <a:ea typeface="ＭＳ Ｐゴシック" pitchFamily="1" charset="-128"/>
              </a:rPr>
              <a:t> amplitude is the difference between the most positive and most negative voltages within a window.  A moving window peak-to-peak amplitude function computes the peak-to-peak amplitude within a series of windows within each epoch. The routine would find the largest peak-to-peak amplitude from these windows for a given epoch of data, compare that largest value with a threshold value, and mark the trial for rejection if the largest value exceeds the threshold.</a:t>
            </a:r>
          </a:p>
          <a:p>
            <a:pPr eaLnBrk="1" hangingPunct="1"/>
            <a:endParaRPr lang="en-GB" altLang="en-US" dirty="0">
              <a:ea typeface="ＭＳ Ｐゴシック" pitchFamily="1" charset="-128"/>
            </a:endParaRPr>
          </a:p>
          <a:p>
            <a:pPr eaLnBrk="1" hangingPunct="1"/>
            <a:r>
              <a:rPr lang="en-GB" altLang="en-US" b="1" dirty="0">
                <a:ea typeface="ＭＳ Ｐゴシック" pitchFamily="1" charset="-128"/>
              </a:rPr>
              <a:t>ICA</a:t>
            </a:r>
            <a:r>
              <a:rPr lang="en-GB" altLang="en-US" baseline="0" dirty="0">
                <a:ea typeface="ＭＳ Ｐゴシック" pitchFamily="1" charset="-128"/>
              </a:rPr>
              <a:t> is a </a:t>
            </a:r>
            <a:r>
              <a:rPr lang="en-US" altLang="en-US" baseline="0" dirty="0">
                <a:ea typeface="ＭＳ Ｐゴシック" pitchFamily="1" charset="-128"/>
              </a:rPr>
              <a:t>c</a:t>
            </a:r>
            <a:r>
              <a:rPr lang="en-US" altLang="en-US" dirty="0">
                <a:ea typeface="ＭＳ Ｐゴシック" pitchFamily="1" charset="-128"/>
              </a:rPr>
              <a:t>omputational method for decomposing a complex dataset into independent sub-parts.</a:t>
            </a:r>
            <a:endParaRPr lang="en-GB" altLang="en-US" dirty="0">
              <a:ea typeface="ＭＳ Ｐゴシック" pitchFamily="1" charset="-128"/>
            </a:endParaRPr>
          </a:p>
          <a:p>
            <a:pPr eaLnBrk="1" hangingPunct="1"/>
            <a:endParaRPr lang="en-GB" altLang="en-US" dirty="0">
              <a:ea typeface="ＭＳ Ｐゴシック" pitchFamily="1" charset="-128"/>
            </a:endParaRPr>
          </a:p>
          <a:p>
            <a:pPr eaLnBrk="1" hangingPunct="1"/>
            <a:r>
              <a:rPr lang="en-GB" altLang="en-US" dirty="0">
                <a:ea typeface="ＭＳ Ｐゴシック" pitchFamily="1" charset="-128"/>
              </a:rPr>
              <a:t>Heartbeat artefacts</a:t>
            </a:r>
            <a:r>
              <a:rPr lang="en-GB" altLang="en-US" baseline="0" dirty="0">
                <a:ea typeface="ＭＳ Ｐゴシック" pitchFamily="1" charset="-128"/>
              </a:rPr>
              <a:t> </a:t>
            </a:r>
            <a:r>
              <a:rPr lang="en-GB" altLang="en-US" dirty="0">
                <a:ea typeface="ＭＳ Ｐゴシック" pitchFamily="1" charset="-128"/>
              </a:rPr>
              <a:t>are typically removed using ICA,</a:t>
            </a:r>
            <a:r>
              <a:rPr lang="en-GB" altLang="en-US" baseline="0" dirty="0">
                <a:ea typeface="ＭＳ Ｐゴシック" pitchFamily="1" charset="-128"/>
              </a:rPr>
              <a:t> for instance. </a:t>
            </a:r>
            <a:r>
              <a:rPr lang="en-US" altLang="en-US" dirty="0">
                <a:ea typeface="ＭＳ Ｐゴシック" pitchFamily="1" charset="-128"/>
              </a:rPr>
              <a:t>In most (but not all) cases, artefacts will have a fixed scalp distribution,</a:t>
            </a:r>
            <a:r>
              <a:rPr lang="en-US" altLang="en-US" baseline="0" dirty="0">
                <a:ea typeface="ＭＳ Ｐゴシック" pitchFamily="1" charset="-128"/>
              </a:rPr>
              <a:t> such as those involving the eyes. </a:t>
            </a:r>
            <a:r>
              <a:rPr lang="en-US" altLang="en-US" dirty="0">
                <a:ea typeface="ＭＳ Ｐゴシック" pitchFamily="1" charset="-128"/>
              </a:rPr>
              <a:t>Blinks usually lasts 200ms, so with this spatial</a:t>
            </a:r>
            <a:r>
              <a:rPr lang="en-US" altLang="en-US" baseline="0" dirty="0">
                <a:ea typeface="ＭＳ Ｐゴシック" pitchFamily="1" charset="-128"/>
              </a:rPr>
              <a:t> and temporal fixedness, they may be easier to clean up. This shouldn’t be an unsupervised process - m</a:t>
            </a:r>
            <a:r>
              <a:rPr lang="en-US" altLang="en-US" dirty="0">
                <a:ea typeface="ＭＳ Ｐゴシック" pitchFamily="1" charset="-128"/>
              </a:rPr>
              <a:t>onitor how many trials have been rejected.</a:t>
            </a: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itchFamily="1" charset="-128"/>
              </a:defRPr>
            </a:lvl1pPr>
            <a:lvl2pPr marL="742950" indent="-285750">
              <a:defRPr sz="2400">
                <a:solidFill>
                  <a:schemeClr val="tx1"/>
                </a:solidFill>
                <a:latin typeface="Arial" panose="020B0604020202020204" pitchFamily="34" charset="0"/>
                <a:ea typeface="ＭＳ Ｐゴシック" pitchFamily="1" charset="-128"/>
              </a:defRPr>
            </a:lvl2pPr>
            <a:lvl3pPr marL="1143000" indent="-228600">
              <a:defRPr sz="2400">
                <a:solidFill>
                  <a:schemeClr val="tx1"/>
                </a:solidFill>
                <a:latin typeface="Arial" panose="020B0604020202020204" pitchFamily="34" charset="0"/>
                <a:ea typeface="ＭＳ Ｐゴシック" pitchFamily="1" charset="-128"/>
              </a:defRPr>
            </a:lvl3pPr>
            <a:lvl4pPr marL="1600200" indent="-228600">
              <a:defRPr sz="2400">
                <a:solidFill>
                  <a:schemeClr val="tx1"/>
                </a:solidFill>
                <a:latin typeface="Arial" panose="020B0604020202020204" pitchFamily="34" charset="0"/>
                <a:ea typeface="ＭＳ Ｐゴシック" pitchFamily="1" charset="-128"/>
              </a:defRPr>
            </a:lvl4pPr>
            <a:lvl5pPr marL="2057400" indent="-228600">
              <a:defRPr sz="2400">
                <a:solidFill>
                  <a:schemeClr val="tx1"/>
                </a:solidFill>
                <a:latin typeface="Arial" panose="020B0604020202020204" pitchFamily="34"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9pPr>
          </a:lstStyle>
          <a:p>
            <a:fld id="{1D13C848-D208-4C56-B1A7-B4333DF381D4}" type="slidenum">
              <a:rPr lang="en-GB" altLang="en-US" sz="1200"/>
              <a:pPr/>
              <a:t>21</a:t>
            </a:fld>
            <a:endParaRPr lang="en-GB" altLang="en-US" sz="1200"/>
          </a:p>
        </p:txBody>
      </p:sp>
    </p:spTree>
    <p:extLst>
      <p:ext uri="{BB962C8B-B14F-4D97-AF65-F5344CB8AC3E}">
        <p14:creationId xmlns:p14="http://schemas.microsoft.com/office/powerpoint/2010/main" val="4042266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aseline="0" dirty="0">
                <a:ea typeface="ＭＳ Ｐゴシック" pitchFamily="1" charset="-128"/>
              </a:rPr>
              <a:t>Different disciplines, d</a:t>
            </a:r>
            <a:r>
              <a:rPr lang="en-US" altLang="en-US" dirty="0">
                <a:ea typeface="ＭＳ Ｐゴシック" pitchFamily="1" charset="-128"/>
              </a:rPr>
              <a:t>ifferent</a:t>
            </a:r>
            <a:r>
              <a:rPr lang="en-US" altLang="en-US" baseline="0" dirty="0">
                <a:ea typeface="ＭＳ Ｐゴシック" pitchFamily="1" charset="-128"/>
              </a:rPr>
              <a:t> departments, and different PIs will likely state their own best practices, which can result in conflicting advice. If you are careful and thorough with your design and data collection, you’ll have the freedom to elect for the preprocessing pipeline that makes the most sense for you and </a:t>
            </a:r>
            <a:r>
              <a:rPr lang="en-US" altLang="en-US" baseline="0">
                <a:ea typeface="ＭＳ Ｐゴシック" pitchFamily="1" charset="-128"/>
              </a:rPr>
              <a:t>your project.</a:t>
            </a:r>
            <a:endParaRPr lang="en-US" altLang="en-US" dirty="0">
              <a:ea typeface="ＭＳ Ｐゴシック" pitchFamily="1" charset="-128"/>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itchFamily="1" charset="-128"/>
              </a:defRPr>
            </a:lvl1pPr>
            <a:lvl2pPr marL="742950" indent="-285750">
              <a:defRPr sz="2400">
                <a:solidFill>
                  <a:schemeClr val="tx1"/>
                </a:solidFill>
                <a:latin typeface="Arial" panose="020B0604020202020204" pitchFamily="34" charset="0"/>
                <a:ea typeface="ＭＳ Ｐゴシック" pitchFamily="1" charset="-128"/>
              </a:defRPr>
            </a:lvl2pPr>
            <a:lvl3pPr marL="1143000" indent="-228600">
              <a:defRPr sz="2400">
                <a:solidFill>
                  <a:schemeClr val="tx1"/>
                </a:solidFill>
                <a:latin typeface="Arial" panose="020B0604020202020204" pitchFamily="34" charset="0"/>
                <a:ea typeface="ＭＳ Ｐゴシック" pitchFamily="1" charset="-128"/>
              </a:defRPr>
            </a:lvl3pPr>
            <a:lvl4pPr marL="1600200" indent="-228600">
              <a:defRPr sz="2400">
                <a:solidFill>
                  <a:schemeClr val="tx1"/>
                </a:solidFill>
                <a:latin typeface="Arial" panose="020B0604020202020204" pitchFamily="34" charset="0"/>
                <a:ea typeface="ＭＳ Ｐゴシック" pitchFamily="1" charset="-128"/>
              </a:defRPr>
            </a:lvl4pPr>
            <a:lvl5pPr marL="2057400" indent="-228600">
              <a:defRPr sz="2400">
                <a:solidFill>
                  <a:schemeClr val="tx1"/>
                </a:solidFill>
                <a:latin typeface="Arial" panose="020B0604020202020204" pitchFamily="34"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1" charset="-128"/>
              </a:defRPr>
            </a:lvl9pPr>
          </a:lstStyle>
          <a:p>
            <a:fld id="{1D13C848-D208-4C56-B1A7-B4333DF381D4}" type="slidenum">
              <a:rPr lang="en-GB" altLang="en-US" sz="1200"/>
              <a:pPr/>
              <a:t>22</a:t>
            </a:fld>
            <a:endParaRPr lang="en-GB" altLang="en-US" sz="1200"/>
          </a:p>
        </p:txBody>
      </p:sp>
    </p:spTree>
    <p:extLst>
      <p:ext uri="{BB962C8B-B14F-4D97-AF65-F5344CB8AC3E}">
        <p14:creationId xmlns:p14="http://schemas.microsoft.com/office/powerpoint/2010/main" val="2035491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626C678-67BB-4E0B-99B5-0A98F3E04262}" type="slidenum">
              <a:rPr lang="en-GB" smtClean="0"/>
              <a:t>23</a:t>
            </a:fld>
            <a:endParaRPr lang="en-GB"/>
          </a:p>
        </p:txBody>
      </p:sp>
    </p:spTree>
    <p:extLst>
      <p:ext uri="{BB962C8B-B14F-4D97-AF65-F5344CB8AC3E}">
        <p14:creationId xmlns:p14="http://schemas.microsoft.com/office/powerpoint/2010/main" val="1747745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Ronald Fisher studied maths and astronomy at Cambridge, turning to genetics after graduating. His research brought him to UCL, where he was the founding head of the eugenics department, which had just split from statistics. During his tenure here at UCL, he published a book entitled “The design of Experiments” in 1935.</a:t>
            </a:r>
          </a:p>
          <a:p>
            <a:endParaRPr lang="en-GB" baseline="0" dirty="0"/>
          </a:p>
          <a:p>
            <a:r>
              <a:rPr lang="en-GB" baseline="0" dirty="0"/>
              <a:t>In this book, we’re introduced to his experiment “the lady tasting tea”, which very simply and elegantly summarises a randomized, controlled experiment. </a:t>
            </a:r>
          </a:p>
          <a:p>
            <a:endParaRPr lang="en-GB" baseline="0" dirty="0"/>
          </a:p>
          <a:p>
            <a:r>
              <a:rPr lang="en-GB" baseline="0" dirty="0"/>
              <a:t>It tells us how to design, test and analyse data to answer a hypothesis. </a:t>
            </a:r>
          </a:p>
          <a:p>
            <a:endParaRPr lang="en-GB" baseline="0" dirty="0"/>
          </a:p>
          <a:p>
            <a:r>
              <a:rPr lang="en-GB" baseline="0" dirty="0"/>
              <a:t>How to observe, formalise, design and perform a test.</a:t>
            </a:r>
          </a:p>
          <a:p>
            <a:endParaRPr lang="en-GB" baseline="0" dirty="0"/>
          </a:p>
          <a:p>
            <a:r>
              <a:rPr lang="en-GB" baseline="0" dirty="0"/>
              <a:t>How to analyse our data, and what we can conclude. If it’s done right, our experiment will hopefully drive the generation of new hypotheses for further testing.</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A626C678-67BB-4E0B-99B5-0A98F3E04262}" type="slidenum">
              <a:rPr lang="en-GB" smtClean="0"/>
              <a:t>3</a:t>
            </a:fld>
            <a:endParaRPr lang="en-GB"/>
          </a:p>
        </p:txBody>
      </p:sp>
    </p:spTree>
    <p:extLst>
      <p:ext uri="{BB962C8B-B14F-4D97-AF65-F5344CB8AC3E}">
        <p14:creationId xmlns:p14="http://schemas.microsoft.com/office/powerpoint/2010/main" val="592214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That</a:t>
            </a:r>
            <a:r>
              <a:rPr lang="en-CA" baseline="0" dirty="0"/>
              <a:t> was a very linear, hypothesis-based approach. But w</a:t>
            </a:r>
            <a:r>
              <a:rPr lang="en-CA" dirty="0"/>
              <a:t>hat if we don’t</a:t>
            </a:r>
            <a:r>
              <a:rPr lang="en-CA" baseline="0" dirty="0"/>
              <a:t> have a solid foundation of previous research upon which to build our next study? </a:t>
            </a:r>
          </a:p>
          <a:p>
            <a:endParaRPr lang="en-CA" baseline="0" dirty="0"/>
          </a:p>
          <a:p>
            <a:r>
              <a:rPr lang="en-CA" baseline="0" dirty="0"/>
              <a:t>If we want to just ”see what happens”, we might find out something cool. But there is also a dangerously high chance of a false positive, wherein we fail to reject Fisher’s null hypothesis</a:t>
            </a:r>
            <a:r>
              <a:rPr lang="en-US" baseline="0" dirty="0"/>
              <a:t>—</a:t>
            </a:r>
            <a:r>
              <a:rPr lang="en-CA" baseline="0" dirty="0"/>
              <a:t>there is no experimental effect, or an association of some kind, between two entities.</a:t>
            </a:r>
          </a:p>
          <a:p>
            <a:endParaRPr lang="en-CA" baseline="0" dirty="0"/>
          </a:p>
          <a:p>
            <a:r>
              <a:rPr lang="en-CA" baseline="0" dirty="0"/>
              <a:t>This is a really important topic in brain sciences at the moment, and there is discourse</a:t>
            </a:r>
            <a:r>
              <a:rPr lang="en-US" baseline="0" dirty="0"/>
              <a:t>—</a:t>
            </a:r>
            <a:r>
              <a:rPr lang="en-CA" baseline="0" dirty="0"/>
              <a:t>like the paper highlighted here--that attempts to guide </a:t>
            </a:r>
            <a:r>
              <a:rPr lang="en-CA" i="1" baseline="0" dirty="0"/>
              <a:t>responsible</a:t>
            </a:r>
            <a:r>
              <a:rPr lang="en-CA" baseline="0" dirty="0"/>
              <a:t> exploratory investigations.</a:t>
            </a:r>
          </a:p>
        </p:txBody>
      </p:sp>
      <p:sp>
        <p:nvSpPr>
          <p:cNvPr id="4" name="Slide Number Placeholder 3"/>
          <p:cNvSpPr>
            <a:spLocks noGrp="1"/>
          </p:cNvSpPr>
          <p:nvPr>
            <p:ph type="sldNum" sz="quarter" idx="10"/>
          </p:nvPr>
        </p:nvSpPr>
        <p:spPr/>
        <p:txBody>
          <a:bodyPr/>
          <a:lstStyle/>
          <a:p>
            <a:fld id="{A626C678-67BB-4E0B-99B5-0A98F3E04262}" type="slidenum">
              <a:rPr lang="en-GB" smtClean="0"/>
              <a:t>4</a:t>
            </a:fld>
            <a:endParaRPr lang="en-GB"/>
          </a:p>
        </p:txBody>
      </p:sp>
    </p:spTree>
    <p:extLst>
      <p:ext uri="{BB962C8B-B14F-4D97-AF65-F5344CB8AC3E}">
        <p14:creationId xmlns:p14="http://schemas.microsoft.com/office/powerpoint/2010/main" val="1150490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a:t>
            </a:r>
            <a:r>
              <a:rPr lang="en-GB" baseline="0" dirty="0"/>
              <a:t> dimension to consider, given we usually work with noisy, variable, and expensive participants, is how we sort them into treatment and control groups.</a:t>
            </a:r>
          </a:p>
          <a:p>
            <a:endParaRPr lang="en-GB" baseline="0" dirty="0"/>
          </a:p>
          <a:p>
            <a:r>
              <a:rPr lang="en-GB" sz="1200" b="0" i="0" kern="1200" dirty="0">
                <a:solidFill>
                  <a:schemeClr val="tx1"/>
                </a:solidFill>
                <a:effectLst/>
                <a:latin typeface="+mn-lt"/>
                <a:ea typeface="+mn-ea"/>
                <a:cs typeface="+mn-cs"/>
              </a:rPr>
              <a:t>1. A completely randomized design relies on </a:t>
            </a:r>
            <a:r>
              <a:rPr lang="en-GB" sz="1200" b="0" i="0" u="none" strike="noStrike" kern="1200" dirty="0">
                <a:solidFill>
                  <a:schemeClr val="tx1"/>
                </a:solidFill>
                <a:effectLst/>
                <a:latin typeface="+mn-lt"/>
                <a:ea typeface="+mn-ea"/>
                <a:cs typeface="+mn-cs"/>
                <a:hlinkClick r:id="rId3"/>
              </a:rPr>
              <a:t>randomization</a:t>
            </a:r>
            <a:r>
              <a:rPr lang="en-GB" sz="1200" b="0" i="0" kern="1200" dirty="0">
                <a:solidFill>
                  <a:schemeClr val="tx1"/>
                </a:solidFill>
                <a:effectLst/>
                <a:latin typeface="+mn-lt"/>
                <a:ea typeface="+mn-ea"/>
                <a:cs typeface="+mn-cs"/>
              </a:rPr>
              <a:t> to control for the effects of </a:t>
            </a:r>
            <a:r>
              <a:rPr lang="en-GB" sz="1200" b="1" i="0" kern="1200" dirty="0">
                <a:solidFill>
                  <a:schemeClr val="tx1"/>
                </a:solidFill>
                <a:effectLst/>
                <a:latin typeface="+mn-lt"/>
                <a:ea typeface="+mn-ea"/>
                <a:cs typeface="+mn-cs"/>
              </a:rPr>
              <a:t>lurking variables</a:t>
            </a:r>
            <a:r>
              <a:rPr lang="en-GB" sz="1200" b="0" i="0" kern="1200" dirty="0">
                <a:solidFill>
                  <a:schemeClr val="tx1"/>
                </a:solidFill>
                <a:effectLst/>
                <a:latin typeface="+mn-lt"/>
                <a:ea typeface="+mn-ea"/>
                <a:cs typeface="+mn-cs"/>
              </a:rPr>
              <a:t> variables. Lurking variables are potential causal variables that were not included explicitly in the study. By randomly assigning subjects to treatments, the experimenter assumes that, on average, lurking variables will affect each treatment condition equally; so any significant differences between conditions can fairly be attributed to the independent variable. You need control subjects,</a:t>
            </a:r>
            <a:r>
              <a:rPr lang="en-GB" sz="1200" b="0" i="0" kern="1200" baseline="0" dirty="0">
                <a:solidFill>
                  <a:schemeClr val="tx1"/>
                </a:solidFill>
                <a:effectLst/>
                <a:latin typeface="+mn-lt"/>
                <a:ea typeface="+mn-ea"/>
                <a:cs typeface="+mn-cs"/>
              </a:rPr>
              <a:t> so that pushes up costs.</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2. In a repeated measures design, </a:t>
            </a:r>
            <a:r>
              <a:rPr lang="en-GB" sz="1200" b="1" i="0" kern="1200" dirty="0">
                <a:solidFill>
                  <a:schemeClr val="tx1"/>
                </a:solidFill>
                <a:effectLst/>
                <a:latin typeface="+mn-lt"/>
                <a:ea typeface="+mn-ea"/>
                <a:cs typeface="+mn-cs"/>
              </a:rPr>
              <a:t>each group member in an experiment is tested for multiple conditions over time or under different conditions.</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Fewer patients or participants are needed overall</a:t>
            </a:r>
            <a:r>
              <a:rPr lang="en-GB" sz="1200" b="0" i="0" kern="1200" dirty="0">
                <a:solidFill>
                  <a:schemeClr val="tx1"/>
                </a:solidFill>
                <a:effectLst/>
                <a:latin typeface="+mn-lt"/>
                <a:ea typeface="+mn-ea"/>
                <a:cs typeface="+mn-cs"/>
              </a:rPr>
              <a:t>. </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With independent measures, you would need x patients per experimental group, plus a control; If you had three experimental conditions (e.g. nutrition, exercise, drugs) plus a control, you would need 4x subjects. In a repeated measures design, you would only need one group of patients of size x, because all patients are given all conditions.</a:t>
            </a:r>
          </a:p>
          <a:p>
            <a:pPr fontAlgn="base"/>
            <a:r>
              <a:rPr lang="en-GB" sz="1200" b="1" i="0" kern="1200" dirty="0">
                <a:solidFill>
                  <a:schemeClr val="tx1"/>
                </a:solidFill>
                <a:effectLst/>
                <a:latin typeface="+mn-lt"/>
                <a:ea typeface="+mn-ea"/>
                <a:cs typeface="+mn-cs"/>
              </a:rPr>
              <a:t>Fewer patients are needed</a:t>
            </a:r>
            <a:r>
              <a:rPr lang="en-GB" sz="1200" b="0" i="0" kern="1200" dirty="0">
                <a:solidFill>
                  <a:schemeClr val="tx1"/>
                </a:solidFill>
                <a:effectLst/>
                <a:latin typeface="+mn-lt"/>
                <a:ea typeface="+mn-ea"/>
                <a:cs typeface="+mn-cs"/>
              </a:rPr>
              <a:t> to detect an </a:t>
            </a:r>
            <a:r>
              <a:rPr lang="en-GB" sz="1200" b="0" i="0" u="none" strike="noStrike" kern="1200" dirty="0">
                <a:solidFill>
                  <a:schemeClr val="tx1"/>
                </a:solidFill>
                <a:effectLst/>
                <a:latin typeface="+mn-lt"/>
                <a:ea typeface="+mn-ea"/>
                <a:cs typeface="+mn-cs"/>
                <a:hlinkClick r:id="rId4"/>
              </a:rPr>
              <a:t>effect size</a:t>
            </a:r>
            <a:r>
              <a:rPr lang="en-GB" sz="1200" b="0" i="0" u="none" strike="noStrike" kern="1200" dirty="0">
                <a:solidFill>
                  <a:schemeClr val="tx1"/>
                </a:solidFill>
                <a:effectLst/>
                <a:latin typeface="+mn-lt"/>
                <a:ea typeface="+mn-ea"/>
                <a:cs typeface="+mn-cs"/>
              </a:rPr>
              <a:t>;</a:t>
            </a:r>
            <a:r>
              <a:rPr lang="en-GB" sz="1200" b="0" i="0" u="none" strike="noStrike" kern="1200" baseline="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Higher </a:t>
            </a:r>
            <a:r>
              <a:rPr lang="en-GB" sz="1200" b="1" i="0" u="none" strike="noStrike" kern="1200" dirty="0">
                <a:solidFill>
                  <a:schemeClr val="tx1"/>
                </a:solidFill>
                <a:effectLst/>
                <a:latin typeface="+mn-lt"/>
                <a:ea typeface="+mn-ea"/>
                <a:cs typeface="+mn-cs"/>
                <a:hlinkClick r:id="rId5"/>
              </a:rPr>
              <a:t>statistical power</a:t>
            </a:r>
            <a:r>
              <a:rPr lang="en-GB" sz="1200" b="0" i="0" kern="1200" dirty="0">
                <a:solidFill>
                  <a:schemeClr val="tx1"/>
                </a:solidFill>
                <a:effectLst/>
                <a:latin typeface="+mn-lt"/>
                <a:ea typeface="+mn-ea"/>
                <a:cs typeface="+mn-cs"/>
              </a:rPr>
              <a:t>: controlling for variability between subjects is built in.</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Disadvantages include:</a:t>
            </a:r>
          </a:p>
          <a:p>
            <a:pPr fontAlgn="base"/>
            <a:r>
              <a:rPr lang="en-GB" sz="1200" b="1" i="0" kern="1200" dirty="0">
                <a:solidFill>
                  <a:schemeClr val="tx1"/>
                </a:solidFill>
                <a:effectLst/>
                <a:latin typeface="+mn-lt"/>
                <a:ea typeface="+mn-ea"/>
                <a:cs typeface="+mn-cs"/>
              </a:rPr>
              <a:t>Order effects:</a:t>
            </a:r>
            <a:r>
              <a:rPr lang="en-GB" sz="1200" b="0" i="0" kern="1200" dirty="0">
                <a:solidFill>
                  <a:schemeClr val="tx1"/>
                </a:solidFill>
                <a:effectLst/>
                <a:latin typeface="+mn-lt"/>
                <a:ea typeface="+mn-ea"/>
                <a:cs typeface="+mn-cs"/>
              </a:rPr>
              <a:t> the possibility that the position of the treatment in the order of treatments matters. </a:t>
            </a:r>
            <a:r>
              <a:rPr lang="en-GB" sz="1200" b="0" i="0" u="none" strike="noStrike" kern="1200" dirty="0">
                <a:solidFill>
                  <a:schemeClr val="tx1"/>
                </a:solidFill>
                <a:effectLst/>
                <a:latin typeface="+mn-lt"/>
                <a:ea typeface="+mn-ea"/>
                <a:cs typeface="+mn-cs"/>
                <a:hlinkClick r:id="rId6"/>
              </a:rPr>
              <a:t>Randomization</a:t>
            </a:r>
            <a:r>
              <a:rPr lang="en-GB" sz="1200" b="0" i="0" kern="1200" dirty="0">
                <a:solidFill>
                  <a:schemeClr val="tx1"/>
                </a:solidFill>
                <a:effectLst/>
                <a:latin typeface="+mn-lt"/>
                <a:ea typeface="+mn-ea"/>
                <a:cs typeface="+mn-cs"/>
              </a:rPr>
              <a:t> or </a:t>
            </a:r>
            <a:r>
              <a:rPr lang="en-GB" sz="1200" b="0" i="0" u="none" strike="noStrike" kern="1200" dirty="0">
                <a:solidFill>
                  <a:schemeClr val="tx1"/>
                </a:solidFill>
                <a:effectLst/>
                <a:latin typeface="+mn-lt"/>
                <a:ea typeface="+mn-ea"/>
                <a:cs typeface="+mn-cs"/>
                <a:hlinkClick r:id="rId7"/>
              </a:rPr>
              <a:t>counterbalancing </a:t>
            </a:r>
            <a:r>
              <a:rPr lang="en-GB" sz="1200" b="0" i="0" kern="1200" dirty="0">
                <a:solidFill>
                  <a:schemeClr val="tx1"/>
                </a:solidFill>
                <a:effectLst/>
                <a:latin typeface="+mn-lt"/>
                <a:ea typeface="+mn-ea"/>
                <a:cs typeface="+mn-cs"/>
              </a:rPr>
              <a:t>can correct for this.</a:t>
            </a:r>
          </a:p>
          <a:p>
            <a:pPr fontAlgn="base"/>
            <a:r>
              <a:rPr lang="en-GB" sz="1200" b="1" i="0" kern="1200" dirty="0">
                <a:solidFill>
                  <a:schemeClr val="tx1"/>
                </a:solidFill>
                <a:effectLst/>
                <a:latin typeface="+mn-lt"/>
                <a:ea typeface="+mn-ea"/>
                <a:cs typeface="+mn-cs"/>
              </a:rPr>
              <a:t>Carryover Effects</a:t>
            </a:r>
            <a:r>
              <a:rPr lang="en-GB" sz="1200" b="0" i="0" kern="1200" dirty="0">
                <a:solidFill>
                  <a:schemeClr val="tx1"/>
                </a:solidFill>
                <a:effectLst/>
                <a:latin typeface="+mn-lt"/>
                <a:ea typeface="+mn-ea"/>
                <a:cs typeface="+mn-cs"/>
              </a:rPr>
              <a:t>: administration of one part of the experiment can have trickle down effects to subsequent parts.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3. With a randomized block design, the experimenter divides subjects into subgroups called blocks, such that the variability within blocks is less than the variability between blocks. Then, subjects within each block are randomly assigned to treatment conditions.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Compared to a </a:t>
            </a:r>
            <a:r>
              <a:rPr lang="en-GB" sz="1200" b="0" i="0" u="none" strike="noStrike" kern="1200" dirty="0">
                <a:solidFill>
                  <a:schemeClr val="tx1"/>
                </a:solidFill>
                <a:effectLst/>
                <a:latin typeface="+mn-lt"/>
                <a:ea typeface="+mn-ea"/>
                <a:cs typeface="+mn-cs"/>
                <a:hlinkClick r:id="rId8"/>
              </a:rPr>
              <a:t>completely randomized design</a:t>
            </a:r>
            <a:r>
              <a:rPr lang="en-GB" sz="1200" b="0" i="0" kern="1200" dirty="0">
                <a:solidFill>
                  <a:schemeClr val="tx1"/>
                </a:solidFill>
                <a:effectLst/>
                <a:latin typeface="+mn-lt"/>
                <a:ea typeface="+mn-ea"/>
                <a:cs typeface="+mn-cs"/>
              </a:rPr>
              <a:t>, this design reduces variability within treatment conditions and potential confounding, producing a better estimate of treatment effects</a:t>
            </a:r>
            <a:endParaRPr lang="en-GB" dirty="0"/>
          </a:p>
        </p:txBody>
      </p:sp>
      <p:sp>
        <p:nvSpPr>
          <p:cNvPr id="4" name="Slide Number Placeholder 3"/>
          <p:cNvSpPr>
            <a:spLocks noGrp="1"/>
          </p:cNvSpPr>
          <p:nvPr>
            <p:ph type="sldNum" sz="quarter" idx="10"/>
          </p:nvPr>
        </p:nvSpPr>
        <p:spPr/>
        <p:txBody>
          <a:bodyPr/>
          <a:lstStyle/>
          <a:p>
            <a:fld id="{A626C678-67BB-4E0B-99B5-0A98F3E04262}" type="slidenum">
              <a:rPr lang="en-GB" smtClean="0"/>
              <a:t>5</a:t>
            </a:fld>
            <a:endParaRPr lang="en-GB"/>
          </a:p>
        </p:txBody>
      </p:sp>
    </p:spTree>
    <p:extLst>
      <p:ext uri="{BB962C8B-B14F-4D97-AF65-F5344CB8AC3E}">
        <p14:creationId xmlns:p14="http://schemas.microsoft.com/office/powerpoint/2010/main" val="154017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a:t>
            </a:r>
            <a:r>
              <a:rPr lang="en-GB" baseline="0" dirty="0"/>
              <a:t> far, we’ve covered the basics of the scientific method, with an overview of statistical hypothesis-testing and study design based on what type of analysis we’d like to do in order to answer our research question. </a:t>
            </a:r>
          </a:p>
          <a:p>
            <a:endParaRPr lang="en-GB" baseline="0" dirty="0"/>
          </a:p>
          <a:p>
            <a:r>
              <a:rPr lang="en-GB" baseline="0" dirty="0"/>
              <a:t>But we still need to choose a suitable methodology to carry out our experiment, and we need to determine our dependent measures. Just like planning our experimental structure, this aspect will inform how and why we analyse and interpret our data in a particular way, once we get there. </a:t>
            </a:r>
          </a:p>
          <a:p>
            <a:endParaRPr lang="en-GB" baseline="0" dirty="0"/>
          </a:p>
          <a:p>
            <a:r>
              <a:rPr lang="en-GB" baseline="0" dirty="0"/>
              <a:t>Today’s talk is about MEG and EEG. Why would we use these specific techniques to answer our questions about the brain?</a:t>
            </a:r>
          </a:p>
          <a:p>
            <a:endParaRPr lang="en-GB" baseline="0" dirty="0"/>
          </a:p>
          <a:p>
            <a:r>
              <a:rPr lang="en-GB" baseline="0" dirty="0"/>
              <a:t>There are advantages and drawbacks to using either method. In case you hadn’t noticed by now, experimental design is not a clear-cut, wrong-or-right process! Partly, our options are also limited by access to equipment. MEG is very expensive, like MRI-scale expensive, in comparison to EEG. It requires a huge amount of building infrastructure and it’s a big institutional commitment in comparison to EEG, which certainly benefits from purpose-built rooms, but doesn’t depend on it.</a:t>
            </a:r>
          </a:p>
          <a:p>
            <a:endParaRPr lang="en-GB" baseline="0" dirty="0"/>
          </a:p>
          <a:p>
            <a:r>
              <a:rPr lang="en-GB" baseline="0" dirty="0"/>
              <a:t>Anyways, assuming we can make the decision for scientific, rather than economic reasons, we can evaluate which method will deliver the data we need to answer our research question. MEG and EEG are usually contrasted with fMRI as tools that deliver temporal, rather than spatial, information. On this diagram, non-invasive techniques are marked blue. You can see that none of them are really great compared to the ones in red, which are employed in animal research, for the most part. But from our available options, we do have better temporal resolution for MEG/EEG, although we sacrifice information about </a:t>
            </a:r>
            <a:r>
              <a:rPr lang="en-GB" i="1" baseline="0" dirty="0"/>
              <a:t>where</a:t>
            </a:r>
            <a:r>
              <a:rPr lang="en-GB" i="0" baseline="0" dirty="0"/>
              <a:t> things are happening in the brain.</a:t>
            </a:r>
          </a:p>
          <a:p>
            <a:endParaRPr lang="en-GB" i="0" baseline="0" dirty="0"/>
          </a:p>
          <a:p>
            <a:r>
              <a:rPr lang="en-GB" i="0" baseline="0" dirty="0"/>
              <a:t>We will probably elect for this option if our research question is contingent on millisecond timing accuracy, which is often the case for language or music studies. For example, we might wonder what would happen if familiar tunes, like Happy Birthday, were suddenly changed to a minor key halfway through the song. Based on a literature review, we hypothesize that this experimental treatment will be associated with a mismatch negativity </a:t>
            </a:r>
            <a:r>
              <a:rPr lang="mr-IN" i="0" baseline="0" dirty="0"/>
              <a:t>–</a:t>
            </a:r>
            <a:r>
              <a:rPr lang="en-GB" i="0" baseline="0" dirty="0"/>
              <a:t> in this case, a </a:t>
            </a:r>
            <a:r>
              <a:rPr lang="en-GB" sz="1200" b="0" i="0" kern="1200" dirty="0" err="1">
                <a:solidFill>
                  <a:schemeClr val="tx1"/>
                </a:solidFill>
                <a:effectLst/>
                <a:latin typeface="+mn-lt"/>
                <a:ea typeface="+mn-ea"/>
                <a:cs typeface="+mn-cs"/>
              </a:rPr>
              <a:t>fronto</a:t>
            </a:r>
            <a:r>
              <a:rPr lang="en-GB" sz="1200" b="0" i="0" kern="1200" dirty="0">
                <a:solidFill>
                  <a:schemeClr val="tx1"/>
                </a:solidFill>
                <a:effectLst/>
                <a:latin typeface="+mn-lt"/>
                <a:ea typeface="+mn-ea"/>
                <a:cs typeface="+mn-cs"/>
              </a:rPr>
              <a:t>–centrally negative event-related potential (ERP) component</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elicited by sounds</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that violate the automatic predictions of the central auditory system</a:t>
            </a:r>
            <a:r>
              <a:rPr lang="en-GB" sz="1200" b="0" i="0" kern="1200" baseline="0" dirty="0">
                <a:solidFill>
                  <a:schemeClr val="tx1"/>
                </a:solidFill>
                <a:effectLst/>
                <a:latin typeface="+mn-lt"/>
                <a:ea typeface="+mn-ea"/>
                <a:cs typeface="+mn-cs"/>
              </a:rPr>
              <a:t> </a:t>
            </a:r>
            <a:r>
              <a:rPr lang="mr-IN" sz="1200" b="0" i="0" kern="1200" baseline="0" dirty="0">
                <a:solidFill>
                  <a:schemeClr val="tx1"/>
                </a:solidFill>
                <a:effectLst/>
                <a:latin typeface="+mn-lt"/>
                <a:ea typeface="+mn-ea"/>
                <a:cs typeface="+mn-cs"/>
              </a:rPr>
              <a:t>–</a:t>
            </a:r>
            <a:r>
              <a:rPr lang="en-GB" sz="1200" b="0" i="0" kern="1200" baseline="0" dirty="0">
                <a:solidFill>
                  <a:schemeClr val="tx1"/>
                </a:solidFill>
                <a:effectLst/>
                <a:latin typeface="+mn-lt"/>
                <a:ea typeface="+mn-ea"/>
                <a:cs typeface="+mn-cs"/>
              </a:rPr>
              <a:t> but more on ERPs later. An auditory mismatch negativity usually occurs about 150 to 250 milliseconds following stimulus onset, so we wouldn’t be able to determine whether there was a mismatch negativity using fMRI. It would just be one big wash. </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On the other hand, maybe we are instead interested in neural architecture. Saying our mismatch negativity is “</a:t>
            </a:r>
            <a:r>
              <a:rPr lang="en-GB" sz="1200" b="0" i="0" kern="1200" baseline="0" dirty="0" err="1">
                <a:solidFill>
                  <a:schemeClr val="tx1"/>
                </a:solidFill>
                <a:effectLst/>
                <a:latin typeface="+mn-lt"/>
                <a:ea typeface="+mn-ea"/>
                <a:cs typeface="+mn-cs"/>
              </a:rPr>
              <a:t>fronto</a:t>
            </a:r>
            <a:r>
              <a:rPr lang="en-GB" sz="1200" b="0" i="0" kern="1200" baseline="0" dirty="0">
                <a:solidFill>
                  <a:schemeClr val="tx1"/>
                </a:solidFill>
                <a:effectLst/>
                <a:latin typeface="+mn-lt"/>
                <a:ea typeface="+mn-ea"/>
                <a:cs typeface="+mn-cs"/>
              </a:rPr>
              <a:t>-central” is </a:t>
            </a:r>
            <a:r>
              <a:rPr lang="en-GB" sz="1200" b="0" i="1" kern="1200" baseline="0" dirty="0">
                <a:solidFill>
                  <a:schemeClr val="tx1"/>
                </a:solidFill>
                <a:effectLst/>
                <a:latin typeface="+mn-lt"/>
                <a:ea typeface="+mn-ea"/>
                <a:cs typeface="+mn-cs"/>
              </a:rPr>
              <a:t>something</a:t>
            </a:r>
            <a:r>
              <a:rPr lang="en-GB" sz="1200" b="0" i="0" kern="1200" baseline="0" dirty="0">
                <a:solidFill>
                  <a:schemeClr val="tx1"/>
                </a:solidFill>
                <a:effectLst/>
                <a:latin typeface="+mn-lt"/>
                <a:ea typeface="+mn-ea"/>
                <a:cs typeface="+mn-cs"/>
              </a:rPr>
              <a:t>  - an occipital localisation would be at odds with our literature review! But we can’t infer much from an area so broad. Instead of looking for the mismatch negativity, imagine we want to know whether listening to Happy Birthday played on a piano will evoke activation in hand motor areas if the listener is an expert pianist, </a:t>
            </a:r>
            <a:r>
              <a:rPr lang="en-GB" sz="1200" b="0" i="0" kern="1200" baseline="0" dirty="0" err="1">
                <a:solidFill>
                  <a:schemeClr val="tx1"/>
                </a:solidFill>
                <a:effectLst/>
                <a:latin typeface="+mn-lt"/>
                <a:ea typeface="+mn-ea"/>
                <a:cs typeface="+mn-cs"/>
              </a:rPr>
              <a:t>moreso</a:t>
            </a:r>
            <a:r>
              <a:rPr lang="en-GB" sz="1200" b="0" i="0" kern="1200" baseline="0" dirty="0">
                <a:solidFill>
                  <a:schemeClr val="tx1"/>
                </a:solidFill>
                <a:effectLst/>
                <a:latin typeface="+mn-lt"/>
                <a:ea typeface="+mn-ea"/>
                <a:cs typeface="+mn-cs"/>
              </a:rPr>
              <a:t> than if the instrument were a French horn, or the listener an expert horn player. This isn’t something we can answer with EEG, but it may be possible with fMRI.</a:t>
            </a:r>
          </a:p>
          <a:p>
            <a:endParaRPr lang="en-GB" baseline="0" dirty="0"/>
          </a:p>
          <a:p>
            <a:r>
              <a:rPr lang="en-GB" b="1" dirty="0"/>
              <a:t>Spatial Resolution</a:t>
            </a:r>
          </a:p>
          <a:p>
            <a:r>
              <a:rPr lang="en-GB" dirty="0"/>
              <a:t>fMRI	1-2 mm</a:t>
            </a:r>
          </a:p>
          <a:p>
            <a:r>
              <a:rPr lang="en-GB" dirty="0"/>
              <a:t>MEG 	~ cm</a:t>
            </a:r>
          </a:p>
          <a:p>
            <a:r>
              <a:rPr lang="en-GB" dirty="0"/>
              <a:t>EEG 	~ cm</a:t>
            </a:r>
          </a:p>
          <a:p>
            <a:endParaRPr lang="en-GB" baseline="0" dirty="0"/>
          </a:p>
          <a:p>
            <a:r>
              <a:rPr lang="en-GB" b="1" dirty="0"/>
              <a:t>Temporal Resolution</a:t>
            </a:r>
          </a:p>
          <a:p>
            <a:r>
              <a:rPr lang="en-GB" dirty="0"/>
              <a:t>fMRI	1-2  s</a:t>
            </a:r>
          </a:p>
          <a:p>
            <a:r>
              <a:rPr lang="en-GB" dirty="0"/>
              <a:t>MEG	&lt; 1 </a:t>
            </a:r>
            <a:r>
              <a:rPr lang="en-GB" dirty="0" err="1"/>
              <a:t>ms</a:t>
            </a:r>
            <a:endParaRPr lang="en-GB" dirty="0"/>
          </a:p>
          <a:p>
            <a:r>
              <a:rPr lang="en-GB" dirty="0"/>
              <a:t>EEG 	&lt;1  </a:t>
            </a:r>
            <a:r>
              <a:rPr lang="en-GB" dirty="0" err="1"/>
              <a:t>ms</a:t>
            </a:r>
            <a:endParaRPr lang="en-GB" dirty="0"/>
          </a:p>
        </p:txBody>
      </p:sp>
      <p:sp>
        <p:nvSpPr>
          <p:cNvPr id="4" name="Slide Number Placeholder 3"/>
          <p:cNvSpPr>
            <a:spLocks noGrp="1"/>
          </p:cNvSpPr>
          <p:nvPr>
            <p:ph type="sldNum" sz="quarter" idx="10"/>
          </p:nvPr>
        </p:nvSpPr>
        <p:spPr/>
        <p:txBody>
          <a:bodyPr/>
          <a:lstStyle/>
          <a:p>
            <a:fld id="{A626C678-67BB-4E0B-99B5-0A98F3E04262}" type="slidenum">
              <a:rPr lang="en-GB" smtClean="0"/>
              <a:t>6</a:t>
            </a:fld>
            <a:endParaRPr lang="en-GB"/>
          </a:p>
        </p:txBody>
      </p:sp>
    </p:spTree>
    <p:extLst>
      <p:ext uri="{BB962C8B-B14F-4D97-AF65-F5344CB8AC3E}">
        <p14:creationId xmlns:p14="http://schemas.microsoft.com/office/powerpoint/2010/main" val="3597580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Assuming we want temporal resolution, we choose MEG/EEG. We’ve covered the basis of these signals and how the techniques differ in a previous session, so I won’t go into too much detail here.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As far as it matters for experimental design, it</a:t>
            </a:r>
            <a:r>
              <a:rPr lang="mr-IN" baseline="0" dirty="0"/>
              <a:t>’</a:t>
            </a:r>
            <a:r>
              <a:rPr lang="en-GB" baseline="0" dirty="0"/>
              <a:t>s important to remember that your participants are living people</a:t>
            </a:r>
            <a:r>
              <a:rPr lang="en-US" baseline="0" dirty="0"/>
              <a:t>—</a:t>
            </a:r>
            <a:r>
              <a:rPr lang="en-GB" baseline="0" dirty="0"/>
              <a:t>bodies</a:t>
            </a:r>
            <a:r>
              <a:rPr lang="en-US" baseline="0" dirty="0"/>
              <a:t>—</a:t>
            </a:r>
            <a:r>
              <a:rPr lang="en-GB" baseline="0" dirty="0"/>
              <a:t>you need to take their comfort into account. Here are some points to consider.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mr-IN" baseline="0" dirty="0"/>
              <a:t>…</a:t>
            </a:r>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dirty="0"/>
              <a:t>Magnetic fields recorded by MEG are much less influenced by the electrical conductivity of the tissues surrounding the cerebral cortex than electrical fields, which are measured in EEG.</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mr-IN" sz="1200" b="0" i="0" kern="1200" baseline="0" dirty="0">
                <a:solidFill>
                  <a:schemeClr val="tx1"/>
                </a:solidFill>
                <a:effectLst/>
                <a:latin typeface="+mn-lt"/>
                <a:ea typeface="+mn-ea"/>
                <a:cs typeface="+mn-cs"/>
              </a:rPr>
              <a:t>…</a:t>
            </a:r>
            <a:endParaRPr lang="en-GB"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I participated in an overnight EEG sleep study and it was brutally uncomfortable. It’s unfortunately the only way the researchers could accomplish their scientific objectives, and they really did their best to accommodate participants with extra padding. However, I wonder what my sleep data looked like, given how stressful it was. Design your experiment with your participants’ needs in mind!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Also, we’re going to discuss artefacts shortly, but even though MEG is less cumbersome than EEG (from a participant’s point of view), both techniques require that participants remain very still and refrain from blinking or moving their jaw around, et cetera. So it’s still important that you allow participants time to adjust and look around before they fatigue.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Some</a:t>
            </a:r>
            <a:r>
              <a:rPr lang="en-GB" sz="1200" b="0" i="0" kern="1200" baseline="0" dirty="0">
                <a:solidFill>
                  <a:schemeClr val="tx1"/>
                </a:solidFill>
                <a:effectLst/>
                <a:latin typeface="+mn-lt"/>
                <a:ea typeface="+mn-ea"/>
                <a:cs typeface="+mn-cs"/>
              </a:rPr>
              <a:t> g</a:t>
            </a:r>
            <a:r>
              <a:rPr lang="en-GB" sz="1200" b="0" i="0" kern="1200" dirty="0">
                <a:solidFill>
                  <a:schemeClr val="tx1"/>
                </a:solidFill>
                <a:effectLst/>
                <a:latin typeface="+mn-lt"/>
                <a:ea typeface="+mn-ea"/>
                <a:cs typeface="+mn-cs"/>
              </a:rPr>
              <a:t>ood</a:t>
            </a:r>
            <a:r>
              <a:rPr lang="en-GB" sz="1200" b="0" i="0" kern="1200" baseline="0" dirty="0">
                <a:solidFill>
                  <a:schemeClr val="tx1"/>
                </a:solidFill>
                <a:effectLst/>
                <a:latin typeface="+mn-lt"/>
                <a:ea typeface="+mn-ea"/>
                <a:cs typeface="+mn-cs"/>
              </a:rPr>
              <a:t> news for both is that </a:t>
            </a:r>
            <a:r>
              <a:rPr lang="en-GB" sz="1200" b="0" i="0" kern="1200" dirty="0">
                <a:solidFill>
                  <a:schemeClr val="tx1"/>
                </a:solidFill>
                <a:effectLst/>
                <a:latin typeface="+mn-lt"/>
                <a:ea typeface="+mn-ea"/>
                <a:cs typeface="+mn-cs"/>
              </a:rPr>
              <a:t>MEG and</a:t>
            </a:r>
            <a:r>
              <a:rPr lang="en-GB" sz="1200" b="0" i="0" kern="1200" baseline="0" dirty="0">
                <a:solidFill>
                  <a:schemeClr val="tx1"/>
                </a:solidFill>
                <a:effectLst/>
                <a:latin typeface="+mn-lt"/>
                <a:ea typeface="+mn-ea"/>
                <a:cs typeface="+mn-cs"/>
              </a:rPr>
              <a:t> EEG do</a:t>
            </a:r>
            <a:r>
              <a:rPr lang="en-GB" sz="1200" b="0" i="0" kern="1200" dirty="0">
                <a:solidFill>
                  <a:schemeClr val="tx1"/>
                </a:solidFill>
                <a:effectLst/>
                <a:latin typeface="+mn-lt"/>
                <a:ea typeface="+mn-ea"/>
                <a:cs typeface="+mn-cs"/>
              </a:rPr>
              <a:t> not</a:t>
            </a:r>
            <a:r>
              <a:rPr lang="en-GB" sz="1200" b="0" i="0" kern="1200" baseline="0" dirty="0">
                <a:solidFill>
                  <a:schemeClr val="tx1"/>
                </a:solidFill>
                <a:effectLst/>
                <a:latin typeface="+mn-lt"/>
                <a:ea typeface="+mn-ea"/>
                <a:cs typeface="+mn-cs"/>
              </a:rPr>
              <a:t> pose a risk to hearing</a:t>
            </a:r>
            <a:r>
              <a:rPr lang="en-GB" sz="1200" b="0" i="0" kern="1200" dirty="0">
                <a:solidFill>
                  <a:schemeClr val="tx1"/>
                </a:solidFill>
                <a:effectLst/>
                <a:latin typeface="+mn-lt"/>
                <a:ea typeface="+mn-ea"/>
                <a:cs typeface="+mn-cs"/>
              </a:rPr>
              <a:t>,</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unlike fMRI. Some bad news is that neither</a:t>
            </a:r>
            <a:r>
              <a:rPr lang="en-GB" sz="1200" b="0" i="0" kern="1200" baseline="0" dirty="0">
                <a:solidFill>
                  <a:schemeClr val="tx1"/>
                </a:solidFill>
                <a:effectLst/>
                <a:latin typeface="+mn-lt"/>
                <a:ea typeface="+mn-ea"/>
                <a:cs typeface="+mn-cs"/>
              </a:rPr>
              <a:t> is great for subcortical regions of interest.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A626C678-67BB-4E0B-99B5-0A98F3E04262}" type="slidenum">
              <a:rPr lang="en-GB" smtClean="0"/>
              <a:t>7</a:t>
            </a:fld>
            <a:endParaRPr lang="en-GB"/>
          </a:p>
        </p:txBody>
      </p:sp>
    </p:spTree>
    <p:extLst>
      <p:ext uri="{BB962C8B-B14F-4D97-AF65-F5344CB8AC3E}">
        <p14:creationId xmlns:p14="http://schemas.microsoft.com/office/powerpoint/2010/main" val="381858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that we’ve chosen our method, what are we actually going to do with it?</a:t>
            </a:r>
            <a:r>
              <a:rPr lang="en-GB" baseline="0" dirty="0"/>
              <a:t> Hopefully, we will have figured this out back when we were formulating our research question and hypothesis. We have multiple approaches to choose from. Let’s start with ERPs, such as the mismatch negativity we expect to find when our subject hears sad Happy Birthday. </a:t>
            </a:r>
            <a:endParaRPr lang="en-GB" dirty="0"/>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Event related or evoked</a:t>
            </a:r>
            <a:r>
              <a:rPr lang="en-GB" b="1" baseline="0" dirty="0"/>
              <a:t> potentials, </a:t>
            </a:r>
            <a:r>
              <a:rPr lang="en-GB" b="1" dirty="0"/>
              <a:t>Magnetic evoked field for MEG</a:t>
            </a:r>
            <a:r>
              <a:rPr lang="en-GB" sz="1200" b="1"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are very small voltages generated in the brain structures in response to specific events or stimuli.</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They are time locked to sensory, motor or cognitive events</a:t>
            </a:r>
            <a:r>
              <a:rPr lang="en-GB" sz="1200" b="0" i="0" kern="1200" baseline="0" dirty="0">
                <a:solidFill>
                  <a:schemeClr val="tx1"/>
                </a:solidFill>
                <a:effectLst/>
                <a:latin typeface="+mn-lt"/>
                <a:ea typeface="+mn-ea"/>
                <a:cs typeface="+mn-cs"/>
              </a:rPr>
              <a:t> and</a:t>
            </a:r>
            <a:r>
              <a:rPr lang="en-GB" sz="1200" b="0" i="0" kern="1200" dirty="0">
                <a:solidFill>
                  <a:schemeClr val="tx1"/>
                </a:solidFill>
                <a:effectLst/>
                <a:latin typeface="+mn-lt"/>
                <a:ea typeface="+mn-ea"/>
                <a:cs typeface="+mn-cs"/>
              </a:rPr>
              <a:t> are thought to reflect the summed activity of postsynaptic potentials produced when a large number of similarly oriented cortical pyramidal neurons (in the order of thousands or millions) fire in synchrony.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After</a:t>
            </a:r>
            <a:r>
              <a:rPr lang="en-GB" sz="1200" b="0" i="0" kern="1200" baseline="0" dirty="0">
                <a:solidFill>
                  <a:schemeClr val="tx1"/>
                </a:solidFill>
                <a:effectLst/>
                <a:latin typeface="+mn-lt"/>
                <a:ea typeface="+mn-ea"/>
                <a:cs typeface="+mn-cs"/>
              </a:rPr>
              <a:t> decades of research in EEG, there is something of a canon of ERPs. The mismatch negativity we talked about earlier is one of them, and it’s relatively early, which is why it’s thought of as a violation of an automatic, or “low-level”, prediction. By contrast, there’s something called the P600, P for positivity, that takes place about 600 milliseconds later than the event. In the literature, it’s associated with syntactic violation or tricky grammatical processing, so you might hypothesize a P600 if you present your participant with a grammatically complicated or impossible sentence. The N400 is associated with semantic violation, such as ”the waitress came over to take their lightbulb”.</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You may need lots and lots and lots of trials in order for your ERP to emerge, depending on the effect sizes you anticipate.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 – Pros: simple, reliable, quick, very sensitive, big effects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 – Cons: averages out ‘non-phased locked’ activity; not suitable for spontaneous or non-phase locked</a:t>
            </a:r>
            <a:r>
              <a:rPr lang="en-GB" baseline="0" dirty="0"/>
              <a:t> responses. Averaging effectively low pass filters, because high frequencies tend not to be phase-locked</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26C678-67BB-4E0B-99B5-0A98F3E04262}" type="slidenum">
              <a:rPr lang="en-GB" smtClean="0"/>
              <a:t>8</a:t>
            </a:fld>
            <a:endParaRPr lang="en-GB"/>
          </a:p>
        </p:txBody>
      </p:sp>
    </p:spTree>
    <p:extLst>
      <p:ext uri="{BB962C8B-B14F-4D97-AF65-F5344CB8AC3E}">
        <p14:creationId xmlns:p14="http://schemas.microsoft.com/office/powerpoint/2010/main" val="316174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aseline="0" dirty="0"/>
              <a:t>Moving on to </a:t>
            </a:r>
            <a:r>
              <a:rPr lang="en-GB" sz="1200" b="1" i="0" kern="1200" dirty="0">
                <a:solidFill>
                  <a:schemeClr val="tx1"/>
                </a:solidFill>
                <a:effectLst/>
                <a:latin typeface="+mn-lt"/>
                <a:ea typeface="+mn-ea"/>
                <a:cs typeface="+mn-cs"/>
              </a:rPr>
              <a:t>Stead</a:t>
            </a:r>
            <a:r>
              <a:rPr lang="en-GB" sz="1200" b="1" i="0" kern="1200" baseline="0" dirty="0">
                <a:solidFill>
                  <a:schemeClr val="tx1"/>
                </a:solidFill>
                <a:effectLst/>
                <a:latin typeface="+mn-lt"/>
                <a:ea typeface="+mn-ea"/>
                <a:cs typeface="+mn-cs"/>
              </a:rPr>
              <a:t>y State Oscillations.</a:t>
            </a:r>
            <a:r>
              <a:rPr lang="en-GB" sz="1200" b="0" i="0" kern="1200" baseline="0" dirty="0">
                <a:solidFill>
                  <a:schemeClr val="tx1"/>
                </a:solidFill>
                <a:effectLst/>
                <a:latin typeface="+mn-lt"/>
                <a:ea typeface="+mn-ea"/>
                <a:cs typeface="+mn-cs"/>
              </a:rPr>
              <a:t> This is the s</a:t>
            </a:r>
            <a:r>
              <a:rPr lang="en-GB" sz="1200" b="0" i="0" kern="1200" dirty="0">
                <a:solidFill>
                  <a:schemeClr val="tx1"/>
                </a:solidFill>
                <a:effectLst/>
                <a:latin typeface="+mn-lt"/>
                <a:ea typeface="+mn-ea"/>
                <a:cs typeface="+mn-cs"/>
              </a:rPr>
              <a:t>ynchronous activity of large populations of neurons to a temporally modulated stimulus. </a:t>
            </a:r>
            <a:r>
              <a:rPr lang="en-GB" sz="1200" b="0" i="0" kern="1200" baseline="0" dirty="0">
                <a:solidFill>
                  <a:schemeClr val="tx1"/>
                </a:solidFill>
                <a:effectLst/>
                <a:latin typeface="+mn-lt"/>
                <a:ea typeface="+mn-ea"/>
                <a:cs typeface="+mn-cs"/>
              </a:rPr>
              <a:t>The idea is that n</a:t>
            </a:r>
            <a:r>
              <a:rPr lang="en-GB" sz="1200" b="0" i="0" kern="1200" dirty="0">
                <a:solidFill>
                  <a:schemeClr val="tx1"/>
                </a:solidFill>
                <a:effectLst/>
                <a:latin typeface="+mn-lt"/>
                <a:ea typeface="+mn-ea"/>
                <a:cs typeface="+mn-cs"/>
              </a:rPr>
              <a:t>eural network oscillations can be probed and assessed by entrainment </a:t>
            </a:r>
            <a:r>
              <a:rPr lang="en-GB" sz="1200" b="0" i="0" kern="1200" baseline="0" dirty="0">
                <a:solidFill>
                  <a:schemeClr val="tx1"/>
                </a:solidFill>
                <a:effectLst/>
                <a:latin typeface="+mn-lt"/>
                <a:ea typeface="+mn-ea"/>
                <a:cs typeface="+mn-cs"/>
              </a:rPr>
              <a:t>to some kind of</a:t>
            </a:r>
            <a:r>
              <a:rPr lang="en-GB" sz="1200" b="0" i="0" kern="1200" dirty="0">
                <a:solidFill>
                  <a:schemeClr val="tx1"/>
                </a:solidFill>
                <a:effectLst/>
                <a:latin typeface="+mn-lt"/>
                <a:ea typeface="+mn-ea"/>
                <a:cs typeface="+mn-cs"/>
              </a:rPr>
              <a:t> rhythmic sensory stimulation,</a:t>
            </a:r>
            <a:r>
              <a:rPr lang="en-GB" sz="1200" b="0" i="0" kern="1200" baseline="0" dirty="0">
                <a:solidFill>
                  <a:schemeClr val="tx1"/>
                </a:solidFill>
                <a:effectLst/>
                <a:latin typeface="+mn-lt"/>
                <a:ea typeface="+mn-ea"/>
                <a:cs typeface="+mn-cs"/>
              </a:rPr>
              <a:t> often auditory or visual. This produces what’s called a</a:t>
            </a:r>
            <a:r>
              <a:rPr lang="en-GB" sz="1200" b="0" i="0" kern="1200" dirty="0">
                <a:solidFill>
                  <a:schemeClr val="tx1"/>
                </a:solidFill>
                <a:effectLst/>
                <a:latin typeface="+mn-lt"/>
                <a:ea typeface="+mn-ea"/>
                <a:cs typeface="+mn-cs"/>
              </a:rPr>
              <a:t> steady-state response,</a:t>
            </a:r>
            <a:r>
              <a:rPr lang="en-GB" sz="1200" b="0" i="0" kern="1200" baseline="0" dirty="0">
                <a:solidFill>
                  <a:schemeClr val="tx1"/>
                </a:solidFill>
                <a:effectLst/>
                <a:latin typeface="+mn-lt"/>
                <a:ea typeface="+mn-ea"/>
                <a:cs typeface="+mn-cs"/>
              </a:rPr>
              <a:t> meaning that </a:t>
            </a:r>
            <a:r>
              <a:rPr lang="en-GB" sz="1200" b="0" i="0" kern="1200" dirty="0">
                <a:solidFill>
                  <a:schemeClr val="tx1"/>
                </a:solidFill>
                <a:effectLst/>
                <a:latin typeface="+mn-lt"/>
                <a:ea typeface="+mn-ea"/>
                <a:cs typeface="+mn-cs"/>
              </a:rPr>
              <a:t>EEG waveforms entrain to the frequency and phase of the presented stimulus.</a:t>
            </a:r>
            <a:r>
              <a:rPr lang="en-GB" sz="1200" b="0" i="0" kern="1200" baseline="0" dirty="0">
                <a:solidFill>
                  <a:schemeClr val="tx1"/>
                </a:solidFill>
                <a:effectLst/>
                <a:latin typeface="+mn-lt"/>
                <a:ea typeface="+mn-ea"/>
                <a:cs typeface="+mn-cs"/>
              </a:rPr>
              <a:t> It could be </a:t>
            </a:r>
            <a:r>
              <a:rPr lang="en-GB" sz="1200" b="0" i="0" kern="1200" dirty="0">
                <a:solidFill>
                  <a:schemeClr val="tx1"/>
                </a:solidFill>
                <a:effectLst/>
                <a:latin typeface="+mn-lt"/>
                <a:ea typeface="+mn-ea"/>
                <a:cs typeface="+mn-cs"/>
              </a:rPr>
              <a:t>treated</a:t>
            </a:r>
            <a:r>
              <a:rPr lang="en-GB" sz="1200" b="0" i="0" kern="1200" baseline="0" dirty="0">
                <a:solidFill>
                  <a:schemeClr val="tx1"/>
                </a:solidFill>
                <a:effectLst/>
                <a:latin typeface="+mn-lt"/>
                <a:ea typeface="+mn-ea"/>
                <a:cs typeface="+mn-cs"/>
              </a:rPr>
              <a:t> as an </a:t>
            </a:r>
            <a:r>
              <a:rPr lang="en-GB" sz="1200" b="0" i="0" kern="1200" dirty="0">
                <a:solidFill>
                  <a:schemeClr val="tx1"/>
                </a:solidFill>
                <a:effectLst/>
                <a:latin typeface="+mn-lt"/>
                <a:ea typeface="+mn-ea"/>
                <a:cs typeface="+mn-cs"/>
              </a:rPr>
              <a:t>indicator of the functional state of the neural circuits supporting those synchronized oscillations, as might be the case if you were interested in </a:t>
            </a:r>
            <a:r>
              <a:rPr lang="en-GB" sz="1200" b="0" i="0" kern="1200" baseline="0" dirty="0">
                <a:solidFill>
                  <a:schemeClr val="tx1"/>
                </a:solidFill>
                <a:effectLst/>
                <a:latin typeface="+mn-lt"/>
                <a:ea typeface="+mn-ea"/>
                <a:cs typeface="+mn-cs"/>
              </a:rPr>
              <a:t>SSRs of people with schizophrenia, for example, who reportedly show a decreased delta (0.5 - 4 Hz) band EEG under cognitive load, in comparison with controls. You might pick out spectral components, as is done with musical rhythm research, where you would be looking for a frequency peak that matches the beat of the stimulus. </a:t>
            </a:r>
            <a:r>
              <a:rPr lang="en-GB" baseline="0" dirty="0"/>
              <a:t>Assumes “stationarity” – you have a constant oscillation occurring across trials</a:t>
            </a:r>
            <a:br>
              <a:rPr lang="en-GB" baseline="0" dirty="0"/>
            </a:br>
            <a:endParaRPr lang="en-GB"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t>– Pros: handles phase- and non-phase locked signals equally well; sensitive; relatively simple and quick, big effects.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 Cons: trade-off between frequency and time resolution</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26C678-67BB-4E0B-99B5-0A98F3E04262}" type="slidenum">
              <a:rPr lang="en-GB" smtClean="0"/>
              <a:t>9</a:t>
            </a:fld>
            <a:endParaRPr lang="en-GB"/>
          </a:p>
        </p:txBody>
      </p:sp>
    </p:spTree>
    <p:extLst>
      <p:ext uri="{BB962C8B-B14F-4D97-AF65-F5344CB8AC3E}">
        <p14:creationId xmlns:p14="http://schemas.microsoft.com/office/powerpoint/2010/main" val="1685312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23850" y="1484313"/>
            <a:ext cx="8496300" cy="1368425"/>
          </a:xfrm>
        </p:spPr>
        <p:txBody>
          <a:bodyPr/>
          <a:lstStyle>
            <a:lvl1pPr>
              <a:defRPr/>
            </a:lvl1pPr>
          </a:lstStyle>
          <a:p>
            <a:pPr lvl="0"/>
            <a:r>
              <a:rPr lang="en-US" altLang="en-US" noProof="0"/>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pPr lvl="0"/>
            <a:r>
              <a:rPr lang="en-US" altLang="en-US" noProof="0"/>
              <a:t>Click to edit Master subtitle style</a:t>
            </a:r>
          </a:p>
        </p:txBody>
      </p:sp>
      <p:sp>
        <p:nvSpPr>
          <p:cNvPr id="4105" name="Rectangle 9"/>
          <p:cNvSpPr>
            <a:spLocks noGrp="1" noChangeArrowheads="1"/>
          </p:cNvSpPr>
          <p:nvPr>
            <p:ph type="ftr" sz="quarter" idx="3"/>
          </p:nvPr>
        </p:nvSpPr>
        <p:spPr bwMode="auto">
          <a:xfrm>
            <a:off x="323850" y="6245225"/>
            <a:ext cx="84963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a:defRPr sz="1400"/>
            </a:lvl1pPr>
          </a:lstStyle>
          <a:p>
            <a:endParaRPr lang="en-US" altLang="en-US"/>
          </a:p>
        </p:txBody>
      </p:sp>
      <p:pic>
        <p:nvPicPr>
          <p:cNvPr id="4109" name="Picture 13" descr="DarkBlue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p:cNvSpPr>
            <a:spLocks noGrp="1"/>
          </p:cNvSpPr>
          <p:nvPr>
            <p:ph type="sldNum" sz="quarter" idx="10"/>
          </p:nvPr>
        </p:nvSpPr>
        <p:spPr/>
        <p:txBody>
          <a:bodyPr/>
          <a:lstStyle>
            <a:lvl1pPr>
              <a:defRPr/>
            </a:lvl1pPr>
          </a:lstStyle>
          <a:p>
            <a:fld id="{3787E7F3-98F8-479D-9894-B1C261650AA8}" type="slidenum">
              <a:rPr lang="en-US" altLang="en-US"/>
              <a:pPr/>
              <a:t>‹#›</a:t>
            </a:fld>
            <a:endParaRPr lang="en-US" altLang="en-US"/>
          </a:p>
        </p:txBody>
      </p:sp>
    </p:spTree>
    <p:extLst>
      <p:ext uri="{BB962C8B-B14F-4D97-AF65-F5344CB8AC3E}">
        <p14:creationId xmlns:p14="http://schemas.microsoft.com/office/powerpoint/2010/main" val="2625812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30200" y="908050"/>
            <a:ext cx="6215063"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p:cNvSpPr>
            <a:spLocks noGrp="1"/>
          </p:cNvSpPr>
          <p:nvPr>
            <p:ph type="sldNum" sz="quarter" idx="10"/>
          </p:nvPr>
        </p:nvSpPr>
        <p:spPr/>
        <p:txBody>
          <a:bodyPr/>
          <a:lstStyle>
            <a:lvl1pPr>
              <a:defRPr/>
            </a:lvl1pPr>
          </a:lstStyle>
          <a:p>
            <a:fld id="{0149B555-3982-400B-9970-598FF1188DCF}" type="slidenum">
              <a:rPr lang="en-US" altLang="en-US"/>
              <a:pPr/>
              <a:t>‹#›</a:t>
            </a:fld>
            <a:endParaRPr lang="en-US" altLang="en-US"/>
          </a:p>
        </p:txBody>
      </p:sp>
    </p:spTree>
    <p:extLst>
      <p:ext uri="{BB962C8B-B14F-4D97-AF65-F5344CB8AC3E}">
        <p14:creationId xmlns:p14="http://schemas.microsoft.com/office/powerpoint/2010/main" val="2681585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p:cNvSpPr>
            <a:spLocks noGrp="1"/>
          </p:cNvSpPr>
          <p:nvPr>
            <p:ph type="sldNum" sz="quarter" idx="10"/>
          </p:nvPr>
        </p:nvSpPr>
        <p:spPr/>
        <p:txBody>
          <a:bodyPr/>
          <a:lstStyle>
            <a:lvl1pPr>
              <a:defRPr/>
            </a:lvl1pPr>
          </a:lstStyle>
          <a:p>
            <a:fld id="{A8933F51-4B8F-4BF0-9E63-DC011705296D}" type="slidenum">
              <a:rPr lang="en-US" altLang="en-US"/>
              <a:pPr/>
              <a:t>‹#›</a:t>
            </a:fld>
            <a:endParaRPr lang="en-US" altLang="en-US"/>
          </a:p>
        </p:txBody>
      </p:sp>
    </p:spTree>
    <p:extLst>
      <p:ext uri="{BB962C8B-B14F-4D97-AF65-F5344CB8AC3E}">
        <p14:creationId xmlns:p14="http://schemas.microsoft.com/office/powerpoint/2010/main" val="2041654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C55AF583-A1AC-4717-B82D-CF8FA8206D96}" type="slidenum">
              <a:rPr lang="en-US" altLang="en-US"/>
              <a:pPr/>
              <a:t>‹#›</a:t>
            </a:fld>
            <a:endParaRPr lang="en-US" altLang="en-US"/>
          </a:p>
        </p:txBody>
      </p:sp>
    </p:spTree>
    <p:extLst>
      <p:ext uri="{BB962C8B-B14F-4D97-AF65-F5344CB8AC3E}">
        <p14:creationId xmlns:p14="http://schemas.microsoft.com/office/powerpoint/2010/main" val="1642733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30200" y="2708275"/>
            <a:ext cx="4168775"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1375" y="2708275"/>
            <a:ext cx="4168775" cy="345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a:spLocks noGrp="1"/>
          </p:cNvSpPr>
          <p:nvPr>
            <p:ph type="sldNum" sz="quarter" idx="10"/>
          </p:nvPr>
        </p:nvSpPr>
        <p:spPr/>
        <p:txBody>
          <a:bodyPr/>
          <a:lstStyle>
            <a:lvl1pPr>
              <a:defRPr/>
            </a:lvl1pPr>
          </a:lstStyle>
          <a:p>
            <a:fld id="{A67F3333-6B94-44BD-8B00-50A63BE450E7}" type="slidenum">
              <a:rPr lang="en-US" altLang="en-US"/>
              <a:pPr/>
              <a:t>‹#›</a:t>
            </a:fld>
            <a:endParaRPr lang="en-US" altLang="en-US"/>
          </a:p>
        </p:txBody>
      </p:sp>
    </p:spTree>
    <p:extLst>
      <p:ext uri="{BB962C8B-B14F-4D97-AF65-F5344CB8AC3E}">
        <p14:creationId xmlns:p14="http://schemas.microsoft.com/office/powerpoint/2010/main" val="1601311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0"/>
          </p:nvPr>
        </p:nvSpPr>
        <p:spPr/>
        <p:txBody>
          <a:bodyPr/>
          <a:lstStyle>
            <a:lvl1pPr>
              <a:defRPr/>
            </a:lvl1pPr>
          </a:lstStyle>
          <a:p>
            <a:fld id="{78A55213-6836-45F9-9B21-7BF1E0BD024E}" type="slidenum">
              <a:rPr lang="en-US" altLang="en-US"/>
              <a:pPr/>
              <a:t>‹#›</a:t>
            </a:fld>
            <a:endParaRPr lang="en-US" altLang="en-US"/>
          </a:p>
        </p:txBody>
      </p:sp>
    </p:spTree>
    <p:extLst>
      <p:ext uri="{BB962C8B-B14F-4D97-AF65-F5344CB8AC3E}">
        <p14:creationId xmlns:p14="http://schemas.microsoft.com/office/powerpoint/2010/main" val="1811211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CD6455E0-9865-4F91-9D8C-85E3300F06C6}" type="slidenum">
              <a:rPr lang="en-US" altLang="en-US"/>
              <a:pPr/>
              <a:t>‹#›</a:t>
            </a:fld>
            <a:endParaRPr lang="en-US" altLang="en-US"/>
          </a:p>
        </p:txBody>
      </p:sp>
    </p:spTree>
    <p:extLst>
      <p:ext uri="{BB962C8B-B14F-4D97-AF65-F5344CB8AC3E}">
        <p14:creationId xmlns:p14="http://schemas.microsoft.com/office/powerpoint/2010/main" val="1000416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27362CF-5AB6-4762-BB4E-AD9F7FC433FE}" type="slidenum">
              <a:rPr lang="en-US" altLang="en-US"/>
              <a:pPr/>
              <a:t>‹#›</a:t>
            </a:fld>
            <a:endParaRPr lang="en-US" altLang="en-US"/>
          </a:p>
        </p:txBody>
      </p:sp>
    </p:spTree>
    <p:extLst>
      <p:ext uri="{BB962C8B-B14F-4D97-AF65-F5344CB8AC3E}">
        <p14:creationId xmlns:p14="http://schemas.microsoft.com/office/powerpoint/2010/main" val="1120525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37AB311B-A8A5-4DC2-958F-0BB36B607E42}" type="slidenum">
              <a:rPr lang="en-US" altLang="en-US"/>
              <a:pPr/>
              <a:t>‹#›</a:t>
            </a:fld>
            <a:endParaRPr lang="en-US" altLang="en-US"/>
          </a:p>
        </p:txBody>
      </p:sp>
    </p:spTree>
    <p:extLst>
      <p:ext uri="{BB962C8B-B14F-4D97-AF65-F5344CB8AC3E}">
        <p14:creationId xmlns:p14="http://schemas.microsoft.com/office/powerpoint/2010/main" val="1922311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8EEB2631-9010-459D-AE33-46643BD71C12}" type="slidenum">
              <a:rPr lang="en-US" altLang="en-US"/>
              <a:pPr/>
              <a:t>‹#›</a:t>
            </a:fld>
            <a:endParaRPr lang="en-US" altLang="en-US"/>
          </a:p>
        </p:txBody>
      </p:sp>
    </p:spTree>
    <p:extLst>
      <p:ext uri="{BB962C8B-B14F-4D97-AF65-F5344CB8AC3E}">
        <p14:creationId xmlns:p14="http://schemas.microsoft.com/office/powerpoint/2010/main" val="2789291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30200" y="908050"/>
            <a:ext cx="848995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330200" y="2708275"/>
            <a:ext cx="8489950"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6FEB769-060B-4814-85C8-A95020641666}" type="slidenum">
              <a:rPr lang="en-US" altLang="en-US"/>
              <a:pPr/>
              <a:t>‹#›</a:t>
            </a:fld>
            <a:endParaRPr lang="en-US" altLang="en-US"/>
          </a:p>
        </p:txBody>
      </p:sp>
      <p:pic>
        <p:nvPicPr>
          <p:cNvPr id="3085" name="Picture 13" descr="DarkBlue10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000" b="1" kern="1200">
          <a:solidFill>
            <a:schemeClr val="tx2"/>
          </a:solidFill>
          <a:latin typeface="+mj-lt"/>
          <a:ea typeface="+mj-ea"/>
          <a:cs typeface="+mj-cs"/>
        </a:defRPr>
      </a:lvl1pPr>
      <a:lvl2pPr algn="l" rtl="0" fontAlgn="base">
        <a:spcBef>
          <a:spcPct val="0"/>
        </a:spcBef>
        <a:spcAft>
          <a:spcPct val="0"/>
        </a:spcAft>
        <a:defRPr sz="3000" b="1">
          <a:solidFill>
            <a:schemeClr val="tx2"/>
          </a:solidFill>
          <a:latin typeface="Arial" panose="020B0604020202020204" pitchFamily="34" charset="0"/>
        </a:defRPr>
      </a:lvl2pPr>
      <a:lvl3pPr algn="l" rtl="0" fontAlgn="base">
        <a:spcBef>
          <a:spcPct val="0"/>
        </a:spcBef>
        <a:spcAft>
          <a:spcPct val="0"/>
        </a:spcAft>
        <a:defRPr sz="3000" b="1">
          <a:solidFill>
            <a:schemeClr val="tx2"/>
          </a:solidFill>
          <a:latin typeface="Arial" panose="020B0604020202020204" pitchFamily="34" charset="0"/>
        </a:defRPr>
      </a:lvl3pPr>
      <a:lvl4pPr algn="l" rtl="0" fontAlgn="base">
        <a:spcBef>
          <a:spcPct val="0"/>
        </a:spcBef>
        <a:spcAft>
          <a:spcPct val="0"/>
        </a:spcAft>
        <a:defRPr sz="3000" b="1">
          <a:solidFill>
            <a:schemeClr val="tx2"/>
          </a:solidFill>
          <a:latin typeface="Arial" panose="020B0604020202020204" pitchFamily="34" charset="0"/>
        </a:defRPr>
      </a:lvl4pPr>
      <a:lvl5pPr algn="l" rtl="0" fontAlgn="base">
        <a:spcBef>
          <a:spcPct val="0"/>
        </a:spcBef>
        <a:spcAft>
          <a:spcPct val="0"/>
        </a:spcAft>
        <a:defRPr sz="3000" b="1">
          <a:solidFill>
            <a:schemeClr val="tx2"/>
          </a:solidFill>
          <a:latin typeface="Arial" panose="020B0604020202020204" pitchFamily="34" charset="0"/>
        </a:defRPr>
      </a:lvl5pPr>
      <a:lvl6pPr marL="457200" algn="l" rtl="0" fontAlgn="base">
        <a:spcBef>
          <a:spcPct val="0"/>
        </a:spcBef>
        <a:spcAft>
          <a:spcPct val="0"/>
        </a:spcAft>
        <a:defRPr sz="3000" b="1">
          <a:solidFill>
            <a:schemeClr val="tx2"/>
          </a:solidFill>
          <a:latin typeface="Arial" panose="020B0604020202020204" pitchFamily="34" charset="0"/>
        </a:defRPr>
      </a:lvl6pPr>
      <a:lvl7pPr marL="914400" algn="l" rtl="0" fontAlgn="base">
        <a:spcBef>
          <a:spcPct val="0"/>
        </a:spcBef>
        <a:spcAft>
          <a:spcPct val="0"/>
        </a:spcAft>
        <a:defRPr sz="3000" b="1">
          <a:solidFill>
            <a:schemeClr val="tx2"/>
          </a:solidFill>
          <a:latin typeface="Arial" panose="020B0604020202020204" pitchFamily="34" charset="0"/>
        </a:defRPr>
      </a:lvl7pPr>
      <a:lvl8pPr marL="1371600" algn="l" rtl="0" fontAlgn="base">
        <a:spcBef>
          <a:spcPct val="0"/>
        </a:spcBef>
        <a:spcAft>
          <a:spcPct val="0"/>
        </a:spcAft>
        <a:defRPr sz="3000" b="1">
          <a:solidFill>
            <a:schemeClr val="tx2"/>
          </a:solidFill>
          <a:latin typeface="Arial" panose="020B0604020202020204" pitchFamily="34" charset="0"/>
        </a:defRPr>
      </a:lvl8pPr>
      <a:lvl9pPr marL="1828800" algn="l" rtl="0" fontAlgn="base">
        <a:spcBef>
          <a:spcPct val="0"/>
        </a:spcBef>
        <a:spcAft>
          <a:spcPct val="0"/>
        </a:spcAft>
        <a:defRPr sz="30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2800" kern="1200">
          <a:solidFill>
            <a:schemeClr val="tx1"/>
          </a:solidFill>
          <a:latin typeface="+mn-lt"/>
          <a:ea typeface="+mn-ea"/>
          <a:cs typeface="+mn-cs"/>
        </a:defRPr>
      </a:lvl1pPr>
      <a:lvl2pPr marL="742950" indent="-285750" algn="l" rtl="0" fontAlgn="base">
        <a:spcBef>
          <a:spcPct val="20000"/>
        </a:spcBef>
        <a:spcAft>
          <a:spcPct val="0"/>
        </a:spcAft>
        <a:buChar char="–"/>
        <a:defRPr sz="2400" kern="1200">
          <a:solidFill>
            <a:schemeClr val="tx1"/>
          </a:solidFill>
          <a:latin typeface="+mn-lt"/>
          <a:ea typeface="+mn-ea"/>
          <a:cs typeface="+mn-cs"/>
        </a:defRPr>
      </a:lvl2pPr>
      <a:lvl3pPr marL="1143000" indent="-228600" algn="l" rtl="0" fontAlgn="base">
        <a:spcBef>
          <a:spcPct val="20000"/>
        </a:spcBef>
        <a:spcAft>
          <a:spcPct val="0"/>
        </a:spcAft>
        <a:buChar char="•"/>
        <a:defRPr sz="20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tiff"/><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729730" y="3010666"/>
            <a:ext cx="3946726" cy="3802710"/>
          </a:xfrm>
          <a:prstGeom prst="rect">
            <a:avLst/>
          </a:prstGeom>
        </p:spPr>
      </p:pic>
      <p:sp>
        <p:nvSpPr>
          <p:cNvPr id="2050" name="Rectangle 2"/>
          <p:cNvSpPr>
            <a:spLocks noGrp="1" noChangeArrowheads="1"/>
          </p:cNvSpPr>
          <p:nvPr>
            <p:ph type="ctrTitle"/>
          </p:nvPr>
        </p:nvSpPr>
        <p:spPr>
          <a:xfrm>
            <a:off x="323850" y="1484313"/>
            <a:ext cx="8496300" cy="2304727"/>
          </a:xfrm>
        </p:spPr>
        <p:txBody>
          <a:bodyPr/>
          <a:lstStyle/>
          <a:p>
            <a:r>
              <a:rPr lang="en-GB" altLang="en-US" sz="2400" dirty="0"/>
              <a:t>Methods for Dummies: </a:t>
            </a:r>
            <a:br>
              <a:rPr lang="en-GB" altLang="en-US" dirty="0"/>
            </a:br>
            <a:r>
              <a:rPr lang="en-GB" altLang="en-US" dirty="0"/>
              <a:t>M/EEG Study Design </a:t>
            </a:r>
            <a:br>
              <a:rPr lang="en-GB" altLang="en-US" dirty="0"/>
            </a:br>
            <a:r>
              <a:rPr lang="en-GB" altLang="en-US" dirty="0"/>
              <a:t>and Pre-Processing of Data</a:t>
            </a:r>
          </a:p>
        </p:txBody>
      </p:sp>
      <p:sp>
        <p:nvSpPr>
          <p:cNvPr id="2051" name="Rectangle 3"/>
          <p:cNvSpPr>
            <a:spLocks noGrp="1" noChangeArrowheads="1"/>
          </p:cNvSpPr>
          <p:nvPr>
            <p:ph type="subTitle" idx="1"/>
          </p:nvPr>
        </p:nvSpPr>
        <p:spPr>
          <a:xfrm>
            <a:off x="323850" y="2174287"/>
            <a:ext cx="8496300" cy="1512967"/>
          </a:xfrm>
        </p:spPr>
        <p:txBody>
          <a:bodyPr anchor="b"/>
          <a:lstStyle/>
          <a:p>
            <a:r>
              <a:rPr lang="en-CA" altLang="en-US" sz="2000" dirty="0"/>
              <a:t>Alexis Deighton MacIntyre</a:t>
            </a:r>
          </a:p>
          <a:p>
            <a:r>
              <a:rPr lang="en-CA" altLang="en-US" sz="2000" dirty="0"/>
              <a:t>With expert </a:t>
            </a:r>
            <a:r>
              <a:rPr lang="en-CA" sz="2000" dirty="0"/>
              <a:t>Dr. </a:t>
            </a:r>
            <a:r>
              <a:rPr lang="en-CA" sz="2000" dirty="0">
                <a:cs typeface="Arial"/>
              </a:rPr>
              <a:t>Parr</a:t>
            </a:r>
          </a:p>
        </p:txBody>
      </p:sp>
      <p:sp>
        <p:nvSpPr>
          <p:cNvPr id="4" name="Rectangle 3"/>
          <p:cNvSpPr/>
          <p:nvPr/>
        </p:nvSpPr>
        <p:spPr>
          <a:xfrm>
            <a:off x="5387297" y="2930771"/>
            <a:ext cx="2425063" cy="3770263"/>
          </a:xfrm>
          <a:prstGeom prst="rect">
            <a:avLst/>
          </a:prstGeom>
          <a:noFill/>
        </p:spPr>
        <p:txBody>
          <a:bodyPr wrap="square" lIns="91440" tIns="45720" rIns="91440" bIns="45720">
            <a:spAutoFit/>
          </a:bodyPr>
          <a:lstStyle/>
          <a:p>
            <a:pPr algn="ctr"/>
            <a:r>
              <a:rPr lang="en-CA" sz="239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24128" y="4293096"/>
            <a:ext cx="3013769" cy="2056243"/>
          </a:xfrm>
          <a:prstGeom prst="rect">
            <a:avLst/>
          </a:prstGeom>
        </p:spPr>
      </p:pic>
      <p:sp>
        <p:nvSpPr>
          <p:cNvPr id="2" name="Title 1"/>
          <p:cNvSpPr>
            <a:spLocks noGrp="1"/>
          </p:cNvSpPr>
          <p:nvPr>
            <p:ph type="title"/>
          </p:nvPr>
        </p:nvSpPr>
        <p:spPr>
          <a:xfrm>
            <a:off x="330199" y="917574"/>
            <a:ext cx="8388455" cy="1007787"/>
          </a:xfrm>
        </p:spPr>
        <p:txBody>
          <a:bodyPr/>
          <a:lstStyle/>
          <a:p>
            <a:r>
              <a:rPr lang="en-GB" dirty="0"/>
              <a:t>EEG/MEG Analysis</a:t>
            </a:r>
          </a:p>
        </p:txBody>
      </p:sp>
      <p:sp>
        <p:nvSpPr>
          <p:cNvPr id="21" name="TextBox 20"/>
          <p:cNvSpPr txBox="1"/>
          <p:nvPr/>
        </p:nvSpPr>
        <p:spPr>
          <a:xfrm>
            <a:off x="395536" y="1556792"/>
            <a:ext cx="7416824" cy="338554"/>
          </a:xfrm>
          <a:prstGeom prst="rect">
            <a:avLst/>
          </a:prstGeom>
          <a:noFill/>
        </p:spPr>
        <p:txBody>
          <a:bodyPr wrap="square" rtlCol="0">
            <a:spAutoFit/>
          </a:bodyPr>
          <a:lstStyle/>
          <a:p>
            <a:r>
              <a:rPr lang="en-GB" sz="1600" b="1" dirty="0"/>
              <a:t>Time and Frequency: </a:t>
            </a:r>
            <a:r>
              <a:rPr lang="en-GB" sz="1600" b="1"/>
              <a:t>Event Related Synchronisation/</a:t>
            </a:r>
            <a:r>
              <a:rPr lang="en-GB" sz="1600" b="1" dirty="0" err="1"/>
              <a:t>Desynchronisation</a:t>
            </a:r>
            <a:endParaRPr lang="en-GB" sz="1600" b="1" dirty="0"/>
          </a:p>
        </p:txBody>
      </p:sp>
      <p:sp>
        <p:nvSpPr>
          <p:cNvPr id="23" name="TextBox 22"/>
          <p:cNvSpPr txBox="1"/>
          <p:nvPr/>
        </p:nvSpPr>
        <p:spPr>
          <a:xfrm>
            <a:off x="5518671" y="2636587"/>
            <a:ext cx="2304256" cy="1477328"/>
          </a:xfrm>
          <a:prstGeom prst="rect">
            <a:avLst/>
          </a:prstGeom>
          <a:noFill/>
        </p:spPr>
        <p:txBody>
          <a:bodyPr wrap="square" rtlCol="0">
            <a:spAutoFit/>
          </a:bodyPr>
          <a:lstStyle/>
          <a:p>
            <a:r>
              <a:rPr lang="en-GB" b="1" dirty="0"/>
              <a:t>Other Analyses</a:t>
            </a:r>
          </a:p>
          <a:p>
            <a:pPr marL="285750" indent="-285750">
              <a:buFont typeface="Arial" panose="020B0604020202020204" pitchFamily="34" charset="0"/>
              <a:buChar char="•"/>
            </a:pPr>
            <a:r>
              <a:rPr lang="en-GB" dirty="0"/>
              <a:t>Connectivity</a:t>
            </a:r>
          </a:p>
          <a:p>
            <a:pPr marL="285750" indent="-285750">
              <a:buFont typeface="Arial" panose="020B0604020202020204" pitchFamily="34" charset="0"/>
              <a:buChar char="•"/>
            </a:pPr>
            <a:r>
              <a:rPr lang="en-GB" dirty="0"/>
              <a:t>Microstate analysis</a:t>
            </a:r>
          </a:p>
          <a:p>
            <a:pPr marL="285750" indent="-285750">
              <a:buFont typeface="Arial" panose="020B0604020202020204" pitchFamily="34" charset="0"/>
              <a:buChar char="•"/>
            </a:pPr>
            <a:r>
              <a:rPr lang="en-GB" dirty="0"/>
              <a:t>Etc.</a:t>
            </a:r>
          </a:p>
        </p:txBody>
      </p:sp>
      <p:sp>
        <p:nvSpPr>
          <p:cNvPr id="6" name="Rectangle 5"/>
          <p:cNvSpPr/>
          <p:nvPr/>
        </p:nvSpPr>
        <p:spPr>
          <a:xfrm>
            <a:off x="395536" y="5796735"/>
            <a:ext cx="5123135" cy="769441"/>
          </a:xfrm>
          <a:prstGeom prst="rect">
            <a:avLst/>
          </a:prstGeom>
        </p:spPr>
        <p:txBody>
          <a:bodyPr wrap="square">
            <a:spAutoFit/>
          </a:bodyPr>
          <a:lstStyle/>
          <a:p>
            <a:r>
              <a:rPr lang="en-US" sz="1100" dirty="0" err="1">
                <a:solidFill>
                  <a:srgbClr val="333333"/>
                </a:solidFill>
                <a:latin typeface="arial" charset="0"/>
              </a:rPr>
              <a:t>Duann</a:t>
            </a:r>
            <a:r>
              <a:rPr lang="en-US" sz="1100" dirty="0">
                <a:solidFill>
                  <a:srgbClr val="333333"/>
                </a:solidFill>
                <a:latin typeface="arial" charset="0"/>
              </a:rPr>
              <a:t> J-R, </a:t>
            </a:r>
            <a:r>
              <a:rPr lang="en-US" sz="1100" dirty="0" err="1">
                <a:solidFill>
                  <a:srgbClr val="333333"/>
                </a:solidFill>
                <a:latin typeface="arial" charset="0"/>
              </a:rPr>
              <a:t>Chiou</a:t>
            </a:r>
            <a:r>
              <a:rPr lang="en-US" sz="1100" dirty="0">
                <a:solidFill>
                  <a:srgbClr val="333333"/>
                </a:solidFill>
                <a:latin typeface="arial" charset="0"/>
              </a:rPr>
              <a:t> J-C (2016) A Comparison of Independent Event-Related Desynchronization Responses in Motor-Related Brain Areas to Movement Execution, Movement Imagery, and Movement Observation. </a:t>
            </a:r>
            <a:r>
              <a:rPr lang="en-US" sz="1100" dirty="0" err="1">
                <a:solidFill>
                  <a:srgbClr val="333333"/>
                </a:solidFill>
                <a:latin typeface="arial" charset="0"/>
              </a:rPr>
              <a:t>PLoS</a:t>
            </a:r>
            <a:r>
              <a:rPr lang="en-US" sz="1100" dirty="0">
                <a:solidFill>
                  <a:srgbClr val="333333"/>
                </a:solidFill>
                <a:latin typeface="arial" charset="0"/>
              </a:rPr>
              <a:t> ONE 11(9): e0162546. </a:t>
            </a:r>
            <a:endParaRPr lang="en-CA" sz="1100" dirty="0"/>
          </a:p>
        </p:txBody>
      </p:sp>
      <p:pic>
        <p:nvPicPr>
          <p:cNvPr id="15" name="Picture 14"/>
          <p:cNvPicPr>
            <a:picLocks noChangeAspect="1"/>
          </p:cNvPicPr>
          <p:nvPr/>
        </p:nvPicPr>
        <p:blipFill rotWithShape="1">
          <a:blip r:embed="rId4"/>
          <a:srcRect l="4655" t="5000" r="1931" b="1938"/>
          <a:stretch/>
        </p:blipFill>
        <p:spPr>
          <a:xfrm>
            <a:off x="395536" y="2132856"/>
            <a:ext cx="4608513" cy="3456384"/>
          </a:xfrm>
          <a:prstGeom prst="rect">
            <a:avLst/>
          </a:prstGeom>
        </p:spPr>
      </p:pic>
    </p:spTree>
    <p:extLst>
      <p:ext uri="{BB962C8B-B14F-4D97-AF65-F5344CB8AC3E}">
        <p14:creationId xmlns:p14="http://schemas.microsoft.com/office/powerpoint/2010/main" val="1916155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911771"/>
            <a:ext cx="8489950" cy="793949"/>
          </a:xfrm>
        </p:spPr>
        <p:txBody>
          <a:bodyPr/>
          <a:lstStyle/>
          <a:p>
            <a:r>
              <a:rPr lang="en-GB" dirty="0"/>
              <a:t>Anticipate Potential Issues During Design</a:t>
            </a:r>
          </a:p>
        </p:txBody>
      </p:sp>
      <p:sp>
        <p:nvSpPr>
          <p:cNvPr id="3" name="Content Placeholder 2"/>
          <p:cNvSpPr>
            <a:spLocks noGrp="1"/>
          </p:cNvSpPr>
          <p:nvPr>
            <p:ph idx="1"/>
          </p:nvPr>
        </p:nvSpPr>
        <p:spPr>
          <a:xfrm>
            <a:off x="330200" y="1705721"/>
            <a:ext cx="8489950" cy="4460130"/>
          </a:xfrm>
        </p:spPr>
        <p:txBody>
          <a:bodyPr/>
          <a:lstStyle/>
          <a:p>
            <a:r>
              <a:rPr lang="en-GB" sz="2400" dirty="0"/>
              <a:t>Assume a loss of trials due to artefacts</a:t>
            </a:r>
          </a:p>
          <a:p>
            <a:r>
              <a:rPr lang="en-GB" sz="2400" dirty="0"/>
              <a:t>Predict secondary effects</a:t>
            </a:r>
          </a:p>
          <a:p>
            <a:r>
              <a:rPr lang="en-GB" sz="2400" dirty="0"/>
              <a:t>Avoid confounds, including behavioural compounds</a:t>
            </a:r>
          </a:p>
          <a:p>
            <a:r>
              <a:rPr lang="en-GB" sz="2400" dirty="0"/>
              <a:t>Conduct control studies</a:t>
            </a:r>
          </a:p>
          <a:p>
            <a:r>
              <a:rPr lang="en-GB" sz="2400" dirty="0"/>
              <a:t>Consider your participants’ backgrounds and experience</a:t>
            </a:r>
          </a:p>
          <a:p>
            <a:r>
              <a:rPr lang="en-GB" sz="2400" dirty="0"/>
              <a:t>Consult a guide, e.g., Handy, T. C. (Ed.). (2005). </a:t>
            </a:r>
            <a:r>
              <a:rPr lang="en-GB" sz="2400" i="1" dirty="0"/>
              <a:t>Event-related potentials: A methods handbook</a:t>
            </a:r>
            <a:r>
              <a:rPr lang="en-GB" sz="2400" dirty="0"/>
              <a:t>. MIT press.</a:t>
            </a:r>
          </a:p>
          <a:p>
            <a:endParaRPr lang="en-GB" sz="2400" dirty="0"/>
          </a:p>
          <a:p>
            <a:endParaRPr lang="en-GB" sz="2400" dirty="0"/>
          </a:p>
          <a:p>
            <a:endParaRPr lang="en-GB" sz="2400" dirty="0"/>
          </a:p>
          <a:p>
            <a:endParaRPr lang="en-GB" sz="2400" dirty="0"/>
          </a:p>
        </p:txBody>
      </p:sp>
    </p:spTree>
    <p:extLst>
      <p:ext uri="{BB962C8B-B14F-4D97-AF65-F5344CB8AC3E}">
        <p14:creationId xmlns:p14="http://schemas.microsoft.com/office/powerpoint/2010/main" val="750856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30200" y="917575"/>
            <a:ext cx="8489950" cy="1296988"/>
          </a:xfrm>
        </p:spPr>
        <p:txBody>
          <a:bodyPr/>
          <a:lstStyle/>
          <a:p>
            <a:r>
              <a:rPr lang="en-GB" dirty="0"/>
              <a:t>Sources of noise in EEG/MEG</a:t>
            </a:r>
          </a:p>
        </p:txBody>
      </p:sp>
      <p:sp>
        <p:nvSpPr>
          <p:cNvPr id="5" name="Content Placeholder 2"/>
          <p:cNvSpPr>
            <a:spLocks noGrp="1"/>
          </p:cNvSpPr>
          <p:nvPr>
            <p:ph idx="1"/>
          </p:nvPr>
        </p:nvSpPr>
        <p:spPr>
          <a:xfrm>
            <a:off x="403225" y="1844824"/>
            <a:ext cx="8416925" cy="4321026"/>
          </a:xfrm>
        </p:spPr>
        <p:txBody>
          <a:bodyPr numCol="2"/>
          <a:lstStyle/>
          <a:p>
            <a:pPr>
              <a:spcBef>
                <a:spcPts val="1200"/>
              </a:spcBef>
            </a:pPr>
            <a:r>
              <a:rPr lang="en-US" altLang="zh-TW" sz="2000" dirty="0">
                <a:ea typeface="ＭＳ Ｐゴシック" pitchFamily="34" charset="-128"/>
              </a:rPr>
              <a:t>Endogenous EEG </a:t>
            </a:r>
          </a:p>
          <a:p>
            <a:pPr lvl="1">
              <a:spcBef>
                <a:spcPts val="1200"/>
              </a:spcBef>
            </a:pPr>
            <a:r>
              <a:rPr lang="en-US" altLang="zh-TW" sz="1600" dirty="0">
                <a:ea typeface="ＭＳ Ｐゴシック" pitchFamily="34" charset="-128"/>
              </a:rPr>
              <a:t>e.g., alpha waves</a:t>
            </a:r>
          </a:p>
          <a:p>
            <a:pPr lvl="1">
              <a:spcBef>
                <a:spcPts val="1200"/>
              </a:spcBef>
            </a:pPr>
            <a:r>
              <a:rPr lang="en-US" altLang="zh-TW" sz="1600" dirty="0">
                <a:ea typeface="ＭＳ Ｐゴシック" pitchFamily="34" charset="-128"/>
              </a:rPr>
              <a:t>Response related activity</a:t>
            </a:r>
          </a:p>
          <a:p>
            <a:pPr>
              <a:spcBef>
                <a:spcPts val="1200"/>
              </a:spcBef>
            </a:pPr>
            <a:r>
              <a:rPr lang="en-US" altLang="zh-TW" sz="2000" dirty="0">
                <a:ea typeface="ＭＳ Ｐゴシック" pitchFamily="34" charset="-128"/>
              </a:rPr>
              <a:t>Trial-by-trial variation</a:t>
            </a:r>
          </a:p>
          <a:p>
            <a:pPr>
              <a:spcBef>
                <a:spcPts val="1200"/>
              </a:spcBef>
            </a:pPr>
            <a:r>
              <a:rPr lang="en-US" altLang="zh-TW" sz="2000" dirty="0">
                <a:ea typeface="ＭＳ Ｐゴシック" pitchFamily="34" charset="-128"/>
              </a:rPr>
              <a:t>Artefactual bioelectric activity </a:t>
            </a:r>
          </a:p>
          <a:p>
            <a:pPr lvl="1">
              <a:spcBef>
                <a:spcPts val="1200"/>
              </a:spcBef>
            </a:pPr>
            <a:r>
              <a:rPr lang="en-US" altLang="zh-TW" sz="1600" dirty="0">
                <a:ea typeface="ＭＳ Ｐゴシック" pitchFamily="34" charset="-128"/>
              </a:rPr>
              <a:t>Saccadic eye movements</a:t>
            </a:r>
          </a:p>
          <a:p>
            <a:pPr lvl="1">
              <a:spcBef>
                <a:spcPts val="1200"/>
              </a:spcBef>
            </a:pPr>
            <a:r>
              <a:rPr lang="en-US" altLang="zh-TW" sz="1600" dirty="0">
                <a:ea typeface="ＭＳ Ｐゴシック" pitchFamily="34" charset="-128"/>
              </a:rPr>
              <a:t>Swallowing</a:t>
            </a:r>
          </a:p>
          <a:p>
            <a:pPr lvl="1">
              <a:spcBef>
                <a:spcPts val="1200"/>
              </a:spcBef>
            </a:pPr>
            <a:r>
              <a:rPr lang="en-US" altLang="zh-TW" sz="1600" dirty="0">
                <a:ea typeface="ＭＳ Ｐゴシック" pitchFamily="34" charset="-128"/>
              </a:rPr>
              <a:t>EMG and ECG contamination</a:t>
            </a:r>
            <a:endParaRPr lang="en-US" altLang="zh-TW" sz="2000" dirty="0">
              <a:ea typeface="ＭＳ Ｐゴシック" pitchFamily="34" charset="-128"/>
            </a:endParaRPr>
          </a:p>
          <a:p>
            <a:pPr lvl="1">
              <a:spcBef>
                <a:spcPts val="1200"/>
              </a:spcBef>
            </a:pPr>
            <a:r>
              <a:rPr lang="en-US" altLang="zh-TW" sz="1600" dirty="0">
                <a:ea typeface="ＭＳ Ｐゴシック" pitchFamily="34" charset="-128"/>
              </a:rPr>
              <a:t>Muscle tension, e.g., clenched jaw</a:t>
            </a:r>
            <a:br>
              <a:rPr lang="en-US" altLang="zh-TW" sz="1600" dirty="0">
                <a:ea typeface="ＭＳ Ｐゴシック" pitchFamily="34" charset="-128"/>
              </a:rPr>
            </a:br>
            <a:endParaRPr lang="en-US" altLang="zh-TW" sz="2000" dirty="0">
              <a:ea typeface="ＭＳ Ｐゴシック" pitchFamily="34" charset="-128"/>
            </a:endParaRPr>
          </a:p>
          <a:p>
            <a:pPr>
              <a:spcBef>
                <a:spcPts val="1200"/>
              </a:spcBef>
            </a:pPr>
            <a:r>
              <a:rPr lang="en-US" altLang="zh-TW" sz="2000" dirty="0">
                <a:ea typeface="ＭＳ Ｐゴシック" pitchFamily="34" charset="-128"/>
              </a:rPr>
              <a:t>External electrical activity</a:t>
            </a:r>
          </a:p>
          <a:p>
            <a:pPr lvl="1">
              <a:spcBef>
                <a:spcPts val="1200"/>
              </a:spcBef>
            </a:pPr>
            <a:r>
              <a:rPr lang="en-US" altLang="zh-TW" sz="1600" dirty="0">
                <a:ea typeface="ＭＳ Ｐゴシック" pitchFamily="34" charset="-128"/>
              </a:rPr>
              <a:t>Monitors</a:t>
            </a:r>
          </a:p>
          <a:p>
            <a:pPr lvl="1">
              <a:spcBef>
                <a:spcPts val="1200"/>
              </a:spcBef>
            </a:pPr>
            <a:r>
              <a:rPr lang="en-US" altLang="zh-TW" sz="1600" dirty="0">
                <a:ea typeface="ＭＳ Ｐゴシック" pitchFamily="34" charset="-128"/>
              </a:rPr>
              <a:t>Speakers </a:t>
            </a:r>
          </a:p>
          <a:p>
            <a:pPr lvl="1">
              <a:spcBef>
                <a:spcPts val="1200"/>
              </a:spcBef>
            </a:pPr>
            <a:r>
              <a:rPr lang="en-US" altLang="zh-TW" sz="1600" dirty="0">
                <a:ea typeface="ＭＳ Ｐゴシック" pitchFamily="34" charset="-128"/>
              </a:rPr>
              <a:t>Projectors</a:t>
            </a:r>
          </a:p>
          <a:p>
            <a:pPr lvl="1">
              <a:spcBef>
                <a:spcPts val="1200"/>
              </a:spcBef>
            </a:pPr>
            <a:r>
              <a:rPr lang="en-US" altLang="zh-TW" sz="1600" dirty="0">
                <a:ea typeface="ＭＳ Ｐゴシック" pitchFamily="34" charset="-128"/>
              </a:rPr>
              <a:t>Perspiration, too much gel can cause electrical bridging</a:t>
            </a:r>
          </a:p>
          <a:p>
            <a:pPr>
              <a:spcBef>
                <a:spcPts val="1200"/>
              </a:spcBef>
            </a:pPr>
            <a:r>
              <a:rPr lang="en-US" altLang="zh-TW" sz="2000" dirty="0">
                <a:ea typeface="ＭＳ Ｐゴシック" pitchFamily="34" charset="-128"/>
              </a:rPr>
              <a:t>Head movement </a:t>
            </a:r>
          </a:p>
          <a:p>
            <a:pPr lvl="1">
              <a:spcBef>
                <a:spcPts val="1200"/>
              </a:spcBef>
            </a:pPr>
            <a:r>
              <a:rPr lang="en-US" altLang="zh-TW" sz="1600" dirty="0">
                <a:ea typeface="ＭＳ Ｐゴシック" pitchFamily="34" charset="-128"/>
              </a:rPr>
              <a:t>Moving EEG leads</a:t>
            </a:r>
          </a:p>
          <a:p>
            <a:pPr lvl="1">
              <a:spcBef>
                <a:spcPts val="1200"/>
              </a:spcBef>
            </a:pPr>
            <a:r>
              <a:rPr lang="en-US" altLang="zh-TW" sz="1600" dirty="0">
                <a:ea typeface="ＭＳ Ｐゴシック" pitchFamily="34" charset="-128"/>
              </a:rPr>
              <a:t>Head location coils track head movements within MEG</a:t>
            </a:r>
          </a:p>
          <a:p>
            <a:endParaRPr lang="en-GB" sz="2400" i="1" dirty="0"/>
          </a:p>
        </p:txBody>
      </p:sp>
    </p:spTree>
    <p:extLst>
      <p:ext uri="{BB962C8B-B14F-4D97-AF65-F5344CB8AC3E}">
        <p14:creationId xmlns:p14="http://schemas.microsoft.com/office/powerpoint/2010/main" val="3220969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Technical Considerations</a:t>
            </a:r>
          </a:p>
        </p:txBody>
      </p:sp>
      <p:sp>
        <p:nvSpPr>
          <p:cNvPr id="3" name="Content Placeholder 2"/>
          <p:cNvSpPr>
            <a:spLocks noGrp="1"/>
          </p:cNvSpPr>
          <p:nvPr>
            <p:ph idx="1"/>
          </p:nvPr>
        </p:nvSpPr>
        <p:spPr>
          <a:xfrm>
            <a:off x="330200" y="1700808"/>
            <a:ext cx="8489950" cy="3889623"/>
          </a:xfrm>
        </p:spPr>
        <p:txBody>
          <a:bodyPr/>
          <a:lstStyle/>
          <a:p>
            <a:r>
              <a:rPr lang="en-GB" dirty="0"/>
              <a:t>Synchronisation of recording equipment and stimuli presentation is required to ensure everything is precisely time-locked</a:t>
            </a:r>
          </a:p>
          <a:p>
            <a:r>
              <a:rPr lang="en-GB" dirty="0"/>
              <a:t>Event-related studies need ISI for baseline calculations</a:t>
            </a:r>
          </a:p>
          <a:p>
            <a:r>
              <a:rPr lang="en-GB" dirty="0"/>
              <a:t>Sampling frequency should be ~ 2 x the highest frequency of interest</a:t>
            </a:r>
          </a:p>
          <a:p>
            <a:pPr lvl="1"/>
            <a:r>
              <a:rPr lang="en-GB" sz="2000" dirty="0"/>
              <a:t>The Nyquist-Shannon theorem</a:t>
            </a:r>
          </a:p>
          <a:p>
            <a:r>
              <a:rPr lang="en-GB" dirty="0"/>
              <a:t>Source localisation?</a:t>
            </a:r>
          </a:p>
          <a:p>
            <a:r>
              <a:rPr lang="en-GB" dirty="0"/>
              <a:t>Choice of reference electrodes</a:t>
            </a:r>
          </a:p>
          <a:p>
            <a:endParaRPr lang="en-GB" sz="2000" dirty="0"/>
          </a:p>
          <a:p>
            <a:endParaRPr lang="en-GB" sz="2000" dirty="0"/>
          </a:p>
          <a:p>
            <a:endParaRPr lang="en-GB" sz="2000" dirty="0"/>
          </a:p>
        </p:txBody>
      </p:sp>
    </p:spTree>
    <p:extLst>
      <p:ext uri="{BB962C8B-B14F-4D97-AF65-F5344CB8AC3E}">
        <p14:creationId xmlns:p14="http://schemas.microsoft.com/office/powerpoint/2010/main" val="3509273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10699" y="917575"/>
            <a:ext cx="8489950" cy="576263"/>
          </a:xfrm>
        </p:spPr>
        <p:txBody>
          <a:bodyPr/>
          <a:lstStyle/>
          <a:p>
            <a:pPr eaLnBrk="1" hangingPunct="1">
              <a:defRPr/>
            </a:pPr>
            <a:r>
              <a:rPr lang="en-GB" dirty="0" err="1"/>
              <a:t>Downsampling</a:t>
            </a:r>
            <a:endParaRPr lang="en-GB" dirty="0"/>
          </a:p>
        </p:txBody>
      </p:sp>
      <p:sp>
        <p:nvSpPr>
          <p:cNvPr id="10243" name="Content Placeholder 2"/>
          <p:cNvSpPr>
            <a:spLocks noGrp="1"/>
          </p:cNvSpPr>
          <p:nvPr>
            <p:ph idx="1"/>
          </p:nvPr>
        </p:nvSpPr>
        <p:spPr>
          <a:xfrm>
            <a:off x="330200" y="4508500"/>
            <a:ext cx="8489950" cy="2160588"/>
          </a:xfrm>
        </p:spPr>
        <p:txBody>
          <a:bodyPr/>
          <a:lstStyle/>
          <a:p>
            <a:pPr eaLnBrk="1" hangingPunct="1">
              <a:defRPr/>
            </a:pPr>
            <a:r>
              <a:rPr lang="en-GB" sz="1800" dirty="0"/>
              <a:t>M/EEG signal is usually sampled at 2048 Hz</a:t>
            </a:r>
          </a:p>
          <a:p>
            <a:pPr lvl="1">
              <a:defRPr/>
            </a:pPr>
            <a:r>
              <a:rPr lang="en-GB" sz="1400" dirty="0"/>
              <a:t>64 channels (EEG), ~306 (MEG)</a:t>
            </a:r>
          </a:p>
          <a:p>
            <a:pPr eaLnBrk="1" hangingPunct="1">
              <a:defRPr/>
            </a:pPr>
            <a:r>
              <a:rPr lang="en-GB" sz="1800" dirty="0"/>
              <a:t>Reduce sampling rate to reduce file size and increase processing speed while preserving data quality</a:t>
            </a:r>
          </a:p>
          <a:p>
            <a:pPr eaLnBrk="1" hangingPunct="1">
              <a:defRPr/>
            </a:pPr>
            <a:r>
              <a:rPr lang="en-US" altLang="zh-TW" sz="1800" dirty="0" err="1">
                <a:cs typeface="ＭＳ Ｐゴシック" charset="0"/>
              </a:rPr>
              <a:t>Nyquist</a:t>
            </a:r>
            <a:r>
              <a:rPr lang="en-US" altLang="zh-TW" sz="1800" dirty="0">
                <a:cs typeface="ＭＳ Ｐゴシック" charset="0"/>
              </a:rPr>
              <a:t> frequency: minimum sampling frequency needs to be greater than twice the maximum frequency of any analogue signal likely to be present in the EEG</a:t>
            </a:r>
            <a:endParaRPr lang="en-GB" sz="1800" dirty="0"/>
          </a:p>
          <a:p>
            <a:pPr eaLnBrk="1" hangingPunct="1">
              <a:defRPr/>
            </a:pPr>
            <a:endParaRPr lang="en-GB" sz="2000" dirty="0"/>
          </a:p>
          <a:p>
            <a:pPr eaLnBrk="1" hangingPunct="1">
              <a:defRPr/>
            </a:pPr>
            <a:endParaRPr lang="en-GB" dirty="0"/>
          </a:p>
        </p:txBody>
      </p:sp>
      <p:pic>
        <p:nvPicPr>
          <p:cNvPr id="20483" name="Shape 38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241643"/>
            <a:ext cx="4691604" cy="293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67544" y="2088017"/>
            <a:ext cx="2141213" cy="1523876"/>
          </a:xfrm>
          <a:prstGeom prst="rect">
            <a:avLst/>
          </a:prstGeom>
        </p:spPr>
      </p:pic>
    </p:spTree>
    <p:extLst>
      <p:ext uri="{BB962C8B-B14F-4D97-AF65-F5344CB8AC3E}">
        <p14:creationId xmlns:p14="http://schemas.microsoft.com/office/powerpoint/2010/main" val="3319026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30200" y="915416"/>
            <a:ext cx="8489950" cy="504825"/>
          </a:xfrm>
        </p:spPr>
        <p:txBody>
          <a:bodyPr/>
          <a:lstStyle/>
          <a:p>
            <a:pPr eaLnBrk="1" hangingPunct="1">
              <a:defRPr/>
            </a:pPr>
            <a:r>
              <a:rPr lang="en-GB"/>
              <a:t>Filtering</a:t>
            </a:r>
          </a:p>
        </p:txBody>
      </p:sp>
      <p:sp>
        <p:nvSpPr>
          <p:cNvPr id="3" name="Content Placeholder 2"/>
          <p:cNvSpPr>
            <a:spLocks noGrp="1"/>
          </p:cNvSpPr>
          <p:nvPr>
            <p:ph idx="1"/>
          </p:nvPr>
        </p:nvSpPr>
        <p:spPr>
          <a:xfrm>
            <a:off x="330199" y="1628800"/>
            <a:ext cx="4672831" cy="4752975"/>
          </a:xfrm>
        </p:spPr>
        <p:txBody>
          <a:bodyPr/>
          <a:lstStyle/>
          <a:p>
            <a:pPr eaLnBrk="1" hangingPunct="1">
              <a:defRPr/>
            </a:pPr>
            <a:r>
              <a:rPr lang="en-GB" sz="2400" dirty="0"/>
              <a:t>Excludes specific frequencies</a:t>
            </a:r>
          </a:p>
          <a:p>
            <a:pPr eaLnBrk="1" hangingPunct="1">
              <a:defRPr/>
            </a:pPr>
            <a:r>
              <a:rPr lang="en-GB" sz="2400" dirty="0"/>
              <a:t> Examples include:</a:t>
            </a:r>
          </a:p>
          <a:p>
            <a:pPr lvl="1" eaLnBrk="1" hangingPunct="1">
              <a:defRPr/>
            </a:pPr>
            <a:r>
              <a:rPr lang="en-GB" sz="2000" dirty="0">
                <a:ea typeface="+mn-ea"/>
              </a:rPr>
              <a:t>Low-pass filter ~ 30 Hz</a:t>
            </a:r>
          </a:p>
          <a:p>
            <a:pPr lvl="2">
              <a:defRPr/>
            </a:pPr>
            <a:r>
              <a:rPr lang="en-GB" sz="1800" dirty="0">
                <a:ea typeface="+mn-ea"/>
              </a:rPr>
              <a:t>Removes high frequency noise e.g., muscle activity</a:t>
            </a:r>
          </a:p>
          <a:p>
            <a:pPr lvl="1" eaLnBrk="1" hangingPunct="1">
              <a:defRPr/>
            </a:pPr>
            <a:r>
              <a:rPr lang="en-GB" sz="2000" dirty="0">
                <a:ea typeface="+mn-ea"/>
              </a:rPr>
              <a:t>High-pass filter </a:t>
            </a:r>
            <a:r>
              <a:rPr lang="en-GB" sz="2000" dirty="0"/>
              <a:t>.01 - .1</a:t>
            </a:r>
            <a:r>
              <a:rPr lang="en-GB" sz="2000" dirty="0">
                <a:ea typeface="+mn-ea"/>
              </a:rPr>
              <a:t> Hz</a:t>
            </a:r>
          </a:p>
          <a:p>
            <a:pPr lvl="2">
              <a:defRPr/>
            </a:pPr>
            <a:r>
              <a:rPr lang="en-GB" sz="1800" dirty="0"/>
              <a:t>Reduces slow drifts e.g., perspiration artefact</a:t>
            </a:r>
          </a:p>
          <a:p>
            <a:pPr lvl="1" eaLnBrk="1" hangingPunct="1">
              <a:defRPr/>
            </a:pPr>
            <a:r>
              <a:rPr lang="en-GB" sz="2000" dirty="0">
                <a:ea typeface="+mn-ea"/>
              </a:rPr>
              <a:t>Notch filter 50/60 Hz</a:t>
            </a:r>
          </a:p>
          <a:p>
            <a:pPr lvl="2">
              <a:defRPr/>
            </a:pPr>
            <a:r>
              <a:rPr lang="en-GB" sz="1800" dirty="0">
                <a:ea typeface="+mn-ea"/>
              </a:rPr>
              <a:t>Electrical line noise</a:t>
            </a:r>
          </a:p>
          <a:p>
            <a:pPr lvl="1" eaLnBrk="1" hangingPunct="1">
              <a:defRPr/>
            </a:pPr>
            <a:r>
              <a:rPr lang="en-GB" sz="2000" dirty="0">
                <a:ea typeface="+mn-ea"/>
              </a:rPr>
              <a:t>Band-pass</a:t>
            </a:r>
          </a:p>
          <a:p>
            <a:pPr lvl="2">
              <a:defRPr/>
            </a:pPr>
            <a:r>
              <a:rPr lang="en-GB" sz="1800" dirty="0">
                <a:ea typeface="+mn-ea"/>
              </a:rPr>
              <a:t>Passes signal through only at a specific frequency range</a:t>
            </a:r>
          </a:p>
        </p:txBody>
      </p:sp>
      <p:pic>
        <p:nvPicPr>
          <p:cNvPr id="2" name="Picture 1"/>
          <p:cNvPicPr>
            <a:picLocks noChangeAspect="1"/>
          </p:cNvPicPr>
          <p:nvPr/>
        </p:nvPicPr>
        <p:blipFill>
          <a:blip r:embed="rId3"/>
          <a:stretch>
            <a:fillRect/>
          </a:stretch>
        </p:blipFill>
        <p:spPr>
          <a:xfrm>
            <a:off x="5003031" y="2022075"/>
            <a:ext cx="3817119" cy="3783189"/>
          </a:xfrm>
          <a:prstGeom prst="rect">
            <a:avLst/>
          </a:prstGeom>
        </p:spPr>
      </p:pic>
      <p:sp>
        <p:nvSpPr>
          <p:cNvPr id="4" name="Rectangle 3"/>
          <p:cNvSpPr/>
          <p:nvPr/>
        </p:nvSpPr>
        <p:spPr>
          <a:xfrm>
            <a:off x="299168" y="6198539"/>
            <a:ext cx="5808814" cy="523220"/>
          </a:xfrm>
          <a:prstGeom prst="rect">
            <a:avLst/>
          </a:prstGeom>
        </p:spPr>
        <p:txBody>
          <a:bodyPr wrap="square">
            <a:spAutoFit/>
          </a:bodyPr>
          <a:lstStyle/>
          <a:p>
            <a:r>
              <a:rPr lang="en-US" sz="1400" dirty="0">
                <a:solidFill>
                  <a:srgbClr val="333333"/>
                </a:solidFill>
                <a:latin typeface="Times New Roman" charset="0"/>
              </a:rPr>
              <a:t>The Synthesis of Sound by Computer. Retrieved January 15, 2018, from http://</a:t>
            </a:r>
            <a:r>
              <a:rPr lang="en-US" sz="1400" dirty="0" err="1">
                <a:solidFill>
                  <a:srgbClr val="333333"/>
                </a:solidFill>
                <a:latin typeface="Times New Roman" charset="0"/>
              </a:rPr>
              <a:t>sites.music.columbia.edu</a:t>
            </a:r>
            <a:r>
              <a:rPr lang="en-US" sz="1400" dirty="0">
                <a:solidFill>
                  <a:srgbClr val="333333"/>
                </a:solidFill>
                <a:latin typeface="Times New Roman" charset="0"/>
              </a:rPr>
              <a:t>/</a:t>
            </a:r>
            <a:r>
              <a:rPr lang="en-US" sz="1400" dirty="0" err="1">
                <a:solidFill>
                  <a:srgbClr val="333333"/>
                </a:solidFill>
                <a:latin typeface="Times New Roman" charset="0"/>
              </a:rPr>
              <a:t>cmc</a:t>
            </a:r>
            <a:r>
              <a:rPr lang="en-US" sz="1400" dirty="0">
                <a:solidFill>
                  <a:srgbClr val="333333"/>
                </a:solidFill>
                <a:latin typeface="Times New Roman" charset="0"/>
              </a:rPr>
              <a:t>/</a:t>
            </a:r>
            <a:r>
              <a:rPr lang="en-US" sz="1400" dirty="0" err="1">
                <a:solidFill>
                  <a:srgbClr val="333333"/>
                </a:solidFill>
                <a:latin typeface="Times New Roman" charset="0"/>
              </a:rPr>
              <a:t>MusicAndComputers</a:t>
            </a:r>
            <a:r>
              <a:rPr lang="en-US" sz="1400" dirty="0">
                <a:solidFill>
                  <a:srgbClr val="333333"/>
                </a:solidFill>
                <a:latin typeface="Times New Roman" charset="0"/>
              </a:rPr>
              <a:t>/chapter4/04_03.php</a:t>
            </a:r>
            <a:endParaRPr lang="en-CA" sz="1400" dirty="0"/>
          </a:p>
        </p:txBody>
      </p:sp>
    </p:spTree>
    <p:extLst>
      <p:ext uri="{BB962C8B-B14F-4D97-AF65-F5344CB8AC3E}">
        <p14:creationId xmlns:p14="http://schemas.microsoft.com/office/powerpoint/2010/main" val="2848018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30200" y="915416"/>
            <a:ext cx="8489950" cy="504825"/>
          </a:xfrm>
        </p:spPr>
        <p:txBody>
          <a:bodyPr/>
          <a:lstStyle/>
          <a:p>
            <a:pPr eaLnBrk="1" hangingPunct="1">
              <a:defRPr/>
            </a:pPr>
            <a:r>
              <a:rPr lang="en-GB"/>
              <a:t>Filtering</a:t>
            </a:r>
          </a:p>
        </p:txBody>
      </p:sp>
      <p:pic>
        <p:nvPicPr>
          <p:cNvPr id="9" name="Picture 8">
            <a:extLst>
              <a:ext uri="{FF2B5EF4-FFF2-40B4-BE49-F238E27FC236}">
                <a16:creationId xmlns:a16="http://schemas.microsoft.com/office/drawing/2014/main" id="{6F6F946E-6CE0-2041-8808-F288259324D9}"/>
              </a:ext>
            </a:extLst>
          </p:cNvPr>
          <p:cNvPicPr>
            <a:picLocks noChangeAspect="1"/>
          </p:cNvPicPr>
          <p:nvPr/>
        </p:nvPicPr>
        <p:blipFill>
          <a:blip r:embed="rId3"/>
          <a:stretch>
            <a:fillRect/>
          </a:stretch>
        </p:blipFill>
        <p:spPr>
          <a:xfrm>
            <a:off x="5005576" y="1705831"/>
            <a:ext cx="3590310" cy="4757477"/>
          </a:xfrm>
          <a:prstGeom prst="rect">
            <a:avLst/>
          </a:prstGeom>
        </p:spPr>
      </p:pic>
      <p:pic>
        <p:nvPicPr>
          <p:cNvPr id="8" name="Picture 7">
            <a:extLst>
              <a:ext uri="{FF2B5EF4-FFF2-40B4-BE49-F238E27FC236}">
                <a16:creationId xmlns:a16="http://schemas.microsoft.com/office/drawing/2014/main" id="{EB054120-4CBC-9B4E-A842-3F625A512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728" y="1700808"/>
            <a:ext cx="4673848" cy="1377763"/>
          </a:xfrm>
          <a:prstGeom prst="rect">
            <a:avLst/>
          </a:prstGeom>
        </p:spPr>
      </p:pic>
    </p:spTree>
    <p:extLst>
      <p:ext uri="{BB962C8B-B14F-4D97-AF65-F5344CB8AC3E}">
        <p14:creationId xmlns:p14="http://schemas.microsoft.com/office/powerpoint/2010/main" val="2838364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30200" y="917575"/>
            <a:ext cx="8489950" cy="576262"/>
          </a:xfrm>
        </p:spPr>
        <p:txBody>
          <a:bodyPr/>
          <a:lstStyle/>
          <a:p>
            <a:pPr eaLnBrk="1" hangingPunct="1">
              <a:defRPr/>
            </a:pPr>
            <a:r>
              <a:rPr lang="en-GB"/>
              <a:t>Epoching</a:t>
            </a:r>
          </a:p>
        </p:txBody>
      </p:sp>
      <p:sp>
        <p:nvSpPr>
          <p:cNvPr id="14339" name="Content Placeholder 2"/>
          <p:cNvSpPr>
            <a:spLocks noGrp="1"/>
          </p:cNvSpPr>
          <p:nvPr>
            <p:ph idx="1"/>
          </p:nvPr>
        </p:nvSpPr>
        <p:spPr>
          <a:xfrm>
            <a:off x="330200" y="1628775"/>
            <a:ext cx="8489950" cy="4464050"/>
          </a:xfrm>
        </p:spPr>
        <p:txBody>
          <a:bodyPr/>
          <a:lstStyle/>
          <a:p>
            <a:pPr eaLnBrk="1" hangingPunct="1">
              <a:defRPr/>
            </a:pPr>
            <a:r>
              <a:rPr lang="en-GB" altLang="en-US" sz="2400" dirty="0">
                <a:ea typeface="+mn-ea"/>
              </a:rPr>
              <a:t>Split continuous M/EEG data into fixed epochs of a fixed length</a:t>
            </a:r>
          </a:p>
          <a:p>
            <a:pPr marL="0" indent="0" eaLnBrk="1" hangingPunct="1">
              <a:buFontTx/>
              <a:buNone/>
              <a:defRPr/>
            </a:pPr>
            <a:endParaRPr lang="en-GB" altLang="en-US" sz="2400" dirty="0">
              <a:ea typeface="+mn-ea"/>
            </a:endParaRPr>
          </a:p>
          <a:p>
            <a:pPr eaLnBrk="1" hangingPunct="1">
              <a:defRPr/>
            </a:pPr>
            <a:r>
              <a:rPr lang="en-GB" altLang="en-US" sz="2400" dirty="0">
                <a:ea typeface="+mn-ea"/>
              </a:rPr>
              <a:t>Segment data into pre-stimulus and post-stimulus</a:t>
            </a:r>
          </a:p>
          <a:p>
            <a:pPr marL="0" indent="0" eaLnBrk="1" hangingPunct="1">
              <a:buFontTx/>
              <a:buNone/>
              <a:defRPr/>
            </a:pPr>
            <a:endParaRPr lang="en-GB" altLang="en-US" sz="2400" dirty="0">
              <a:ea typeface="+mn-ea"/>
            </a:endParaRPr>
          </a:p>
          <a:p>
            <a:pPr eaLnBrk="1" hangingPunct="1">
              <a:defRPr/>
            </a:pPr>
            <a:r>
              <a:rPr lang="en-GB" altLang="en-US" sz="2400" dirty="0"/>
              <a:t>Parameters</a:t>
            </a:r>
            <a:endParaRPr lang="en-GB" altLang="en-US" sz="2400" dirty="0">
              <a:ea typeface="+mn-ea"/>
            </a:endParaRPr>
          </a:p>
          <a:p>
            <a:pPr lvl="1" eaLnBrk="1" hangingPunct="1">
              <a:defRPr/>
            </a:pPr>
            <a:r>
              <a:rPr lang="en-GB" altLang="en-US" sz="2000" dirty="0"/>
              <a:t>W</a:t>
            </a:r>
            <a:r>
              <a:rPr lang="en-GB" altLang="en-US" sz="2000" dirty="0">
                <a:ea typeface="+mn-ea"/>
              </a:rPr>
              <a:t>hen stimulus occurred?</a:t>
            </a:r>
          </a:p>
          <a:p>
            <a:pPr lvl="1" eaLnBrk="1" hangingPunct="1">
              <a:defRPr/>
            </a:pPr>
            <a:r>
              <a:rPr lang="en-GB" altLang="en-US" sz="2000" dirty="0"/>
              <a:t>Predicted time of neural event?</a:t>
            </a:r>
            <a:endParaRPr lang="en-GB" altLang="en-US" sz="2000" dirty="0">
              <a:ea typeface="+mn-ea"/>
            </a:endParaRPr>
          </a:p>
          <a:p>
            <a:pPr lvl="1" eaLnBrk="1" hangingPunct="1">
              <a:defRPr/>
            </a:pPr>
            <a:r>
              <a:rPr lang="en-GB" altLang="en-US" sz="2000" dirty="0"/>
              <a:t>What t</a:t>
            </a:r>
            <a:r>
              <a:rPr lang="en-GB" altLang="en-US" sz="2000" dirty="0">
                <a:ea typeface="+mn-ea"/>
              </a:rPr>
              <a:t>ype of </a:t>
            </a:r>
            <a:r>
              <a:rPr lang="en-GB" altLang="en-US" sz="2000" dirty="0"/>
              <a:t>trial or event?</a:t>
            </a:r>
            <a:endParaRPr lang="en-GB" altLang="en-US" sz="2000" dirty="0">
              <a:ea typeface="+mn-ea"/>
            </a:endParaRPr>
          </a:p>
          <a:p>
            <a:pPr marL="457200" lvl="1" indent="0" eaLnBrk="1" hangingPunct="1">
              <a:buFontTx/>
              <a:buNone/>
              <a:defRPr/>
            </a:pPr>
            <a:endParaRPr lang="en-GB" altLang="en-US" dirty="0">
              <a:ea typeface="+mn-ea"/>
            </a:endParaRPr>
          </a:p>
          <a:p>
            <a:pPr eaLnBrk="1" hangingPunct="1">
              <a:defRPr/>
            </a:pPr>
            <a:r>
              <a:rPr lang="en-GB" altLang="en-US" sz="2400" dirty="0">
                <a:ea typeface="+mn-ea"/>
              </a:rPr>
              <a:t>Baseline correction using pre-stimulus signal</a:t>
            </a:r>
            <a:endParaRPr lang="en-GB" altLang="en-US" dirty="0">
              <a:ea typeface="+mn-ea"/>
            </a:endParaRPr>
          </a:p>
          <a:p>
            <a:pPr eaLnBrk="1" hangingPunct="1">
              <a:defRPr/>
            </a:pPr>
            <a:endParaRPr lang="en-GB" altLang="en-US" dirty="0">
              <a:ea typeface="+mn-ea"/>
            </a:endParaRPr>
          </a:p>
          <a:p>
            <a:pPr eaLnBrk="1" hangingPunct="1">
              <a:defRPr/>
            </a:pPr>
            <a:endParaRPr lang="en-GB" altLang="en-US" dirty="0">
              <a:ea typeface="+mn-ea"/>
            </a:endParaRPr>
          </a:p>
        </p:txBody>
      </p:sp>
    </p:spTree>
    <p:extLst>
      <p:ext uri="{BB962C8B-B14F-4D97-AF65-F5344CB8AC3E}">
        <p14:creationId xmlns:p14="http://schemas.microsoft.com/office/powerpoint/2010/main" val="1439053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9383" r="2670" b="10970"/>
          <a:stretch>
            <a:fillRect/>
          </a:stretch>
        </p:blipFill>
        <p:spPr>
          <a:xfrm>
            <a:off x="215204" y="917575"/>
            <a:ext cx="8749284" cy="550227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7130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30200" y="917575"/>
            <a:ext cx="8489950" cy="649288"/>
          </a:xfrm>
        </p:spPr>
        <p:txBody>
          <a:bodyPr/>
          <a:lstStyle/>
          <a:p>
            <a:pPr>
              <a:defRPr/>
            </a:pPr>
            <a:r>
              <a:rPr lang="en-GB" dirty="0" err="1"/>
              <a:t>Epoching</a:t>
            </a:r>
            <a:endParaRPr lang="en-GB" dirty="0"/>
          </a:p>
        </p:txBody>
      </p:sp>
      <p:sp>
        <p:nvSpPr>
          <p:cNvPr id="18435" name="Content Placeholder 2"/>
          <p:cNvSpPr>
            <a:spLocks noGrp="1"/>
          </p:cNvSpPr>
          <p:nvPr>
            <p:ph idx="1"/>
          </p:nvPr>
        </p:nvSpPr>
        <p:spPr>
          <a:xfrm>
            <a:off x="330200" y="1557338"/>
            <a:ext cx="8489950" cy="4608512"/>
          </a:xfrm>
        </p:spPr>
        <p:txBody>
          <a:bodyPr/>
          <a:lstStyle/>
          <a:p>
            <a:pPr>
              <a:defRPr/>
            </a:pPr>
            <a:r>
              <a:rPr lang="en-GB" dirty="0"/>
              <a:t>For example:</a:t>
            </a:r>
          </a:p>
          <a:p>
            <a:pPr marL="400050" lvl="1" indent="0">
              <a:buFontTx/>
              <a:buNone/>
              <a:defRPr/>
            </a:pPr>
            <a:endParaRPr lang="en-GB" dirty="0"/>
          </a:p>
          <a:p>
            <a:pPr marL="400050" lvl="1" indent="0">
              <a:buFontTx/>
              <a:buNone/>
              <a:defRPr/>
            </a:pPr>
            <a:r>
              <a:rPr lang="en-GB" dirty="0"/>
              <a:t>We are interested in a P300 ERP component, which has an onset at ~ 300 </a:t>
            </a:r>
            <a:r>
              <a:rPr lang="en-GB" dirty="0" err="1"/>
              <a:t>ms</a:t>
            </a:r>
            <a:r>
              <a:rPr lang="en-GB" dirty="0"/>
              <a:t> after stimulus presentation.</a:t>
            </a:r>
          </a:p>
          <a:p>
            <a:pPr marL="400050" lvl="1" indent="0">
              <a:buFontTx/>
              <a:buNone/>
              <a:defRPr/>
            </a:pPr>
            <a:endParaRPr lang="en-GB" dirty="0"/>
          </a:p>
          <a:p>
            <a:pPr marL="400050" lvl="1" indent="0">
              <a:buFontTx/>
              <a:buNone/>
              <a:defRPr/>
            </a:pPr>
            <a:r>
              <a:rPr lang="en-GB" dirty="0"/>
              <a:t>Epoch: 	-200ms baseline, 800ms trial</a:t>
            </a:r>
          </a:p>
          <a:p>
            <a:pPr>
              <a:defRPr/>
            </a:pPr>
            <a:endParaRPr lang="en-GB" dirty="0"/>
          </a:p>
          <a:p>
            <a:pPr>
              <a:defRPr/>
            </a:pPr>
            <a:endParaRPr lang="en-GB" dirty="0"/>
          </a:p>
        </p:txBody>
      </p:sp>
      <p:pic>
        <p:nvPicPr>
          <p:cNvPr id="2867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4235450"/>
            <a:ext cx="4110608" cy="221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791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917575"/>
            <a:ext cx="8489950" cy="1296988"/>
          </a:xfrm>
        </p:spPr>
        <p:txBody>
          <a:bodyPr/>
          <a:lstStyle/>
          <a:p>
            <a:r>
              <a:rPr lang="en-GB" dirty="0"/>
              <a:t>Idealised Experimental Design</a:t>
            </a:r>
          </a:p>
        </p:txBody>
      </p:sp>
      <p:sp>
        <p:nvSpPr>
          <p:cNvPr id="16" name="TextBox 15"/>
          <p:cNvSpPr txBox="1"/>
          <p:nvPr/>
        </p:nvSpPr>
        <p:spPr>
          <a:xfrm>
            <a:off x="146890" y="6519825"/>
            <a:ext cx="5058743" cy="261610"/>
          </a:xfrm>
          <a:prstGeom prst="rect">
            <a:avLst/>
          </a:prstGeom>
          <a:noFill/>
        </p:spPr>
        <p:txBody>
          <a:bodyPr wrap="square" rtlCol="0">
            <a:spAutoFit/>
          </a:bodyPr>
          <a:lstStyle/>
          <a:p>
            <a:r>
              <a:rPr lang="en-GB" sz="1100" dirty="0"/>
              <a:t>Alhazen, </a:t>
            </a:r>
            <a:r>
              <a:rPr lang="ar-SA" sz="1100" b="1" dirty="0"/>
              <a:t>كتاب </a:t>
            </a:r>
            <a:r>
              <a:rPr lang="ar-SA" sz="1100" b="1" dirty="0" err="1"/>
              <a:t>المناظ</a:t>
            </a:r>
            <a:r>
              <a:rPr lang="en-GB" sz="1100" i="1" dirty="0"/>
              <a:t>, </a:t>
            </a:r>
            <a:r>
              <a:rPr lang="en-GB" sz="1100" dirty="0"/>
              <a:t>965 </a:t>
            </a:r>
            <a:r>
              <a:rPr lang="mr-IN" sz="1100" dirty="0"/>
              <a:t>–</a:t>
            </a:r>
            <a:r>
              <a:rPr lang="en-GB" sz="1100" dirty="0"/>
              <a:t> 1040 A.D.</a:t>
            </a:r>
          </a:p>
        </p:txBody>
      </p:sp>
      <p:pic>
        <p:nvPicPr>
          <p:cNvPr id="3" name="Picture 2"/>
          <p:cNvPicPr>
            <a:picLocks noChangeAspect="1"/>
          </p:cNvPicPr>
          <p:nvPr/>
        </p:nvPicPr>
        <p:blipFill>
          <a:blip r:embed="rId3"/>
          <a:stretch>
            <a:fillRect/>
          </a:stretch>
        </p:blipFill>
        <p:spPr>
          <a:xfrm>
            <a:off x="4644008" y="1938556"/>
            <a:ext cx="3895195" cy="4153644"/>
          </a:xfrm>
          <a:prstGeom prst="rect">
            <a:avLst/>
          </a:prstGeom>
        </p:spPr>
      </p:pic>
      <p:pic>
        <p:nvPicPr>
          <p:cNvPr id="17" name="Picture 16"/>
          <p:cNvPicPr>
            <a:picLocks noChangeAspect="1"/>
          </p:cNvPicPr>
          <p:nvPr/>
        </p:nvPicPr>
        <p:blipFill>
          <a:blip r:embed="rId4"/>
          <a:stretch>
            <a:fillRect/>
          </a:stretch>
        </p:blipFill>
        <p:spPr>
          <a:xfrm>
            <a:off x="660536" y="1603179"/>
            <a:ext cx="3581400" cy="4546600"/>
          </a:xfrm>
          <a:prstGeom prst="rect">
            <a:avLst/>
          </a:prstGeom>
        </p:spPr>
      </p:pic>
    </p:spTree>
    <p:extLst>
      <p:ext uri="{BB962C8B-B14F-4D97-AF65-F5344CB8AC3E}">
        <p14:creationId xmlns:p14="http://schemas.microsoft.com/office/powerpoint/2010/main" val="1316964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30200" y="916588"/>
            <a:ext cx="8489950" cy="720725"/>
          </a:xfrm>
        </p:spPr>
        <p:txBody>
          <a:bodyPr/>
          <a:lstStyle/>
          <a:p>
            <a:pPr eaLnBrk="1" hangingPunct="1">
              <a:defRPr/>
            </a:pPr>
            <a:r>
              <a:rPr lang="en-GB"/>
              <a:t>Artefact Detection and Removal</a:t>
            </a:r>
          </a:p>
        </p:txBody>
      </p:sp>
      <p:pic>
        <p:nvPicPr>
          <p:cNvPr id="3379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404" y="3446955"/>
            <a:ext cx="8173541" cy="270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Content Placeholder 3"/>
          <p:cNvSpPr>
            <a:spLocks noGrp="1"/>
          </p:cNvSpPr>
          <p:nvPr>
            <p:ph idx="1"/>
          </p:nvPr>
        </p:nvSpPr>
        <p:spPr>
          <a:xfrm>
            <a:off x="330200" y="1484313"/>
            <a:ext cx="8489950" cy="4681537"/>
          </a:xfrm>
        </p:spPr>
        <p:txBody>
          <a:bodyPr/>
          <a:lstStyle/>
          <a:p>
            <a:pPr>
              <a:defRPr/>
            </a:pPr>
            <a:r>
              <a:rPr lang="en-GB" sz="2000" dirty="0"/>
              <a:t>Artefacts are physiological and non-physiological noise that can distort M/EEG signal</a:t>
            </a:r>
          </a:p>
          <a:p>
            <a:pPr lvl="1">
              <a:defRPr/>
            </a:pPr>
            <a:r>
              <a:rPr lang="en-GB" sz="1800" dirty="0"/>
              <a:t>Blinking, eye movement, skin potentials (sweating), muscle movement, heart beat, alpha</a:t>
            </a:r>
          </a:p>
          <a:p>
            <a:pPr marL="400050">
              <a:defRPr/>
            </a:pPr>
            <a:r>
              <a:rPr lang="en-GB" sz="2000" dirty="0"/>
              <a:t>Bad channels</a:t>
            </a:r>
          </a:p>
        </p:txBody>
      </p:sp>
    </p:spTree>
    <p:extLst>
      <p:ext uri="{BB962C8B-B14F-4D97-AF65-F5344CB8AC3E}">
        <p14:creationId xmlns:p14="http://schemas.microsoft.com/office/powerpoint/2010/main" val="752062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GB" dirty="0"/>
              <a:t>Artefact Detection and Removal</a:t>
            </a:r>
          </a:p>
        </p:txBody>
      </p:sp>
      <p:sp>
        <p:nvSpPr>
          <p:cNvPr id="19459" name="Content Placeholder 2"/>
          <p:cNvSpPr>
            <a:spLocks noGrp="1"/>
          </p:cNvSpPr>
          <p:nvPr>
            <p:ph idx="1"/>
          </p:nvPr>
        </p:nvSpPr>
        <p:spPr>
          <a:xfrm>
            <a:off x="330200" y="1484313"/>
            <a:ext cx="8489950" cy="5184775"/>
          </a:xfrm>
        </p:spPr>
        <p:txBody>
          <a:bodyPr/>
          <a:lstStyle/>
          <a:p>
            <a:r>
              <a:rPr lang="en-GB" altLang="en-US" dirty="0">
                <a:ea typeface="ＭＳ Ｐゴシック" pitchFamily="1" charset="-128"/>
              </a:rPr>
              <a:t>Inspect data and determine a rejection threshold</a:t>
            </a:r>
          </a:p>
          <a:p>
            <a:pPr lvl="1"/>
            <a:r>
              <a:rPr lang="en-GB" altLang="en-US" dirty="0">
                <a:ea typeface="ＭＳ Ｐゴシック" pitchFamily="1" charset="-128"/>
              </a:rPr>
              <a:t>Trials that exceed threshold are deleted</a:t>
            </a:r>
          </a:p>
          <a:p>
            <a:r>
              <a:rPr lang="en-GB" altLang="en-US" dirty="0">
                <a:ea typeface="ＭＳ Ｐゴシック" pitchFamily="1" charset="-128"/>
              </a:rPr>
              <a:t>‘Moving Window Peak-to-Peak’ function</a:t>
            </a:r>
          </a:p>
          <a:p>
            <a:endParaRPr lang="en-GB" altLang="en-US" dirty="0">
              <a:ea typeface="ＭＳ Ｐゴシック" pitchFamily="1" charset="-128"/>
            </a:endParaRPr>
          </a:p>
          <a:p>
            <a:endParaRPr lang="en-GB" altLang="en-US" dirty="0">
              <a:ea typeface="ＭＳ Ｐゴシック" pitchFamily="1" charset="-128"/>
            </a:endParaRPr>
          </a:p>
          <a:p>
            <a:pPr>
              <a:buFontTx/>
              <a:buNone/>
            </a:pPr>
            <a:endParaRPr lang="en-GB" altLang="en-US" dirty="0">
              <a:ea typeface="ＭＳ Ｐゴシック" pitchFamily="1" charset="-128"/>
            </a:endParaRPr>
          </a:p>
          <a:p>
            <a:r>
              <a:rPr lang="en-GB" altLang="en-US" dirty="0">
                <a:ea typeface="ＭＳ Ｐゴシック" pitchFamily="1" charset="-128"/>
              </a:rPr>
              <a:t>Independent Component Analysis (ICA)</a:t>
            </a:r>
          </a:p>
          <a:p>
            <a:pPr lvl="1"/>
            <a:r>
              <a:rPr lang="en-GB" altLang="en-US" dirty="0">
                <a:ea typeface="ＭＳ Ｐゴシック" pitchFamily="1" charset="-128"/>
              </a:rPr>
              <a:t>Removes artefacts</a:t>
            </a:r>
          </a:p>
          <a:p>
            <a:pPr lvl="1"/>
            <a:r>
              <a:rPr lang="en-GB" altLang="en-US" dirty="0">
                <a:ea typeface="ＭＳ Ｐゴシック" pitchFamily="1" charset="-128"/>
              </a:rPr>
              <a:t>Useful for blink-related muscle activity</a:t>
            </a:r>
          </a:p>
          <a:p>
            <a:pPr lvl="1"/>
            <a:r>
              <a:rPr lang="en-GB" altLang="en-US" dirty="0">
                <a:ea typeface="ＭＳ Ｐゴシック" pitchFamily="1" charset="-128"/>
              </a:rPr>
              <a:t>Record EOG to remove eye movement artefact from signal</a:t>
            </a:r>
          </a:p>
          <a:p>
            <a:pPr>
              <a:buFontTx/>
              <a:buNone/>
            </a:pPr>
            <a:endParaRPr lang="en-GB" altLang="en-US" dirty="0">
              <a:ea typeface="ＭＳ Ｐゴシック" pitchFamily="1" charset="-128"/>
            </a:endParaRPr>
          </a:p>
        </p:txBody>
      </p:sp>
      <p:pic>
        <p:nvPicPr>
          <p:cNvPr id="35843" name="Picture 8"/>
          <p:cNvPicPr>
            <a:picLocks noChangeAspect="1" noChangeArrowheads="1"/>
          </p:cNvPicPr>
          <p:nvPr/>
        </p:nvPicPr>
        <p:blipFill>
          <a:blip r:embed="rId3">
            <a:extLst>
              <a:ext uri="{28A0092B-C50C-407E-A947-70E740481C1C}">
                <a14:useLocalDpi xmlns:a14="http://schemas.microsoft.com/office/drawing/2010/main" val="0"/>
              </a:ext>
            </a:extLst>
          </a:blip>
          <a:srcRect t="33038" b="30809"/>
          <a:stretch>
            <a:fillRect/>
          </a:stretch>
        </p:blipFill>
        <p:spPr bwMode="auto">
          <a:xfrm>
            <a:off x="857250" y="2933700"/>
            <a:ext cx="47228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grpSp>
        <p:nvGrpSpPr>
          <p:cNvPr id="6" name="Group 5"/>
          <p:cNvGrpSpPr>
            <a:grpSpLocks/>
          </p:cNvGrpSpPr>
          <p:nvPr/>
        </p:nvGrpSpPr>
        <p:grpSpPr bwMode="auto">
          <a:xfrm>
            <a:off x="1739900" y="3284538"/>
            <a:ext cx="925513" cy="227012"/>
            <a:chOff x="4700225" y="5724166"/>
            <a:chExt cx="925874" cy="571500"/>
          </a:xfrm>
        </p:grpSpPr>
        <p:sp>
          <p:nvSpPr>
            <p:cNvPr id="35861" name="Line 14"/>
            <p:cNvSpPr>
              <a:spLocks noChangeShapeType="1"/>
            </p:cNvSpPr>
            <p:nvPr/>
          </p:nvSpPr>
          <p:spPr bwMode="auto">
            <a:xfrm>
              <a:off x="4700225" y="5724166"/>
              <a:ext cx="925874" cy="0"/>
            </a:xfrm>
            <a:prstGeom prst="line">
              <a:avLst/>
            </a:prstGeom>
            <a:noFill/>
            <a:ln w="317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sp>
          <p:nvSpPr>
            <p:cNvPr id="35862" name="Line 15"/>
            <p:cNvSpPr>
              <a:spLocks noChangeShapeType="1"/>
            </p:cNvSpPr>
            <p:nvPr/>
          </p:nvSpPr>
          <p:spPr bwMode="auto">
            <a:xfrm>
              <a:off x="4700225" y="6295666"/>
              <a:ext cx="925874" cy="0"/>
            </a:xfrm>
            <a:prstGeom prst="line">
              <a:avLst/>
            </a:prstGeom>
            <a:noFill/>
            <a:ln w="317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sp>
          <p:nvSpPr>
            <p:cNvPr id="35863" name="Line 16"/>
            <p:cNvSpPr>
              <a:spLocks noChangeShapeType="1"/>
            </p:cNvSpPr>
            <p:nvPr/>
          </p:nvSpPr>
          <p:spPr bwMode="auto">
            <a:xfrm flipV="1">
              <a:off x="5163162" y="5749566"/>
              <a:ext cx="0" cy="520700"/>
            </a:xfrm>
            <a:prstGeom prst="line">
              <a:avLst/>
            </a:prstGeom>
            <a:noFill/>
            <a:ln w="317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0" name="Group 9"/>
          <p:cNvGrpSpPr>
            <a:grpSpLocks/>
          </p:cNvGrpSpPr>
          <p:nvPr/>
        </p:nvGrpSpPr>
        <p:grpSpPr bwMode="auto">
          <a:xfrm>
            <a:off x="2282825" y="3295650"/>
            <a:ext cx="925513" cy="304800"/>
            <a:chOff x="4700225" y="5724166"/>
            <a:chExt cx="925874" cy="571500"/>
          </a:xfrm>
        </p:grpSpPr>
        <p:sp>
          <p:nvSpPr>
            <p:cNvPr id="35858" name="Line 14"/>
            <p:cNvSpPr>
              <a:spLocks noChangeShapeType="1"/>
            </p:cNvSpPr>
            <p:nvPr/>
          </p:nvSpPr>
          <p:spPr bwMode="auto">
            <a:xfrm>
              <a:off x="4700225" y="5724166"/>
              <a:ext cx="925874" cy="0"/>
            </a:xfrm>
            <a:prstGeom prst="line">
              <a:avLst/>
            </a:prstGeom>
            <a:noFill/>
            <a:ln w="317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sp>
          <p:nvSpPr>
            <p:cNvPr id="35859" name="Line 15"/>
            <p:cNvSpPr>
              <a:spLocks noChangeShapeType="1"/>
            </p:cNvSpPr>
            <p:nvPr/>
          </p:nvSpPr>
          <p:spPr bwMode="auto">
            <a:xfrm>
              <a:off x="4700225" y="6295666"/>
              <a:ext cx="925874" cy="0"/>
            </a:xfrm>
            <a:prstGeom prst="line">
              <a:avLst/>
            </a:prstGeom>
            <a:noFill/>
            <a:ln w="317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sp>
          <p:nvSpPr>
            <p:cNvPr id="35860" name="Line 16"/>
            <p:cNvSpPr>
              <a:spLocks noChangeShapeType="1"/>
            </p:cNvSpPr>
            <p:nvPr/>
          </p:nvSpPr>
          <p:spPr bwMode="auto">
            <a:xfrm flipV="1">
              <a:off x="5163162" y="5749566"/>
              <a:ext cx="0" cy="520700"/>
            </a:xfrm>
            <a:prstGeom prst="line">
              <a:avLst/>
            </a:prstGeom>
            <a:noFill/>
            <a:ln w="317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4" name="Group 13"/>
          <p:cNvGrpSpPr>
            <a:grpSpLocks/>
          </p:cNvGrpSpPr>
          <p:nvPr/>
        </p:nvGrpSpPr>
        <p:grpSpPr bwMode="auto">
          <a:xfrm>
            <a:off x="2846388" y="3309938"/>
            <a:ext cx="927100" cy="373062"/>
            <a:chOff x="4700225" y="5724166"/>
            <a:chExt cx="925874" cy="571500"/>
          </a:xfrm>
        </p:grpSpPr>
        <p:sp>
          <p:nvSpPr>
            <p:cNvPr id="35855" name="Line 14"/>
            <p:cNvSpPr>
              <a:spLocks noChangeShapeType="1"/>
            </p:cNvSpPr>
            <p:nvPr/>
          </p:nvSpPr>
          <p:spPr bwMode="auto">
            <a:xfrm>
              <a:off x="4700225" y="5724166"/>
              <a:ext cx="925874" cy="0"/>
            </a:xfrm>
            <a:prstGeom prst="line">
              <a:avLst/>
            </a:prstGeom>
            <a:noFill/>
            <a:ln w="317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sp>
          <p:nvSpPr>
            <p:cNvPr id="35856" name="Line 15"/>
            <p:cNvSpPr>
              <a:spLocks noChangeShapeType="1"/>
            </p:cNvSpPr>
            <p:nvPr/>
          </p:nvSpPr>
          <p:spPr bwMode="auto">
            <a:xfrm>
              <a:off x="4700225" y="6295666"/>
              <a:ext cx="925874" cy="0"/>
            </a:xfrm>
            <a:prstGeom prst="line">
              <a:avLst/>
            </a:prstGeom>
            <a:noFill/>
            <a:ln w="317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sp>
          <p:nvSpPr>
            <p:cNvPr id="35857" name="Line 16"/>
            <p:cNvSpPr>
              <a:spLocks noChangeShapeType="1"/>
            </p:cNvSpPr>
            <p:nvPr/>
          </p:nvSpPr>
          <p:spPr bwMode="auto">
            <a:xfrm flipV="1">
              <a:off x="5163162" y="5749566"/>
              <a:ext cx="0" cy="520700"/>
            </a:xfrm>
            <a:prstGeom prst="line">
              <a:avLst/>
            </a:prstGeom>
            <a:noFill/>
            <a:ln w="317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18" name="Group 17"/>
          <p:cNvGrpSpPr>
            <a:grpSpLocks/>
          </p:cNvGrpSpPr>
          <p:nvPr/>
        </p:nvGrpSpPr>
        <p:grpSpPr bwMode="auto">
          <a:xfrm>
            <a:off x="3419872" y="3666420"/>
            <a:ext cx="925513" cy="755650"/>
            <a:chOff x="4700225" y="5724166"/>
            <a:chExt cx="925874" cy="571500"/>
          </a:xfrm>
        </p:grpSpPr>
        <p:sp>
          <p:nvSpPr>
            <p:cNvPr id="35852" name="Line 14"/>
            <p:cNvSpPr>
              <a:spLocks noChangeShapeType="1"/>
            </p:cNvSpPr>
            <p:nvPr/>
          </p:nvSpPr>
          <p:spPr bwMode="auto">
            <a:xfrm>
              <a:off x="4700225" y="5724166"/>
              <a:ext cx="925874" cy="0"/>
            </a:xfrm>
            <a:prstGeom prst="line">
              <a:avLst/>
            </a:prstGeom>
            <a:noFill/>
            <a:ln w="317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sp>
          <p:nvSpPr>
            <p:cNvPr id="35853" name="Line 15"/>
            <p:cNvSpPr>
              <a:spLocks noChangeShapeType="1"/>
            </p:cNvSpPr>
            <p:nvPr/>
          </p:nvSpPr>
          <p:spPr bwMode="auto">
            <a:xfrm>
              <a:off x="4700225" y="6295666"/>
              <a:ext cx="925874" cy="0"/>
            </a:xfrm>
            <a:prstGeom prst="line">
              <a:avLst/>
            </a:prstGeom>
            <a:noFill/>
            <a:ln w="317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sp>
          <p:nvSpPr>
            <p:cNvPr id="35854" name="Line 16"/>
            <p:cNvSpPr>
              <a:spLocks noChangeShapeType="1"/>
            </p:cNvSpPr>
            <p:nvPr/>
          </p:nvSpPr>
          <p:spPr bwMode="auto">
            <a:xfrm flipV="1">
              <a:off x="5163162" y="5749566"/>
              <a:ext cx="0" cy="520700"/>
            </a:xfrm>
            <a:prstGeom prst="line">
              <a:avLst/>
            </a:prstGeom>
            <a:noFill/>
            <a:ln w="317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22" name="Group 21"/>
          <p:cNvGrpSpPr>
            <a:grpSpLocks/>
          </p:cNvGrpSpPr>
          <p:nvPr/>
        </p:nvGrpSpPr>
        <p:grpSpPr bwMode="auto">
          <a:xfrm>
            <a:off x="4638675" y="3392488"/>
            <a:ext cx="925513" cy="322262"/>
            <a:chOff x="4700225" y="5724166"/>
            <a:chExt cx="925874" cy="571500"/>
          </a:xfrm>
        </p:grpSpPr>
        <p:sp>
          <p:nvSpPr>
            <p:cNvPr id="35849" name="Line 14"/>
            <p:cNvSpPr>
              <a:spLocks noChangeShapeType="1"/>
            </p:cNvSpPr>
            <p:nvPr/>
          </p:nvSpPr>
          <p:spPr bwMode="auto">
            <a:xfrm>
              <a:off x="4700225" y="5724166"/>
              <a:ext cx="925874" cy="0"/>
            </a:xfrm>
            <a:prstGeom prst="line">
              <a:avLst/>
            </a:prstGeom>
            <a:noFill/>
            <a:ln w="317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sp>
          <p:nvSpPr>
            <p:cNvPr id="35850" name="Line 15"/>
            <p:cNvSpPr>
              <a:spLocks noChangeShapeType="1"/>
            </p:cNvSpPr>
            <p:nvPr/>
          </p:nvSpPr>
          <p:spPr bwMode="auto">
            <a:xfrm>
              <a:off x="4700225" y="6295666"/>
              <a:ext cx="925874" cy="0"/>
            </a:xfrm>
            <a:prstGeom prst="line">
              <a:avLst/>
            </a:prstGeom>
            <a:noFill/>
            <a:ln w="317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sp>
          <p:nvSpPr>
            <p:cNvPr id="35851" name="Line 16"/>
            <p:cNvSpPr>
              <a:spLocks noChangeShapeType="1"/>
            </p:cNvSpPr>
            <p:nvPr/>
          </p:nvSpPr>
          <p:spPr bwMode="auto">
            <a:xfrm flipV="1">
              <a:off x="5163162" y="5749566"/>
              <a:ext cx="0" cy="520700"/>
            </a:xfrm>
            <a:prstGeom prst="line">
              <a:avLst/>
            </a:prstGeom>
            <a:noFill/>
            <a:ln w="31750"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grpSp>
    </p:spTree>
    <p:extLst>
      <p:ext uri="{BB962C8B-B14F-4D97-AF65-F5344CB8AC3E}">
        <p14:creationId xmlns:p14="http://schemas.microsoft.com/office/powerpoint/2010/main" val="4100145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GB" dirty="0"/>
              <a:t>Compare and Contrast Tutorials</a:t>
            </a:r>
          </a:p>
        </p:txBody>
      </p:sp>
      <p:pic>
        <p:nvPicPr>
          <p:cNvPr id="3" name="Picture 2"/>
          <p:cNvPicPr>
            <a:picLocks noChangeAspect="1"/>
          </p:cNvPicPr>
          <p:nvPr/>
        </p:nvPicPr>
        <p:blipFill>
          <a:blip r:embed="rId3"/>
          <a:stretch>
            <a:fillRect/>
          </a:stretch>
        </p:blipFill>
        <p:spPr>
          <a:xfrm>
            <a:off x="467544" y="1700808"/>
            <a:ext cx="7524328" cy="2370761"/>
          </a:xfrm>
          <a:prstGeom prst="rect">
            <a:avLst/>
          </a:prstGeom>
        </p:spPr>
      </p:pic>
      <p:pic>
        <p:nvPicPr>
          <p:cNvPr id="4" name="Picture 3"/>
          <p:cNvPicPr>
            <a:picLocks noChangeAspect="1"/>
          </p:cNvPicPr>
          <p:nvPr/>
        </p:nvPicPr>
        <p:blipFill>
          <a:blip r:embed="rId4"/>
          <a:stretch>
            <a:fillRect/>
          </a:stretch>
        </p:blipFill>
        <p:spPr>
          <a:xfrm>
            <a:off x="5184254" y="3356992"/>
            <a:ext cx="3635896" cy="2626421"/>
          </a:xfrm>
          <a:prstGeom prst="rect">
            <a:avLst/>
          </a:prstGeom>
        </p:spPr>
      </p:pic>
      <p:pic>
        <p:nvPicPr>
          <p:cNvPr id="5" name="Picture 4"/>
          <p:cNvPicPr>
            <a:picLocks noChangeAspect="1"/>
          </p:cNvPicPr>
          <p:nvPr/>
        </p:nvPicPr>
        <p:blipFill>
          <a:blip r:embed="rId5"/>
          <a:stretch>
            <a:fillRect/>
          </a:stretch>
        </p:blipFill>
        <p:spPr>
          <a:xfrm>
            <a:off x="1331640" y="4124271"/>
            <a:ext cx="4392488" cy="2041579"/>
          </a:xfrm>
          <a:prstGeom prst="rect">
            <a:avLst/>
          </a:prstGeom>
        </p:spPr>
      </p:pic>
    </p:spTree>
    <p:extLst>
      <p:ext uri="{BB962C8B-B14F-4D97-AF65-F5344CB8AC3E}">
        <p14:creationId xmlns:p14="http://schemas.microsoft.com/office/powerpoint/2010/main" val="981674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1000" contrast="-32000"/>
                    </a14:imgEffect>
                  </a14:imgLayer>
                </a14:imgProps>
              </a:ext>
            </a:extLst>
          </a:blip>
          <a:stretch>
            <a:fillRect/>
          </a:stretch>
        </p:blipFill>
        <p:spPr>
          <a:xfrm>
            <a:off x="3960440" y="2348880"/>
            <a:ext cx="4932040" cy="2774273"/>
          </a:xfrm>
          <a:prstGeom prst="rect">
            <a:avLst/>
          </a:prstGeom>
        </p:spPr>
      </p:pic>
      <p:sp>
        <p:nvSpPr>
          <p:cNvPr id="29698" name="Title 1"/>
          <p:cNvSpPr>
            <a:spLocks noGrp="1"/>
          </p:cNvSpPr>
          <p:nvPr>
            <p:ph type="title"/>
          </p:nvPr>
        </p:nvSpPr>
        <p:spPr>
          <a:xfrm>
            <a:off x="286893" y="5291895"/>
            <a:ext cx="8562974" cy="1440706"/>
          </a:xfrm>
        </p:spPr>
        <p:txBody>
          <a:bodyPr/>
          <a:lstStyle/>
          <a:p>
            <a:pPr algn="ctr">
              <a:defRPr/>
            </a:pPr>
            <a:r>
              <a:rPr lang="en-GB" dirty="0"/>
              <a:t>The End	</a:t>
            </a:r>
            <a:br>
              <a:rPr lang="en-GB" dirty="0"/>
            </a:br>
            <a:r>
              <a:rPr lang="en-GB" dirty="0"/>
              <a:t>Thanks experts </a:t>
            </a:r>
            <a:r>
              <a:rPr lang="en-GB" dirty="0" err="1"/>
              <a:t>Dr.</a:t>
            </a:r>
            <a:r>
              <a:rPr lang="en-GB" dirty="0"/>
              <a:t> </a:t>
            </a:r>
            <a:r>
              <a:rPr lang="en-GB" dirty="0" err="1"/>
              <a:t>Cagnan</a:t>
            </a:r>
            <a:r>
              <a:rPr lang="en-GB" dirty="0"/>
              <a:t> and </a:t>
            </a:r>
            <a:r>
              <a:rPr lang="en-GB" dirty="0" err="1"/>
              <a:t>Dr.</a:t>
            </a:r>
            <a:r>
              <a:rPr lang="en-GB" dirty="0"/>
              <a:t> Parr!</a:t>
            </a:r>
          </a:p>
        </p:txBody>
      </p:sp>
      <p:pic>
        <p:nvPicPr>
          <p:cNvPr id="2" name="Picture 1"/>
          <p:cNvPicPr>
            <a:picLocks noChangeAspect="1"/>
          </p:cNvPicPr>
          <p:nvPr/>
        </p:nvPicPr>
        <p:blipFill>
          <a:blip r:embed="rId5"/>
          <a:stretch>
            <a:fillRect/>
          </a:stretch>
        </p:blipFill>
        <p:spPr>
          <a:xfrm>
            <a:off x="332403" y="917574"/>
            <a:ext cx="4920824" cy="2583433"/>
          </a:xfrm>
          <a:prstGeom prst="rect">
            <a:avLst/>
          </a:prstGeom>
        </p:spPr>
      </p:pic>
    </p:spTree>
    <p:extLst>
      <p:ext uri="{BB962C8B-B14F-4D97-AF65-F5344CB8AC3E}">
        <p14:creationId xmlns:p14="http://schemas.microsoft.com/office/powerpoint/2010/main" val="3093442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108" y="909258"/>
            <a:ext cx="8489950" cy="1296988"/>
          </a:xfrm>
        </p:spPr>
        <p:txBody>
          <a:bodyPr/>
          <a:lstStyle/>
          <a:p>
            <a:r>
              <a:rPr lang="en-GB" dirty="0"/>
              <a:t>Idealised </a:t>
            </a:r>
            <a:r>
              <a:rPr lang="en-GB"/>
              <a:t>Experimental Design</a:t>
            </a:r>
            <a:endParaRPr lang="en-GB" dirty="0"/>
          </a:p>
        </p:txBody>
      </p:sp>
      <p:sp>
        <p:nvSpPr>
          <p:cNvPr id="4" name="TextBox 3"/>
          <p:cNvSpPr txBox="1"/>
          <p:nvPr/>
        </p:nvSpPr>
        <p:spPr>
          <a:xfrm>
            <a:off x="1084683" y="2140572"/>
            <a:ext cx="2880320" cy="369332"/>
          </a:xfrm>
          <a:prstGeom prst="rect">
            <a:avLst/>
          </a:prstGeom>
          <a:noFill/>
        </p:spPr>
        <p:txBody>
          <a:bodyPr wrap="square" rtlCol="0">
            <a:spAutoFit/>
          </a:bodyPr>
          <a:lstStyle/>
          <a:p>
            <a:r>
              <a:rPr lang="en-GB" b="1" dirty="0"/>
              <a:t>Make an Observation</a:t>
            </a:r>
          </a:p>
        </p:txBody>
      </p:sp>
      <p:sp>
        <p:nvSpPr>
          <p:cNvPr id="5" name="TextBox 4"/>
          <p:cNvSpPr txBox="1"/>
          <p:nvPr/>
        </p:nvSpPr>
        <p:spPr>
          <a:xfrm>
            <a:off x="827584" y="4509120"/>
            <a:ext cx="2880320" cy="369332"/>
          </a:xfrm>
          <a:prstGeom prst="rect">
            <a:avLst/>
          </a:prstGeom>
          <a:noFill/>
        </p:spPr>
        <p:txBody>
          <a:bodyPr wrap="square" rtlCol="0">
            <a:spAutoFit/>
          </a:bodyPr>
          <a:lstStyle/>
          <a:p>
            <a:pPr algn="ctr"/>
            <a:r>
              <a:rPr lang="en-GB" b="1" dirty="0"/>
              <a:t>Formulate a Hypothesis</a:t>
            </a:r>
          </a:p>
        </p:txBody>
      </p:sp>
      <p:sp>
        <p:nvSpPr>
          <p:cNvPr id="7" name="TextBox 6"/>
          <p:cNvSpPr txBox="1"/>
          <p:nvPr/>
        </p:nvSpPr>
        <p:spPr>
          <a:xfrm>
            <a:off x="5527846" y="1678907"/>
            <a:ext cx="2880320" cy="646331"/>
          </a:xfrm>
          <a:prstGeom prst="rect">
            <a:avLst/>
          </a:prstGeom>
          <a:noFill/>
        </p:spPr>
        <p:txBody>
          <a:bodyPr wrap="square" rtlCol="0">
            <a:spAutoFit/>
          </a:bodyPr>
          <a:lstStyle/>
          <a:p>
            <a:pPr algn="r"/>
            <a:r>
              <a:rPr lang="en-GB" b="1" dirty="0"/>
              <a:t>Analyse Data to Reach Conclusions</a:t>
            </a:r>
          </a:p>
        </p:txBody>
      </p:sp>
      <p:sp>
        <p:nvSpPr>
          <p:cNvPr id="8" name="Circular Arrow 7"/>
          <p:cNvSpPr/>
          <p:nvPr/>
        </p:nvSpPr>
        <p:spPr>
          <a:xfrm rot="17990849" flipH="1">
            <a:off x="246412" y="2229477"/>
            <a:ext cx="2572098" cy="2683928"/>
          </a:xfrm>
          <a:prstGeom prst="circularArrow">
            <a:avLst>
              <a:gd name="adj1" fmla="val 7253"/>
              <a:gd name="adj2" fmla="val 1436493"/>
              <a:gd name="adj3" fmla="val 20223662"/>
              <a:gd name="adj4" fmla="val 14603914"/>
              <a:gd name="adj5" fmla="val 127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Circular Arrow 8"/>
          <p:cNvSpPr/>
          <p:nvPr/>
        </p:nvSpPr>
        <p:spPr>
          <a:xfrm rot="12629509" flipH="1">
            <a:off x="3281458" y="3518462"/>
            <a:ext cx="2572098" cy="2683928"/>
          </a:xfrm>
          <a:prstGeom prst="circularArrow">
            <a:avLst>
              <a:gd name="adj1" fmla="val 7253"/>
              <a:gd name="adj2" fmla="val 1436493"/>
              <a:gd name="adj3" fmla="val 20223662"/>
              <a:gd name="adj4" fmla="val 14603914"/>
              <a:gd name="adj5" fmla="val 127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Circular Arrow 9"/>
          <p:cNvSpPr/>
          <p:nvPr/>
        </p:nvSpPr>
        <p:spPr>
          <a:xfrm rot="7332763" flipH="1">
            <a:off x="6361546" y="2141787"/>
            <a:ext cx="2572098" cy="2683928"/>
          </a:xfrm>
          <a:prstGeom prst="circularArrow">
            <a:avLst>
              <a:gd name="adj1" fmla="val 7253"/>
              <a:gd name="adj2" fmla="val 1436493"/>
              <a:gd name="adj3" fmla="val 20223662"/>
              <a:gd name="adj4" fmla="val 14603914"/>
              <a:gd name="adj5" fmla="val 127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ircular Arrow 10"/>
          <p:cNvSpPr/>
          <p:nvPr/>
        </p:nvSpPr>
        <p:spPr>
          <a:xfrm rot="1800000" flipH="1">
            <a:off x="3229409" y="1361956"/>
            <a:ext cx="2572098" cy="2683928"/>
          </a:xfrm>
          <a:prstGeom prst="circularArrow">
            <a:avLst>
              <a:gd name="adj1" fmla="val 7253"/>
              <a:gd name="adj2" fmla="val 1436493"/>
              <a:gd name="adj3" fmla="val 20223662"/>
              <a:gd name="adj4" fmla="val 14603914"/>
              <a:gd name="adj5" fmla="val 127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p:cNvSpPr txBox="1"/>
          <p:nvPr/>
        </p:nvSpPr>
        <p:spPr>
          <a:xfrm>
            <a:off x="5226160" y="4358694"/>
            <a:ext cx="2880320" cy="646331"/>
          </a:xfrm>
          <a:prstGeom prst="rect">
            <a:avLst/>
          </a:prstGeom>
          <a:noFill/>
        </p:spPr>
        <p:txBody>
          <a:bodyPr wrap="square" rtlCol="0">
            <a:spAutoFit/>
          </a:bodyPr>
          <a:lstStyle/>
          <a:p>
            <a:pPr algn="ctr"/>
            <a:r>
              <a:rPr lang="en-GB" b="1" u="sng" dirty="0"/>
              <a:t>Design an Experiment and Collect Data</a:t>
            </a:r>
          </a:p>
        </p:txBody>
      </p:sp>
      <p:sp>
        <p:nvSpPr>
          <p:cNvPr id="12" name="TextBox 11"/>
          <p:cNvSpPr txBox="1"/>
          <p:nvPr/>
        </p:nvSpPr>
        <p:spPr>
          <a:xfrm>
            <a:off x="1149005" y="2614911"/>
            <a:ext cx="2952328" cy="646331"/>
          </a:xfrm>
          <a:prstGeom prst="rect">
            <a:avLst/>
          </a:prstGeom>
          <a:noFill/>
        </p:spPr>
        <p:txBody>
          <a:bodyPr wrap="square" rtlCol="0">
            <a:spAutoFit/>
          </a:bodyPr>
          <a:lstStyle/>
          <a:p>
            <a:r>
              <a:rPr lang="en-GB" i="1" dirty="0"/>
              <a:t>“Tea tastes better when you add the milk first”</a:t>
            </a:r>
          </a:p>
        </p:txBody>
      </p:sp>
      <p:sp>
        <p:nvSpPr>
          <p:cNvPr id="13" name="TextBox 12"/>
          <p:cNvSpPr txBox="1"/>
          <p:nvPr/>
        </p:nvSpPr>
        <p:spPr>
          <a:xfrm>
            <a:off x="444556" y="4992789"/>
            <a:ext cx="2952328" cy="1477328"/>
          </a:xfrm>
          <a:prstGeom prst="rect">
            <a:avLst/>
          </a:prstGeom>
          <a:noFill/>
        </p:spPr>
        <p:txBody>
          <a:bodyPr wrap="square" rtlCol="0">
            <a:spAutoFit/>
          </a:bodyPr>
          <a:lstStyle/>
          <a:p>
            <a:r>
              <a:rPr lang="en-GB" i="1" dirty="0"/>
              <a:t>“A seasoned tea drinker should be able to determine the superior tea at a level higher than chance”</a:t>
            </a:r>
          </a:p>
        </p:txBody>
      </p:sp>
      <p:sp>
        <p:nvSpPr>
          <p:cNvPr id="14" name="TextBox 13"/>
          <p:cNvSpPr txBox="1"/>
          <p:nvPr/>
        </p:nvSpPr>
        <p:spPr>
          <a:xfrm>
            <a:off x="5670303" y="4968378"/>
            <a:ext cx="2952328" cy="923330"/>
          </a:xfrm>
          <a:prstGeom prst="rect">
            <a:avLst/>
          </a:prstGeom>
          <a:noFill/>
        </p:spPr>
        <p:txBody>
          <a:bodyPr wrap="square" rtlCol="0">
            <a:spAutoFit/>
          </a:bodyPr>
          <a:lstStyle/>
          <a:p>
            <a:r>
              <a:rPr lang="en-GB" i="1" dirty="0"/>
              <a:t>“Present a random selection of prepared teas to the expert in a blind test”</a:t>
            </a:r>
          </a:p>
        </p:txBody>
      </p:sp>
      <p:sp>
        <p:nvSpPr>
          <p:cNvPr id="15" name="TextBox 14"/>
          <p:cNvSpPr txBox="1"/>
          <p:nvPr/>
        </p:nvSpPr>
        <p:spPr>
          <a:xfrm>
            <a:off x="5345775" y="2369561"/>
            <a:ext cx="2898633" cy="646331"/>
          </a:xfrm>
          <a:prstGeom prst="rect">
            <a:avLst/>
          </a:prstGeom>
          <a:noFill/>
        </p:spPr>
        <p:txBody>
          <a:bodyPr wrap="square" rtlCol="0">
            <a:spAutoFit/>
          </a:bodyPr>
          <a:lstStyle/>
          <a:p>
            <a:r>
              <a:rPr lang="en-GB" i="1" dirty="0"/>
              <a:t>“Pre-milked tea was not detectable above chance”</a:t>
            </a:r>
          </a:p>
        </p:txBody>
      </p:sp>
      <p:pic>
        <p:nvPicPr>
          <p:cNvPr id="2050" name="Picture 2" descr="https://upload.wikimedia.org/wikipedia/commons/a/aa/Youngronaldfishe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6533" y="2931766"/>
            <a:ext cx="1279100" cy="179337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46890" y="6519825"/>
            <a:ext cx="5058743" cy="261610"/>
          </a:xfrm>
          <a:prstGeom prst="rect">
            <a:avLst/>
          </a:prstGeom>
          <a:noFill/>
        </p:spPr>
        <p:txBody>
          <a:bodyPr wrap="square" rtlCol="0">
            <a:spAutoFit/>
          </a:bodyPr>
          <a:lstStyle/>
          <a:p>
            <a:r>
              <a:rPr lang="en-GB" sz="1100" dirty="0"/>
              <a:t>Fisher, </a:t>
            </a:r>
            <a:r>
              <a:rPr lang="en-GB" sz="1100" i="1" dirty="0"/>
              <a:t>The Design of Experiments, 1935</a:t>
            </a:r>
            <a:endParaRPr lang="en-GB" sz="1100" dirty="0"/>
          </a:p>
        </p:txBody>
      </p:sp>
    </p:spTree>
    <p:extLst>
      <p:ext uri="{BB962C8B-B14F-4D97-AF65-F5344CB8AC3E}">
        <p14:creationId xmlns:p14="http://schemas.microsoft.com/office/powerpoint/2010/main" val="709431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1565039"/>
            <a:ext cx="5610225" cy="1160736"/>
          </a:xfrm>
          <a:prstGeom prst="rect">
            <a:avLst/>
          </a:prstGeom>
        </p:spPr>
      </p:pic>
      <p:sp>
        <p:nvSpPr>
          <p:cNvPr id="4" name="Title 3"/>
          <p:cNvSpPr txBox="1">
            <a:spLocks noGrp="1"/>
          </p:cNvSpPr>
          <p:nvPr>
            <p:ph type="title"/>
          </p:nvPr>
        </p:nvSpPr>
        <p:spPr>
          <a:xfrm>
            <a:off x="330200" y="908050"/>
            <a:ext cx="8489950" cy="553998"/>
          </a:xfrm>
          <a:prstGeom prst="rect">
            <a:avLst/>
          </a:prstGeom>
          <a:noFill/>
        </p:spPr>
        <p:txBody>
          <a:bodyPr wrap="square" rtlCol="0">
            <a:spAutoFit/>
          </a:bodyPr>
          <a:lstStyle/>
          <a:p>
            <a:r>
              <a:rPr lang="en-GB" b="1" dirty="0"/>
              <a:t>Exploratory </a:t>
            </a:r>
            <a:r>
              <a:rPr lang="en-GB" dirty="0"/>
              <a:t>R</a:t>
            </a:r>
            <a:r>
              <a:rPr lang="en-GB" b="1" dirty="0"/>
              <a:t>esearch </a:t>
            </a:r>
          </a:p>
        </p:txBody>
      </p:sp>
      <p:sp>
        <p:nvSpPr>
          <p:cNvPr id="7" name="Rectangle 8"/>
          <p:cNvSpPr txBox="1">
            <a:spLocks noChangeArrowheads="1"/>
          </p:cNvSpPr>
          <p:nvPr/>
        </p:nvSpPr>
        <p:spPr bwMode="auto">
          <a:xfrm>
            <a:off x="259424" y="2812558"/>
            <a:ext cx="5536712" cy="356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kern="1200">
                <a:solidFill>
                  <a:schemeClr val="tx1"/>
                </a:solidFill>
                <a:latin typeface="+mn-lt"/>
                <a:ea typeface="+mn-ea"/>
                <a:cs typeface="+mn-cs"/>
              </a:defRPr>
            </a:lvl1pPr>
            <a:lvl2pPr marL="742950" indent="-285750" algn="l" rtl="0" fontAlgn="base">
              <a:spcBef>
                <a:spcPct val="20000"/>
              </a:spcBef>
              <a:spcAft>
                <a:spcPct val="0"/>
              </a:spcAft>
              <a:buChar char="–"/>
              <a:defRPr sz="2400" kern="1200">
                <a:solidFill>
                  <a:schemeClr val="tx1"/>
                </a:solidFill>
                <a:latin typeface="+mn-lt"/>
                <a:ea typeface="+mn-ea"/>
                <a:cs typeface="+mn-cs"/>
              </a:defRPr>
            </a:lvl2pPr>
            <a:lvl3pPr marL="1143000" indent="-228600" algn="l" rtl="0" fontAlgn="base">
              <a:spcBef>
                <a:spcPct val="20000"/>
              </a:spcBef>
              <a:spcAft>
                <a:spcPct val="0"/>
              </a:spcAft>
              <a:buChar char="•"/>
              <a:defRPr sz="20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600" b="1" dirty="0"/>
              <a:t>Keep potential dimensions for results broad</a:t>
            </a:r>
            <a:br>
              <a:rPr lang="en-GB" altLang="en-US" sz="1600" b="1" dirty="0"/>
            </a:br>
            <a:r>
              <a:rPr lang="en-GB" altLang="en-US" sz="1600" dirty="0"/>
              <a:t>Run a large battery of tasks, record using multiple modalities</a:t>
            </a:r>
          </a:p>
          <a:p>
            <a:r>
              <a:rPr lang="en-GB" altLang="en-US" sz="1600" b="1" dirty="0"/>
              <a:t>Be wary of spurious results</a:t>
            </a:r>
            <a:br>
              <a:rPr lang="en-GB" altLang="en-US" sz="1600" b="1" dirty="0"/>
            </a:br>
            <a:r>
              <a:rPr lang="en-GB" altLang="en-US" sz="1600" dirty="0"/>
              <a:t>The nature of the research results in large numbers of tests and the risk of a false positive is high</a:t>
            </a:r>
          </a:p>
          <a:p>
            <a:r>
              <a:rPr lang="en-GB" sz="1600" b="1" dirty="0"/>
              <a:t>Set your “researcher’s degrees of freedom” prior to testing</a:t>
            </a:r>
            <a:br>
              <a:rPr lang="en-GB" sz="1600" b="1" dirty="0"/>
            </a:br>
            <a:r>
              <a:rPr lang="en-GB" sz="1600" dirty="0"/>
              <a:t>Predesignate sample sizes, criteria for trial rejections, independent variables to test prior to conducting experiments</a:t>
            </a:r>
          </a:p>
          <a:p>
            <a:r>
              <a:rPr lang="en-GB" altLang="en-US" sz="1600" b="1" dirty="0"/>
              <a:t>Exploratory research produces hypotheses</a:t>
            </a:r>
            <a:br>
              <a:rPr lang="en-GB" altLang="en-US" sz="1600" b="1" dirty="0"/>
            </a:br>
            <a:r>
              <a:rPr lang="en-GB" altLang="en-US" sz="1600" dirty="0"/>
              <a:t>Follow them up by more rigorous, formal testing</a:t>
            </a:r>
            <a:endParaRPr lang="en-GB" sz="1600" dirty="0"/>
          </a:p>
          <a:p>
            <a:endParaRPr lang="en-GB" altLang="en-US" sz="1800" dirty="0"/>
          </a:p>
        </p:txBody>
      </p:sp>
      <p:pic>
        <p:nvPicPr>
          <p:cNvPr id="2" name="Picture 1"/>
          <p:cNvPicPr>
            <a:picLocks noChangeAspect="1"/>
          </p:cNvPicPr>
          <p:nvPr/>
        </p:nvPicPr>
        <p:blipFill rotWithShape="1">
          <a:blip r:embed="rId4"/>
          <a:srcRect r="27552"/>
          <a:stretch/>
        </p:blipFill>
        <p:spPr>
          <a:xfrm>
            <a:off x="5940425" y="2708275"/>
            <a:ext cx="2855730" cy="3222104"/>
          </a:xfrm>
          <a:prstGeom prst="rect">
            <a:avLst/>
          </a:prstGeom>
        </p:spPr>
      </p:pic>
    </p:spTree>
    <p:extLst>
      <p:ext uri="{BB962C8B-B14F-4D97-AF65-F5344CB8AC3E}">
        <p14:creationId xmlns:p14="http://schemas.microsoft.com/office/powerpoint/2010/main" val="3033020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928478"/>
            <a:ext cx="8159749" cy="895442"/>
          </a:xfrm>
        </p:spPr>
        <p:txBody>
          <a:bodyPr/>
          <a:lstStyle/>
          <a:p>
            <a:r>
              <a:rPr lang="en-GB" dirty="0"/>
              <a:t>Experimental Structure</a:t>
            </a:r>
          </a:p>
        </p:txBody>
      </p:sp>
      <p:sp>
        <p:nvSpPr>
          <p:cNvPr id="5" name="TextBox 4"/>
          <p:cNvSpPr txBox="1"/>
          <p:nvPr/>
        </p:nvSpPr>
        <p:spPr>
          <a:xfrm>
            <a:off x="3839671" y="3389994"/>
            <a:ext cx="1163955" cy="584775"/>
          </a:xfrm>
          <a:prstGeom prst="rect">
            <a:avLst/>
          </a:prstGeom>
          <a:noFill/>
        </p:spPr>
        <p:txBody>
          <a:bodyPr wrap="square" rtlCol="0">
            <a:spAutoFit/>
          </a:bodyPr>
          <a:lstStyle/>
          <a:p>
            <a:pPr algn="ctr"/>
            <a:r>
              <a:rPr lang="en-GB" sz="3200" b="1" dirty="0"/>
              <a:t>VS.</a:t>
            </a:r>
          </a:p>
        </p:txBody>
      </p:sp>
      <p:sp>
        <p:nvSpPr>
          <p:cNvPr id="4" name="Content Placeholder 2"/>
          <p:cNvSpPr txBox="1">
            <a:spLocks/>
          </p:cNvSpPr>
          <p:nvPr/>
        </p:nvSpPr>
        <p:spPr bwMode="auto">
          <a:xfrm>
            <a:off x="5003626" y="1072166"/>
            <a:ext cx="4067565" cy="2160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kern="1200">
                <a:solidFill>
                  <a:schemeClr val="tx1"/>
                </a:solidFill>
                <a:latin typeface="+mn-lt"/>
                <a:ea typeface="+mn-ea"/>
                <a:cs typeface="+mn-cs"/>
              </a:defRPr>
            </a:lvl1pPr>
            <a:lvl2pPr marL="742950" indent="-285750" algn="l" rtl="0" fontAlgn="base">
              <a:spcBef>
                <a:spcPct val="20000"/>
              </a:spcBef>
              <a:spcAft>
                <a:spcPct val="0"/>
              </a:spcAft>
              <a:buChar char="–"/>
              <a:defRPr sz="2400" kern="1200">
                <a:solidFill>
                  <a:schemeClr val="tx1"/>
                </a:solidFill>
                <a:latin typeface="+mn-lt"/>
                <a:ea typeface="+mn-ea"/>
                <a:cs typeface="+mn-cs"/>
              </a:defRPr>
            </a:lvl2pPr>
            <a:lvl3pPr marL="1143000" indent="-228600" algn="l" rtl="0" fontAlgn="base">
              <a:spcBef>
                <a:spcPct val="20000"/>
              </a:spcBef>
              <a:spcAft>
                <a:spcPct val="0"/>
              </a:spcAft>
              <a:buChar char="•"/>
              <a:defRPr sz="20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i="1" dirty="0"/>
              <a:t>Repeated Measures</a:t>
            </a:r>
          </a:p>
          <a:p>
            <a:r>
              <a:rPr lang="en-CA" sz="1600" dirty="0"/>
              <a:t>Subjects receive all treatments</a:t>
            </a:r>
          </a:p>
          <a:p>
            <a:pPr lvl="1">
              <a:buFont typeface="Arial" charset="0"/>
              <a:buChar char="•"/>
            </a:pPr>
            <a:r>
              <a:rPr lang="en-CA" sz="1600" dirty="0"/>
              <a:t>Fewer subjects needed</a:t>
            </a:r>
          </a:p>
          <a:p>
            <a:r>
              <a:rPr lang="en-CA" sz="1600" dirty="0"/>
              <a:t>Within subject dependencies</a:t>
            </a:r>
          </a:p>
          <a:p>
            <a:pPr lvl="1">
              <a:buFont typeface="Arial" charset="0"/>
              <a:buChar char="•"/>
            </a:pPr>
            <a:r>
              <a:rPr lang="en-CA" sz="1600" dirty="0"/>
              <a:t>“Order” effects</a:t>
            </a:r>
            <a:endParaRPr lang="en-GB" sz="1600" dirty="0"/>
          </a:p>
          <a:p>
            <a:pPr marL="0" indent="0">
              <a:buNone/>
            </a:pPr>
            <a:endParaRPr lang="en-GB" sz="1600" i="1" dirty="0"/>
          </a:p>
        </p:txBody>
      </p:sp>
      <p:grpSp>
        <p:nvGrpSpPr>
          <p:cNvPr id="43" name="Group 42"/>
          <p:cNvGrpSpPr/>
          <p:nvPr/>
        </p:nvGrpSpPr>
        <p:grpSpPr>
          <a:xfrm>
            <a:off x="6343664" y="2533663"/>
            <a:ext cx="2439283" cy="1746986"/>
            <a:chOff x="5358206" y="4481718"/>
            <a:chExt cx="2439283" cy="1746986"/>
          </a:xfrm>
        </p:grpSpPr>
        <p:sp>
          <p:nvSpPr>
            <p:cNvPr id="17" name="Smiley Face 16"/>
            <p:cNvSpPr/>
            <p:nvPr/>
          </p:nvSpPr>
          <p:spPr>
            <a:xfrm>
              <a:off x="5358206" y="4838601"/>
              <a:ext cx="388576" cy="38857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2" name="Smiley Face 21"/>
            <p:cNvSpPr/>
            <p:nvPr/>
          </p:nvSpPr>
          <p:spPr>
            <a:xfrm>
              <a:off x="5405167" y="5378517"/>
              <a:ext cx="314754" cy="314754"/>
            </a:xfrm>
            <a:prstGeom prst="smileyFac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3" name="Smiley Face 22"/>
            <p:cNvSpPr/>
            <p:nvPr/>
          </p:nvSpPr>
          <p:spPr>
            <a:xfrm>
              <a:off x="5359881" y="5809962"/>
              <a:ext cx="360040" cy="360040"/>
            </a:xfrm>
            <a:prstGeom prst="smileyFace">
              <a:avLst/>
            </a:prstGeom>
            <a:solidFill>
              <a:srgbClr val="FFC0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grpSp>
          <p:nvGrpSpPr>
            <p:cNvPr id="34" name="Group 33"/>
            <p:cNvGrpSpPr/>
            <p:nvPr/>
          </p:nvGrpSpPr>
          <p:grpSpPr>
            <a:xfrm>
              <a:off x="5436097" y="5326056"/>
              <a:ext cx="2160240" cy="451687"/>
              <a:chOff x="5436096" y="5326056"/>
              <a:chExt cx="2596495" cy="451687"/>
            </a:xfrm>
          </p:grpSpPr>
          <p:cxnSp>
            <p:nvCxnSpPr>
              <p:cNvPr id="25" name="Straight Connector 24"/>
              <p:cNvCxnSpPr/>
              <p:nvPr/>
            </p:nvCxnSpPr>
            <p:spPr>
              <a:xfrm>
                <a:off x="5436096" y="5326056"/>
                <a:ext cx="2596495"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90527" y="5777742"/>
                <a:ext cx="2269907" cy="1"/>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pSp>
        <p:cxnSp>
          <p:nvCxnSpPr>
            <p:cNvPr id="29" name="Straight Connector 28"/>
            <p:cNvCxnSpPr/>
            <p:nvPr/>
          </p:nvCxnSpPr>
          <p:spPr>
            <a:xfrm>
              <a:off x="5868144" y="4888611"/>
              <a:ext cx="0" cy="134009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444208" y="4888611"/>
              <a:ext cx="0" cy="134009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092280" y="4888611"/>
              <a:ext cx="0" cy="134009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811008" y="4481718"/>
              <a:ext cx="705209" cy="369332"/>
            </a:xfrm>
            <a:prstGeom prst="rect">
              <a:avLst/>
            </a:prstGeom>
            <a:noFill/>
          </p:spPr>
          <p:txBody>
            <a:bodyPr wrap="square" rtlCol="0">
              <a:spAutoFit/>
            </a:bodyPr>
            <a:lstStyle/>
            <a:p>
              <a:pPr algn="ctr"/>
              <a:r>
                <a:rPr lang="en-GB" b="1" dirty="0"/>
                <a:t>1</a:t>
              </a:r>
            </a:p>
          </p:txBody>
        </p:sp>
        <p:sp>
          <p:nvSpPr>
            <p:cNvPr id="37" name="TextBox 36"/>
            <p:cNvSpPr txBox="1"/>
            <p:nvPr/>
          </p:nvSpPr>
          <p:spPr>
            <a:xfrm>
              <a:off x="6444208" y="4481718"/>
              <a:ext cx="705209" cy="369332"/>
            </a:xfrm>
            <a:prstGeom prst="rect">
              <a:avLst/>
            </a:prstGeom>
            <a:noFill/>
          </p:spPr>
          <p:txBody>
            <a:bodyPr wrap="square" rtlCol="0">
              <a:spAutoFit/>
            </a:bodyPr>
            <a:lstStyle/>
            <a:p>
              <a:pPr algn="ctr"/>
              <a:r>
                <a:rPr lang="en-GB" b="1" dirty="0"/>
                <a:t>2</a:t>
              </a:r>
            </a:p>
          </p:txBody>
        </p:sp>
        <p:sp>
          <p:nvSpPr>
            <p:cNvPr id="38" name="TextBox 37"/>
            <p:cNvSpPr txBox="1"/>
            <p:nvPr/>
          </p:nvSpPr>
          <p:spPr>
            <a:xfrm>
              <a:off x="7092280" y="4481718"/>
              <a:ext cx="705209" cy="369332"/>
            </a:xfrm>
            <a:prstGeom prst="rect">
              <a:avLst/>
            </a:prstGeom>
            <a:noFill/>
          </p:spPr>
          <p:txBody>
            <a:bodyPr wrap="square" rtlCol="0">
              <a:spAutoFit/>
            </a:bodyPr>
            <a:lstStyle/>
            <a:p>
              <a:pPr algn="ctr"/>
              <a:r>
                <a:rPr lang="en-GB" b="1" dirty="0"/>
                <a:t>3</a:t>
              </a:r>
            </a:p>
          </p:txBody>
        </p:sp>
        <p:sp>
          <p:nvSpPr>
            <p:cNvPr id="40" name="Right Arrow 39"/>
            <p:cNvSpPr/>
            <p:nvPr/>
          </p:nvSpPr>
          <p:spPr>
            <a:xfrm>
              <a:off x="6012160" y="5031368"/>
              <a:ext cx="1512168" cy="991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1" name="Right Arrow 40"/>
            <p:cNvSpPr/>
            <p:nvPr/>
          </p:nvSpPr>
          <p:spPr>
            <a:xfrm>
              <a:off x="6012160" y="5479617"/>
              <a:ext cx="1512168" cy="99163"/>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2" name="Right Arrow 41"/>
            <p:cNvSpPr/>
            <p:nvPr/>
          </p:nvSpPr>
          <p:spPr>
            <a:xfrm>
              <a:off x="6012160" y="5925447"/>
              <a:ext cx="1512168" cy="99163"/>
            </a:xfrm>
            <a:prstGeom prst="rightArrow">
              <a:avLst/>
            </a:prstGeom>
            <a:solidFill>
              <a:srgbClr val="FFC0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grpSp>
      <p:grpSp>
        <p:nvGrpSpPr>
          <p:cNvPr id="21" name="Group 20"/>
          <p:cNvGrpSpPr/>
          <p:nvPr/>
        </p:nvGrpSpPr>
        <p:grpSpPr>
          <a:xfrm>
            <a:off x="2959658" y="4592547"/>
            <a:ext cx="5997506" cy="2522694"/>
            <a:chOff x="2944225" y="4816759"/>
            <a:chExt cx="5997506" cy="2522694"/>
          </a:xfrm>
        </p:grpSpPr>
        <p:sp>
          <p:nvSpPr>
            <p:cNvPr id="45" name="Content Placeholder 2"/>
            <p:cNvSpPr txBox="1">
              <a:spLocks/>
            </p:cNvSpPr>
            <p:nvPr/>
          </p:nvSpPr>
          <p:spPr bwMode="auto">
            <a:xfrm>
              <a:off x="2944225" y="5178543"/>
              <a:ext cx="3404038" cy="2160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kern="1200">
                  <a:solidFill>
                    <a:schemeClr val="tx1"/>
                  </a:solidFill>
                  <a:latin typeface="+mn-lt"/>
                  <a:ea typeface="+mn-ea"/>
                  <a:cs typeface="+mn-cs"/>
                </a:defRPr>
              </a:lvl1pPr>
              <a:lvl2pPr marL="742950" indent="-285750" algn="l" rtl="0" fontAlgn="base">
                <a:spcBef>
                  <a:spcPct val="20000"/>
                </a:spcBef>
                <a:spcAft>
                  <a:spcPct val="0"/>
                </a:spcAft>
                <a:buChar char="–"/>
                <a:defRPr sz="2400" kern="1200">
                  <a:solidFill>
                    <a:schemeClr val="tx1"/>
                  </a:solidFill>
                  <a:latin typeface="+mn-lt"/>
                  <a:ea typeface="+mn-ea"/>
                  <a:cs typeface="+mn-cs"/>
                </a:defRPr>
              </a:lvl2pPr>
              <a:lvl3pPr marL="1143000" indent="-228600" algn="l" rtl="0" fontAlgn="base">
                <a:spcBef>
                  <a:spcPct val="20000"/>
                </a:spcBef>
                <a:spcAft>
                  <a:spcPct val="0"/>
                </a:spcAft>
                <a:buChar char="•"/>
                <a:defRPr sz="20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i="1" dirty="0"/>
                <a:t>Randomised Block Design</a:t>
              </a:r>
            </a:p>
            <a:p>
              <a:r>
                <a:rPr lang="en-GB" sz="1600" dirty="0"/>
                <a:t>Subjects grouped by characteristics</a:t>
              </a:r>
            </a:p>
            <a:p>
              <a:r>
                <a:rPr lang="en-GB" sz="1600" dirty="0"/>
                <a:t>Treatments randomly applied within each group </a:t>
              </a:r>
            </a:p>
            <a:p>
              <a:endParaRPr lang="en-GB" sz="2000" i="1" dirty="0"/>
            </a:p>
          </p:txBody>
        </p:sp>
        <p:grpSp>
          <p:nvGrpSpPr>
            <p:cNvPr id="46" name="Group 45"/>
            <p:cNvGrpSpPr/>
            <p:nvPr/>
          </p:nvGrpSpPr>
          <p:grpSpPr>
            <a:xfrm>
              <a:off x="5773622" y="4816759"/>
              <a:ext cx="3168109" cy="2091243"/>
              <a:chOff x="1896" y="4662036"/>
              <a:chExt cx="3168109" cy="2091243"/>
            </a:xfrm>
          </p:grpSpPr>
          <p:sp>
            <p:nvSpPr>
              <p:cNvPr id="47" name="Smiley Face 46"/>
              <p:cNvSpPr/>
              <p:nvPr/>
            </p:nvSpPr>
            <p:spPr>
              <a:xfrm>
                <a:off x="1500033" y="6135344"/>
                <a:ext cx="360040" cy="36004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Smiley Face 47"/>
              <p:cNvSpPr/>
              <p:nvPr/>
            </p:nvSpPr>
            <p:spPr>
              <a:xfrm>
                <a:off x="1061602" y="6095870"/>
                <a:ext cx="360040" cy="36004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Smiley Face 48"/>
              <p:cNvSpPr/>
              <p:nvPr/>
            </p:nvSpPr>
            <p:spPr>
              <a:xfrm>
                <a:off x="1412567" y="5695344"/>
                <a:ext cx="360040" cy="36004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Smiley Face 49"/>
              <p:cNvSpPr/>
              <p:nvPr/>
            </p:nvSpPr>
            <p:spPr>
              <a:xfrm>
                <a:off x="2441142" y="5176840"/>
                <a:ext cx="360040" cy="360040"/>
              </a:xfrm>
              <a:prstGeom prst="smileyFac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Smiley Face 50"/>
              <p:cNvSpPr/>
              <p:nvPr/>
            </p:nvSpPr>
            <p:spPr>
              <a:xfrm>
                <a:off x="1977338" y="5290269"/>
                <a:ext cx="360040" cy="360040"/>
              </a:xfrm>
              <a:prstGeom prst="smileyFac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Smiley Face 51"/>
              <p:cNvSpPr/>
              <p:nvPr/>
            </p:nvSpPr>
            <p:spPr>
              <a:xfrm>
                <a:off x="2096481" y="4887941"/>
                <a:ext cx="360040" cy="360040"/>
              </a:xfrm>
              <a:prstGeom prst="smileyFac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Smiley Face 52"/>
              <p:cNvSpPr/>
              <p:nvPr/>
            </p:nvSpPr>
            <p:spPr>
              <a:xfrm>
                <a:off x="426508" y="5677964"/>
                <a:ext cx="360040" cy="360040"/>
              </a:xfrm>
              <a:prstGeom prst="smileyFace">
                <a:avLst/>
              </a:prstGeom>
              <a:solidFill>
                <a:srgbClr val="FFC0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Smiley Face 53"/>
              <p:cNvSpPr/>
              <p:nvPr/>
            </p:nvSpPr>
            <p:spPr>
              <a:xfrm>
                <a:off x="330200" y="5173748"/>
                <a:ext cx="360040" cy="360040"/>
              </a:xfrm>
              <a:prstGeom prst="smileyFace">
                <a:avLst/>
              </a:prstGeom>
              <a:solidFill>
                <a:srgbClr val="FFC0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Smiley Face 54"/>
              <p:cNvSpPr/>
              <p:nvPr/>
            </p:nvSpPr>
            <p:spPr>
              <a:xfrm>
                <a:off x="800118" y="5299222"/>
                <a:ext cx="360040" cy="360040"/>
              </a:xfrm>
              <a:prstGeom prst="smileyFace">
                <a:avLst/>
              </a:prstGeom>
              <a:solidFill>
                <a:srgbClr val="FFC0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Freeform 55"/>
              <p:cNvSpPr/>
              <p:nvPr/>
            </p:nvSpPr>
            <p:spPr>
              <a:xfrm>
                <a:off x="570523" y="4829908"/>
                <a:ext cx="842044" cy="1656861"/>
              </a:xfrm>
              <a:custGeom>
                <a:avLst/>
                <a:gdLst>
                  <a:gd name="connsiteX0" fmla="*/ 0 w 842044"/>
                  <a:gd name="connsiteY0" fmla="*/ 1656861 h 1656861"/>
                  <a:gd name="connsiteX1" fmla="*/ 758092 w 842044"/>
                  <a:gd name="connsiteY1" fmla="*/ 812800 h 1656861"/>
                  <a:gd name="connsiteX2" fmla="*/ 789354 w 842044"/>
                  <a:gd name="connsiteY2" fmla="*/ 0 h 1656861"/>
                </a:gdLst>
                <a:ahLst/>
                <a:cxnLst>
                  <a:cxn ang="0">
                    <a:pos x="connsiteX0" y="connsiteY0"/>
                  </a:cxn>
                  <a:cxn ang="0">
                    <a:pos x="connsiteX1" y="connsiteY1"/>
                  </a:cxn>
                  <a:cxn ang="0">
                    <a:pos x="connsiteX2" y="connsiteY2"/>
                  </a:cxn>
                </a:cxnLst>
                <a:rect l="l" t="t" r="r" b="b"/>
                <a:pathLst>
                  <a:path w="842044" h="1656861">
                    <a:moveTo>
                      <a:pt x="0" y="1656861"/>
                    </a:moveTo>
                    <a:cubicBezTo>
                      <a:pt x="313266" y="1372902"/>
                      <a:pt x="626533" y="1088943"/>
                      <a:pt x="758092" y="812800"/>
                    </a:cubicBezTo>
                    <a:cubicBezTo>
                      <a:pt x="889651" y="536656"/>
                      <a:pt x="839502" y="268328"/>
                      <a:pt x="78935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Freeform 56"/>
              <p:cNvSpPr/>
              <p:nvPr/>
            </p:nvSpPr>
            <p:spPr>
              <a:xfrm flipH="1">
                <a:off x="1438733" y="4760809"/>
                <a:ext cx="1333066" cy="1467895"/>
              </a:xfrm>
              <a:custGeom>
                <a:avLst/>
                <a:gdLst>
                  <a:gd name="connsiteX0" fmla="*/ 0 w 842044"/>
                  <a:gd name="connsiteY0" fmla="*/ 1656861 h 1656861"/>
                  <a:gd name="connsiteX1" fmla="*/ 758092 w 842044"/>
                  <a:gd name="connsiteY1" fmla="*/ 812800 h 1656861"/>
                  <a:gd name="connsiteX2" fmla="*/ 789354 w 842044"/>
                  <a:gd name="connsiteY2" fmla="*/ 0 h 1656861"/>
                </a:gdLst>
                <a:ahLst/>
                <a:cxnLst>
                  <a:cxn ang="0">
                    <a:pos x="connsiteX0" y="connsiteY0"/>
                  </a:cxn>
                  <a:cxn ang="0">
                    <a:pos x="connsiteX1" y="connsiteY1"/>
                  </a:cxn>
                  <a:cxn ang="0">
                    <a:pos x="connsiteX2" y="connsiteY2"/>
                  </a:cxn>
                </a:cxnLst>
                <a:rect l="l" t="t" r="r" b="b"/>
                <a:pathLst>
                  <a:path w="842044" h="1656861">
                    <a:moveTo>
                      <a:pt x="0" y="1656861"/>
                    </a:moveTo>
                    <a:cubicBezTo>
                      <a:pt x="313266" y="1372902"/>
                      <a:pt x="626533" y="1088943"/>
                      <a:pt x="758092" y="812800"/>
                    </a:cubicBezTo>
                    <a:cubicBezTo>
                      <a:pt x="889651" y="536656"/>
                      <a:pt x="839502" y="268328"/>
                      <a:pt x="78935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p:cNvSpPr txBox="1"/>
              <p:nvPr/>
            </p:nvSpPr>
            <p:spPr>
              <a:xfrm>
                <a:off x="81339" y="4840104"/>
                <a:ext cx="705209" cy="369332"/>
              </a:xfrm>
              <a:prstGeom prst="rect">
                <a:avLst/>
              </a:prstGeom>
              <a:noFill/>
            </p:spPr>
            <p:txBody>
              <a:bodyPr wrap="square" rtlCol="0">
                <a:spAutoFit/>
              </a:bodyPr>
              <a:lstStyle/>
              <a:p>
                <a:pPr algn="ctr"/>
                <a:r>
                  <a:rPr lang="en-GB" b="1" dirty="0"/>
                  <a:t>1</a:t>
                </a:r>
              </a:p>
            </p:txBody>
          </p:sp>
          <p:sp>
            <p:nvSpPr>
              <p:cNvPr id="59" name="TextBox 58"/>
              <p:cNvSpPr txBox="1"/>
              <p:nvPr/>
            </p:nvSpPr>
            <p:spPr>
              <a:xfrm>
                <a:off x="2268558" y="4662036"/>
                <a:ext cx="705209" cy="369332"/>
              </a:xfrm>
              <a:prstGeom prst="rect">
                <a:avLst/>
              </a:prstGeom>
              <a:noFill/>
            </p:spPr>
            <p:txBody>
              <a:bodyPr wrap="square" rtlCol="0">
                <a:spAutoFit/>
              </a:bodyPr>
              <a:lstStyle/>
              <a:p>
                <a:pPr algn="ctr"/>
                <a:r>
                  <a:rPr lang="en-GB" b="1" dirty="0"/>
                  <a:t>2</a:t>
                </a:r>
              </a:p>
            </p:txBody>
          </p:sp>
          <p:sp>
            <p:nvSpPr>
              <p:cNvPr id="60" name="TextBox 59"/>
              <p:cNvSpPr txBox="1"/>
              <p:nvPr/>
            </p:nvSpPr>
            <p:spPr>
              <a:xfrm>
                <a:off x="1541966" y="6383947"/>
                <a:ext cx="705209" cy="369332"/>
              </a:xfrm>
              <a:prstGeom prst="rect">
                <a:avLst/>
              </a:prstGeom>
              <a:noFill/>
            </p:spPr>
            <p:txBody>
              <a:bodyPr wrap="square" rtlCol="0">
                <a:spAutoFit/>
              </a:bodyPr>
              <a:lstStyle/>
              <a:p>
                <a:pPr algn="ctr"/>
                <a:r>
                  <a:rPr lang="en-GB" b="1" dirty="0"/>
                  <a:t>3</a:t>
                </a:r>
              </a:p>
            </p:txBody>
          </p:sp>
          <p:sp>
            <p:nvSpPr>
              <p:cNvPr id="61" name="TextBox 60"/>
              <p:cNvSpPr txBox="1"/>
              <p:nvPr/>
            </p:nvSpPr>
            <p:spPr>
              <a:xfrm>
                <a:off x="642779" y="4991444"/>
                <a:ext cx="705209" cy="369332"/>
              </a:xfrm>
              <a:prstGeom prst="rect">
                <a:avLst/>
              </a:prstGeom>
              <a:noFill/>
            </p:spPr>
            <p:txBody>
              <a:bodyPr wrap="square" rtlCol="0">
                <a:spAutoFit/>
              </a:bodyPr>
              <a:lstStyle/>
              <a:p>
                <a:pPr algn="ctr"/>
                <a:r>
                  <a:rPr lang="en-GB" b="1" dirty="0"/>
                  <a:t>2</a:t>
                </a:r>
              </a:p>
            </p:txBody>
          </p:sp>
          <p:sp>
            <p:nvSpPr>
              <p:cNvPr id="62" name="TextBox 61"/>
              <p:cNvSpPr txBox="1"/>
              <p:nvPr/>
            </p:nvSpPr>
            <p:spPr>
              <a:xfrm>
                <a:off x="1896" y="5490179"/>
                <a:ext cx="705209" cy="369332"/>
              </a:xfrm>
              <a:prstGeom prst="rect">
                <a:avLst/>
              </a:prstGeom>
              <a:noFill/>
            </p:spPr>
            <p:txBody>
              <a:bodyPr wrap="square" rtlCol="0">
                <a:spAutoFit/>
              </a:bodyPr>
              <a:lstStyle/>
              <a:p>
                <a:pPr algn="ctr"/>
                <a:r>
                  <a:rPr lang="en-GB" b="1" dirty="0"/>
                  <a:t>3</a:t>
                </a:r>
              </a:p>
            </p:txBody>
          </p:sp>
          <p:sp>
            <p:nvSpPr>
              <p:cNvPr id="63" name="TextBox 62"/>
              <p:cNvSpPr txBox="1"/>
              <p:nvPr/>
            </p:nvSpPr>
            <p:spPr>
              <a:xfrm>
                <a:off x="991545" y="6375382"/>
                <a:ext cx="705209" cy="369332"/>
              </a:xfrm>
              <a:prstGeom prst="rect">
                <a:avLst/>
              </a:prstGeom>
              <a:noFill/>
            </p:spPr>
            <p:txBody>
              <a:bodyPr wrap="square" rtlCol="0">
                <a:spAutoFit/>
              </a:bodyPr>
              <a:lstStyle/>
              <a:p>
                <a:pPr algn="ctr"/>
                <a:r>
                  <a:rPr lang="en-GB" b="1" dirty="0"/>
                  <a:t>2</a:t>
                </a:r>
              </a:p>
            </p:txBody>
          </p:sp>
          <p:sp>
            <p:nvSpPr>
              <p:cNvPr id="65" name="TextBox 64"/>
              <p:cNvSpPr txBox="1"/>
              <p:nvPr/>
            </p:nvSpPr>
            <p:spPr>
              <a:xfrm>
                <a:off x="1500033" y="5832561"/>
                <a:ext cx="705209" cy="369332"/>
              </a:xfrm>
              <a:prstGeom prst="rect">
                <a:avLst/>
              </a:prstGeom>
              <a:noFill/>
            </p:spPr>
            <p:txBody>
              <a:bodyPr wrap="square" rtlCol="0">
                <a:spAutoFit/>
              </a:bodyPr>
              <a:lstStyle/>
              <a:p>
                <a:pPr algn="ctr"/>
                <a:r>
                  <a:rPr lang="en-GB" b="1" dirty="0"/>
                  <a:t>1</a:t>
                </a:r>
              </a:p>
            </p:txBody>
          </p:sp>
          <p:sp>
            <p:nvSpPr>
              <p:cNvPr id="66" name="TextBox 65"/>
              <p:cNvSpPr txBox="1"/>
              <p:nvPr/>
            </p:nvSpPr>
            <p:spPr>
              <a:xfrm>
                <a:off x="1523657" y="5191046"/>
                <a:ext cx="705209" cy="369332"/>
              </a:xfrm>
              <a:prstGeom prst="rect">
                <a:avLst/>
              </a:prstGeom>
              <a:noFill/>
            </p:spPr>
            <p:txBody>
              <a:bodyPr wrap="square" rtlCol="0">
                <a:spAutoFit/>
              </a:bodyPr>
              <a:lstStyle/>
              <a:p>
                <a:pPr algn="ctr"/>
                <a:r>
                  <a:rPr lang="en-GB" b="1" dirty="0"/>
                  <a:t>1</a:t>
                </a:r>
              </a:p>
            </p:txBody>
          </p:sp>
          <p:sp>
            <p:nvSpPr>
              <p:cNvPr id="67" name="TextBox 66"/>
              <p:cNvSpPr txBox="1"/>
              <p:nvPr/>
            </p:nvSpPr>
            <p:spPr>
              <a:xfrm>
                <a:off x="2464796" y="5473672"/>
                <a:ext cx="705209" cy="369332"/>
              </a:xfrm>
              <a:prstGeom prst="rect">
                <a:avLst/>
              </a:prstGeom>
              <a:noFill/>
            </p:spPr>
            <p:txBody>
              <a:bodyPr wrap="square" rtlCol="0">
                <a:spAutoFit/>
              </a:bodyPr>
              <a:lstStyle/>
              <a:p>
                <a:pPr algn="ctr"/>
                <a:r>
                  <a:rPr lang="en-GB" b="1" dirty="0"/>
                  <a:t>3</a:t>
                </a:r>
              </a:p>
            </p:txBody>
          </p:sp>
        </p:grpSp>
      </p:grpSp>
      <p:grpSp>
        <p:nvGrpSpPr>
          <p:cNvPr id="28" name="Group 27"/>
          <p:cNvGrpSpPr/>
          <p:nvPr/>
        </p:nvGrpSpPr>
        <p:grpSpPr>
          <a:xfrm>
            <a:off x="353925" y="1671929"/>
            <a:ext cx="3944319" cy="3770406"/>
            <a:chOff x="185331" y="1777612"/>
            <a:chExt cx="4249326" cy="3588579"/>
          </a:xfrm>
        </p:grpSpPr>
        <p:sp>
          <p:nvSpPr>
            <p:cNvPr id="6" name="Smiley Face 5"/>
            <p:cNvSpPr/>
            <p:nvPr/>
          </p:nvSpPr>
          <p:spPr>
            <a:xfrm>
              <a:off x="323528" y="4108622"/>
              <a:ext cx="360040" cy="36004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miley Face 6"/>
            <p:cNvSpPr/>
            <p:nvPr/>
          </p:nvSpPr>
          <p:spPr>
            <a:xfrm>
              <a:off x="1067757" y="4904032"/>
              <a:ext cx="242135" cy="242135"/>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miley Face 7"/>
            <p:cNvSpPr/>
            <p:nvPr/>
          </p:nvSpPr>
          <p:spPr>
            <a:xfrm>
              <a:off x="2585107" y="3969398"/>
              <a:ext cx="360040" cy="36004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miley Face 8"/>
            <p:cNvSpPr/>
            <p:nvPr/>
          </p:nvSpPr>
          <p:spPr>
            <a:xfrm>
              <a:off x="735751" y="4213026"/>
              <a:ext cx="410643" cy="410643"/>
            </a:xfrm>
            <a:prstGeom prst="smileyFac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miley Face 9"/>
            <p:cNvSpPr/>
            <p:nvPr/>
          </p:nvSpPr>
          <p:spPr>
            <a:xfrm>
              <a:off x="1478199" y="4998625"/>
              <a:ext cx="360040" cy="360040"/>
            </a:xfrm>
            <a:prstGeom prst="smileyFac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miley Face 10"/>
            <p:cNvSpPr/>
            <p:nvPr/>
          </p:nvSpPr>
          <p:spPr>
            <a:xfrm>
              <a:off x="2089809" y="3767363"/>
              <a:ext cx="360040" cy="360040"/>
            </a:xfrm>
            <a:prstGeom prst="smileyFac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miley Face 11"/>
            <p:cNvSpPr/>
            <p:nvPr/>
          </p:nvSpPr>
          <p:spPr>
            <a:xfrm>
              <a:off x="419836" y="4597688"/>
              <a:ext cx="360040" cy="360040"/>
            </a:xfrm>
            <a:prstGeom prst="smileyFace">
              <a:avLst/>
            </a:prstGeom>
            <a:solidFill>
              <a:srgbClr val="FFC0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miley Face 12"/>
            <p:cNvSpPr/>
            <p:nvPr/>
          </p:nvSpPr>
          <p:spPr>
            <a:xfrm>
              <a:off x="1427797" y="4607049"/>
              <a:ext cx="360040" cy="360040"/>
            </a:xfrm>
            <a:prstGeom prst="smileyFace">
              <a:avLst/>
            </a:prstGeom>
            <a:solidFill>
              <a:srgbClr val="FFC0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miley Face 13"/>
            <p:cNvSpPr/>
            <p:nvPr/>
          </p:nvSpPr>
          <p:spPr>
            <a:xfrm>
              <a:off x="2157437" y="4157842"/>
              <a:ext cx="427669" cy="427669"/>
            </a:xfrm>
            <a:prstGeom prst="smileyFace">
              <a:avLst/>
            </a:prstGeom>
            <a:solidFill>
              <a:srgbClr val="FFC0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563851" y="3709330"/>
              <a:ext cx="842044" cy="1656861"/>
            </a:xfrm>
            <a:custGeom>
              <a:avLst/>
              <a:gdLst>
                <a:gd name="connsiteX0" fmla="*/ 0 w 842044"/>
                <a:gd name="connsiteY0" fmla="*/ 1656861 h 1656861"/>
                <a:gd name="connsiteX1" fmla="*/ 758092 w 842044"/>
                <a:gd name="connsiteY1" fmla="*/ 812800 h 1656861"/>
                <a:gd name="connsiteX2" fmla="*/ 789354 w 842044"/>
                <a:gd name="connsiteY2" fmla="*/ 0 h 1656861"/>
              </a:gdLst>
              <a:ahLst/>
              <a:cxnLst>
                <a:cxn ang="0">
                  <a:pos x="connsiteX0" y="connsiteY0"/>
                </a:cxn>
                <a:cxn ang="0">
                  <a:pos x="connsiteX1" y="connsiteY1"/>
                </a:cxn>
                <a:cxn ang="0">
                  <a:pos x="connsiteX2" y="connsiteY2"/>
                </a:cxn>
              </a:cxnLst>
              <a:rect l="l" t="t" r="r" b="b"/>
              <a:pathLst>
                <a:path w="842044" h="1656861">
                  <a:moveTo>
                    <a:pt x="0" y="1656861"/>
                  </a:moveTo>
                  <a:cubicBezTo>
                    <a:pt x="313266" y="1372902"/>
                    <a:pt x="626533" y="1088943"/>
                    <a:pt x="758092" y="812800"/>
                  </a:cubicBezTo>
                  <a:cubicBezTo>
                    <a:pt x="889651" y="536656"/>
                    <a:pt x="839502" y="268328"/>
                    <a:pt x="78935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flipH="1">
              <a:off x="1432061" y="3640231"/>
              <a:ext cx="871644" cy="1402433"/>
            </a:xfrm>
            <a:custGeom>
              <a:avLst/>
              <a:gdLst>
                <a:gd name="connsiteX0" fmla="*/ 0 w 842044"/>
                <a:gd name="connsiteY0" fmla="*/ 1656861 h 1656861"/>
                <a:gd name="connsiteX1" fmla="*/ 758092 w 842044"/>
                <a:gd name="connsiteY1" fmla="*/ 812800 h 1656861"/>
                <a:gd name="connsiteX2" fmla="*/ 789354 w 842044"/>
                <a:gd name="connsiteY2" fmla="*/ 0 h 1656861"/>
              </a:gdLst>
              <a:ahLst/>
              <a:cxnLst>
                <a:cxn ang="0">
                  <a:pos x="connsiteX0" y="connsiteY0"/>
                </a:cxn>
                <a:cxn ang="0">
                  <a:pos x="connsiteX1" y="connsiteY1"/>
                </a:cxn>
                <a:cxn ang="0">
                  <a:pos x="connsiteX2" y="connsiteY2"/>
                </a:cxn>
              </a:cxnLst>
              <a:rect l="l" t="t" r="r" b="b"/>
              <a:pathLst>
                <a:path w="842044" h="1656861">
                  <a:moveTo>
                    <a:pt x="0" y="1656861"/>
                  </a:moveTo>
                  <a:cubicBezTo>
                    <a:pt x="313266" y="1372902"/>
                    <a:pt x="626533" y="1088943"/>
                    <a:pt x="758092" y="812800"/>
                  </a:cubicBezTo>
                  <a:cubicBezTo>
                    <a:pt x="889651" y="536656"/>
                    <a:pt x="839502" y="268328"/>
                    <a:pt x="78935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478995" y="3640621"/>
              <a:ext cx="705209" cy="369332"/>
            </a:xfrm>
            <a:prstGeom prst="rect">
              <a:avLst/>
            </a:prstGeom>
            <a:noFill/>
          </p:spPr>
          <p:txBody>
            <a:bodyPr wrap="square" rtlCol="0">
              <a:spAutoFit/>
            </a:bodyPr>
            <a:lstStyle/>
            <a:p>
              <a:pPr algn="ctr"/>
              <a:r>
                <a:rPr lang="en-GB" b="1" dirty="0"/>
                <a:t>1</a:t>
              </a:r>
            </a:p>
          </p:txBody>
        </p:sp>
        <p:sp>
          <p:nvSpPr>
            <p:cNvPr id="19" name="TextBox 18"/>
            <p:cNvSpPr txBox="1"/>
            <p:nvPr/>
          </p:nvSpPr>
          <p:spPr>
            <a:xfrm>
              <a:off x="2261886" y="3541458"/>
              <a:ext cx="705209" cy="369332"/>
            </a:xfrm>
            <a:prstGeom prst="rect">
              <a:avLst/>
            </a:prstGeom>
            <a:noFill/>
          </p:spPr>
          <p:txBody>
            <a:bodyPr wrap="square" rtlCol="0">
              <a:spAutoFit/>
            </a:bodyPr>
            <a:lstStyle/>
            <a:p>
              <a:pPr algn="ctr"/>
              <a:r>
                <a:rPr lang="en-GB" b="1" dirty="0"/>
                <a:t>2</a:t>
              </a:r>
            </a:p>
          </p:txBody>
        </p:sp>
        <p:sp>
          <p:nvSpPr>
            <p:cNvPr id="20" name="TextBox 19"/>
            <p:cNvSpPr txBox="1"/>
            <p:nvPr/>
          </p:nvSpPr>
          <p:spPr>
            <a:xfrm>
              <a:off x="1579864" y="4816759"/>
              <a:ext cx="705209" cy="369332"/>
            </a:xfrm>
            <a:prstGeom prst="rect">
              <a:avLst/>
            </a:prstGeom>
            <a:noFill/>
          </p:spPr>
          <p:txBody>
            <a:bodyPr wrap="square" rtlCol="0">
              <a:spAutoFit/>
            </a:bodyPr>
            <a:lstStyle/>
            <a:p>
              <a:pPr algn="ctr"/>
              <a:r>
                <a:rPr lang="en-GB" b="1" dirty="0"/>
                <a:t>3</a:t>
              </a:r>
            </a:p>
          </p:txBody>
        </p:sp>
        <p:sp>
          <p:nvSpPr>
            <p:cNvPr id="26" name="TextBox 25"/>
            <p:cNvSpPr txBox="1"/>
            <p:nvPr/>
          </p:nvSpPr>
          <p:spPr>
            <a:xfrm>
              <a:off x="185331" y="1777612"/>
              <a:ext cx="4249326" cy="1493963"/>
            </a:xfrm>
            <a:prstGeom prst="rect">
              <a:avLst/>
            </a:prstGeom>
            <a:noFill/>
          </p:spPr>
          <p:txBody>
            <a:bodyPr wrap="square" rtlCol="0">
              <a:spAutoFit/>
            </a:bodyPr>
            <a:lstStyle/>
            <a:p>
              <a:pPr marL="0" indent="0">
                <a:buNone/>
              </a:pPr>
              <a:r>
                <a:rPr lang="en-GB" sz="1600" i="1" dirty="0"/>
                <a:t>Independent Measures</a:t>
              </a:r>
            </a:p>
            <a:p>
              <a:pPr marL="285750" indent="-285750">
                <a:buFont typeface="Arial" charset="0"/>
                <a:buChar char="•"/>
              </a:pPr>
              <a:r>
                <a:rPr lang="en-GB" sz="1600" dirty="0"/>
                <a:t>Subjects randomly assigned to groups</a:t>
              </a:r>
            </a:p>
            <a:p>
              <a:pPr marL="742950" lvl="1" indent="-285750">
                <a:buFont typeface="Arial" charset="0"/>
                <a:buChar char="•"/>
              </a:pPr>
              <a:r>
                <a:rPr lang="en-GB" sz="1600" dirty="0"/>
                <a:t>High number of subjects needed</a:t>
              </a:r>
            </a:p>
            <a:p>
              <a:pPr marL="285750" indent="-285750">
                <a:buFont typeface="Arial" charset="0"/>
                <a:buChar char="•"/>
              </a:pPr>
              <a:r>
                <a:rPr lang="en-GB" sz="1600" dirty="0"/>
                <a:t>Ensures independence between treatments</a:t>
              </a:r>
            </a:p>
            <a:p>
              <a:pPr marL="742950" lvl="1" indent="-285750">
                <a:buFont typeface="Arial" charset="0"/>
                <a:buChar char="•"/>
              </a:pPr>
              <a:r>
                <a:rPr lang="en-GB" sz="1600" dirty="0"/>
                <a:t>Avoids “order” effects</a:t>
              </a:r>
            </a:p>
          </p:txBody>
        </p:sp>
      </p:grpSp>
    </p:spTree>
    <p:extLst>
      <p:ext uri="{BB962C8B-B14F-4D97-AF65-F5344CB8AC3E}">
        <p14:creationId xmlns:p14="http://schemas.microsoft.com/office/powerpoint/2010/main" val="2655416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Choice of Methods</a:t>
            </a:r>
          </a:p>
        </p:txBody>
      </p:sp>
      <p:pic>
        <p:nvPicPr>
          <p:cNvPr id="3" name="Picture 2"/>
          <p:cNvPicPr>
            <a:picLocks noChangeAspect="1"/>
          </p:cNvPicPr>
          <p:nvPr/>
        </p:nvPicPr>
        <p:blipFill>
          <a:blip r:embed="rId3"/>
          <a:stretch>
            <a:fillRect/>
          </a:stretch>
        </p:blipFill>
        <p:spPr>
          <a:xfrm>
            <a:off x="1622847" y="1660634"/>
            <a:ext cx="5904656" cy="4505216"/>
          </a:xfrm>
          <a:prstGeom prst="rect">
            <a:avLst/>
          </a:prstGeom>
        </p:spPr>
      </p:pic>
      <p:sp>
        <p:nvSpPr>
          <p:cNvPr id="9" name="TextBox 8"/>
          <p:cNvSpPr txBox="1"/>
          <p:nvPr/>
        </p:nvSpPr>
        <p:spPr>
          <a:xfrm>
            <a:off x="330200" y="6165850"/>
            <a:ext cx="5058743" cy="600164"/>
          </a:xfrm>
          <a:prstGeom prst="rect">
            <a:avLst/>
          </a:prstGeom>
          <a:noFill/>
        </p:spPr>
        <p:txBody>
          <a:bodyPr wrap="square" rtlCol="0">
            <a:spAutoFit/>
          </a:bodyPr>
          <a:lstStyle/>
          <a:p>
            <a:r>
              <a:rPr lang="en-US" sz="1100" dirty="0"/>
              <a:t>Van </a:t>
            </a:r>
            <a:r>
              <a:rPr lang="en-US" sz="1100" dirty="0" err="1"/>
              <a:t>Gerven</a:t>
            </a:r>
            <a:r>
              <a:rPr lang="en-US" sz="1100" dirty="0"/>
              <a:t>, M., Farquhar, J., Schaefer, R., </a:t>
            </a:r>
            <a:r>
              <a:rPr lang="en-US" sz="1100" dirty="0" err="1"/>
              <a:t>Vlek</a:t>
            </a:r>
            <a:r>
              <a:rPr lang="en-US" sz="1100" dirty="0"/>
              <a:t>, R., </a:t>
            </a:r>
            <a:r>
              <a:rPr lang="en-US" sz="1100" dirty="0" err="1"/>
              <a:t>Geuze</a:t>
            </a:r>
            <a:r>
              <a:rPr lang="en-US" sz="1100" dirty="0"/>
              <a:t>, J., </a:t>
            </a:r>
            <a:r>
              <a:rPr lang="en-US" sz="1100" dirty="0" err="1"/>
              <a:t>Nijholt</a:t>
            </a:r>
            <a:r>
              <a:rPr lang="en-US" sz="1100" dirty="0"/>
              <a:t>, A., ... &amp; </a:t>
            </a:r>
            <a:r>
              <a:rPr lang="en-US" sz="1100" dirty="0" err="1"/>
              <a:t>Desain</a:t>
            </a:r>
            <a:r>
              <a:rPr lang="en-US" sz="1100" dirty="0"/>
              <a:t>, P. (2009). The brain–computer interface cycle. </a:t>
            </a:r>
            <a:r>
              <a:rPr lang="en-US" sz="1100" i="1" dirty="0"/>
              <a:t>Journal of neural engineering</a:t>
            </a:r>
            <a:r>
              <a:rPr lang="en-US" sz="1100" dirty="0"/>
              <a:t>, </a:t>
            </a:r>
            <a:r>
              <a:rPr lang="en-US" sz="1100" i="1" dirty="0"/>
              <a:t>6</a:t>
            </a:r>
            <a:r>
              <a:rPr lang="en-US" sz="1100" dirty="0"/>
              <a:t>(4), 041001.</a:t>
            </a:r>
            <a:endParaRPr lang="en-GB" sz="1100" dirty="0"/>
          </a:p>
        </p:txBody>
      </p:sp>
    </p:spTree>
    <p:extLst>
      <p:ext uri="{BB962C8B-B14F-4D97-AF65-F5344CB8AC3E}">
        <p14:creationId xmlns:p14="http://schemas.microsoft.com/office/powerpoint/2010/main" val="4042902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CA" dirty="0"/>
              <a:t>MEG</a:t>
            </a:r>
          </a:p>
        </p:txBody>
      </p:sp>
      <p:sp>
        <p:nvSpPr>
          <p:cNvPr id="4" name="Content Placeholder 3"/>
          <p:cNvSpPr>
            <a:spLocks noGrp="1"/>
          </p:cNvSpPr>
          <p:nvPr>
            <p:ph sz="half" idx="2"/>
          </p:nvPr>
        </p:nvSpPr>
        <p:spPr/>
        <p:txBody>
          <a:bodyPr/>
          <a:lstStyle/>
          <a:p>
            <a:r>
              <a:rPr lang="en-GB" sz="2000" dirty="0"/>
              <a:t>Subject preparation time is relatively reduced</a:t>
            </a:r>
          </a:p>
          <a:p>
            <a:r>
              <a:rPr lang="en-GB" sz="2000" dirty="0"/>
              <a:t>The main component of MEG requires no direct contact of the sensors on the skin</a:t>
            </a:r>
          </a:p>
          <a:p>
            <a:r>
              <a:rPr lang="en-GB" sz="2000" dirty="0"/>
              <a:t>Signal is less distorted by the scalp than with EEG</a:t>
            </a:r>
          </a:p>
          <a:p>
            <a:r>
              <a:rPr lang="en-GB" sz="2000" dirty="0"/>
              <a:t>Absolutely not portable</a:t>
            </a:r>
          </a:p>
        </p:txBody>
      </p:sp>
      <p:sp>
        <p:nvSpPr>
          <p:cNvPr id="5" name="Text Placeholder 4"/>
          <p:cNvSpPr>
            <a:spLocks noGrp="1"/>
          </p:cNvSpPr>
          <p:nvPr>
            <p:ph type="body" sz="quarter" idx="3"/>
          </p:nvPr>
        </p:nvSpPr>
        <p:spPr/>
        <p:txBody>
          <a:bodyPr/>
          <a:lstStyle/>
          <a:p>
            <a:r>
              <a:rPr lang="en-CA" dirty="0"/>
              <a:t>EEG</a:t>
            </a:r>
          </a:p>
        </p:txBody>
      </p:sp>
      <p:sp>
        <p:nvSpPr>
          <p:cNvPr id="6" name="Content Placeholder 5"/>
          <p:cNvSpPr>
            <a:spLocks noGrp="1"/>
          </p:cNvSpPr>
          <p:nvPr>
            <p:ph sz="quarter" idx="4"/>
          </p:nvPr>
        </p:nvSpPr>
        <p:spPr/>
        <p:txBody>
          <a:bodyPr/>
          <a:lstStyle/>
          <a:p>
            <a:r>
              <a:rPr lang="en-CA" sz="2000" dirty="0"/>
              <a:t>Cap/net preparation takes time, especially for inexperienced researchers</a:t>
            </a:r>
          </a:p>
          <a:p>
            <a:r>
              <a:rPr lang="en-CA" sz="2000" dirty="0"/>
              <a:t>The application of gel or saline solution is inconvenient for many participants</a:t>
            </a:r>
          </a:p>
          <a:p>
            <a:r>
              <a:rPr lang="en-CA" sz="2000" dirty="0"/>
              <a:t>The cap/net is uncomfortable</a:t>
            </a:r>
          </a:p>
          <a:p>
            <a:r>
              <a:rPr lang="en-CA" sz="2000" dirty="0"/>
              <a:t>Somewhat portable</a:t>
            </a:r>
          </a:p>
          <a:p>
            <a:endParaRPr lang="en-CA" dirty="0"/>
          </a:p>
        </p:txBody>
      </p:sp>
      <p:sp>
        <p:nvSpPr>
          <p:cNvPr id="7" name="Title 1"/>
          <p:cNvSpPr>
            <a:spLocks noGrp="1"/>
          </p:cNvSpPr>
          <p:nvPr>
            <p:ph type="title"/>
          </p:nvPr>
        </p:nvSpPr>
        <p:spPr>
          <a:xfrm>
            <a:off x="330200" y="917575"/>
            <a:ext cx="8186738" cy="773113"/>
          </a:xfrm>
        </p:spPr>
        <p:txBody>
          <a:bodyPr/>
          <a:lstStyle/>
          <a:p>
            <a:r>
              <a:rPr lang="en-GB" dirty="0"/>
              <a:t>Choice of Methods</a:t>
            </a:r>
          </a:p>
        </p:txBody>
      </p:sp>
    </p:spTree>
    <p:extLst>
      <p:ext uri="{BB962C8B-B14F-4D97-AF65-F5344CB8AC3E}">
        <p14:creationId xmlns:p14="http://schemas.microsoft.com/office/powerpoint/2010/main" val="1535566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3501633" y="2818806"/>
            <a:ext cx="2349500" cy="2298700"/>
          </a:xfrm>
          <a:prstGeom prst="rect">
            <a:avLst/>
          </a:prstGeom>
        </p:spPr>
      </p:pic>
      <p:sp>
        <p:nvSpPr>
          <p:cNvPr id="2" name="Title 1"/>
          <p:cNvSpPr>
            <a:spLocks noGrp="1"/>
          </p:cNvSpPr>
          <p:nvPr>
            <p:ph type="title"/>
          </p:nvPr>
        </p:nvSpPr>
        <p:spPr>
          <a:xfrm>
            <a:off x="330199" y="917574"/>
            <a:ext cx="8388455" cy="1007787"/>
          </a:xfrm>
        </p:spPr>
        <p:txBody>
          <a:bodyPr/>
          <a:lstStyle/>
          <a:p>
            <a:r>
              <a:rPr lang="en-GB" dirty="0"/>
              <a:t>EEG/MEG Analysis</a:t>
            </a:r>
          </a:p>
        </p:txBody>
      </p:sp>
      <p:grpSp>
        <p:nvGrpSpPr>
          <p:cNvPr id="9" name="Group 8"/>
          <p:cNvGrpSpPr/>
          <p:nvPr/>
        </p:nvGrpSpPr>
        <p:grpSpPr>
          <a:xfrm>
            <a:off x="539553" y="2228535"/>
            <a:ext cx="2016224" cy="3288697"/>
            <a:chOff x="611560" y="230994"/>
            <a:chExt cx="4876814" cy="10127319"/>
          </a:xfrm>
        </p:grpSpPr>
        <p:pic>
          <p:nvPicPr>
            <p:cNvPr id="4" name="Picture 3"/>
            <p:cNvPicPr>
              <a:picLocks noChangeAspect="1"/>
            </p:cNvPicPr>
            <p:nvPr/>
          </p:nvPicPr>
          <p:blipFill rotWithShape="1">
            <a:blip r:embed="rId4"/>
            <a:srcRect t="70241"/>
            <a:stretch/>
          </p:blipFill>
          <p:spPr>
            <a:xfrm>
              <a:off x="611560" y="6453336"/>
              <a:ext cx="4856251" cy="3904977"/>
            </a:xfrm>
            <a:prstGeom prst="rect">
              <a:avLst/>
            </a:prstGeom>
          </p:spPr>
        </p:pic>
        <p:pic>
          <p:nvPicPr>
            <p:cNvPr id="5" name="Picture 4"/>
            <p:cNvPicPr>
              <a:picLocks noChangeAspect="1"/>
            </p:cNvPicPr>
            <p:nvPr/>
          </p:nvPicPr>
          <p:blipFill rotWithShape="1">
            <a:blip r:embed="rId4"/>
            <a:srcRect b="63233"/>
            <a:stretch/>
          </p:blipFill>
          <p:spPr>
            <a:xfrm>
              <a:off x="632123" y="230994"/>
              <a:ext cx="4856251" cy="4824536"/>
            </a:xfrm>
            <a:prstGeom prst="rect">
              <a:avLst/>
            </a:prstGeom>
          </p:spPr>
        </p:pic>
        <p:cxnSp>
          <p:nvCxnSpPr>
            <p:cNvPr id="7" name="Straight Arrow Connector 6"/>
            <p:cNvCxnSpPr/>
            <p:nvPr/>
          </p:nvCxnSpPr>
          <p:spPr>
            <a:xfrm>
              <a:off x="1619672" y="5055530"/>
              <a:ext cx="0" cy="1368152"/>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995936" y="5055530"/>
              <a:ext cx="0" cy="1368152"/>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361993" y="1554158"/>
            <a:ext cx="5007071" cy="338554"/>
          </a:xfrm>
          <a:prstGeom prst="rect">
            <a:avLst/>
          </a:prstGeom>
          <a:noFill/>
        </p:spPr>
        <p:txBody>
          <a:bodyPr wrap="square" rtlCol="0">
            <a:spAutoFit/>
          </a:bodyPr>
          <a:lstStyle/>
          <a:p>
            <a:r>
              <a:rPr lang="en-GB" sz="1600" b="1" dirty="0"/>
              <a:t>Time Domain: Event Related/ Evoked Potentials</a:t>
            </a:r>
          </a:p>
        </p:txBody>
      </p:sp>
      <p:pic>
        <p:nvPicPr>
          <p:cNvPr id="3" name="Picture 2"/>
          <p:cNvPicPr>
            <a:picLocks noChangeAspect="1"/>
          </p:cNvPicPr>
          <p:nvPr/>
        </p:nvPicPr>
        <p:blipFill>
          <a:blip r:embed="rId5">
            <a:clrChange>
              <a:clrFrom>
                <a:srgbClr val="FFEB52"/>
              </a:clrFrom>
              <a:clrTo>
                <a:srgbClr val="FFEB52">
                  <a:alpha val="0"/>
                </a:srgbClr>
              </a:clrTo>
            </a:clrChange>
          </a:blip>
          <a:stretch>
            <a:fillRect/>
          </a:stretch>
        </p:blipFill>
        <p:spPr>
          <a:xfrm>
            <a:off x="5242616" y="1844179"/>
            <a:ext cx="3456384" cy="1728192"/>
          </a:xfrm>
          <a:prstGeom prst="rect">
            <a:avLst/>
          </a:prstGeom>
        </p:spPr>
      </p:pic>
      <p:sp>
        <p:nvSpPr>
          <p:cNvPr id="16" name="Rectangle 15"/>
          <p:cNvSpPr/>
          <p:nvPr/>
        </p:nvSpPr>
        <p:spPr>
          <a:xfrm>
            <a:off x="344982" y="5972718"/>
            <a:ext cx="5296430" cy="646331"/>
          </a:xfrm>
          <a:prstGeom prst="rect">
            <a:avLst/>
          </a:prstGeom>
        </p:spPr>
        <p:txBody>
          <a:bodyPr wrap="square">
            <a:spAutoFit/>
          </a:bodyPr>
          <a:lstStyle/>
          <a:p>
            <a:r>
              <a:rPr lang="en-US" sz="1200" dirty="0">
                <a:solidFill>
                  <a:srgbClr val="222222"/>
                </a:solidFill>
                <a:latin typeface="Helvetica Neue" charset="0"/>
              </a:rPr>
              <a:t>Key-</a:t>
            </a:r>
            <a:r>
              <a:rPr lang="en-US" sz="1200" dirty="0" err="1">
                <a:solidFill>
                  <a:srgbClr val="222222"/>
                </a:solidFill>
                <a:latin typeface="Helvetica Neue" charset="0"/>
              </a:rPr>
              <a:t>DeLyria</a:t>
            </a:r>
            <a:r>
              <a:rPr lang="en-US" sz="1200" dirty="0">
                <a:solidFill>
                  <a:srgbClr val="222222"/>
                </a:solidFill>
                <a:latin typeface="Helvetica Neue" charset="0"/>
              </a:rPr>
              <a:t>, S. E. (2016). Sentence Processing in Traumatic Brain Injury: Evidence From the P600. </a:t>
            </a:r>
            <a:r>
              <a:rPr lang="en-US" sz="1200" i="1" dirty="0">
                <a:solidFill>
                  <a:srgbClr val="222222"/>
                </a:solidFill>
                <a:latin typeface="Helvetica Neue" charset="0"/>
              </a:rPr>
              <a:t>J Speech Lang Hear Res</a:t>
            </a:r>
            <a:r>
              <a:rPr lang="en-US" sz="1200" dirty="0">
                <a:solidFill>
                  <a:srgbClr val="222222"/>
                </a:solidFill>
                <a:latin typeface="Helvetica Neue" charset="0"/>
              </a:rPr>
              <a:t>, 59(4), 759-771.</a:t>
            </a:r>
            <a:br>
              <a:rPr lang="en-US" sz="1200" dirty="0"/>
            </a:br>
            <a:endParaRPr lang="en-CA" sz="1200" dirty="0"/>
          </a:p>
        </p:txBody>
      </p:sp>
      <p:pic>
        <p:nvPicPr>
          <p:cNvPr id="25" name="Picture 24"/>
          <p:cNvPicPr>
            <a:picLocks noChangeAspect="1"/>
          </p:cNvPicPr>
          <p:nvPr/>
        </p:nvPicPr>
        <p:blipFill>
          <a:blip r:embed="rId6"/>
          <a:stretch>
            <a:fillRect/>
          </a:stretch>
        </p:blipFill>
        <p:spPr>
          <a:xfrm>
            <a:off x="6258259" y="4230557"/>
            <a:ext cx="2311496" cy="1507497"/>
          </a:xfrm>
          <a:prstGeom prst="rect">
            <a:avLst/>
          </a:prstGeom>
        </p:spPr>
      </p:pic>
    </p:spTree>
    <p:extLst>
      <p:ext uri="{BB962C8B-B14F-4D97-AF65-F5344CB8AC3E}">
        <p14:creationId xmlns:p14="http://schemas.microsoft.com/office/powerpoint/2010/main" val="3519441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199" y="917574"/>
            <a:ext cx="8388455" cy="1007787"/>
          </a:xfrm>
        </p:spPr>
        <p:txBody>
          <a:bodyPr/>
          <a:lstStyle/>
          <a:p>
            <a:r>
              <a:rPr lang="en-GB" dirty="0"/>
              <a:t>EEG/MEG Analysis</a:t>
            </a:r>
          </a:p>
        </p:txBody>
      </p:sp>
      <p:grpSp>
        <p:nvGrpSpPr>
          <p:cNvPr id="19" name="Group 18"/>
          <p:cNvGrpSpPr/>
          <p:nvPr/>
        </p:nvGrpSpPr>
        <p:grpSpPr>
          <a:xfrm>
            <a:off x="405701" y="1586807"/>
            <a:ext cx="8270755" cy="4146448"/>
            <a:chOff x="2721" y="-101194"/>
            <a:chExt cx="8619653" cy="4678017"/>
          </a:xfrm>
        </p:grpSpPr>
        <p:grpSp>
          <p:nvGrpSpPr>
            <p:cNvPr id="17" name="Group 16"/>
            <p:cNvGrpSpPr/>
            <p:nvPr/>
          </p:nvGrpSpPr>
          <p:grpSpPr>
            <a:xfrm>
              <a:off x="80460" y="1271277"/>
              <a:ext cx="8541914" cy="3305546"/>
              <a:chOff x="-129920" y="897785"/>
              <a:chExt cx="8541914" cy="3305546"/>
            </a:xfrm>
          </p:grpSpPr>
          <p:grpSp>
            <p:nvGrpSpPr>
              <p:cNvPr id="13" name="Group 12"/>
              <p:cNvGrpSpPr/>
              <p:nvPr/>
            </p:nvGrpSpPr>
            <p:grpSpPr>
              <a:xfrm>
                <a:off x="-129920" y="897785"/>
                <a:ext cx="8541914" cy="3305546"/>
                <a:chOff x="-1820020" y="488059"/>
                <a:chExt cx="11976356" cy="4634608"/>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2371" y="488059"/>
                  <a:ext cx="4823965" cy="463460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0020" y="488061"/>
                  <a:ext cx="4823965" cy="4634606"/>
                </a:xfrm>
                <a:prstGeom prst="rect">
                  <a:avLst/>
                </a:prstGeom>
              </p:spPr>
            </p:pic>
          </p:grpSp>
          <p:cxnSp>
            <p:nvCxnSpPr>
              <p:cNvPr id="14" name="Straight Arrow Connector 13"/>
              <p:cNvCxnSpPr/>
              <p:nvPr/>
            </p:nvCxnSpPr>
            <p:spPr>
              <a:xfrm>
                <a:off x="3664078" y="2564961"/>
                <a:ext cx="953917" cy="11801"/>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2721" y="-101194"/>
              <a:ext cx="4877965" cy="381956"/>
            </a:xfrm>
            <a:prstGeom prst="rect">
              <a:avLst/>
            </a:prstGeom>
            <a:noFill/>
          </p:spPr>
          <p:txBody>
            <a:bodyPr wrap="square" rtlCol="0">
              <a:spAutoFit/>
            </a:bodyPr>
            <a:lstStyle/>
            <a:p>
              <a:r>
                <a:rPr lang="en-GB" sz="1600" b="1" dirty="0"/>
                <a:t>Frequency Domain: Steady-State Oscillations</a:t>
              </a:r>
            </a:p>
          </p:txBody>
        </p:sp>
      </p:grpSp>
    </p:spTree>
    <p:extLst>
      <p:ext uri="{BB962C8B-B14F-4D97-AF65-F5344CB8AC3E}">
        <p14:creationId xmlns:p14="http://schemas.microsoft.com/office/powerpoint/2010/main" val="599484209"/>
      </p:ext>
    </p:extLst>
  </p:cSld>
  <p:clrMapOvr>
    <a:masterClrMapping/>
  </p:clrMapOvr>
</p:sld>
</file>

<file path=ppt/theme/theme1.xml><?xml version="1.0" encoding="utf-8"?>
<a:theme xmlns:a="http://schemas.openxmlformats.org/drawingml/2006/main" name="Custom Design">
  <a:themeElements>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5723</TotalTime>
  <Words>3916</Words>
  <Application>Microsoft Office PowerPoint</Application>
  <PresentationFormat>On-screen Show (4:3)</PresentationFormat>
  <Paragraphs>350</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Custom Design</vt:lpstr>
      <vt:lpstr>Methods for Dummies:  M/EEG Study Design  and Pre-Processing of Data</vt:lpstr>
      <vt:lpstr>Idealised Experimental Design</vt:lpstr>
      <vt:lpstr>Idealised Experimental Design</vt:lpstr>
      <vt:lpstr>Exploratory Research </vt:lpstr>
      <vt:lpstr>Experimental Structure</vt:lpstr>
      <vt:lpstr>Choice of Methods</vt:lpstr>
      <vt:lpstr>Choice of Methods</vt:lpstr>
      <vt:lpstr>EEG/MEG Analysis</vt:lpstr>
      <vt:lpstr>EEG/MEG Analysis</vt:lpstr>
      <vt:lpstr>EEG/MEG Analysis</vt:lpstr>
      <vt:lpstr>Anticipate Potential Issues During Design</vt:lpstr>
      <vt:lpstr>Sources of noise in EEG/MEG</vt:lpstr>
      <vt:lpstr>Technical Considerations</vt:lpstr>
      <vt:lpstr>Downsampling</vt:lpstr>
      <vt:lpstr>Filtering</vt:lpstr>
      <vt:lpstr>Filtering</vt:lpstr>
      <vt:lpstr>Epoching</vt:lpstr>
      <vt:lpstr>PowerPoint Presentation</vt:lpstr>
      <vt:lpstr>Epoching</vt:lpstr>
      <vt:lpstr>Artefact Detection and Removal</vt:lpstr>
      <vt:lpstr>Artefact Detection and Removal</vt:lpstr>
      <vt:lpstr>Compare and Contrast Tutorials</vt:lpstr>
      <vt:lpstr>The End  Thanks experts Dr. Cagnan and Dr. Parr!</vt:lpstr>
    </vt:vector>
  </TitlesOfParts>
  <Company>UCL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Simon Brown</dc:creator>
  <cp:lastModifiedBy>Macintyre, Alexis</cp:lastModifiedBy>
  <cp:revision>151</cp:revision>
  <cp:lastPrinted>2018-01-30T11:24:30Z</cp:lastPrinted>
  <dcterms:created xsi:type="dcterms:W3CDTF">2005-07-13T12:26:50Z</dcterms:created>
  <dcterms:modified xsi:type="dcterms:W3CDTF">2018-03-08T10:55:26Z</dcterms:modified>
</cp:coreProperties>
</file>