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45"/>
  </p:notesMasterIdLst>
  <p:sldIdLst>
    <p:sldId id="257" r:id="rId2"/>
    <p:sldId id="279" r:id="rId3"/>
    <p:sldId id="292" r:id="rId4"/>
    <p:sldId id="258" r:id="rId5"/>
    <p:sldId id="283" r:id="rId6"/>
    <p:sldId id="302" r:id="rId7"/>
    <p:sldId id="312" r:id="rId8"/>
    <p:sldId id="260" r:id="rId9"/>
    <p:sldId id="296" r:id="rId10"/>
    <p:sldId id="299" r:id="rId11"/>
    <p:sldId id="301" r:id="rId12"/>
    <p:sldId id="262" r:id="rId13"/>
    <p:sldId id="304" r:id="rId14"/>
    <p:sldId id="303" r:id="rId15"/>
    <p:sldId id="286" r:id="rId16"/>
    <p:sldId id="287" r:id="rId17"/>
    <p:sldId id="310" r:id="rId18"/>
    <p:sldId id="307" r:id="rId19"/>
    <p:sldId id="311" r:id="rId20"/>
    <p:sldId id="289" r:id="rId21"/>
    <p:sldId id="305" r:id="rId22"/>
    <p:sldId id="290" r:id="rId23"/>
    <p:sldId id="291" r:id="rId24"/>
    <p:sldId id="324" r:id="rId25"/>
    <p:sldId id="325" r:id="rId26"/>
    <p:sldId id="326" r:id="rId27"/>
    <p:sldId id="327" r:id="rId28"/>
    <p:sldId id="328" r:id="rId29"/>
    <p:sldId id="329" r:id="rId30"/>
    <p:sldId id="330" r:id="rId31"/>
    <p:sldId id="331" r:id="rId32"/>
    <p:sldId id="332" r:id="rId33"/>
    <p:sldId id="313" r:id="rId34"/>
    <p:sldId id="314" r:id="rId35"/>
    <p:sldId id="315" r:id="rId36"/>
    <p:sldId id="316" r:id="rId37"/>
    <p:sldId id="317" r:id="rId38"/>
    <p:sldId id="318" r:id="rId39"/>
    <p:sldId id="319" r:id="rId40"/>
    <p:sldId id="320" r:id="rId41"/>
    <p:sldId id="321" r:id="rId42"/>
    <p:sldId id="322" r:id="rId43"/>
    <p:sldId id="323" r:id="rId44"/>
  </p:sldIdLst>
  <p:sldSz cx="9144000" cy="6858000" type="screen4x3"/>
  <p:notesSz cx="6858000" cy="9144000"/>
  <p:defaultTextStyle>
    <a:defPPr>
      <a:defRPr lang="en-GB"/>
    </a:defPPr>
    <a:lvl1pPr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n-ea"/>
        <a:cs typeface="+mn-cs"/>
      </a:defRPr>
    </a:lvl1pPr>
    <a:lvl2pPr marL="742950" indent="-28575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n-ea"/>
        <a:cs typeface="+mn-cs"/>
      </a:defRPr>
    </a:lvl2pPr>
    <a:lvl3pPr marL="11430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n-ea"/>
        <a:cs typeface="+mn-cs"/>
      </a:defRPr>
    </a:lvl3pPr>
    <a:lvl4pPr marL="16002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n-ea"/>
        <a:cs typeface="+mn-cs"/>
      </a:defRPr>
    </a:lvl4pPr>
    <a:lvl5pPr marL="20574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n-ea"/>
        <a:cs typeface="+mn-cs"/>
      </a:defRPr>
    </a:lvl5pPr>
    <a:lvl6pPr marL="2286000" algn="l" defTabSz="914400" rtl="0" eaLnBrk="1" latinLnBrk="0" hangingPunct="1">
      <a:defRPr kern="1200">
        <a:solidFill>
          <a:schemeClr val="bg1"/>
        </a:solidFill>
        <a:latin typeface="Arial" charset="0"/>
        <a:ea typeface="+mn-ea"/>
        <a:cs typeface="+mn-cs"/>
      </a:defRPr>
    </a:lvl6pPr>
    <a:lvl7pPr marL="2743200" algn="l" defTabSz="914400" rtl="0" eaLnBrk="1" latinLnBrk="0" hangingPunct="1">
      <a:defRPr kern="1200">
        <a:solidFill>
          <a:schemeClr val="bg1"/>
        </a:solidFill>
        <a:latin typeface="Arial" charset="0"/>
        <a:ea typeface="+mn-ea"/>
        <a:cs typeface="+mn-cs"/>
      </a:defRPr>
    </a:lvl7pPr>
    <a:lvl8pPr marL="3200400" algn="l" defTabSz="914400" rtl="0" eaLnBrk="1" latinLnBrk="0" hangingPunct="1">
      <a:defRPr kern="1200">
        <a:solidFill>
          <a:schemeClr val="bg1"/>
        </a:solidFill>
        <a:latin typeface="Arial" charset="0"/>
        <a:ea typeface="+mn-ea"/>
        <a:cs typeface="+mn-cs"/>
      </a:defRPr>
    </a:lvl8pPr>
    <a:lvl9pPr marL="3657600" algn="l" defTabSz="914400" rtl="0" eaLnBrk="1" latinLnBrk="0" hangingPunct="1">
      <a:defRPr kern="1200">
        <a:solidFill>
          <a:schemeClr val="bg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3407" autoAdjust="0"/>
  </p:normalViewPr>
  <p:slideViewPr>
    <p:cSldViewPr>
      <p:cViewPr varScale="1">
        <p:scale>
          <a:sx n="54" d="100"/>
          <a:sy n="54" d="100"/>
        </p:scale>
        <p:origin x="1866" y="78"/>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36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a:p>
        </p:txBody>
      </p:sp>
      <p:sp>
        <p:nvSpPr>
          <p:cNvPr id="3074" name="AutoShape 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a:p>
        </p:txBody>
      </p:sp>
      <p:sp>
        <p:nvSpPr>
          <p:cNvPr id="3075" name="Text Box 3"/>
          <p:cNvSpPr txBox="1">
            <a:spLocks noChangeArrowheads="1"/>
          </p:cNvSpP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a:p>
        </p:txBody>
      </p:sp>
      <p:sp>
        <p:nvSpPr>
          <p:cNvPr id="3076" name="Rectangle 4"/>
          <p:cNvSpPr>
            <a:spLocks noGrp="1" noChangeArrowheads="1"/>
          </p:cNvSpPr>
          <p:nvPr>
            <p:ph type="dt"/>
          </p:nvPr>
        </p:nvSpPr>
        <p:spPr bwMode="auto">
          <a:xfrm>
            <a:off x="3884613" y="0"/>
            <a:ext cx="29686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r">
              <a:buClrTx/>
              <a:buSzPct val="45000"/>
              <a:buFontTx/>
              <a:buNone/>
              <a:tabLst>
                <a:tab pos="723900" algn="l"/>
                <a:tab pos="1447800" algn="l"/>
                <a:tab pos="2171700" algn="l"/>
                <a:tab pos="2895600" algn="l"/>
              </a:tabLst>
              <a:defRPr sz="1200">
                <a:solidFill>
                  <a:srgbClr val="000000"/>
                </a:solidFill>
                <a:latin typeface="Times New Roman" pitchFamily="16" charset="0"/>
                <a:ea typeface="DejaVu Sans" charset="0"/>
                <a:cs typeface="DejaVu Sans" charset="0"/>
              </a:defRPr>
            </a:lvl1pPr>
          </a:lstStyle>
          <a:p>
            <a:endParaRPr lang="en-GB"/>
          </a:p>
        </p:txBody>
      </p:sp>
      <p:sp>
        <p:nvSpPr>
          <p:cNvPr id="3077" name="Rectangle 5"/>
          <p:cNvSpPr>
            <a:spLocks noGrp="1" noRot="1" noChangeAspect="1" noChangeArrowheads="1"/>
          </p:cNvSpPr>
          <p:nvPr>
            <p:ph type="sldImg"/>
          </p:nvPr>
        </p:nvSpPr>
        <p:spPr bwMode="auto">
          <a:xfrm>
            <a:off x="1143000" y="685800"/>
            <a:ext cx="4568825" cy="3425825"/>
          </a:xfrm>
          <a:prstGeom prst="rect">
            <a:avLst/>
          </a:prstGeom>
          <a:noFill/>
          <a:ln w="1260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3078" name="Rectangle 6"/>
          <p:cNvSpPr>
            <a:spLocks noGrp="1" noChangeArrowheads="1"/>
          </p:cNvSpPr>
          <p:nvPr>
            <p:ph type="body"/>
          </p:nvPr>
        </p:nvSpPr>
        <p:spPr bwMode="auto">
          <a:xfrm>
            <a:off x="685800" y="4343400"/>
            <a:ext cx="5483225" cy="4111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endParaRPr lang="en-US" smtClean="0"/>
          </a:p>
        </p:txBody>
      </p:sp>
      <p:sp>
        <p:nvSpPr>
          <p:cNvPr id="3079" name="Text Box 7"/>
          <p:cNvSpPr txBox="1">
            <a:spLocks noChangeArrowheads="1"/>
          </p:cNvSpPr>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a:p>
        </p:txBody>
      </p:sp>
      <p:sp>
        <p:nvSpPr>
          <p:cNvPr id="3080" name="Rectangle 8"/>
          <p:cNvSpPr>
            <a:spLocks noGrp="1" noChangeArrowheads="1"/>
          </p:cNvSpPr>
          <p:nvPr>
            <p:ph type="sldNum"/>
          </p:nvPr>
        </p:nvSpPr>
        <p:spPr bwMode="auto">
          <a:xfrm>
            <a:off x="3884613" y="8685213"/>
            <a:ext cx="29686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buClrTx/>
              <a:buSzPct val="45000"/>
              <a:buFontTx/>
              <a:buNone/>
              <a:tabLst>
                <a:tab pos="723900" algn="l"/>
                <a:tab pos="1447800" algn="l"/>
                <a:tab pos="2171700" algn="l"/>
                <a:tab pos="2895600" algn="l"/>
              </a:tabLst>
              <a:defRPr sz="1200">
                <a:solidFill>
                  <a:srgbClr val="000000"/>
                </a:solidFill>
                <a:latin typeface="Times New Roman" pitchFamily="16" charset="0"/>
                <a:ea typeface="DejaVu Sans" charset="0"/>
                <a:cs typeface="DejaVu Sans" charset="0"/>
              </a:defRPr>
            </a:lvl1pPr>
          </a:lstStyle>
          <a:p>
            <a:fld id="{3AF1AB62-A3E4-4926-838A-5A955EC2DD74}" type="slidenum">
              <a:rPr lang="en-GB"/>
              <a:pPr/>
              <a:t>‹#›</a:t>
            </a:fld>
            <a:endParaRPr lang="en-GB"/>
          </a:p>
        </p:txBody>
      </p:sp>
    </p:spTree>
    <p:extLst>
      <p:ext uri="{BB962C8B-B14F-4D97-AF65-F5344CB8AC3E}">
        <p14:creationId xmlns:p14="http://schemas.microsoft.com/office/powerpoint/2010/main" val="3599094255"/>
      </p:ext>
    </p:extLst>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p:cNvSpPr>
            <a:spLocks noGrp="1" noChangeArrowheads="1"/>
          </p:cNvSpPr>
          <p:nvPr>
            <p:ph type="sldNum"/>
          </p:nvPr>
        </p:nvSpPr>
        <p:spPr>
          <a:ln/>
        </p:spPr>
        <p:txBody>
          <a:bodyPr/>
          <a:lstStyle/>
          <a:p>
            <a:fld id="{330A0A05-63B9-4A7B-8AF6-D6EFF2291C4D}" type="slidenum">
              <a:rPr lang="en-GB"/>
              <a:pPr/>
              <a:t>1</a:t>
            </a:fld>
            <a:endParaRPr lang="en-GB"/>
          </a:p>
        </p:txBody>
      </p:sp>
      <p:sp>
        <p:nvSpPr>
          <p:cNvPr id="2662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626" name="Rectangle 2"/>
          <p:cNvSpPr txBox="1">
            <a:spLocks noGrp="1" noChangeArrowheads="1"/>
          </p:cNvSpPr>
          <p:nvPr>
            <p:ph type="body" idx="1"/>
          </p:nvPr>
        </p:nvSpPr>
        <p:spPr bwMode="auto">
          <a:xfrm>
            <a:off x="685800" y="4343400"/>
            <a:ext cx="5484813"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extLst>
      <p:ext uri="{BB962C8B-B14F-4D97-AF65-F5344CB8AC3E}">
        <p14:creationId xmlns:p14="http://schemas.microsoft.com/office/powerpoint/2010/main" val="19360040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C02FCAF8-9233-4F53-85A4-23BFF4B1DF3C}" type="slidenum">
              <a:rPr lang="en-GB"/>
              <a:pPr/>
              <a:t>10</a:t>
            </a:fld>
            <a:endParaRPr lang="en-GB"/>
          </a:p>
        </p:txBody>
      </p:sp>
      <p:sp>
        <p:nvSpPr>
          <p:cNvPr id="2764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hangingPunct="1">
              <a:spcBef>
                <a:spcPts val="450"/>
              </a:spcBef>
              <a:buClrTx/>
              <a:buFontTx/>
              <a:buNone/>
            </a:pPr>
            <a:endParaRPr lang="en-GB" dirty="0" smtClean="0">
              <a:latin typeface="Calibri" pitchFamily="32" charset="0"/>
              <a:ea typeface="DejaVu Sans" charset="0"/>
              <a:cs typeface="DejaVu Sans" charset="0"/>
            </a:endParaRPr>
          </a:p>
        </p:txBody>
      </p:sp>
      <p:sp>
        <p:nvSpPr>
          <p:cNvPr id="27651"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9pPr>
          </a:lstStyle>
          <a:p>
            <a:pPr algn="r">
              <a:buClrTx/>
              <a:buFontTx/>
              <a:buNone/>
            </a:pPr>
            <a:fld id="{4C077EA9-D009-4DFE-AB38-ECC0B0920EF4}" type="slidenum">
              <a:rPr lang="en-GB" sz="1200"/>
              <a:pPr algn="r">
                <a:buClrTx/>
                <a:buFontTx/>
                <a:buNone/>
              </a:pPr>
              <a:t>10</a:t>
            </a:fld>
            <a:endParaRPr lang="en-GB" sz="1200"/>
          </a:p>
        </p:txBody>
      </p:sp>
    </p:spTree>
    <p:extLst>
      <p:ext uri="{BB962C8B-B14F-4D97-AF65-F5344CB8AC3E}">
        <p14:creationId xmlns:p14="http://schemas.microsoft.com/office/powerpoint/2010/main" val="11257008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C02FCAF8-9233-4F53-85A4-23BFF4B1DF3C}" type="slidenum">
              <a:rPr lang="en-GB"/>
              <a:pPr/>
              <a:t>11</a:t>
            </a:fld>
            <a:endParaRPr lang="en-GB"/>
          </a:p>
        </p:txBody>
      </p:sp>
      <p:sp>
        <p:nvSpPr>
          <p:cNvPr id="2764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hangingPunct="1">
              <a:spcBef>
                <a:spcPts val="450"/>
              </a:spcBef>
              <a:buClrTx/>
              <a:buFontTx/>
              <a:buNone/>
            </a:pPr>
            <a:endParaRPr lang="en-GB" dirty="0" smtClean="0">
              <a:solidFill>
                <a:schemeClr val="tx1"/>
              </a:solidFill>
              <a:latin typeface="Calibri" panose="020F0502020204030204" pitchFamily="34" charset="0"/>
              <a:sym typeface="Wingdings" panose="05000000000000000000" pitchFamily="2" charset="2"/>
            </a:endParaRPr>
          </a:p>
        </p:txBody>
      </p:sp>
      <p:sp>
        <p:nvSpPr>
          <p:cNvPr id="27651"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9pPr>
          </a:lstStyle>
          <a:p>
            <a:pPr algn="r">
              <a:buClrTx/>
              <a:buFontTx/>
              <a:buNone/>
            </a:pPr>
            <a:fld id="{4C077EA9-D009-4DFE-AB38-ECC0B0920EF4}" type="slidenum">
              <a:rPr lang="en-GB" sz="1200"/>
              <a:pPr algn="r">
                <a:buClrTx/>
                <a:buFontTx/>
                <a:buNone/>
              </a:pPr>
              <a:t>11</a:t>
            </a:fld>
            <a:endParaRPr lang="en-GB" sz="1200"/>
          </a:p>
        </p:txBody>
      </p:sp>
    </p:spTree>
    <p:extLst>
      <p:ext uri="{BB962C8B-B14F-4D97-AF65-F5344CB8AC3E}">
        <p14:creationId xmlns:p14="http://schemas.microsoft.com/office/powerpoint/2010/main" val="28450313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9BE8099B-B661-4D8B-A324-F6589AE7C440}" type="slidenum">
              <a:rPr lang="en-GB"/>
              <a:pPr/>
              <a:t>12</a:t>
            </a:fld>
            <a:endParaRPr lang="en-GB"/>
          </a:p>
        </p:txBody>
      </p:sp>
      <p:sp>
        <p:nvSpPr>
          <p:cNvPr id="3174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hangingPunct="1">
              <a:spcBef>
                <a:spcPts val="450"/>
              </a:spcBef>
              <a:buClrTx/>
              <a:buFontTx/>
              <a:buNone/>
            </a:pPr>
            <a:endParaRPr lang="en-GB" dirty="0" smtClean="0">
              <a:latin typeface="Calibri" pitchFamily="32" charset="0"/>
              <a:ea typeface="DejaVu Sans" charset="0"/>
              <a:cs typeface="DejaVu Sans" charset="0"/>
            </a:endParaRPr>
          </a:p>
        </p:txBody>
      </p:sp>
      <p:sp>
        <p:nvSpPr>
          <p:cNvPr id="31747"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9pPr>
          </a:lstStyle>
          <a:p>
            <a:pPr algn="r">
              <a:buClrTx/>
              <a:buFontTx/>
              <a:buNone/>
            </a:pPr>
            <a:fld id="{39BAFBC4-2151-4285-8FAC-66CCA8A7B072}" type="slidenum">
              <a:rPr lang="en-GB" sz="1200"/>
              <a:pPr algn="r">
                <a:buClrTx/>
                <a:buFontTx/>
                <a:buNone/>
              </a:pPr>
              <a:t>12</a:t>
            </a:fld>
            <a:endParaRPr lang="en-GB" sz="1200"/>
          </a:p>
        </p:txBody>
      </p:sp>
    </p:spTree>
    <p:extLst>
      <p:ext uri="{BB962C8B-B14F-4D97-AF65-F5344CB8AC3E}">
        <p14:creationId xmlns:p14="http://schemas.microsoft.com/office/powerpoint/2010/main" val="31930419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9BE8099B-B661-4D8B-A324-F6589AE7C440}" type="slidenum">
              <a:rPr lang="en-GB"/>
              <a:pPr/>
              <a:t>13</a:t>
            </a:fld>
            <a:endParaRPr lang="en-GB"/>
          </a:p>
        </p:txBody>
      </p:sp>
      <p:sp>
        <p:nvSpPr>
          <p:cNvPr id="3174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hangingPunct="1">
              <a:spcBef>
                <a:spcPts val="450"/>
              </a:spcBef>
              <a:buClrTx/>
              <a:buFontTx/>
              <a:buNone/>
            </a:pPr>
            <a:endParaRPr lang="en-GB" baseline="0" dirty="0" smtClean="0">
              <a:latin typeface="Calibri" pitchFamily="32" charset="0"/>
              <a:ea typeface="DejaVu Sans" charset="0"/>
              <a:cs typeface="DejaVu Sans" charset="0"/>
            </a:endParaRPr>
          </a:p>
        </p:txBody>
      </p:sp>
      <p:sp>
        <p:nvSpPr>
          <p:cNvPr id="31747"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9pPr>
          </a:lstStyle>
          <a:p>
            <a:pPr algn="r">
              <a:buClrTx/>
              <a:buFontTx/>
              <a:buNone/>
            </a:pPr>
            <a:fld id="{39BAFBC4-2151-4285-8FAC-66CCA8A7B072}" type="slidenum">
              <a:rPr lang="en-GB" sz="1200"/>
              <a:pPr algn="r">
                <a:buClrTx/>
                <a:buFontTx/>
                <a:buNone/>
              </a:pPr>
              <a:t>13</a:t>
            </a:fld>
            <a:endParaRPr lang="en-GB" sz="1200"/>
          </a:p>
        </p:txBody>
      </p:sp>
    </p:spTree>
    <p:extLst>
      <p:ext uri="{BB962C8B-B14F-4D97-AF65-F5344CB8AC3E}">
        <p14:creationId xmlns:p14="http://schemas.microsoft.com/office/powerpoint/2010/main" val="25299722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9BE8099B-B661-4D8B-A324-F6589AE7C440}" type="slidenum">
              <a:rPr lang="en-GB"/>
              <a:pPr/>
              <a:t>14</a:t>
            </a:fld>
            <a:endParaRPr lang="en-GB"/>
          </a:p>
        </p:txBody>
      </p:sp>
      <p:sp>
        <p:nvSpPr>
          <p:cNvPr id="3174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hangingPunct="1">
              <a:spcBef>
                <a:spcPts val="450"/>
              </a:spcBef>
              <a:buClrTx/>
              <a:buFontTx/>
              <a:buNone/>
            </a:pPr>
            <a:endParaRPr lang="en-GB" dirty="0" smtClean="0">
              <a:solidFill>
                <a:schemeClr val="tx1"/>
              </a:solidFill>
              <a:latin typeface="Calibri" panose="020F0502020204030204" pitchFamily="34" charset="0"/>
              <a:sym typeface="Wingdings" panose="05000000000000000000" pitchFamily="2" charset="2"/>
            </a:endParaRPr>
          </a:p>
        </p:txBody>
      </p:sp>
      <p:sp>
        <p:nvSpPr>
          <p:cNvPr id="31747"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9pPr>
          </a:lstStyle>
          <a:p>
            <a:pPr algn="r">
              <a:buClrTx/>
              <a:buFontTx/>
              <a:buNone/>
            </a:pPr>
            <a:fld id="{39BAFBC4-2151-4285-8FAC-66CCA8A7B072}" type="slidenum">
              <a:rPr lang="en-GB" sz="1200"/>
              <a:pPr algn="r">
                <a:buClrTx/>
                <a:buFontTx/>
                <a:buNone/>
              </a:pPr>
              <a:t>14</a:t>
            </a:fld>
            <a:endParaRPr lang="en-GB" sz="1200"/>
          </a:p>
        </p:txBody>
      </p:sp>
    </p:spTree>
    <p:extLst>
      <p:ext uri="{BB962C8B-B14F-4D97-AF65-F5344CB8AC3E}">
        <p14:creationId xmlns:p14="http://schemas.microsoft.com/office/powerpoint/2010/main" val="26981008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9BE8099B-B661-4D8B-A324-F6589AE7C440}" type="slidenum">
              <a:rPr lang="en-GB"/>
              <a:pPr/>
              <a:t>15</a:t>
            </a:fld>
            <a:endParaRPr lang="en-GB"/>
          </a:p>
        </p:txBody>
      </p:sp>
      <p:sp>
        <p:nvSpPr>
          <p:cNvPr id="3174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hangingPunct="1">
              <a:spcBef>
                <a:spcPts val="450"/>
              </a:spcBef>
              <a:buClrTx/>
              <a:buFontTx/>
              <a:buNone/>
            </a:pPr>
            <a:endParaRPr lang="en-GB" dirty="0" smtClean="0">
              <a:solidFill>
                <a:schemeClr val="tx1"/>
              </a:solidFill>
              <a:latin typeface="Calibri" panose="020F0502020204030204" pitchFamily="34" charset="0"/>
              <a:ea typeface="DejaVu Sans" charset="0"/>
              <a:cs typeface="DejaVu Sans" charset="0"/>
              <a:sym typeface="Wingdings" panose="05000000000000000000" pitchFamily="2" charset="2"/>
            </a:endParaRPr>
          </a:p>
        </p:txBody>
      </p:sp>
      <p:sp>
        <p:nvSpPr>
          <p:cNvPr id="31747"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9pPr>
          </a:lstStyle>
          <a:p>
            <a:pPr algn="r">
              <a:buClrTx/>
              <a:buFontTx/>
              <a:buNone/>
            </a:pPr>
            <a:fld id="{39BAFBC4-2151-4285-8FAC-66CCA8A7B072}" type="slidenum">
              <a:rPr lang="en-GB" sz="1200"/>
              <a:pPr algn="r">
                <a:buClrTx/>
                <a:buFontTx/>
                <a:buNone/>
              </a:pPr>
              <a:t>15</a:t>
            </a:fld>
            <a:endParaRPr lang="en-GB" sz="1200"/>
          </a:p>
        </p:txBody>
      </p:sp>
    </p:spTree>
    <p:extLst>
      <p:ext uri="{BB962C8B-B14F-4D97-AF65-F5344CB8AC3E}">
        <p14:creationId xmlns:p14="http://schemas.microsoft.com/office/powerpoint/2010/main" val="14960669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9BE8099B-B661-4D8B-A324-F6589AE7C440}" type="slidenum">
              <a:rPr lang="en-GB"/>
              <a:pPr/>
              <a:t>16</a:t>
            </a:fld>
            <a:endParaRPr lang="en-GB"/>
          </a:p>
        </p:txBody>
      </p:sp>
      <p:sp>
        <p:nvSpPr>
          <p:cNvPr id="3174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hangingPunct="1">
              <a:spcBef>
                <a:spcPts val="450"/>
              </a:spcBef>
              <a:buClrTx/>
              <a:buFontTx/>
              <a:buNone/>
            </a:pPr>
            <a:endParaRPr lang="en-GB" dirty="0" smtClean="0">
              <a:solidFill>
                <a:schemeClr val="tx1"/>
              </a:solidFill>
              <a:latin typeface="Calibri" panose="020F0502020204030204" pitchFamily="34" charset="0"/>
              <a:sym typeface="Wingdings" panose="05000000000000000000" pitchFamily="2" charset="2"/>
            </a:endParaRPr>
          </a:p>
        </p:txBody>
      </p:sp>
      <p:sp>
        <p:nvSpPr>
          <p:cNvPr id="31747"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9pPr>
          </a:lstStyle>
          <a:p>
            <a:pPr algn="r">
              <a:buClrTx/>
              <a:buFontTx/>
              <a:buNone/>
            </a:pPr>
            <a:fld id="{39BAFBC4-2151-4285-8FAC-66CCA8A7B072}" type="slidenum">
              <a:rPr lang="en-GB" sz="1200"/>
              <a:pPr algn="r">
                <a:buClrTx/>
                <a:buFontTx/>
                <a:buNone/>
              </a:pPr>
              <a:t>16</a:t>
            </a:fld>
            <a:endParaRPr lang="en-GB" sz="1200"/>
          </a:p>
        </p:txBody>
      </p:sp>
    </p:spTree>
    <p:extLst>
      <p:ext uri="{BB962C8B-B14F-4D97-AF65-F5344CB8AC3E}">
        <p14:creationId xmlns:p14="http://schemas.microsoft.com/office/powerpoint/2010/main" val="41211975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9BE8099B-B661-4D8B-A324-F6589AE7C440}" type="slidenum">
              <a:rPr lang="en-GB"/>
              <a:pPr/>
              <a:t>17</a:t>
            </a:fld>
            <a:endParaRPr lang="en-GB"/>
          </a:p>
        </p:txBody>
      </p:sp>
      <p:sp>
        <p:nvSpPr>
          <p:cNvPr id="3174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hangingPunct="1">
              <a:spcBef>
                <a:spcPts val="450"/>
              </a:spcBef>
              <a:buClrTx/>
              <a:buFontTx/>
              <a:buNone/>
            </a:pPr>
            <a:endParaRPr lang="en-GB" dirty="0" smtClean="0">
              <a:solidFill>
                <a:schemeClr val="tx1"/>
              </a:solidFill>
              <a:latin typeface="Calibri" panose="020F0502020204030204" pitchFamily="34" charset="0"/>
              <a:sym typeface="Wingdings" panose="05000000000000000000" pitchFamily="2" charset="2"/>
            </a:endParaRPr>
          </a:p>
        </p:txBody>
      </p:sp>
      <p:sp>
        <p:nvSpPr>
          <p:cNvPr id="31747"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9pPr>
          </a:lstStyle>
          <a:p>
            <a:pPr algn="r">
              <a:buClrTx/>
              <a:buFontTx/>
              <a:buNone/>
            </a:pPr>
            <a:fld id="{39BAFBC4-2151-4285-8FAC-66CCA8A7B072}" type="slidenum">
              <a:rPr lang="en-GB" sz="1200"/>
              <a:pPr algn="r">
                <a:buClrTx/>
                <a:buFontTx/>
                <a:buNone/>
              </a:pPr>
              <a:t>17</a:t>
            </a:fld>
            <a:endParaRPr lang="en-GB" sz="1200"/>
          </a:p>
        </p:txBody>
      </p:sp>
    </p:spTree>
    <p:extLst>
      <p:ext uri="{BB962C8B-B14F-4D97-AF65-F5344CB8AC3E}">
        <p14:creationId xmlns:p14="http://schemas.microsoft.com/office/powerpoint/2010/main" val="25454613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9BE8099B-B661-4D8B-A324-F6589AE7C440}" type="slidenum">
              <a:rPr lang="en-GB"/>
              <a:pPr/>
              <a:t>18</a:t>
            </a:fld>
            <a:endParaRPr lang="en-GB"/>
          </a:p>
        </p:txBody>
      </p:sp>
      <p:sp>
        <p:nvSpPr>
          <p:cNvPr id="3174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hangingPunct="1">
              <a:spcBef>
                <a:spcPts val="450"/>
              </a:spcBef>
              <a:buClrTx/>
              <a:buFontTx/>
              <a:buNone/>
            </a:pPr>
            <a:endParaRPr lang="en-GB" dirty="0" smtClean="0">
              <a:solidFill>
                <a:schemeClr val="tx1"/>
              </a:solidFill>
              <a:latin typeface="Calibri" panose="020F0502020204030204" pitchFamily="34" charset="0"/>
              <a:sym typeface="Wingdings" panose="05000000000000000000" pitchFamily="2" charset="2"/>
            </a:endParaRPr>
          </a:p>
        </p:txBody>
      </p:sp>
      <p:sp>
        <p:nvSpPr>
          <p:cNvPr id="31747"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9pPr>
          </a:lstStyle>
          <a:p>
            <a:pPr algn="r">
              <a:buClrTx/>
              <a:buFontTx/>
              <a:buNone/>
            </a:pPr>
            <a:fld id="{39BAFBC4-2151-4285-8FAC-66CCA8A7B072}" type="slidenum">
              <a:rPr lang="en-GB" sz="1200"/>
              <a:pPr algn="r">
                <a:buClrTx/>
                <a:buFontTx/>
                <a:buNone/>
              </a:pPr>
              <a:t>18</a:t>
            </a:fld>
            <a:endParaRPr lang="en-GB" sz="1200"/>
          </a:p>
        </p:txBody>
      </p:sp>
    </p:spTree>
    <p:extLst>
      <p:ext uri="{BB962C8B-B14F-4D97-AF65-F5344CB8AC3E}">
        <p14:creationId xmlns:p14="http://schemas.microsoft.com/office/powerpoint/2010/main" val="37651000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9BE8099B-B661-4D8B-A324-F6589AE7C440}" type="slidenum">
              <a:rPr lang="en-GB"/>
              <a:pPr/>
              <a:t>19</a:t>
            </a:fld>
            <a:endParaRPr lang="en-GB"/>
          </a:p>
        </p:txBody>
      </p:sp>
      <p:sp>
        <p:nvSpPr>
          <p:cNvPr id="3174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hangingPunct="1">
              <a:spcBef>
                <a:spcPts val="450"/>
              </a:spcBef>
              <a:buClrTx/>
              <a:buFontTx/>
              <a:buNone/>
            </a:pPr>
            <a:endParaRPr lang="en-GB" dirty="0" smtClean="0">
              <a:solidFill>
                <a:schemeClr val="tx1"/>
              </a:solidFill>
              <a:latin typeface="Calibri" panose="020F0502020204030204" pitchFamily="34" charset="0"/>
              <a:sym typeface="Wingdings" panose="05000000000000000000" pitchFamily="2" charset="2"/>
            </a:endParaRPr>
          </a:p>
        </p:txBody>
      </p:sp>
      <p:sp>
        <p:nvSpPr>
          <p:cNvPr id="31747"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9pPr>
          </a:lstStyle>
          <a:p>
            <a:pPr algn="r">
              <a:buClrTx/>
              <a:buFontTx/>
              <a:buNone/>
            </a:pPr>
            <a:fld id="{39BAFBC4-2151-4285-8FAC-66CCA8A7B072}" type="slidenum">
              <a:rPr lang="en-GB" sz="1200"/>
              <a:pPr algn="r">
                <a:buClrTx/>
                <a:buFontTx/>
                <a:buNone/>
              </a:pPr>
              <a:t>19</a:t>
            </a:fld>
            <a:endParaRPr lang="en-GB" sz="1200"/>
          </a:p>
        </p:txBody>
      </p:sp>
    </p:spTree>
    <p:extLst>
      <p:ext uri="{BB962C8B-B14F-4D97-AF65-F5344CB8AC3E}">
        <p14:creationId xmlns:p14="http://schemas.microsoft.com/office/powerpoint/2010/main" val="30006295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p:cNvSpPr>
            <a:spLocks noGrp="1" noChangeArrowheads="1"/>
          </p:cNvSpPr>
          <p:nvPr>
            <p:ph type="sldNum"/>
          </p:nvPr>
        </p:nvSpPr>
        <p:spPr>
          <a:ln/>
        </p:spPr>
        <p:txBody>
          <a:bodyPr/>
          <a:lstStyle/>
          <a:p>
            <a:fld id="{330A0A05-63B9-4A7B-8AF6-D6EFF2291C4D}" type="slidenum">
              <a:rPr lang="en-GB"/>
              <a:pPr/>
              <a:t>2</a:t>
            </a:fld>
            <a:endParaRPr lang="en-GB"/>
          </a:p>
        </p:txBody>
      </p:sp>
      <p:sp>
        <p:nvSpPr>
          <p:cNvPr id="2662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626" name="Rectangle 2"/>
          <p:cNvSpPr txBox="1">
            <a:spLocks noGrp="1" noChangeArrowheads="1"/>
          </p:cNvSpPr>
          <p:nvPr>
            <p:ph type="body" idx="1"/>
          </p:nvPr>
        </p:nvSpPr>
        <p:spPr bwMode="auto">
          <a:xfrm>
            <a:off x="685800" y="4343400"/>
            <a:ext cx="5484813"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6094643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9BE8099B-B661-4D8B-A324-F6589AE7C440}" type="slidenum">
              <a:rPr lang="en-GB"/>
              <a:pPr/>
              <a:t>20</a:t>
            </a:fld>
            <a:endParaRPr lang="en-GB"/>
          </a:p>
        </p:txBody>
      </p:sp>
      <p:sp>
        <p:nvSpPr>
          <p:cNvPr id="3174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hangingPunct="1">
              <a:spcBef>
                <a:spcPts val="450"/>
              </a:spcBef>
              <a:buClrTx/>
              <a:buFontTx/>
              <a:buNone/>
            </a:pPr>
            <a:endParaRPr lang="en-GB" dirty="0">
              <a:latin typeface="Calibri" pitchFamily="32" charset="0"/>
              <a:ea typeface="DejaVu Sans" charset="0"/>
              <a:cs typeface="DejaVu Sans" charset="0"/>
            </a:endParaRPr>
          </a:p>
        </p:txBody>
      </p:sp>
      <p:sp>
        <p:nvSpPr>
          <p:cNvPr id="31747"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9pPr>
          </a:lstStyle>
          <a:p>
            <a:pPr algn="r">
              <a:buClrTx/>
              <a:buFontTx/>
              <a:buNone/>
            </a:pPr>
            <a:fld id="{39BAFBC4-2151-4285-8FAC-66CCA8A7B072}" type="slidenum">
              <a:rPr lang="en-GB" sz="1200"/>
              <a:pPr algn="r">
                <a:buClrTx/>
                <a:buFontTx/>
                <a:buNone/>
              </a:pPr>
              <a:t>20</a:t>
            </a:fld>
            <a:endParaRPr lang="en-GB" sz="1200"/>
          </a:p>
        </p:txBody>
      </p:sp>
    </p:spTree>
    <p:extLst>
      <p:ext uri="{BB962C8B-B14F-4D97-AF65-F5344CB8AC3E}">
        <p14:creationId xmlns:p14="http://schemas.microsoft.com/office/powerpoint/2010/main" val="27617730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9BE8099B-B661-4D8B-A324-F6589AE7C440}" type="slidenum">
              <a:rPr lang="en-GB"/>
              <a:pPr/>
              <a:t>21</a:t>
            </a:fld>
            <a:endParaRPr lang="en-GB"/>
          </a:p>
        </p:txBody>
      </p:sp>
      <p:sp>
        <p:nvSpPr>
          <p:cNvPr id="3174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hangingPunct="1">
              <a:spcBef>
                <a:spcPts val="450"/>
              </a:spcBef>
              <a:buClrTx/>
              <a:buFontTx/>
              <a:buNone/>
            </a:pPr>
            <a:endParaRPr lang="en-GB" dirty="0">
              <a:latin typeface="Calibri" pitchFamily="32" charset="0"/>
              <a:ea typeface="DejaVu Sans" charset="0"/>
              <a:cs typeface="DejaVu Sans" charset="0"/>
            </a:endParaRPr>
          </a:p>
        </p:txBody>
      </p:sp>
      <p:sp>
        <p:nvSpPr>
          <p:cNvPr id="31747"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9pPr>
          </a:lstStyle>
          <a:p>
            <a:pPr algn="r">
              <a:buClrTx/>
              <a:buFontTx/>
              <a:buNone/>
            </a:pPr>
            <a:fld id="{39BAFBC4-2151-4285-8FAC-66CCA8A7B072}" type="slidenum">
              <a:rPr lang="en-GB" sz="1200"/>
              <a:pPr algn="r">
                <a:buClrTx/>
                <a:buFontTx/>
                <a:buNone/>
              </a:pPr>
              <a:t>21</a:t>
            </a:fld>
            <a:endParaRPr lang="en-GB" sz="1200"/>
          </a:p>
        </p:txBody>
      </p:sp>
    </p:spTree>
    <p:extLst>
      <p:ext uri="{BB962C8B-B14F-4D97-AF65-F5344CB8AC3E}">
        <p14:creationId xmlns:p14="http://schemas.microsoft.com/office/powerpoint/2010/main" val="9894742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9BE8099B-B661-4D8B-A324-F6589AE7C440}" type="slidenum">
              <a:rPr lang="en-GB"/>
              <a:pPr/>
              <a:t>22</a:t>
            </a:fld>
            <a:endParaRPr lang="en-GB"/>
          </a:p>
        </p:txBody>
      </p:sp>
      <p:sp>
        <p:nvSpPr>
          <p:cNvPr id="3174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marL="0" marR="0" lvl="0" indent="0" algn="l" defTabSz="449263" rtl="0" eaLnBrk="1" fontAlgn="base" latinLnBrk="0" hangingPunct="1">
              <a:lnSpc>
                <a:spcPct val="100000"/>
              </a:lnSpc>
              <a:spcBef>
                <a:spcPts val="45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en-GB" dirty="0" smtClean="0">
              <a:solidFill>
                <a:schemeClr val="tx1"/>
              </a:solidFill>
              <a:latin typeface="Calibri" panose="020F0502020204030204" pitchFamily="34" charset="0"/>
              <a:sym typeface="Wingdings" panose="05000000000000000000" pitchFamily="2" charset="2"/>
            </a:endParaRPr>
          </a:p>
        </p:txBody>
      </p:sp>
      <p:sp>
        <p:nvSpPr>
          <p:cNvPr id="31747"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9pPr>
          </a:lstStyle>
          <a:p>
            <a:pPr algn="r">
              <a:buClrTx/>
              <a:buFontTx/>
              <a:buNone/>
            </a:pPr>
            <a:fld id="{39BAFBC4-2151-4285-8FAC-66CCA8A7B072}" type="slidenum">
              <a:rPr lang="en-GB" sz="1200"/>
              <a:pPr algn="r">
                <a:buClrTx/>
                <a:buFontTx/>
                <a:buNone/>
              </a:pPr>
              <a:t>22</a:t>
            </a:fld>
            <a:endParaRPr lang="en-GB" sz="1200"/>
          </a:p>
        </p:txBody>
      </p:sp>
    </p:spTree>
    <p:extLst>
      <p:ext uri="{BB962C8B-B14F-4D97-AF65-F5344CB8AC3E}">
        <p14:creationId xmlns:p14="http://schemas.microsoft.com/office/powerpoint/2010/main" val="14342635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9BE8099B-B661-4D8B-A324-F6589AE7C440}" type="slidenum">
              <a:rPr lang="en-GB"/>
              <a:pPr/>
              <a:t>23</a:t>
            </a:fld>
            <a:endParaRPr lang="en-GB"/>
          </a:p>
        </p:txBody>
      </p:sp>
      <p:sp>
        <p:nvSpPr>
          <p:cNvPr id="3174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hangingPunct="1">
              <a:spcBef>
                <a:spcPts val="450"/>
              </a:spcBef>
              <a:buClrTx/>
              <a:buFontTx/>
              <a:buNone/>
            </a:pPr>
            <a:endParaRPr lang="en-GB" dirty="0">
              <a:latin typeface="Calibri" pitchFamily="32" charset="0"/>
              <a:ea typeface="DejaVu Sans" charset="0"/>
              <a:cs typeface="DejaVu Sans" charset="0"/>
            </a:endParaRPr>
          </a:p>
        </p:txBody>
      </p:sp>
      <p:sp>
        <p:nvSpPr>
          <p:cNvPr id="31747"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9pPr>
          </a:lstStyle>
          <a:p>
            <a:pPr algn="r">
              <a:buClrTx/>
              <a:buFontTx/>
              <a:buNone/>
            </a:pPr>
            <a:fld id="{39BAFBC4-2151-4285-8FAC-66CCA8A7B072}" type="slidenum">
              <a:rPr lang="en-GB" sz="1200"/>
              <a:pPr algn="r">
                <a:buClrTx/>
                <a:buFontTx/>
                <a:buNone/>
              </a:pPr>
              <a:t>23</a:t>
            </a:fld>
            <a:endParaRPr lang="en-GB" sz="1200"/>
          </a:p>
        </p:txBody>
      </p:sp>
    </p:spTree>
    <p:extLst>
      <p:ext uri="{BB962C8B-B14F-4D97-AF65-F5344CB8AC3E}">
        <p14:creationId xmlns:p14="http://schemas.microsoft.com/office/powerpoint/2010/main" val="39886574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p:cNvSpPr>
            <a:spLocks noGrp="1" noChangeArrowheads="1"/>
          </p:cNvSpPr>
          <p:nvPr>
            <p:ph type="sldNum"/>
          </p:nvPr>
        </p:nvSpPr>
        <p:spPr>
          <a:ln/>
        </p:spPr>
        <p:txBody>
          <a:bodyPr/>
          <a:lstStyle/>
          <a:p>
            <a:fld id="{5436B013-434A-4165-8386-29C2CD7AF5C5}" type="slidenum">
              <a:rPr lang="en-GB"/>
              <a:pPr/>
              <a:t>24</a:t>
            </a:fld>
            <a:endParaRPr lang="en-GB"/>
          </a:p>
        </p:txBody>
      </p:sp>
      <p:sp>
        <p:nvSpPr>
          <p:cNvPr id="3686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6866" name="Rectangle 2"/>
          <p:cNvSpPr txBox="1">
            <a:spLocks noGrp="1" noChangeArrowheads="1"/>
          </p:cNvSpPr>
          <p:nvPr>
            <p:ph type="body" idx="1"/>
          </p:nvPr>
        </p:nvSpPr>
        <p:spPr bwMode="auto">
          <a:xfrm>
            <a:off x="685800" y="4343400"/>
            <a:ext cx="5484813"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extLst>
      <p:ext uri="{BB962C8B-B14F-4D97-AF65-F5344CB8AC3E}">
        <p14:creationId xmlns:p14="http://schemas.microsoft.com/office/powerpoint/2010/main" val="6856459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7747BD9D-79A7-4E23-A1F7-7300B5AC4016}" type="slidenum">
              <a:rPr lang="en-GB"/>
              <a:pPr/>
              <a:t>25</a:t>
            </a:fld>
            <a:endParaRPr lang="en-GB"/>
          </a:p>
        </p:txBody>
      </p:sp>
      <p:sp>
        <p:nvSpPr>
          <p:cNvPr id="3788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7890" name="Rectangle 2"/>
          <p:cNvSpPr txBox="1">
            <a:spLocks noGrp="1" noChangeArrowheads="1"/>
          </p:cNvSpPr>
          <p:nvPr>
            <p:ph type="body" idx="1"/>
          </p:nvPr>
        </p:nvSpPr>
        <p:spPr bwMode="auto">
          <a:xfrm>
            <a:off x="685800" y="4343400"/>
            <a:ext cx="5484813"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7891"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9pPr>
          </a:lstStyle>
          <a:p>
            <a:pPr algn="r">
              <a:buClrTx/>
              <a:buFontTx/>
              <a:buNone/>
            </a:pPr>
            <a:fld id="{B1F1D329-CE03-4520-B20D-0A2F06F7105A}" type="slidenum">
              <a:rPr lang="en-GB" sz="1200"/>
              <a:pPr algn="r">
                <a:buClrTx/>
                <a:buFontTx/>
                <a:buNone/>
              </a:pPr>
              <a:t>25</a:t>
            </a:fld>
            <a:endParaRPr lang="en-GB" sz="1200"/>
          </a:p>
        </p:txBody>
      </p:sp>
    </p:spTree>
    <p:extLst>
      <p:ext uri="{BB962C8B-B14F-4D97-AF65-F5344CB8AC3E}">
        <p14:creationId xmlns:p14="http://schemas.microsoft.com/office/powerpoint/2010/main" val="4346299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DB11B598-B52C-4CBF-892A-CD77824C3247}" type="slidenum">
              <a:rPr lang="en-GB"/>
              <a:pPr/>
              <a:t>26</a:t>
            </a:fld>
            <a:endParaRPr lang="en-GB"/>
          </a:p>
        </p:txBody>
      </p:sp>
      <p:sp>
        <p:nvSpPr>
          <p:cNvPr id="4300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30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a:spcBef>
                <a:spcPts val="450"/>
              </a:spcBef>
              <a:buClrTx/>
              <a:buFontTx/>
              <a:buNone/>
            </a:pPr>
            <a:endParaRPr lang="en-US">
              <a:latin typeface="Calibri" pitchFamily="32" charset="0"/>
              <a:ea typeface="DejaVu Sans" charset="0"/>
              <a:cs typeface="DejaVu Sans" charset="0"/>
            </a:endParaRPr>
          </a:p>
          <a:p>
            <a:pPr>
              <a:spcBef>
                <a:spcPts val="450"/>
              </a:spcBef>
              <a:buClrTx/>
              <a:buFontTx/>
              <a:buNone/>
            </a:pPr>
            <a:endParaRPr lang="en-US">
              <a:latin typeface="Calibri" pitchFamily="32" charset="0"/>
              <a:ea typeface="DejaVu Sans" charset="0"/>
              <a:cs typeface="DejaVu Sans" charset="0"/>
            </a:endParaRPr>
          </a:p>
          <a:p>
            <a:pPr>
              <a:spcBef>
                <a:spcPts val="450"/>
              </a:spcBef>
              <a:buClrTx/>
              <a:buFontTx/>
              <a:buNone/>
            </a:pPr>
            <a:r>
              <a:rPr lang="en-US">
                <a:latin typeface="Calibri" pitchFamily="32" charset="0"/>
                <a:ea typeface="DejaVu Sans" charset="0"/>
                <a:cs typeface="DejaVu Sans" charset="0"/>
              </a:rPr>
              <a:t>Wide range of applications, but do not forget (limitations on next slide)</a:t>
            </a:r>
          </a:p>
        </p:txBody>
      </p:sp>
      <p:sp>
        <p:nvSpPr>
          <p:cNvPr id="43011"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9pPr>
          </a:lstStyle>
          <a:p>
            <a:pPr algn="r">
              <a:buClrTx/>
              <a:buFontTx/>
              <a:buNone/>
            </a:pPr>
            <a:fld id="{AB95073E-BE50-4C68-9058-E457129EFDC3}" type="slidenum">
              <a:rPr lang="en-GB" sz="1200"/>
              <a:pPr algn="r">
                <a:buClrTx/>
                <a:buFontTx/>
                <a:buNone/>
              </a:pPr>
              <a:t>26</a:t>
            </a:fld>
            <a:endParaRPr lang="en-GB" sz="1200"/>
          </a:p>
        </p:txBody>
      </p:sp>
    </p:spTree>
    <p:extLst>
      <p:ext uri="{BB962C8B-B14F-4D97-AF65-F5344CB8AC3E}">
        <p14:creationId xmlns:p14="http://schemas.microsoft.com/office/powerpoint/2010/main" val="9913202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p:cNvSpPr>
            <a:spLocks noGrp="1" noChangeArrowheads="1"/>
          </p:cNvSpPr>
          <p:nvPr>
            <p:ph type="sldNum"/>
          </p:nvPr>
        </p:nvSpPr>
        <p:spPr>
          <a:ln/>
        </p:spPr>
        <p:txBody>
          <a:bodyPr/>
          <a:lstStyle/>
          <a:p>
            <a:fld id="{72516F32-AC01-4541-990B-E03123AEC7A9}" type="slidenum">
              <a:rPr lang="en-GB"/>
              <a:pPr/>
              <a:t>27</a:t>
            </a:fld>
            <a:endParaRPr lang="en-GB"/>
          </a:p>
        </p:txBody>
      </p:sp>
      <p:sp>
        <p:nvSpPr>
          <p:cNvPr id="4403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4034" name="Rectangle 2"/>
          <p:cNvSpPr txBox="1">
            <a:spLocks noGrp="1" noChangeArrowheads="1"/>
          </p:cNvSpPr>
          <p:nvPr>
            <p:ph type="body" idx="1"/>
          </p:nvPr>
        </p:nvSpPr>
        <p:spPr bwMode="auto">
          <a:xfrm>
            <a:off x="685800" y="4343400"/>
            <a:ext cx="5484813"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extLst>
      <p:ext uri="{BB962C8B-B14F-4D97-AF65-F5344CB8AC3E}">
        <p14:creationId xmlns:p14="http://schemas.microsoft.com/office/powerpoint/2010/main" val="37371810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7747BD9D-79A7-4E23-A1F7-7300B5AC4016}" type="slidenum">
              <a:rPr lang="en-GB"/>
              <a:pPr/>
              <a:t>29</a:t>
            </a:fld>
            <a:endParaRPr lang="en-GB"/>
          </a:p>
        </p:txBody>
      </p:sp>
      <p:sp>
        <p:nvSpPr>
          <p:cNvPr id="3788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7890" name="Rectangle 2"/>
          <p:cNvSpPr txBox="1">
            <a:spLocks noGrp="1" noChangeArrowheads="1"/>
          </p:cNvSpPr>
          <p:nvPr>
            <p:ph type="body" idx="1"/>
          </p:nvPr>
        </p:nvSpPr>
        <p:spPr bwMode="auto">
          <a:xfrm>
            <a:off x="685800" y="4343400"/>
            <a:ext cx="5484813"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7891"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9pPr>
          </a:lstStyle>
          <a:p>
            <a:pPr algn="r">
              <a:buClrTx/>
              <a:buFontTx/>
              <a:buNone/>
            </a:pPr>
            <a:fld id="{B1F1D329-CE03-4520-B20D-0A2F06F7105A}" type="slidenum">
              <a:rPr lang="en-GB" sz="1200"/>
              <a:pPr algn="r">
                <a:buClrTx/>
                <a:buFontTx/>
                <a:buNone/>
              </a:pPr>
              <a:t>29</a:t>
            </a:fld>
            <a:endParaRPr lang="en-GB" sz="1200"/>
          </a:p>
        </p:txBody>
      </p:sp>
    </p:spTree>
    <p:extLst>
      <p:ext uri="{BB962C8B-B14F-4D97-AF65-F5344CB8AC3E}">
        <p14:creationId xmlns:p14="http://schemas.microsoft.com/office/powerpoint/2010/main" val="3941031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7747BD9D-79A7-4E23-A1F7-7300B5AC4016}" type="slidenum">
              <a:rPr lang="en-GB"/>
              <a:pPr/>
              <a:t>30</a:t>
            </a:fld>
            <a:endParaRPr lang="en-GB"/>
          </a:p>
        </p:txBody>
      </p:sp>
      <p:sp>
        <p:nvSpPr>
          <p:cNvPr id="3788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7890" name="Rectangle 2"/>
          <p:cNvSpPr txBox="1">
            <a:spLocks noGrp="1" noChangeArrowheads="1"/>
          </p:cNvSpPr>
          <p:nvPr>
            <p:ph type="body" idx="1"/>
          </p:nvPr>
        </p:nvSpPr>
        <p:spPr bwMode="auto">
          <a:xfrm>
            <a:off x="685800" y="4343400"/>
            <a:ext cx="5484813"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7891"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9pPr>
          </a:lstStyle>
          <a:p>
            <a:pPr algn="r">
              <a:buClrTx/>
              <a:buFontTx/>
              <a:buNone/>
            </a:pPr>
            <a:fld id="{B1F1D329-CE03-4520-B20D-0A2F06F7105A}" type="slidenum">
              <a:rPr lang="en-GB" sz="1200"/>
              <a:pPr algn="r">
                <a:buClrTx/>
                <a:buFontTx/>
                <a:buNone/>
              </a:pPr>
              <a:t>30</a:t>
            </a:fld>
            <a:endParaRPr lang="en-GB" sz="1200"/>
          </a:p>
        </p:txBody>
      </p:sp>
    </p:spTree>
    <p:extLst>
      <p:ext uri="{BB962C8B-B14F-4D97-AF65-F5344CB8AC3E}">
        <p14:creationId xmlns:p14="http://schemas.microsoft.com/office/powerpoint/2010/main" val="38850884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p:cNvSpPr>
            <a:spLocks noGrp="1" noChangeArrowheads="1"/>
          </p:cNvSpPr>
          <p:nvPr>
            <p:ph type="sldNum"/>
          </p:nvPr>
        </p:nvSpPr>
        <p:spPr>
          <a:ln/>
        </p:spPr>
        <p:txBody>
          <a:bodyPr/>
          <a:lstStyle/>
          <a:p>
            <a:fld id="{330A0A05-63B9-4A7B-8AF6-D6EFF2291C4D}" type="slidenum">
              <a:rPr lang="en-GB"/>
              <a:pPr/>
              <a:t>3</a:t>
            </a:fld>
            <a:endParaRPr lang="en-GB"/>
          </a:p>
        </p:txBody>
      </p:sp>
      <p:sp>
        <p:nvSpPr>
          <p:cNvPr id="2662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626" name="Rectangle 2"/>
          <p:cNvSpPr txBox="1">
            <a:spLocks noGrp="1" noChangeArrowheads="1"/>
          </p:cNvSpPr>
          <p:nvPr>
            <p:ph type="body" idx="1"/>
          </p:nvPr>
        </p:nvSpPr>
        <p:spPr bwMode="auto">
          <a:xfrm>
            <a:off x="685800" y="4343400"/>
            <a:ext cx="5484813"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extLst>
      <p:ext uri="{BB962C8B-B14F-4D97-AF65-F5344CB8AC3E}">
        <p14:creationId xmlns:p14="http://schemas.microsoft.com/office/powerpoint/2010/main" val="17607721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7747BD9D-79A7-4E23-A1F7-7300B5AC4016}" type="slidenum">
              <a:rPr lang="en-GB"/>
              <a:pPr/>
              <a:t>31</a:t>
            </a:fld>
            <a:endParaRPr lang="en-GB"/>
          </a:p>
        </p:txBody>
      </p:sp>
      <p:sp>
        <p:nvSpPr>
          <p:cNvPr id="3788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7890" name="Rectangle 2"/>
          <p:cNvSpPr txBox="1">
            <a:spLocks noGrp="1" noChangeArrowheads="1"/>
          </p:cNvSpPr>
          <p:nvPr>
            <p:ph type="body" idx="1"/>
          </p:nvPr>
        </p:nvSpPr>
        <p:spPr bwMode="auto">
          <a:xfrm>
            <a:off x="685800" y="4343400"/>
            <a:ext cx="5484813"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7891"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9pPr>
          </a:lstStyle>
          <a:p>
            <a:pPr algn="r">
              <a:buClrTx/>
              <a:buFontTx/>
              <a:buNone/>
            </a:pPr>
            <a:fld id="{B1F1D329-CE03-4520-B20D-0A2F06F7105A}" type="slidenum">
              <a:rPr lang="en-GB" sz="1200"/>
              <a:pPr algn="r">
                <a:buClrTx/>
                <a:buFontTx/>
                <a:buNone/>
              </a:pPr>
              <a:t>31</a:t>
            </a:fld>
            <a:endParaRPr lang="en-GB" sz="1200"/>
          </a:p>
        </p:txBody>
      </p:sp>
    </p:spTree>
    <p:extLst>
      <p:ext uri="{BB962C8B-B14F-4D97-AF65-F5344CB8AC3E}">
        <p14:creationId xmlns:p14="http://schemas.microsoft.com/office/powerpoint/2010/main" val="36599003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7747BD9D-79A7-4E23-A1F7-7300B5AC4016}" type="slidenum">
              <a:rPr lang="en-GB"/>
              <a:pPr/>
              <a:t>32</a:t>
            </a:fld>
            <a:endParaRPr lang="en-GB"/>
          </a:p>
        </p:txBody>
      </p:sp>
      <p:sp>
        <p:nvSpPr>
          <p:cNvPr id="3788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7890" name="Rectangle 2"/>
          <p:cNvSpPr txBox="1">
            <a:spLocks noGrp="1" noChangeArrowheads="1"/>
          </p:cNvSpPr>
          <p:nvPr>
            <p:ph type="body" idx="1"/>
          </p:nvPr>
        </p:nvSpPr>
        <p:spPr bwMode="auto">
          <a:xfrm>
            <a:off x="685800" y="4343400"/>
            <a:ext cx="5484813"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7891"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9pPr>
          </a:lstStyle>
          <a:p>
            <a:pPr algn="r">
              <a:buClrTx/>
              <a:buFontTx/>
              <a:buNone/>
            </a:pPr>
            <a:fld id="{B1F1D329-CE03-4520-B20D-0A2F06F7105A}" type="slidenum">
              <a:rPr lang="en-GB" sz="1200"/>
              <a:pPr algn="r">
                <a:buClrTx/>
                <a:buFontTx/>
                <a:buNone/>
              </a:pPr>
              <a:t>32</a:t>
            </a:fld>
            <a:endParaRPr lang="en-GB" sz="1200"/>
          </a:p>
        </p:txBody>
      </p:sp>
    </p:spTree>
    <p:extLst>
      <p:ext uri="{BB962C8B-B14F-4D97-AF65-F5344CB8AC3E}">
        <p14:creationId xmlns:p14="http://schemas.microsoft.com/office/powerpoint/2010/main" val="38397352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7747BD9D-79A7-4E23-A1F7-7300B5AC4016}" type="slidenum">
              <a:rPr lang="en-GB"/>
              <a:pPr/>
              <a:t>33</a:t>
            </a:fld>
            <a:endParaRPr lang="en-GB"/>
          </a:p>
        </p:txBody>
      </p:sp>
      <p:sp>
        <p:nvSpPr>
          <p:cNvPr id="3788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7890" name="Rectangle 2"/>
          <p:cNvSpPr txBox="1">
            <a:spLocks noGrp="1" noChangeArrowheads="1"/>
          </p:cNvSpPr>
          <p:nvPr>
            <p:ph type="body" idx="1"/>
          </p:nvPr>
        </p:nvSpPr>
        <p:spPr bwMode="auto">
          <a:xfrm>
            <a:off x="685800" y="4343400"/>
            <a:ext cx="5484813"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GB" sz="1200" b="0" i="0" kern="1200" dirty="0" smtClean="0">
                <a:solidFill>
                  <a:srgbClr val="000000"/>
                </a:solidFill>
                <a:effectLst/>
                <a:latin typeface="Times New Roman" pitchFamily="16" charset="0"/>
                <a:ea typeface="+mn-ea"/>
                <a:cs typeface="+mn-cs"/>
              </a:rPr>
              <a:t>B values : amount of diffusion</a:t>
            </a:r>
            <a:r>
              <a:rPr lang="en-GB" sz="1200" b="0" i="0" kern="1200" baseline="0" dirty="0" smtClean="0">
                <a:solidFill>
                  <a:srgbClr val="000000"/>
                </a:solidFill>
                <a:effectLst/>
                <a:latin typeface="Times New Roman" pitchFamily="16" charset="0"/>
                <a:ea typeface="+mn-ea"/>
                <a:cs typeface="+mn-cs"/>
              </a:rPr>
              <a:t> weighting used for each volume </a:t>
            </a:r>
          </a:p>
          <a:p>
            <a:endParaRPr lang="en-GB" sz="1200" b="0" i="0" kern="1200" baseline="0" dirty="0" smtClean="0">
              <a:solidFill>
                <a:srgbClr val="000000"/>
              </a:solidFill>
              <a:effectLst/>
              <a:latin typeface="Times New Roman" pitchFamily="16" charset="0"/>
              <a:ea typeface="+mn-ea"/>
              <a:cs typeface="+mn-cs"/>
            </a:endParaRPr>
          </a:p>
          <a:p>
            <a:r>
              <a:rPr lang="en-GB" sz="1200" b="0" i="0" kern="1200" dirty="0" smtClean="0">
                <a:solidFill>
                  <a:srgbClr val="000000"/>
                </a:solidFill>
                <a:effectLst/>
                <a:latin typeface="Times New Roman" pitchFamily="16" charset="0"/>
                <a:ea typeface="+mn-ea"/>
                <a:cs typeface="+mn-cs"/>
              </a:rPr>
              <a:t>750~1500 s/m^2, and is most frequently set at 1000s/m^2.</a:t>
            </a:r>
          </a:p>
          <a:p>
            <a:endParaRPr lang="en-GB" sz="1200" b="0" i="0" kern="1200" dirty="0" smtClean="0">
              <a:solidFill>
                <a:srgbClr val="000000"/>
              </a:solidFill>
              <a:effectLst/>
              <a:latin typeface="Times New Roman" pitchFamily="16" charset="0"/>
              <a:ea typeface="+mn-ea"/>
              <a:cs typeface="+mn-cs"/>
            </a:endParaRPr>
          </a:p>
          <a:p>
            <a:r>
              <a:rPr lang="en-GB" sz="1200" b="0" i="0" kern="1200" dirty="0" smtClean="0">
                <a:solidFill>
                  <a:srgbClr val="000000"/>
                </a:solidFill>
                <a:effectLst/>
                <a:latin typeface="Times New Roman" pitchFamily="16" charset="0"/>
                <a:ea typeface="+mn-ea"/>
                <a:cs typeface="+mn-cs"/>
              </a:rPr>
              <a:t>B vectors: gradient direction</a:t>
            </a:r>
            <a:endParaRPr lang="en-US" dirty="0"/>
          </a:p>
        </p:txBody>
      </p:sp>
      <p:sp>
        <p:nvSpPr>
          <p:cNvPr id="37891"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9pPr>
          </a:lstStyle>
          <a:p>
            <a:pPr algn="r">
              <a:buClrTx/>
              <a:buFontTx/>
              <a:buNone/>
            </a:pPr>
            <a:fld id="{B1F1D329-CE03-4520-B20D-0A2F06F7105A}" type="slidenum">
              <a:rPr lang="en-GB" sz="1200"/>
              <a:pPr algn="r">
                <a:buClrTx/>
                <a:buFontTx/>
                <a:buNone/>
              </a:pPr>
              <a:t>33</a:t>
            </a:fld>
            <a:endParaRPr lang="en-GB" sz="1200"/>
          </a:p>
        </p:txBody>
      </p:sp>
    </p:spTree>
    <p:extLst>
      <p:ext uri="{BB962C8B-B14F-4D97-AF65-F5344CB8AC3E}">
        <p14:creationId xmlns:p14="http://schemas.microsoft.com/office/powerpoint/2010/main" val="25353030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7747BD9D-79A7-4E23-A1F7-7300B5AC4016}" type="slidenum">
              <a:rPr lang="en-GB"/>
              <a:pPr/>
              <a:t>34</a:t>
            </a:fld>
            <a:endParaRPr lang="en-GB"/>
          </a:p>
        </p:txBody>
      </p:sp>
      <p:sp>
        <p:nvSpPr>
          <p:cNvPr id="3788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7890" name="Rectangle 2"/>
          <p:cNvSpPr txBox="1">
            <a:spLocks noGrp="1" noChangeArrowheads="1"/>
          </p:cNvSpPr>
          <p:nvPr>
            <p:ph type="body" idx="1"/>
          </p:nvPr>
        </p:nvSpPr>
        <p:spPr bwMode="auto">
          <a:xfrm>
            <a:off x="685800" y="4343400"/>
            <a:ext cx="5484813"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dirty="0" err="1" smtClean="0"/>
              <a:t>Nifti</a:t>
            </a:r>
            <a:r>
              <a:rPr lang="en-US" dirty="0" smtClean="0"/>
              <a:t> to </a:t>
            </a:r>
            <a:r>
              <a:rPr lang="en-US" dirty="0" err="1" smtClean="0"/>
              <a:t>bfloat</a:t>
            </a:r>
            <a:endParaRPr lang="en-US" dirty="0"/>
          </a:p>
        </p:txBody>
      </p:sp>
      <p:sp>
        <p:nvSpPr>
          <p:cNvPr id="37891"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9pPr>
          </a:lstStyle>
          <a:p>
            <a:pPr algn="r">
              <a:buClrTx/>
              <a:buFontTx/>
              <a:buNone/>
            </a:pPr>
            <a:fld id="{B1F1D329-CE03-4520-B20D-0A2F06F7105A}" type="slidenum">
              <a:rPr lang="en-GB" sz="1200"/>
              <a:pPr algn="r">
                <a:buClrTx/>
                <a:buFontTx/>
                <a:buNone/>
              </a:pPr>
              <a:t>34</a:t>
            </a:fld>
            <a:endParaRPr lang="en-GB" sz="1200"/>
          </a:p>
        </p:txBody>
      </p:sp>
    </p:spTree>
    <p:extLst>
      <p:ext uri="{BB962C8B-B14F-4D97-AF65-F5344CB8AC3E}">
        <p14:creationId xmlns:p14="http://schemas.microsoft.com/office/powerpoint/2010/main" val="7877863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7747BD9D-79A7-4E23-A1F7-7300B5AC4016}" type="slidenum">
              <a:rPr lang="en-GB"/>
              <a:pPr/>
              <a:t>35</a:t>
            </a:fld>
            <a:endParaRPr lang="en-GB"/>
          </a:p>
        </p:txBody>
      </p:sp>
      <p:sp>
        <p:nvSpPr>
          <p:cNvPr id="3788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7890" name="Rectangle 2"/>
          <p:cNvSpPr txBox="1">
            <a:spLocks noGrp="1" noChangeArrowheads="1"/>
          </p:cNvSpPr>
          <p:nvPr>
            <p:ph type="body" idx="1"/>
          </p:nvPr>
        </p:nvSpPr>
        <p:spPr bwMode="auto">
          <a:xfrm>
            <a:off x="685800" y="4343400"/>
            <a:ext cx="5484813"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37891"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9pPr>
          </a:lstStyle>
          <a:p>
            <a:pPr algn="r">
              <a:buClrTx/>
              <a:buFontTx/>
              <a:buNone/>
            </a:pPr>
            <a:fld id="{B1F1D329-CE03-4520-B20D-0A2F06F7105A}" type="slidenum">
              <a:rPr lang="en-GB" sz="1200"/>
              <a:pPr algn="r">
                <a:buClrTx/>
                <a:buFontTx/>
                <a:buNone/>
              </a:pPr>
              <a:t>35</a:t>
            </a:fld>
            <a:endParaRPr lang="en-GB" sz="1200"/>
          </a:p>
        </p:txBody>
      </p:sp>
    </p:spTree>
    <p:extLst>
      <p:ext uri="{BB962C8B-B14F-4D97-AF65-F5344CB8AC3E}">
        <p14:creationId xmlns:p14="http://schemas.microsoft.com/office/powerpoint/2010/main" val="32696838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D292BE76-0499-4570-ABFE-FCD7FBD38755}" type="slidenum">
              <a:rPr lang="en-GB"/>
              <a:pPr/>
              <a:t>36</a:t>
            </a:fld>
            <a:endParaRPr lang="en-GB"/>
          </a:p>
        </p:txBody>
      </p:sp>
      <p:sp>
        <p:nvSpPr>
          <p:cNvPr id="3891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891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a:spcBef>
                <a:spcPts val="450"/>
              </a:spcBef>
              <a:buClrTx/>
              <a:buFontTx/>
              <a:buNone/>
            </a:pPr>
            <a:r>
              <a:rPr lang="en-US">
                <a:latin typeface="Calibri" pitchFamily="32" charset="0"/>
                <a:ea typeface="DejaVu Sans" charset="0"/>
                <a:cs typeface="DejaVu Sans" charset="0"/>
              </a:rPr>
              <a:t>The figure illustrates diffusion of a water molecule within a fiber bundle. Diffusion is less restricted along the axis of the fiber bundle than across it.</a:t>
            </a:r>
          </a:p>
          <a:p>
            <a:pPr>
              <a:spcBef>
                <a:spcPts val="450"/>
              </a:spcBef>
              <a:buClrTx/>
              <a:buFontTx/>
              <a:buNone/>
            </a:pPr>
            <a:endParaRPr lang="en-US">
              <a:latin typeface="Calibri" pitchFamily="32" charset="0"/>
              <a:ea typeface="DejaVu Sans" charset="0"/>
              <a:cs typeface="DejaVu Sans" charset="0"/>
            </a:endParaRPr>
          </a:p>
          <a:p>
            <a:pPr>
              <a:spcBef>
                <a:spcPts val="450"/>
              </a:spcBef>
              <a:buClrTx/>
              <a:buFontTx/>
              <a:buNone/>
            </a:pPr>
            <a:r>
              <a:rPr lang="en-US">
                <a:latin typeface="Calibri" pitchFamily="32" charset="0"/>
                <a:ea typeface="DejaVu Sans" charset="0"/>
                <a:cs typeface="DejaVu Sans" charset="0"/>
              </a:rPr>
              <a:t>Tractography is an attempt to connect voxels based on the similarities of their maximal diffusion directions (one of the three measures we get in diffusion images)</a:t>
            </a:r>
          </a:p>
          <a:p>
            <a:pPr>
              <a:spcBef>
                <a:spcPts val="450"/>
              </a:spcBef>
              <a:buClrTx/>
              <a:buFontTx/>
              <a:buNone/>
            </a:pPr>
            <a:endParaRPr lang="en-US">
              <a:latin typeface="Calibri" pitchFamily="32" charset="0"/>
              <a:ea typeface="DejaVu Sans" charset="0"/>
              <a:cs typeface="DejaVu Sans" charset="0"/>
            </a:endParaRPr>
          </a:p>
          <a:p>
            <a:pPr>
              <a:spcBef>
                <a:spcPts val="450"/>
              </a:spcBef>
              <a:buClrTx/>
              <a:buFontTx/>
              <a:buNone/>
            </a:pPr>
            <a:r>
              <a:rPr lang="en-US">
                <a:latin typeface="Calibri" pitchFamily="32" charset="0"/>
                <a:ea typeface="DejaVu Sans" charset="0"/>
                <a:cs typeface="DejaVu Sans" charset="0"/>
              </a:rPr>
              <a:t>Illustration on the right: Simple, streamlining tractography proceeds by tracing a line through the tensor field, following the principal diffusion direction. The schematic shows a grid of voxels; the grayscale reflects FA [ranging from zero (black) to one (white)]. The corresponding tensors are illustrated by the ellipses shown at each voxel.</a:t>
            </a:r>
          </a:p>
        </p:txBody>
      </p:sp>
      <p:sp>
        <p:nvSpPr>
          <p:cNvPr id="38915"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9pPr>
          </a:lstStyle>
          <a:p>
            <a:pPr algn="r">
              <a:buClrTx/>
              <a:buFontTx/>
              <a:buNone/>
            </a:pPr>
            <a:fld id="{4879C33F-247B-4760-BBF8-4DD66DFA9DA3}" type="slidenum">
              <a:rPr lang="en-GB" sz="1200"/>
              <a:pPr algn="r">
                <a:buClrTx/>
                <a:buFontTx/>
                <a:buNone/>
              </a:pPr>
              <a:t>36</a:t>
            </a:fld>
            <a:endParaRPr lang="en-GB" sz="1200"/>
          </a:p>
        </p:txBody>
      </p:sp>
    </p:spTree>
    <p:extLst>
      <p:ext uri="{BB962C8B-B14F-4D97-AF65-F5344CB8AC3E}">
        <p14:creationId xmlns:p14="http://schemas.microsoft.com/office/powerpoint/2010/main" val="10623755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7747BD9D-79A7-4E23-A1F7-7300B5AC4016}" type="slidenum">
              <a:rPr lang="en-GB"/>
              <a:pPr/>
              <a:t>37</a:t>
            </a:fld>
            <a:endParaRPr lang="en-GB"/>
          </a:p>
        </p:txBody>
      </p:sp>
      <p:sp>
        <p:nvSpPr>
          <p:cNvPr id="3788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7890" name="Rectangle 2"/>
          <p:cNvSpPr txBox="1">
            <a:spLocks noGrp="1" noChangeArrowheads="1"/>
          </p:cNvSpPr>
          <p:nvPr>
            <p:ph type="body" idx="1"/>
          </p:nvPr>
        </p:nvSpPr>
        <p:spPr bwMode="auto">
          <a:xfrm>
            <a:off x="685800" y="4343400"/>
            <a:ext cx="5484813"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7891"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9pPr>
          </a:lstStyle>
          <a:p>
            <a:pPr algn="r">
              <a:buClrTx/>
              <a:buFontTx/>
              <a:buNone/>
            </a:pPr>
            <a:fld id="{B1F1D329-CE03-4520-B20D-0A2F06F7105A}" type="slidenum">
              <a:rPr lang="en-GB" sz="1200"/>
              <a:pPr algn="r">
                <a:buClrTx/>
                <a:buFontTx/>
                <a:buNone/>
              </a:pPr>
              <a:t>37</a:t>
            </a:fld>
            <a:endParaRPr lang="en-GB" sz="1200"/>
          </a:p>
        </p:txBody>
      </p:sp>
    </p:spTree>
    <p:extLst>
      <p:ext uri="{BB962C8B-B14F-4D97-AF65-F5344CB8AC3E}">
        <p14:creationId xmlns:p14="http://schemas.microsoft.com/office/powerpoint/2010/main" val="26627110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p:cNvSpPr>
            <a:spLocks noGrp="1" noChangeArrowheads="1"/>
          </p:cNvSpPr>
          <p:nvPr>
            <p:ph type="sldNum"/>
          </p:nvPr>
        </p:nvSpPr>
        <p:spPr>
          <a:ln/>
        </p:spPr>
        <p:txBody>
          <a:bodyPr/>
          <a:lstStyle/>
          <a:p>
            <a:fld id="{E02C2AB7-1313-4CA3-A5A2-46230C9CBB8F}" type="slidenum">
              <a:rPr lang="en-GB"/>
              <a:pPr/>
              <a:t>38</a:t>
            </a:fld>
            <a:endParaRPr lang="en-GB"/>
          </a:p>
        </p:txBody>
      </p:sp>
      <p:sp>
        <p:nvSpPr>
          <p:cNvPr id="3993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9938" name="Rectangle 2"/>
          <p:cNvSpPr txBox="1">
            <a:spLocks noGrp="1" noChangeArrowheads="1"/>
          </p:cNvSpPr>
          <p:nvPr>
            <p:ph type="body" idx="1"/>
          </p:nvPr>
        </p:nvSpPr>
        <p:spPr bwMode="auto">
          <a:xfrm>
            <a:off x="685800" y="4343400"/>
            <a:ext cx="5484813"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extLst>
      <p:ext uri="{BB962C8B-B14F-4D97-AF65-F5344CB8AC3E}">
        <p14:creationId xmlns:p14="http://schemas.microsoft.com/office/powerpoint/2010/main" val="7008182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1499B693-9815-4C75-BDAF-F56491DBB815}" type="slidenum">
              <a:rPr lang="en-GB"/>
              <a:pPr/>
              <a:t>39</a:t>
            </a:fld>
            <a:endParaRPr lang="en-GB"/>
          </a:p>
        </p:txBody>
      </p:sp>
      <p:sp>
        <p:nvSpPr>
          <p:cNvPr id="4096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6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a:spcBef>
                <a:spcPts val="450"/>
              </a:spcBef>
              <a:buClrTx/>
              <a:buFontTx/>
              <a:buNone/>
            </a:pPr>
            <a:r>
              <a:rPr lang="en-US">
                <a:latin typeface="Calibri" pitchFamily="32" charset="0"/>
                <a:ea typeface="DejaVu Sans" charset="0"/>
                <a:cs typeface="DejaVu Sans" charset="0"/>
              </a:rPr>
              <a:t>The image on the left is created with a deterministic so-called streamline algorithm. The tracts that are identified look nice and smooth. </a:t>
            </a:r>
          </a:p>
          <a:p>
            <a:pPr>
              <a:spcBef>
                <a:spcPts val="450"/>
              </a:spcBef>
              <a:buClrTx/>
              <a:buFontTx/>
              <a:buNone/>
            </a:pPr>
            <a:endParaRPr lang="en-US">
              <a:latin typeface="Calibri" pitchFamily="32" charset="0"/>
              <a:ea typeface="DejaVu Sans" charset="0"/>
              <a:cs typeface="DejaVu Sans" charset="0"/>
            </a:endParaRPr>
          </a:p>
          <a:p>
            <a:pPr>
              <a:spcBef>
                <a:spcPts val="450"/>
              </a:spcBef>
              <a:buClrTx/>
              <a:buFontTx/>
              <a:buNone/>
            </a:pPr>
            <a:r>
              <a:rPr lang="en-US">
                <a:latin typeface="Calibri" pitchFamily="32" charset="0"/>
                <a:ea typeface="DejaVu Sans" charset="0"/>
                <a:cs typeface="DejaVu Sans" charset="0"/>
              </a:rPr>
              <a:t>Probabilistic tractography on the other hand gives less spatially resolved tracts. </a:t>
            </a:r>
          </a:p>
          <a:p>
            <a:pPr>
              <a:spcBef>
                <a:spcPts val="450"/>
              </a:spcBef>
              <a:buClrTx/>
              <a:buFontTx/>
              <a:buNone/>
            </a:pPr>
            <a:endParaRPr lang="en-US">
              <a:latin typeface="Calibri" pitchFamily="32" charset="0"/>
              <a:ea typeface="DejaVu Sans" charset="0"/>
              <a:cs typeface="DejaVu Sans" charset="0"/>
            </a:endParaRPr>
          </a:p>
          <a:p>
            <a:pPr>
              <a:spcBef>
                <a:spcPts val="450"/>
              </a:spcBef>
              <a:buClrTx/>
              <a:buFontTx/>
              <a:buNone/>
            </a:pPr>
            <a:endParaRPr lang="en-US">
              <a:latin typeface="Calibri" pitchFamily="32" charset="0"/>
              <a:ea typeface="DejaVu Sans" charset="0"/>
              <a:cs typeface="DejaVu Sans" charset="0"/>
            </a:endParaRPr>
          </a:p>
        </p:txBody>
      </p:sp>
      <p:sp>
        <p:nvSpPr>
          <p:cNvPr id="40963"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9pPr>
          </a:lstStyle>
          <a:p>
            <a:pPr algn="r">
              <a:buClrTx/>
              <a:buFontTx/>
              <a:buNone/>
            </a:pPr>
            <a:fld id="{B35394E1-A554-420B-889D-CE73CCD56AD5}" type="slidenum">
              <a:rPr lang="en-GB" sz="1200"/>
              <a:pPr algn="r">
                <a:buClrTx/>
                <a:buFontTx/>
                <a:buNone/>
              </a:pPr>
              <a:t>39</a:t>
            </a:fld>
            <a:endParaRPr lang="en-GB" sz="1200"/>
          </a:p>
        </p:txBody>
      </p:sp>
    </p:spTree>
    <p:extLst>
      <p:ext uri="{BB962C8B-B14F-4D97-AF65-F5344CB8AC3E}">
        <p14:creationId xmlns:p14="http://schemas.microsoft.com/office/powerpoint/2010/main" val="37426668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2690E63E-6C39-43B5-8CF0-0BFF42F66162}" type="slidenum">
              <a:rPr lang="en-GB"/>
              <a:pPr/>
              <a:t>40</a:t>
            </a:fld>
            <a:endParaRPr lang="en-GB"/>
          </a:p>
        </p:txBody>
      </p:sp>
      <p:sp>
        <p:nvSpPr>
          <p:cNvPr id="4198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98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a:spcBef>
                <a:spcPts val="450"/>
              </a:spcBef>
              <a:buClrTx/>
              <a:buFontTx/>
              <a:buNone/>
            </a:pPr>
            <a:r>
              <a:rPr lang="en-GB" sz="1200" b="0" i="0" kern="1200" dirty="0" smtClean="0">
                <a:solidFill>
                  <a:srgbClr val="000000"/>
                </a:solidFill>
                <a:effectLst/>
                <a:latin typeface="Times New Roman" pitchFamily="16" charset="0"/>
                <a:ea typeface="+mn-ea"/>
                <a:cs typeface="+mn-cs"/>
              </a:rPr>
              <a:t> reduce the severity of correction for multiple tests;</a:t>
            </a:r>
          </a:p>
          <a:p>
            <a:pPr>
              <a:spcBef>
                <a:spcPts val="450"/>
              </a:spcBef>
              <a:buClrTx/>
              <a:buFontTx/>
              <a:buNone/>
            </a:pPr>
            <a:endParaRPr lang="en-GB" sz="1200" b="0" i="0" kern="1200" dirty="0" smtClean="0">
              <a:solidFill>
                <a:srgbClr val="000000"/>
              </a:solidFill>
              <a:effectLst/>
              <a:latin typeface="Times New Roman" pitchFamily="16" charset="0"/>
              <a:ea typeface="+mn-ea"/>
              <a:cs typeface="+mn-cs"/>
            </a:endParaRPr>
          </a:p>
          <a:p>
            <a:pPr>
              <a:spcBef>
                <a:spcPts val="450"/>
              </a:spcBef>
              <a:buClrTx/>
              <a:buFontTx/>
              <a:buNone/>
            </a:pPr>
            <a:r>
              <a:rPr lang="en-GB" sz="1200" b="0" i="0" kern="1200" dirty="0" smtClean="0">
                <a:solidFill>
                  <a:srgbClr val="000000"/>
                </a:solidFill>
                <a:effectLst/>
                <a:latin typeface="Times New Roman" pitchFamily="16" charset="0"/>
                <a:ea typeface="+mn-ea"/>
                <a:cs typeface="+mn-cs"/>
              </a:rPr>
              <a:t>Type I error (false positive) incorrect rejection of a true null hypothesis</a:t>
            </a:r>
            <a:endParaRPr lang="en-US" dirty="0">
              <a:latin typeface="Calibri" pitchFamily="32" charset="0"/>
              <a:ea typeface="DejaVu Sans" charset="0"/>
              <a:cs typeface="DejaVu Sans" charset="0"/>
            </a:endParaRPr>
          </a:p>
        </p:txBody>
      </p:sp>
      <p:sp>
        <p:nvSpPr>
          <p:cNvPr id="41987"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9pPr>
          </a:lstStyle>
          <a:p>
            <a:pPr algn="r">
              <a:buClrTx/>
              <a:buFontTx/>
              <a:buNone/>
            </a:pPr>
            <a:fld id="{5CAFE742-FF12-4228-99FD-77B7743F93C3}" type="slidenum">
              <a:rPr lang="en-GB" sz="1200"/>
              <a:pPr algn="r">
                <a:buClrTx/>
                <a:buFontTx/>
                <a:buNone/>
              </a:pPr>
              <a:t>40</a:t>
            </a:fld>
            <a:endParaRPr lang="en-GB" sz="1200"/>
          </a:p>
        </p:txBody>
      </p:sp>
    </p:spTree>
    <p:extLst>
      <p:ext uri="{BB962C8B-B14F-4D97-AF65-F5344CB8AC3E}">
        <p14:creationId xmlns:p14="http://schemas.microsoft.com/office/powerpoint/2010/main" val="19135465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C02FCAF8-9233-4F53-85A4-23BFF4B1DF3C}" type="slidenum">
              <a:rPr lang="en-GB"/>
              <a:pPr/>
              <a:t>4</a:t>
            </a:fld>
            <a:endParaRPr lang="en-GB"/>
          </a:p>
        </p:txBody>
      </p:sp>
      <p:sp>
        <p:nvSpPr>
          <p:cNvPr id="2764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hangingPunct="1">
              <a:spcBef>
                <a:spcPts val="450"/>
              </a:spcBef>
              <a:buClrTx/>
              <a:buFontTx/>
              <a:buNone/>
            </a:pPr>
            <a:endParaRPr lang="en-GB" dirty="0" smtClean="0">
              <a:latin typeface="Calibri" pitchFamily="32" charset="0"/>
              <a:ea typeface="DejaVu Sans" charset="0"/>
              <a:cs typeface="DejaVu Sans" charset="0"/>
            </a:endParaRPr>
          </a:p>
        </p:txBody>
      </p:sp>
      <p:sp>
        <p:nvSpPr>
          <p:cNvPr id="27651"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9pPr>
          </a:lstStyle>
          <a:p>
            <a:pPr algn="r">
              <a:buClrTx/>
              <a:buFontTx/>
              <a:buNone/>
            </a:pPr>
            <a:fld id="{4C077EA9-D009-4DFE-AB38-ECC0B0920EF4}" type="slidenum">
              <a:rPr lang="en-GB" sz="1200"/>
              <a:pPr algn="r">
                <a:buClrTx/>
                <a:buFontTx/>
                <a:buNone/>
              </a:pPr>
              <a:t>4</a:t>
            </a:fld>
            <a:endParaRPr lang="en-GB" sz="1200"/>
          </a:p>
        </p:txBody>
      </p:sp>
    </p:spTree>
    <p:extLst>
      <p:ext uri="{BB962C8B-B14F-4D97-AF65-F5344CB8AC3E}">
        <p14:creationId xmlns:p14="http://schemas.microsoft.com/office/powerpoint/2010/main" val="4093540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p:cNvSpPr>
            <a:spLocks noGrp="1" noChangeArrowheads="1"/>
          </p:cNvSpPr>
          <p:nvPr>
            <p:ph type="sldNum"/>
          </p:nvPr>
        </p:nvSpPr>
        <p:spPr>
          <a:ln/>
        </p:spPr>
        <p:txBody>
          <a:bodyPr/>
          <a:lstStyle/>
          <a:p>
            <a:fld id="{05668432-2CBB-4EC6-B076-DCFA91DFDF87}" type="slidenum">
              <a:rPr lang="en-GB"/>
              <a:pPr/>
              <a:t>42</a:t>
            </a:fld>
            <a:endParaRPr lang="en-GB"/>
          </a:p>
        </p:txBody>
      </p:sp>
      <p:sp>
        <p:nvSpPr>
          <p:cNvPr id="4608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6082" name="Rectangle 2"/>
          <p:cNvSpPr txBox="1">
            <a:spLocks noGrp="1" noChangeArrowheads="1"/>
          </p:cNvSpPr>
          <p:nvPr>
            <p:ph type="body" idx="1"/>
          </p:nvPr>
        </p:nvSpPr>
        <p:spPr bwMode="auto">
          <a:xfrm>
            <a:off x="685800" y="4343400"/>
            <a:ext cx="5484813"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extLst>
      <p:ext uri="{BB962C8B-B14F-4D97-AF65-F5344CB8AC3E}">
        <p14:creationId xmlns:p14="http://schemas.microsoft.com/office/powerpoint/2010/main" val="38764529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p:cNvSpPr>
            <a:spLocks noGrp="1" noChangeArrowheads="1"/>
          </p:cNvSpPr>
          <p:nvPr>
            <p:ph type="sldNum"/>
          </p:nvPr>
        </p:nvSpPr>
        <p:spPr>
          <a:ln/>
        </p:spPr>
        <p:txBody>
          <a:bodyPr/>
          <a:lstStyle/>
          <a:p>
            <a:fld id="{05668432-2CBB-4EC6-B076-DCFA91DFDF87}" type="slidenum">
              <a:rPr lang="en-GB"/>
              <a:pPr/>
              <a:t>43</a:t>
            </a:fld>
            <a:endParaRPr lang="en-GB"/>
          </a:p>
        </p:txBody>
      </p:sp>
      <p:sp>
        <p:nvSpPr>
          <p:cNvPr id="4608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6082" name="Rectangle 2"/>
          <p:cNvSpPr txBox="1">
            <a:spLocks noGrp="1" noChangeArrowheads="1"/>
          </p:cNvSpPr>
          <p:nvPr>
            <p:ph type="body" idx="1"/>
          </p:nvPr>
        </p:nvSpPr>
        <p:spPr bwMode="auto">
          <a:xfrm>
            <a:off x="685800" y="4343400"/>
            <a:ext cx="5484813"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extLst>
      <p:ext uri="{BB962C8B-B14F-4D97-AF65-F5344CB8AC3E}">
        <p14:creationId xmlns:p14="http://schemas.microsoft.com/office/powerpoint/2010/main" val="4285782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C02FCAF8-9233-4F53-85A4-23BFF4B1DF3C}" type="slidenum">
              <a:rPr lang="en-GB"/>
              <a:pPr/>
              <a:t>5</a:t>
            </a:fld>
            <a:endParaRPr lang="en-GB"/>
          </a:p>
        </p:txBody>
      </p:sp>
      <p:sp>
        <p:nvSpPr>
          <p:cNvPr id="2764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hangingPunct="1">
              <a:spcBef>
                <a:spcPts val="450"/>
              </a:spcBef>
              <a:buClrTx/>
              <a:buFontTx/>
              <a:buNone/>
            </a:pPr>
            <a:endParaRPr lang="en-GB" dirty="0">
              <a:latin typeface="Calibri" pitchFamily="32" charset="0"/>
              <a:ea typeface="DejaVu Sans" charset="0"/>
              <a:cs typeface="DejaVu Sans" charset="0"/>
            </a:endParaRPr>
          </a:p>
        </p:txBody>
      </p:sp>
      <p:sp>
        <p:nvSpPr>
          <p:cNvPr id="27651"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9pPr>
          </a:lstStyle>
          <a:p>
            <a:pPr algn="r">
              <a:buClrTx/>
              <a:buFontTx/>
              <a:buNone/>
            </a:pPr>
            <a:fld id="{4C077EA9-D009-4DFE-AB38-ECC0B0920EF4}" type="slidenum">
              <a:rPr lang="en-GB" sz="1200"/>
              <a:pPr algn="r">
                <a:buClrTx/>
                <a:buFontTx/>
                <a:buNone/>
              </a:pPr>
              <a:t>5</a:t>
            </a:fld>
            <a:endParaRPr lang="en-GB" sz="1200"/>
          </a:p>
        </p:txBody>
      </p:sp>
    </p:spTree>
    <p:extLst>
      <p:ext uri="{BB962C8B-B14F-4D97-AF65-F5344CB8AC3E}">
        <p14:creationId xmlns:p14="http://schemas.microsoft.com/office/powerpoint/2010/main" val="774074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C02FCAF8-9233-4F53-85A4-23BFF4B1DF3C}" type="slidenum">
              <a:rPr lang="en-GB"/>
              <a:pPr/>
              <a:t>6</a:t>
            </a:fld>
            <a:endParaRPr lang="en-GB"/>
          </a:p>
        </p:txBody>
      </p:sp>
      <p:sp>
        <p:nvSpPr>
          <p:cNvPr id="2764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hangingPunct="1">
              <a:spcBef>
                <a:spcPts val="450"/>
              </a:spcBef>
              <a:buClrTx/>
              <a:buFontTx/>
              <a:buNone/>
            </a:pPr>
            <a:endParaRPr lang="en-GB" dirty="0">
              <a:latin typeface="Calibri" pitchFamily="32" charset="0"/>
              <a:ea typeface="DejaVu Sans" charset="0"/>
              <a:cs typeface="DejaVu Sans" charset="0"/>
            </a:endParaRPr>
          </a:p>
        </p:txBody>
      </p:sp>
      <p:sp>
        <p:nvSpPr>
          <p:cNvPr id="27651"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9pPr>
          </a:lstStyle>
          <a:p>
            <a:pPr algn="r">
              <a:buClrTx/>
              <a:buFontTx/>
              <a:buNone/>
            </a:pPr>
            <a:fld id="{4C077EA9-D009-4DFE-AB38-ECC0B0920EF4}" type="slidenum">
              <a:rPr lang="en-GB" sz="1200"/>
              <a:pPr algn="r">
                <a:buClrTx/>
                <a:buFontTx/>
                <a:buNone/>
              </a:pPr>
              <a:t>6</a:t>
            </a:fld>
            <a:endParaRPr lang="en-GB" sz="1200"/>
          </a:p>
        </p:txBody>
      </p:sp>
    </p:spTree>
    <p:extLst>
      <p:ext uri="{BB962C8B-B14F-4D97-AF65-F5344CB8AC3E}">
        <p14:creationId xmlns:p14="http://schemas.microsoft.com/office/powerpoint/2010/main" val="41194827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C02FCAF8-9233-4F53-85A4-23BFF4B1DF3C}" type="slidenum">
              <a:rPr lang="en-GB"/>
              <a:pPr/>
              <a:t>7</a:t>
            </a:fld>
            <a:endParaRPr lang="en-GB"/>
          </a:p>
        </p:txBody>
      </p:sp>
      <p:sp>
        <p:nvSpPr>
          <p:cNvPr id="2764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hangingPunct="1">
              <a:spcBef>
                <a:spcPts val="450"/>
              </a:spcBef>
              <a:buClrTx/>
              <a:buFontTx/>
              <a:buNone/>
            </a:pPr>
            <a:endParaRPr lang="en-GB" dirty="0">
              <a:latin typeface="Calibri" pitchFamily="32" charset="0"/>
              <a:ea typeface="DejaVu Sans" charset="0"/>
              <a:cs typeface="DejaVu Sans" charset="0"/>
            </a:endParaRPr>
          </a:p>
        </p:txBody>
      </p:sp>
      <p:sp>
        <p:nvSpPr>
          <p:cNvPr id="27651"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9pPr>
          </a:lstStyle>
          <a:p>
            <a:pPr algn="r">
              <a:buClrTx/>
              <a:buFontTx/>
              <a:buNone/>
            </a:pPr>
            <a:fld id="{4C077EA9-D009-4DFE-AB38-ECC0B0920EF4}" type="slidenum">
              <a:rPr lang="en-GB" sz="1200"/>
              <a:pPr algn="r">
                <a:buClrTx/>
                <a:buFontTx/>
                <a:buNone/>
              </a:pPr>
              <a:t>7</a:t>
            </a:fld>
            <a:endParaRPr lang="en-GB" sz="1200"/>
          </a:p>
        </p:txBody>
      </p:sp>
    </p:spTree>
    <p:extLst>
      <p:ext uri="{BB962C8B-B14F-4D97-AF65-F5344CB8AC3E}">
        <p14:creationId xmlns:p14="http://schemas.microsoft.com/office/powerpoint/2010/main" val="27451414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p:cNvSpPr>
            <a:spLocks noGrp="1" noChangeArrowheads="1"/>
          </p:cNvSpPr>
          <p:nvPr>
            <p:ph type="sldNum"/>
          </p:nvPr>
        </p:nvSpPr>
        <p:spPr>
          <a:ln/>
        </p:spPr>
        <p:txBody>
          <a:bodyPr/>
          <a:lstStyle/>
          <a:p>
            <a:fld id="{DCAB2052-91BB-4F64-A592-1BC185F2B232}" type="slidenum">
              <a:rPr lang="en-GB"/>
              <a:pPr/>
              <a:t>8</a:t>
            </a:fld>
            <a:endParaRPr lang="en-GB"/>
          </a:p>
        </p:txBody>
      </p:sp>
      <p:sp>
        <p:nvSpPr>
          <p:cNvPr id="2969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9698" name="Rectangle 2"/>
          <p:cNvSpPr txBox="1">
            <a:spLocks noGrp="1" noChangeArrowheads="1"/>
          </p:cNvSpPr>
          <p:nvPr>
            <p:ph type="body" idx="1"/>
          </p:nvPr>
        </p:nvSpPr>
        <p:spPr bwMode="auto">
          <a:xfrm>
            <a:off x="685800" y="4343400"/>
            <a:ext cx="5484813"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28065173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C02FCAF8-9233-4F53-85A4-23BFF4B1DF3C}" type="slidenum">
              <a:rPr lang="en-GB"/>
              <a:pPr/>
              <a:t>9</a:t>
            </a:fld>
            <a:endParaRPr lang="en-GB"/>
          </a:p>
        </p:txBody>
      </p:sp>
      <p:sp>
        <p:nvSpPr>
          <p:cNvPr id="2764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hangingPunct="1">
              <a:spcBef>
                <a:spcPts val="450"/>
              </a:spcBef>
              <a:buClrTx/>
              <a:buFontTx/>
              <a:buNone/>
            </a:pPr>
            <a:endParaRPr lang="en-GB" dirty="0" smtClean="0">
              <a:latin typeface="Calibri" pitchFamily="32" charset="0"/>
              <a:ea typeface="DejaVu Sans" charset="0"/>
              <a:cs typeface="DejaVu Sans" charset="0"/>
            </a:endParaRPr>
          </a:p>
        </p:txBody>
      </p:sp>
      <p:sp>
        <p:nvSpPr>
          <p:cNvPr id="27651"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9pPr>
          </a:lstStyle>
          <a:p>
            <a:pPr algn="r">
              <a:buClrTx/>
              <a:buFontTx/>
              <a:buNone/>
            </a:pPr>
            <a:fld id="{4C077EA9-D009-4DFE-AB38-ECC0B0920EF4}" type="slidenum">
              <a:rPr lang="en-GB" sz="1200"/>
              <a:pPr algn="r">
                <a:buClrTx/>
                <a:buFontTx/>
                <a:buNone/>
              </a:pPr>
              <a:t>9</a:t>
            </a:fld>
            <a:endParaRPr lang="en-GB" sz="1200"/>
          </a:p>
        </p:txBody>
      </p:sp>
    </p:spTree>
    <p:extLst>
      <p:ext uri="{BB962C8B-B14F-4D97-AF65-F5344CB8AC3E}">
        <p14:creationId xmlns:p14="http://schemas.microsoft.com/office/powerpoint/2010/main" val="32222018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Slide Number Placeholder 3"/>
          <p:cNvSpPr>
            <a:spLocks noGrp="1"/>
          </p:cNvSpPr>
          <p:nvPr>
            <p:ph type="sldNum" idx="10"/>
          </p:nvPr>
        </p:nvSpPr>
        <p:spPr/>
        <p:txBody>
          <a:bodyPr/>
          <a:lstStyle>
            <a:lvl1pPr>
              <a:defRPr/>
            </a:lvl1pPr>
          </a:lstStyle>
          <a:p>
            <a:fld id="{70E47544-7B95-46E5-BBD6-1FE512A82352}" type="slidenum">
              <a:rPr lang="en-US"/>
              <a:pPr/>
              <a:t>‹#›</a:t>
            </a:fld>
            <a:endParaRPr lang="en-US"/>
          </a:p>
        </p:txBody>
      </p:sp>
    </p:spTree>
    <p:extLst>
      <p:ext uri="{BB962C8B-B14F-4D97-AF65-F5344CB8AC3E}">
        <p14:creationId xmlns:p14="http://schemas.microsoft.com/office/powerpoint/2010/main" val="7565795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Slide Number Placeholder 3"/>
          <p:cNvSpPr>
            <a:spLocks noGrp="1"/>
          </p:cNvSpPr>
          <p:nvPr>
            <p:ph type="sldNum" idx="10"/>
          </p:nvPr>
        </p:nvSpPr>
        <p:spPr/>
        <p:txBody>
          <a:bodyPr/>
          <a:lstStyle>
            <a:lvl1pPr>
              <a:defRPr/>
            </a:lvl1pPr>
          </a:lstStyle>
          <a:p>
            <a:fld id="{31098FC0-5B82-454F-A279-ECCBBC7D9365}" type="slidenum">
              <a:rPr lang="en-US"/>
              <a:pPr/>
              <a:t>‹#›</a:t>
            </a:fld>
            <a:endParaRPr lang="en-US"/>
          </a:p>
        </p:txBody>
      </p:sp>
    </p:spTree>
    <p:extLst>
      <p:ext uri="{BB962C8B-B14F-4D97-AF65-F5344CB8AC3E}">
        <p14:creationId xmlns:p14="http://schemas.microsoft.com/office/powerpoint/2010/main" val="13377593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6075" y="908050"/>
            <a:ext cx="2120900" cy="52546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30200" y="908050"/>
            <a:ext cx="6213475" cy="52546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Slide Number Placeholder 3"/>
          <p:cNvSpPr>
            <a:spLocks noGrp="1"/>
          </p:cNvSpPr>
          <p:nvPr>
            <p:ph type="sldNum" idx="10"/>
          </p:nvPr>
        </p:nvSpPr>
        <p:spPr/>
        <p:txBody>
          <a:bodyPr/>
          <a:lstStyle>
            <a:lvl1pPr>
              <a:defRPr/>
            </a:lvl1pPr>
          </a:lstStyle>
          <a:p>
            <a:fld id="{7146ACA5-967B-47C5-9766-FF502E70082C}" type="slidenum">
              <a:rPr lang="en-US"/>
              <a:pPr/>
              <a:t>‹#›</a:t>
            </a:fld>
            <a:endParaRPr lang="en-US"/>
          </a:p>
        </p:txBody>
      </p:sp>
    </p:spTree>
    <p:extLst>
      <p:ext uri="{BB962C8B-B14F-4D97-AF65-F5344CB8AC3E}">
        <p14:creationId xmlns:p14="http://schemas.microsoft.com/office/powerpoint/2010/main" val="40362333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Slide Number Placeholder 3"/>
          <p:cNvSpPr>
            <a:spLocks noGrp="1"/>
          </p:cNvSpPr>
          <p:nvPr>
            <p:ph type="sldNum" idx="10"/>
          </p:nvPr>
        </p:nvSpPr>
        <p:spPr/>
        <p:txBody>
          <a:bodyPr/>
          <a:lstStyle>
            <a:lvl1pPr>
              <a:defRPr/>
            </a:lvl1pPr>
          </a:lstStyle>
          <a:p>
            <a:fld id="{7D1FA596-78F3-45F9-BFBE-4BF5FAF8D530}" type="slidenum">
              <a:rPr lang="en-US"/>
              <a:pPr/>
              <a:t>‹#›</a:t>
            </a:fld>
            <a:endParaRPr lang="en-US"/>
          </a:p>
        </p:txBody>
      </p:sp>
    </p:spTree>
    <p:extLst>
      <p:ext uri="{BB962C8B-B14F-4D97-AF65-F5344CB8AC3E}">
        <p14:creationId xmlns:p14="http://schemas.microsoft.com/office/powerpoint/2010/main" val="10947232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idx="10"/>
          </p:nvPr>
        </p:nvSpPr>
        <p:spPr/>
        <p:txBody>
          <a:bodyPr/>
          <a:lstStyle>
            <a:lvl1pPr>
              <a:defRPr/>
            </a:lvl1pPr>
          </a:lstStyle>
          <a:p>
            <a:fld id="{8F61AEFA-8EAD-45D5-BB02-B3654485848A}" type="slidenum">
              <a:rPr lang="en-US"/>
              <a:pPr/>
              <a:t>‹#›</a:t>
            </a:fld>
            <a:endParaRPr lang="en-US"/>
          </a:p>
        </p:txBody>
      </p:sp>
    </p:spTree>
    <p:extLst>
      <p:ext uri="{BB962C8B-B14F-4D97-AF65-F5344CB8AC3E}">
        <p14:creationId xmlns:p14="http://schemas.microsoft.com/office/powerpoint/2010/main" val="6333560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330200" y="2708275"/>
            <a:ext cx="4167188" cy="345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9788" y="2708275"/>
            <a:ext cx="4167187" cy="345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Slide Number Placeholder 4"/>
          <p:cNvSpPr>
            <a:spLocks noGrp="1"/>
          </p:cNvSpPr>
          <p:nvPr>
            <p:ph type="sldNum" idx="10"/>
          </p:nvPr>
        </p:nvSpPr>
        <p:spPr/>
        <p:txBody>
          <a:bodyPr/>
          <a:lstStyle>
            <a:lvl1pPr>
              <a:defRPr/>
            </a:lvl1pPr>
          </a:lstStyle>
          <a:p>
            <a:fld id="{7C9A87E7-BC70-4D83-B4F8-9C15F7D5EBF3}" type="slidenum">
              <a:rPr lang="en-US"/>
              <a:pPr/>
              <a:t>‹#›</a:t>
            </a:fld>
            <a:endParaRPr lang="en-US"/>
          </a:p>
        </p:txBody>
      </p:sp>
    </p:spTree>
    <p:extLst>
      <p:ext uri="{BB962C8B-B14F-4D97-AF65-F5344CB8AC3E}">
        <p14:creationId xmlns:p14="http://schemas.microsoft.com/office/powerpoint/2010/main" val="42042175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Slide Number Placeholder 6"/>
          <p:cNvSpPr>
            <a:spLocks noGrp="1"/>
          </p:cNvSpPr>
          <p:nvPr>
            <p:ph type="sldNum" idx="10"/>
          </p:nvPr>
        </p:nvSpPr>
        <p:spPr/>
        <p:txBody>
          <a:bodyPr/>
          <a:lstStyle>
            <a:lvl1pPr>
              <a:defRPr/>
            </a:lvl1pPr>
          </a:lstStyle>
          <a:p>
            <a:fld id="{36B40317-4910-4C59-8154-F12D3DA4BD90}" type="slidenum">
              <a:rPr lang="en-US"/>
              <a:pPr/>
              <a:t>‹#›</a:t>
            </a:fld>
            <a:endParaRPr lang="en-US"/>
          </a:p>
        </p:txBody>
      </p:sp>
    </p:spTree>
    <p:extLst>
      <p:ext uri="{BB962C8B-B14F-4D97-AF65-F5344CB8AC3E}">
        <p14:creationId xmlns:p14="http://schemas.microsoft.com/office/powerpoint/2010/main" val="18265161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Slide Number Placeholder 2"/>
          <p:cNvSpPr>
            <a:spLocks noGrp="1"/>
          </p:cNvSpPr>
          <p:nvPr>
            <p:ph type="sldNum" idx="10"/>
          </p:nvPr>
        </p:nvSpPr>
        <p:spPr/>
        <p:txBody>
          <a:bodyPr/>
          <a:lstStyle>
            <a:lvl1pPr>
              <a:defRPr/>
            </a:lvl1pPr>
          </a:lstStyle>
          <a:p>
            <a:fld id="{5E741CBE-BC30-4397-81ED-173F3DD24241}" type="slidenum">
              <a:rPr lang="en-US"/>
              <a:pPr/>
              <a:t>‹#›</a:t>
            </a:fld>
            <a:endParaRPr lang="en-US"/>
          </a:p>
        </p:txBody>
      </p:sp>
    </p:spTree>
    <p:extLst>
      <p:ext uri="{BB962C8B-B14F-4D97-AF65-F5344CB8AC3E}">
        <p14:creationId xmlns:p14="http://schemas.microsoft.com/office/powerpoint/2010/main" val="38748188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idx="10"/>
          </p:nvPr>
        </p:nvSpPr>
        <p:spPr/>
        <p:txBody>
          <a:bodyPr/>
          <a:lstStyle>
            <a:lvl1pPr>
              <a:defRPr/>
            </a:lvl1pPr>
          </a:lstStyle>
          <a:p>
            <a:fld id="{7D1613E3-B804-4195-A848-5AEED26B8DA2}" type="slidenum">
              <a:rPr lang="en-US"/>
              <a:pPr/>
              <a:t>‹#›</a:t>
            </a:fld>
            <a:endParaRPr lang="en-US"/>
          </a:p>
        </p:txBody>
      </p:sp>
    </p:spTree>
    <p:extLst>
      <p:ext uri="{BB962C8B-B14F-4D97-AF65-F5344CB8AC3E}">
        <p14:creationId xmlns:p14="http://schemas.microsoft.com/office/powerpoint/2010/main" val="26105652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idx="10"/>
          </p:nvPr>
        </p:nvSpPr>
        <p:spPr/>
        <p:txBody>
          <a:bodyPr/>
          <a:lstStyle>
            <a:lvl1pPr>
              <a:defRPr/>
            </a:lvl1pPr>
          </a:lstStyle>
          <a:p>
            <a:fld id="{C67CEF71-49F2-4D2C-8501-0BC0DD70AD77}" type="slidenum">
              <a:rPr lang="en-US"/>
              <a:pPr/>
              <a:t>‹#›</a:t>
            </a:fld>
            <a:endParaRPr lang="en-US"/>
          </a:p>
        </p:txBody>
      </p:sp>
    </p:spTree>
    <p:extLst>
      <p:ext uri="{BB962C8B-B14F-4D97-AF65-F5344CB8AC3E}">
        <p14:creationId xmlns:p14="http://schemas.microsoft.com/office/powerpoint/2010/main" val="16041610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idx="10"/>
          </p:nvPr>
        </p:nvSpPr>
        <p:spPr/>
        <p:txBody>
          <a:bodyPr/>
          <a:lstStyle>
            <a:lvl1pPr>
              <a:defRPr/>
            </a:lvl1pPr>
          </a:lstStyle>
          <a:p>
            <a:fld id="{89D4E811-960D-46C8-AAF8-6C0E989745AA}" type="slidenum">
              <a:rPr lang="en-US"/>
              <a:pPr/>
              <a:t>‹#›</a:t>
            </a:fld>
            <a:endParaRPr lang="en-US"/>
          </a:p>
        </p:txBody>
      </p:sp>
    </p:spTree>
    <p:extLst>
      <p:ext uri="{BB962C8B-B14F-4D97-AF65-F5344CB8AC3E}">
        <p14:creationId xmlns:p14="http://schemas.microsoft.com/office/powerpoint/2010/main" val="36847178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30200" y="908050"/>
            <a:ext cx="8486775" cy="1293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smtClean="0"/>
              <a:t>Click to edit the title text format</a:t>
            </a:r>
          </a:p>
        </p:txBody>
      </p:sp>
      <p:sp>
        <p:nvSpPr>
          <p:cNvPr id="1026" name="Rectangle 2"/>
          <p:cNvSpPr>
            <a:spLocks noGrp="1" noChangeArrowheads="1"/>
          </p:cNvSpPr>
          <p:nvPr>
            <p:ph type="body" idx="1"/>
          </p:nvPr>
        </p:nvSpPr>
        <p:spPr bwMode="auto">
          <a:xfrm>
            <a:off x="330200" y="2708275"/>
            <a:ext cx="8486775" cy="345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a:p>
            <a:pPr lvl="4"/>
            <a:r>
              <a:rPr lang="en-GB" smtClean="0"/>
              <a:t>Eighth Outline Level</a:t>
            </a:r>
          </a:p>
          <a:p>
            <a:pPr lvl="4"/>
            <a:r>
              <a:rPr lang="en-GB" smtClean="0"/>
              <a:t>Ninth Outline Level</a:t>
            </a:r>
          </a:p>
        </p:txBody>
      </p:sp>
      <p:sp>
        <p:nvSpPr>
          <p:cNvPr id="1027" name="Rectangle 3"/>
          <p:cNvSpPr>
            <a:spLocks noGrp="1" noChangeArrowheads="1"/>
          </p:cNvSpPr>
          <p:nvPr>
            <p:ph type="sldNum"/>
          </p:nvPr>
        </p:nvSpPr>
        <p:spPr bwMode="auto">
          <a:xfrm>
            <a:off x="7812088" y="6337300"/>
            <a:ext cx="1004887" cy="473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a typeface="+mj-ea"/>
                <a:cs typeface="+mj-cs"/>
              </a:defRPr>
            </a:lvl1pPr>
          </a:lstStyle>
          <a:p>
            <a:fld id="{6DD18502-431F-4188-AF63-39A68226EC7A}" type="slidenum">
              <a:rPr lang="en-US"/>
              <a:pPr/>
              <a:t>‹#›</a:t>
            </a:fld>
            <a:endParaRPr lang="en-US"/>
          </a:p>
        </p:txBody>
      </p:sp>
      <p:pic>
        <p:nvPicPr>
          <p:cNvPr id="1028" name="Picture 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5143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l" defTabSz="449263" rtl="0" eaLnBrk="0" fontAlgn="base" hangingPunct="0">
        <a:spcBef>
          <a:spcPct val="0"/>
        </a:spcBef>
        <a:spcAft>
          <a:spcPct val="0"/>
        </a:spcAft>
        <a:buClr>
          <a:srgbClr val="000000"/>
        </a:buClr>
        <a:buSzPct val="100000"/>
        <a:buFont typeface="Times New Roman" pitchFamily="16" charset="0"/>
        <a:defRPr sz="3000" b="1">
          <a:solidFill>
            <a:srgbClr val="000000"/>
          </a:solidFill>
          <a:latin typeface="+mj-lt"/>
          <a:ea typeface="+mj-ea"/>
          <a:cs typeface="+mj-cs"/>
        </a:defRPr>
      </a:lvl1pPr>
      <a:lvl2pPr marL="742950" indent="-285750" algn="l" defTabSz="449263" rtl="0" eaLnBrk="0" fontAlgn="base" hangingPunct="0">
        <a:spcBef>
          <a:spcPct val="0"/>
        </a:spcBef>
        <a:spcAft>
          <a:spcPct val="0"/>
        </a:spcAft>
        <a:buClr>
          <a:srgbClr val="000000"/>
        </a:buClr>
        <a:buSzPct val="100000"/>
        <a:buFont typeface="Times New Roman" pitchFamily="16" charset="0"/>
        <a:defRPr sz="3000" b="1">
          <a:solidFill>
            <a:srgbClr val="000000"/>
          </a:solidFill>
          <a:latin typeface="Arial" charset="0"/>
          <a:ea typeface="DejaVu Sans" charset="0"/>
          <a:cs typeface="DejaVu Sans" charset="0"/>
        </a:defRPr>
      </a:lvl2pPr>
      <a:lvl3pPr marL="1143000" indent="-228600" algn="l" defTabSz="449263" rtl="0" eaLnBrk="0" fontAlgn="base" hangingPunct="0">
        <a:spcBef>
          <a:spcPct val="0"/>
        </a:spcBef>
        <a:spcAft>
          <a:spcPct val="0"/>
        </a:spcAft>
        <a:buClr>
          <a:srgbClr val="000000"/>
        </a:buClr>
        <a:buSzPct val="100000"/>
        <a:buFont typeface="Times New Roman" pitchFamily="16" charset="0"/>
        <a:defRPr sz="3000" b="1">
          <a:solidFill>
            <a:srgbClr val="000000"/>
          </a:solidFill>
          <a:latin typeface="Arial" charset="0"/>
          <a:ea typeface="DejaVu Sans" charset="0"/>
          <a:cs typeface="DejaVu Sans" charset="0"/>
        </a:defRPr>
      </a:lvl3pPr>
      <a:lvl4pPr marL="1600200" indent="-228600" algn="l" defTabSz="449263" rtl="0" eaLnBrk="0" fontAlgn="base" hangingPunct="0">
        <a:spcBef>
          <a:spcPct val="0"/>
        </a:spcBef>
        <a:spcAft>
          <a:spcPct val="0"/>
        </a:spcAft>
        <a:buClr>
          <a:srgbClr val="000000"/>
        </a:buClr>
        <a:buSzPct val="100000"/>
        <a:buFont typeface="Times New Roman" pitchFamily="16" charset="0"/>
        <a:defRPr sz="3000" b="1">
          <a:solidFill>
            <a:srgbClr val="000000"/>
          </a:solidFill>
          <a:latin typeface="Arial" charset="0"/>
          <a:ea typeface="DejaVu Sans" charset="0"/>
          <a:cs typeface="DejaVu Sans" charset="0"/>
        </a:defRPr>
      </a:lvl4pPr>
      <a:lvl5pPr marL="2057400" indent="-228600" algn="l" defTabSz="449263" rtl="0" eaLnBrk="0" fontAlgn="base" hangingPunct="0">
        <a:spcBef>
          <a:spcPct val="0"/>
        </a:spcBef>
        <a:spcAft>
          <a:spcPct val="0"/>
        </a:spcAft>
        <a:buClr>
          <a:srgbClr val="000000"/>
        </a:buClr>
        <a:buSzPct val="100000"/>
        <a:buFont typeface="Times New Roman" pitchFamily="16" charset="0"/>
        <a:defRPr sz="3000" b="1">
          <a:solidFill>
            <a:srgbClr val="000000"/>
          </a:solidFill>
          <a:latin typeface="Arial" charset="0"/>
          <a:ea typeface="DejaVu Sans" charset="0"/>
          <a:cs typeface="DejaVu Sans" charset="0"/>
        </a:defRPr>
      </a:lvl5pPr>
      <a:lvl6pPr marL="2514600" indent="-228600" algn="l" defTabSz="449263" rtl="0" eaLnBrk="0" fontAlgn="base" hangingPunct="0">
        <a:spcBef>
          <a:spcPct val="0"/>
        </a:spcBef>
        <a:spcAft>
          <a:spcPct val="0"/>
        </a:spcAft>
        <a:buClr>
          <a:srgbClr val="000000"/>
        </a:buClr>
        <a:buSzPct val="100000"/>
        <a:buFont typeface="Times New Roman" pitchFamily="16" charset="0"/>
        <a:defRPr sz="3000" b="1">
          <a:solidFill>
            <a:srgbClr val="000000"/>
          </a:solidFill>
          <a:latin typeface="Arial" charset="0"/>
          <a:ea typeface="DejaVu Sans" charset="0"/>
          <a:cs typeface="DejaVu Sans" charset="0"/>
        </a:defRPr>
      </a:lvl6pPr>
      <a:lvl7pPr marL="2971800" indent="-228600" algn="l" defTabSz="449263" rtl="0" eaLnBrk="0" fontAlgn="base" hangingPunct="0">
        <a:spcBef>
          <a:spcPct val="0"/>
        </a:spcBef>
        <a:spcAft>
          <a:spcPct val="0"/>
        </a:spcAft>
        <a:buClr>
          <a:srgbClr val="000000"/>
        </a:buClr>
        <a:buSzPct val="100000"/>
        <a:buFont typeface="Times New Roman" pitchFamily="16" charset="0"/>
        <a:defRPr sz="3000" b="1">
          <a:solidFill>
            <a:srgbClr val="000000"/>
          </a:solidFill>
          <a:latin typeface="Arial" charset="0"/>
          <a:ea typeface="DejaVu Sans" charset="0"/>
          <a:cs typeface="DejaVu Sans" charset="0"/>
        </a:defRPr>
      </a:lvl7pPr>
      <a:lvl8pPr marL="3429000" indent="-228600" algn="l" defTabSz="449263" rtl="0" eaLnBrk="0" fontAlgn="base" hangingPunct="0">
        <a:spcBef>
          <a:spcPct val="0"/>
        </a:spcBef>
        <a:spcAft>
          <a:spcPct val="0"/>
        </a:spcAft>
        <a:buClr>
          <a:srgbClr val="000000"/>
        </a:buClr>
        <a:buSzPct val="100000"/>
        <a:buFont typeface="Times New Roman" pitchFamily="16" charset="0"/>
        <a:defRPr sz="3000" b="1">
          <a:solidFill>
            <a:srgbClr val="000000"/>
          </a:solidFill>
          <a:latin typeface="Arial" charset="0"/>
          <a:ea typeface="DejaVu Sans" charset="0"/>
          <a:cs typeface="DejaVu Sans" charset="0"/>
        </a:defRPr>
      </a:lvl8pPr>
      <a:lvl9pPr marL="3886200" indent="-228600" algn="l" defTabSz="449263" rtl="0" eaLnBrk="0" fontAlgn="base" hangingPunct="0">
        <a:spcBef>
          <a:spcPct val="0"/>
        </a:spcBef>
        <a:spcAft>
          <a:spcPct val="0"/>
        </a:spcAft>
        <a:buClr>
          <a:srgbClr val="000000"/>
        </a:buClr>
        <a:buSzPct val="100000"/>
        <a:buFont typeface="Times New Roman" pitchFamily="16" charset="0"/>
        <a:defRPr sz="3000" b="1">
          <a:solidFill>
            <a:srgbClr val="000000"/>
          </a:solidFill>
          <a:latin typeface="Arial" charset="0"/>
          <a:ea typeface="DejaVu Sans" charset="0"/>
          <a:cs typeface="DejaVu Sans" charset="0"/>
        </a:defRPr>
      </a:lvl9pPr>
    </p:titleStyle>
    <p:bodyStyle>
      <a:lvl1pPr marL="342900" indent="-342900" algn="l" defTabSz="449263" rtl="0" eaLnBrk="0" fontAlgn="base" hangingPunct="0">
        <a:spcBef>
          <a:spcPts val="700"/>
        </a:spcBef>
        <a:spcAft>
          <a:spcPct val="0"/>
        </a:spcAft>
        <a:buClr>
          <a:srgbClr val="000000"/>
        </a:buClr>
        <a:buSzPct val="100000"/>
        <a:buFont typeface="Times New Roman" pitchFamily="16" charset="0"/>
        <a:defRPr sz="2800">
          <a:solidFill>
            <a:srgbClr val="000000"/>
          </a:solidFill>
          <a:latin typeface="+mn-lt"/>
          <a:ea typeface="+mn-ea"/>
          <a:cs typeface="+mn-cs"/>
        </a:defRPr>
      </a:lvl1pPr>
      <a:lvl2pPr marL="742950" indent="-285750" algn="l" defTabSz="449263" rtl="0" eaLnBrk="0" fontAlgn="base" hangingPunct="0">
        <a:spcBef>
          <a:spcPts val="600"/>
        </a:spcBef>
        <a:spcAft>
          <a:spcPct val="0"/>
        </a:spcAft>
        <a:buClr>
          <a:srgbClr val="000000"/>
        </a:buClr>
        <a:buSzPct val="100000"/>
        <a:buFont typeface="Times New Roman" pitchFamily="16" charset="0"/>
        <a:defRPr sz="2400">
          <a:solidFill>
            <a:srgbClr val="000000"/>
          </a:solidFill>
          <a:latin typeface="+mn-lt"/>
          <a:ea typeface="+mn-ea"/>
          <a:cs typeface="+mn-cs"/>
        </a:defRPr>
      </a:lvl2pPr>
      <a:lvl3pPr marL="11430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3pPr>
      <a:lvl4pPr marL="16002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j-lt"/>
          <a:ea typeface="+mn-ea"/>
          <a:cs typeface="+mn-cs"/>
        </a:defRPr>
      </a:lvl4pPr>
      <a:lvl5pPr marL="20574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j-lt"/>
          <a:ea typeface="+mn-ea"/>
          <a:cs typeface="+mn-cs"/>
        </a:defRPr>
      </a:lvl5pPr>
      <a:lvl6pPr marL="25146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j-lt"/>
          <a:ea typeface="+mn-ea"/>
          <a:cs typeface="+mn-cs"/>
        </a:defRPr>
      </a:lvl6pPr>
      <a:lvl7pPr marL="29718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j-lt"/>
          <a:ea typeface="+mn-ea"/>
          <a:cs typeface="+mn-cs"/>
        </a:defRPr>
      </a:lvl7pPr>
      <a:lvl8pPr marL="34290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j-lt"/>
          <a:ea typeface="+mn-ea"/>
          <a:cs typeface="+mn-cs"/>
        </a:defRPr>
      </a:lvl8pPr>
      <a:lvl9pPr marL="38862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20.png"/></Relationships>
</file>

<file path=ppt/slides/_rels/slide2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5.jpeg"/><Relationship Id="rId7"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220.png"/><Relationship Id="rId9" Type="http://schemas.openxmlformats.org/officeDocument/2006/relationships/image" Target="../media/image27.jpe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8.tmp"/><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9.tmp"/><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0.tmp"/></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8.tmp"/><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40.tmp"/><Relationship Id="rId4" Type="http://schemas.openxmlformats.org/officeDocument/2006/relationships/image" Target="../media/image39.tmp"/></Relationships>
</file>

<file path=ppt/slides/_rels/slide31.xml.rels><?xml version="1.0" encoding="UTF-8" standalone="yes"?>
<Relationships xmlns="http://schemas.openxmlformats.org/package/2006/relationships"><Relationship Id="rId3" Type="http://schemas.openxmlformats.org/officeDocument/2006/relationships/image" Target="../media/image41.tmp"/><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44.tmp"/><Relationship Id="rId5" Type="http://schemas.openxmlformats.org/officeDocument/2006/relationships/image" Target="../media/image43.tmp"/><Relationship Id="rId4" Type="http://schemas.openxmlformats.org/officeDocument/2006/relationships/image" Target="../media/image42.tmp"/></Relationships>
</file>

<file path=ppt/slides/_rels/slide32.xml.rels><?xml version="1.0" encoding="UTF-8" standalone="yes"?>
<Relationships xmlns="http://schemas.openxmlformats.org/package/2006/relationships"><Relationship Id="rId3" Type="http://schemas.openxmlformats.org/officeDocument/2006/relationships/image" Target="../media/image45.tmp"/><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6.tmp"/><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48.tmp"/><Relationship Id="rId4" Type="http://schemas.openxmlformats.org/officeDocument/2006/relationships/image" Target="../media/image47.tmp"/></Relationships>
</file>

<file path=ppt/slides/_rels/slide34.xml.rels><?xml version="1.0" encoding="UTF-8" standalone="yes"?>
<Relationships xmlns="http://schemas.openxmlformats.org/package/2006/relationships"><Relationship Id="rId3" Type="http://schemas.openxmlformats.org/officeDocument/2006/relationships/image" Target="../media/image49.tmp"/><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50.tmp"/></Relationships>
</file>

<file path=ppt/slides/_rels/slide35.xml.rels><?xml version="1.0" encoding="UTF-8" standalone="yes"?>
<Relationships xmlns="http://schemas.openxmlformats.org/package/2006/relationships"><Relationship Id="rId3" Type="http://schemas.openxmlformats.org/officeDocument/2006/relationships/image" Target="../media/image51.tmp"/><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1"/>
          <p:cNvSpPr txBox="1">
            <a:spLocks noChangeArrowheads="1"/>
          </p:cNvSpPr>
          <p:nvPr/>
        </p:nvSpPr>
        <p:spPr bwMode="auto">
          <a:xfrm>
            <a:off x="719857" y="2420888"/>
            <a:ext cx="7704286" cy="4320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DejaVu Sans" charset="0"/>
                <a:cs typeface="DejaVu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DejaVu Sans" charset="0"/>
                <a:cs typeface="DejaVu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DejaVu Sans" charset="0"/>
                <a:cs typeface="DejaVu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DejaVu Sans" charset="0"/>
                <a:cs typeface="DejaVu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DejaVu Sans" charset="0"/>
                <a:cs typeface="DejaVu Sans"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DejaVu Sans" charset="0"/>
                <a:cs typeface="DejaVu Sans"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DejaVu Sans" charset="0"/>
                <a:cs typeface="DejaVu Sans"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DejaVu Sans" charset="0"/>
                <a:cs typeface="DejaVu Sans"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DejaVu Sans" charset="0"/>
                <a:cs typeface="DejaVu Sans" charset="0"/>
              </a:defRPr>
            </a:lvl9pPr>
          </a:lstStyle>
          <a:p>
            <a:pPr algn="ctr">
              <a:buClrTx/>
              <a:buFontTx/>
              <a:buNone/>
            </a:pPr>
            <a:r>
              <a:rPr lang="en-GB" sz="4500" b="1" dirty="0"/>
              <a:t>Diffusion Tensor </a:t>
            </a:r>
            <a:r>
              <a:rPr lang="en-GB" sz="4500" b="1" dirty="0" smtClean="0"/>
              <a:t>Imaging</a:t>
            </a:r>
          </a:p>
          <a:p>
            <a:pPr algn="ctr">
              <a:buClrTx/>
              <a:buFontTx/>
              <a:buNone/>
            </a:pPr>
            <a:endParaRPr lang="en-GB" sz="2400" b="1" dirty="0"/>
          </a:p>
          <a:p>
            <a:pPr algn="ctr">
              <a:buClrTx/>
            </a:pPr>
            <a:r>
              <a:rPr lang="en-GB" sz="2400" b="1" dirty="0" err="1" smtClean="0"/>
              <a:t>Davide</a:t>
            </a:r>
            <a:r>
              <a:rPr lang="en-GB" sz="2400" b="1" dirty="0" smtClean="0"/>
              <a:t> Bono &amp; Roser </a:t>
            </a:r>
            <a:r>
              <a:rPr lang="en-GB" sz="2400" b="1" dirty="0" err="1" smtClean="0"/>
              <a:t>Cañigueral</a:t>
            </a:r>
            <a:endParaRPr lang="en-GB" sz="2400" b="1" dirty="0" smtClean="0"/>
          </a:p>
          <a:p>
            <a:pPr algn="ctr">
              <a:buClrTx/>
            </a:pPr>
            <a:endParaRPr lang="en-GB" sz="2400" b="1" dirty="0" smtClean="0"/>
          </a:p>
          <a:p>
            <a:pPr algn="ctr">
              <a:buClrTx/>
            </a:pPr>
            <a:endParaRPr lang="en-GB" sz="2400" b="1" dirty="0"/>
          </a:p>
          <a:p>
            <a:pPr algn="ctr">
              <a:buClrTx/>
            </a:pPr>
            <a:endParaRPr lang="en-GB" sz="2400" b="1" dirty="0" smtClean="0"/>
          </a:p>
          <a:p>
            <a:pPr algn="ctr">
              <a:buClrTx/>
            </a:pPr>
            <a:endParaRPr lang="en-GB" sz="2400" b="1" dirty="0" smtClean="0"/>
          </a:p>
          <a:p>
            <a:pPr algn="ctr">
              <a:buClrTx/>
            </a:pPr>
            <a:endParaRPr lang="en-GB" sz="2400" b="1" dirty="0"/>
          </a:p>
          <a:p>
            <a:pPr algn="ctr">
              <a:buClrTx/>
            </a:pPr>
            <a:endParaRPr lang="en-GB" sz="2400" b="1" dirty="0" smtClean="0"/>
          </a:p>
          <a:p>
            <a:pPr algn="ctr">
              <a:buClrTx/>
            </a:pPr>
            <a:r>
              <a:rPr lang="en-GB" sz="2000" b="1" dirty="0" smtClean="0"/>
              <a:t>Methods for Dummies – 15</a:t>
            </a:r>
            <a:r>
              <a:rPr lang="en-GB" sz="2000" b="1" baseline="30000" dirty="0" smtClean="0"/>
              <a:t>th</a:t>
            </a:r>
            <a:r>
              <a:rPr lang="en-GB" sz="2000" b="1" dirty="0" smtClean="0"/>
              <a:t> March 2017</a:t>
            </a:r>
            <a:endParaRPr lang="en-GB" sz="2000" b="1" dirty="0"/>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4172" y="1351804"/>
            <a:ext cx="8641655" cy="3046988"/>
          </a:xfrm>
          <a:prstGeom prst="rect">
            <a:avLst/>
          </a:prstGeom>
          <a:noFill/>
        </p:spPr>
        <p:txBody>
          <a:bodyPr wrap="square" rtlCol="0">
            <a:spAutoFit/>
          </a:bodyPr>
          <a:lstStyle/>
          <a:p>
            <a:pPr algn="just"/>
            <a:r>
              <a:rPr lang="en-GB" dirty="0" smtClean="0">
                <a:solidFill>
                  <a:schemeClr val="tx1"/>
                </a:solidFill>
                <a:latin typeface="Calibri" panose="020F0502020204030204" pitchFamily="34" charset="0"/>
              </a:rPr>
              <a:t>MRI:</a:t>
            </a:r>
          </a:p>
          <a:p>
            <a:pPr marL="361950" lvl="1" indent="-180975" algn="just">
              <a:spcBef>
                <a:spcPts val="600"/>
              </a:spcBef>
              <a:buFont typeface="Arial" panose="020B0604020202020204" pitchFamily="34" charset="0"/>
              <a:buChar char="•"/>
            </a:pPr>
            <a:r>
              <a:rPr lang="en-GB" dirty="0" smtClean="0">
                <a:solidFill>
                  <a:schemeClr val="tx1"/>
                </a:solidFill>
                <a:latin typeface="Calibri" panose="020F0502020204030204" pitchFamily="34" charset="0"/>
              </a:rPr>
              <a:t>Signal from proton nuclei in </a:t>
            </a:r>
            <a:r>
              <a:rPr lang="en-GB" b="1" dirty="0" smtClean="0">
                <a:solidFill>
                  <a:schemeClr val="tx1"/>
                </a:solidFill>
                <a:latin typeface="Calibri" panose="020F0502020204030204" pitchFamily="34" charset="0"/>
              </a:rPr>
              <a:t>water molecules.</a:t>
            </a:r>
            <a:endParaRPr lang="en-GB" dirty="0">
              <a:solidFill>
                <a:schemeClr val="tx1"/>
              </a:solidFill>
              <a:latin typeface="Calibri" panose="020F0502020204030204" pitchFamily="34" charset="0"/>
            </a:endParaRPr>
          </a:p>
          <a:p>
            <a:pPr marL="361950" lvl="1" indent="-180975" algn="just">
              <a:spcBef>
                <a:spcPts val="600"/>
              </a:spcBef>
              <a:buFont typeface="Arial" panose="020B0604020202020204" pitchFamily="34" charset="0"/>
              <a:buChar char="•"/>
            </a:pPr>
            <a:r>
              <a:rPr lang="en-GB" dirty="0" smtClean="0">
                <a:solidFill>
                  <a:schemeClr val="tx1"/>
                </a:solidFill>
                <a:latin typeface="Calibri" panose="020F0502020204030204" pitchFamily="34" charset="0"/>
              </a:rPr>
              <a:t>Grayscale </a:t>
            </a:r>
            <a:r>
              <a:rPr lang="en-GB" dirty="0">
                <a:solidFill>
                  <a:schemeClr val="tx1"/>
                </a:solidFill>
                <a:latin typeface="Calibri" panose="020F0502020204030204" pitchFamily="34" charset="0"/>
              </a:rPr>
              <a:t>images that have </a:t>
            </a:r>
            <a:r>
              <a:rPr lang="en-GB" b="1" dirty="0">
                <a:solidFill>
                  <a:schemeClr val="tx1"/>
                </a:solidFill>
                <a:latin typeface="Calibri" panose="020F0502020204030204" pitchFamily="34" charset="0"/>
              </a:rPr>
              <a:t>poor contrast</a:t>
            </a:r>
            <a:r>
              <a:rPr lang="en-GB" dirty="0" smtClean="0">
                <a:solidFill>
                  <a:schemeClr val="tx1"/>
                </a:solidFill>
                <a:latin typeface="Calibri" panose="020F0502020204030204" pitchFamily="34" charset="0"/>
              </a:rPr>
              <a:t>.</a:t>
            </a:r>
          </a:p>
          <a:p>
            <a:pPr algn="just"/>
            <a:endParaRPr lang="en-GB" dirty="0">
              <a:solidFill>
                <a:schemeClr val="tx1"/>
              </a:solidFill>
              <a:latin typeface="Calibri" panose="020F0502020204030204" pitchFamily="34" charset="0"/>
            </a:endParaRPr>
          </a:p>
          <a:p>
            <a:pPr algn="just"/>
            <a:r>
              <a:rPr lang="en-GB" dirty="0" smtClean="0">
                <a:solidFill>
                  <a:schemeClr val="tx1"/>
                </a:solidFill>
                <a:latin typeface="Calibri" panose="020F0502020204030204" pitchFamily="34" charset="0"/>
              </a:rPr>
              <a:t>The </a:t>
            </a:r>
            <a:r>
              <a:rPr lang="en-GB" b="1" dirty="0" smtClean="0">
                <a:solidFill>
                  <a:schemeClr val="tx1"/>
                </a:solidFill>
                <a:latin typeface="Calibri" panose="020F0502020204030204" pitchFamily="34" charset="0"/>
              </a:rPr>
              <a:t>contrast/signal</a:t>
            </a:r>
            <a:r>
              <a:rPr lang="en-GB" dirty="0" smtClean="0">
                <a:solidFill>
                  <a:schemeClr val="tx1"/>
                </a:solidFill>
                <a:latin typeface="Calibri" panose="020F0502020204030204" pitchFamily="34" charset="0"/>
              </a:rPr>
              <a:t> (S) can be modified based on the physical properties of water:</a:t>
            </a:r>
          </a:p>
          <a:p>
            <a:pPr marL="622300" lvl="1" algn="just">
              <a:spcBef>
                <a:spcPts val="600"/>
              </a:spcBef>
              <a:buFont typeface="Arial" panose="020B0604020202020204" pitchFamily="34" charset="0"/>
              <a:buChar char="•"/>
            </a:pPr>
            <a:r>
              <a:rPr lang="en-GB" dirty="0" smtClean="0">
                <a:solidFill>
                  <a:schemeClr val="tx1"/>
                </a:solidFill>
                <a:latin typeface="Calibri" panose="020F0502020204030204" pitchFamily="34" charset="0"/>
              </a:rPr>
              <a:t>PD (proton density</a:t>
            </a:r>
            <a:r>
              <a:rPr lang="en-GB" dirty="0" smtClean="0">
                <a:solidFill>
                  <a:schemeClr val="tx1"/>
                </a:solidFill>
                <a:latin typeface="Calibri" panose="020F0502020204030204" pitchFamily="34" charset="0"/>
                <a:sym typeface="Wingdings" panose="05000000000000000000" pitchFamily="2" charset="2"/>
              </a:rPr>
              <a:t>)</a:t>
            </a:r>
            <a:endParaRPr lang="en-GB" dirty="0" smtClean="0">
              <a:solidFill>
                <a:schemeClr val="tx1"/>
              </a:solidFill>
              <a:latin typeface="Calibri" panose="020F0502020204030204" pitchFamily="34" charset="0"/>
            </a:endParaRPr>
          </a:p>
          <a:p>
            <a:pPr marL="622300" lvl="1" algn="just">
              <a:spcBef>
                <a:spcPts val="600"/>
              </a:spcBef>
              <a:buFont typeface="Arial" panose="020B0604020202020204" pitchFamily="34" charset="0"/>
              <a:buChar char="•"/>
            </a:pPr>
            <a:r>
              <a:rPr lang="en-GB" dirty="0" smtClean="0">
                <a:solidFill>
                  <a:schemeClr val="tx1"/>
                </a:solidFill>
                <a:latin typeface="Calibri" panose="020F0502020204030204" pitchFamily="34" charset="0"/>
              </a:rPr>
              <a:t>T</a:t>
            </a:r>
            <a:r>
              <a:rPr lang="en-GB" baseline="-25000" dirty="0" smtClean="0">
                <a:solidFill>
                  <a:schemeClr val="tx1"/>
                </a:solidFill>
                <a:latin typeface="Calibri" panose="020F0502020204030204" pitchFamily="34" charset="0"/>
              </a:rPr>
              <a:t>1</a:t>
            </a:r>
            <a:r>
              <a:rPr lang="en-GB" dirty="0" smtClean="0">
                <a:solidFill>
                  <a:schemeClr val="tx1"/>
                </a:solidFill>
                <a:latin typeface="Calibri" panose="020F0502020204030204" pitchFamily="34" charset="0"/>
              </a:rPr>
              <a:t> relaxation time</a:t>
            </a:r>
          </a:p>
          <a:p>
            <a:pPr marL="622300" lvl="1" algn="just">
              <a:spcBef>
                <a:spcPts val="600"/>
              </a:spcBef>
              <a:buFont typeface="Arial" panose="020B0604020202020204" pitchFamily="34" charset="0"/>
              <a:buChar char="•"/>
            </a:pPr>
            <a:r>
              <a:rPr lang="en-GB" dirty="0" smtClean="0">
                <a:solidFill>
                  <a:schemeClr val="tx1"/>
                </a:solidFill>
                <a:latin typeface="Calibri" panose="020F0502020204030204" pitchFamily="34" charset="0"/>
              </a:rPr>
              <a:t>T</a:t>
            </a:r>
            <a:r>
              <a:rPr lang="en-GB" baseline="-25000" dirty="0" smtClean="0">
                <a:solidFill>
                  <a:schemeClr val="tx1"/>
                </a:solidFill>
                <a:latin typeface="Calibri" panose="020F0502020204030204" pitchFamily="34" charset="0"/>
              </a:rPr>
              <a:t>2</a:t>
            </a:r>
            <a:r>
              <a:rPr lang="en-GB" dirty="0" smtClean="0">
                <a:solidFill>
                  <a:schemeClr val="tx1"/>
                </a:solidFill>
                <a:latin typeface="Calibri" panose="020F0502020204030204" pitchFamily="34" charset="0"/>
              </a:rPr>
              <a:t> relaxation time</a:t>
            </a:r>
          </a:p>
          <a:p>
            <a:pPr marL="622300" lvl="1" algn="just">
              <a:spcBef>
                <a:spcPts val="600"/>
              </a:spcBef>
              <a:buFont typeface="Arial" panose="020B0604020202020204" pitchFamily="34" charset="0"/>
              <a:buChar char="•"/>
            </a:pPr>
            <a:r>
              <a:rPr lang="en-GB" dirty="0" smtClean="0">
                <a:solidFill>
                  <a:schemeClr val="tx1"/>
                </a:solidFill>
                <a:latin typeface="Calibri" panose="020F0502020204030204" pitchFamily="34" charset="0"/>
              </a:rPr>
              <a:t>D (diffusion coefficient)</a:t>
            </a:r>
            <a:endParaRPr lang="en-GB" dirty="0">
              <a:solidFill>
                <a:schemeClr val="tx1"/>
              </a:solidFill>
              <a:latin typeface="Calibri" panose="020F0502020204030204" pitchFamily="34" charset="0"/>
              <a:sym typeface="Wingdings" panose="05000000000000000000" pitchFamily="2" charset="2"/>
            </a:endParaRPr>
          </a:p>
        </p:txBody>
      </p:sp>
      <p:sp>
        <p:nvSpPr>
          <p:cNvPr id="17" name="Text Box 1"/>
          <p:cNvSpPr txBox="1">
            <a:spLocks noChangeArrowheads="1"/>
          </p:cNvSpPr>
          <p:nvPr/>
        </p:nvSpPr>
        <p:spPr bwMode="auto">
          <a:xfrm>
            <a:off x="250824" y="692150"/>
            <a:ext cx="8641656" cy="5766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9pPr>
          </a:lstStyle>
          <a:p>
            <a:pPr>
              <a:buClrTx/>
              <a:buFontTx/>
              <a:buNone/>
            </a:pPr>
            <a:r>
              <a:rPr lang="en-GB" sz="3000" b="1" dirty="0" smtClean="0">
                <a:latin typeface="Calibri" panose="020F0502020204030204" pitchFamily="34" charset="0"/>
              </a:rPr>
              <a:t>Diffusion measured by MRI				</a:t>
            </a:r>
            <a:r>
              <a:rPr lang="en-GB" sz="2000" b="1" i="1" dirty="0" smtClean="0">
                <a:latin typeface="Calibri" panose="020F0502020204030204" pitchFamily="34" charset="0"/>
              </a:rPr>
              <a:t>Diffusion </a:t>
            </a:r>
            <a:r>
              <a:rPr lang="en-GB" sz="2000" b="1" i="1" dirty="0" smtClean="0">
                <a:solidFill>
                  <a:schemeClr val="bg1">
                    <a:lumMod val="65000"/>
                  </a:schemeClr>
                </a:solidFill>
                <a:latin typeface="Calibri" panose="020F0502020204030204" pitchFamily="34" charset="0"/>
              </a:rPr>
              <a:t>Tensor Imaging</a:t>
            </a:r>
            <a:endParaRPr lang="en-GB" sz="3000" b="1" i="1" dirty="0">
              <a:solidFill>
                <a:schemeClr val="bg1">
                  <a:lumMod val="65000"/>
                </a:schemeClr>
              </a:solidFill>
              <a:latin typeface="Calibri" panose="020F0502020204030204" pitchFamily="34" charset="0"/>
            </a:endParaRPr>
          </a:p>
        </p:txBody>
      </p:sp>
      <p:grpSp>
        <p:nvGrpSpPr>
          <p:cNvPr id="18" name="Group 17"/>
          <p:cNvGrpSpPr/>
          <p:nvPr/>
        </p:nvGrpSpPr>
        <p:grpSpPr>
          <a:xfrm>
            <a:off x="3995936" y="3038048"/>
            <a:ext cx="4125561" cy="639959"/>
            <a:chOff x="2509220" y="5362179"/>
            <a:chExt cx="4125561" cy="639959"/>
          </a:xfrm>
        </p:grpSpPr>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9220" y="5362179"/>
              <a:ext cx="4125561" cy="639959"/>
            </a:xfrm>
            <a:prstGeom prst="rect">
              <a:avLst/>
            </a:prstGeom>
          </p:spPr>
        </p:pic>
        <p:sp>
          <p:nvSpPr>
            <p:cNvPr id="21" name="Oval 20"/>
            <p:cNvSpPr/>
            <p:nvPr/>
          </p:nvSpPr>
          <p:spPr bwMode="auto">
            <a:xfrm>
              <a:off x="2987824" y="5445223"/>
              <a:ext cx="504056" cy="473870"/>
            </a:xfrm>
            <a:prstGeom prst="ellipse">
              <a:avLst/>
            </a:prstGeom>
            <a:noFill/>
            <a:ln w="254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en-GB" sz="1800" b="0" i="0" u="none" strike="noStrike" cap="none" normalizeH="0" baseline="0" smtClean="0">
                <a:ln>
                  <a:noFill/>
                </a:ln>
                <a:solidFill>
                  <a:schemeClr val="bg1"/>
                </a:solidFill>
                <a:effectLst/>
                <a:latin typeface="Arial" charset="0"/>
              </a:endParaRPr>
            </a:p>
          </p:txBody>
        </p:sp>
        <p:sp>
          <p:nvSpPr>
            <p:cNvPr id="22" name="Oval 21"/>
            <p:cNvSpPr/>
            <p:nvPr/>
          </p:nvSpPr>
          <p:spPr bwMode="auto">
            <a:xfrm>
              <a:off x="4572000" y="5434775"/>
              <a:ext cx="360388" cy="370489"/>
            </a:xfrm>
            <a:prstGeom prst="ellipse">
              <a:avLst/>
            </a:prstGeom>
            <a:noFill/>
            <a:ln w="254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en-GB" sz="1800" b="0" i="0" u="none" strike="noStrike" cap="none" normalizeH="0" baseline="0" smtClean="0">
                <a:ln>
                  <a:noFill/>
                </a:ln>
                <a:solidFill>
                  <a:schemeClr val="bg1"/>
                </a:solidFill>
                <a:effectLst/>
                <a:latin typeface="Arial" charset="0"/>
              </a:endParaRPr>
            </a:p>
          </p:txBody>
        </p:sp>
        <p:sp>
          <p:nvSpPr>
            <p:cNvPr id="23" name="Oval 22"/>
            <p:cNvSpPr/>
            <p:nvPr/>
          </p:nvSpPr>
          <p:spPr bwMode="auto">
            <a:xfrm>
              <a:off x="5606560" y="5434774"/>
              <a:ext cx="360388" cy="370489"/>
            </a:xfrm>
            <a:prstGeom prst="ellipse">
              <a:avLst/>
            </a:prstGeom>
            <a:noFill/>
            <a:ln w="254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en-GB" sz="1800" b="0" i="0" u="none" strike="noStrike" cap="none" normalizeH="0" baseline="0" smtClean="0">
                <a:ln>
                  <a:noFill/>
                </a:ln>
                <a:solidFill>
                  <a:schemeClr val="bg1"/>
                </a:solidFill>
                <a:effectLst/>
                <a:latin typeface="Arial" charset="0"/>
              </a:endParaRPr>
            </a:p>
          </p:txBody>
        </p:sp>
        <p:sp>
          <p:nvSpPr>
            <p:cNvPr id="24" name="Oval 23"/>
            <p:cNvSpPr/>
            <p:nvPr/>
          </p:nvSpPr>
          <p:spPr bwMode="auto">
            <a:xfrm>
              <a:off x="6325644" y="5465009"/>
              <a:ext cx="263576" cy="276996"/>
            </a:xfrm>
            <a:prstGeom prst="ellipse">
              <a:avLst/>
            </a:prstGeom>
            <a:noFill/>
            <a:ln w="254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en-GB" sz="1800" b="0" i="0" u="none" strike="noStrike" cap="none" normalizeH="0" baseline="0" smtClean="0">
                <a:ln>
                  <a:noFill/>
                </a:ln>
                <a:solidFill>
                  <a:schemeClr val="bg1"/>
                </a:solidFill>
                <a:effectLst/>
                <a:latin typeface="Arial" charset="0"/>
              </a:endParaRPr>
            </a:p>
          </p:txBody>
        </p:sp>
      </p:grpSp>
    </p:spTree>
    <p:extLst>
      <p:ext uri="{BB962C8B-B14F-4D97-AF65-F5344CB8AC3E}">
        <p14:creationId xmlns:p14="http://schemas.microsoft.com/office/powerpoint/2010/main" val="4221764275"/>
      </p:ext>
    </p:extLst>
  </p:cSld>
  <p:clrMapOvr>
    <a:masterClrMapping/>
  </p:clrMapOvr>
  <p:transition spd="med"/>
  <p:timing>
    <p:tnLst>
      <p:par>
        <p:cTn id="1" dur="indefinite" restart="never" fill="hold" nodeType="tmRoot">
          <p:childTnLst>
            <p:par>
              <p:cTn id="2" fill="hold" nodeType="interactiveSeq">
                <p:stCondLst>
                  <p:cond delay="0"/>
                </p:stCondLst>
                <p:childTnLst>
                  <p:par>
                    <p:cTn id="3" fill="hold" nodeType="clickEffect">
                      <p:childTnLst>
                        <p:par>
                          <p:cTn id="4" fill="hold" nodeType="clickEffect">
                            <p:stCondLst>
                              <p:cond delay="0"/>
                            </p:stCondLst>
                            <p:childTnLst>
                              <p:par>
                                <p:cTn id="5" presetID="2" presetClass="mediacall" fill="hold" nodeType="clickEffect">
                                  <p:stCondLst>
                                    <p:cond delay="0"/>
                                  </p:stCondLst>
                                  <p:childTnLst>
                                    <p:anim calcmode="lin" valueType="str">
                                      <p:cBhvr additive="repl">
                                        <p:cTn id="6" dur="1423644864" fill="hold"/>
                                        <p:tgtEl>
                                          <p:sldTgt/>
                                        </p:tgtEl>
                                      </p:cBhvr>
                                    </p:anim>
                                  </p:childTnLst>
                                </p:cTn>
                              </p:par>
                            </p:childTnLst>
                          </p:cTn>
                        </p:par>
                      </p:childTnLst>
                    </p:cTn>
                  </p:par>
                </p:childTnLst>
              </p:cTn>
            </p:par>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4172" y="1351804"/>
            <a:ext cx="8641655" cy="3046988"/>
          </a:xfrm>
          <a:prstGeom prst="rect">
            <a:avLst/>
          </a:prstGeom>
          <a:noFill/>
        </p:spPr>
        <p:txBody>
          <a:bodyPr wrap="square" rtlCol="0">
            <a:spAutoFit/>
          </a:bodyPr>
          <a:lstStyle/>
          <a:p>
            <a:pPr algn="just"/>
            <a:r>
              <a:rPr lang="en-GB" dirty="0" smtClean="0">
                <a:solidFill>
                  <a:schemeClr val="tx1"/>
                </a:solidFill>
                <a:latin typeface="Calibri" panose="020F0502020204030204" pitchFamily="34" charset="0"/>
              </a:rPr>
              <a:t>MRI:</a:t>
            </a:r>
          </a:p>
          <a:p>
            <a:pPr marL="361950" lvl="1" indent="-180975" algn="just">
              <a:spcBef>
                <a:spcPts val="600"/>
              </a:spcBef>
              <a:buFont typeface="Arial" panose="020B0604020202020204" pitchFamily="34" charset="0"/>
              <a:buChar char="•"/>
            </a:pPr>
            <a:r>
              <a:rPr lang="en-GB" dirty="0" smtClean="0">
                <a:solidFill>
                  <a:schemeClr val="tx1"/>
                </a:solidFill>
                <a:latin typeface="Calibri" panose="020F0502020204030204" pitchFamily="34" charset="0"/>
              </a:rPr>
              <a:t>Signal from proton nuclei in </a:t>
            </a:r>
            <a:r>
              <a:rPr lang="en-GB" b="1" dirty="0" smtClean="0">
                <a:solidFill>
                  <a:schemeClr val="tx1"/>
                </a:solidFill>
                <a:latin typeface="Calibri" panose="020F0502020204030204" pitchFamily="34" charset="0"/>
              </a:rPr>
              <a:t>water molecules.</a:t>
            </a:r>
            <a:endParaRPr lang="en-GB" dirty="0">
              <a:solidFill>
                <a:schemeClr val="tx1"/>
              </a:solidFill>
              <a:latin typeface="Calibri" panose="020F0502020204030204" pitchFamily="34" charset="0"/>
            </a:endParaRPr>
          </a:p>
          <a:p>
            <a:pPr marL="361950" lvl="1" indent="-180975" algn="just">
              <a:spcBef>
                <a:spcPts val="600"/>
              </a:spcBef>
              <a:buFont typeface="Arial" panose="020B0604020202020204" pitchFamily="34" charset="0"/>
              <a:buChar char="•"/>
            </a:pPr>
            <a:r>
              <a:rPr lang="en-GB" dirty="0" smtClean="0">
                <a:solidFill>
                  <a:schemeClr val="tx1"/>
                </a:solidFill>
                <a:latin typeface="Calibri" panose="020F0502020204030204" pitchFamily="34" charset="0"/>
              </a:rPr>
              <a:t>Grayscale </a:t>
            </a:r>
            <a:r>
              <a:rPr lang="en-GB" dirty="0">
                <a:solidFill>
                  <a:schemeClr val="tx1"/>
                </a:solidFill>
                <a:latin typeface="Calibri" panose="020F0502020204030204" pitchFamily="34" charset="0"/>
              </a:rPr>
              <a:t>images that have </a:t>
            </a:r>
            <a:r>
              <a:rPr lang="en-GB" b="1" dirty="0">
                <a:solidFill>
                  <a:schemeClr val="tx1"/>
                </a:solidFill>
                <a:latin typeface="Calibri" panose="020F0502020204030204" pitchFamily="34" charset="0"/>
              </a:rPr>
              <a:t>poor contrast</a:t>
            </a:r>
            <a:r>
              <a:rPr lang="en-GB" dirty="0" smtClean="0">
                <a:solidFill>
                  <a:schemeClr val="tx1"/>
                </a:solidFill>
                <a:latin typeface="Calibri" panose="020F0502020204030204" pitchFamily="34" charset="0"/>
              </a:rPr>
              <a:t>.</a:t>
            </a:r>
          </a:p>
          <a:p>
            <a:pPr algn="just"/>
            <a:endParaRPr lang="en-GB" dirty="0">
              <a:solidFill>
                <a:schemeClr val="tx1"/>
              </a:solidFill>
              <a:latin typeface="Calibri" panose="020F0502020204030204" pitchFamily="34" charset="0"/>
            </a:endParaRPr>
          </a:p>
          <a:p>
            <a:pPr algn="just"/>
            <a:r>
              <a:rPr lang="en-GB" dirty="0" smtClean="0">
                <a:solidFill>
                  <a:schemeClr val="tx1"/>
                </a:solidFill>
                <a:latin typeface="Calibri" panose="020F0502020204030204" pitchFamily="34" charset="0"/>
              </a:rPr>
              <a:t>The </a:t>
            </a:r>
            <a:r>
              <a:rPr lang="en-GB" b="1" dirty="0" smtClean="0">
                <a:solidFill>
                  <a:schemeClr val="tx1"/>
                </a:solidFill>
                <a:latin typeface="Calibri" panose="020F0502020204030204" pitchFamily="34" charset="0"/>
              </a:rPr>
              <a:t>contrast/signal</a:t>
            </a:r>
            <a:r>
              <a:rPr lang="en-GB" dirty="0" smtClean="0">
                <a:solidFill>
                  <a:schemeClr val="tx1"/>
                </a:solidFill>
                <a:latin typeface="Calibri" panose="020F0502020204030204" pitchFamily="34" charset="0"/>
              </a:rPr>
              <a:t> (S) can be modified based on the physical properties of water:</a:t>
            </a:r>
          </a:p>
          <a:p>
            <a:pPr marL="622300" lvl="1" algn="just">
              <a:spcBef>
                <a:spcPts val="600"/>
              </a:spcBef>
              <a:buFont typeface="Arial" panose="020B0604020202020204" pitchFamily="34" charset="0"/>
              <a:buChar char="•"/>
            </a:pPr>
            <a:r>
              <a:rPr lang="en-GB" dirty="0" smtClean="0">
                <a:solidFill>
                  <a:schemeClr val="bg1">
                    <a:lumMod val="65000"/>
                  </a:schemeClr>
                </a:solidFill>
                <a:latin typeface="Calibri" panose="020F0502020204030204" pitchFamily="34" charset="0"/>
              </a:rPr>
              <a:t>PD (proton density</a:t>
            </a:r>
            <a:r>
              <a:rPr lang="en-GB" dirty="0" smtClean="0">
                <a:solidFill>
                  <a:schemeClr val="bg1">
                    <a:lumMod val="65000"/>
                  </a:schemeClr>
                </a:solidFill>
                <a:latin typeface="Calibri" panose="020F0502020204030204" pitchFamily="34" charset="0"/>
                <a:sym typeface="Wingdings" panose="05000000000000000000" pitchFamily="2" charset="2"/>
              </a:rPr>
              <a:t>)</a:t>
            </a:r>
            <a:endParaRPr lang="en-GB" dirty="0" smtClean="0">
              <a:solidFill>
                <a:schemeClr val="bg1">
                  <a:lumMod val="65000"/>
                </a:schemeClr>
              </a:solidFill>
              <a:latin typeface="Calibri" panose="020F0502020204030204" pitchFamily="34" charset="0"/>
            </a:endParaRPr>
          </a:p>
          <a:p>
            <a:pPr marL="622300" lvl="1" algn="just">
              <a:spcBef>
                <a:spcPts val="600"/>
              </a:spcBef>
              <a:buFont typeface="Arial" panose="020B0604020202020204" pitchFamily="34" charset="0"/>
              <a:buChar char="•"/>
            </a:pPr>
            <a:r>
              <a:rPr lang="en-GB" dirty="0" smtClean="0">
                <a:solidFill>
                  <a:schemeClr val="bg1">
                    <a:lumMod val="65000"/>
                  </a:schemeClr>
                </a:solidFill>
                <a:latin typeface="Calibri" panose="020F0502020204030204" pitchFamily="34" charset="0"/>
              </a:rPr>
              <a:t>T</a:t>
            </a:r>
            <a:r>
              <a:rPr lang="en-GB" baseline="-25000" dirty="0" smtClean="0">
                <a:solidFill>
                  <a:schemeClr val="bg1">
                    <a:lumMod val="65000"/>
                  </a:schemeClr>
                </a:solidFill>
                <a:latin typeface="Calibri" panose="020F0502020204030204" pitchFamily="34" charset="0"/>
              </a:rPr>
              <a:t>1</a:t>
            </a:r>
            <a:r>
              <a:rPr lang="en-GB" dirty="0" smtClean="0">
                <a:solidFill>
                  <a:schemeClr val="bg1">
                    <a:lumMod val="65000"/>
                  </a:schemeClr>
                </a:solidFill>
                <a:latin typeface="Calibri" panose="020F0502020204030204" pitchFamily="34" charset="0"/>
              </a:rPr>
              <a:t> relaxation time</a:t>
            </a:r>
          </a:p>
          <a:p>
            <a:pPr marL="622300" lvl="1" algn="just">
              <a:spcBef>
                <a:spcPts val="600"/>
              </a:spcBef>
              <a:buFont typeface="Arial" panose="020B0604020202020204" pitchFamily="34" charset="0"/>
              <a:buChar char="•"/>
            </a:pPr>
            <a:r>
              <a:rPr lang="en-GB" dirty="0" smtClean="0">
                <a:solidFill>
                  <a:schemeClr val="bg1">
                    <a:lumMod val="65000"/>
                  </a:schemeClr>
                </a:solidFill>
                <a:latin typeface="Calibri" panose="020F0502020204030204" pitchFamily="34" charset="0"/>
              </a:rPr>
              <a:t>T</a:t>
            </a:r>
            <a:r>
              <a:rPr lang="en-GB" baseline="-25000" dirty="0" smtClean="0">
                <a:solidFill>
                  <a:schemeClr val="bg1">
                    <a:lumMod val="65000"/>
                  </a:schemeClr>
                </a:solidFill>
                <a:latin typeface="Calibri" panose="020F0502020204030204" pitchFamily="34" charset="0"/>
              </a:rPr>
              <a:t>2</a:t>
            </a:r>
            <a:r>
              <a:rPr lang="en-GB" dirty="0" smtClean="0">
                <a:solidFill>
                  <a:schemeClr val="bg1">
                    <a:lumMod val="65000"/>
                  </a:schemeClr>
                </a:solidFill>
                <a:latin typeface="Calibri" panose="020F0502020204030204" pitchFamily="34" charset="0"/>
              </a:rPr>
              <a:t> relaxation time</a:t>
            </a:r>
          </a:p>
          <a:p>
            <a:pPr marL="622300" lvl="1" algn="just">
              <a:spcBef>
                <a:spcPts val="600"/>
              </a:spcBef>
              <a:buFont typeface="Arial" panose="020B0604020202020204" pitchFamily="34" charset="0"/>
              <a:buChar char="•"/>
            </a:pPr>
            <a:r>
              <a:rPr lang="en-GB" dirty="0" smtClean="0">
                <a:solidFill>
                  <a:schemeClr val="tx1"/>
                </a:solidFill>
                <a:latin typeface="Calibri" panose="020F0502020204030204" pitchFamily="34" charset="0"/>
              </a:rPr>
              <a:t>D (diffusion coefficient)</a:t>
            </a:r>
            <a:endParaRPr lang="en-GB" dirty="0">
              <a:solidFill>
                <a:schemeClr val="tx1"/>
              </a:solidFill>
              <a:latin typeface="Calibri" panose="020F0502020204030204" pitchFamily="34" charset="0"/>
              <a:sym typeface="Wingdings" panose="05000000000000000000" pitchFamily="2" charset="2"/>
            </a:endParaRPr>
          </a:p>
        </p:txBody>
      </p:sp>
      <p:grpSp>
        <p:nvGrpSpPr>
          <p:cNvPr id="11" name="Group 10"/>
          <p:cNvGrpSpPr/>
          <p:nvPr/>
        </p:nvGrpSpPr>
        <p:grpSpPr>
          <a:xfrm>
            <a:off x="4379295" y="4581128"/>
            <a:ext cx="4117175" cy="1893829"/>
            <a:chOff x="3101440" y="3599512"/>
            <a:chExt cx="4117175" cy="1893829"/>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01440" y="3690393"/>
              <a:ext cx="4117175" cy="1715873"/>
            </a:xfrm>
            <a:prstGeom prst="rect">
              <a:avLst/>
            </a:prstGeom>
          </p:spPr>
        </p:pic>
        <p:sp>
          <p:nvSpPr>
            <p:cNvPr id="14" name="Rectangle 13"/>
            <p:cNvSpPr/>
            <p:nvPr/>
          </p:nvSpPr>
          <p:spPr bwMode="auto">
            <a:xfrm>
              <a:off x="6162631" y="3599512"/>
              <a:ext cx="1055983" cy="1893829"/>
            </a:xfrm>
            <a:prstGeom prst="rect">
              <a:avLst/>
            </a:prstGeom>
            <a:noFill/>
            <a:ln w="254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en-GB" sz="1800" b="0" i="0" u="none" strike="noStrike" cap="none" normalizeH="0" baseline="0" smtClean="0">
                <a:ln>
                  <a:noFill/>
                </a:ln>
                <a:solidFill>
                  <a:schemeClr val="bg1"/>
                </a:solidFill>
                <a:effectLst/>
                <a:latin typeface="Arial" charset="0"/>
              </a:endParaRPr>
            </a:p>
          </p:txBody>
        </p:sp>
      </p:grpSp>
      <p:sp>
        <p:nvSpPr>
          <p:cNvPr id="17" name="Text Box 1"/>
          <p:cNvSpPr txBox="1">
            <a:spLocks noChangeArrowheads="1"/>
          </p:cNvSpPr>
          <p:nvPr/>
        </p:nvSpPr>
        <p:spPr bwMode="auto">
          <a:xfrm>
            <a:off x="250824" y="692150"/>
            <a:ext cx="8641656" cy="5766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9pPr>
          </a:lstStyle>
          <a:p>
            <a:pPr>
              <a:buClrTx/>
              <a:buFontTx/>
              <a:buNone/>
            </a:pPr>
            <a:r>
              <a:rPr lang="en-GB" sz="3000" b="1" dirty="0" smtClean="0">
                <a:latin typeface="Calibri" panose="020F0502020204030204" pitchFamily="34" charset="0"/>
              </a:rPr>
              <a:t>Diffusion measured by MRI				</a:t>
            </a:r>
            <a:r>
              <a:rPr lang="en-GB" sz="2000" b="1" i="1" dirty="0" smtClean="0">
                <a:latin typeface="Calibri" panose="020F0502020204030204" pitchFamily="34" charset="0"/>
              </a:rPr>
              <a:t>Diffusion </a:t>
            </a:r>
            <a:r>
              <a:rPr lang="en-GB" sz="2000" b="1" i="1" dirty="0" smtClean="0">
                <a:solidFill>
                  <a:schemeClr val="bg1">
                    <a:lumMod val="65000"/>
                  </a:schemeClr>
                </a:solidFill>
                <a:latin typeface="Calibri" panose="020F0502020204030204" pitchFamily="34" charset="0"/>
              </a:rPr>
              <a:t>Tensor Imaging</a:t>
            </a:r>
            <a:endParaRPr lang="en-GB" sz="3000" b="1" i="1" dirty="0">
              <a:solidFill>
                <a:schemeClr val="bg1">
                  <a:lumMod val="65000"/>
                </a:schemeClr>
              </a:solidFill>
              <a:latin typeface="Calibri" panose="020F0502020204030204" pitchFamily="34" charset="0"/>
            </a:endParaRPr>
          </a:p>
        </p:txBody>
      </p:sp>
      <p:grpSp>
        <p:nvGrpSpPr>
          <p:cNvPr id="26" name="Group 25"/>
          <p:cNvGrpSpPr/>
          <p:nvPr/>
        </p:nvGrpSpPr>
        <p:grpSpPr>
          <a:xfrm>
            <a:off x="3995936" y="3038048"/>
            <a:ext cx="4125561" cy="1224136"/>
            <a:chOff x="3995936" y="3038048"/>
            <a:chExt cx="4125561" cy="1224136"/>
          </a:xfrm>
        </p:grpSpPr>
        <p:grpSp>
          <p:nvGrpSpPr>
            <p:cNvPr id="5" name="Group 4"/>
            <p:cNvGrpSpPr/>
            <p:nvPr/>
          </p:nvGrpSpPr>
          <p:grpSpPr>
            <a:xfrm>
              <a:off x="3995936" y="3038048"/>
              <a:ext cx="4125561" cy="1224136"/>
              <a:chOff x="3995936" y="3645024"/>
              <a:chExt cx="4125561" cy="1224136"/>
            </a:xfrm>
          </p:grpSpPr>
          <p:grpSp>
            <p:nvGrpSpPr>
              <p:cNvPr id="8" name="Group 7"/>
              <p:cNvGrpSpPr/>
              <p:nvPr/>
            </p:nvGrpSpPr>
            <p:grpSpPr>
              <a:xfrm>
                <a:off x="4478541" y="4205760"/>
                <a:ext cx="2901771" cy="663400"/>
                <a:chOff x="4478541" y="4349776"/>
                <a:chExt cx="2901771" cy="663400"/>
              </a:xfrm>
            </p:grpSpPr>
            <p:sp>
              <p:nvSpPr>
                <p:cNvPr id="2" name="Left Brace 1"/>
                <p:cNvSpPr/>
                <p:nvPr/>
              </p:nvSpPr>
              <p:spPr bwMode="auto">
                <a:xfrm rot="16200000">
                  <a:off x="5781579" y="3046738"/>
                  <a:ext cx="295695" cy="2901771"/>
                </a:xfrm>
                <a:prstGeom prst="leftBrace">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en-GB" sz="1800" b="0" i="0" u="none" strike="noStrike" cap="none" normalizeH="0" baseline="0" smtClean="0">
                    <a:ln>
                      <a:noFill/>
                    </a:ln>
                    <a:solidFill>
                      <a:schemeClr val="bg1"/>
                    </a:solidFill>
                    <a:effectLst/>
                    <a:latin typeface="Arial" charset="0"/>
                  </a:endParaRPr>
                </a:p>
              </p:txBody>
            </p:sp>
            <p:sp>
              <p:nvSpPr>
                <p:cNvPr id="3" name="TextBox 2"/>
                <p:cNvSpPr txBox="1"/>
                <p:nvPr/>
              </p:nvSpPr>
              <p:spPr>
                <a:xfrm>
                  <a:off x="5693306" y="4613066"/>
                  <a:ext cx="504056" cy="400110"/>
                </a:xfrm>
                <a:prstGeom prst="rect">
                  <a:avLst/>
                </a:prstGeom>
                <a:noFill/>
              </p:spPr>
              <p:txBody>
                <a:bodyPr wrap="square" rtlCol="0">
                  <a:spAutoFit/>
                </a:bodyPr>
                <a:lstStyle/>
                <a:p>
                  <a:r>
                    <a:rPr lang="en-GB" sz="2000" b="1" i="1" dirty="0" smtClean="0">
                      <a:solidFill>
                        <a:schemeClr val="tx1"/>
                      </a:solidFill>
                      <a:latin typeface="+mj-lt"/>
                    </a:rPr>
                    <a:t>S</a:t>
                  </a:r>
                  <a:r>
                    <a:rPr lang="en-GB" sz="2000" b="1" i="1" baseline="-25000" dirty="0" smtClean="0">
                      <a:solidFill>
                        <a:schemeClr val="tx1"/>
                      </a:solidFill>
                      <a:latin typeface="+mj-lt"/>
                    </a:rPr>
                    <a:t>0</a:t>
                  </a:r>
                  <a:endParaRPr lang="en-GB" sz="2000" b="1" i="1" baseline="-25000" dirty="0">
                    <a:solidFill>
                      <a:schemeClr val="tx1"/>
                    </a:solidFill>
                    <a:latin typeface="+mj-lt"/>
                  </a:endParaRPr>
                </a:p>
              </p:txBody>
            </p:sp>
          </p:grpSp>
          <p:grpSp>
            <p:nvGrpSpPr>
              <p:cNvPr id="12" name="Group 11"/>
              <p:cNvGrpSpPr/>
              <p:nvPr/>
            </p:nvGrpSpPr>
            <p:grpSpPr>
              <a:xfrm>
                <a:off x="3995936" y="3645024"/>
                <a:ext cx="4125561" cy="639959"/>
                <a:chOff x="2509220" y="5362179"/>
                <a:chExt cx="4125561" cy="639959"/>
              </a:xfrm>
            </p:grpSpPr>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9220" y="5362179"/>
                  <a:ext cx="4125561" cy="639959"/>
                </a:xfrm>
                <a:prstGeom prst="rect">
                  <a:avLst/>
                </a:prstGeom>
              </p:spPr>
            </p:pic>
            <p:sp>
              <p:nvSpPr>
                <p:cNvPr id="20" name="Oval 19"/>
                <p:cNvSpPr/>
                <p:nvPr/>
              </p:nvSpPr>
              <p:spPr bwMode="auto">
                <a:xfrm>
                  <a:off x="6228832" y="5445223"/>
                  <a:ext cx="360388" cy="370489"/>
                </a:xfrm>
                <a:prstGeom prst="ellipse">
                  <a:avLst/>
                </a:prstGeom>
                <a:noFill/>
                <a:ln w="254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en-GB" sz="1800" b="0" i="0" u="none" strike="noStrike" cap="none" normalizeH="0" baseline="0" smtClean="0">
                    <a:ln>
                      <a:noFill/>
                    </a:ln>
                    <a:solidFill>
                      <a:schemeClr val="bg1"/>
                    </a:solidFill>
                    <a:effectLst/>
                    <a:latin typeface="Arial" charset="0"/>
                  </a:endParaRPr>
                </a:p>
              </p:txBody>
            </p:sp>
          </p:grpSp>
          <p:sp>
            <p:nvSpPr>
              <p:cNvPr id="10" name="Rectangle 9"/>
              <p:cNvSpPr/>
              <p:nvPr/>
            </p:nvSpPr>
            <p:spPr bwMode="auto">
              <a:xfrm>
                <a:off x="4478541" y="3728068"/>
                <a:ext cx="2901771" cy="477692"/>
              </a:xfrm>
              <a:prstGeom prst="rect">
                <a:avLst/>
              </a:prstGeom>
              <a:solidFill>
                <a:schemeClr val="bg1">
                  <a:alpha val="73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en-GB" sz="1800" b="0" i="0" u="none" strike="noStrike" cap="none" normalizeH="0" baseline="0" smtClean="0">
                  <a:ln>
                    <a:noFill/>
                  </a:ln>
                  <a:solidFill>
                    <a:schemeClr val="bg1"/>
                  </a:solidFill>
                  <a:effectLst/>
                  <a:latin typeface="Arial" charset="0"/>
                </a:endParaRPr>
              </a:p>
            </p:txBody>
          </p:sp>
        </p:grpSp>
        <p:sp>
          <p:nvSpPr>
            <p:cNvPr id="19" name="TextBox 18"/>
            <p:cNvSpPr txBox="1"/>
            <p:nvPr/>
          </p:nvSpPr>
          <p:spPr>
            <a:xfrm>
              <a:off x="4127267" y="3309500"/>
              <a:ext cx="504056" cy="297517"/>
            </a:xfrm>
            <a:prstGeom prst="rect">
              <a:avLst/>
            </a:prstGeom>
            <a:noFill/>
          </p:spPr>
          <p:txBody>
            <a:bodyPr wrap="square" rtlCol="0">
              <a:spAutoFit/>
            </a:bodyPr>
            <a:lstStyle/>
            <a:p>
              <a:r>
                <a:rPr lang="en-GB" sz="2000" b="1" i="1" baseline="-25000" dirty="0" smtClean="0">
                  <a:solidFill>
                    <a:schemeClr val="tx1"/>
                  </a:solidFill>
                  <a:latin typeface="+mj-lt"/>
                </a:rPr>
                <a:t>1</a:t>
              </a:r>
              <a:endParaRPr lang="en-GB" sz="2000" b="1" i="1" baseline="-25000" dirty="0">
                <a:solidFill>
                  <a:schemeClr val="tx1"/>
                </a:solidFill>
                <a:latin typeface="+mj-lt"/>
              </a:endParaRPr>
            </a:p>
          </p:txBody>
        </p:sp>
      </p:grpSp>
      <p:grpSp>
        <p:nvGrpSpPr>
          <p:cNvPr id="9" name="Group 8"/>
          <p:cNvGrpSpPr/>
          <p:nvPr/>
        </p:nvGrpSpPr>
        <p:grpSpPr>
          <a:xfrm>
            <a:off x="6527100" y="3941232"/>
            <a:ext cx="1826772" cy="473144"/>
            <a:chOff x="6527100" y="3941232"/>
            <a:chExt cx="1826772" cy="473144"/>
          </a:xfrm>
        </p:grpSpPr>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t="67497" r="48566"/>
            <a:stretch/>
          </p:blipFill>
          <p:spPr>
            <a:xfrm>
              <a:off x="6527100" y="3941232"/>
              <a:ext cx="1826772" cy="473144"/>
            </a:xfrm>
            <a:prstGeom prst="rect">
              <a:avLst/>
            </a:prstGeom>
          </p:spPr>
        </p:pic>
        <p:sp>
          <p:nvSpPr>
            <p:cNvPr id="22" name="TextBox 21"/>
            <p:cNvSpPr txBox="1"/>
            <p:nvPr/>
          </p:nvSpPr>
          <p:spPr>
            <a:xfrm flipH="1">
              <a:off x="7400949" y="3969573"/>
              <a:ext cx="72000" cy="144000"/>
            </a:xfrm>
            <a:prstGeom prst="rect">
              <a:avLst/>
            </a:prstGeom>
            <a:solidFill>
              <a:schemeClr val="bg1"/>
            </a:solidFill>
          </p:spPr>
          <p:txBody>
            <a:bodyPr wrap="square" rtlCol="0">
              <a:spAutoFit/>
            </a:bodyPr>
            <a:lstStyle/>
            <a:p>
              <a:pPr algn="ctr"/>
              <a:r>
                <a:rPr lang="en-GB" sz="700" b="1" i="1" dirty="0" smtClean="0">
                  <a:solidFill>
                    <a:schemeClr val="tx1"/>
                  </a:solidFill>
                  <a:latin typeface="+mj-lt"/>
                </a:rPr>
                <a:t>1</a:t>
              </a:r>
              <a:endParaRPr lang="en-GB" sz="700" b="1" i="1" dirty="0">
                <a:solidFill>
                  <a:schemeClr val="tx1"/>
                </a:solidFill>
                <a:latin typeface="+mj-lt"/>
              </a:endParaRPr>
            </a:p>
          </p:txBody>
        </p:sp>
        <p:sp>
          <p:nvSpPr>
            <p:cNvPr id="23" name="TextBox 22"/>
            <p:cNvSpPr txBox="1"/>
            <p:nvPr/>
          </p:nvSpPr>
          <p:spPr>
            <a:xfrm flipH="1">
              <a:off x="7409513" y="4173343"/>
              <a:ext cx="72000" cy="200055"/>
            </a:xfrm>
            <a:prstGeom prst="rect">
              <a:avLst/>
            </a:prstGeom>
            <a:solidFill>
              <a:schemeClr val="bg1"/>
            </a:solidFill>
          </p:spPr>
          <p:txBody>
            <a:bodyPr wrap="square" rtlCol="0">
              <a:spAutoFit/>
            </a:bodyPr>
            <a:lstStyle/>
            <a:p>
              <a:pPr algn="ctr"/>
              <a:r>
                <a:rPr lang="en-GB" sz="700" b="1" i="1" dirty="0" smtClean="0">
                  <a:solidFill>
                    <a:schemeClr val="tx1"/>
                  </a:solidFill>
                  <a:latin typeface="+mj-lt"/>
                </a:rPr>
                <a:t>0</a:t>
              </a:r>
              <a:endParaRPr lang="en-GB" sz="700" b="1" i="1" dirty="0">
                <a:solidFill>
                  <a:schemeClr val="tx1"/>
                </a:solidFill>
                <a:latin typeface="+mj-lt"/>
              </a:endParaRPr>
            </a:p>
          </p:txBody>
        </p:sp>
        <p:sp>
          <p:nvSpPr>
            <p:cNvPr id="24" name="TextBox 23"/>
            <p:cNvSpPr txBox="1"/>
            <p:nvPr/>
          </p:nvSpPr>
          <p:spPr>
            <a:xfrm flipH="1">
              <a:off x="8223868" y="4077072"/>
              <a:ext cx="72000" cy="200055"/>
            </a:xfrm>
            <a:prstGeom prst="rect">
              <a:avLst/>
            </a:prstGeom>
            <a:solidFill>
              <a:schemeClr val="bg1"/>
            </a:solidFill>
          </p:spPr>
          <p:txBody>
            <a:bodyPr wrap="square" rtlCol="0">
              <a:spAutoFit/>
            </a:bodyPr>
            <a:lstStyle/>
            <a:p>
              <a:pPr algn="ctr"/>
              <a:r>
                <a:rPr lang="en-GB" sz="700" b="1" i="1" dirty="0" smtClean="0">
                  <a:solidFill>
                    <a:schemeClr val="tx1"/>
                  </a:solidFill>
                  <a:latin typeface="+mj-lt"/>
                </a:rPr>
                <a:t>0</a:t>
              </a:r>
              <a:endParaRPr lang="en-GB" sz="700" b="1" i="1" dirty="0">
                <a:solidFill>
                  <a:schemeClr val="tx1"/>
                </a:solidFill>
                <a:latin typeface="+mj-lt"/>
              </a:endParaRPr>
            </a:p>
          </p:txBody>
        </p:sp>
        <p:sp>
          <p:nvSpPr>
            <p:cNvPr id="25" name="TextBox 24"/>
            <p:cNvSpPr txBox="1"/>
            <p:nvPr/>
          </p:nvSpPr>
          <p:spPr>
            <a:xfrm flipH="1">
              <a:off x="7894642" y="4075362"/>
              <a:ext cx="72000" cy="200055"/>
            </a:xfrm>
            <a:prstGeom prst="rect">
              <a:avLst/>
            </a:prstGeom>
            <a:solidFill>
              <a:schemeClr val="bg1"/>
            </a:solidFill>
          </p:spPr>
          <p:txBody>
            <a:bodyPr wrap="square" rtlCol="0">
              <a:spAutoFit/>
            </a:bodyPr>
            <a:lstStyle/>
            <a:p>
              <a:pPr algn="ctr"/>
              <a:r>
                <a:rPr lang="en-GB" sz="700" b="1" i="1" dirty="0" smtClean="0">
                  <a:solidFill>
                    <a:schemeClr val="tx1"/>
                  </a:solidFill>
                  <a:latin typeface="+mj-lt"/>
                </a:rPr>
                <a:t>1</a:t>
              </a:r>
              <a:endParaRPr lang="en-GB" sz="700" b="1" i="1" dirty="0">
                <a:solidFill>
                  <a:schemeClr val="tx1"/>
                </a:solidFill>
                <a:latin typeface="+mj-lt"/>
              </a:endParaRPr>
            </a:p>
          </p:txBody>
        </p:sp>
      </p:grpSp>
    </p:spTree>
    <p:extLst>
      <p:ext uri="{BB962C8B-B14F-4D97-AF65-F5344CB8AC3E}">
        <p14:creationId xmlns:p14="http://schemas.microsoft.com/office/powerpoint/2010/main" val="3148832930"/>
      </p:ext>
    </p:extLst>
  </p:cSld>
  <p:clrMapOvr>
    <a:masterClrMapping/>
  </p:clrMapOvr>
  <p:transition spd="med"/>
  <p:timing>
    <p:tnLst>
      <p:par>
        <p:cTn id="1" dur="indefinite" restart="never" fill="hold" nodeType="tmRoot">
          <p:childTnLst>
            <p:par>
              <p:cTn id="2" fill="hold" nodeType="interactiveSeq">
                <p:stCondLst>
                  <p:cond delay="0"/>
                </p:stCondLst>
                <p:childTnLst>
                  <p:par>
                    <p:cTn id="3" fill="hold" nodeType="clickEffect">
                      <p:childTnLst>
                        <p:par>
                          <p:cTn id="4" fill="hold" nodeType="clickEffect">
                            <p:stCondLst>
                              <p:cond delay="0"/>
                            </p:stCondLst>
                            <p:childTnLst>
                              <p:par>
                                <p:cTn id="5" presetID="2" presetClass="mediacall" fill="hold" nodeType="clickEffect">
                                  <p:stCondLst>
                                    <p:cond delay="0"/>
                                  </p:stCondLst>
                                  <p:childTnLst>
                                    <p:anim calcmode="lin" valueType="str">
                                      <p:cBhvr additive="repl">
                                        <p:cTn id="6" dur="1423644864" fill="hold"/>
                                        <p:tgtEl>
                                          <p:sldTgt/>
                                        </p:tgtEl>
                                      </p:cBhvr>
                                    </p:anim>
                                  </p:childTnLst>
                                </p:cTn>
                              </p:par>
                            </p:childTnLst>
                          </p:cTn>
                        </p:par>
                      </p:childTnLst>
                    </p:cTn>
                  </p:par>
                </p:childTnLst>
              </p:cTn>
            </p:par>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64172" y="1351804"/>
            <a:ext cx="8641655" cy="646331"/>
          </a:xfrm>
          <a:prstGeom prst="rect">
            <a:avLst/>
          </a:prstGeom>
          <a:noFill/>
        </p:spPr>
        <p:txBody>
          <a:bodyPr wrap="square" rtlCol="0">
            <a:spAutoFit/>
          </a:bodyPr>
          <a:lstStyle/>
          <a:p>
            <a:pPr indent="-406400" algn="just"/>
            <a:r>
              <a:rPr lang="en-GB" dirty="0" smtClean="0">
                <a:solidFill>
                  <a:schemeClr val="tx1"/>
                </a:solidFill>
                <a:latin typeface="Calibri" panose="020F0502020204030204" pitchFamily="34" charset="0"/>
                <a:sym typeface="Wingdings" panose="05000000000000000000" pitchFamily="2" charset="2"/>
              </a:rPr>
              <a:t>Control the amount of </a:t>
            </a:r>
            <a:r>
              <a:rPr lang="en-GB" b="1" i="1" dirty="0" smtClean="0">
                <a:solidFill>
                  <a:schemeClr val="tx1"/>
                </a:solidFill>
                <a:latin typeface="Calibri" panose="020F0502020204030204" pitchFamily="34" charset="0"/>
                <a:sym typeface="Wingdings" panose="05000000000000000000" pitchFamily="2" charset="2"/>
              </a:rPr>
              <a:t>b</a:t>
            </a:r>
            <a:r>
              <a:rPr lang="en-GB" dirty="0" smtClean="0">
                <a:solidFill>
                  <a:schemeClr val="tx1"/>
                </a:solidFill>
                <a:latin typeface="Calibri" panose="020F0502020204030204" pitchFamily="34" charset="0"/>
                <a:sym typeface="Wingdings" panose="05000000000000000000" pitchFamily="2" charset="2"/>
              </a:rPr>
              <a:t> values by changing the </a:t>
            </a:r>
            <a:r>
              <a:rPr lang="en-GB" i="1" dirty="0" smtClean="0">
                <a:solidFill>
                  <a:schemeClr val="tx1"/>
                </a:solidFill>
                <a:latin typeface="Calibri" panose="020F0502020204030204" pitchFamily="34" charset="0"/>
                <a:sym typeface="Wingdings" panose="05000000000000000000" pitchFamily="2" charset="2"/>
              </a:rPr>
              <a:t>direction</a:t>
            </a:r>
            <a:r>
              <a:rPr lang="en-GB" dirty="0" smtClean="0">
                <a:solidFill>
                  <a:schemeClr val="tx1"/>
                </a:solidFill>
                <a:latin typeface="Calibri" panose="020F0502020204030204" pitchFamily="34" charset="0"/>
                <a:sym typeface="Wingdings" panose="05000000000000000000" pitchFamily="2" charset="2"/>
              </a:rPr>
              <a:t>, </a:t>
            </a:r>
            <a:r>
              <a:rPr lang="en-GB" i="1" dirty="0" smtClean="0">
                <a:solidFill>
                  <a:schemeClr val="tx1"/>
                </a:solidFill>
                <a:latin typeface="Calibri" panose="020F0502020204030204" pitchFamily="34" charset="0"/>
                <a:sym typeface="Wingdings" panose="05000000000000000000" pitchFamily="2" charset="2"/>
              </a:rPr>
              <a:t>strength</a:t>
            </a:r>
            <a:r>
              <a:rPr lang="en-GB" dirty="0" smtClean="0">
                <a:solidFill>
                  <a:schemeClr val="tx1"/>
                </a:solidFill>
                <a:latin typeface="Calibri" panose="020F0502020204030204" pitchFamily="34" charset="0"/>
                <a:sym typeface="Wingdings" panose="05000000000000000000" pitchFamily="2" charset="2"/>
              </a:rPr>
              <a:t> and </a:t>
            </a:r>
            <a:r>
              <a:rPr lang="en-GB" i="1" dirty="0" smtClean="0">
                <a:solidFill>
                  <a:schemeClr val="tx1"/>
                </a:solidFill>
                <a:latin typeface="Calibri" panose="020F0502020204030204" pitchFamily="34" charset="0"/>
                <a:sym typeface="Wingdings" panose="05000000000000000000" pitchFamily="2" charset="2"/>
              </a:rPr>
              <a:t>timing</a:t>
            </a:r>
            <a:r>
              <a:rPr lang="en-GB" dirty="0" smtClean="0">
                <a:solidFill>
                  <a:schemeClr val="tx1"/>
                </a:solidFill>
                <a:latin typeface="Calibri" panose="020F0502020204030204" pitchFamily="34" charset="0"/>
                <a:sym typeface="Wingdings" panose="05000000000000000000" pitchFamily="2" charset="2"/>
              </a:rPr>
              <a:t> of magnetic field gradient pulses  </a:t>
            </a:r>
            <a:r>
              <a:rPr lang="en-GB" b="1" dirty="0" smtClean="0">
                <a:solidFill>
                  <a:schemeClr val="tx1"/>
                </a:solidFill>
                <a:latin typeface="Calibri" panose="020F0502020204030204" pitchFamily="34" charset="0"/>
                <a:sym typeface="Wingdings" panose="05000000000000000000" pitchFamily="2" charset="2"/>
              </a:rPr>
              <a:t>Use phase difference to detect water motion.</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64151"/>
          <a:stretch/>
        </p:blipFill>
        <p:spPr>
          <a:xfrm>
            <a:off x="423414" y="2348880"/>
            <a:ext cx="4056482" cy="1368152"/>
          </a:xfrm>
          <a:prstGeom prst="rect">
            <a:avLst/>
          </a:prstGeom>
        </p:spPr>
      </p:pic>
      <p:sp>
        <p:nvSpPr>
          <p:cNvPr id="9" name="Text Box 1"/>
          <p:cNvSpPr txBox="1">
            <a:spLocks noChangeArrowheads="1"/>
          </p:cNvSpPr>
          <p:nvPr/>
        </p:nvSpPr>
        <p:spPr bwMode="auto">
          <a:xfrm>
            <a:off x="250824" y="692150"/>
            <a:ext cx="8641656" cy="5766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9pPr>
          </a:lstStyle>
          <a:p>
            <a:pPr>
              <a:buClrTx/>
              <a:buFontTx/>
              <a:buNone/>
            </a:pPr>
            <a:r>
              <a:rPr lang="en-GB" sz="3000" b="1" dirty="0" smtClean="0">
                <a:latin typeface="Calibri" panose="020F0502020204030204" pitchFamily="34" charset="0"/>
              </a:rPr>
              <a:t>Diffusion measured by MRI				</a:t>
            </a:r>
            <a:r>
              <a:rPr lang="en-GB" sz="2000" b="1" i="1" dirty="0" smtClean="0">
                <a:latin typeface="Calibri" panose="020F0502020204030204" pitchFamily="34" charset="0"/>
              </a:rPr>
              <a:t>Diffusion </a:t>
            </a:r>
            <a:r>
              <a:rPr lang="en-GB" sz="2000" b="1" i="1" dirty="0" smtClean="0">
                <a:solidFill>
                  <a:schemeClr val="bg1">
                    <a:lumMod val="65000"/>
                  </a:schemeClr>
                </a:solidFill>
                <a:latin typeface="Calibri" panose="020F0502020204030204" pitchFamily="34" charset="0"/>
              </a:rPr>
              <a:t>Tensor Imaging</a:t>
            </a:r>
            <a:endParaRPr lang="en-GB" sz="3000" b="1" i="1" dirty="0">
              <a:solidFill>
                <a:schemeClr val="bg1">
                  <a:lumMod val="65000"/>
                </a:schemeClr>
              </a:solidFill>
              <a:latin typeface="Calibri" panose="020F050202020403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64172" y="1351804"/>
            <a:ext cx="8641655" cy="646331"/>
          </a:xfrm>
          <a:prstGeom prst="rect">
            <a:avLst/>
          </a:prstGeom>
          <a:noFill/>
        </p:spPr>
        <p:txBody>
          <a:bodyPr wrap="square" rtlCol="0">
            <a:spAutoFit/>
          </a:bodyPr>
          <a:lstStyle/>
          <a:p>
            <a:pPr indent="-406400" algn="just"/>
            <a:r>
              <a:rPr lang="en-GB" dirty="0" smtClean="0">
                <a:solidFill>
                  <a:schemeClr val="tx1"/>
                </a:solidFill>
                <a:latin typeface="Calibri" panose="020F0502020204030204" pitchFamily="34" charset="0"/>
                <a:sym typeface="Wingdings" panose="05000000000000000000" pitchFamily="2" charset="2"/>
              </a:rPr>
              <a:t>Control the amount of </a:t>
            </a:r>
            <a:r>
              <a:rPr lang="en-GB" b="1" i="1" dirty="0" smtClean="0">
                <a:solidFill>
                  <a:schemeClr val="tx1"/>
                </a:solidFill>
                <a:latin typeface="Calibri" panose="020F0502020204030204" pitchFamily="34" charset="0"/>
                <a:sym typeface="Wingdings" panose="05000000000000000000" pitchFamily="2" charset="2"/>
              </a:rPr>
              <a:t>b</a:t>
            </a:r>
            <a:r>
              <a:rPr lang="en-GB" dirty="0" smtClean="0">
                <a:solidFill>
                  <a:schemeClr val="tx1"/>
                </a:solidFill>
                <a:latin typeface="Calibri" panose="020F0502020204030204" pitchFamily="34" charset="0"/>
                <a:sym typeface="Wingdings" panose="05000000000000000000" pitchFamily="2" charset="2"/>
              </a:rPr>
              <a:t> values by changing the </a:t>
            </a:r>
            <a:r>
              <a:rPr lang="en-GB" i="1" dirty="0" smtClean="0">
                <a:solidFill>
                  <a:schemeClr val="tx1"/>
                </a:solidFill>
                <a:latin typeface="Calibri" panose="020F0502020204030204" pitchFamily="34" charset="0"/>
                <a:sym typeface="Wingdings" panose="05000000000000000000" pitchFamily="2" charset="2"/>
              </a:rPr>
              <a:t>direction</a:t>
            </a:r>
            <a:r>
              <a:rPr lang="en-GB" dirty="0" smtClean="0">
                <a:solidFill>
                  <a:schemeClr val="tx1"/>
                </a:solidFill>
                <a:latin typeface="Calibri" panose="020F0502020204030204" pitchFamily="34" charset="0"/>
                <a:sym typeface="Wingdings" panose="05000000000000000000" pitchFamily="2" charset="2"/>
              </a:rPr>
              <a:t>, </a:t>
            </a:r>
            <a:r>
              <a:rPr lang="en-GB" i="1" dirty="0" smtClean="0">
                <a:solidFill>
                  <a:schemeClr val="tx1"/>
                </a:solidFill>
                <a:latin typeface="Calibri" panose="020F0502020204030204" pitchFamily="34" charset="0"/>
                <a:sym typeface="Wingdings" panose="05000000000000000000" pitchFamily="2" charset="2"/>
              </a:rPr>
              <a:t>strength</a:t>
            </a:r>
            <a:r>
              <a:rPr lang="en-GB" dirty="0" smtClean="0">
                <a:solidFill>
                  <a:schemeClr val="tx1"/>
                </a:solidFill>
                <a:latin typeface="Calibri" panose="020F0502020204030204" pitchFamily="34" charset="0"/>
                <a:sym typeface="Wingdings" panose="05000000000000000000" pitchFamily="2" charset="2"/>
              </a:rPr>
              <a:t> and </a:t>
            </a:r>
            <a:r>
              <a:rPr lang="en-GB" i="1" dirty="0" smtClean="0">
                <a:solidFill>
                  <a:schemeClr val="tx1"/>
                </a:solidFill>
                <a:latin typeface="Calibri" panose="020F0502020204030204" pitchFamily="34" charset="0"/>
                <a:sym typeface="Wingdings" panose="05000000000000000000" pitchFamily="2" charset="2"/>
              </a:rPr>
              <a:t>timing</a:t>
            </a:r>
            <a:r>
              <a:rPr lang="en-GB" dirty="0" smtClean="0">
                <a:solidFill>
                  <a:schemeClr val="tx1"/>
                </a:solidFill>
                <a:latin typeface="Calibri" panose="020F0502020204030204" pitchFamily="34" charset="0"/>
                <a:sym typeface="Wingdings" panose="05000000000000000000" pitchFamily="2" charset="2"/>
              </a:rPr>
              <a:t> of magnetic field gradient pulses  </a:t>
            </a:r>
            <a:r>
              <a:rPr lang="en-GB" b="1" dirty="0" smtClean="0">
                <a:solidFill>
                  <a:schemeClr val="tx1"/>
                </a:solidFill>
                <a:latin typeface="Calibri" panose="020F0502020204030204" pitchFamily="34" charset="0"/>
                <a:sym typeface="Wingdings" panose="05000000000000000000" pitchFamily="2" charset="2"/>
              </a:rPr>
              <a:t>Use phase difference to detect water motion.</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414" y="2348880"/>
            <a:ext cx="4056482" cy="3816424"/>
          </a:xfrm>
          <a:prstGeom prst="rect">
            <a:avLst/>
          </a:prstGeom>
        </p:spPr>
      </p:pic>
      <p:sp>
        <p:nvSpPr>
          <p:cNvPr id="9" name="Text Box 1"/>
          <p:cNvSpPr txBox="1">
            <a:spLocks noChangeArrowheads="1"/>
          </p:cNvSpPr>
          <p:nvPr/>
        </p:nvSpPr>
        <p:spPr bwMode="auto">
          <a:xfrm>
            <a:off x="250824" y="692150"/>
            <a:ext cx="8641656" cy="5766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9pPr>
          </a:lstStyle>
          <a:p>
            <a:pPr>
              <a:buClrTx/>
              <a:buFontTx/>
              <a:buNone/>
            </a:pPr>
            <a:r>
              <a:rPr lang="en-GB" sz="3000" b="1" dirty="0" smtClean="0">
                <a:latin typeface="Calibri" panose="020F0502020204030204" pitchFamily="34" charset="0"/>
              </a:rPr>
              <a:t>Diffusion measured by MRI				</a:t>
            </a:r>
            <a:r>
              <a:rPr lang="en-GB" sz="2000" b="1" i="1" dirty="0" smtClean="0">
                <a:latin typeface="Calibri" panose="020F0502020204030204" pitchFamily="34" charset="0"/>
              </a:rPr>
              <a:t>Diffusion </a:t>
            </a:r>
            <a:r>
              <a:rPr lang="en-GB" sz="2000" b="1" i="1" dirty="0" smtClean="0">
                <a:solidFill>
                  <a:schemeClr val="bg1">
                    <a:lumMod val="65000"/>
                  </a:schemeClr>
                </a:solidFill>
                <a:latin typeface="Calibri" panose="020F0502020204030204" pitchFamily="34" charset="0"/>
              </a:rPr>
              <a:t>Tensor Imaging</a:t>
            </a:r>
            <a:endParaRPr lang="en-GB" sz="3000" b="1" i="1" dirty="0">
              <a:solidFill>
                <a:schemeClr val="bg1">
                  <a:lumMod val="65000"/>
                </a:schemeClr>
              </a:solidFill>
              <a:latin typeface="Calibri" panose="020F0502020204030204" pitchFamily="34" charset="0"/>
            </a:endParaRPr>
          </a:p>
        </p:txBody>
      </p:sp>
      <p:sp>
        <p:nvSpPr>
          <p:cNvPr id="2" name="TextBox 1"/>
          <p:cNvSpPr txBox="1"/>
          <p:nvPr/>
        </p:nvSpPr>
        <p:spPr>
          <a:xfrm>
            <a:off x="1115616" y="6116705"/>
            <a:ext cx="2160240" cy="430887"/>
          </a:xfrm>
          <a:prstGeom prst="rect">
            <a:avLst/>
          </a:prstGeom>
          <a:noFill/>
        </p:spPr>
        <p:txBody>
          <a:bodyPr wrap="square" rtlCol="0">
            <a:spAutoFit/>
          </a:bodyPr>
          <a:lstStyle/>
          <a:p>
            <a:pPr marL="171450" indent="-171450">
              <a:buFont typeface="Arial" panose="020B0604020202020204" pitchFamily="34" charset="0"/>
              <a:buChar char="•"/>
            </a:pPr>
            <a:r>
              <a:rPr lang="en-GB" sz="1100" dirty="0" smtClean="0">
                <a:solidFill>
                  <a:schemeClr val="tx1"/>
                </a:solidFill>
                <a:latin typeface="Calibri" panose="020F0502020204030204" pitchFamily="34" charset="0"/>
              </a:rPr>
              <a:t>Strength of gradient</a:t>
            </a:r>
          </a:p>
          <a:p>
            <a:pPr marL="171450" indent="-171450">
              <a:buFont typeface="Arial" panose="020B0604020202020204" pitchFamily="34" charset="0"/>
              <a:buChar char="•"/>
            </a:pPr>
            <a:r>
              <a:rPr lang="en-GB" sz="1100" dirty="0" smtClean="0">
                <a:solidFill>
                  <a:schemeClr val="tx1"/>
                </a:solidFill>
                <a:latin typeface="Calibri" panose="020F0502020204030204" pitchFamily="34" charset="0"/>
              </a:rPr>
              <a:t>Location of molecule along axis</a:t>
            </a:r>
            <a:endParaRPr lang="en-GB" sz="1100" dirty="0">
              <a:solidFill>
                <a:schemeClr val="tx1"/>
              </a:solidFill>
              <a:latin typeface="Calibri" panose="020F0502020204030204" pitchFamily="34" charset="0"/>
            </a:endParaRPr>
          </a:p>
        </p:txBody>
      </p:sp>
    </p:spTree>
    <p:extLst>
      <p:ext uri="{BB962C8B-B14F-4D97-AF65-F5344CB8AC3E}">
        <p14:creationId xmlns:p14="http://schemas.microsoft.com/office/powerpoint/2010/main" val="153400143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64172" y="1351804"/>
            <a:ext cx="8641655" cy="646331"/>
          </a:xfrm>
          <a:prstGeom prst="rect">
            <a:avLst/>
          </a:prstGeom>
          <a:noFill/>
        </p:spPr>
        <p:txBody>
          <a:bodyPr wrap="square" rtlCol="0">
            <a:spAutoFit/>
          </a:bodyPr>
          <a:lstStyle/>
          <a:p>
            <a:pPr indent="-406400" algn="just"/>
            <a:r>
              <a:rPr lang="en-GB" dirty="0">
                <a:solidFill>
                  <a:schemeClr val="tx1"/>
                </a:solidFill>
                <a:latin typeface="Calibri" panose="020F0502020204030204" pitchFamily="34" charset="0"/>
                <a:sym typeface="Wingdings" panose="05000000000000000000" pitchFamily="2" charset="2"/>
              </a:rPr>
              <a:t>Control the amount of </a:t>
            </a:r>
            <a:r>
              <a:rPr lang="en-GB" b="1" i="1" dirty="0">
                <a:solidFill>
                  <a:schemeClr val="tx1"/>
                </a:solidFill>
                <a:latin typeface="Calibri" panose="020F0502020204030204" pitchFamily="34" charset="0"/>
                <a:sym typeface="Wingdings" panose="05000000000000000000" pitchFamily="2" charset="2"/>
              </a:rPr>
              <a:t>b</a:t>
            </a:r>
            <a:r>
              <a:rPr lang="en-GB" dirty="0">
                <a:solidFill>
                  <a:schemeClr val="tx1"/>
                </a:solidFill>
                <a:latin typeface="Calibri" panose="020F0502020204030204" pitchFamily="34" charset="0"/>
                <a:sym typeface="Wingdings" panose="05000000000000000000" pitchFamily="2" charset="2"/>
              </a:rPr>
              <a:t> values by changing the </a:t>
            </a:r>
            <a:r>
              <a:rPr lang="en-GB" i="1" dirty="0">
                <a:solidFill>
                  <a:schemeClr val="tx1"/>
                </a:solidFill>
                <a:latin typeface="Calibri" panose="020F0502020204030204" pitchFamily="34" charset="0"/>
                <a:sym typeface="Wingdings" panose="05000000000000000000" pitchFamily="2" charset="2"/>
              </a:rPr>
              <a:t>direction</a:t>
            </a:r>
            <a:r>
              <a:rPr lang="en-GB" dirty="0">
                <a:solidFill>
                  <a:schemeClr val="tx1"/>
                </a:solidFill>
                <a:latin typeface="Calibri" panose="020F0502020204030204" pitchFamily="34" charset="0"/>
                <a:sym typeface="Wingdings" panose="05000000000000000000" pitchFamily="2" charset="2"/>
              </a:rPr>
              <a:t>, </a:t>
            </a:r>
            <a:r>
              <a:rPr lang="en-GB" i="1" dirty="0">
                <a:solidFill>
                  <a:schemeClr val="tx1"/>
                </a:solidFill>
                <a:latin typeface="Calibri" panose="020F0502020204030204" pitchFamily="34" charset="0"/>
                <a:sym typeface="Wingdings" panose="05000000000000000000" pitchFamily="2" charset="2"/>
              </a:rPr>
              <a:t>strength</a:t>
            </a:r>
            <a:r>
              <a:rPr lang="en-GB" dirty="0">
                <a:solidFill>
                  <a:schemeClr val="tx1"/>
                </a:solidFill>
                <a:latin typeface="Calibri" panose="020F0502020204030204" pitchFamily="34" charset="0"/>
                <a:sym typeface="Wingdings" panose="05000000000000000000" pitchFamily="2" charset="2"/>
              </a:rPr>
              <a:t> and </a:t>
            </a:r>
            <a:r>
              <a:rPr lang="en-GB" i="1" dirty="0">
                <a:solidFill>
                  <a:schemeClr val="tx1"/>
                </a:solidFill>
                <a:latin typeface="Calibri" panose="020F0502020204030204" pitchFamily="34" charset="0"/>
                <a:sym typeface="Wingdings" panose="05000000000000000000" pitchFamily="2" charset="2"/>
              </a:rPr>
              <a:t>timing</a:t>
            </a:r>
            <a:r>
              <a:rPr lang="en-GB" dirty="0">
                <a:solidFill>
                  <a:schemeClr val="tx1"/>
                </a:solidFill>
                <a:latin typeface="Calibri" panose="020F0502020204030204" pitchFamily="34" charset="0"/>
                <a:sym typeface="Wingdings" panose="05000000000000000000" pitchFamily="2" charset="2"/>
              </a:rPr>
              <a:t> of magnetic field gradient pulses  </a:t>
            </a:r>
            <a:r>
              <a:rPr lang="en-GB" b="1" dirty="0">
                <a:solidFill>
                  <a:schemeClr val="tx1"/>
                </a:solidFill>
                <a:latin typeface="Calibri" panose="020F0502020204030204" pitchFamily="34" charset="0"/>
                <a:sym typeface="Wingdings" panose="05000000000000000000" pitchFamily="2" charset="2"/>
              </a:rPr>
              <a:t>Use phase difference to detect water motion.</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6096" y="2924944"/>
            <a:ext cx="4334948" cy="2736304"/>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414" y="2348880"/>
            <a:ext cx="4056482" cy="3816424"/>
          </a:xfrm>
          <a:prstGeom prst="rect">
            <a:avLst/>
          </a:prstGeom>
        </p:spPr>
      </p:pic>
      <p:sp>
        <p:nvSpPr>
          <p:cNvPr id="9" name="Text Box 1"/>
          <p:cNvSpPr txBox="1">
            <a:spLocks noChangeArrowheads="1"/>
          </p:cNvSpPr>
          <p:nvPr/>
        </p:nvSpPr>
        <p:spPr bwMode="auto">
          <a:xfrm>
            <a:off x="250824" y="692150"/>
            <a:ext cx="8641656" cy="5766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9pPr>
          </a:lstStyle>
          <a:p>
            <a:pPr>
              <a:buClrTx/>
              <a:buFontTx/>
              <a:buNone/>
            </a:pPr>
            <a:r>
              <a:rPr lang="en-GB" sz="3000" b="1" dirty="0" smtClean="0">
                <a:latin typeface="Calibri" panose="020F0502020204030204" pitchFamily="34" charset="0"/>
              </a:rPr>
              <a:t>Diffusion measured by MRI				</a:t>
            </a:r>
            <a:r>
              <a:rPr lang="en-GB" sz="2000" b="1" i="1" dirty="0" smtClean="0">
                <a:latin typeface="Calibri" panose="020F0502020204030204" pitchFamily="34" charset="0"/>
              </a:rPr>
              <a:t>Diffusion </a:t>
            </a:r>
            <a:r>
              <a:rPr lang="en-GB" sz="2000" b="1" i="1" dirty="0" smtClean="0">
                <a:solidFill>
                  <a:schemeClr val="bg1">
                    <a:lumMod val="65000"/>
                  </a:schemeClr>
                </a:solidFill>
                <a:latin typeface="Calibri" panose="020F0502020204030204" pitchFamily="34" charset="0"/>
              </a:rPr>
              <a:t>Tensor Imaging</a:t>
            </a:r>
            <a:endParaRPr lang="en-GB" sz="3000" b="1" i="1" dirty="0">
              <a:solidFill>
                <a:schemeClr val="bg1">
                  <a:lumMod val="65000"/>
                </a:schemeClr>
              </a:solidFill>
              <a:latin typeface="Calibri" panose="020F0502020204030204" pitchFamily="34" charset="0"/>
            </a:endParaRPr>
          </a:p>
        </p:txBody>
      </p:sp>
      <p:cxnSp>
        <p:nvCxnSpPr>
          <p:cNvPr id="12" name="Straight Arrow Connector 11"/>
          <p:cNvCxnSpPr/>
          <p:nvPr/>
        </p:nvCxnSpPr>
        <p:spPr bwMode="auto">
          <a:xfrm>
            <a:off x="8316416" y="4941168"/>
            <a:ext cx="0" cy="720080"/>
          </a:xfrm>
          <a:prstGeom prst="straightConnector1">
            <a:avLst/>
          </a:prstGeom>
          <a:solidFill>
            <a:srgbClr val="00B8FF"/>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TextBox 12"/>
          <p:cNvSpPr txBox="1"/>
          <p:nvPr/>
        </p:nvSpPr>
        <p:spPr>
          <a:xfrm>
            <a:off x="6733570" y="5661248"/>
            <a:ext cx="1998222" cy="523220"/>
          </a:xfrm>
          <a:prstGeom prst="rect">
            <a:avLst/>
          </a:prstGeom>
          <a:noFill/>
        </p:spPr>
        <p:txBody>
          <a:bodyPr wrap="square" rtlCol="0">
            <a:spAutoFit/>
          </a:bodyPr>
          <a:lstStyle/>
          <a:p>
            <a:pPr algn="r"/>
            <a:r>
              <a:rPr lang="en-GB" sz="1400" b="1" dirty="0" smtClean="0">
                <a:solidFill>
                  <a:schemeClr val="tx1"/>
                </a:solidFill>
                <a:latin typeface="Calibri" panose="020F0502020204030204" pitchFamily="34" charset="0"/>
              </a:rPr>
              <a:t>Signal loss</a:t>
            </a:r>
          </a:p>
          <a:p>
            <a:pPr algn="r"/>
            <a:r>
              <a:rPr lang="en-GB" sz="1400" dirty="0" smtClean="0">
                <a:solidFill>
                  <a:schemeClr val="tx1"/>
                </a:solidFill>
                <a:latin typeface="Calibri" panose="020F0502020204030204" pitchFamily="34" charset="0"/>
              </a:rPr>
              <a:t>(higher </a:t>
            </a:r>
            <a:r>
              <a:rPr lang="en-GB" sz="1400" i="1" dirty="0">
                <a:solidFill>
                  <a:schemeClr val="tx1"/>
                </a:solidFill>
                <a:latin typeface="Calibri" panose="020F0502020204030204" pitchFamily="34" charset="0"/>
              </a:rPr>
              <a:t>b</a:t>
            </a:r>
            <a:r>
              <a:rPr lang="en-GB" sz="1400" dirty="0">
                <a:solidFill>
                  <a:schemeClr val="tx1"/>
                </a:solidFill>
                <a:latin typeface="Calibri" panose="020F0502020204030204" pitchFamily="34" charset="0"/>
              </a:rPr>
              <a:t> or D = lower </a:t>
            </a:r>
            <a:r>
              <a:rPr lang="en-GB" sz="1400" dirty="0" smtClean="0">
                <a:solidFill>
                  <a:schemeClr val="tx1"/>
                </a:solidFill>
                <a:latin typeface="Calibri" panose="020F0502020204030204" pitchFamily="34" charset="0"/>
              </a:rPr>
              <a:t>S)</a:t>
            </a:r>
            <a:endParaRPr lang="en-GB" sz="1400" dirty="0">
              <a:solidFill>
                <a:schemeClr val="tx1"/>
              </a:solidFill>
              <a:latin typeface="Calibri" panose="020F0502020204030204" pitchFamily="34" charset="0"/>
            </a:endParaRPr>
          </a:p>
        </p:txBody>
      </p:sp>
      <p:sp>
        <p:nvSpPr>
          <p:cNvPr id="11" name="TextBox 10"/>
          <p:cNvSpPr txBox="1"/>
          <p:nvPr/>
        </p:nvSpPr>
        <p:spPr>
          <a:xfrm>
            <a:off x="1115616" y="6116705"/>
            <a:ext cx="2160240" cy="430887"/>
          </a:xfrm>
          <a:prstGeom prst="rect">
            <a:avLst/>
          </a:prstGeom>
          <a:noFill/>
        </p:spPr>
        <p:txBody>
          <a:bodyPr wrap="square" rtlCol="0">
            <a:spAutoFit/>
          </a:bodyPr>
          <a:lstStyle/>
          <a:p>
            <a:pPr marL="171450" indent="-171450">
              <a:buFont typeface="Arial" panose="020B0604020202020204" pitchFamily="34" charset="0"/>
              <a:buChar char="•"/>
            </a:pPr>
            <a:r>
              <a:rPr lang="en-GB" sz="1100" dirty="0" smtClean="0">
                <a:solidFill>
                  <a:schemeClr val="tx1"/>
                </a:solidFill>
                <a:latin typeface="Calibri" panose="020F0502020204030204" pitchFamily="34" charset="0"/>
              </a:rPr>
              <a:t>Strength of gradient</a:t>
            </a:r>
          </a:p>
          <a:p>
            <a:pPr marL="171450" indent="-171450">
              <a:buFont typeface="Arial" panose="020B0604020202020204" pitchFamily="34" charset="0"/>
              <a:buChar char="•"/>
            </a:pPr>
            <a:r>
              <a:rPr lang="en-GB" sz="1100" dirty="0" smtClean="0">
                <a:solidFill>
                  <a:schemeClr val="tx1"/>
                </a:solidFill>
                <a:latin typeface="Calibri" panose="020F0502020204030204" pitchFamily="34" charset="0"/>
              </a:rPr>
              <a:t>Location of molecule along axis</a:t>
            </a:r>
            <a:endParaRPr lang="en-GB" sz="1100" dirty="0">
              <a:solidFill>
                <a:schemeClr val="tx1"/>
              </a:solidFill>
              <a:latin typeface="Calibri" panose="020F0502020204030204" pitchFamily="34" charset="0"/>
            </a:endParaRPr>
          </a:p>
        </p:txBody>
      </p:sp>
    </p:spTree>
    <p:extLst>
      <p:ext uri="{BB962C8B-B14F-4D97-AF65-F5344CB8AC3E}">
        <p14:creationId xmlns:p14="http://schemas.microsoft.com/office/powerpoint/2010/main" val="74488444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50825" y="4653136"/>
            <a:ext cx="8641655" cy="1354217"/>
          </a:xfrm>
          <a:prstGeom prst="rect">
            <a:avLst/>
          </a:prstGeom>
          <a:noFill/>
        </p:spPr>
        <p:txBody>
          <a:bodyPr wrap="square" rtlCol="0">
            <a:spAutoFit/>
          </a:bodyPr>
          <a:lstStyle/>
          <a:p>
            <a:pPr indent="-406400" algn="just"/>
            <a:r>
              <a:rPr lang="en-GB" dirty="0" smtClean="0">
                <a:solidFill>
                  <a:schemeClr val="tx1"/>
                </a:solidFill>
                <a:latin typeface="Calibri" panose="020F0502020204030204" pitchFamily="34" charset="0"/>
                <a:sym typeface="Wingdings" panose="05000000000000000000" pitchFamily="2" charset="2"/>
              </a:rPr>
              <a:t>The intensity of each pixel is proportional to the extent of diffusion: water in bright regions diffuses faster than in dark regions.</a:t>
            </a:r>
          </a:p>
          <a:p>
            <a:pPr marL="542925" lvl="1" indent="-206375" algn="just">
              <a:spcBef>
                <a:spcPts val="600"/>
              </a:spcBef>
              <a:buFont typeface="Arial" panose="020B0604020202020204" pitchFamily="34" charset="0"/>
              <a:buChar char="•"/>
            </a:pPr>
            <a:r>
              <a:rPr lang="en-GB" dirty="0" smtClean="0">
                <a:solidFill>
                  <a:schemeClr val="tx1"/>
                </a:solidFill>
                <a:latin typeface="Calibri" panose="020F0502020204030204" pitchFamily="34" charset="0"/>
                <a:sym typeface="Wingdings" panose="05000000000000000000" pitchFamily="2" charset="2"/>
              </a:rPr>
              <a:t>Measurements </a:t>
            </a:r>
            <a:r>
              <a:rPr lang="en-GB" b="1" dirty="0" smtClean="0">
                <a:solidFill>
                  <a:schemeClr val="tx1"/>
                </a:solidFill>
                <a:latin typeface="Calibri" panose="020F0502020204030204" pitchFamily="34" charset="0"/>
                <a:sym typeface="Wingdings" panose="05000000000000000000" pitchFamily="2" charset="2"/>
              </a:rPr>
              <a:t>along</a:t>
            </a:r>
            <a:r>
              <a:rPr lang="en-GB" dirty="0" smtClean="0">
                <a:solidFill>
                  <a:schemeClr val="tx1"/>
                </a:solidFill>
                <a:latin typeface="Calibri" panose="020F0502020204030204" pitchFamily="34" charset="0"/>
                <a:sym typeface="Wingdings" panose="05000000000000000000" pitchFamily="2" charset="2"/>
              </a:rPr>
              <a:t> the structures (e.g. axon bundles) leads to higher ADC.</a:t>
            </a:r>
          </a:p>
          <a:p>
            <a:pPr marL="542925" lvl="1" indent="-206375" algn="just">
              <a:spcBef>
                <a:spcPts val="600"/>
              </a:spcBef>
              <a:buFont typeface="Arial" panose="020B0604020202020204" pitchFamily="34" charset="0"/>
              <a:buChar char="•"/>
            </a:pPr>
            <a:r>
              <a:rPr lang="en-GB" dirty="0" smtClean="0">
                <a:solidFill>
                  <a:schemeClr val="tx1"/>
                </a:solidFill>
                <a:latin typeface="Calibri" panose="020F0502020204030204" pitchFamily="34" charset="0"/>
                <a:sym typeface="Wingdings" panose="05000000000000000000" pitchFamily="2" charset="2"/>
              </a:rPr>
              <a:t>Measurements </a:t>
            </a:r>
            <a:r>
              <a:rPr lang="en-GB" b="1" dirty="0" smtClean="0">
                <a:solidFill>
                  <a:schemeClr val="tx1"/>
                </a:solidFill>
                <a:latin typeface="Calibri" panose="020F0502020204030204" pitchFamily="34" charset="0"/>
                <a:sym typeface="Wingdings" panose="05000000000000000000" pitchFamily="2" charset="2"/>
              </a:rPr>
              <a:t>perpendicular</a:t>
            </a:r>
            <a:r>
              <a:rPr lang="en-GB" dirty="0" smtClean="0">
                <a:solidFill>
                  <a:schemeClr val="tx1"/>
                </a:solidFill>
                <a:latin typeface="Calibri" panose="020F0502020204030204" pitchFamily="34" charset="0"/>
                <a:sym typeface="Wingdings" panose="05000000000000000000" pitchFamily="2" charset="2"/>
              </a:rPr>
              <a:t> to structures leads to lower ADC.</a:t>
            </a:r>
          </a:p>
        </p:txBody>
      </p:sp>
      <p:sp>
        <p:nvSpPr>
          <p:cNvPr id="5" name="Text Box 1"/>
          <p:cNvSpPr txBox="1">
            <a:spLocks noChangeArrowheads="1"/>
          </p:cNvSpPr>
          <p:nvPr/>
        </p:nvSpPr>
        <p:spPr bwMode="auto">
          <a:xfrm>
            <a:off x="250824" y="692150"/>
            <a:ext cx="8641656" cy="5766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9pPr>
          </a:lstStyle>
          <a:p>
            <a:pPr>
              <a:buClrTx/>
              <a:buFontTx/>
              <a:buNone/>
            </a:pPr>
            <a:r>
              <a:rPr lang="en-GB" sz="3000" b="1" dirty="0" smtClean="0">
                <a:latin typeface="Calibri" panose="020F0502020204030204" pitchFamily="34" charset="0"/>
              </a:rPr>
              <a:t>Diffusion measured by MRI				</a:t>
            </a:r>
            <a:r>
              <a:rPr lang="en-GB" sz="2000" b="1" i="1" dirty="0" smtClean="0">
                <a:latin typeface="Calibri" panose="020F0502020204030204" pitchFamily="34" charset="0"/>
              </a:rPr>
              <a:t>Diffusion </a:t>
            </a:r>
            <a:r>
              <a:rPr lang="en-GB" sz="2000" b="1" i="1" dirty="0" smtClean="0">
                <a:solidFill>
                  <a:schemeClr val="bg1">
                    <a:lumMod val="65000"/>
                  </a:schemeClr>
                </a:solidFill>
                <a:latin typeface="Calibri" panose="020F0502020204030204" pitchFamily="34" charset="0"/>
              </a:rPr>
              <a:t>Tensor Imaging</a:t>
            </a:r>
            <a:endParaRPr lang="en-GB" sz="3000" b="1" i="1" dirty="0">
              <a:solidFill>
                <a:schemeClr val="bg1">
                  <a:lumMod val="65000"/>
                </a:schemeClr>
              </a:solidFill>
              <a:latin typeface="Calibri" panose="020F0502020204030204" pitchFamily="34" charset="0"/>
            </a:endParaRPr>
          </a:p>
        </p:txBody>
      </p:sp>
      <p:grpSp>
        <p:nvGrpSpPr>
          <p:cNvPr id="9" name="Group 8"/>
          <p:cNvGrpSpPr/>
          <p:nvPr/>
        </p:nvGrpSpPr>
        <p:grpSpPr>
          <a:xfrm>
            <a:off x="395536" y="1477940"/>
            <a:ext cx="1944216" cy="510900"/>
            <a:chOff x="6527100" y="3941232"/>
            <a:chExt cx="1826772" cy="473144"/>
          </a:xfrm>
        </p:grpSpPr>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t="67497" r="48566"/>
            <a:stretch/>
          </p:blipFill>
          <p:spPr>
            <a:xfrm>
              <a:off x="6527100" y="3941232"/>
              <a:ext cx="1826772" cy="473144"/>
            </a:xfrm>
            <a:prstGeom prst="rect">
              <a:avLst/>
            </a:prstGeom>
          </p:spPr>
        </p:pic>
        <p:sp>
          <p:nvSpPr>
            <p:cNvPr id="11" name="TextBox 10"/>
            <p:cNvSpPr txBox="1"/>
            <p:nvPr/>
          </p:nvSpPr>
          <p:spPr>
            <a:xfrm flipH="1">
              <a:off x="7400949" y="3969573"/>
              <a:ext cx="72000" cy="144000"/>
            </a:xfrm>
            <a:prstGeom prst="rect">
              <a:avLst/>
            </a:prstGeom>
            <a:solidFill>
              <a:schemeClr val="bg1"/>
            </a:solidFill>
          </p:spPr>
          <p:txBody>
            <a:bodyPr wrap="square" rtlCol="0">
              <a:spAutoFit/>
            </a:bodyPr>
            <a:lstStyle/>
            <a:p>
              <a:pPr algn="ctr"/>
              <a:r>
                <a:rPr lang="en-GB" sz="700" b="1" i="1" dirty="0" smtClean="0">
                  <a:solidFill>
                    <a:schemeClr val="tx1"/>
                  </a:solidFill>
                  <a:latin typeface="+mj-lt"/>
                </a:rPr>
                <a:t>1</a:t>
              </a:r>
              <a:endParaRPr lang="en-GB" sz="700" b="1" i="1" dirty="0">
                <a:solidFill>
                  <a:schemeClr val="tx1"/>
                </a:solidFill>
                <a:latin typeface="+mj-lt"/>
              </a:endParaRPr>
            </a:p>
          </p:txBody>
        </p:sp>
        <p:sp>
          <p:nvSpPr>
            <p:cNvPr id="12" name="TextBox 11"/>
            <p:cNvSpPr txBox="1"/>
            <p:nvPr/>
          </p:nvSpPr>
          <p:spPr>
            <a:xfrm flipH="1">
              <a:off x="7409513" y="4173343"/>
              <a:ext cx="72000" cy="200055"/>
            </a:xfrm>
            <a:prstGeom prst="rect">
              <a:avLst/>
            </a:prstGeom>
            <a:solidFill>
              <a:schemeClr val="bg1"/>
            </a:solidFill>
          </p:spPr>
          <p:txBody>
            <a:bodyPr wrap="square" rtlCol="0">
              <a:spAutoFit/>
            </a:bodyPr>
            <a:lstStyle/>
            <a:p>
              <a:pPr algn="ctr"/>
              <a:r>
                <a:rPr lang="en-GB" sz="700" b="1" i="1" dirty="0" smtClean="0">
                  <a:solidFill>
                    <a:schemeClr val="tx1"/>
                  </a:solidFill>
                  <a:latin typeface="+mj-lt"/>
                </a:rPr>
                <a:t>0</a:t>
              </a:r>
              <a:endParaRPr lang="en-GB" sz="700" b="1" i="1" dirty="0">
                <a:solidFill>
                  <a:schemeClr val="tx1"/>
                </a:solidFill>
                <a:latin typeface="+mj-lt"/>
              </a:endParaRPr>
            </a:p>
          </p:txBody>
        </p:sp>
        <p:sp>
          <p:nvSpPr>
            <p:cNvPr id="13" name="TextBox 12"/>
            <p:cNvSpPr txBox="1"/>
            <p:nvPr/>
          </p:nvSpPr>
          <p:spPr>
            <a:xfrm flipH="1">
              <a:off x="8223868" y="4077072"/>
              <a:ext cx="72000" cy="200055"/>
            </a:xfrm>
            <a:prstGeom prst="rect">
              <a:avLst/>
            </a:prstGeom>
            <a:solidFill>
              <a:schemeClr val="bg1"/>
            </a:solidFill>
          </p:spPr>
          <p:txBody>
            <a:bodyPr wrap="square" rtlCol="0">
              <a:spAutoFit/>
            </a:bodyPr>
            <a:lstStyle/>
            <a:p>
              <a:pPr algn="ctr"/>
              <a:r>
                <a:rPr lang="en-GB" sz="700" b="1" i="1" dirty="0" smtClean="0">
                  <a:solidFill>
                    <a:schemeClr val="tx1"/>
                  </a:solidFill>
                  <a:latin typeface="+mj-lt"/>
                </a:rPr>
                <a:t>0</a:t>
              </a:r>
              <a:endParaRPr lang="en-GB" sz="700" b="1" i="1" dirty="0">
                <a:solidFill>
                  <a:schemeClr val="tx1"/>
                </a:solidFill>
                <a:latin typeface="+mj-lt"/>
              </a:endParaRPr>
            </a:p>
          </p:txBody>
        </p:sp>
        <p:sp>
          <p:nvSpPr>
            <p:cNvPr id="14" name="TextBox 13"/>
            <p:cNvSpPr txBox="1"/>
            <p:nvPr/>
          </p:nvSpPr>
          <p:spPr>
            <a:xfrm flipH="1">
              <a:off x="7894642" y="4075362"/>
              <a:ext cx="72000" cy="200055"/>
            </a:xfrm>
            <a:prstGeom prst="rect">
              <a:avLst/>
            </a:prstGeom>
            <a:solidFill>
              <a:schemeClr val="bg1"/>
            </a:solidFill>
          </p:spPr>
          <p:txBody>
            <a:bodyPr wrap="square" rtlCol="0">
              <a:spAutoFit/>
            </a:bodyPr>
            <a:lstStyle/>
            <a:p>
              <a:pPr algn="ctr"/>
              <a:r>
                <a:rPr lang="en-GB" sz="700" b="1" i="1" dirty="0" smtClean="0">
                  <a:solidFill>
                    <a:schemeClr val="tx1"/>
                  </a:solidFill>
                  <a:latin typeface="+mj-lt"/>
                </a:rPr>
                <a:t>1</a:t>
              </a:r>
              <a:endParaRPr lang="en-GB" sz="700" b="1" i="1" dirty="0">
                <a:solidFill>
                  <a:schemeClr val="tx1"/>
                </a:solidFill>
                <a:latin typeface="+mj-lt"/>
              </a:endParaRPr>
            </a:p>
          </p:txBody>
        </p:sp>
      </p:grpSp>
      <p:grpSp>
        <p:nvGrpSpPr>
          <p:cNvPr id="6" name="Group 5"/>
          <p:cNvGrpSpPr/>
          <p:nvPr/>
        </p:nvGrpSpPr>
        <p:grpSpPr>
          <a:xfrm>
            <a:off x="1038917" y="2165438"/>
            <a:ext cx="7066165" cy="2343682"/>
            <a:chOff x="1038917" y="2165438"/>
            <a:chExt cx="7066165" cy="2343682"/>
          </a:xfrm>
        </p:grpSpPr>
        <p:grpSp>
          <p:nvGrpSpPr>
            <p:cNvPr id="4" name="Group 3"/>
            <p:cNvGrpSpPr/>
            <p:nvPr/>
          </p:nvGrpSpPr>
          <p:grpSpPr>
            <a:xfrm>
              <a:off x="1038917" y="2165438"/>
              <a:ext cx="7066165" cy="2343682"/>
              <a:chOff x="1038917" y="1877406"/>
              <a:chExt cx="7066165" cy="2343682"/>
            </a:xfrm>
          </p:grpSpPr>
          <p:grpSp>
            <p:nvGrpSpPr>
              <p:cNvPr id="2" name="Group 1"/>
              <p:cNvGrpSpPr/>
              <p:nvPr/>
            </p:nvGrpSpPr>
            <p:grpSpPr>
              <a:xfrm>
                <a:off x="1038917" y="1877406"/>
                <a:ext cx="7066165" cy="2343682"/>
                <a:chOff x="1038917" y="1556792"/>
                <a:chExt cx="7066165" cy="2343682"/>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8917" y="1556792"/>
                  <a:ext cx="7066165" cy="2088232"/>
                </a:xfrm>
                <a:prstGeom prst="rect">
                  <a:avLst/>
                </a:prstGeom>
              </p:spPr>
            </p:pic>
            <p:sp>
              <p:nvSpPr>
                <p:cNvPr id="8" name="TextBox 7"/>
                <p:cNvSpPr txBox="1"/>
                <p:nvPr/>
              </p:nvSpPr>
              <p:spPr>
                <a:xfrm>
                  <a:off x="6228184" y="3592697"/>
                  <a:ext cx="1008112" cy="307777"/>
                </a:xfrm>
                <a:prstGeom prst="rect">
                  <a:avLst/>
                </a:prstGeom>
                <a:noFill/>
              </p:spPr>
              <p:txBody>
                <a:bodyPr wrap="square" rtlCol="0">
                  <a:spAutoFit/>
                </a:bodyPr>
                <a:lstStyle/>
                <a:p>
                  <a:pPr indent="-406400" algn="ctr"/>
                  <a:r>
                    <a:rPr lang="en-GB" sz="1400" dirty="0" smtClean="0">
                      <a:solidFill>
                        <a:schemeClr val="tx1"/>
                      </a:solidFill>
                      <a:latin typeface="Calibri" panose="020F0502020204030204" pitchFamily="34" charset="0"/>
                      <a:sym typeface="Wingdings" panose="05000000000000000000" pitchFamily="2" charset="2"/>
                    </a:rPr>
                    <a:t>(ADC map)</a:t>
                  </a:r>
                </a:p>
              </p:txBody>
            </p:sp>
          </p:grpSp>
          <p:sp>
            <p:nvSpPr>
              <p:cNvPr id="15" name="TextBox 14"/>
              <p:cNvSpPr txBox="1"/>
              <p:nvPr/>
            </p:nvSpPr>
            <p:spPr>
              <a:xfrm flipH="1">
                <a:off x="4397170" y="3285074"/>
                <a:ext cx="72000" cy="253916"/>
              </a:xfrm>
              <a:prstGeom prst="rect">
                <a:avLst/>
              </a:prstGeom>
              <a:noFill/>
            </p:spPr>
            <p:txBody>
              <a:bodyPr wrap="square" rtlCol="0">
                <a:spAutoFit/>
              </a:bodyPr>
              <a:lstStyle/>
              <a:p>
                <a:pPr algn="ctr"/>
                <a:r>
                  <a:rPr lang="en-GB" sz="1000" b="1" i="1" dirty="0" smtClean="0">
                    <a:latin typeface="+mj-lt"/>
                  </a:rPr>
                  <a:t>0</a:t>
                </a:r>
                <a:endParaRPr lang="en-GB" sz="1000" b="1" i="1" dirty="0">
                  <a:latin typeface="+mj-lt"/>
                </a:endParaRPr>
              </a:p>
            </p:txBody>
          </p:sp>
          <p:sp>
            <p:nvSpPr>
              <p:cNvPr id="16" name="TextBox 15"/>
              <p:cNvSpPr txBox="1"/>
              <p:nvPr/>
            </p:nvSpPr>
            <p:spPr>
              <a:xfrm flipH="1">
                <a:off x="2802622" y="3274080"/>
                <a:ext cx="72000" cy="253916"/>
              </a:xfrm>
              <a:prstGeom prst="rect">
                <a:avLst/>
              </a:prstGeom>
              <a:noFill/>
            </p:spPr>
            <p:txBody>
              <a:bodyPr wrap="square" rtlCol="0">
                <a:spAutoFit/>
              </a:bodyPr>
              <a:lstStyle/>
              <a:p>
                <a:pPr algn="ctr"/>
                <a:r>
                  <a:rPr lang="en-GB" sz="1000" b="1" i="1" dirty="0" smtClean="0">
                    <a:latin typeface="+mj-lt"/>
                  </a:rPr>
                  <a:t>1</a:t>
                </a:r>
                <a:endParaRPr lang="en-GB" sz="1000" b="1" i="1" dirty="0">
                  <a:latin typeface="+mj-lt"/>
                </a:endParaRPr>
              </a:p>
            </p:txBody>
          </p:sp>
        </p:grpSp>
        <p:sp>
          <p:nvSpPr>
            <p:cNvPr id="17" name="TextBox 16"/>
            <p:cNvSpPr txBox="1"/>
            <p:nvPr/>
          </p:nvSpPr>
          <p:spPr>
            <a:xfrm flipH="1">
              <a:off x="5343539" y="2905199"/>
              <a:ext cx="61200" cy="307777"/>
            </a:xfrm>
            <a:prstGeom prst="rect">
              <a:avLst/>
            </a:prstGeom>
            <a:solidFill>
              <a:schemeClr val="bg1"/>
            </a:solidFill>
          </p:spPr>
          <p:txBody>
            <a:bodyPr wrap="square" rtlCol="0">
              <a:spAutoFit/>
            </a:bodyPr>
            <a:lstStyle/>
            <a:p>
              <a:pPr algn="ctr"/>
              <a:r>
                <a:rPr lang="en-GB" sz="1400" b="1" i="1" dirty="0" smtClean="0">
                  <a:solidFill>
                    <a:schemeClr val="tx1"/>
                  </a:solidFill>
                  <a:latin typeface="Arial" panose="020B0604020202020204" pitchFamily="34" charset="0"/>
                  <a:cs typeface="Arial" panose="020B0604020202020204" pitchFamily="34" charset="0"/>
                </a:rPr>
                <a:t>0</a:t>
              </a:r>
              <a:endParaRPr lang="en-GB" sz="1400" b="1" i="1" dirty="0">
                <a:solidFill>
                  <a:schemeClr val="tx1"/>
                </a:solidFill>
                <a:latin typeface="Arial" panose="020B0604020202020204" pitchFamily="34" charset="0"/>
                <a:cs typeface="Arial" panose="020B0604020202020204" pitchFamily="34" charset="0"/>
              </a:endParaRPr>
            </a:p>
          </p:txBody>
        </p:sp>
      </p:grpSp>
      <p:sp>
        <p:nvSpPr>
          <p:cNvPr id="18" name="TextBox 17"/>
          <p:cNvSpPr txBox="1"/>
          <p:nvPr/>
        </p:nvSpPr>
        <p:spPr>
          <a:xfrm>
            <a:off x="2946638" y="3789040"/>
            <a:ext cx="1985402" cy="338554"/>
          </a:xfrm>
          <a:prstGeom prst="rect">
            <a:avLst/>
          </a:prstGeom>
          <a:noFill/>
        </p:spPr>
        <p:txBody>
          <a:bodyPr wrap="square" rtlCol="0">
            <a:spAutoFit/>
          </a:bodyPr>
          <a:lstStyle/>
          <a:p>
            <a:pPr algn="ctr"/>
            <a:r>
              <a:rPr lang="en-GB" sz="1600" dirty="0" smtClean="0">
                <a:solidFill>
                  <a:schemeClr val="tx1"/>
                </a:solidFill>
                <a:latin typeface="Calibri" panose="020F0502020204030204" pitchFamily="34" charset="0"/>
              </a:rPr>
              <a:t>T</a:t>
            </a:r>
            <a:r>
              <a:rPr lang="en-GB" sz="1600" baseline="-25000" dirty="0" smtClean="0">
                <a:solidFill>
                  <a:schemeClr val="tx1"/>
                </a:solidFill>
                <a:latin typeface="Calibri" panose="020F0502020204030204" pitchFamily="34" charset="0"/>
              </a:rPr>
              <a:t>2</a:t>
            </a:r>
            <a:r>
              <a:rPr lang="en-GB" sz="1600" dirty="0" smtClean="0">
                <a:solidFill>
                  <a:schemeClr val="tx1"/>
                </a:solidFill>
                <a:latin typeface="Calibri" panose="020F0502020204030204" pitchFamily="34" charset="0"/>
              </a:rPr>
              <a:t>-weighted image</a:t>
            </a:r>
            <a:endParaRPr lang="en-GB" sz="1600" dirty="0">
              <a:solidFill>
                <a:schemeClr val="tx1"/>
              </a:solidFill>
              <a:latin typeface="Calibri" panose="020F0502020204030204" pitchFamily="34" charset="0"/>
            </a:endParaRPr>
          </a:p>
        </p:txBody>
      </p:sp>
    </p:spTree>
    <p:extLst>
      <p:ext uri="{BB962C8B-B14F-4D97-AF65-F5344CB8AC3E}">
        <p14:creationId xmlns:p14="http://schemas.microsoft.com/office/powerpoint/2010/main" val="186283940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1"/>
          <p:cNvSpPr txBox="1">
            <a:spLocks noChangeArrowheads="1"/>
          </p:cNvSpPr>
          <p:nvPr/>
        </p:nvSpPr>
        <p:spPr bwMode="auto">
          <a:xfrm>
            <a:off x="250824" y="692150"/>
            <a:ext cx="8641656" cy="5766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9pPr>
          </a:lstStyle>
          <a:p>
            <a:pPr>
              <a:buClrTx/>
              <a:buFontTx/>
              <a:buNone/>
            </a:pPr>
            <a:r>
              <a:rPr lang="en-GB" sz="3000" b="1" dirty="0" smtClean="0">
                <a:latin typeface="Calibri" panose="020F0502020204030204" pitchFamily="34" charset="0"/>
              </a:rPr>
              <a:t>The tensor model							</a:t>
            </a:r>
            <a:r>
              <a:rPr lang="en-GB" sz="2000" b="1" i="1" dirty="0" smtClean="0">
                <a:solidFill>
                  <a:schemeClr val="bg1">
                    <a:lumMod val="65000"/>
                  </a:schemeClr>
                </a:solidFill>
                <a:latin typeface="Calibri" panose="020F0502020204030204" pitchFamily="34" charset="0"/>
              </a:rPr>
              <a:t>Diffusion </a:t>
            </a:r>
            <a:r>
              <a:rPr lang="en-GB" sz="2000" b="1" i="1" dirty="0" smtClean="0">
                <a:solidFill>
                  <a:schemeClr val="tx1"/>
                </a:solidFill>
                <a:latin typeface="Calibri" panose="020F0502020204030204" pitchFamily="34" charset="0"/>
              </a:rPr>
              <a:t>Tensor</a:t>
            </a:r>
            <a:r>
              <a:rPr lang="en-GB" sz="2000" b="1" i="1" dirty="0" smtClean="0">
                <a:solidFill>
                  <a:schemeClr val="bg1">
                    <a:lumMod val="65000"/>
                  </a:schemeClr>
                </a:solidFill>
                <a:latin typeface="Calibri" panose="020F0502020204030204" pitchFamily="34" charset="0"/>
              </a:rPr>
              <a:t> Imaging</a:t>
            </a:r>
            <a:endParaRPr lang="en-GB" sz="3000" b="1" i="1" dirty="0">
              <a:solidFill>
                <a:schemeClr val="bg1">
                  <a:lumMod val="65000"/>
                </a:schemeClr>
              </a:solidFill>
              <a:latin typeface="Calibri" panose="020F0502020204030204" pitchFamily="34" charset="0"/>
            </a:endParaRPr>
          </a:p>
        </p:txBody>
      </p:sp>
      <p:grpSp>
        <p:nvGrpSpPr>
          <p:cNvPr id="3" name="Group 2"/>
          <p:cNvGrpSpPr/>
          <p:nvPr/>
        </p:nvGrpSpPr>
        <p:grpSpPr>
          <a:xfrm>
            <a:off x="5096604" y="3555666"/>
            <a:ext cx="3705436" cy="343061"/>
            <a:chOff x="4592200" y="3555666"/>
            <a:chExt cx="3705436" cy="343061"/>
          </a:xfrm>
        </p:grpSpPr>
        <p:sp>
          <p:nvSpPr>
            <p:cNvPr id="2" name="TextBox 1"/>
            <p:cNvSpPr txBox="1"/>
            <p:nvPr/>
          </p:nvSpPr>
          <p:spPr>
            <a:xfrm>
              <a:off x="4592200" y="3560173"/>
              <a:ext cx="1440160" cy="338554"/>
            </a:xfrm>
            <a:prstGeom prst="rect">
              <a:avLst/>
            </a:prstGeom>
            <a:noFill/>
          </p:spPr>
          <p:txBody>
            <a:bodyPr wrap="square" rtlCol="0">
              <a:spAutoFit/>
            </a:bodyPr>
            <a:lstStyle/>
            <a:p>
              <a:pPr algn="ctr"/>
              <a:r>
                <a:rPr lang="en-GB" sz="1600" dirty="0" smtClean="0">
                  <a:solidFill>
                    <a:schemeClr val="tx1"/>
                  </a:solidFill>
                  <a:latin typeface="Calibri" panose="020F0502020204030204" pitchFamily="34" charset="0"/>
                </a:rPr>
                <a:t>Eigenvalues</a:t>
              </a:r>
              <a:endParaRPr lang="en-GB" sz="1600" dirty="0">
                <a:solidFill>
                  <a:schemeClr val="tx1"/>
                </a:solidFill>
                <a:latin typeface="Calibri" panose="020F0502020204030204" pitchFamily="34" charset="0"/>
              </a:endParaRPr>
            </a:p>
          </p:txBody>
        </p:sp>
        <p:sp>
          <p:nvSpPr>
            <p:cNvPr id="21" name="TextBox 20"/>
            <p:cNvSpPr txBox="1"/>
            <p:nvPr/>
          </p:nvSpPr>
          <p:spPr>
            <a:xfrm>
              <a:off x="6857476" y="3555666"/>
              <a:ext cx="1440160" cy="338554"/>
            </a:xfrm>
            <a:prstGeom prst="rect">
              <a:avLst/>
            </a:prstGeom>
            <a:noFill/>
          </p:spPr>
          <p:txBody>
            <a:bodyPr wrap="square" rtlCol="0">
              <a:spAutoFit/>
            </a:bodyPr>
            <a:lstStyle/>
            <a:p>
              <a:pPr algn="ctr"/>
              <a:r>
                <a:rPr lang="en-GB" sz="1600" dirty="0" smtClean="0">
                  <a:solidFill>
                    <a:schemeClr val="tx1"/>
                  </a:solidFill>
                  <a:latin typeface="Calibri" panose="020F0502020204030204" pitchFamily="34" charset="0"/>
                </a:rPr>
                <a:t>Eigenvectors</a:t>
              </a:r>
              <a:endParaRPr lang="en-GB" sz="1600" dirty="0">
                <a:solidFill>
                  <a:schemeClr val="tx1"/>
                </a:solidFill>
                <a:latin typeface="Calibri" panose="020F0502020204030204" pitchFamily="34" charset="0"/>
              </a:endParaRPr>
            </a:p>
          </p:txBody>
        </p:sp>
      </p:grpSp>
      <p:sp>
        <p:nvSpPr>
          <p:cNvPr id="25" name="Rectangle 24"/>
          <p:cNvSpPr/>
          <p:nvPr/>
        </p:nvSpPr>
        <p:spPr bwMode="auto">
          <a:xfrm>
            <a:off x="4152919" y="2628706"/>
            <a:ext cx="4649121" cy="1348557"/>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en-GB" sz="1800" b="0" i="0" u="none" strike="noStrike" cap="none" normalizeH="0" baseline="0" smtClean="0">
              <a:ln>
                <a:noFill/>
              </a:ln>
              <a:solidFill>
                <a:schemeClr val="bg1"/>
              </a:solidFill>
              <a:effectLst/>
              <a:latin typeface="Arial" charset="0"/>
            </a:endParaRPr>
          </a:p>
        </p:txBody>
      </p:sp>
      <mc:AlternateContent xmlns:mc="http://schemas.openxmlformats.org/markup-compatibility/2006" xmlns:a14="http://schemas.microsoft.com/office/drawing/2010/main">
        <mc:Choice Requires="a14">
          <p:sp>
            <p:nvSpPr>
              <p:cNvPr id="31" name="TextBox 30"/>
              <p:cNvSpPr txBox="1"/>
              <p:nvPr/>
            </p:nvSpPr>
            <p:spPr>
              <a:xfrm>
                <a:off x="264172" y="1340768"/>
                <a:ext cx="8641655" cy="3081806"/>
              </a:xfrm>
              <a:prstGeom prst="rect">
                <a:avLst/>
              </a:prstGeom>
              <a:noFill/>
            </p:spPr>
            <p:txBody>
              <a:bodyPr wrap="square" rtlCol="0">
                <a:spAutoFit/>
              </a:bodyPr>
              <a:lstStyle/>
              <a:p>
                <a:pPr indent="-406400" algn="just"/>
                <a:r>
                  <a:rPr lang="en-GB" dirty="0" smtClean="0">
                    <a:solidFill>
                      <a:schemeClr val="tx1"/>
                    </a:solidFill>
                    <a:latin typeface="Calibri" panose="020F0502020204030204" pitchFamily="34" charset="0"/>
                    <a:sym typeface="Wingdings" panose="05000000000000000000" pitchFamily="2" charset="2"/>
                  </a:rPr>
                  <a:t>Fiber orientation is not always along X, Y or Z axis, but oblique to these axes.</a:t>
                </a:r>
              </a:p>
              <a:p>
                <a:pPr indent="-406400" algn="just"/>
                <a:endParaRPr lang="en-GB" dirty="0">
                  <a:solidFill>
                    <a:schemeClr val="tx1"/>
                  </a:solidFill>
                  <a:latin typeface="Calibri" panose="020F0502020204030204" pitchFamily="34" charset="0"/>
                  <a:sym typeface="Wingdings" panose="05000000000000000000" pitchFamily="2" charset="2"/>
                </a:endParaRPr>
              </a:p>
              <a:p>
                <a:pPr indent="-406400" algn="just"/>
                <a:r>
                  <a:rPr lang="en-GB" dirty="0">
                    <a:solidFill>
                      <a:schemeClr val="tx1"/>
                    </a:solidFill>
                    <a:latin typeface="Calibri" panose="020F0502020204030204" pitchFamily="34" charset="0"/>
                    <a:sym typeface="Wingdings" panose="05000000000000000000" pitchFamily="2" charset="2"/>
                  </a:rPr>
                  <a:t>ADC is a single scalar number, but to explain all possible </a:t>
                </a:r>
                <a:r>
                  <a:rPr lang="en-GB" dirty="0" err="1">
                    <a:solidFill>
                      <a:schemeClr val="tx1"/>
                    </a:solidFill>
                    <a:latin typeface="Calibri" panose="020F0502020204030204" pitchFamily="34" charset="0"/>
                    <a:sym typeface="Wingdings" panose="05000000000000000000" pitchFamily="2" charset="2"/>
                  </a:rPr>
                  <a:t>fiber</a:t>
                </a:r>
                <a:r>
                  <a:rPr lang="en-GB" dirty="0">
                    <a:solidFill>
                      <a:schemeClr val="tx1"/>
                    </a:solidFill>
                    <a:latin typeface="Calibri" panose="020F0502020204030204" pitchFamily="34" charset="0"/>
                    <a:sym typeface="Wingdings" panose="05000000000000000000" pitchFamily="2" charset="2"/>
                  </a:rPr>
                  <a:t> directions we need to use the </a:t>
                </a:r>
                <a:r>
                  <a:rPr lang="en-GB" b="1" dirty="0">
                    <a:solidFill>
                      <a:schemeClr val="tx1"/>
                    </a:solidFill>
                    <a:latin typeface="Calibri" panose="020F0502020204030204" pitchFamily="34" charset="0"/>
                    <a:sym typeface="Wingdings" panose="05000000000000000000" pitchFamily="2" charset="2"/>
                  </a:rPr>
                  <a:t>3x3</a:t>
                </a:r>
                <a:r>
                  <a:rPr lang="en-GB" dirty="0">
                    <a:solidFill>
                      <a:schemeClr val="tx1"/>
                    </a:solidFill>
                    <a:latin typeface="Calibri" panose="020F0502020204030204" pitchFamily="34" charset="0"/>
                    <a:sym typeface="Wingdings" panose="05000000000000000000" pitchFamily="2" charset="2"/>
                  </a:rPr>
                  <a:t> </a:t>
                </a:r>
                <a:r>
                  <a:rPr lang="en-GB" b="1" dirty="0">
                    <a:solidFill>
                      <a:schemeClr val="tx1"/>
                    </a:solidFill>
                    <a:latin typeface="Calibri" panose="020F0502020204030204" pitchFamily="34" charset="0"/>
                    <a:sym typeface="Wingdings" panose="05000000000000000000" pitchFamily="2" charset="2"/>
                  </a:rPr>
                  <a:t>tensor matrix</a:t>
                </a:r>
                <a:r>
                  <a:rPr lang="en-GB" dirty="0">
                    <a:solidFill>
                      <a:schemeClr val="tx1"/>
                    </a:solidFill>
                    <a:latin typeface="Calibri" panose="020F0502020204030204" pitchFamily="34" charset="0"/>
                    <a:sym typeface="Wingdings" panose="05000000000000000000" pitchFamily="2" charset="2"/>
                  </a:rPr>
                  <a:t>:</a:t>
                </a:r>
              </a:p>
              <a:p>
                <a:pPr indent="-406400" algn="just"/>
                <a:endParaRPr lang="en-GB" sz="1100" dirty="0">
                  <a:solidFill>
                    <a:schemeClr val="tx1"/>
                  </a:solidFill>
                  <a:latin typeface="Calibri" panose="020F0502020204030204" pitchFamily="34" charset="0"/>
                  <a:sym typeface="Wingdings" panose="05000000000000000000" pitchFamily="2" charset="2"/>
                </a:endParaRPr>
              </a:p>
              <a:p>
                <a:pPr indent="-406400" algn="just"/>
                <a14:m>
                  <m:oMathPara xmlns:m="http://schemas.openxmlformats.org/officeDocument/2006/math">
                    <m:oMathParaPr>
                      <m:jc m:val="center"/>
                    </m:oMathParaPr>
                    <m:oMath xmlns:m="http://schemas.openxmlformats.org/officeDocument/2006/math">
                      <m:r>
                        <a:rPr lang="en-GB" b="1" i="1" smtClean="0">
                          <a:solidFill>
                            <a:schemeClr val="tx1"/>
                          </a:solidFill>
                          <a:latin typeface="Cambria Math" panose="02040503050406030204" pitchFamily="18" charset="0"/>
                          <a:sym typeface="Wingdings" panose="05000000000000000000" pitchFamily="2" charset="2"/>
                        </a:rPr>
                        <m:t>𝑨𝑫𝑪</m:t>
                      </m:r>
                      <m: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m:t>
                      </m:r>
                      <m:d>
                        <m:dPr>
                          <m:begChr m:val="["/>
                          <m:endChr m:val="]"/>
                          <m:ctrlP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ctrlPr>
                        </m:dPr>
                        <m:e>
                          <m:m>
                            <m:mPr>
                              <m:mcs>
                                <m:mc>
                                  <m:mcPr>
                                    <m:count m:val="3"/>
                                    <m:mcJc m:val="center"/>
                                  </m:mcPr>
                                </m:mc>
                              </m:mcs>
                              <m:ctrlP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ctrlPr>
                            </m:mPr>
                            <m:mr>
                              <m:e>
                                <m:sSub>
                                  <m:sSubPr>
                                    <m:ctrlP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ctrlPr>
                                  </m:sSubPr>
                                  <m:e>
                                    <m: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𝐷</m:t>
                                    </m:r>
                                  </m:e>
                                  <m:sub>
                                    <m: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𝑥𝑥</m:t>
                                    </m:r>
                                  </m:sub>
                                </m:sSub>
                              </m:e>
                              <m:e>
                                <m:sSub>
                                  <m:sSubPr>
                                    <m:ctrlP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ctrlPr>
                                  </m:sSubPr>
                                  <m:e>
                                    <m: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𝐷</m:t>
                                    </m:r>
                                  </m:e>
                                  <m:sub>
                                    <m: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𝑦𝑧</m:t>
                                    </m:r>
                                  </m:sub>
                                </m:sSub>
                              </m:e>
                              <m:e>
                                <m:sSub>
                                  <m:sSubPr>
                                    <m:ctrlP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ctrlPr>
                                  </m:sSubPr>
                                  <m:e>
                                    <m: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𝐷</m:t>
                                    </m:r>
                                  </m:e>
                                  <m:sub>
                                    <m: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𝑧𝑥</m:t>
                                    </m:r>
                                  </m:sub>
                                </m:sSub>
                              </m:e>
                            </m:mr>
                            <m:mr>
                              <m:e>
                                <m:sSub>
                                  <m:sSubPr>
                                    <m:ctrlP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ctrlPr>
                                  </m:sSubPr>
                                  <m:e>
                                    <m: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𝐷</m:t>
                                    </m:r>
                                  </m:e>
                                  <m:sub>
                                    <m: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𝑥𝑦</m:t>
                                    </m:r>
                                  </m:sub>
                                </m:sSub>
                              </m:e>
                              <m:e>
                                <m:sSub>
                                  <m:sSubPr>
                                    <m:ctrlP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ctrlPr>
                                  </m:sSubPr>
                                  <m:e>
                                    <m: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𝐷</m:t>
                                    </m:r>
                                  </m:e>
                                  <m:sub>
                                    <m: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𝑦𝑦</m:t>
                                    </m:r>
                                  </m:sub>
                                </m:sSub>
                              </m:e>
                              <m:e>
                                <m:sSub>
                                  <m:sSubPr>
                                    <m:ctrlP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ctrlPr>
                                  </m:sSubPr>
                                  <m:e>
                                    <m: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𝐷</m:t>
                                    </m:r>
                                  </m:e>
                                  <m:sub>
                                    <m: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𝑧𝑦</m:t>
                                    </m:r>
                                  </m:sub>
                                </m:sSub>
                              </m:e>
                            </m:mr>
                            <m:mr>
                              <m:e>
                                <m:sSub>
                                  <m:sSubPr>
                                    <m:ctrlP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ctrlPr>
                                  </m:sSubPr>
                                  <m:e>
                                    <m: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𝐷</m:t>
                                    </m:r>
                                  </m:e>
                                  <m:sub>
                                    <m: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𝑥𝑧</m:t>
                                    </m:r>
                                  </m:sub>
                                </m:sSub>
                              </m:e>
                              <m:e>
                                <m:sSub>
                                  <m:sSubPr>
                                    <m:ctrlP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ctrlPr>
                                  </m:sSubPr>
                                  <m:e>
                                    <m: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𝐷</m:t>
                                    </m:r>
                                  </m:e>
                                  <m:sub>
                                    <m: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𝑦𝑧</m:t>
                                    </m:r>
                                  </m:sub>
                                </m:sSub>
                              </m:e>
                              <m:e>
                                <m:sSub>
                                  <m:sSubPr>
                                    <m:ctrlP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ctrlPr>
                                  </m:sSubPr>
                                  <m:e>
                                    <m: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𝐷</m:t>
                                    </m:r>
                                  </m:e>
                                  <m:sub>
                                    <m: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𝑧𝑧</m:t>
                                    </m:r>
                                  </m:sub>
                                </m:sSub>
                              </m:e>
                            </m:mr>
                          </m:m>
                        </m:e>
                      </m:d>
                      <m:r>
                        <a:rPr lang="en-GB" b="0" i="0"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                                </m:t>
                      </m:r>
                      <m:r>
                        <a:rPr lang="en-GB" b="1"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𝒗</m:t>
                      </m:r>
                      <m:r>
                        <a:rPr lang="en-GB" i="1">
                          <a:solidFill>
                            <a:schemeClr val="tx1"/>
                          </a:solidFill>
                          <a:latin typeface="Cambria Math" panose="02040503050406030204" pitchFamily="18" charset="0"/>
                          <a:ea typeface="Cambria Math" panose="02040503050406030204" pitchFamily="18" charset="0"/>
                          <a:sym typeface="Wingdings" panose="05000000000000000000" pitchFamily="2" charset="2"/>
                        </a:rPr>
                        <m:t>=</m:t>
                      </m:r>
                      <m:d>
                        <m:dPr>
                          <m:begChr m:val="["/>
                          <m:endChr m:val="]"/>
                          <m:ctrlPr>
                            <a:rPr lang="en-GB" i="1">
                              <a:solidFill>
                                <a:schemeClr val="tx1"/>
                              </a:solidFill>
                              <a:latin typeface="Cambria Math" panose="02040503050406030204" pitchFamily="18" charset="0"/>
                              <a:ea typeface="Cambria Math" panose="02040503050406030204" pitchFamily="18" charset="0"/>
                              <a:sym typeface="Wingdings" panose="05000000000000000000" pitchFamily="2" charset="2"/>
                            </a:rPr>
                          </m:ctrlPr>
                        </m:dPr>
                        <m:e>
                          <m:m>
                            <m:mPr>
                              <m:mcs>
                                <m:mc>
                                  <m:mcPr>
                                    <m:count m:val="3"/>
                                    <m:mcJc m:val="center"/>
                                  </m:mcPr>
                                </m:mc>
                              </m:mcs>
                              <m:ctrlPr>
                                <a:rPr lang="en-GB" i="1">
                                  <a:solidFill>
                                    <a:schemeClr val="tx1"/>
                                  </a:solidFill>
                                  <a:latin typeface="Cambria Math" panose="02040503050406030204" pitchFamily="18" charset="0"/>
                                  <a:ea typeface="Cambria Math" panose="02040503050406030204" pitchFamily="18" charset="0"/>
                                  <a:sym typeface="Wingdings" panose="05000000000000000000" pitchFamily="2" charset="2"/>
                                </a:rPr>
                              </m:ctrlPr>
                            </m:mPr>
                            <m:mr>
                              <m:e>
                                <m:sSub>
                                  <m:sSubPr>
                                    <m:ctrlPr>
                                      <a:rPr lang="en-GB" i="1">
                                        <a:solidFill>
                                          <a:schemeClr val="tx1"/>
                                        </a:solidFill>
                                        <a:latin typeface="Cambria Math" panose="02040503050406030204" pitchFamily="18" charset="0"/>
                                        <a:ea typeface="Cambria Math" panose="02040503050406030204" pitchFamily="18" charset="0"/>
                                        <a:sym typeface="Wingdings" panose="05000000000000000000" pitchFamily="2" charset="2"/>
                                      </a:rPr>
                                    </m:ctrlPr>
                                  </m:sSubPr>
                                  <m:e>
                                    <m:r>
                                      <a:rPr lang="el-GR" i="1">
                                        <a:solidFill>
                                          <a:schemeClr val="tx1"/>
                                        </a:solidFill>
                                        <a:latin typeface="Cambria Math" panose="02040503050406030204" pitchFamily="18" charset="0"/>
                                        <a:ea typeface="Cambria Math" panose="02040503050406030204" pitchFamily="18" charset="0"/>
                                        <a:sym typeface="Wingdings" panose="05000000000000000000" pitchFamily="2" charset="2"/>
                                      </a:rPr>
                                      <m:t>𝜆</m:t>
                                    </m:r>
                                  </m:e>
                                  <m:sub>
                                    <m: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1</m:t>
                                    </m:r>
                                  </m:sub>
                                </m:sSub>
                              </m:e>
                              <m:e>
                                <m: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0</m:t>
                                </m:r>
                              </m:e>
                              <m:e>
                                <m: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0</m:t>
                                </m:r>
                              </m:e>
                            </m:mr>
                            <m:mr>
                              <m:e>
                                <m: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0</m:t>
                                </m:r>
                              </m:e>
                              <m:e>
                                <m:sSub>
                                  <m:sSubPr>
                                    <m:ctrlPr>
                                      <a:rPr lang="en-GB" i="1">
                                        <a:solidFill>
                                          <a:schemeClr val="tx1"/>
                                        </a:solidFill>
                                        <a:latin typeface="Cambria Math" panose="02040503050406030204" pitchFamily="18" charset="0"/>
                                        <a:ea typeface="Cambria Math" panose="02040503050406030204" pitchFamily="18" charset="0"/>
                                        <a:sym typeface="Wingdings" panose="05000000000000000000" pitchFamily="2" charset="2"/>
                                      </a:rPr>
                                    </m:ctrlPr>
                                  </m:sSubPr>
                                  <m:e>
                                    <m:r>
                                      <a:rPr lang="el-GR" i="1">
                                        <a:solidFill>
                                          <a:schemeClr val="tx1"/>
                                        </a:solidFill>
                                        <a:latin typeface="Cambria Math" panose="02040503050406030204" pitchFamily="18" charset="0"/>
                                        <a:ea typeface="Cambria Math" panose="02040503050406030204" pitchFamily="18" charset="0"/>
                                        <a:sym typeface="Wingdings" panose="05000000000000000000" pitchFamily="2" charset="2"/>
                                      </a:rPr>
                                      <m:t>𝜆</m:t>
                                    </m:r>
                                  </m:e>
                                  <m:sub>
                                    <m: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2</m:t>
                                    </m:r>
                                  </m:sub>
                                </m:sSub>
                              </m:e>
                              <m:e>
                                <m: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0</m:t>
                                </m:r>
                              </m:e>
                            </m:mr>
                            <m:mr>
                              <m:e>
                                <m: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0</m:t>
                                </m:r>
                              </m:e>
                              <m:e>
                                <m: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0</m:t>
                                </m:r>
                              </m:e>
                              <m:e>
                                <m:sSub>
                                  <m:sSubPr>
                                    <m:ctrlPr>
                                      <a:rPr lang="en-GB"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ctrlPr>
                                  </m:sSubPr>
                                  <m:e>
                                    <m:r>
                                      <a:rPr lang="el-GR" i="1">
                                        <a:solidFill>
                                          <a:schemeClr val="tx1"/>
                                        </a:solidFill>
                                        <a:latin typeface="Cambria Math" panose="02040503050406030204" pitchFamily="18" charset="0"/>
                                        <a:ea typeface="Cambria Math" panose="02040503050406030204" pitchFamily="18" charset="0"/>
                                        <a:sym typeface="Wingdings" panose="05000000000000000000" pitchFamily="2" charset="2"/>
                                      </a:rPr>
                                      <m:t>𝜆</m:t>
                                    </m:r>
                                  </m:e>
                                  <m:sub>
                                    <m: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3</m:t>
                                    </m:r>
                                  </m:sub>
                                </m:sSub>
                              </m:e>
                            </m:mr>
                          </m:m>
                        </m:e>
                      </m:d>
                      <m: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  +   </m:t>
                      </m:r>
                      <m:sSup>
                        <m:sSupPr>
                          <m:ctrlPr>
                            <a:rPr lang="en-GB" b="1"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ctrlPr>
                        </m:sSupPr>
                        <m:e>
                          <m:r>
                            <a:rPr lang="en-GB" b="1"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𝒗</m:t>
                          </m:r>
                        </m:e>
                        <m:sup>
                          <m:r>
                            <a:rPr lang="en-GB" b="1"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𝑻</m:t>
                          </m:r>
                        </m:sup>
                      </m:sSup>
                      <m:r>
                        <a:rPr lang="en-GB" i="1">
                          <a:solidFill>
                            <a:schemeClr val="tx1"/>
                          </a:solidFill>
                          <a:latin typeface="Cambria Math" panose="02040503050406030204" pitchFamily="18" charset="0"/>
                          <a:ea typeface="Cambria Math" panose="02040503050406030204" pitchFamily="18" charset="0"/>
                          <a:sym typeface="Wingdings" panose="05000000000000000000" pitchFamily="2" charset="2"/>
                        </a:rPr>
                        <m:t>=</m:t>
                      </m:r>
                      <m:d>
                        <m:dPr>
                          <m:begChr m:val="["/>
                          <m:endChr m:val="]"/>
                          <m:ctrlPr>
                            <a:rPr lang="en-GB" i="1">
                              <a:solidFill>
                                <a:schemeClr val="tx1"/>
                              </a:solidFill>
                              <a:latin typeface="Cambria Math" panose="02040503050406030204" pitchFamily="18" charset="0"/>
                              <a:ea typeface="Cambria Math" panose="02040503050406030204" pitchFamily="18" charset="0"/>
                              <a:sym typeface="Wingdings" panose="05000000000000000000" pitchFamily="2" charset="2"/>
                            </a:rPr>
                          </m:ctrlPr>
                        </m:dPr>
                        <m:e>
                          <m:sSub>
                            <m:sSubPr>
                              <m:ctrlPr>
                                <a:rPr lang="en-GB" i="1">
                                  <a:solidFill>
                                    <a:schemeClr val="tx1"/>
                                  </a:solidFill>
                                  <a:latin typeface="Cambria Math" panose="02040503050406030204" pitchFamily="18" charset="0"/>
                                  <a:ea typeface="Cambria Math" panose="02040503050406030204" pitchFamily="18" charset="0"/>
                                  <a:sym typeface="Wingdings" panose="05000000000000000000" pitchFamily="2" charset="2"/>
                                </a:rPr>
                              </m:ctrlPr>
                            </m:sSubPr>
                            <m:e>
                              <m: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𝑣</m:t>
                              </m:r>
                            </m:e>
                            <m:sub>
                              <m:r>
                                <a:rPr lang="en-GB" i="1">
                                  <a:solidFill>
                                    <a:schemeClr val="tx1"/>
                                  </a:solidFill>
                                  <a:latin typeface="Cambria Math" panose="02040503050406030204" pitchFamily="18" charset="0"/>
                                  <a:ea typeface="Cambria Math" panose="02040503050406030204" pitchFamily="18" charset="0"/>
                                  <a:sym typeface="Wingdings" panose="05000000000000000000" pitchFamily="2" charset="2"/>
                                </a:rPr>
                                <m:t>1</m:t>
                              </m:r>
                              <m: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   </m:t>
                              </m:r>
                            </m:sub>
                          </m:sSub>
                          <m:sSub>
                            <m:sSubPr>
                              <m:ctrlPr>
                                <a:rPr lang="en-GB" i="1">
                                  <a:solidFill>
                                    <a:schemeClr val="tx1"/>
                                  </a:solidFill>
                                  <a:latin typeface="Cambria Math" panose="02040503050406030204" pitchFamily="18" charset="0"/>
                                  <a:ea typeface="Cambria Math" panose="02040503050406030204" pitchFamily="18" charset="0"/>
                                  <a:sym typeface="Wingdings" panose="05000000000000000000" pitchFamily="2" charset="2"/>
                                </a:rPr>
                              </m:ctrlPr>
                            </m:sSubPr>
                            <m:e>
                              <m: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𝑣</m:t>
                              </m:r>
                            </m:e>
                            <m:sub>
                              <m: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2   </m:t>
                              </m:r>
                            </m:sub>
                          </m:sSub>
                          <m:sSub>
                            <m:sSubPr>
                              <m:ctrlPr>
                                <a:rPr lang="en-GB" i="1">
                                  <a:solidFill>
                                    <a:schemeClr val="tx1"/>
                                  </a:solidFill>
                                  <a:latin typeface="Cambria Math" panose="02040503050406030204" pitchFamily="18" charset="0"/>
                                  <a:ea typeface="Cambria Math" panose="02040503050406030204" pitchFamily="18" charset="0"/>
                                  <a:sym typeface="Wingdings" panose="05000000000000000000" pitchFamily="2" charset="2"/>
                                </a:rPr>
                              </m:ctrlPr>
                            </m:sSubPr>
                            <m:e>
                              <m: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𝑣</m:t>
                              </m:r>
                            </m:e>
                            <m:sub>
                              <m: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3</m:t>
                              </m:r>
                            </m:sub>
                          </m:sSub>
                        </m:e>
                      </m:d>
                    </m:oMath>
                  </m:oMathPara>
                </a14:m>
                <a:endParaRPr lang="en-GB" dirty="0" smtClean="0">
                  <a:solidFill>
                    <a:schemeClr val="tx1"/>
                  </a:solidFill>
                  <a:latin typeface="Calibri" panose="020F0502020204030204" pitchFamily="34" charset="0"/>
                  <a:ea typeface="Cambria Math" panose="02040503050406030204" pitchFamily="18" charset="0"/>
                  <a:sym typeface="Wingdings" panose="05000000000000000000" pitchFamily="2" charset="2"/>
                </a:endParaRPr>
              </a:p>
              <a:p>
                <a:pPr indent="-406400" algn="just"/>
                <a:endParaRPr lang="en-GB" dirty="0" smtClean="0">
                  <a:solidFill>
                    <a:schemeClr val="tx1"/>
                  </a:solidFill>
                  <a:latin typeface="Calibri" panose="020F0502020204030204" pitchFamily="34" charset="0"/>
                  <a:sym typeface="Wingdings" panose="05000000000000000000" pitchFamily="2" charset="2"/>
                </a:endParaRPr>
              </a:p>
              <a:p>
                <a:pPr indent="-406400" algn="just"/>
                <a:endParaRPr lang="en-GB" dirty="0">
                  <a:solidFill>
                    <a:schemeClr val="tx1"/>
                  </a:solidFill>
                  <a:latin typeface="Calibri" panose="020F0502020204030204" pitchFamily="34" charset="0"/>
                  <a:sym typeface="Wingdings" panose="05000000000000000000" pitchFamily="2" charset="2"/>
                </a:endParaRPr>
              </a:p>
              <a:p>
                <a:pPr indent="-406400" algn="just"/>
                <a:endParaRPr lang="en-GB" dirty="0" smtClean="0">
                  <a:solidFill>
                    <a:schemeClr val="tx1"/>
                  </a:solidFill>
                  <a:latin typeface="Calibri" panose="020F0502020204030204" pitchFamily="34" charset="0"/>
                  <a:sym typeface="Wingdings" panose="05000000000000000000" pitchFamily="2" charset="2"/>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264172" y="1340768"/>
                <a:ext cx="8641655" cy="3081806"/>
              </a:xfrm>
              <a:prstGeom prst="rect">
                <a:avLst/>
              </a:prstGeom>
              <a:blipFill rotWithShape="0">
                <a:blip r:embed="rId3"/>
                <a:stretch>
                  <a:fillRect l="-564" t="-1188" r="-635"/>
                </a:stretch>
              </a:blipFill>
            </p:spPr>
            <p:txBody>
              <a:bodyPr/>
              <a:lstStyle/>
              <a:p>
                <a:r>
                  <a:rPr lang="en-GB">
                    <a:noFill/>
                  </a:rPr>
                  <a:t> </a:t>
                </a:r>
              </a:p>
            </p:txBody>
          </p:sp>
        </mc:Fallback>
      </mc:AlternateContent>
      <p:sp>
        <p:nvSpPr>
          <p:cNvPr id="35" name="Rectangle 34"/>
          <p:cNvSpPr/>
          <p:nvPr/>
        </p:nvSpPr>
        <p:spPr bwMode="auto">
          <a:xfrm>
            <a:off x="4572185" y="2601572"/>
            <a:ext cx="4229855" cy="1115459"/>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en-GB" sz="1800" b="0" i="0" u="none" strike="noStrike" cap="none" normalizeH="0" baseline="0" smtClean="0">
              <a:ln>
                <a:noFill/>
              </a:ln>
              <a:solidFill>
                <a:schemeClr val="bg1"/>
              </a:solidFill>
              <a:effectLst/>
              <a:latin typeface="Arial" charset="0"/>
            </a:endParaRPr>
          </a:p>
        </p:txBody>
      </p:sp>
    </p:spTree>
    <p:extLst>
      <p:ext uri="{BB962C8B-B14F-4D97-AF65-F5344CB8AC3E}">
        <p14:creationId xmlns:p14="http://schemas.microsoft.com/office/powerpoint/2010/main" val="129581197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1"/>
          <p:cNvSpPr txBox="1">
            <a:spLocks noChangeArrowheads="1"/>
          </p:cNvSpPr>
          <p:nvPr/>
        </p:nvSpPr>
        <p:spPr bwMode="auto">
          <a:xfrm>
            <a:off x="250824" y="692150"/>
            <a:ext cx="8641656" cy="5766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9pPr>
          </a:lstStyle>
          <a:p>
            <a:pPr>
              <a:buClrTx/>
              <a:buFontTx/>
              <a:buNone/>
            </a:pPr>
            <a:r>
              <a:rPr lang="en-GB" sz="3000" b="1" dirty="0" smtClean="0">
                <a:latin typeface="Calibri" panose="020F0502020204030204" pitchFamily="34" charset="0"/>
              </a:rPr>
              <a:t>The tensor model							</a:t>
            </a:r>
            <a:r>
              <a:rPr lang="en-GB" sz="2000" b="1" i="1" dirty="0" smtClean="0">
                <a:solidFill>
                  <a:schemeClr val="bg1">
                    <a:lumMod val="65000"/>
                  </a:schemeClr>
                </a:solidFill>
                <a:latin typeface="Calibri" panose="020F0502020204030204" pitchFamily="34" charset="0"/>
              </a:rPr>
              <a:t>Diffusion </a:t>
            </a:r>
            <a:r>
              <a:rPr lang="en-GB" sz="2000" b="1" i="1" dirty="0" smtClean="0">
                <a:solidFill>
                  <a:schemeClr val="tx1"/>
                </a:solidFill>
                <a:latin typeface="Calibri" panose="020F0502020204030204" pitchFamily="34" charset="0"/>
              </a:rPr>
              <a:t>Tensor</a:t>
            </a:r>
            <a:r>
              <a:rPr lang="en-GB" sz="2000" b="1" i="1" dirty="0" smtClean="0">
                <a:solidFill>
                  <a:schemeClr val="bg1">
                    <a:lumMod val="65000"/>
                  </a:schemeClr>
                </a:solidFill>
                <a:latin typeface="Calibri" panose="020F0502020204030204" pitchFamily="34" charset="0"/>
              </a:rPr>
              <a:t> Imaging</a:t>
            </a:r>
            <a:endParaRPr lang="en-GB" sz="3000" b="1" i="1" dirty="0">
              <a:solidFill>
                <a:schemeClr val="bg1">
                  <a:lumMod val="65000"/>
                </a:schemeClr>
              </a:solidFill>
              <a:latin typeface="Calibri" panose="020F0502020204030204" pitchFamily="34" charset="0"/>
            </a:endParaRPr>
          </a:p>
        </p:txBody>
      </p:sp>
      <p:grpSp>
        <p:nvGrpSpPr>
          <p:cNvPr id="3" name="Group 2"/>
          <p:cNvGrpSpPr/>
          <p:nvPr/>
        </p:nvGrpSpPr>
        <p:grpSpPr>
          <a:xfrm>
            <a:off x="5096604" y="3555666"/>
            <a:ext cx="3705436" cy="343061"/>
            <a:chOff x="4592200" y="3555666"/>
            <a:chExt cx="3705436" cy="343061"/>
          </a:xfrm>
        </p:grpSpPr>
        <p:sp>
          <p:nvSpPr>
            <p:cNvPr id="2" name="TextBox 1"/>
            <p:cNvSpPr txBox="1"/>
            <p:nvPr/>
          </p:nvSpPr>
          <p:spPr>
            <a:xfrm>
              <a:off x="4592200" y="3560173"/>
              <a:ext cx="1440160" cy="338554"/>
            </a:xfrm>
            <a:prstGeom prst="rect">
              <a:avLst/>
            </a:prstGeom>
            <a:noFill/>
          </p:spPr>
          <p:txBody>
            <a:bodyPr wrap="square" rtlCol="0">
              <a:spAutoFit/>
            </a:bodyPr>
            <a:lstStyle/>
            <a:p>
              <a:pPr algn="ctr"/>
              <a:r>
                <a:rPr lang="en-GB" sz="1600" dirty="0" smtClean="0">
                  <a:solidFill>
                    <a:schemeClr val="tx1"/>
                  </a:solidFill>
                  <a:latin typeface="Calibri" panose="020F0502020204030204" pitchFamily="34" charset="0"/>
                </a:rPr>
                <a:t>Eigenvalues</a:t>
              </a:r>
              <a:endParaRPr lang="en-GB" sz="1600" dirty="0">
                <a:solidFill>
                  <a:schemeClr val="tx1"/>
                </a:solidFill>
                <a:latin typeface="Calibri" panose="020F0502020204030204" pitchFamily="34" charset="0"/>
              </a:endParaRPr>
            </a:p>
          </p:txBody>
        </p:sp>
        <p:sp>
          <p:nvSpPr>
            <p:cNvPr id="21" name="TextBox 20"/>
            <p:cNvSpPr txBox="1"/>
            <p:nvPr/>
          </p:nvSpPr>
          <p:spPr>
            <a:xfrm>
              <a:off x="6857476" y="3555666"/>
              <a:ext cx="1440160" cy="338554"/>
            </a:xfrm>
            <a:prstGeom prst="rect">
              <a:avLst/>
            </a:prstGeom>
            <a:noFill/>
          </p:spPr>
          <p:txBody>
            <a:bodyPr wrap="square" rtlCol="0">
              <a:spAutoFit/>
            </a:bodyPr>
            <a:lstStyle/>
            <a:p>
              <a:pPr algn="ctr"/>
              <a:r>
                <a:rPr lang="en-GB" sz="1600" dirty="0" smtClean="0">
                  <a:solidFill>
                    <a:schemeClr val="tx1"/>
                  </a:solidFill>
                  <a:latin typeface="Calibri" panose="020F0502020204030204" pitchFamily="34" charset="0"/>
                </a:rPr>
                <a:t>Eigenvectors</a:t>
              </a:r>
              <a:endParaRPr lang="en-GB" sz="1600" dirty="0">
                <a:solidFill>
                  <a:schemeClr val="tx1"/>
                </a:solidFill>
                <a:latin typeface="Calibri" panose="020F0502020204030204" pitchFamily="34" charset="0"/>
              </a:endParaRPr>
            </a:p>
          </p:txBody>
        </p:sp>
      </p:grpSp>
      <p:sp>
        <p:nvSpPr>
          <p:cNvPr id="25" name="Rectangle 24"/>
          <p:cNvSpPr/>
          <p:nvPr/>
        </p:nvSpPr>
        <p:spPr bwMode="auto">
          <a:xfrm>
            <a:off x="4152919" y="2628706"/>
            <a:ext cx="4649121" cy="1348557"/>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en-GB" sz="1800" b="0" i="0" u="none" strike="noStrike" cap="none" normalizeH="0" baseline="0" smtClean="0">
              <a:ln>
                <a:noFill/>
              </a:ln>
              <a:solidFill>
                <a:schemeClr val="bg1"/>
              </a:solidFill>
              <a:effectLst/>
              <a:latin typeface="Arial" charset="0"/>
            </a:endParaRPr>
          </a:p>
        </p:txBody>
      </p:sp>
      <p:sp>
        <p:nvSpPr>
          <p:cNvPr id="8" name="Rectangle 7"/>
          <p:cNvSpPr/>
          <p:nvPr/>
        </p:nvSpPr>
        <p:spPr bwMode="auto">
          <a:xfrm>
            <a:off x="1969438" y="2585452"/>
            <a:ext cx="972107" cy="357384"/>
          </a:xfrm>
          <a:prstGeom prst="rect">
            <a:avLst/>
          </a:prstGeom>
          <a:solidFill>
            <a:schemeClr val="bg1">
              <a:alpha val="73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en-GB" sz="1800" b="0" i="0" u="none" strike="noStrike" cap="none" normalizeH="0" baseline="0" smtClean="0">
              <a:ln>
                <a:noFill/>
              </a:ln>
              <a:solidFill>
                <a:schemeClr val="bg1"/>
              </a:solidFill>
              <a:effectLst/>
              <a:latin typeface="Arial" charset="0"/>
            </a:endParaRPr>
          </a:p>
        </p:txBody>
      </p:sp>
      <p:sp>
        <p:nvSpPr>
          <p:cNvPr id="9" name="Rectangle 8"/>
          <p:cNvSpPr/>
          <p:nvPr/>
        </p:nvSpPr>
        <p:spPr bwMode="auto">
          <a:xfrm>
            <a:off x="2596962" y="2958957"/>
            <a:ext cx="344350" cy="292817"/>
          </a:xfrm>
          <a:prstGeom prst="rect">
            <a:avLst/>
          </a:prstGeom>
          <a:solidFill>
            <a:schemeClr val="bg1">
              <a:alpha val="73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en-GB" sz="1800" b="0" i="0" u="none" strike="noStrike" cap="none" normalizeH="0" baseline="0" smtClean="0">
              <a:ln>
                <a:noFill/>
              </a:ln>
              <a:solidFill>
                <a:schemeClr val="bg1"/>
              </a:solidFill>
              <a:effectLst/>
              <a:latin typeface="Arial" charset="0"/>
            </a:endParaRPr>
          </a:p>
        </p:txBody>
      </p:sp>
      <mc:AlternateContent xmlns:mc="http://schemas.openxmlformats.org/markup-compatibility/2006" xmlns:a14="http://schemas.microsoft.com/office/drawing/2010/main">
        <mc:Choice Requires="a14">
          <p:sp>
            <p:nvSpPr>
              <p:cNvPr id="26" name="TextBox 25"/>
              <p:cNvSpPr txBox="1"/>
              <p:nvPr/>
            </p:nvSpPr>
            <p:spPr>
              <a:xfrm>
                <a:off x="264172" y="1340768"/>
                <a:ext cx="8641655" cy="3425618"/>
              </a:xfrm>
              <a:prstGeom prst="rect">
                <a:avLst/>
              </a:prstGeom>
              <a:noFill/>
            </p:spPr>
            <p:txBody>
              <a:bodyPr wrap="square" rtlCol="0">
                <a:spAutoFit/>
              </a:bodyPr>
              <a:lstStyle/>
              <a:p>
                <a:pPr indent="-406400" algn="just"/>
                <a:r>
                  <a:rPr lang="en-GB" dirty="0" smtClean="0">
                    <a:solidFill>
                      <a:schemeClr val="tx1"/>
                    </a:solidFill>
                    <a:latin typeface="Calibri" panose="020F0502020204030204" pitchFamily="34" charset="0"/>
                    <a:sym typeface="Wingdings" panose="05000000000000000000" pitchFamily="2" charset="2"/>
                  </a:rPr>
                  <a:t>Fiber orientation is not always along X, Y or Z axis, but oblique to these axes.</a:t>
                </a:r>
              </a:p>
              <a:p>
                <a:pPr indent="-406400" algn="just"/>
                <a:endParaRPr lang="en-GB" dirty="0">
                  <a:solidFill>
                    <a:schemeClr val="tx1"/>
                  </a:solidFill>
                  <a:latin typeface="Calibri" panose="020F0502020204030204" pitchFamily="34" charset="0"/>
                  <a:sym typeface="Wingdings" panose="05000000000000000000" pitchFamily="2" charset="2"/>
                </a:endParaRPr>
              </a:p>
              <a:p>
                <a:pPr indent="-406400" algn="just"/>
                <a:r>
                  <a:rPr lang="en-GB" dirty="0">
                    <a:solidFill>
                      <a:schemeClr val="tx1"/>
                    </a:solidFill>
                    <a:latin typeface="Calibri" panose="020F0502020204030204" pitchFamily="34" charset="0"/>
                    <a:sym typeface="Wingdings" panose="05000000000000000000" pitchFamily="2" charset="2"/>
                  </a:rPr>
                  <a:t>ADC is a single scalar number, but to explain all possible </a:t>
                </a:r>
                <a:r>
                  <a:rPr lang="en-GB" dirty="0" err="1">
                    <a:solidFill>
                      <a:schemeClr val="tx1"/>
                    </a:solidFill>
                    <a:latin typeface="Calibri" panose="020F0502020204030204" pitchFamily="34" charset="0"/>
                    <a:sym typeface="Wingdings" panose="05000000000000000000" pitchFamily="2" charset="2"/>
                  </a:rPr>
                  <a:t>fiber</a:t>
                </a:r>
                <a:r>
                  <a:rPr lang="en-GB" dirty="0">
                    <a:solidFill>
                      <a:schemeClr val="tx1"/>
                    </a:solidFill>
                    <a:latin typeface="Calibri" panose="020F0502020204030204" pitchFamily="34" charset="0"/>
                    <a:sym typeface="Wingdings" panose="05000000000000000000" pitchFamily="2" charset="2"/>
                  </a:rPr>
                  <a:t> directions we need to use the </a:t>
                </a:r>
                <a:r>
                  <a:rPr lang="en-GB" b="1" dirty="0">
                    <a:solidFill>
                      <a:schemeClr val="tx1"/>
                    </a:solidFill>
                    <a:latin typeface="Calibri" panose="020F0502020204030204" pitchFamily="34" charset="0"/>
                    <a:sym typeface="Wingdings" panose="05000000000000000000" pitchFamily="2" charset="2"/>
                  </a:rPr>
                  <a:t>3x3</a:t>
                </a:r>
                <a:r>
                  <a:rPr lang="en-GB" dirty="0">
                    <a:solidFill>
                      <a:schemeClr val="tx1"/>
                    </a:solidFill>
                    <a:latin typeface="Calibri" panose="020F0502020204030204" pitchFamily="34" charset="0"/>
                    <a:sym typeface="Wingdings" panose="05000000000000000000" pitchFamily="2" charset="2"/>
                  </a:rPr>
                  <a:t> </a:t>
                </a:r>
                <a:r>
                  <a:rPr lang="en-GB" b="1" dirty="0">
                    <a:solidFill>
                      <a:schemeClr val="tx1"/>
                    </a:solidFill>
                    <a:latin typeface="Calibri" panose="020F0502020204030204" pitchFamily="34" charset="0"/>
                    <a:sym typeface="Wingdings" panose="05000000000000000000" pitchFamily="2" charset="2"/>
                  </a:rPr>
                  <a:t>tensor matrix</a:t>
                </a:r>
                <a:r>
                  <a:rPr lang="en-GB" dirty="0">
                    <a:solidFill>
                      <a:schemeClr val="tx1"/>
                    </a:solidFill>
                    <a:latin typeface="Calibri" panose="020F0502020204030204" pitchFamily="34" charset="0"/>
                    <a:sym typeface="Wingdings" panose="05000000000000000000" pitchFamily="2" charset="2"/>
                  </a:rPr>
                  <a:t>:</a:t>
                </a:r>
              </a:p>
              <a:p>
                <a:pPr indent="-406400" algn="just"/>
                <a:endParaRPr lang="en-GB" sz="1100" dirty="0">
                  <a:solidFill>
                    <a:schemeClr val="tx1"/>
                  </a:solidFill>
                  <a:latin typeface="Calibri" panose="020F0502020204030204" pitchFamily="34" charset="0"/>
                  <a:sym typeface="Wingdings" panose="05000000000000000000" pitchFamily="2" charset="2"/>
                </a:endParaRPr>
              </a:p>
              <a:p>
                <a:pPr indent="-406400" algn="just"/>
                <a14:m>
                  <m:oMathPara xmlns:m="http://schemas.openxmlformats.org/officeDocument/2006/math">
                    <m:oMathParaPr>
                      <m:jc m:val="center"/>
                    </m:oMathParaPr>
                    <m:oMath xmlns:m="http://schemas.openxmlformats.org/officeDocument/2006/math">
                      <m:r>
                        <a:rPr lang="en-GB" b="1" i="1" smtClean="0">
                          <a:solidFill>
                            <a:schemeClr val="tx1"/>
                          </a:solidFill>
                          <a:latin typeface="Cambria Math" panose="02040503050406030204" pitchFamily="18" charset="0"/>
                          <a:sym typeface="Wingdings" panose="05000000000000000000" pitchFamily="2" charset="2"/>
                        </a:rPr>
                        <m:t>𝑨𝑫𝑪</m:t>
                      </m:r>
                      <m: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m:t>
                      </m:r>
                      <m:d>
                        <m:dPr>
                          <m:begChr m:val="["/>
                          <m:endChr m:val="]"/>
                          <m:ctrlP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ctrlPr>
                        </m:dPr>
                        <m:e>
                          <m:m>
                            <m:mPr>
                              <m:mcs>
                                <m:mc>
                                  <m:mcPr>
                                    <m:count m:val="3"/>
                                    <m:mcJc m:val="center"/>
                                  </m:mcPr>
                                </m:mc>
                              </m:mcs>
                              <m:ctrlP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ctrlPr>
                            </m:mPr>
                            <m:mr>
                              <m:e>
                                <m:sSub>
                                  <m:sSubPr>
                                    <m:ctrlP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ctrlPr>
                                  </m:sSubPr>
                                  <m:e>
                                    <m: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𝐷</m:t>
                                    </m:r>
                                  </m:e>
                                  <m:sub>
                                    <m: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𝑥𝑥</m:t>
                                    </m:r>
                                  </m:sub>
                                </m:sSub>
                              </m:e>
                              <m:e>
                                <m:sSub>
                                  <m:sSubPr>
                                    <m:ctrlP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ctrlPr>
                                  </m:sSubPr>
                                  <m:e>
                                    <m: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𝐷</m:t>
                                    </m:r>
                                  </m:e>
                                  <m:sub>
                                    <m: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𝑦𝑧</m:t>
                                    </m:r>
                                  </m:sub>
                                </m:sSub>
                              </m:e>
                              <m:e>
                                <m:sSub>
                                  <m:sSubPr>
                                    <m:ctrlP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ctrlPr>
                                  </m:sSubPr>
                                  <m:e>
                                    <m: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𝐷</m:t>
                                    </m:r>
                                  </m:e>
                                  <m:sub>
                                    <m: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𝑧𝑥</m:t>
                                    </m:r>
                                  </m:sub>
                                </m:sSub>
                              </m:e>
                            </m:mr>
                            <m:mr>
                              <m:e>
                                <m:sSub>
                                  <m:sSubPr>
                                    <m:ctrlP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ctrlPr>
                                  </m:sSubPr>
                                  <m:e>
                                    <m: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𝐷</m:t>
                                    </m:r>
                                  </m:e>
                                  <m:sub>
                                    <m: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𝑥𝑦</m:t>
                                    </m:r>
                                  </m:sub>
                                </m:sSub>
                              </m:e>
                              <m:e>
                                <m:sSub>
                                  <m:sSubPr>
                                    <m:ctrlP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ctrlPr>
                                  </m:sSubPr>
                                  <m:e>
                                    <m: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𝐷</m:t>
                                    </m:r>
                                  </m:e>
                                  <m:sub>
                                    <m: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𝑦𝑦</m:t>
                                    </m:r>
                                  </m:sub>
                                </m:sSub>
                              </m:e>
                              <m:e>
                                <m:sSub>
                                  <m:sSubPr>
                                    <m:ctrlP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ctrlPr>
                                  </m:sSubPr>
                                  <m:e>
                                    <m: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𝐷</m:t>
                                    </m:r>
                                  </m:e>
                                  <m:sub>
                                    <m: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𝑧𝑦</m:t>
                                    </m:r>
                                  </m:sub>
                                </m:sSub>
                              </m:e>
                            </m:mr>
                            <m:mr>
                              <m:e>
                                <m:sSub>
                                  <m:sSubPr>
                                    <m:ctrlP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ctrlPr>
                                  </m:sSubPr>
                                  <m:e>
                                    <m: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𝐷</m:t>
                                    </m:r>
                                  </m:e>
                                  <m:sub>
                                    <m: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𝑥𝑧</m:t>
                                    </m:r>
                                  </m:sub>
                                </m:sSub>
                              </m:e>
                              <m:e>
                                <m:sSub>
                                  <m:sSubPr>
                                    <m:ctrlP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ctrlPr>
                                  </m:sSubPr>
                                  <m:e>
                                    <m: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𝐷</m:t>
                                    </m:r>
                                  </m:e>
                                  <m:sub>
                                    <m: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𝑦𝑧</m:t>
                                    </m:r>
                                  </m:sub>
                                </m:sSub>
                              </m:e>
                              <m:e>
                                <m:sSub>
                                  <m:sSubPr>
                                    <m:ctrlP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ctrlPr>
                                  </m:sSubPr>
                                  <m:e>
                                    <m: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𝐷</m:t>
                                    </m:r>
                                  </m:e>
                                  <m:sub>
                                    <m: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𝑧𝑧</m:t>
                                    </m:r>
                                  </m:sub>
                                </m:sSub>
                              </m:e>
                            </m:mr>
                          </m:m>
                        </m:e>
                      </m:d>
                      <m:r>
                        <a:rPr lang="en-GB" b="0" i="0"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                                </m:t>
                      </m:r>
                      <m:r>
                        <a:rPr lang="en-GB" b="1"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𝒗</m:t>
                      </m:r>
                      <m:r>
                        <a:rPr lang="en-GB" i="1">
                          <a:solidFill>
                            <a:schemeClr val="tx1"/>
                          </a:solidFill>
                          <a:latin typeface="Cambria Math" panose="02040503050406030204" pitchFamily="18" charset="0"/>
                          <a:ea typeface="Cambria Math" panose="02040503050406030204" pitchFamily="18" charset="0"/>
                          <a:sym typeface="Wingdings" panose="05000000000000000000" pitchFamily="2" charset="2"/>
                        </a:rPr>
                        <m:t>=</m:t>
                      </m:r>
                      <m:d>
                        <m:dPr>
                          <m:begChr m:val="["/>
                          <m:endChr m:val="]"/>
                          <m:ctrlPr>
                            <a:rPr lang="en-GB" i="1">
                              <a:solidFill>
                                <a:schemeClr val="tx1"/>
                              </a:solidFill>
                              <a:latin typeface="Cambria Math" panose="02040503050406030204" pitchFamily="18" charset="0"/>
                              <a:ea typeface="Cambria Math" panose="02040503050406030204" pitchFamily="18" charset="0"/>
                              <a:sym typeface="Wingdings" panose="05000000000000000000" pitchFamily="2" charset="2"/>
                            </a:rPr>
                          </m:ctrlPr>
                        </m:dPr>
                        <m:e>
                          <m:m>
                            <m:mPr>
                              <m:mcs>
                                <m:mc>
                                  <m:mcPr>
                                    <m:count m:val="3"/>
                                    <m:mcJc m:val="center"/>
                                  </m:mcPr>
                                </m:mc>
                              </m:mcs>
                              <m:ctrlPr>
                                <a:rPr lang="en-GB" i="1">
                                  <a:solidFill>
                                    <a:schemeClr val="tx1"/>
                                  </a:solidFill>
                                  <a:latin typeface="Cambria Math" panose="02040503050406030204" pitchFamily="18" charset="0"/>
                                  <a:ea typeface="Cambria Math" panose="02040503050406030204" pitchFamily="18" charset="0"/>
                                  <a:sym typeface="Wingdings" panose="05000000000000000000" pitchFamily="2" charset="2"/>
                                </a:rPr>
                              </m:ctrlPr>
                            </m:mPr>
                            <m:mr>
                              <m:e>
                                <m:sSub>
                                  <m:sSubPr>
                                    <m:ctrlPr>
                                      <a:rPr lang="en-GB" i="1">
                                        <a:solidFill>
                                          <a:schemeClr val="tx1"/>
                                        </a:solidFill>
                                        <a:latin typeface="Cambria Math" panose="02040503050406030204" pitchFamily="18" charset="0"/>
                                        <a:ea typeface="Cambria Math" panose="02040503050406030204" pitchFamily="18" charset="0"/>
                                        <a:sym typeface="Wingdings" panose="05000000000000000000" pitchFamily="2" charset="2"/>
                                      </a:rPr>
                                    </m:ctrlPr>
                                  </m:sSubPr>
                                  <m:e>
                                    <m:r>
                                      <a:rPr lang="el-GR" i="1">
                                        <a:solidFill>
                                          <a:schemeClr val="tx1"/>
                                        </a:solidFill>
                                        <a:latin typeface="Cambria Math" panose="02040503050406030204" pitchFamily="18" charset="0"/>
                                        <a:ea typeface="Cambria Math" panose="02040503050406030204" pitchFamily="18" charset="0"/>
                                        <a:sym typeface="Wingdings" panose="05000000000000000000" pitchFamily="2" charset="2"/>
                                      </a:rPr>
                                      <m:t>𝜆</m:t>
                                    </m:r>
                                  </m:e>
                                  <m:sub>
                                    <m: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1</m:t>
                                    </m:r>
                                  </m:sub>
                                </m:sSub>
                              </m:e>
                              <m:e>
                                <m: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0</m:t>
                                </m:r>
                              </m:e>
                              <m:e>
                                <m: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0</m:t>
                                </m:r>
                              </m:e>
                            </m:mr>
                            <m:mr>
                              <m:e>
                                <m: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0</m:t>
                                </m:r>
                              </m:e>
                              <m:e>
                                <m:sSub>
                                  <m:sSubPr>
                                    <m:ctrlPr>
                                      <a:rPr lang="en-GB" i="1">
                                        <a:solidFill>
                                          <a:schemeClr val="tx1"/>
                                        </a:solidFill>
                                        <a:latin typeface="Cambria Math" panose="02040503050406030204" pitchFamily="18" charset="0"/>
                                        <a:ea typeface="Cambria Math" panose="02040503050406030204" pitchFamily="18" charset="0"/>
                                        <a:sym typeface="Wingdings" panose="05000000000000000000" pitchFamily="2" charset="2"/>
                                      </a:rPr>
                                    </m:ctrlPr>
                                  </m:sSubPr>
                                  <m:e>
                                    <m:r>
                                      <a:rPr lang="el-GR" i="1">
                                        <a:solidFill>
                                          <a:schemeClr val="tx1"/>
                                        </a:solidFill>
                                        <a:latin typeface="Cambria Math" panose="02040503050406030204" pitchFamily="18" charset="0"/>
                                        <a:ea typeface="Cambria Math" panose="02040503050406030204" pitchFamily="18" charset="0"/>
                                        <a:sym typeface="Wingdings" panose="05000000000000000000" pitchFamily="2" charset="2"/>
                                      </a:rPr>
                                      <m:t>𝜆</m:t>
                                    </m:r>
                                  </m:e>
                                  <m:sub>
                                    <m: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2</m:t>
                                    </m:r>
                                  </m:sub>
                                </m:sSub>
                              </m:e>
                              <m:e>
                                <m: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0</m:t>
                                </m:r>
                              </m:e>
                            </m:mr>
                            <m:mr>
                              <m:e>
                                <m: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0</m:t>
                                </m:r>
                              </m:e>
                              <m:e>
                                <m: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0</m:t>
                                </m:r>
                              </m:e>
                              <m:e>
                                <m:sSub>
                                  <m:sSubPr>
                                    <m:ctrlPr>
                                      <a:rPr lang="en-GB"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ctrlPr>
                                  </m:sSubPr>
                                  <m:e>
                                    <m:r>
                                      <a:rPr lang="el-GR" i="1">
                                        <a:solidFill>
                                          <a:schemeClr val="tx1"/>
                                        </a:solidFill>
                                        <a:latin typeface="Cambria Math" panose="02040503050406030204" pitchFamily="18" charset="0"/>
                                        <a:ea typeface="Cambria Math" panose="02040503050406030204" pitchFamily="18" charset="0"/>
                                        <a:sym typeface="Wingdings" panose="05000000000000000000" pitchFamily="2" charset="2"/>
                                      </a:rPr>
                                      <m:t>𝜆</m:t>
                                    </m:r>
                                  </m:e>
                                  <m:sub>
                                    <m: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3</m:t>
                                    </m:r>
                                  </m:sub>
                                </m:sSub>
                              </m:e>
                            </m:mr>
                          </m:m>
                        </m:e>
                      </m:d>
                      <m: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  +   </m:t>
                      </m:r>
                      <m:sSup>
                        <m:sSupPr>
                          <m:ctrlPr>
                            <a:rPr lang="en-GB" b="1"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ctrlPr>
                        </m:sSupPr>
                        <m:e>
                          <m:r>
                            <a:rPr lang="en-GB" b="1"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𝒗</m:t>
                          </m:r>
                        </m:e>
                        <m:sup>
                          <m:r>
                            <a:rPr lang="en-GB" b="1"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𝑻</m:t>
                          </m:r>
                        </m:sup>
                      </m:sSup>
                      <m:r>
                        <a:rPr lang="en-GB" i="1">
                          <a:solidFill>
                            <a:schemeClr val="tx1"/>
                          </a:solidFill>
                          <a:latin typeface="Cambria Math" panose="02040503050406030204" pitchFamily="18" charset="0"/>
                          <a:ea typeface="Cambria Math" panose="02040503050406030204" pitchFamily="18" charset="0"/>
                          <a:sym typeface="Wingdings" panose="05000000000000000000" pitchFamily="2" charset="2"/>
                        </a:rPr>
                        <m:t>=</m:t>
                      </m:r>
                      <m:d>
                        <m:dPr>
                          <m:begChr m:val="["/>
                          <m:endChr m:val="]"/>
                          <m:ctrlPr>
                            <a:rPr lang="en-GB" i="1">
                              <a:solidFill>
                                <a:schemeClr val="tx1"/>
                              </a:solidFill>
                              <a:latin typeface="Cambria Math" panose="02040503050406030204" pitchFamily="18" charset="0"/>
                              <a:ea typeface="Cambria Math" panose="02040503050406030204" pitchFamily="18" charset="0"/>
                              <a:sym typeface="Wingdings" panose="05000000000000000000" pitchFamily="2" charset="2"/>
                            </a:rPr>
                          </m:ctrlPr>
                        </m:dPr>
                        <m:e>
                          <m:sSub>
                            <m:sSubPr>
                              <m:ctrlPr>
                                <a:rPr lang="en-GB" i="1">
                                  <a:solidFill>
                                    <a:schemeClr val="tx1"/>
                                  </a:solidFill>
                                  <a:latin typeface="Cambria Math" panose="02040503050406030204" pitchFamily="18" charset="0"/>
                                  <a:ea typeface="Cambria Math" panose="02040503050406030204" pitchFamily="18" charset="0"/>
                                  <a:sym typeface="Wingdings" panose="05000000000000000000" pitchFamily="2" charset="2"/>
                                </a:rPr>
                              </m:ctrlPr>
                            </m:sSubPr>
                            <m:e>
                              <m: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𝑣</m:t>
                              </m:r>
                            </m:e>
                            <m:sub>
                              <m:r>
                                <a:rPr lang="en-GB" i="1">
                                  <a:solidFill>
                                    <a:schemeClr val="tx1"/>
                                  </a:solidFill>
                                  <a:latin typeface="Cambria Math" panose="02040503050406030204" pitchFamily="18" charset="0"/>
                                  <a:ea typeface="Cambria Math" panose="02040503050406030204" pitchFamily="18" charset="0"/>
                                  <a:sym typeface="Wingdings" panose="05000000000000000000" pitchFamily="2" charset="2"/>
                                </a:rPr>
                                <m:t>1</m:t>
                              </m:r>
                              <m: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   </m:t>
                              </m:r>
                            </m:sub>
                          </m:sSub>
                          <m:sSub>
                            <m:sSubPr>
                              <m:ctrlPr>
                                <a:rPr lang="en-GB" i="1">
                                  <a:solidFill>
                                    <a:schemeClr val="tx1"/>
                                  </a:solidFill>
                                  <a:latin typeface="Cambria Math" panose="02040503050406030204" pitchFamily="18" charset="0"/>
                                  <a:ea typeface="Cambria Math" panose="02040503050406030204" pitchFamily="18" charset="0"/>
                                  <a:sym typeface="Wingdings" panose="05000000000000000000" pitchFamily="2" charset="2"/>
                                </a:rPr>
                              </m:ctrlPr>
                            </m:sSubPr>
                            <m:e>
                              <m: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𝑣</m:t>
                              </m:r>
                            </m:e>
                            <m:sub>
                              <m: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2   </m:t>
                              </m:r>
                            </m:sub>
                          </m:sSub>
                          <m:sSub>
                            <m:sSubPr>
                              <m:ctrlPr>
                                <a:rPr lang="en-GB" i="1">
                                  <a:solidFill>
                                    <a:schemeClr val="tx1"/>
                                  </a:solidFill>
                                  <a:latin typeface="Cambria Math" panose="02040503050406030204" pitchFamily="18" charset="0"/>
                                  <a:ea typeface="Cambria Math" panose="02040503050406030204" pitchFamily="18" charset="0"/>
                                  <a:sym typeface="Wingdings" panose="05000000000000000000" pitchFamily="2" charset="2"/>
                                </a:rPr>
                              </m:ctrlPr>
                            </m:sSubPr>
                            <m:e>
                              <m: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𝑣</m:t>
                              </m:r>
                            </m:e>
                            <m:sub>
                              <m: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3</m:t>
                              </m:r>
                            </m:sub>
                          </m:sSub>
                        </m:e>
                      </m:d>
                    </m:oMath>
                  </m:oMathPara>
                </a14:m>
                <a:endParaRPr lang="en-GB" dirty="0" smtClean="0">
                  <a:solidFill>
                    <a:schemeClr val="tx1"/>
                  </a:solidFill>
                  <a:latin typeface="Calibri" panose="020F0502020204030204" pitchFamily="34" charset="0"/>
                  <a:ea typeface="Cambria Math" panose="02040503050406030204" pitchFamily="18" charset="0"/>
                  <a:sym typeface="Wingdings" panose="05000000000000000000" pitchFamily="2" charset="2"/>
                </a:endParaRPr>
              </a:p>
              <a:p>
                <a:pPr indent="-406400" algn="just"/>
                <a:r>
                  <a:rPr lang="en-GB" dirty="0" smtClean="0">
                    <a:solidFill>
                      <a:schemeClr val="tx1"/>
                    </a:solidFill>
                    <a:latin typeface="Calibri" panose="020F0502020204030204" pitchFamily="34" charset="0"/>
                    <a:sym typeface="Wingdings" panose="05000000000000000000" pitchFamily="2" charset="2"/>
                  </a:rPr>
                  <a:t>	</a:t>
                </a:r>
              </a:p>
              <a:p>
                <a:pPr indent="-406400" algn="just">
                  <a:tabLst>
                    <a:tab pos="174625" algn="l"/>
                  </a:tabLst>
                </a:pPr>
                <a:endParaRPr lang="en-GB" dirty="0" smtClean="0">
                  <a:solidFill>
                    <a:schemeClr val="tx1"/>
                  </a:solidFill>
                  <a:latin typeface="Calibri" panose="020F0502020204030204" pitchFamily="34" charset="0"/>
                  <a:sym typeface="Wingdings" panose="05000000000000000000" pitchFamily="2" charset="2"/>
                </a:endParaRPr>
              </a:p>
              <a:p>
                <a:pPr indent="-406400" algn="just"/>
                <a:endParaRPr lang="en-GB" dirty="0">
                  <a:solidFill>
                    <a:schemeClr val="tx1"/>
                  </a:solidFill>
                  <a:latin typeface="Calibri" panose="020F0502020204030204" pitchFamily="34" charset="0"/>
                  <a:sym typeface="Wingdings" panose="05000000000000000000" pitchFamily="2" charset="2"/>
                </a:endParaRPr>
              </a:p>
              <a:p>
                <a:pPr indent="-406400" algn="just"/>
                <a:endParaRPr lang="en-GB" dirty="0" smtClean="0">
                  <a:solidFill>
                    <a:schemeClr val="tx1"/>
                  </a:solidFill>
                  <a:latin typeface="Calibri" panose="020F0502020204030204" pitchFamily="34" charset="0"/>
                  <a:sym typeface="Wingdings" panose="05000000000000000000" pitchFamily="2" charset="2"/>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264172" y="1340768"/>
                <a:ext cx="8641655" cy="3425618"/>
              </a:xfrm>
              <a:prstGeom prst="rect">
                <a:avLst/>
              </a:prstGeom>
              <a:blipFill rotWithShape="0">
                <a:blip r:embed="rId3"/>
                <a:stretch>
                  <a:fillRect l="-564" t="-1068" r="-635"/>
                </a:stretch>
              </a:blipFill>
            </p:spPr>
            <p:txBody>
              <a:bodyPr/>
              <a:lstStyle/>
              <a:p>
                <a:r>
                  <a:rPr lang="en-GB">
                    <a:noFill/>
                  </a:rPr>
                  <a:t> </a:t>
                </a:r>
              </a:p>
            </p:txBody>
          </p:sp>
        </mc:Fallback>
      </mc:AlternateContent>
      <p:sp>
        <p:nvSpPr>
          <p:cNvPr id="30" name="Rectangle 29"/>
          <p:cNvSpPr/>
          <p:nvPr/>
        </p:nvSpPr>
        <p:spPr bwMode="auto">
          <a:xfrm>
            <a:off x="1979712" y="2585452"/>
            <a:ext cx="972107" cy="357384"/>
          </a:xfrm>
          <a:prstGeom prst="rect">
            <a:avLst/>
          </a:prstGeom>
          <a:solidFill>
            <a:schemeClr val="bg1">
              <a:alpha val="73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en-GB" sz="1800" b="0" i="0" u="none" strike="noStrike" cap="none" normalizeH="0" baseline="0" smtClean="0">
              <a:ln>
                <a:noFill/>
              </a:ln>
              <a:solidFill>
                <a:schemeClr val="bg1"/>
              </a:solidFill>
              <a:effectLst/>
              <a:latin typeface="Arial" charset="0"/>
            </a:endParaRPr>
          </a:p>
        </p:txBody>
      </p:sp>
      <p:sp>
        <p:nvSpPr>
          <p:cNvPr id="31" name="Rectangle 30"/>
          <p:cNvSpPr/>
          <p:nvPr/>
        </p:nvSpPr>
        <p:spPr bwMode="auto">
          <a:xfrm>
            <a:off x="2607236" y="2958957"/>
            <a:ext cx="344350" cy="292817"/>
          </a:xfrm>
          <a:prstGeom prst="rect">
            <a:avLst/>
          </a:prstGeom>
          <a:solidFill>
            <a:schemeClr val="bg1">
              <a:alpha val="73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en-GB" sz="1800" b="0" i="0" u="none" strike="noStrike" cap="none" normalizeH="0" baseline="0" smtClean="0">
              <a:ln>
                <a:noFill/>
              </a:ln>
              <a:solidFill>
                <a:schemeClr val="bg1"/>
              </a:solidFill>
              <a:effectLst/>
              <a:latin typeface="Arial" charset="0"/>
            </a:endParaRPr>
          </a:p>
        </p:txBody>
      </p:sp>
      <p:sp>
        <p:nvSpPr>
          <p:cNvPr id="32" name="Rectangle 31"/>
          <p:cNvSpPr/>
          <p:nvPr/>
        </p:nvSpPr>
        <p:spPr bwMode="auto">
          <a:xfrm>
            <a:off x="4572185" y="2601572"/>
            <a:ext cx="4229855" cy="1115459"/>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en-GB" sz="1800" b="0" i="0" u="none" strike="noStrike" cap="none" normalizeH="0" baseline="0" smtClean="0">
              <a:ln>
                <a:noFill/>
              </a:ln>
              <a:solidFill>
                <a:schemeClr val="bg1"/>
              </a:solidFill>
              <a:effectLst/>
              <a:latin typeface="Arial" charset="0"/>
            </a:endParaRPr>
          </a:p>
        </p:txBody>
      </p:sp>
    </p:spTree>
    <p:extLst>
      <p:ext uri="{BB962C8B-B14F-4D97-AF65-F5344CB8AC3E}">
        <p14:creationId xmlns:p14="http://schemas.microsoft.com/office/powerpoint/2010/main" val="392100810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1"/>
          <p:cNvSpPr txBox="1">
            <a:spLocks noChangeArrowheads="1"/>
          </p:cNvSpPr>
          <p:nvPr/>
        </p:nvSpPr>
        <p:spPr bwMode="auto">
          <a:xfrm>
            <a:off x="250824" y="692150"/>
            <a:ext cx="8641656" cy="5766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9pPr>
          </a:lstStyle>
          <a:p>
            <a:pPr>
              <a:buClrTx/>
              <a:buFontTx/>
              <a:buNone/>
            </a:pPr>
            <a:r>
              <a:rPr lang="en-GB" sz="3000" b="1" dirty="0" smtClean="0">
                <a:latin typeface="Calibri" panose="020F0502020204030204" pitchFamily="34" charset="0"/>
              </a:rPr>
              <a:t>The tensor model							</a:t>
            </a:r>
            <a:r>
              <a:rPr lang="en-GB" sz="2000" b="1" i="1" dirty="0" smtClean="0">
                <a:solidFill>
                  <a:schemeClr val="bg1">
                    <a:lumMod val="65000"/>
                  </a:schemeClr>
                </a:solidFill>
                <a:latin typeface="Calibri" panose="020F0502020204030204" pitchFamily="34" charset="0"/>
              </a:rPr>
              <a:t>Diffusion </a:t>
            </a:r>
            <a:r>
              <a:rPr lang="en-GB" sz="2000" b="1" i="1" dirty="0" smtClean="0">
                <a:solidFill>
                  <a:schemeClr val="tx1"/>
                </a:solidFill>
                <a:latin typeface="Calibri" panose="020F0502020204030204" pitchFamily="34" charset="0"/>
              </a:rPr>
              <a:t>Tensor</a:t>
            </a:r>
            <a:r>
              <a:rPr lang="en-GB" sz="2000" b="1" i="1" dirty="0" smtClean="0">
                <a:solidFill>
                  <a:schemeClr val="bg1">
                    <a:lumMod val="65000"/>
                  </a:schemeClr>
                </a:solidFill>
                <a:latin typeface="Calibri" panose="020F0502020204030204" pitchFamily="34" charset="0"/>
              </a:rPr>
              <a:t> Imaging</a:t>
            </a:r>
            <a:endParaRPr lang="en-GB" sz="3000" b="1" i="1" dirty="0">
              <a:solidFill>
                <a:schemeClr val="bg1">
                  <a:lumMod val="65000"/>
                </a:schemeClr>
              </a:solidFill>
              <a:latin typeface="Calibri" panose="020F0502020204030204" pitchFamily="34" charset="0"/>
            </a:endParaRPr>
          </a:p>
        </p:txBody>
      </p:sp>
      <p:grpSp>
        <p:nvGrpSpPr>
          <p:cNvPr id="8" name="Group 7"/>
          <p:cNvGrpSpPr/>
          <p:nvPr/>
        </p:nvGrpSpPr>
        <p:grpSpPr>
          <a:xfrm>
            <a:off x="264172" y="1340768"/>
            <a:ext cx="8641655" cy="3425618"/>
            <a:chOff x="264172" y="1340768"/>
            <a:chExt cx="8641655" cy="3425618"/>
          </a:xfrm>
        </p:grpSpPr>
        <p:grpSp>
          <p:nvGrpSpPr>
            <p:cNvPr id="6" name="Group 5"/>
            <p:cNvGrpSpPr/>
            <p:nvPr/>
          </p:nvGrpSpPr>
          <p:grpSpPr>
            <a:xfrm>
              <a:off x="264172" y="1340768"/>
              <a:ext cx="8641655" cy="3425618"/>
              <a:chOff x="264172" y="1351804"/>
              <a:chExt cx="8641655" cy="3425618"/>
            </a:xfrm>
          </p:grpSpPr>
          <p:grpSp>
            <p:nvGrpSpPr>
              <p:cNvPr id="4" name="Group 3"/>
              <p:cNvGrpSpPr/>
              <p:nvPr/>
            </p:nvGrpSpPr>
            <p:grpSpPr>
              <a:xfrm>
                <a:off x="264172" y="1351804"/>
                <a:ext cx="8641655" cy="3425618"/>
                <a:chOff x="264172" y="1351804"/>
                <a:chExt cx="8641655" cy="3425618"/>
              </a:xfrm>
            </p:grpSpPr>
            <mc:AlternateContent xmlns:mc="http://schemas.openxmlformats.org/markup-compatibility/2006" xmlns:a14="http://schemas.microsoft.com/office/drawing/2010/main">
              <mc:Choice Requires="a14">
                <p:sp>
                  <p:nvSpPr>
                    <p:cNvPr id="7" name="TextBox 6"/>
                    <p:cNvSpPr txBox="1"/>
                    <p:nvPr/>
                  </p:nvSpPr>
                  <p:spPr>
                    <a:xfrm>
                      <a:off x="264172" y="1351804"/>
                      <a:ext cx="8641655" cy="3425618"/>
                    </a:xfrm>
                    <a:prstGeom prst="rect">
                      <a:avLst/>
                    </a:prstGeom>
                    <a:noFill/>
                  </p:spPr>
                  <p:txBody>
                    <a:bodyPr wrap="square" rtlCol="0">
                      <a:spAutoFit/>
                    </a:bodyPr>
                    <a:lstStyle/>
                    <a:p>
                      <a:pPr indent="-406400" algn="just"/>
                      <a:r>
                        <a:rPr lang="en-GB" dirty="0" smtClean="0">
                          <a:solidFill>
                            <a:schemeClr val="tx1"/>
                          </a:solidFill>
                          <a:latin typeface="Calibri" panose="020F0502020204030204" pitchFamily="34" charset="0"/>
                          <a:sym typeface="Wingdings" panose="05000000000000000000" pitchFamily="2" charset="2"/>
                        </a:rPr>
                        <a:t>Fiber orientation is not always along X, Y or Z axis, but oblique to these axes.</a:t>
                      </a:r>
                    </a:p>
                    <a:p>
                      <a:pPr indent="-406400" algn="just"/>
                      <a:endParaRPr lang="en-GB" dirty="0">
                        <a:solidFill>
                          <a:schemeClr val="tx1"/>
                        </a:solidFill>
                        <a:latin typeface="Calibri" panose="020F0502020204030204" pitchFamily="34" charset="0"/>
                        <a:sym typeface="Wingdings" panose="05000000000000000000" pitchFamily="2" charset="2"/>
                      </a:endParaRPr>
                    </a:p>
                    <a:p>
                      <a:pPr indent="-406400" algn="just"/>
                      <a:r>
                        <a:rPr lang="en-GB" dirty="0">
                          <a:solidFill>
                            <a:schemeClr val="tx1"/>
                          </a:solidFill>
                          <a:latin typeface="Calibri" panose="020F0502020204030204" pitchFamily="34" charset="0"/>
                          <a:sym typeface="Wingdings" panose="05000000000000000000" pitchFamily="2" charset="2"/>
                        </a:rPr>
                        <a:t>ADC is a single scalar number, but to explain all possible </a:t>
                      </a:r>
                      <a:r>
                        <a:rPr lang="en-GB" dirty="0" err="1">
                          <a:solidFill>
                            <a:schemeClr val="tx1"/>
                          </a:solidFill>
                          <a:latin typeface="Calibri" panose="020F0502020204030204" pitchFamily="34" charset="0"/>
                          <a:sym typeface="Wingdings" panose="05000000000000000000" pitchFamily="2" charset="2"/>
                        </a:rPr>
                        <a:t>fiber</a:t>
                      </a:r>
                      <a:r>
                        <a:rPr lang="en-GB" dirty="0">
                          <a:solidFill>
                            <a:schemeClr val="tx1"/>
                          </a:solidFill>
                          <a:latin typeface="Calibri" panose="020F0502020204030204" pitchFamily="34" charset="0"/>
                          <a:sym typeface="Wingdings" panose="05000000000000000000" pitchFamily="2" charset="2"/>
                        </a:rPr>
                        <a:t> directions we need to use the </a:t>
                      </a:r>
                      <a:r>
                        <a:rPr lang="en-GB" b="1" dirty="0">
                          <a:solidFill>
                            <a:schemeClr val="tx1"/>
                          </a:solidFill>
                          <a:latin typeface="Calibri" panose="020F0502020204030204" pitchFamily="34" charset="0"/>
                          <a:sym typeface="Wingdings" panose="05000000000000000000" pitchFamily="2" charset="2"/>
                        </a:rPr>
                        <a:t>3x3</a:t>
                      </a:r>
                      <a:r>
                        <a:rPr lang="en-GB" dirty="0">
                          <a:solidFill>
                            <a:schemeClr val="tx1"/>
                          </a:solidFill>
                          <a:latin typeface="Calibri" panose="020F0502020204030204" pitchFamily="34" charset="0"/>
                          <a:sym typeface="Wingdings" panose="05000000000000000000" pitchFamily="2" charset="2"/>
                        </a:rPr>
                        <a:t> </a:t>
                      </a:r>
                      <a:r>
                        <a:rPr lang="en-GB" b="1" dirty="0">
                          <a:solidFill>
                            <a:schemeClr val="tx1"/>
                          </a:solidFill>
                          <a:latin typeface="Calibri" panose="020F0502020204030204" pitchFamily="34" charset="0"/>
                          <a:sym typeface="Wingdings" panose="05000000000000000000" pitchFamily="2" charset="2"/>
                        </a:rPr>
                        <a:t>tensor matrix</a:t>
                      </a:r>
                      <a:r>
                        <a:rPr lang="en-GB" dirty="0">
                          <a:solidFill>
                            <a:schemeClr val="tx1"/>
                          </a:solidFill>
                          <a:latin typeface="Calibri" panose="020F0502020204030204" pitchFamily="34" charset="0"/>
                          <a:sym typeface="Wingdings" panose="05000000000000000000" pitchFamily="2" charset="2"/>
                        </a:rPr>
                        <a:t>:</a:t>
                      </a:r>
                    </a:p>
                    <a:p>
                      <a:pPr indent="-406400" algn="just"/>
                      <a:endParaRPr lang="en-GB" sz="1100" dirty="0">
                        <a:solidFill>
                          <a:schemeClr val="tx1"/>
                        </a:solidFill>
                        <a:latin typeface="Calibri" panose="020F0502020204030204" pitchFamily="34" charset="0"/>
                        <a:sym typeface="Wingdings" panose="05000000000000000000" pitchFamily="2" charset="2"/>
                      </a:endParaRPr>
                    </a:p>
                    <a:p>
                      <a:pPr indent="-406400" algn="just"/>
                      <a14:m>
                        <m:oMathPara xmlns:m="http://schemas.openxmlformats.org/officeDocument/2006/math">
                          <m:oMathParaPr>
                            <m:jc m:val="center"/>
                          </m:oMathParaPr>
                          <m:oMath xmlns:m="http://schemas.openxmlformats.org/officeDocument/2006/math">
                            <m:r>
                              <a:rPr lang="en-GB" b="1" i="1" smtClean="0">
                                <a:solidFill>
                                  <a:schemeClr val="tx1"/>
                                </a:solidFill>
                                <a:latin typeface="Cambria Math" panose="02040503050406030204" pitchFamily="18" charset="0"/>
                                <a:sym typeface="Wingdings" panose="05000000000000000000" pitchFamily="2" charset="2"/>
                              </a:rPr>
                              <m:t>𝑨𝑫𝑪</m:t>
                            </m:r>
                            <m: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m:t>
                            </m:r>
                            <m:d>
                              <m:dPr>
                                <m:begChr m:val="["/>
                                <m:endChr m:val="]"/>
                                <m:ctrlP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ctrlPr>
                              </m:dPr>
                              <m:e>
                                <m:m>
                                  <m:mPr>
                                    <m:mcs>
                                      <m:mc>
                                        <m:mcPr>
                                          <m:count m:val="3"/>
                                          <m:mcJc m:val="center"/>
                                        </m:mcPr>
                                      </m:mc>
                                    </m:mcs>
                                    <m:ctrlP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ctrlPr>
                                  </m:mPr>
                                  <m:mr>
                                    <m:e>
                                      <m:sSub>
                                        <m:sSubPr>
                                          <m:ctrlP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ctrlPr>
                                        </m:sSubPr>
                                        <m:e>
                                          <m: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𝐷</m:t>
                                          </m:r>
                                        </m:e>
                                        <m:sub>
                                          <m: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𝑥𝑥</m:t>
                                          </m:r>
                                        </m:sub>
                                      </m:sSub>
                                    </m:e>
                                    <m:e>
                                      <m:sSub>
                                        <m:sSubPr>
                                          <m:ctrlP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ctrlPr>
                                        </m:sSubPr>
                                        <m:e>
                                          <m: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𝐷</m:t>
                                          </m:r>
                                        </m:e>
                                        <m:sub>
                                          <m: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𝑦𝑧</m:t>
                                          </m:r>
                                        </m:sub>
                                      </m:sSub>
                                    </m:e>
                                    <m:e>
                                      <m:sSub>
                                        <m:sSubPr>
                                          <m:ctrlP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ctrlPr>
                                        </m:sSubPr>
                                        <m:e>
                                          <m: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𝐷</m:t>
                                          </m:r>
                                        </m:e>
                                        <m:sub>
                                          <m: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𝑧𝑥</m:t>
                                          </m:r>
                                        </m:sub>
                                      </m:sSub>
                                    </m:e>
                                  </m:mr>
                                  <m:mr>
                                    <m:e>
                                      <m:sSub>
                                        <m:sSubPr>
                                          <m:ctrlP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ctrlPr>
                                        </m:sSubPr>
                                        <m:e>
                                          <m: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𝐷</m:t>
                                          </m:r>
                                        </m:e>
                                        <m:sub>
                                          <m: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𝑥𝑦</m:t>
                                          </m:r>
                                        </m:sub>
                                      </m:sSub>
                                    </m:e>
                                    <m:e>
                                      <m:sSub>
                                        <m:sSubPr>
                                          <m:ctrlP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ctrlPr>
                                        </m:sSubPr>
                                        <m:e>
                                          <m: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𝐷</m:t>
                                          </m:r>
                                        </m:e>
                                        <m:sub>
                                          <m: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𝑦𝑦</m:t>
                                          </m:r>
                                        </m:sub>
                                      </m:sSub>
                                    </m:e>
                                    <m:e>
                                      <m:sSub>
                                        <m:sSubPr>
                                          <m:ctrlP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ctrlPr>
                                        </m:sSubPr>
                                        <m:e>
                                          <m: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𝐷</m:t>
                                          </m:r>
                                        </m:e>
                                        <m:sub>
                                          <m: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𝑧𝑦</m:t>
                                          </m:r>
                                        </m:sub>
                                      </m:sSub>
                                    </m:e>
                                  </m:mr>
                                  <m:mr>
                                    <m:e>
                                      <m:sSub>
                                        <m:sSubPr>
                                          <m:ctrlP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ctrlPr>
                                        </m:sSubPr>
                                        <m:e>
                                          <m: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𝐷</m:t>
                                          </m:r>
                                        </m:e>
                                        <m:sub>
                                          <m: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𝑥𝑧</m:t>
                                          </m:r>
                                        </m:sub>
                                      </m:sSub>
                                    </m:e>
                                    <m:e>
                                      <m:sSub>
                                        <m:sSubPr>
                                          <m:ctrlP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ctrlPr>
                                        </m:sSubPr>
                                        <m:e>
                                          <m: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𝐷</m:t>
                                          </m:r>
                                        </m:e>
                                        <m:sub>
                                          <m: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𝑦𝑧</m:t>
                                          </m:r>
                                        </m:sub>
                                      </m:sSub>
                                    </m:e>
                                    <m:e>
                                      <m:sSub>
                                        <m:sSubPr>
                                          <m:ctrlP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ctrlPr>
                                        </m:sSubPr>
                                        <m:e>
                                          <m: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𝐷</m:t>
                                          </m:r>
                                        </m:e>
                                        <m:sub>
                                          <m: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𝑧𝑧</m:t>
                                          </m:r>
                                        </m:sub>
                                      </m:sSub>
                                    </m:e>
                                  </m:mr>
                                </m:m>
                              </m:e>
                            </m:d>
                            <m:r>
                              <a:rPr lang="en-GB" b="0" i="0"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                                </m:t>
                            </m:r>
                            <m:r>
                              <a:rPr lang="en-GB" b="1"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𝒗</m:t>
                            </m:r>
                            <m:r>
                              <a:rPr lang="en-GB" i="1">
                                <a:solidFill>
                                  <a:schemeClr val="tx1"/>
                                </a:solidFill>
                                <a:latin typeface="Cambria Math" panose="02040503050406030204" pitchFamily="18" charset="0"/>
                                <a:ea typeface="Cambria Math" panose="02040503050406030204" pitchFamily="18" charset="0"/>
                                <a:sym typeface="Wingdings" panose="05000000000000000000" pitchFamily="2" charset="2"/>
                              </a:rPr>
                              <m:t>=</m:t>
                            </m:r>
                            <m:d>
                              <m:dPr>
                                <m:begChr m:val="["/>
                                <m:endChr m:val="]"/>
                                <m:ctrlPr>
                                  <a:rPr lang="en-GB" i="1">
                                    <a:solidFill>
                                      <a:schemeClr val="tx1"/>
                                    </a:solidFill>
                                    <a:latin typeface="Cambria Math" panose="02040503050406030204" pitchFamily="18" charset="0"/>
                                    <a:ea typeface="Cambria Math" panose="02040503050406030204" pitchFamily="18" charset="0"/>
                                    <a:sym typeface="Wingdings" panose="05000000000000000000" pitchFamily="2" charset="2"/>
                                  </a:rPr>
                                </m:ctrlPr>
                              </m:dPr>
                              <m:e>
                                <m:m>
                                  <m:mPr>
                                    <m:mcs>
                                      <m:mc>
                                        <m:mcPr>
                                          <m:count m:val="3"/>
                                          <m:mcJc m:val="center"/>
                                        </m:mcPr>
                                      </m:mc>
                                    </m:mcs>
                                    <m:ctrlPr>
                                      <a:rPr lang="en-GB" i="1">
                                        <a:solidFill>
                                          <a:schemeClr val="tx1"/>
                                        </a:solidFill>
                                        <a:latin typeface="Cambria Math" panose="02040503050406030204" pitchFamily="18" charset="0"/>
                                        <a:ea typeface="Cambria Math" panose="02040503050406030204" pitchFamily="18" charset="0"/>
                                        <a:sym typeface="Wingdings" panose="05000000000000000000" pitchFamily="2" charset="2"/>
                                      </a:rPr>
                                    </m:ctrlPr>
                                  </m:mPr>
                                  <m:mr>
                                    <m:e>
                                      <m:sSub>
                                        <m:sSubPr>
                                          <m:ctrlPr>
                                            <a:rPr lang="en-GB" i="1">
                                              <a:solidFill>
                                                <a:schemeClr val="tx1"/>
                                              </a:solidFill>
                                              <a:latin typeface="Cambria Math" panose="02040503050406030204" pitchFamily="18" charset="0"/>
                                              <a:ea typeface="Cambria Math" panose="02040503050406030204" pitchFamily="18" charset="0"/>
                                              <a:sym typeface="Wingdings" panose="05000000000000000000" pitchFamily="2" charset="2"/>
                                            </a:rPr>
                                          </m:ctrlPr>
                                        </m:sSubPr>
                                        <m:e>
                                          <m:r>
                                            <a:rPr lang="el-GR" i="1">
                                              <a:solidFill>
                                                <a:schemeClr val="tx1"/>
                                              </a:solidFill>
                                              <a:latin typeface="Cambria Math" panose="02040503050406030204" pitchFamily="18" charset="0"/>
                                              <a:ea typeface="Cambria Math" panose="02040503050406030204" pitchFamily="18" charset="0"/>
                                              <a:sym typeface="Wingdings" panose="05000000000000000000" pitchFamily="2" charset="2"/>
                                            </a:rPr>
                                            <m:t>𝜆</m:t>
                                          </m:r>
                                        </m:e>
                                        <m:sub>
                                          <m: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1</m:t>
                                          </m:r>
                                        </m:sub>
                                      </m:sSub>
                                    </m:e>
                                    <m:e>
                                      <m: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0</m:t>
                                      </m:r>
                                    </m:e>
                                    <m:e>
                                      <m: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0</m:t>
                                      </m:r>
                                    </m:e>
                                  </m:mr>
                                  <m:mr>
                                    <m:e>
                                      <m: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0</m:t>
                                      </m:r>
                                    </m:e>
                                    <m:e>
                                      <m:sSub>
                                        <m:sSubPr>
                                          <m:ctrlPr>
                                            <a:rPr lang="en-GB" i="1">
                                              <a:solidFill>
                                                <a:schemeClr val="tx1"/>
                                              </a:solidFill>
                                              <a:latin typeface="Cambria Math" panose="02040503050406030204" pitchFamily="18" charset="0"/>
                                              <a:ea typeface="Cambria Math" panose="02040503050406030204" pitchFamily="18" charset="0"/>
                                              <a:sym typeface="Wingdings" panose="05000000000000000000" pitchFamily="2" charset="2"/>
                                            </a:rPr>
                                          </m:ctrlPr>
                                        </m:sSubPr>
                                        <m:e>
                                          <m:r>
                                            <a:rPr lang="el-GR" i="1">
                                              <a:solidFill>
                                                <a:schemeClr val="tx1"/>
                                              </a:solidFill>
                                              <a:latin typeface="Cambria Math" panose="02040503050406030204" pitchFamily="18" charset="0"/>
                                              <a:ea typeface="Cambria Math" panose="02040503050406030204" pitchFamily="18" charset="0"/>
                                              <a:sym typeface="Wingdings" panose="05000000000000000000" pitchFamily="2" charset="2"/>
                                            </a:rPr>
                                            <m:t>𝜆</m:t>
                                          </m:r>
                                        </m:e>
                                        <m:sub>
                                          <m: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2</m:t>
                                          </m:r>
                                        </m:sub>
                                      </m:sSub>
                                    </m:e>
                                    <m:e>
                                      <m: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0</m:t>
                                      </m:r>
                                    </m:e>
                                  </m:mr>
                                  <m:mr>
                                    <m:e>
                                      <m: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0</m:t>
                                      </m:r>
                                    </m:e>
                                    <m:e>
                                      <m: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0</m:t>
                                      </m:r>
                                    </m:e>
                                    <m:e>
                                      <m:sSub>
                                        <m:sSubPr>
                                          <m:ctrlPr>
                                            <a:rPr lang="en-GB"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ctrlPr>
                                        </m:sSubPr>
                                        <m:e>
                                          <m:r>
                                            <a:rPr lang="el-GR" i="1">
                                              <a:solidFill>
                                                <a:schemeClr val="tx1"/>
                                              </a:solidFill>
                                              <a:latin typeface="Cambria Math" panose="02040503050406030204" pitchFamily="18" charset="0"/>
                                              <a:ea typeface="Cambria Math" panose="02040503050406030204" pitchFamily="18" charset="0"/>
                                              <a:sym typeface="Wingdings" panose="05000000000000000000" pitchFamily="2" charset="2"/>
                                            </a:rPr>
                                            <m:t>𝜆</m:t>
                                          </m:r>
                                        </m:e>
                                        <m:sub>
                                          <m: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3</m:t>
                                          </m:r>
                                        </m:sub>
                                      </m:sSub>
                                    </m:e>
                                  </m:mr>
                                </m:m>
                              </m:e>
                            </m:d>
                            <m: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  +   </m:t>
                            </m:r>
                            <m:sSup>
                              <m:sSupPr>
                                <m:ctrlPr>
                                  <a:rPr lang="en-GB" b="1"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ctrlPr>
                              </m:sSupPr>
                              <m:e>
                                <m:r>
                                  <a:rPr lang="en-GB" b="1"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𝒗</m:t>
                                </m:r>
                              </m:e>
                              <m:sup>
                                <m:r>
                                  <a:rPr lang="en-GB" b="1"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𝑻</m:t>
                                </m:r>
                              </m:sup>
                            </m:sSup>
                            <m:r>
                              <a:rPr lang="en-GB" i="1">
                                <a:solidFill>
                                  <a:schemeClr val="tx1"/>
                                </a:solidFill>
                                <a:latin typeface="Cambria Math" panose="02040503050406030204" pitchFamily="18" charset="0"/>
                                <a:ea typeface="Cambria Math" panose="02040503050406030204" pitchFamily="18" charset="0"/>
                                <a:sym typeface="Wingdings" panose="05000000000000000000" pitchFamily="2" charset="2"/>
                              </a:rPr>
                              <m:t>=</m:t>
                            </m:r>
                            <m:d>
                              <m:dPr>
                                <m:begChr m:val="["/>
                                <m:endChr m:val="]"/>
                                <m:ctrlPr>
                                  <a:rPr lang="en-GB" i="1">
                                    <a:solidFill>
                                      <a:schemeClr val="tx1"/>
                                    </a:solidFill>
                                    <a:latin typeface="Cambria Math" panose="02040503050406030204" pitchFamily="18" charset="0"/>
                                    <a:ea typeface="Cambria Math" panose="02040503050406030204" pitchFamily="18" charset="0"/>
                                    <a:sym typeface="Wingdings" panose="05000000000000000000" pitchFamily="2" charset="2"/>
                                  </a:rPr>
                                </m:ctrlPr>
                              </m:dPr>
                              <m:e>
                                <m:sSub>
                                  <m:sSubPr>
                                    <m:ctrlPr>
                                      <a:rPr lang="en-GB" i="1">
                                        <a:solidFill>
                                          <a:schemeClr val="tx1"/>
                                        </a:solidFill>
                                        <a:latin typeface="Cambria Math" panose="02040503050406030204" pitchFamily="18" charset="0"/>
                                        <a:ea typeface="Cambria Math" panose="02040503050406030204" pitchFamily="18" charset="0"/>
                                        <a:sym typeface="Wingdings" panose="05000000000000000000" pitchFamily="2" charset="2"/>
                                      </a:rPr>
                                    </m:ctrlPr>
                                  </m:sSubPr>
                                  <m:e>
                                    <m: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𝑣</m:t>
                                    </m:r>
                                  </m:e>
                                  <m:sub>
                                    <m:r>
                                      <a:rPr lang="en-GB" i="1">
                                        <a:solidFill>
                                          <a:schemeClr val="tx1"/>
                                        </a:solidFill>
                                        <a:latin typeface="Cambria Math" panose="02040503050406030204" pitchFamily="18" charset="0"/>
                                        <a:ea typeface="Cambria Math" panose="02040503050406030204" pitchFamily="18" charset="0"/>
                                        <a:sym typeface="Wingdings" panose="05000000000000000000" pitchFamily="2" charset="2"/>
                                      </a:rPr>
                                      <m:t>1</m:t>
                                    </m:r>
                                    <m: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   </m:t>
                                    </m:r>
                                  </m:sub>
                                </m:sSub>
                                <m:sSub>
                                  <m:sSubPr>
                                    <m:ctrlPr>
                                      <a:rPr lang="en-GB" i="1">
                                        <a:solidFill>
                                          <a:schemeClr val="tx1"/>
                                        </a:solidFill>
                                        <a:latin typeface="Cambria Math" panose="02040503050406030204" pitchFamily="18" charset="0"/>
                                        <a:ea typeface="Cambria Math" panose="02040503050406030204" pitchFamily="18" charset="0"/>
                                        <a:sym typeface="Wingdings" panose="05000000000000000000" pitchFamily="2" charset="2"/>
                                      </a:rPr>
                                    </m:ctrlPr>
                                  </m:sSubPr>
                                  <m:e>
                                    <m: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𝑣</m:t>
                                    </m:r>
                                  </m:e>
                                  <m:sub>
                                    <m: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2   </m:t>
                                    </m:r>
                                  </m:sub>
                                </m:sSub>
                                <m:sSub>
                                  <m:sSubPr>
                                    <m:ctrlPr>
                                      <a:rPr lang="en-GB" i="1">
                                        <a:solidFill>
                                          <a:schemeClr val="tx1"/>
                                        </a:solidFill>
                                        <a:latin typeface="Cambria Math" panose="02040503050406030204" pitchFamily="18" charset="0"/>
                                        <a:ea typeface="Cambria Math" panose="02040503050406030204" pitchFamily="18" charset="0"/>
                                        <a:sym typeface="Wingdings" panose="05000000000000000000" pitchFamily="2" charset="2"/>
                                      </a:rPr>
                                    </m:ctrlPr>
                                  </m:sSubPr>
                                  <m:e>
                                    <m: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𝑣</m:t>
                                    </m:r>
                                  </m:e>
                                  <m:sub>
                                    <m: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3</m:t>
                                    </m:r>
                                  </m:sub>
                                </m:sSub>
                              </m:e>
                            </m:d>
                          </m:oMath>
                        </m:oMathPara>
                      </a14:m>
                      <a:endParaRPr lang="en-GB" dirty="0" smtClean="0">
                        <a:solidFill>
                          <a:schemeClr val="tx1"/>
                        </a:solidFill>
                        <a:latin typeface="Calibri" panose="020F0502020204030204" pitchFamily="34" charset="0"/>
                        <a:ea typeface="Cambria Math" panose="02040503050406030204" pitchFamily="18" charset="0"/>
                        <a:sym typeface="Wingdings" panose="05000000000000000000" pitchFamily="2" charset="2"/>
                      </a:endParaRPr>
                    </a:p>
                    <a:p>
                      <a:pPr indent="-406400" algn="just"/>
                      <a:r>
                        <a:rPr lang="en-GB" dirty="0" smtClean="0">
                          <a:solidFill>
                            <a:schemeClr val="tx1"/>
                          </a:solidFill>
                          <a:latin typeface="Calibri" panose="020F0502020204030204" pitchFamily="34" charset="0"/>
                          <a:sym typeface="Wingdings" panose="05000000000000000000" pitchFamily="2" charset="2"/>
                        </a:rPr>
                        <a:t>	</a:t>
                      </a:r>
                    </a:p>
                    <a:p>
                      <a:pPr indent="-406400" algn="just">
                        <a:tabLst>
                          <a:tab pos="174625" algn="l"/>
                        </a:tabLst>
                      </a:pPr>
                      <a:r>
                        <a:rPr lang="en-GB" dirty="0" smtClean="0">
                          <a:solidFill>
                            <a:schemeClr val="tx1"/>
                          </a:solidFill>
                          <a:latin typeface="Calibri" panose="020F0502020204030204" pitchFamily="34" charset="0"/>
                          <a:sym typeface="Wingdings" panose="05000000000000000000" pitchFamily="2" charset="2"/>
                        </a:rPr>
                        <a:t>	</a:t>
                      </a:r>
                      <a14:m>
                        <m:oMath xmlns:m="http://schemas.openxmlformats.org/officeDocument/2006/math">
                          <m:r>
                            <a:rPr lang="en-GB" b="0" i="1" smtClean="0">
                              <a:solidFill>
                                <a:schemeClr val="tx1"/>
                              </a:solidFill>
                              <a:latin typeface="Cambria Math" panose="02040503050406030204" pitchFamily="18" charset="0"/>
                              <a:sym typeface="Wingdings" panose="05000000000000000000" pitchFamily="2" charset="2"/>
                            </a:rPr>
                            <m:t>𝐴𝐷𝐶</m:t>
                          </m:r>
                          <m: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m:t>
                          </m:r>
                          <m: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𝑣</m:t>
                          </m:r>
                          <m:nary>
                            <m:naryPr>
                              <m:chr m:val="⋀"/>
                              <m:subHide m:val="on"/>
                              <m:supHide m:val="on"/>
                              <m:ctrlP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ctrlPr>
                            </m:naryPr>
                            <m:sub/>
                            <m:sup/>
                            <m:e>
                              <m:sSup>
                                <m:sSupPr>
                                  <m:ctrlP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ctrlPr>
                                </m:sSupPr>
                                <m:e>
                                  <m: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𝑣</m:t>
                                  </m:r>
                                </m:e>
                                <m:sup>
                                  <m: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𝑇</m:t>
                                  </m:r>
                                </m:sup>
                              </m:sSup>
                            </m:e>
                          </m:nary>
                        </m:oMath>
                      </a14:m>
                      <a:endParaRPr lang="en-GB" dirty="0" smtClean="0">
                        <a:solidFill>
                          <a:schemeClr val="tx1"/>
                        </a:solidFill>
                        <a:latin typeface="Calibri" panose="020F0502020204030204" pitchFamily="34" charset="0"/>
                        <a:sym typeface="Wingdings" panose="05000000000000000000" pitchFamily="2" charset="2"/>
                      </a:endParaRPr>
                    </a:p>
                    <a:p>
                      <a:pPr indent="-406400" algn="just"/>
                      <a:endParaRPr lang="en-GB" dirty="0">
                        <a:solidFill>
                          <a:schemeClr val="tx1"/>
                        </a:solidFill>
                        <a:latin typeface="Calibri" panose="020F0502020204030204" pitchFamily="34" charset="0"/>
                        <a:sym typeface="Wingdings" panose="05000000000000000000" pitchFamily="2" charset="2"/>
                      </a:endParaRPr>
                    </a:p>
                    <a:p>
                      <a:pPr indent="-406400" algn="just"/>
                      <a:endParaRPr lang="en-GB" dirty="0" smtClean="0">
                        <a:solidFill>
                          <a:schemeClr val="tx1"/>
                        </a:solidFill>
                        <a:latin typeface="Calibri" panose="020F0502020204030204" pitchFamily="34" charset="0"/>
                        <a:sym typeface="Wingdings" panose="05000000000000000000" pitchFamily="2" charset="2"/>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264172" y="1351804"/>
                      <a:ext cx="8641655" cy="3425618"/>
                    </a:xfrm>
                    <a:prstGeom prst="rect">
                      <a:avLst/>
                    </a:prstGeom>
                    <a:blipFill rotWithShape="0">
                      <a:blip r:embed="rId3"/>
                      <a:stretch>
                        <a:fillRect l="-564" t="-1068" r="-635"/>
                      </a:stretch>
                    </a:blipFill>
                  </p:spPr>
                  <p:txBody>
                    <a:bodyPr/>
                    <a:lstStyle/>
                    <a:p>
                      <a:r>
                        <a:rPr lang="en-GB">
                          <a:noFill/>
                        </a:rPr>
                        <a:t> </a:t>
                      </a:r>
                    </a:p>
                  </p:txBody>
                </p:sp>
              </mc:Fallback>
            </mc:AlternateContent>
            <p:grpSp>
              <p:nvGrpSpPr>
                <p:cNvPr id="3" name="Group 2"/>
                <p:cNvGrpSpPr/>
                <p:nvPr/>
              </p:nvGrpSpPr>
              <p:grpSpPr>
                <a:xfrm>
                  <a:off x="5106968" y="3555666"/>
                  <a:ext cx="3684798" cy="343061"/>
                  <a:chOff x="4602564" y="3555666"/>
                  <a:chExt cx="3684798" cy="343061"/>
                </a:xfrm>
              </p:grpSpPr>
              <p:sp>
                <p:nvSpPr>
                  <p:cNvPr id="2" name="TextBox 1"/>
                  <p:cNvSpPr txBox="1"/>
                  <p:nvPr/>
                </p:nvSpPr>
                <p:spPr>
                  <a:xfrm>
                    <a:off x="4602564" y="3560173"/>
                    <a:ext cx="1440160" cy="338554"/>
                  </a:xfrm>
                  <a:prstGeom prst="rect">
                    <a:avLst/>
                  </a:prstGeom>
                  <a:noFill/>
                </p:spPr>
                <p:txBody>
                  <a:bodyPr wrap="square" rtlCol="0">
                    <a:spAutoFit/>
                  </a:bodyPr>
                  <a:lstStyle/>
                  <a:p>
                    <a:pPr algn="ctr"/>
                    <a:r>
                      <a:rPr lang="en-GB" sz="1600" dirty="0" smtClean="0">
                        <a:solidFill>
                          <a:schemeClr val="tx1"/>
                        </a:solidFill>
                        <a:latin typeface="Calibri" panose="020F0502020204030204" pitchFamily="34" charset="0"/>
                      </a:rPr>
                      <a:t>Eigenvalues</a:t>
                    </a:r>
                    <a:endParaRPr lang="en-GB" sz="1600" dirty="0">
                      <a:solidFill>
                        <a:schemeClr val="tx1"/>
                      </a:solidFill>
                      <a:latin typeface="Calibri" panose="020F0502020204030204" pitchFamily="34" charset="0"/>
                    </a:endParaRPr>
                  </a:p>
                </p:txBody>
              </p:sp>
              <p:sp>
                <p:nvSpPr>
                  <p:cNvPr id="21" name="TextBox 20"/>
                  <p:cNvSpPr txBox="1"/>
                  <p:nvPr/>
                </p:nvSpPr>
                <p:spPr>
                  <a:xfrm>
                    <a:off x="6847202" y="3555666"/>
                    <a:ext cx="1440160" cy="338554"/>
                  </a:xfrm>
                  <a:prstGeom prst="rect">
                    <a:avLst/>
                  </a:prstGeom>
                  <a:noFill/>
                </p:spPr>
                <p:txBody>
                  <a:bodyPr wrap="square" rtlCol="0">
                    <a:spAutoFit/>
                  </a:bodyPr>
                  <a:lstStyle/>
                  <a:p>
                    <a:pPr algn="ctr"/>
                    <a:r>
                      <a:rPr lang="en-GB" sz="1600" dirty="0" smtClean="0">
                        <a:solidFill>
                          <a:schemeClr val="tx1"/>
                        </a:solidFill>
                        <a:latin typeface="Calibri" panose="020F0502020204030204" pitchFamily="34" charset="0"/>
                      </a:rPr>
                      <a:t>Eigenvectors</a:t>
                    </a:r>
                    <a:endParaRPr lang="en-GB" sz="1600" dirty="0">
                      <a:solidFill>
                        <a:schemeClr val="tx1"/>
                      </a:solidFill>
                      <a:latin typeface="Calibri" panose="020F0502020204030204" pitchFamily="34" charset="0"/>
                    </a:endParaRPr>
                  </a:p>
                </p:txBody>
              </p:sp>
            </p:grpSp>
          </p:grpSp>
          <p:sp>
            <p:nvSpPr>
              <p:cNvPr id="22" name="TextBox 21"/>
              <p:cNvSpPr txBox="1"/>
              <p:nvPr/>
            </p:nvSpPr>
            <p:spPr>
              <a:xfrm>
                <a:off x="3007598" y="3182913"/>
                <a:ext cx="1724788" cy="276999"/>
              </a:xfrm>
              <a:prstGeom prst="rect">
                <a:avLst/>
              </a:prstGeom>
              <a:noFill/>
            </p:spPr>
            <p:txBody>
              <a:bodyPr wrap="square" rtlCol="0">
                <a:spAutoFit/>
              </a:bodyPr>
              <a:lstStyle/>
              <a:p>
                <a:pPr algn="ctr"/>
                <a:r>
                  <a:rPr lang="en-GB" sz="1200" i="1" dirty="0" err="1" smtClean="0">
                    <a:solidFill>
                      <a:schemeClr val="tx1"/>
                    </a:solidFill>
                    <a:latin typeface="Calibri" panose="020F0502020204030204" pitchFamily="34" charset="0"/>
                  </a:rPr>
                  <a:t>eigendecomposition</a:t>
                </a:r>
                <a:endParaRPr lang="en-GB" sz="1200" i="1" dirty="0">
                  <a:solidFill>
                    <a:schemeClr val="tx1"/>
                  </a:solidFill>
                  <a:latin typeface="Calibri" panose="020F0502020204030204" pitchFamily="34" charset="0"/>
                </a:endParaRPr>
              </a:p>
            </p:txBody>
          </p:sp>
        </p:grpSp>
        <p:cxnSp>
          <p:nvCxnSpPr>
            <p:cNvPr id="13" name="Straight Arrow Connector 12"/>
            <p:cNvCxnSpPr/>
            <p:nvPr/>
          </p:nvCxnSpPr>
          <p:spPr bwMode="auto">
            <a:xfrm>
              <a:off x="3239992" y="3110056"/>
              <a:ext cx="1260000" cy="0"/>
            </a:xfrm>
            <a:prstGeom prst="straightConnector1">
              <a:avLst/>
            </a:prstGeom>
            <a:solidFill>
              <a:srgbClr val="00B8FF"/>
            </a:solidFill>
            <a:ln w="9525" cap="flat" cmpd="sng" algn="ctr">
              <a:solidFill>
                <a:schemeClr val="tx1"/>
              </a:solidFill>
              <a:prstDash val="solid"/>
              <a:round/>
              <a:headEnd type="none" w="lg" len="lg"/>
              <a:tailEnd type="triangle" w="lg"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3" name="Rectangle 22"/>
          <p:cNvSpPr/>
          <p:nvPr/>
        </p:nvSpPr>
        <p:spPr bwMode="auto">
          <a:xfrm>
            <a:off x="1979712" y="2585452"/>
            <a:ext cx="972107" cy="357384"/>
          </a:xfrm>
          <a:prstGeom prst="rect">
            <a:avLst/>
          </a:prstGeom>
          <a:solidFill>
            <a:schemeClr val="bg1">
              <a:alpha val="73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en-GB" sz="1800" b="0" i="0" u="none" strike="noStrike" cap="none" normalizeH="0" baseline="0" smtClean="0">
              <a:ln>
                <a:noFill/>
              </a:ln>
              <a:solidFill>
                <a:schemeClr val="bg1"/>
              </a:solidFill>
              <a:effectLst/>
              <a:latin typeface="Arial" charset="0"/>
            </a:endParaRPr>
          </a:p>
        </p:txBody>
      </p:sp>
      <p:sp>
        <p:nvSpPr>
          <p:cNvPr id="24" name="Rectangle 23"/>
          <p:cNvSpPr/>
          <p:nvPr/>
        </p:nvSpPr>
        <p:spPr bwMode="auto">
          <a:xfrm>
            <a:off x="2607236" y="2958957"/>
            <a:ext cx="344350" cy="292817"/>
          </a:xfrm>
          <a:prstGeom prst="rect">
            <a:avLst/>
          </a:prstGeom>
          <a:solidFill>
            <a:schemeClr val="bg1">
              <a:alpha val="73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en-GB" sz="1800" b="0" i="0" u="none" strike="noStrike" cap="none" normalizeH="0" baseline="0" smtClean="0">
              <a:ln>
                <a:noFill/>
              </a:ln>
              <a:solidFill>
                <a:schemeClr val="bg1"/>
              </a:solidFill>
              <a:effectLst/>
              <a:latin typeface="Arial" charset="0"/>
            </a:endParaRPr>
          </a:p>
        </p:txBody>
      </p:sp>
      <p:sp>
        <p:nvSpPr>
          <p:cNvPr id="25" name="Rectangle 24"/>
          <p:cNvSpPr/>
          <p:nvPr/>
        </p:nvSpPr>
        <p:spPr>
          <a:xfrm>
            <a:off x="4614413" y="4180661"/>
            <a:ext cx="2404541" cy="523220"/>
          </a:xfrm>
          <a:prstGeom prst="rect">
            <a:avLst/>
          </a:prstGeom>
        </p:spPr>
        <p:txBody>
          <a:bodyPr wrap="square">
            <a:spAutoFit/>
          </a:bodyPr>
          <a:lstStyle/>
          <a:p>
            <a:pPr marL="0" lvl="1" indent="0" algn="ctr">
              <a:spcBef>
                <a:spcPts val="600"/>
              </a:spcBef>
            </a:pPr>
            <a:r>
              <a:rPr lang="en-GB" sz="1400" b="1" dirty="0" smtClean="0">
                <a:solidFill>
                  <a:schemeClr val="tx1"/>
                </a:solidFill>
                <a:latin typeface="Calibri" panose="020F0502020204030204" pitchFamily="34" charset="0"/>
                <a:sym typeface="Wingdings" panose="05000000000000000000" pitchFamily="2" charset="2"/>
              </a:rPr>
              <a:t>diffusivity</a:t>
            </a:r>
            <a:r>
              <a:rPr lang="en-GB" sz="1400" dirty="0" smtClean="0">
                <a:solidFill>
                  <a:schemeClr val="tx1"/>
                </a:solidFill>
                <a:latin typeface="Calibri" panose="020F0502020204030204" pitchFamily="34" charset="0"/>
                <a:sym typeface="Wingdings" panose="05000000000000000000" pitchFamily="2" charset="2"/>
              </a:rPr>
              <a:t> of axes (longest</a:t>
            </a:r>
            <a:r>
              <a:rPr lang="en-GB" sz="1400" dirty="0">
                <a:solidFill>
                  <a:schemeClr val="tx1"/>
                </a:solidFill>
                <a:latin typeface="Calibri" panose="020F0502020204030204" pitchFamily="34" charset="0"/>
                <a:sym typeface="Wingdings" panose="05000000000000000000" pitchFamily="2" charset="2"/>
              </a:rPr>
              <a:t>, middle and </a:t>
            </a:r>
            <a:r>
              <a:rPr lang="en-GB" sz="1400" dirty="0" smtClean="0">
                <a:solidFill>
                  <a:schemeClr val="tx1"/>
                </a:solidFill>
                <a:latin typeface="Calibri" panose="020F0502020204030204" pitchFamily="34" charset="0"/>
                <a:sym typeface="Wingdings" panose="05000000000000000000" pitchFamily="2" charset="2"/>
              </a:rPr>
              <a:t>shortest)</a:t>
            </a:r>
            <a:endParaRPr lang="en-GB" sz="1400" dirty="0">
              <a:solidFill>
                <a:schemeClr val="tx1"/>
              </a:solidFill>
              <a:latin typeface="Calibri" panose="020F0502020204030204" pitchFamily="34" charset="0"/>
              <a:sym typeface="Wingdings" panose="05000000000000000000" pitchFamily="2" charset="2"/>
            </a:endParaRPr>
          </a:p>
        </p:txBody>
      </p:sp>
      <p:cxnSp>
        <p:nvCxnSpPr>
          <p:cNvPr id="26" name="Straight Arrow Connector 25"/>
          <p:cNvCxnSpPr/>
          <p:nvPr/>
        </p:nvCxnSpPr>
        <p:spPr bwMode="auto">
          <a:xfrm>
            <a:off x="5803679" y="3861048"/>
            <a:ext cx="0" cy="324000"/>
          </a:xfrm>
          <a:prstGeom prst="straightConnector1">
            <a:avLst/>
          </a:prstGeom>
          <a:solidFill>
            <a:srgbClr val="00B8FF"/>
          </a:solidFill>
          <a:ln w="9525" cap="flat" cmpd="sng" algn="ctr">
            <a:solidFill>
              <a:schemeClr val="tx1"/>
            </a:solidFill>
            <a:prstDash val="solid"/>
            <a:round/>
            <a:headEnd type="none" w="lg" len="lg"/>
            <a:tailEnd type="triangle" w="lg"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Straight Arrow Connector 26"/>
          <p:cNvCxnSpPr/>
          <p:nvPr/>
        </p:nvCxnSpPr>
        <p:spPr bwMode="auto">
          <a:xfrm>
            <a:off x="8059206" y="3861048"/>
            <a:ext cx="0" cy="324000"/>
          </a:xfrm>
          <a:prstGeom prst="straightConnector1">
            <a:avLst/>
          </a:prstGeom>
          <a:solidFill>
            <a:srgbClr val="00B8FF"/>
          </a:solidFill>
          <a:ln w="9525" cap="flat" cmpd="sng" algn="ctr">
            <a:solidFill>
              <a:schemeClr val="tx1"/>
            </a:solidFill>
            <a:prstDash val="solid"/>
            <a:round/>
            <a:headEnd type="none" w="lg" len="lg"/>
            <a:tailEnd type="triangle" w="lg"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 name="Rectangle 27"/>
          <p:cNvSpPr/>
          <p:nvPr/>
        </p:nvSpPr>
        <p:spPr>
          <a:xfrm>
            <a:off x="7170528" y="4199602"/>
            <a:ext cx="1793960" cy="307777"/>
          </a:xfrm>
          <a:prstGeom prst="rect">
            <a:avLst/>
          </a:prstGeom>
        </p:spPr>
        <p:txBody>
          <a:bodyPr wrap="square">
            <a:spAutoFit/>
          </a:bodyPr>
          <a:lstStyle/>
          <a:p>
            <a:pPr marL="0" lvl="1" indent="0" algn="ctr">
              <a:spcBef>
                <a:spcPts val="600"/>
              </a:spcBef>
            </a:pPr>
            <a:r>
              <a:rPr lang="en-GB" sz="1400" b="1" dirty="0" smtClean="0">
                <a:solidFill>
                  <a:schemeClr val="tx1"/>
                </a:solidFill>
                <a:latin typeface="Calibri" panose="020F0502020204030204" pitchFamily="34" charset="0"/>
                <a:sym typeface="Wingdings" panose="05000000000000000000" pitchFamily="2" charset="2"/>
              </a:rPr>
              <a:t>orientation</a:t>
            </a:r>
            <a:r>
              <a:rPr lang="en-GB" sz="1400" dirty="0" smtClean="0">
                <a:solidFill>
                  <a:schemeClr val="tx1"/>
                </a:solidFill>
                <a:latin typeface="Calibri" panose="020F0502020204030204" pitchFamily="34" charset="0"/>
                <a:sym typeface="Wingdings" panose="05000000000000000000" pitchFamily="2" charset="2"/>
              </a:rPr>
              <a:t> of axes</a:t>
            </a:r>
            <a:endParaRPr lang="en-GB" sz="1400" dirty="0">
              <a:solidFill>
                <a:schemeClr val="tx1"/>
              </a:solidFill>
              <a:latin typeface="Calibri" panose="020F0502020204030204" pitchFamily="34" charset="0"/>
              <a:sym typeface="Wingdings" panose="05000000000000000000" pitchFamily="2" charset="2"/>
            </a:endParaRPr>
          </a:p>
        </p:txBody>
      </p:sp>
    </p:spTree>
    <p:extLst>
      <p:ext uri="{BB962C8B-B14F-4D97-AF65-F5344CB8AC3E}">
        <p14:creationId xmlns:p14="http://schemas.microsoft.com/office/powerpoint/2010/main" val="415733101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1"/>
          <p:cNvSpPr txBox="1">
            <a:spLocks noChangeArrowheads="1"/>
          </p:cNvSpPr>
          <p:nvPr/>
        </p:nvSpPr>
        <p:spPr bwMode="auto">
          <a:xfrm>
            <a:off x="250824" y="692150"/>
            <a:ext cx="8641656" cy="5766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9pPr>
          </a:lstStyle>
          <a:p>
            <a:pPr>
              <a:buClrTx/>
              <a:buFontTx/>
              <a:buNone/>
            </a:pPr>
            <a:r>
              <a:rPr lang="en-GB" sz="3000" b="1" dirty="0" smtClean="0">
                <a:latin typeface="Calibri" panose="020F0502020204030204" pitchFamily="34" charset="0"/>
              </a:rPr>
              <a:t>The tensor model							</a:t>
            </a:r>
            <a:r>
              <a:rPr lang="en-GB" sz="2000" b="1" i="1" dirty="0" smtClean="0">
                <a:solidFill>
                  <a:schemeClr val="bg1">
                    <a:lumMod val="65000"/>
                  </a:schemeClr>
                </a:solidFill>
                <a:latin typeface="Calibri" panose="020F0502020204030204" pitchFamily="34" charset="0"/>
              </a:rPr>
              <a:t>Diffusion </a:t>
            </a:r>
            <a:r>
              <a:rPr lang="en-GB" sz="2000" b="1" i="1" dirty="0" smtClean="0">
                <a:solidFill>
                  <a:schemeClr val="tx1"/>
                </a:solidFill>
                <a:latin typeface="Calibri" panose="020F0502020204030204" pitchFamily="34" charset="0"/>
              </a:rPr>
              <a:t>Tensor</a:t>
            </a:r>
            <a:r>
              <a:rPr lang="en-GB" sz="2000" b="1" i="1" dirty="0" smtClean="0">
                <a:solidFill>
                  <a:schemeClr val="bg1">
                    <a:lumMod val="65000"/>
                  </a:schemeClr>
                </a:solidFill>
                <a:latin typeface="Calibri" panose="020F0502020204030204" pitchFamily="34" charset="0"/>
              </a:rPr>
              <a:t> Imaging</a:t>
            </a:r>
            <a:endParaRPr lang="en-GB" sz="3000" b="1" i="1" dirty="0">
              <a:solidFill>
                <a:schemeClr val="bg1">
                  <a:lumMod val="65000"/>
                </a:schemeClr>
              </a:solidFill>
              <a:latin typeface="Calibri" panose="020F0502020204030204" pitchFamily="34" charset="0"/>
            </a:endParaRPr>
          </a:p>
        </p:txBody>
      </p:sp>
      <p:grpSp>
        <p:nvGrpSpPr>
          <p:cNvPr id="8" name="Group 7"/>
          <p:cNvGrpSpPr/>
          <p:nvPr/>
        </p:nvGrpSpPr>
        <p:grpSpPr>
          <a:xfrm>
            <a:off x="264172" y="1340768"/>
            <a:ext cx="8641655" cy="3789692"/>
            <a:chOff x="264172" y="1340768"/>
            <a:chExt cx="8641655" cy="3789692"/>
          </a:xfrm>
        </p:grpSpPr>
        <p:grpSp>
          <p:nvGrpSpPr>
            <p:cNvPr id="6" name="Group 5"/>
            <p:cNvGrpSpPr/>
            <p:nvPr/>
          </p:nvGrpSpPr>
          <p:grpSpPr>
            <a:xfrm>
              <a:off x="264172" y="1340768"/>
              <a:ext cx="8641655" cy="3789692"/>
              <a:chOff x="264172" y="1351804"/>
              <a:chExt cx="8641655" cy="3789692"/>
            </a:xfrm>
          </p:grpSpPr>
          <p:grpSp>
            <p:nvGrpSpPr>
              <p:cNvPr id="4" name="Group 3"/>
              <p:cNvGrpSpPr/>
              <p:nvPr/>
            </p:nvGrpSpPr>
            <p:grpSpPr>
              <a:xfrm>
                <a:off x="264172" y="1351804"/>
                <a:ext cx="8641655" cy="3789692"/>
                <a:chOff x="264172" y="1351804"/>
                <a:chExt cx="8641655" cy="3789692"/>
              </a:xfrm>
            </p:grpSpPr>
            <mc:AlternateContent xmlns:mc="http://schemas.openxmlformats.org/markup-compatibility/2006" xmlns:a14="http://schemas.microsoft.com/office/drawing/2010/main">
              <mc:Choice Requires="a14">
                <p:sp>
                  <p:nvSpPr>
                    <p:cNvPr id="7" name="TextBox 6"/>
                    <p:cNvSpPr txBox="1"/>
                    <p:nvPr/>
                  </p:nvSpPr>
                  <p:spPr>
                    <a:xfrm>
                      <a:off x="264172" y="1351804"/>
                      <a:ext cx="8641655" cy="3789692"/>
                    </a:xfrm>
                    <a:prstGeom prst="rect">
                      <a:avLst/>
                    </a:prstGeom>
                    <a:noFill/>
                  </p:spPr>
                  <p:txBody>
                    <a:bodyPr wrap="square" rtlCol="0">
                      <a:spAutoFit/>
                    </a:bodyPr>
                    <a:lstStyle/>
                    <a:p>
                      <a:pPr indent="-406400" algn="just"/>
                      <a:r>
                        <a:rPr lang="en-GB" dirty="0" smtClean="0">
                          <a:solidFill>
                            <a:schemeClr val="tx1"/>
                          </a:solidFill>
                          <a:latin typeface="Calibri" panose="020F0502020204030204" pitchFamily="34" charset="0"/>
                          <a:sym typeface="Wingdings" panose="05000000000000000000" pitchFamily="2" charset="2"/>
                        </a:rPr>
                        <a:t>Fiber orientation is not always along X, Y or Z axis, but oblique to these axes.</a:t>
                      </a:r>
                    </a:p>
                    <a:p>
                      <a:pPr indent="-406400" algn="just"/>
                      <a:endParaRPr lang="en-GB" dirty="0">
                        <a:solidFill>
                          <a:schemeClr val="tx1"/>
                        </a:solidFill>
                        <a:latin typeface="Calibri" panose="020F0502020204030204" pitchFamily="34" charset="0"/>
                        <a:sym typeface="Wingdings" panose="05000000000000000000" pitchFamily="2" charset="2"/>
                      </a:endParaRPr>
                    </a:p>
                    <a:p>
                      <a:pPr indent="-406400" algn="just"/>
                      <a:r>
                        <a:rPr lang="en-GB" dirty="0" smtClean="0">
                          <a:solidFill>
                            <a:schemeClr val="tx1"/>
                          </a:solidFill>
                          <a:latin typeface="Calibri" panose="020F0502020204030204" pitchFamily="34" charset="0"/>
                          <a:sym typeface="Wingdings" panose="05000000000000000000" pitchFamily="2" charset="2"/>
                        </a:rPr>
                        <a:t>ADC is a single scalar number, but to explain all possible </a:t>
                      </a:r>
                      <a:r>
                        <a:rPr lang="en-GB" dirty="0" err="1" smtClean="0">
                          <a:solidFill>
                            <a:schemeClr val="tx1"/>
                          </a:solidFill>
                          <a:latin typeface="Calibri" panose="020F0502020204030204" pitchFamily="34" charset="0"/>
                          <a:sym typeface="Wingdings" panose="05000000000000000000" pitchFamily="2" charset="2"/>
                        </a:rPr>
                        <a:t>fiber</a:t>
                      </a:r>
                      <a:r>
                        <a:rPr lang="en-GB" dirty="0" smtClean="0">
                          <a:solidFill>
                            <a:schemeClr val="tx1"/>
                          </a:solidFill>
                          <a:latin typeface="Calibri" panose="020F0502020204030204" pitchFamily="34" charset="0"/>
                          <a:sym typeface="Wingdings" panose="05000000000000000000" pitchFamily="2" charset="2"/>
                        </a:rPr>
                        <a:t> directions we need to use the </a:t>
                      </a:r>
                      <a:r>
                        <a:rPr lang="en-GB" b="1" dirty="0" smtClean="0">
                          <a:solidFill>
                            <a:schemeClr val="tx1"/>
                          </a:solidFill>
                          <a:latin typeface="Calibri" panose="020F0502020204030204" pitchFamily="34" charset="0"/>
                          <a:sym typeface="Wingdings" panose="05000000000000000000" pitchFamily="2" charset="2"/>
                        </a:rPr>
                        <a:t>3x3</a:t>
                      </a:r>
                      <a:r>
                        <a:rPr lang="en-GB" dirty="0" smtClean="0">
                          <a:solidFill>
                            <a:schemeClr val="tx1"/>
                          </a:solidFill>
                          <a:latin typeface="Calibri" panose="020F0502020204030204" pitchFamily="34" charset="0"/>
                          <a:sym typeface="Wingdings" panose="05000000000000000000" pitchFamily="2" charset="2"/>
                        </a:rPr>
                        <a:t> </a:t>
                      </a:r>
                      <a:r>
                        <a:rPr lang="en-GB" b="1" dirty="0" smtClean="0">
                          <a:solidFill>
                            <a:schemeClr val="tx1"/>
                          </a:solidFill>
                          <a:latin typeface="Calibri" panose="020F0502020204030204" pitchFamily="34" charset="0"/>
                          <a:sym typeface="Wingdings" panose="05000000000000000000" pitchFamily="2" charset="2"/>
                        </a:rPr>
                        <a:t>tensor matrix</a:t>
                      </a:r>
                      <a:r>
                        <a:rPr lang="en-GB" dirty="0" smtClean="0">
                          <a:solidFill>
                            <a:schemeClr val="tx1"/>
                          </a:solidFill>
                          <a:latin typeface="Calibri" panose="020F0502020204030204" pitchFamily="34" charset="0"/>
                          <a:sym typeface="Wingdings" panose="05000000000000000000" pitchFamily="2" charset="2"/>
                        </a:rPr>
                        <a:t>:</a:t>
                      </a:r>
                    </a:p>
                    <a:p>
                      <a:pPr indent="-406400" algn="just"/>
                      <a:endParaRPr lang="en-GB" sz="1100" dirty="0">
                        <a:solidFill>
                          <a:schemeClr val="tx1"/>
                        </a:solidFill>
                        <a:latin typeface="Calibri" panose="020F0502020204030204" pitchFamily="34" charset="0"/>
                        <a:sym typeface="Wingdings" panose="05000000000000000000" pitchFamily="2" charset="2"/>
                      </a:endParaRPr>
                    </a:p>
                    <a:p>
                      <a:pPr indent="-406400" algn="just"/>
                      <a14:m>
                        <m:oMathPara xmlns:m="http://schemas.openxmlformats.org/officeDocument/2006/math">
                          <m:oMathParaPr>
                            <m:jc m:val="center"/>
                          </m:oMathParaPr>
                          <m:oMath xmlns:m="http://schemas.openxmlformats.org/officeDocument/2006/math">
                            <m:r>
                              <a:rPr lang="en-GB" b="1" i="1" smtClean="0">
                                <a:solidFill>
                                  <a:schemeClr val="tx1"/>
                                </a:solidFill>
                                <a:latin typeface="Cambria Math" panose="02040503050406030204" pitchFamily="18" charset="0"/>
                                <a:sym typeface="Wingdings" panose="05000000000000000000" pitchFamily="2" charset="2"/>
                              </a:rPr>
                              <m:t>𝑨𝑫𝑪</m:t>
                            </m:r>
                            <m: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m:t>
                            </m:r>
                            <m:d>
                              <m:dPr>
                                <m:begChr m:val="["/>
                                <m:endChr m:val="]"/>
                                <m:ctrlP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ctrlPr>
                              </m:dPr>
                              <m:e>
                                <m:m>
                                  <m:mPr>
                                    <m:mcs>
                                      <m:mc>
                                        <m:mcPr>
                                          <m:count m:val="3"/>
                                          <m:mcJc m:val="center"/>
                                        </m:mcPr>
                                      </m:mc>
                                    </m:mcs>
                                    <m:ctrlP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ctrlPr>
                                  </m:mPr>
                                  <m:mr>
                                    <m:e>
                                      <m:sSub>
                                        <m:sSubPr>
                                          <m:ctrlP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ctrlPr>
                                        </m:sSubPr>
                                        <m:e>
                                          <m: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𝐷</m:t>
                                          </m:r>
                                        </m:e>
                                        <m:sub>
                                          <m: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𝑥𝑥</m:t>
                                          </m:r>
                                        </m:sub>
                                      </m:sSub>
                                    </m:e>
                                    <m:e>
                                      <m:sSub>
                                        <m:sSubPr>
                                          <m:ctrlP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ctrlPr>
                                        </m:sSubPr>
                                        <m:e>
                                          <m: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𝐷</m:t>
                                          </m:r>
                                        </m:e>
                                        <m:sub>
                                          <m: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𝑦𝑧</m:t>
                                          </m:r>
                                        </m:sub>
                                      </m:sSub>
                                    </m:e>
                                    <m:e>
                                      <m:sSub>
                                        <m:sSubPr>
                                          <m:ctrlP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ctrlPr>
                                        </m:sSubPr>
                                        <m:e>
                                          <m: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𝐷</m:t>
                                          </m:r>
                                        </m:e>
                                        <m:sub>
                                          <m: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𝑧𝑥</m:t>
                                          </m:r>
                                        </m:sub>
                                      </m:sSub>
                                    </m:e>
                                  </m:mr>
                                  <m:mr>
                                    <m:e>
                                      <m:sSub>
                                        <m:sSubPr>
                                          <m:ctrlP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ctrlPr>
                                        </m:sSubPr>
                                        <m:e>
                                          <m: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𝐷</m:t>
                                          </m:r>
                                        </m:e>
                                        <m:sub>
                                          <m: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𝑥𝑦</m:t>
                                          </m:r>
                                        </m:sub>
                                      </m:sSub>
                                    </m:e>
                                    <m:e>
                                      <m:sSub>
                                        <m:sSubPr>
                                          <m:ctrlP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ctrlPr>
                                        </m:sSubPr>
                                        <m:e>
                                          <m: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𝐷</m:t>
                                          </m:r>
                                        </m:e>
                                        <m:sub>
                                          <m: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𝑦𝑦</m:t>
                                          </m:r>
                                        </m:sub>
                                      </m:sSub>
                                    </m:e>
                                    <m:e>
                                      <m:sSub>
                                        <m:sSubPr>
                                          <m:ctrlP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ctrlPr>
                                        </m:sSubPr>
                                        <m:e>
                                          <m: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𝐷</m:t>
                                          </m:r>
                                        </m:e>
                                        <m:sub>
                                          <m: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𝑧𝑦</m:t>
                                          </m:r>
                                        </m:sub>
                                      </m:sSub>
                                    </m:e>
                                  </m:mr>
                                  <m:mr>
                                    <m:e>
                                      <m:sSub>
                                        <m:sSubPr>
                                          <m:ctrlP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ctrlPr>
                                        </m:sSubPr>
                                        <m:e>
                                          <m: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𝐷</m:t>
                                          </m:r>
                                        </m:e>
                                        <m:sub>
                                          <m: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𝑥𝑧</m:t>
                                          </m:r>
                                        </m:sub>
                                      </m:sSub>
                                    </m:e>
                                    <m:e>
                                      <m:sSub>
                                        <m:sSubPr>
                                          <m:ctrlP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ctrlPr>
                                        </m:sSubPr>
                                        <m:e>
                                          <m: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𝐷</m:t>
                                          </m:r>
                                        </m:e>
                                        <m:sub>
                                          <m: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𝑦𝑧</m:t>
                                          </m:r>
                                        </m:sub>
                                      </m:sSub>
                                    </m:e>
                                    <m:e>
                                      <m:sSub>
                                        <m:sSubPr>
                                          <m:ctrlP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ctrlPr>
                                        </m:sSubPr>
                                        <m:e>
                                          <m: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𝐷</m:t>
                                          </m:r>
                                        </m:e>
                                        <m:sub>
                                          <m: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𝑧𝑧</m:t>
                                          </m:r>
                                        </m:sub>
                                      </m:sSub>
                                    </m:e>
                                  </m:mr>
                                </m:m>
                              </m:e>
                            </m:d>
                            <m:r>
                              <a:rPr lang="en-GB" b="0" i="0"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                                </m:t>
                            </m:r>
                            <m:r>
                              <a:rPr lang="en-GB" b="1"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𝒗</m:t>
                            </m:r>
                            <m:r>
                              <a:rPr lang="en-GB" i="1">
                                <a:solidFill>
                                  <a:schemeClr val="tx1"/>
                                </a:solidFill>
                                <a:latin typeface="Cambria Math" panose="02040503050406030204" pitchFamily="18" charset="0"/>
                                <a:ea typeface="Cambria Math" panose="02040503050406030204" pitchFamily="18" charset="0"/>
                                <a:sym typeface="Wingdings" panose="05000000000000000000" pitchFamily="2" charset="2"/>
                              </a:rPr>
                              <m:t>=</m:t>
                            </m:r>
                            <m:d>
                              <m:dPr>
                                <m:begChr m:val="["/>
                                <m:endChr m:val="]"/>
                                <m:ctrlPr>
                                  <a:rPr lang="en-GB" i="1">
                                    <a:solidFill>
                                      <a:schemeClr val="tx1"/>
                                    </a:solidFill>
                                    <a:latin typeface="Cambria Math" panose="02040503050406030204" pitchFamily="18" charset="0"/>
                                    <a:ea typeface="Cambria Math" panose="02040503050406030204" pitchFamily="18" charset="0"/>
                                    <a:sym typeface="Wingdings" panose="05000000000000000000" pitchFamily="2" charset="2"/>
                                  </a:rPr>
                                </m:ctrlPr>
                              </m:dPr>
                              <m:e>
                                <m:m>
                                  <m:mPr>
                                    <m:mcs>
                                      <m:mc>
                                        <m:mcPr>
                                          <m:count m:val="3"/>
                                          <m:mcJc m:val="center"/>
                                        </m:mcPr>
                                      </m:mc>
                                    </m:mcs>
                                    <m:ctrlPr>
                                      <a:rPr lang="en-GB" i="1">
                                        <a:solidFill>
                                          <a:schemeClr val="tx1"/>
                                        </a:solidFill>
                                        <a:latin typeface="Cambria Math" panose="02040503050406030204" pitchFamily="18" charset="0"/>
                                        <a:ea typeface="Cambria Math" panose="02040503050406030204" pitchFamily="18" charset="0"/>
                                        <a:sym typeface="Wingdings" panose="05000000000000000000" pitchFamily="2" charset="2"/>
                                      </a:rPr>
                                    </m:ctrlPr>
                                  </m:mPr>
                                  <m:mr>
                                    <m:e>
                                      <m:sSub>
                                        <m:sSubPr>
                                          <m:ctrlPr>
                                            <a:rPr lang="en-GB" i="1">
                                              <a:solidFill>
                                                <a:schemeClr val="tx1"/>
                                              </a:solidFill>
                                              <a:latin typeface="Cambria Math" panose="02040503050406030204" pitchFamily="18" charset="0"/>
                                              <a:ea typeface="Cambria Math" panose="02040503050406030204" pitchFamily="18" charset="0"/>
                                              <a:sym typeface="Wingdings" panose="05000000000000000000" pitchFamily="2" charset="2"/>
                                            </a:rPr>
                                          </m:ctrlPr>
                                        </m:sSubPr>
                                        <m:e>
                                          <m:r>
                                            <a:rPr lang="el-GR" i="1">
                                              <a:solidFill>
                                                <a:schemeClr val="tx1"/>
                                              </a:solidFill>
                                              <a:latin typeface="Cambria Math" panose="02040503050406030204" pitchFamily="18" charset="0"/>
                                              <a:ea typeface="Cambria Math" panose="02040503050406030204" pitchFamily="18" charset="0"/>
                                              <a:sym typeface="Wingdings" panose="05000000000000000000" pitchFamily="2" charset="2"/>
                                            </a:rPr>
                                            <m:t>𝜆</m:t>
                                          </m:r>
                                        </m:e>
                                        <m:sub>
                                          <m: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1</m:t>
                                          </m:r>
                                        </m:sub>
                                      </m:sSub>
                                    </m:e>
                                    <m:e>
                                      <m: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0</m:t>
                                      </m:r>
                                    </m:e>
                                    <m:e>
                                      <m: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0</m:t>
                                      </m:r>
                                    </m:e>
                                  </m:mr>
                                  <m:mr>
                                    <m:e>
                                      <m: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0</m:t>
                                      </m:r>
                                    </m:e>
                                    <m:e>
                                      <m:sSub>
                                        <m:sSubPr>
                                          <m:ctrlPr>
                                            <a:rPr lang="en-GB" i="1">
                                              <a:solidFill>
                                                <a:schemeClr val="tx1"/>
                                              </a:solidFill>
                                              <a:latin typeface="Cambria Math" panose="02040503050406030204" pitchFamily="18" charset="0"/>
                                              <a:ea typeface="Cambria Math" panose="02040503050406030204" pitchFamily="18" charset="0"/>
                                              <a:sym typeface="Wingdings" panose="05000000000000000000" pitchFamily="2" charset="2"/>
                                            </a:rPr>
                                          </m:ctrlPr>
                                        </m:sSubPr>
                                        <m:e>
                                          <m:r>
                                            <a:rPr lang="el-GR" i="1">
                                              <a:solidFill>
                                                <a:schemeClr val="tx1"/>
                                              </a:solidFill>
                                              <a:latin typeface="Cambria Math" panose="02040503050406030204" pitchFamily="18" charset="0"/>
                                              <a:ea typeface="Cambria Math" panose="02040503050406030204" pitchFamily="18" charset="0"/>
                                              <a:sym typeface="Wingdings" panose="05000000000000000000" pitchFamily="2" charset="2"/>
                                            </a:rPr>
                                            <m:t>𝜆</m:t>
                                          </m:r>
                                        </m:e>
                                        <m:sub>
                                          <m: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2</m:t>
                                          </m:r>
                                        </m:sub>
                                      </m:sSub>
                                    </m:e>
                                    <m:e>
                                      <m: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0</m:t>
                                      </m:r>
                                    </m:e>
                                  </m:mr>
                                  <m:mr>
                                    <m:e>
                                      <m: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0</m:t>
                                      </m:r>
                                    </m:e>
                                    <m:e>
                                      <m: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0</m:t>
                                      </m:r>
                                    </m:e>
                                    <m:e>
                                      <m:sSub>
                                        <m:sSubPr>
                                          <m:ctrlPr>
                                            <a:rPr lang="en-GB"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ctrlPr>
                                        </m:sSubPr>
                                        <m:e>
                                          <m:r>
                                            <a:rPr lang="el-GR" i="1">
                                              <a:solidFill>
                                                <a:schemeClr val="tx1"/>
                                              </a:solidFill>
                                              <a:latin typeface="Cambria Math" panose="02040503050406030204" pitchFamily="18" charset="0"/>
                                              <a:ea typeface="Cambria Math" panose="02040503050406030204" pitchFamily="18" charset="0"/>
                                              <a:sym typeface="Wingdings" panose="05000000000000000000" pitchFamily="2" charset="2"/>
                                            </a:rPr>
                                            <m:t>𝜆</m:t>
                                          </m:r>
                                        </m:e>
                                        <m:sub>
                                          <m: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3</m:t>
                                          </m:r>
                                        </m:sub>
                                      </m:sSub>
                                    </m:e>
                                  </m:mr>
                                </m:m>
                              </m:e>
                            </m:d>
                            <m: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  +   </m:t>
                            </m:r>
                            <m:sSup>
                              <m:sSupPr>
                                <m:ctrlPr>
                                  <a:rPr lang="en-GB" b="1"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ctrlPr>
                              </m:sSupPr>
                              <m:e>
                                <m:r>
                                  <a:rPr lang="en-GB" b="1"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𝒗</m:t>
                                </m:r>
                              </m:e>
                              <m:sup>
                                <m:r>
                                  <a:rPr lang="en-GB" b="1"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𝑻</m:t>
                                </m:r>
                              </m:sup>
                            </m:sSup>
                            <m:r>
                              <a:rPr lang="en-GB" i="1">
                                <a:solidFill>
                                  <a:schemeClr val="tx1"/>
                                </a:solidFill>
                                <a:latin typeface="Cambria Math" panose="02040503050406030204" pitchFamily="18" charset="0"/>
                                <a:ea typeface="Cambria Math" panose="02040503050406030204" pitchFamily="18" charset="0"/>
                                <a:sym typeface="Wingdings" panose="05000000000000000000" pitchFamily="2" charset="2"/>
                              </a:rPr>
                              <m:t>=</m:t>
                            </m:r>
                            <m:d>
                              <m:dPr>
                                <m:begChr m:val="["/>
                                <m:endChr m:val="]"/>
                                <m:ctrlPr>
                                  <a:rPr lang="en-GB" i="1">
                                    <a:solidFill>
                                      <a:schemeClr val="tx1"/>
                                    </a:solidFill>
                                    <a:latin typeface="Cambria Math" panose="02040503050406030204" pitchFamily="18" charset="0"/>
                                    <a:ea typeface="Cambria Math" panose="02040503050406030204" pitchFamily="18" charset="0"/>
                                    <a:sym typeface="Wingdings" panose="05000000000000000000" pitchFamily="2" charset="2"/>
                                  </a:rPr>
                                </m:ctrlPr>
                              </m:dPr>
                              <m:e>
                                <m:sSub>
                                  <m:sSubPr>
                                    <m:ctrlPr>
                                      <a:rPr lang="en-GB" i="1">
                                        <a:solidFill>
                                          <a:schemeClr val="tx1"/>
                                        </a:solidFill>
                                        <a:latin typeface="Cambria Math" panose="02040503050406030204" pitchFamily="18" charset="0"/>
                                        <a:ea typeface="Cambria Math" panose="02040503050406030204" pitchFamily="18" charset="0"/>
                                        <a:sym typeface="Wingdings" panose="05000000000000000000" pitchFamily="2" charset="2"/>
                                      </a:rPr>
                                    </m:ctrlPr>
                                  </m:sSubPr>
                                  <m:e>
                                    <m: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𝑣</m:t>
                                    </m:r>
                                  </m:e>
                                  <m:sub>
                                    <m:r>
                                      <a:rPr lang="en-GB" i="1">
                                        <a:solidFill>
                                          <a:schemeClr val="tx1"/>
                                        </a:solidFill>
                                        <a:latin typeface="Cambria Math" panose="02040503050406030204" pitchFamily="18" charset="0"/>
                                        <a:ea typeface="Cambria Math" panose="02040503050406030204" pitchFamily="18" charset="0"/>
                                        <a:sym typeface="Wingdings" panose="05000000000000000000" pitchFamily="2" charset="2"/>
                                      </a:rPr>
                                      <m:t>1</m:t>
                                    </m:r>
                                    <m: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   </m:t>
                                    </m:r>
                                  </m:sub>
                                </m:sSub>
                                <m:sSub>
                                  <m:sSubPr>
                                    <m:ctrlPr>
                                      <a:rPr lang="en-GB" i="1">
                                        <a:solidFill>
                                          <a:schemeClr val="tx1"/>
                                        </a:solidFill>
                                        <a:latin typeface="Cambria Math" panose="02040503050406030204" pitchFamily="18" charset="0"/>
                                        <a:ea typeface="Cambria Math" panose="02040503050406030204" pitchFamily="18" charset="0"/>
                                        <a:sym typeface="Wingdings" panose="05000000000000000000" pitchFamily="2" charset="2"/>
                                      </a:rPr>
                                    </m:ctrlPr>
                                  </m:sSubPr>
                                  <m:e>
                                    <m: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𝑣</m:t>
                                    </m:r>
                                  </m:e>
                                  <m:sub>
                                    <m: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2   </m:t>
                                    </m:r>
                                  </m:sub>
                                </m:sSub>
                                <m:sSub>
                                  <m:sSubPr>
                                    <m:ctrlPr>
                                      <a:rPr lang="en-GB" i="1">
                                        <a:solidFill>
                                          <a:schemeClr val="tx1"/>
                                        </a:solidFill>
                                        <a:latin typeface="Cambria Math" panose="02040503050406030204" pitchFamily="18" charset="0"/>
                                        <a:ea typeface="Cambria Math" panose="02040503050406030204" pitchFamily="18" charset="0"/>
                                        <a:sym typeface="Wingdings" panose="05000000000000000000" pitchFamily="2" charset="2"/>
                                      </a:rPr>
                                    </m:ctrlPr>
                                  </m:sSubPr>
                                  <m:e>
                                    <m: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𝑣</m:t>
                                    </m:r>
                                  </m:e>
                                  <m:sub>
                                    <m: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3</m:t>
                                    </m:r>
                                  </m:sub>
                                </m:sSub>
                              </m:e>
                            </m:d>
                          </m:oMath>
                        </m:oMathPara>
                      </a14:m>
                      <a:endParaRPr lang="en-GB" dirty="0" smtClean="0">
                        <a:solidFill>
                          <a:schemeClr val="tx1"/>
                        </a:solidFill>
                        <a:latin typeface="Calibri" panose="020F0502020204030204" pitchFamily="34" charset="0"/>
                        <a:ea typeface="Cambria Math" panose="02040503050406030204" pitchFamily="18" charset="0"/>
                        <a:sym typeface="Wingdings" panose="05000000000000000000" pitchFamily="2" charset="2"/>
                      </a:endParaRPr>
                    </a:p>
                    <a:p>
                      <a:pPr indent="-406400" algn="just"/>
                      <a:r>
                        <a:rPr lang="en-GB" dirty="0" smtClean="0">
                          <a:solidFill>
                            <a:schemeClr val="tx1"/>
                          </a:solidFill>
                          <a:latin typeface="Calibri" panose="020F0502020204030204" pitchFamily="34" charset="0"/>
                          <a:sym typeface="Wingdings" panose="05000000000000000000" pitchFamily="2" charset="2"/>
                        </a:rPr>
                        <a:t>	</a:t>
                      </a:r>
                    </a:p>
                    <a:p>
                      <a:pPr indent="-406400" algn="just">
                        <a:tabLst>
                          <a:tab pos="174625" algn="l"/>
                        </a:tabLst>
                      </a:pPr>
                      <a:r>
                        <a:rPr lang="en-GB" dirty="0" smtClean="0">
                          <a:solidFill>
                            <a:schemeClr val="tx1"/>
                          </a:solidFill>
                          <a:latin typeface="Calibri" panose="020F0502020204030204" pitchFamily="34" charset="0"/>
                          <a:sym typeface="Wingdings" panose="05000000000000000000" pitchFamily="2" charset="2"/>
                        </a:rPr>
                        <a:t>	</a:t>
                      </a:r>
                      <a14:m>
                        <m:oMath xmlns:m="http://schemas.openxmlformats.org/officeDocument/2006/math">
                          <m:r>
                            <a:rPr lang="en-GB" b="0" i="1" smtClean="0">
                              <a:solidFill>
                                <a:schemeClr val="tx1"/>
                              </a:solidFill>
                              <a:latin typeface="Cambria Math" panose="02040503050406030204" pitchFamily="18" charset="0"/>
                              <a:sym typeface="Wingdings" panose="05000000000000000000" pitchFamily="2" charset="2"/>
                            </a:rPr>
                            <m:t>𝐴𝐷𝐶</m:t>
                          </m:r>
                          <m: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m:t>
                          </m:r>
                          <m: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𝑣</m:t>
                          </m:r>
                          <m:nary>
                            <m:naryPr>
                              <m:chr m:val="⋀"/>
                              <m:subHide m:val="on"/>
                              <m:supHide m:val="on"/>
                              <m:ctrlP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ctrlPr>
                            </m:naryPr>
                            <m:sub/>
                            <m:sup/>
                            <m:e>
                              <m:sSup>
                                <m:sSupPr>
                                  <m:ctrlP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ctrlPr>
                                </m:sSupPr>
                                <m:e>
                                  <m: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𝑣</m:t>
                                  </m:r>
                                </m:e>
                                <m:sup>
                                  <m:r>
                                    <a:rPr lang="en-GB"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𝑇</m:t>
                                  </m:r>
                                </m:sup>
                              </m:sSup>
                            </m:e>
                          </m:nary>
                        </m:oMath>
                      </a14:m>
                      <a:endParaRPr lang="en-GB" dirty="0" smtClean="0">
                        <a:solidFill>
                          <a:schemeClr val="tx1"/>
                        </a:solidFill>
                        <a:latin typeface="Calibri" panose="020F0502020204030204" pitchFamily="34" charset="0"/>
                        <a:sym typeface="Wingdings" panose="05000000000000000000" pitchFamily="2" charset="2"/>
                      </a:endParaRPr>
                    </a:p>
                    <a:p>
                      <a:pPr indent="-406400" algn="just"/>
                      <a:endParaRPr lang="en-GB" dirty="0">
                        <a:solidFill>
                          <a:schemeClr val="tx1"/>
                        </a:solidFill>
                        <a:latin typeface="Calibri" panose="020F0502020204030204" pitchFamily="34" charset="0"/>
                        <a:sym typeface="Wingdings" panose="05000000000000000000" pitchFamily="2" charset="2"/>
                      </a:endParaRPr>
                    </a:p>
                    <a:p>
                      <a:pPr indent="-406400" algn="just"/>
                      <a:endParaRPr lang="en-GB" dirty="0" smtClean="0">
                        <a:solidFill>
                          <a:schemeClr val="tx1"/>
                        </a:solidFill>
                        <a:latin typeface="Calibri" panose="020F0502020204030204" pitchFamily="34" charset="0"/>
                        <a:sym typeface="Wingdings" panose="05000000000000000000" pitchFamily="2" charset="2"/>
                      </a:endParaRPr>
                    </a:p>
                    <a:p>
                      <a:pPr indent="-406400" algn="just">
                        <a:spcBef>
                          <a:spcPts val="1200"/>
                        </a:spcBef>
                      </a:pPr>
                      <a:r>
                        <a:rPr lang="en-GB" dirty="0" smtClean="0">
                          <a:solidFill>
                            <a:schemeClr val="tx1"/>
                          </a:solidFill>
                          <a:latin typeface="Calibri" panose="020F0502020204030204" pitchFamily="34" charset="0"/>
                          <a:sym typeface="Wingdings" panose="05000000000000000000" pitchFamily="2" charset="2"/>
                        </a:rPr>
                        <a:t>Fit eigenvalues and eigenvectors in 3D ellipsoid and identify primary eigenvalue:</a:t>
                      </a:r>
                      <a:endParaRPr lang="en-GB" dirty="0">
                        <a:solidFill>
                          <a:schemeClr val="tx1"/>
                        </a:solidFill>
                        <a:latin typeface="Calibri" panose="020F0502020204030204" pitchFamily="34" charset="0"/>
                        <a:sym typeface="Wingdings" panose="05000000000000000000" pitchFamily="2" charset="2"/>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264172" y="1351804"/>
                      <a:ext cx="8641655" cy="3789692"/>
                    </a:xfrm>
                    <a:prstGeom prst="rect">
                      <a:avLst/>
                    </a:prstGeom>
                    <a:blipFill rotWithShape="0">
                      <a:blip r:embed="rId3"/>
                      <a:stretch>
                        <a:fillRect l="-564" t="-965" r="-635" b="-1608"/>
                      </a:stretch>
                    </a:blipFill>
                  </p:spPr>
                  <p:txBody>
                    <a:bodyPr/>
                    <a:lstStyle/>
                    <a:p>
                      <a:r>
                        <a:rPr lang="en-GB">
                          <a:noFill/>
                        </a:rPr>
                        <a:t> </a:t>
                      </a:r>
                    </a:p>
                  </p:txBody>
                </p:sp>
              </mc:Fallback>
            </mc:AlternateContent>
            <p:grpSp>
              <p:nvGrpSpPr>
                <p:cNvPr id="3" name="Group 2"/>
                <p:cNvGrpSpPr/>
                <p:nvPr/>
              </p:nvGrpSpPr>
              <p:grpSpPr>
                <a:xfrm>
                  <a:off x="5106968" y="3555666"/>
                  <a:ext cx="3684798" cy="343061"/>
                  <a:chOff x="4602564" y="3555666"/>
                  <a:chExt cx="3684798" cy="343061"/>
                </a:xfrm>
              </p:grpSpPr>
              <p:sp>
                <p:nvSpPr>
                  <p:cNvPr id="2" name="TextBox 1"/>
                  <p:cNvSpPr txBox="1"/>
                  <p:nvPr/>
                </p:nvSpPr>
                <p:spPr>
                  <a:xfrm>
                    <a:off x="4602564" y="3560173"/>
                    <a:ext cx="1440160" cy="338554"/>
                  </a:xfrm>
                  <a:prstGeom prst="rect">
                    <a:avLst/>
                  </a:prstGeom>
                  <a:noFill/>
                </p:spPr>
                <p:txBody>
                  <a:bodyPr wrap="square" rtlCol="0">
                    <a:spAutoFit/>
                  </a:bodyPr>
                  <a:lstStyle/>
                  <a:p>
                    <a:pPr algn="ctr"/>
                    <a:r>
                      <a:rPr lang="en-GB" sz="1600" dirty="0" smtClean="0">
                        <a:solidFill>
                          <a:schemeClr val="tx1"/>
                        </a:solidFill>
                        <a:latin typeface="Calibri" panose="020F0502020204030204" pitchFamily="34" charset="0"/>
                      </a:rPr>
                      <a:t>Eigenvalues</a:t>
                    </a:r>
                    <a:endParaRPr lang="en-GB" sz="1600" dirty="0">
                      <a:solidFill>
                        <a:schemeClr val="tx1"/>
                      </a:solidFill>
                      <a:latin typeface="Calibri" panose="020F0502020204030204" pitchFamily="34" charset="0"/>
                    </a:endParaRPr>
                  </a:p>
                </p:txBody>
              </p:sp>
              <p:sp>
                <p:nvSpPr>
                  <p:cNvPr id="21" name="TextBox 20"/>
                  <p:cNvSpPr txBox="1"/>
                  <p:nvPr/>
                </p:nvSpPr>
                <p:spPr>
                  <a:xfrm>
                    <a:off x="6847202" y="3555666"/>
                    <a:ext cx="1440160" cy="338554"/>
                  </a:xfrm>
                  <a:prstGeom prst="rect">
                    <a:avLst/>
                  </a:prstGeom>
                  <a:noFill/>
                </p:spPr>
                <p:txBody>
                  <a:bodyPr wrap="square" rtlCol="0">
                    <a:spAutoFit/>
                  </a:bodyPr>
                  <a:lstStyle/>
                  <a:p>
                    <a:pPr algn="ctr"/>
                    <a:r>
                      <a:rPr lang="en-GB" sz="1600" dirty="0" smtClean="0">
                        <a:solidFill>
                          <a:schemeClr val="tx1"/>
                        </a:solidFill>
                        <a:latin typeface="Calibri" panose="020F0502020204030204" pitchFamily="34" charset="0"/>
                      </a:rPr>
                      <a:t>Eigenvectors</a:t>
                    </a:r>
                    <a:endParaRPr lang="en-GB" sz="1600" dirty="0">
                      <a:solidFill>
                        <a:schemeClr val="tx1"/>
                      </a:solidFill>
                      <a:latin typeface="Calibri" panose="020F0502020204030204" pitchFamily="34" charset="0"/>
                    </a:endParaRPr>
                  </a:p>
                </p:txBody>
              </p:sp>
            </p:grpSp>
          </p:grpSp>
          <p:sp>
            <p:nvSpPr>
              <p:cNvPr id="22" name="TextBox 21"/>
              <p:cNvSpPr txBox="1"/>
              <p:nvPr/>
            </p:nvSpPr>
            <p:spPr>
              <a:xfrm>
                <a:off x="3007598" y="3182913"/>
                <a:ext cx="1724788" cy="276999"/>
              </a:xfrm>
              <a:prstGeom prst="rect">
                <a:avLst/>
              </a:prstGeom>
              <a:noFill/>
            </p:spPr>
            <p:txBody>
              <a:bodyPr wrap="square" rtlCol="0">
                <a:spAutoFit/>
              </a:bodyPr>
              <a:lstStyle/>
              <a:p>
                <a:pPr algn="ctr"/>
                <a:r>
                  <a:rPr lang="en-GB" sz="1200" i="1" dirty="0" err="1" smtClean="0">
                    <a:solidFill>
                      <a:schemeClr val="tx1"/>
                    </a:solidFill>
                    <a:latin typeface="Calibri" panose="020F0502020204030204" pitchFamily="34" charset="0"/>
                  </a:rPr>
                  <a:t>eigendecomposition</a:t>
                </a:r>
                <a:endParaRPr lang="en-GB" sz="1200" i="1" dirty="0">
                  <a:solidFill>
                    <a:schemeClr val="tx1"/>
                  </a:solidFill>
                  <a:latin typeface="Calibri" panose="020F0502020204030204" pitchFamily="34" charset="0"/>
                </a:endParaRPr>
              </a:p>
            </p:txBody>
          </p:sp>
        </p:grpSp>
        <p:cxnSp>
          <p:nvCxnSpPr>
            <p:cNvPr id="13" name="Straight Arrow Connector 12"/>
            <p:cNvCxnSpPr/>
            <p:nvPr/>
          </p:nvCxnSpPr>
          <p:spPr bwMode="auto">
            <a:xfrm>
              <a:off x="3239992" y="3110056"/>
              <a:ext cx="1260000" cy="0"/>
            </a:xfrm>
            <a:prstGeom prst="straightConnector1">
              <a:avLst/>
            </a:prstGeom>
            <a:solidFill>
              <a:srgbClr val="00B8FF"/>
            </a:solidFill>
            <a:ln w="9525" cap="flat" cmpd="sng" algn="ctr">
              <a:solidFill>
                <a:schemeClr val="tx1"/>
              </a:solidFill>
              <a:prstDash val="solid"/>
              <a:round/>
              <a:headEnd type="none" w="lg" len="lg"/>
              <a:tailEnd type="triangle" w="lg"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3" name="Rectangle 22"/>
          <p:cNvSpPr/>
          <p:nvPr/>
        </p:nvSpPr>
        <p:spPr bwMode="auto">
          <a:xfrm>
            <a:off x="1979712" y="2585452"/>
            <a:ext cx="972107" cy="357384"/>
          </a:xfrm>
          <a:prstGeom prst="rect">
            <a:avLst/>
          </a:prstGeom>
          <a:solidFill>
            <a:schemeClr val="bg1">
              <a:alpha val="73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en-GB" sz="1800" b="0" i="0" u="none" strike="noStrike" cap="none" normalizeH="0" baseline="0" smtClean="0">
              <a:ln>
                <a:noFill/>
              </a:ln>
              <a:solidFill>
                <a:schemeClr val="bg1"/>
              </a:solidFill>
              <a:effectLst/>
              <a:latin typeface="Arial" charset="0"/>
            </a:endParaRPr>
          </a:p>
        </p:txBody>
      </p:sp>
      <p:sp>
        <p:nvSpPr>
          <p:cNvPr id="24" name="Rectangle 23"/>
          <p:cNvSpPr/>
          <p:nvPr/>
        </p:nvSpPr>
        <p:spPr bwMode="auto">
          <a:xfrm>
            <a:off x="2607236" y="2958957"/>
            <a:ext cx="344350" cy="292817"/>
          </a:xfrm>
          <a:prstGeom prst="rect">
            <a:avLst/>
          </a:prstGeom>
          <a:solidFill>
            <a:schemeClr val="bg1">
              <a:alpha val="73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en-GB" sz="1800" b="0" i="0" u="none" strike="noStrike" cap="none" normalizeH="0" baseline="0" smtClean="0">
              <a:ln>
                <a:noFill/>
              </a:ln>
              <a:solidFill>
                <a:schemeClr val="bg1"/>
              </a:solidFill>
              <a:effectLst/>
              <a:latin typeface="Arial" charset="0"/>
            </a:endParaRPr>
          </a:p>
        </p:txBody>
      </p:sp>
      <p:sp>
        <p:nvSpPr>
          <p:cNvPr id="25" name="Rectangle 24"/>
          <p:cNvSpPr/>
          <p:nvPr/>
        </p:nvSpPr>
        <p:spPr>
          <a:xfrm>
            <a:off x="4614413" y="4180661"/>
            <a:ext cx="2404541" cy="523220"/>
          </a:xfrm>
          <a:prstGeom prst="rect">
            <a:avLst/>
          </a:prstGeom>
        </p:spPr>
        <p:txBody>
          <a:bodyPr wrap="square">
            <a:spAutoFit/>
          </a:bodyPr>
          <a:lstStyle/>
          <a:p>
            <a:pPr marL="0" lvl="1" indent="0" algn="ctr">
              <a:spcBef>
                <a:spcPts val="600"/>
              </a:spcBef>
            </a:pPr>
            <a:r>
              <a:rPr lang="en-GB" sz="1400" b="1" dirty="0" smtClean="0">
                <a:solidFill>
                  <a:schemeClr val="tx1"/>
                </a:solidFill>
                <a:latin typeface="Calibri" panose="020F0502020204030204" pitchFamily="34" charset="0"/>
                <a:sym typeface="Wingdings" panose="05000000000000000000" pitchFamily="2" charset="2"/>
              </a:rPr>
              <a:t>diffusivity</a:t>
            </a:r>
            <a:r>
              <a:rPr lang="en-GB" sz="1400" dirty="0" smtClean="0">
                <a:solidFill>
                  <a:schemeClr val="tx1"/>
                </a:solidFill>
                <a:latin typeface="Calibri" panose="020F0502020204030204" pitchFamily="34" charset="0"/>
                <a:sym typeface="Wingdings" panose="05000000000000000000" pitchFamily="2" charset="2"/>
              </a:rPr>
              <a:t> of axes (longest</a:t>
            </a:r>
            <a:r>
              <a:rPr lang="en-GB" sz="1400" dirty="0">
                <a:solidFill>
                  <a:schemeClr val="tx1"/>
                </a:solidFill>
                <a:latin typeface="Calibri" panose="020F0502020204030204" pitchFamily="34" charset="0"/>
                <a:sym typeface="Wingdings" panose="05000000000000000000" pitchFamily="2" charset="2"/>
              </a:rPr>
              <a:t>, middle and </a:t>
            </a:r>
            <a:r>
              <a:rPr lang="en-GB" sz="1400" dirty="0" smtClean="0">
                <a:solidFill>
                  <a:schemeClr val="tx1"/>
                </a:solidFill>
                <a:latin typeface="Calibri" panose="020F0502020204030204" pitchFamily="34" charset="0"/>
                <a:sym typeface="Wingdings" panose="05000000000000000000" pitchFamily="2" charset="2"/>
              </a:rPr>
              <a:t>shortest)</a:t>
            </a:r>
            <a:endParaRPr lang="en-GB" sz="1400" dirty="0">
              <a:solidFill>
                <a:schemeClr val="tx1"/>
              </a:solidFill>
              <a:latin typeface="Calibri" panose="020F0502020204030204" pitchFamily="34" charset="0"/>
              <a:sym typeface="Wingdings" panose="05000000000000000000" pitchFamily="2" charset="2"/>
            </a:endParaRPr>
          </a:p>
        </p:txBody>
      </p:sp>
      <p:cxnSp>
        <p:nvCxnSpPr>
          <p:cNvPr id="26" name="Straight Arrow Connector 25"/>
          <p:cNvCxnSpPr/>
          <p:nvPr/>
        </p:nvCxnSpPr>
        <p:spPr bwMode="auto">
          <a:xfrm>
            <a:off x="5803679" y="3861048"/>
            <a:ext cx="0" cy="324000"/>
          </a:xfrm>
          <a:prstGeom prst="straightConnector1">
            <a:avLst/>
          </a:prstGeom>
          <a:solidFill>
            <a:srgbClr val="00B8FF"/>
          </a:solidFill>
          <a:ln w="9525" cap="flat" cmpd="sng" algn="ctr">
            <a:solidFill>
              <a:schemeClr val="tx1"/>
            </a:solidFill>
            <a:prstDash val="solid"/>
            <a:round/>
            <a:headEnd type="none" w="lg" len="lg"/>
            <a:tailEnd type="triangle" w="lg"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Straight Arrow Connector 26"/>
          <p:cNvCxnSpPr/>
          <p:nvPr/>
        </p:nvCxnSpPr>
        <p:spPr bwMode="auto">
          <a:xfrm>
            <a:off x="8059206" y="3861048"/>
            <a:ext cx="0" cy="324000"/>
          </a:xfrm>
          <a:prstGeom prst="straightConnector1">
            <a:avLst/>
          </a:prstGeom>
          <a:solidFill>
            <a:srgbClr val="00B8FF"/>
          </a:solidFill>
          <a:ln w="9525" cap="flat" cmpd="sng" algn="ctr">
            <a:solidFill>
              <a:schemeClr val="tx1"/>
            </a:solidFill>
            <a:prstDash val="solid"/>
            <a:round/>
            <a:headEnd type="none" w="lg" len="lg"/>
            <a:tailEnd type="triangle" w="lg"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 name="Rectangle 27"/>
          <p:cNvSpPr/>
          <p:nvPr/>
        </p:nvSpPr>
        <p:spPr>
          <a:xfrm>
            <a:off x="7170528" y="4199602"/>
            <a:ext cx="1793960" cy="307777"/>
          </a:xfrm>
          <a:prstGeom prst="rect">
            <a:avLst/>
          </a:prstGeom>
        </p:spPr>
        <p:txBody>
          <a:bodyPr wrap="square">
            <a:spAutoFit/>
          </a:bodyPr>
          <a:lstStyle/>
          <a:p>
            <a:pPr marL="0" lvl="1" indent="0" algn="ctr">
              <a:spcBef>
                <a:spcPts val="600"/>
              </a:spcBef>
            </a:pPr>
            <a:r>
              <a:rPr lang="en-GB" sz="1400" b="1" dirty="0" smtClean="0">
                <a:solidFill>
                  <a:schemeClr val="tx1"/>
                </a:solidFill>
                <a:latin typeface="Calibri" panose="020F0502020204030204" pitchFamily="34" charset="0"/>
                <a:sym typeface="Wingdings" panose="05000000000000000000" pitchFamily="2" charset="2"/>
              </a:rPr>
              <a:t>orientation</a:t>
            </a:r>
            <a:r>
              <a:rPr lang="en-GB" sz="1400" dirty="0" smtClean="0">
                <a:solidFill>
                  <a:schemeClr val="tx1"/>
                </a:solidFill>
                <a:latin typeface="Calibri" panose="020F0502020204030204" pitchFamily="34" charset="0"/>
                <a:sym typeface="Wingdings" panose="05000000000000000000" pitchFamily="2" charset="2"/>
              </a:rPr>
              <a:t> of axes</a:t>
            </a:r>
            <a:endParaRPr lang="en-GB" sz="1400" dirty="0">
              <a:solidFill>
                <a:schemeClr val="tx1"/>
              </a:solidFill>
              <a:latin typeface="Calibri" panose="020F0502020204030204" pitchFamily="34" charset="0"/>
              <a:sym typeface="Wingdings" panose="05000000000000000000" pitchFamily="2" charset="2"/>
            </a:endParaRPr>
          </a:p>
        </p:txBody>
      </p:sp>
      <p:grpSp>
        <p:nvGrpSpPr>
          <p:cNvPr id="9" name="Group 8"/>
          <p:cNvGrpSpPr/>
          <p:nvPr/>
        </p:nvGrpSpPr>
        <p:grpSpPr>
          <a:xfrm>
            <a:off x="846787" y="5129711"/>
            <a:ext cx="7450426" cy="1597873"/>
            <a:chOff x="608780" y="5129711"/>
            <a:chExt cx="7450426" cy="1597873"/>
          </a:xfrm>
        </p:grpSpPr>
        <p:grpSp>
          <p:nvGrpSpPr>
            <p:cNvPr id="18" name="Group 17"/>
            <p:cNvGrpSpPr/>
            <p:nvPr/>
          </p:nvGrpSpPr>
          <p:grpSpPr>
            <a:xfrm>
              <a:off x="608780" y="5129711"/>
              <a:ext cx="4685612" cy="1597873"/>
              <a:chOff x="2123728" y="3861048"/>
              <a:chExt cx="6192688" cy="2087504"/>
            </a:xfrm>
          </p:grpSpPr>
          <p:grpSp>
            <p:nvGrpSpPr>
              <p:cNvPr id="19" name="Group 18"/>
              <p:cNvGrpSpPr/>
              <p:nvPr/>
            </p:nvGrpSpPr>
            <p:grpSpPr>
              <a:xfrm>
                <a:off x="2123728" y="3861048"/>
                <a:ext cx="6192688" cy="2016224"/>
                <a:chOff x="2123728" y="3861048"/>
                <a:chExt cx="4954150" cy="1584176"/>
              </a:xfrm>
            </p:grpSpPr>
            <p:pic>
              <p:nvPicPr>
                <p:cNvPr id="29" name="Picture 28"/>
                <p:cNvPicPr>
                  <a:picLocks noChangeAspect="1"/>
                </p:cNvPicPr>
                <p:nvPr/>
              </p:nvPicPr>
              <p:blipFill rotWithShape="1">
                <a:blip r:embed="rId4" cstate="print">
                  <a:extLst>
                    <a:ext uri="{28A0092B-C50C-407E-A947-70E740481C1C}">
                      <a14:useLocalDpi xmlns:a14="http://schemas.microsoft.com/office/drawing/2010/main" val="0"/>
                    </a:ext>
                  </a:extLst>
                </a:blip>
                <a:srcRect r="410" b="58073"/>
                <a:stretch/>
              </p:blipFill>
              <p:spPr>
                <a:xfrm>
                  <a:off x="2123728" y="3861048"/>
                  <a:ext cx="4954150" cy="1496166"/>
                </a:xfrm>
                <a:prstGeom prst="rect">
                  <a:avLst/>
                </a:prstGeom>
              </p:spPr>
            </p:pic>
            <p:sp>
              <p:nvSpPr>
                <p:cNvPr id="30" name="Rectangle 29"/>
                <p:cNvSpPr/>
                <p:nvPr/>
              </p:nvSpPr>
              <p:spPr bwMode="auto">
                <a:xfrm>
                  <a:off x="3707904" y="5157192"/>
                  <a:ext cx="414635" cy="288032"/>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en-GB" sz="1800" b="0" i="0" u="none" strike="noStrike" cap="none" normalizeH="0" baseline="0" smtClean="0">
                    <a:ln>
                      <a:noFill/>
                    </a:ln>
                    <a:solidFill>
                      <a:schemeClr val="bg1"/>
                    </a:solidFill>
                    <a:effectLst/>
                    <a:latin typeface="Arial" charset="0"/>
                  </a:endParaRPr>
                </a:p>
              </p:txBody>
            </p:sp>
          </p:grpSp>
          <p:sp>
            <p:nvSpPr>
              <p:cNvPr id="20" name="Rectangle 19"/>
              <p:cNvSpPr/>
              <p:nvPr/>
            </p:nvSpPr>
            <p:spPr bwMode="auto">
              <a:xfrm>
                <a:off x="7164288" y="5581966"/>
                <a:ext cx="518294" cy="366586"/>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en-GB" sz="1800" b="0" i="0" u="none" strike="noStrike" cap="none" normalizeH="0" baseline="0" smtClean="0">
                  <a:ln>
                    <a:noFill/>
                  </a:ln>
                  <a:solidFill>
                    <a:schemeClr val="bg1"/>
                  </a:solidFill>
                  <a:effectLst/>
                  <a:latin typeface="Arial" charset="0"/>
                </a:endParaRPr>
              </a:p>
            </p:txBody>
          </p:sp>
        </p:grpSp>
        <p:sp>
          <p:nvSpPr>
            <p:cNvPr id="31" name="TextBox 30"/>
            <p:cNvSpPr txBox="1"/>
            <p:nvPr/>
          </p:nvSpPr>
          <p:spPr>
            <a:xfrm>
              <a:off x="5267570" y="5488718"/>
              <a:ext cx="1440160" cy="307777"/>
            </a:xfrm>
            <a:prstGeom prst="rect">
              <a:avLst/>
            </a:prstGeom>
            <a:noFill/>
          </p:spPr>
          <p:txBody>
            <a:bodyPr wrap="square" rtlCol="0">
              <a:spAutoFit/>
            </a:bodyPr>
            <a:lstStyle/>
            <a:p>
              <a:pPr algn="ctr"/>
              <a:r>
                <a:rPr lang="en-GB" sz="1400" dirty="0">
                  <a:solidFill>
                    <a:schemeClr val="tx1"/>
                  </a:solidFill>
                  <a:latin typeface="Calibri" panose="020F0502020204030204" pitchFamily="34" charset="0"/>
                </a:rPr>
                <a:t>f</a:t>
              </a:r>
              <a:r>
                <a:rPr lang="en-GB" sz="1400" dirty="0" smtClean="0">
                  <a:solidFill>
                    <a:schemeClr val="tx1"/>
                  </a:solidFill>
                  <a:latin typeface="Calibri" panose="020F0502020204030204" pitchFamily="34" charset="0"/>
                </a:rPr>
                <a:t>or each pixel</a:t>
              </a:r>
              <a:endParaRPr lang="en-GB" sz="1400" dirty="0">
                <a:solidFill>
                  <a:schemeClr val="tx1"/>
                </a:solidFill>
                <a:latin typeface="Calibri" panose="020F0502020204030204" pitchFamily="34" charset="0"/>
              </a:endParaRPr>
            </a:p>
          </p:txBody>
        </p:sp>
        <p:pic>
          <p:nvPicPr>
            <p:cNvPr id="32" name="Picture 3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97446" y="5194220"/>
              <a:ext cx="1261760" cy="127951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xnSp>
          <p:nvCxnSpPr>
            <p:cNvPr id="33" name="Straight Arrow Connector 32"/>
            <p:cNvCxnSpPr/>
            <p:nvPr/>
          </p:nvCxnSpPr>
          <p:spPr bwMode="auto">
            <a:xfrm>
              <a:off x="5405184" y="5856724"/>
              <a:ext cx="1152000" cy="0"/>
            </a:xfrm>
            <a:prstGeom prst="straightConnector1">
              <a:avLst/>
            </a:prstGeom>
            <a:solidFill>
              <a:srgbClr val="00B8FF"/>
            </a:solidFill>
            <a:ln w="9525" cap="flat" cmpd="sng" algn="ctr">
              <a:solidFill>
                <a:schemeClr val="tx1"/>
              </a:solidFill>
              <a:prstDash val="solid"/>
              <a:round/>
              <a:headEnd type="none" w="lg" len="lg"/>
              <a:tailEnd type="triangle" w="lg"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380893099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ext Box 1"/>
          <p:cNvSpPr txBox="1">
            <a:spLocks noChangeArrowheads="1"/>
          </p:cNvSpPr>
          <p:nvPr/>
        </p:nvSpPr>
        <p:spPr bwMode="auto">
          <a:xfrm>
            <a:off x="250825" y="692150"/>
            <a:ext cx="8489950" cy="5766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9pPr>
          </a:lstStyle>
          <a:p>
            <a:pPr>
              <a:buClrTx/>
              <a:buFontTx/>
              <a:buNone/>
            </a:pPr>
            <a:r>
              <a:rPr lang="en-GB" sz="3000" b="1" dirty="0">
                <a:latin typeface="Calibri" panose="020F0502020204030204" pitchFamily="34" charset="0"/>
              </a:rPr>
              <a:t>Overview</a:t>
            </a:r>
          </a:p>
        </p:txBody>
      </p:sp>
      <p:sp>
        <p:nvSpPr>
          <p:cNvPr id="5122" name="Text Box 2"/>
          <p:cNvSpPr txBox="1">
            <a:spLocks noChangeArrowheads="1"/>
          </p:cNvSpPr>
          <p:nvPr/>
        </p:nvSpPr>
        <p:spPr bwMode="auto">
          <a:xfrm>
            <a:off x="785200" y="1412776"/>
            <a:ext cx="4650896" cy="46798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9pPr>
          </a:lstStyle>
          <a:p>
            <a:pPr>
              <a:lnSpc>
                <a:spcPct val="150000"/>
              </a:lnSpc>
              <a:spcBef>
                <a:spcPts val="550"/>
              </a:spcBef>
              <a:buClrTx/>
              <a:buFontTx/>
              <a:buNone/>
            </a:pPr>
            <a:r>
              <a:rPr lang="en-GB" sz="2200" dirty="0">
                <a:latin typeface="Calibri" panose="020F0502020204030204" pitchFamily="34" charset="0"/>
                <a:ea typeface="Verdana" pitchFamily="32" charset="0"/>
                <a:cs typeface="Verdana" pitchFamily="32" charset="0"/>
              </a:rPr>
              <a:t>Theory</a:t>
            </a:r>
          </a:p>
          <a:p>
            <a:pPr>
              <a:lnSpc>
                <a:spcPct val="150000"/>
              </a:lnSpc>
              <a:spcBef>
                <a:spcPts val="400"/>
              </a:spcBef>
              <a:buFont typeface="Arial" charset="0"/>
              <a:buChar char="•"/>
            </a:pPr>
            <a:r>
              <a:rPr lang="en-GB" sz="1600" dirty="0" smtClean="0">
                <a:latin typeface="Calibri" panose="020F0502020204030204" pitchFamily="34" charset="0"/>
                <a:ea typeface="Verdana" pitchFamily="32" charset="0"/>
                <a:cs typeface="Verdana" pitchFamily="32" charset="0"/>
              </a:rPr>
              <a:t> The diffusion principle</a:t>
            </a:r>
          </a:p>
          <a:p>
            <a:pPr>
              <a:lnSpc>
                <a:spcPct val="150000"/>
              </a:lnSpc>
              <a:spcBef>
                <a:spcPts val="400"/>
              </a:spcBef>
              <a:buFont typeface="Arial" charset="0"/>
              <a:buChar char="•"/>
            </a:pPr>
            <a:r>
              <a:rPr lang="en-GB" sz="1600" dirty="0" smtClean="0">
                <a:latin typeface="Calibri" panose="020F0502020204030204" pitchFamily="34" charset="0"/>
                <a:ea typeface="Verdana" pitchFamily="32" charset="0"/>
                <a:cs typeface="Verdana" pitchFamily="32" charset="0"/>
              </a:rPr>
              <a:t> Diffusion measured by MRI</a:t>
            </a:r>
            <a:endParaRPr lang="en-GB" sz="1600" dirty="0">
              <a:latin typeface="Calibri" panose="020F0502020204030204" pitchFamily="34" charset="0"/>
              <a:ea typeface="Verdana" pitchFamily="32" charset="0"/>
              <a:cs typeface="Verdana" pitchFamily="32" charset="0"/>
            </a:endParaRPr>
          </a:p>
          <a:p>
            <a:pPr>
              <a:lnSpc>
                <a:spcPct val="150000"/>
              </a:lnSpc>
              <a:spcBef>
                <a:spcPts val="400"/>
              </a:spcBef>
              <a:buFont typeface="Arial" charset="0"/>
              <a:buChar char="•"/>
            </a:pPr>
            <a:r>
              <a:rPr lang="en-GB" sz="1600" dirty="0" smtClean="0">
                <a:latin typeface="Calibri" panose="020F0502020204030204" pitchFamily="34" charset="0"/>
                <a:ea typeface="Verdana" pitchFamily="32" charset="0"/>
                <a:cs typeface="Verdana" pitchFamily="32" charset="0"/>
              </a:rPr>
              <a:t> The tensor model</a:t>
            </a:r>
            <a:endParaRPr lang="en-GB" sz="1600" dirty="0">
              <a:latin typeface="Calibri" panose="020F0502020204030204" pitchFamily="34" charset="0"/>
              <a:ea typeface="Verdana" pitchFamily="32" charset="0"/>
              <a:cs typeface="Verdana" pitchFamily="32" charset="0"/>
            </a:endParaRPr>
          </a:p>
          <a:p>
            <a:pPr>
              <a:lnSpc>
                <a:spcPct val="150000"/>
              </a:lnSpc>
              <a:spcBef>
                <a:spcPts val="400"/>
              </a:spcBef>
              <a:buFont typeface="Arial" charset="0"/>
              <a:buChar char="•"/>
            </a:pPr>
            <a:r>
              <a:rPr lang="en-GB" sz="1600" dirty="0" smtClean="0">
                <a:latin typeface="Calibri" panose="020F0502020204030204" pitchFamily="34" charset="0"/>
                <a:ea typeface="Verdana" pitchFamily="32" charset="0"/>
                <a:cs typeface="Verdana" pitchFamily="32" charset="0"/>
              </a:rPr>
              <a:t> Imaging of diffusivity</a:t>
            </a:r>
          </a:p>
          <a:p>
            <a:pPr>
              <a:lnSpc>
                <a:spcPct val="150000"/>
              </a:lnSpc>
              <a:spcBef>
                <a:spcPts val="550"/>
              </a:spcBef>
              <a:buClrTx/>
              <a:buFontTx/>
              <a:buNone/>
            </a:pPr>
            <a:r>
              <a:rPr lang="en-GB" sz="2200" dirty="0" smtClean="0">
                <a:latin typeface="Calibri" panose="020F0502020204030204" pitchFamily="34" charset="0"/>
                <a:ea typeface="Verdana" pitchFamily="32" charset="0"/>
                <a:cs typeface="Verdana" pitchFamily="32" charset="0"/>
              </a:rPr>
              <a:t>Practice</a:t>
            </a:r>
            <a:endParaRPr lang="en-GB" sz="2200" dirty="0">
              <a:latin typeface="Calibri" panose="020F0502020204030204" pitchFamily="34" charset="0"/>
              <a:ea typeface="Verdana" pitchFamily="32" charset="0"/>
              <a:cs typeface="Verdana" pitchFamily="32" charset="0"/>
            </a:endParaRPr>
          </a:p>
          <a:p>
            <a:pPr>
              <a:lnSpc>
                <a:spcPct val="150000"/>
              </a:lnSpc>
              <a:spcBef>
                <a:spcPts val="400"/>
              </a:spcBef>
              <a:buFont typeface="Arial" charset="0"/>
              <a:buChar char="•"/>
            </a:pPr>
            <a:r>
              <a:rPr lang="en-GB" sz="1600" dirty="0" smtClean="0">
                <a:latin typeface="Calibri" panose="020F0502020204030204" pitchFamily="34" charset="0"/>
                <a:ea typeface="Verdana" pitchFamily="32" charset="0"/>
                <a:cs typeface="Verdana" pitchFamily="32" charset="0"/>
              </a:rPr>
              <a:t> </a:t>
            </a:r>
            <a:r>
              <a:rPr lang="en-GB" sz="1600" dirty="0">
                <a:latin typeface="Calibri" panose="020F0502020204030204" pitchFamily="34" charset="0"/>
                <a:ea typeface="Verdana" pitchFamily="32" charset="0"/>
                <a:cs typeface="Verdana" pitchFamily="32" charset="0"/>
              </a:rPr>
              <a:t>When do I use DTI?</a:t>
            </a:r>
          </a:p>
          <a:p>
            <a:pPr>
              <a:lnSpc>
                <a:spcPct val="150000"/>
              </a:lnSpc>
              <a:spcBef>
                <a:spcPts val="400"/>
              </a:spcBef>
              <a:buFont typeface="Arial" charset="0"/>
              <a:buChar char="•"/>
            </a:pPr>
            <a:r>
              <a:rPr lang="en-GB" sz="1600" dirty="0">
                <a:latin typeface="Calibri" panose="020F0502020204030204" pitchFamily="34" charset="0"/>
                <a:ea typeface="Verdana" pitchFamily="32" charset="0"/>
                <a:cs typeface="Verdana" pitchFamily="32" charset="0"/>
              </a:rPr>
              <a:t>What do we gain from Diffusion Tensor Imaging?</a:t>
            </a:r>
          </a:p>
          <a:p>
            <a:pPr>
              <a:lnSpc>
                <a:spcPct val="150000"/>
              </a:lnSpc>
              <a:spcBef>
                <a:spcPts val="400"/>
              </a:spcBef>
              <a:buFont typeface="Arial" charset="0"/>
              <a:buChar char="•"/>
            </a:pPr>
            <a:r>
              <a:rPr lang="en-GB" sz="1600" dirty="0">
                <a:latin typeface="Calibri" panose="020F0502020204030204" pitchFamily="34" charset="0"/>
                <a:ea typeface="Verdana" pitchFamily="32" charset="0"/>
                <a:cs typeface="Verdana" pitchFamily="32" charset="0"/>
              </a:rPr>
              <a:t>DTI in FSL and other programs</a:t>
            </a:r>
          </a:p>
          <a:p>
            <a:pPr>
              <a:lnSpc>
                <a:spcPct val="150000"/>
              </a:lnSpc>
              <a:spcBef>
                <a:spcPts val="400"/>
              </a:spcBef>
              <a:buFont typeface="Arial" charset="0"/>
              <a:buChar char="•"/>
            </a:pPr>
            <a:r>
              <a:rPr lang="en-GB" sz="1600" dirty="0">
                <a:latin typeface="Calibri" panose="020F0502020204030204" pitchFamily="34" charset="0"/>
                <a:ea typeface="Verdana" pitchFamily="32" charset="0"/>
                <a:cs typeface="Verdana" pitchFamily="32" charset="0"/>
              </a:rPr>
              <a:t>How do you do DTI?</a:t>
            </a:r>
          </a:p>
          <a:p>
            <a:pPr>
              <a:lnSpc>
                <a:spcPct val="150000"/>
              </a:lnSpc>
              <a:spcBef>
                <a:spcPts val="400"/>
              </a:spcBef>
              <a:buFont typeface="Arial" charset="0"/>
              <a:buChar char="•"/>
            </a:pPr>
            <a:r>
              <a:rPr lang="en-GB" sz="1600" dirty="0" err="1" smtClean="0">
                <a:latin typeface="Calibri" panose="020F0502020204030204" pitchFamily="34" charset="0"/>
                <a:ea typeface="Verdana" pitchFamily="32" charset="0"/>
                <a:cs typeface="Verdana" pitchFamily="32" charset="0"/>
              </a:rPr>
              <a:t>Tractography</a:t>
            </a:r>
            <a:endParaRPr lang="en-GB" sz="1600" dirty="0">
              <a:latin typeface="Calibri" panose="020F0502020204030204" pitchFamily="34" charset="0"/>
              <a:ea typeface="Verdana" pitchFamily="32" charset="0"/>
              <a:cs typeface="Verdana" pitchFamily="32" charset="0"/>
            </a:endParaRPr>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5560" y="1052736"/>
            <a:ext cx="4445000" cy="48958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01183939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64173" y="1351804"/>
            <a:ext cx="6942543" cy="1200329"/>
          </a:xfrm>
          <a:prstGeom prst="rect">
            <a:avLst/>
          </a:prstGeom>
          <a:noFill/>
        </p:spPr>
        <p:txBody>
          <a:bodyPr wrap="square" rtlCol="0">
            <a:spAutoFit/>
          </a:bodyPr>
          <a:lstStyle/>
          <a:p>
            <a:pPr marL="0" lvl="1" indent="0" algn="just"/>
            <a:r>
              <a:rPr lang="en-GB" dirty="0" smtClean="0">
                <a:solidFill>
                  <a:schemeClr val="tx1"/>
                </a:solidFill>
                <a:latin typeface="Calibri" panose="020F0502020204030204" pitchFamily="34" charset="0"/>
                <a:sym typeface="Wingdings" panose="05000000000000000000" pitchFamily="2" charset="2"/>
              </a:rPr>
              <a:t>Two types of images can be obtained with DTI:</a:t>
            </a:r>
          </a:p>
          <a:p>
            <a:pPr marL="0" lvl="1" indent="0" algn="just"/>
            <a:endParaRPr lang="en-GB" dirty="0">
              <a:solidFill>
                <a:schemeClr val="tx1"/>
              </a:solidFill>
              <a:latin typeface="Calibri" panose="020F0502020204030204" pitchFamily="34" charset="0"/>
              <a:sym typeface="Wingdings" panose="05000000000000000000" pitchFamily="2" charset="2"/>
            </a:endParaRPr>
          </a:p>
          <a:p>
            <a:pPr marL="452438" lvl="2" algn="just">
              <a:buFont typeface="Arial" panose="020B0604020202020204" pitchFamily="34" charset="0"/>
              <a:buChar char="•"/>
            </a:pPr>
            <a:r>
              <a:rPr lang="en-GB" b="1" dirty="0">
                <a:solidFill>
                  <a:schemeClr val="tx1"/>
                </a:solidFill>
                <a:latin typeface="Calibri" panose="020F0502020204030204" pitchFamily="34" charset="0"/>
                <a:sym typeface="Wingdings" panose="05000000000000000000" pitchFamily="2" charset="2"/>
              </a:rPr>
              <a:t>Mean </a:t>
            </a:r>
            <a:r>
              <a:rPr lang="en-GB" b="1" dirty="0" smtClean="0">
                <a:solidFill>
                  <a:schemeClr val="tx1"/>
                </a:solidFill>
                <a:latin typeface="Calibri" panose="020F0502020204030204" pitchFamily="34" charset="0"/>
                <a:sym typeface="Wingdings" panose="05000000000000000000" pitchFamily="2" charset="2"/>
              </a:rPr>
              <a:t>diffusivity (MD): </a:t>
            </a:r>
            <a:r>
              <a:rPr lang="en-GB" dirty="0" smtClean="0">
                <a:solidFill>
                  <a:schemeClr val="tx1"/>
                </a:solidFill>
                <a:latin typeface="Calibri" panose="020F0502020204030204" pitchFamily="34" charset="0"/>
                <a:sym typeface="Wingdings" panose="05000000000000000000" pitchFamily="2" charset="2"/>
              </a:rPr>
              <a:t>average </a:t>
            </a:r>
            <a:r>
              <a:rPr lang="en-GB" dirty="0">
                <a:solidFill>
                  <a:schemeClr val="tx1"/>
                </a:solidFill>
                <a:latin typeface="Calibri" panose="020F0502020204030204" pitchFamily="34" charset="0"/>
                <a:sym typeface="Wingdings" panose="05000000000000000000" pitchFamily="2" charset="2"/>
              </a:rPr>
              <a:t>of </a:t>
            </a:r>
            <a:r>
              <a:rPr lang="en-GB" dirty="0" smtClean="0">
                <a:solidFill>
                  <a:schemeClr val="tx1"/>
                </a:solidFill>
                <a:latin typeface="Calibri" panose="020F0502020204030204" pitchFamily="34" charset="0"/>
                <a:sym typeface="Wingdings" panose="05000000000000000000" pitchFamily="2" charset="2"/>
              </a:rPr>
              <a:t>diffusion at </a:t>
            </a:r>
            <a:r>
              <a:rPr lang="en-GB" dirty="0">
                <a:solidFill>
                  <a:schemeClr val="tx1"/>
                </a:solidFill>
                <a:latin typeface="Calibri" panose="020F0502020204030204" pitchFamily="34" charset="0"/>
                <a:sym typeface="Wingdings" panose="05000000000000000000" pitchFamily="2" charset="2"/>
              </a:rPr>
              <a:t>every </a:t>
            </a:r>
            <a:r>
              <a:rPr lang="en-GB" dirty="0" smtClean="0">
                <a:solidFill>
                  <a:schemeClr val="tx1"/>
                </a:solidFill>
                <a:latin typeface="Calibri" panose="020F0502020204030204" pitchFamily="34" charset="0"/>
                <a:sym typeface="Wingdings" panose="05000000000000000000" pitchFamily="2" charset="2"/>
              </a:rPr>
              <a:t>voxel across trace.</a:t>
            </a:r>
          </a:p>
        </p:txBody>
      </p:sp>
      <p:sp>
        <p:nvSpPr>
          <p:cNvPr id="5" name="Text Box 1"/>
          <p:cNvSpPr txBox="1">
            <a:spLocks noChangeArrowheads="1"/>
          </p:cNvSpPr>
          <p:nvPr/>
        </p:nvSpPr>
        <p:spPr bwMode="auto">
          <a:xfrm>
            <a:off x="250824" y="692150"/>
            <a:ext cx="8641656" cy="5766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9pPr>
          </a:lstStyle>
          <a:p>
            <a:pPr>
              <a:buClrTx/>
              <a:buFontTx/>
              <a:buNone/>
            </a:pPr>
            <a:r>
              <a:rPr lang="en-GB" sz="3000" b="1" dirty="0" smtClean="0">
                <a:latin typeface="Calibri" panose="020F0502020204030204" pitchFamily="34" charset="0"/>
              </a:rPr>
              <a:t>Imaging of diffusivity						</a:t>
            </a:r>
            <a:r>
              <a:rPr lang="en-GB" sz="2000" b="1" i="1" dirty="0" smtClean="0">
                <a:solidFill>
                  <a:schemeClr val="bg1">
                    <a:lumMod val="65000"/>
                  </a:schemeClr>
                </a:solidFill>
                <a:latin typeface="Calibri" panose="020F0502020204030204" pitchFamily="34" charset="0"/>
              </a:rPr>
              <a:t>Diffusion Tensor </a:t>
            </a:r>
            <a:r>
              <a:rPr lang="en-GB" sz="2000" b="1" i="1" dirty="0" smtClean="0">
                <a:solidFill>
                  <a:schemeClr val="tx1"/>
                </a:solidFill>
                <a:latin typeface="Calibri" panose="020F0502020204030204" pitchFamily="34" charset="0"/>
              </a:rPr>
              <a:t>Imaging</a:t>
            </a:r>
            <a:endParaRPr lang="en-GB" sz="3000" b="1" i="1" dirty="0">
              <a:solidFill>
                <a:schemeClr val="tx1"/>
              </a:solidFill>
              <a:latin typeface="Calibri" panose="020F0502020204030204" pitchFamily="34" charset="0"/>
            </a:endParaRPr>
          </a:p>
        </p:txBody>
      </p:sp>
      <p:pic>
        <p:nvPicPr>
          <p:cNvPr id="15"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r="66504"/>
          <a:stretch>
            <a:fillRect/>
          </a:stretch>
        </p:blipFill>
        <p:spPr bwMode="auto">
          <a:xfrm>
            <a:off x="7452320" y="1772816"/>
            <a:ext cx="936104" cy="1208295"/>
          </a:xfrm>
          <a:prstGeom prst="rect">
            <a:avLst/>
          </a:prstGeom>
          <a:noFill/>
          <a:ln>
            <a:noFill/>
          </a:ln>
          <a:effectLst/>
          <a:extLst>
            <a:ext uri="{909E8E84-426E-40DD-AFC4-6F175D3DCCD1}">
              <a14:hiddenFill xmlns:a14="http://schemas.microsoft.com/office/drawing/2010/main">
                <a:blipFill dpi="0" rotWithShape="0">
                  <a:blip/>
                  <a:srcRect r="66504"/>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mc:AlternateContent xmlns:mc="http://schemas.openxmlformats.org/markup-compatibility/2006" xmlns:a14="http://schemas.microsoft.com/office/drawing/2010/main">
        <mc:Choice Requires="a14">
          <p:sp>
            <p:nvSpPr>
              <p:cNvPr id="24" name="TextBox 23"/>
              <p:cNvSpPr txBox="1"/>
              <p:nvPr/>
            </p:nvSpPr>
            <p:spPr>
              <a:xfrm>
                <a:off x="3563904" y="2457526"/>
                <a:ext cx="2016193" cy="524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b="0" i="1" smtClean="0">
                          <a:solidFill>
                            <a:schemeClr val="tx1"/>
                          </a:solidFill>
                          <a:latin typeface="Cambria Math" panose="02040503050406030204" pitchFamily="18" charset="0"/>
                        </a:rPr>
                        <m:t>𝑀𝐷</m:t>
                      </m:r>
                      <m:r>
                        <a:rPr lang="en-GB" b="0" i="1" smtClean="0">
                          <a:solidFill>
                            <a:schemeClr val="tx1"/>
                          </a:solidFill>
                          <a:latin typeface="Cambria Math" panose="02040503050406030204" pitchFamily="18" charset="0"/>
                          <a:ea typeface="Cambria Math" panose="02040503050406030204" pitchFamily="18" charset="0"/>
                        </a:rPr>
                        <m:t>=</m:t>
                      </m:r>
                      <m:f>
                        <m:fPr>
                          <m:ctrlPr>
                            <a:rPr lang="en-GB" b="0" i="1" smtClean="0">
                              <a:solidFill>
                                <a:schemeClr val="tx1"/>
                              </a:solidFill>
                              <a:latin typeface="Cambria Math" panose="02040503050406030204" pitchFamily="18" charset="0"/>
                              <a:ea typeface="Cambria Math" panose="02040503050406030204" pitchFamily="18" charset="0"/>
                            </a:rPr>
                          </m:ctrlPr>
                        </m:fPr>
                        <m:num>
                          <m:sSub>
                            <m:sSubPr>
                              <m:ctrlPr>
                                <a:rPr lang="en-GB" b="0" i="1" smtClean="0">
                                  <a:solidFill>
                                    <a:schemeClr val="tx1"/>
                                  </a:solidFill>
                                  <a:latin typeface="Cambria Math" panose="02040503050406030204" pitchFamily="18" charset="0"/>
                                  <a:ea typeface="Cambria Math" panose="02040503050406030204" pitchFamily="18" charset="0"/>
                                </a:rPr>
                              </m:ctrlPr>
                            </m:sSubPr>
                            <m:e>
                              <m:r>
                                <a:rPr lang="el-GR" i="1">
                                  <a:solidFill>
                                    <a:schemeClr val="tx1"/>
                                  </a:solidFill>
                                  <a:latin typeface="Cambria Math" panose="02040503050406030204" pitchFamily="18" charset="0"/>
                                  <a:ea typeface="Cambria Math" panose="02040503050406030204" pitchFamily="18" charset="0"/>
                                </a:rPr>
                                <m:t>𝜆</m:t>
                              </m:r>
                            </m:e>
                            <m:sub>
                              <m:r>
                                <a:rPr lang="en-GB" b="0" i="1" smtClean="0">
                                  <a:solidFill>
                                    <a:schemeClr val="tx1"/>
                                  </a:solidFill>
                                  <a:latin typeface="Cambria Math" panose="02040503050406030204" pitchFamily="18" charset="0"/>
                                  <a:ea typeface="Cambria Math" panose="02040503050406030204" pitchFamily="18" charset="0"/>
                                </a:rPr>
                                <m:t>1</m:t>
                              </m:r>
                            </m:sub>
                          </m:sSub>
                          <m:r>
                            <a:rPr lang="en-GB" b="0" i="1" smtClean="0">
                              <a:solidFill>
                                <a:schemeClr val="tx1"/>
                              </a:solidFill>
                              <a:latin typeface="Cambria Math" panose="02040503050406030204" pitchFamily="18" charset="0"/>
                              <a:ea typeface="Cambria Math" panose="02040503050406030204" pitchFamily="18" charset="0"/>
                            </a:rPr>
                            <m:t>+</m:t>
                          </m:r>
                          <m:sSub>
                            <m:sSubPr>
                              <m:ctrlPr>
                                <a:rPr lang="en-GB" b="0" i="1" smtClean="0">
                                  <a:solidFill>
                                    <a:schemeClr val="tx1"/>
                                  </a:solidFill>
                                  <a:latin typeface="Cambria Math" panose="02040503050406030204" pitchFamily="18" charset="0"/>
                                  <a:ea typeface="Cambria Math" panose="02040503050406030204" pitchFamily="18" charset="0"/>
                                </a:rPr>
                              </m:ctrlPr>
                            </m:sSubPr>
                            <m:e>
                              <m:r>
                                <a:rPr lang="el-GR" i="1">
                                  <a:solidFill>
                                    <a:schemeClr val="tx1"/>
                                  </a:solidFill>
                                  <a:latin typeface="Cambria Math" panose="02040503050406030204" pitchFamily="18" charset="0"/>
                                  <a:ea typeface="Cambria Math" panose="02040503050406030204" pitchFamily="18" charset="0"/>
                                </a:rPr>
                                <m:t>𝜆</m:t>
                              </m:r>
                            </m:e>
                            <m:sub>
                              <m:r>
                                <a:rPr lang="en-GB" b="0" i="1" smtClean="0">
                                  <a:solidFill>
                                    <a:schemeClr val="tx1"/>
                                  </a:solidFill>
                                  <a:latin typeface="Cambria Math" panose="02040503050406030204" pitchFamily="18" charset="0"/>
                                  <a:ea typeface="Cambria Math" panose="02040503050406030204" pitchFamily="18" charset="0"/>
                                </a:rPr>
                                <m:t>2</m:t>
                              </m:r>
                            </m:sub>
                          </m:sSub>
                          <m:r>
                            <a:rPr lang="en-GB" b="0" i="1" smtClean="0">
                              <a:solidFill>
                                <a:schemeClr val="tx1"/>
                              </a:solidFill>
                              <a:latin typeface="Cambria Math" panose="02040503050406030204" pitchFamily="18" charset="0"/>
                              <a:ea typeface="Cambria Math" panose="02040503050406030204" pitchFamily="18" charset="0"/>
                            </a:rPr>
                            <m:t>+</m:t>
                          </m:r>
                          <m:sSub>
                            <m:sSubPr>
                              <m:ctrlPr>
                                <a:rPr lang="en-GB" b="0" i="1" smtClean="0">
                                  <a:solidFill>
                                    <a:schemeClr val="tx1"/>
                                  </a:solidFill>
                                  <a:latin typeface="Cambria Math" panose="02040503050406030204" pitchFamily="18" charset="0"/>
                                  <a:ea typeface="Cambria Math" panose="02040503050406030204" pitchFamily="18" charset="0"/>
                                </a:rPr>
                              </m:ctrlPr>
                            </m:sSubPr>
                            <m:e>
                              <m:r>
                                <a:rPr lang="el-GR" i="1">
                                  <a:solidFill>
                                    <a:schemeClr val="tx1"/>
                                  </a:solidFill>
                                  <a:latin typeface="Cambria Math" panose="02040503050406030204" pitchFamily="18" charset="0"/>
                                  <a:ea typeface="Cambria Math" panose="02040503050406030204" pitchFamily="18" charset="0"/>
                                </a:rPr>
                                <m:t>𝜆</m:t>
                              </m:r>
                            </m:e>
                            <m:sub>
                              <m:r>
                                <a:rPr lang="en-GB" b="0" i="1" smtClean="0">
                                  <a:solidFill>
                                    <a:schemeClr val="tx1"/>
                                  </a:solidFill>
                                  <a:latin typeface="Cambria Math" panose="02040503050406030204" pitchFamily="18" charset="0"/>
                                  <a:ea typeface="Cambria Math" panose="02040503050406030204" pitchFamily="18" charset="0"/>
                                </a:rPr>
                                <m:t>3</m:t>
                              </m:r>
                            </m:sub>
                          </m:sSub>
                        </m:num>
                        <m:den>
                          <m:r>
                            <a:rPr lang="en-GB" b="0" i="1" smtClean="0">
                              <a:solidFill>
                                <a:schemeClr val="tx1"/>
                              </a:solidFill>
                              <a:latin typeface="Cambria Math" panose="02040503050406030204" pitchFamily="18" charset="0"/>
                              <a:ea typeface="Cambria Math" panose="02040503050406030204" pitchFamily="18" charset="0"/>
                            </a:rPr>
                            <m:t>3</m:t>
                          </m:r>
                        </m:den>
                      </m:f>
                    </m:oMath>
                  </m:oMathPara>
                </a14:m>
                <a:endParaRPr lang="en-GB" dirty="0"/>
              </a:p>
            </p:txBody>
          </p:sp>
        </mc:Choice>
        <mc:Fallback xmlns="">
          <p:sp>
            <p:nvSpPr>
              <p:cNvPr id="24" name="TextBox 23"/>
              <p:cNvSpPr txBox="1">
                <a:spLocks noRot="1" noChangeAspect="1" noMove="1" noResize="1" noEditPoints="1" noAdjustHandles="1" noChangeArrowheads="1" noChangeShapeType="1" noTextEdit="1"/>
              </p:cNvSpPr>
              <p:nvPr/>
            </p:nvSpPr>
            <p:spPr>
              <a:xfrm>
                <a:off x="3563904" y="2457526"/>
                <a:ext cx="2016193" cy="524182"/>
              </a:xfrm>
              <a:prstGeom prst="rect">
                <a:avLst/>
              </a:prstGeom>
              <a:blipFill rotWithShape="0">
                <a:blip r:embed="rId6"/>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146776723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64173" y="1351804"/>
            <a:ext cx="6942543" cy="1200329"/>
          </a:xfrm>
          <a:prstGeom prst="rect">
            <a:avLst/>
          </a:prstGeom>
          <a:noFill/>
        </p:spPr>
        <p:txBody>
          <a:bodyPr wrap="square" rtlCol="0">
            <a:spAutoFit/>
          </a:bodyPr>
          <a:lstStyle/>
          <a:p>
            <a:pPr marL="0" lvl="1" indent="0" algn="just"/>
            <a:r>
              <a:rPr lang="en-GB" dirty="0" smtClean="0">
                <a:solidFill>
                  <a:schemeClr val="tx1"/>
                </a:solidFill>
                <a:latin typeface="Calibri" panose="020F0502020204030204" pitchFamily="34" charset="0"/>
                <a:sym typeface="Wingdings" panose="05000000000000000000" pitchFamily="2" charset="2"/>
              </a:rPr>
              <a:t>Two types of images can be obtained with DTI:</a:t>
            </a:r>
          </a:p>
          <a:p>
            <a:pPr marL="0" lvl="1" indent="0" algn="just"/>
            <a:endParaRPr lang="en-GB" dirty="0">
              <a:solidFill>
                <a:schemeClr val="tx1"/>
              </a:solidFill>
              <a:latin typeface="Calibri" panose="020F0502020204030204" pitchFamily="34" charset="0"/>
              <a:sym typeface="Wingdings" panose="05000000000000000000" pitchFamily="2" charset="2"/>
            </a:endParaRPr>
          </a:p>
          <a:p>
            <a:pPr marL="452438" lvl="2" algn="just">
              <a:buFont typeface="Arial" panose="020B0604020202020204" pitchFamily="34" charset="0"/>
              <a:buChar char="•"/>
            </a:pPr>
            <a:r>
              <a:rPr lang="en-GB" b="1" dirty="0">
                <a:solidFill>
                  <a:schemeClr val="tx1"/>
                </a:solidFill>
                <a:latin typeface="Calibri" panose="020F0502020204030204" pitchFamily="34" charset="0"/>
                <a:sym typeface="Wingdings" panose="05000000000000000000" pitchFamily="2" charset="2"/>
              </a:rPr>
              <a:t>Mean </a:t>
            </a:r>
            <a:r>
              <a:rPr lang="en-GB" b="1" dirty="0" smtClean="0">
                <a:solidFill>
                  <a:schemeClr val="tx1"/>
                </a:solidFill>
                <a:latin typeface="Calibri" panose="020F0502020204030204" pitchFamily="34" charset="0"/>
                <a:sym typeface="Wingdings" panose="05000000000000000000" pitchFamily="2" charset="2"/>
              </a:rPr>
              <a:t>diffusivity (MD): </a:t>
            </a:r>
            <a:r>
              <a:rPr lang="en-GB" dirty="0" smtClean="0">
                <a:solidFill>
                  <a:schemeClr val="tx1"/>
                </a:solidFill>
                <a:latin typeface="Calibri" panose="020F0502020204030204" pitchFamily="34" charset="0"/>
                <a:sym typeface="Wingdings" panose="05000000000000000000" pitchFamily="2" charset="2"/>
              </a:rPr>
              <a:t>average </a:t>
            </a:r>
            <a:r>
              <a:rPr lang="en-GB" dirty="0">
                <a:solidFill>
                  <a:schemeClr val="tx1"/>
                </a:solidFill>
                <a:latin typeface="Calibri" panose="020F0502020204030204" pitchFamily="34" charset="0"/>
                <a:sym typeface="Wingdings" panose="05000000000000000000" pitchFamily="2" charset="2"/>
              </a:rPr>
              <a:t>of </a:t>
            </a:r>
            <a:r>
              <a:rPr lang="en-GB" dirty="0" smtClean="0">
                <a:solidFill>
                  <a:schemeClr val="tx1"/>
                </a:solidFill>
                <a:latin typeface="Calibri" panose="020F0502020204030204" pitchFamily="34" charset="0"/>
                <a:sym typeface="Wingdings" panose="05000000000000000000" pitchFamily="2" charset="2"/>
              </a:rPr>
              <a:t>diffusion at </a:t>
            </a:r>
            <a:r>
              <a:rPr lang="en-GB" dirty="0">
                <a:solidFill>
                  <a:schemeClr val="tx1"/>
                </a:solidFill>
                <a:latin typeface="Calibri" panose="020F0502020204030204" pitchFamily="34" charset="0"/>
                <a:sym typeface="Wingdings" panose="05000000000000000000" pitchFamily="2" charset="2"/>
              </a:rPr>
              <a:t>every </a:t>
            </a:r>
            <a:r>
              <a:rPr lang="en-GB" dirty="0" smtClean="0">
                <a:solidFill>
                  <a:schemeClr val="tx1"/>
                </a:solidFill>
                <a:latin typeface="Calibri" panose="020F0502020204030204" pitchFamily="34" charset="0"/>
                <a:sym typeface="Wingdings" panose="05000000000000000000" pitchFamily="2" charset="2"/>
              </a:rPr>
              <a:t>voxel across trace.</a:t>
            </a:r>
          </a:p>
        </p:txBody>
      </p:sp>
      <p:sp>
        <p:nvSpPr>
          <p:cNvPr id="5" name="Text Box 1"/>
          <p:cNvSpPr txBox="1">
            <a:spLocks noChangeArrowheads="1"/>
          </p:cNvSpPr>
          <p:nvPr/>
        </p:nvSpPr>
        <p:spPr bwMode="auto">
          <a:xfrm>
            <a:off x="250824" y="692150"/>
            <a:ext cx="8641656" cy="5766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9pPr>
          </a:lstStyle>
          <a:p>
            <a:pPr>
              <a:buClrTx/>
              <a:buFontTx/>
              <a:buNone/>
            </a:pPr>
            <a:r>
              <a:rPr lang="en-GB" sz="3000" b="1" dirty="0" smtClean="0">
                <a:latin typeface="Calibri" panose="020F0502020204030204" pitchFamily="34" charset="0"/>
              </a:rPr>
              <a:t>Imaging of diffusivity						</a:t>
            </a:r>
            <a:r>
              <a:rPr lang="en-GB" sz="2000" b="1" i="1" dirty="0" smtClean="0">
                <a:solidFill>
                  <a:schemeClr val="bg1">
                    <a:lumMod val="65000"/>
                  </a:schemeClr>
                </a:solidFill>
                <a:latin typeface="Calibri" panose="020F0502020204030204" pitchFamily="34" charset="0"/>
              </a:rPr>
              <a:t>Diffusion Tensor </a:t>
            </a:r>
            <a:r>
              <a:rPr lang="en-GB" sz="2000" b="1" i="1" dirty="0" smtClean="0">
                <a:solidFill>
                  <a:schemeClr val="tx1"/>
                </a:solidFill>
                <a:latin typeface="Calibri" panose="020F0502020204030204" pitchFamily="34" charset="0"/>
              </a:rPr>
              <a:t>Imaging</a:t>
            </a:r>
            <a:endParaRPr lang="en-GB" sz="3000" b="1" i="1" dirty="0">
              <a:solidFill>
                <a:schemeClr val="tx1"/>
              </a:solidFill>
              <a:latin typeface="Calibri" panose="020F0502020204030204" pitchFamily="34" charset="0"/>
            </a:endParaRPr>
          </a:p>
        </p:txBody>
      </p:sp>
      <p:pic>
        <p:nvPicPr>
          <p:cNvPr id="15"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r="66504"/>
          <a:stretch>
            <a:fillRect/>
          </a:stretch>
        </p:blipFill>
        <p:spPr bwMode="auto">
          <a:xfrm>
            <a:off x="7452320" y="1772816"/>
            <a:ext cx="936104" cy="1208295"/>
          </a:xfrm>
          <a:prstGeom prst="rect">
            <a:avLst/>
          </a:prstGeom>
          <a:noFill/>
          <a:ln>
            <a:noFill/>
          </a:ln>
          <a:effectLst/>
          <a:extLst>
            <a:ext uri="{909E8E84-426E-40DD-AFC4-6F175D3DCCD1}">
              <a14:hiddenFill xmlns:a14="http://schemas.microsoft.com/office/drawing/2010/main">
                <a:blipFill dpi="0" rotWithShape="0">
                  <a:blip/>
                  <a:srcRect r="66504"/>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TextBox 3"/>
          <p:cNvSpPr txBox="1"/>
          <p:nvPr/>
        </p:nvSpPr>
        <p:spPr>
          <a:xfrm>
            <a:off x="250824" y="3140968"/>
            <a:ext cx="8628307" cy="923330"/>
          </a:xfrm>
          <a:prstGeom prst="rect">
            <a:avLst/>
          </a:prstGeom>
          <a:noFill/>
        </p:spPr>
        <p:txBody>
          <a:bodyPr wrap="square" rtlCol="0">
            <a:spAutoFit/>
          </a:bodyPr>
          <a:lstStyle/>
          <a:p>
            <a:pPr marL="452438" indent="-215900">
              <a:buFont typeface="Arial" panose="020B0604020202020204" pitchFamily="34" charset="0"/>
              <a:buChar char="•"/>
            </a:pPr>
            <a:r>
              <a:rPr lang="en-GB" b="1" dirty="0">
                <a:solidFill>
                  <a:schemeClr val="tx1"/>
                </a:solidFill>
                <a:latin typeface="Calibri" panose="020F0502020204030204" pitchFamily="34" charset="0"/>
                <a:sym typeface="Wingdings" panose="05000000000000000000" pitchFamily="2" charset="2"/>
              </a:rPr>
              <a:t>Fractional anisotropy (FA): </a:t>
            </a:r>
            <a:r>
              <a:rPr lang="en-GB" dirty="0">
                <a:solidFill>
                  <a:schemeClr val="tx1"/>
                </a:solidFill>
                <a:latin typeface="Calibri" panose="020F0502020204030204" pitchFamily="34" charset="0"/>
                <a:sym typeface="Wingdings" panose="05000000000000000000" pitchFamily="2" charset="2"/>
              </a:rPr>
              <a:t>degree of diffusion anisotropy at every voxel estimated by the tensor model. Values are scalar: from 0 (isotropy) to 1 (anisotropy).</a:t>
            </a:r>
          </a:p>
          <a:p>
            <a:endParaRPr lang="en-GB" dirty="0"/>
          </a:p>
        </p:txBody>
      </p:sp>
      <mc:AlternateContent xmlns:mc="http://schemas.openxmlformats.org/markup-compatibility/2006" xmlns:a14="http://schemas.microsoft.com/office/drawing/2010/main">
        <mc:Choice Requires="a14">
          <p:sp>
            <p:nvSpPr>
              <p:cNvPr id="24" name="TextBox 23"/>
              <p:cNvSpPr txBox="1"/>
              <p:nvPr/>
            </p:nvSpPr>
            <p:spPr>
              <a:xfrm>
                <a:off x="3563904" y="2457526"/>
                <a:ext cx="2016193" cy="524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b="0" i="1" smtClean="0">
                          <a:solidFill>
                            <a:schemeClr val="tx1"/>
                          </a:solidFill>
                          <a:latin typeface="Cambria Math" panose="02040503050406030204" pitchFamily="18" charset="0"/>
                        </a:rPr>
                        <m:t>𝑀𝐷</m:t>
                      </m:r>
                      <m:r>
                        <a:rPr lang="en-GB" b="0" i="1" smtClean="0">
                          <a:solidFill>
                            <a:schemeClr val="tx1"/>
                          </a:solidFill>
                          <a:latin typeface="Cambria Math" panose="02040503050406030204" pitchFamily="18" charset="0"/>
                          <a:ea typeface="Cambria Math" panose="02040503050406030204" pitchFamily="18" charset="0"/>
                        </a:rPr>
                        <m:t>=</m:t>
                      </m:r>
                      <m:f>
                        <m:fPr>
                          <m:ctrlPr>
                            <a:rPr lang="en-GB" b="0" i="1" smtClean="0">
                              <a:solidFill>
                                <a:schemeClr val="tx1"/>
                              </a:solidFill>
                              <a:latin typeface="Cambria Math" panose="02040503050406030204" pitchFamily="18" charset="0"/>
                              <a:ea typeface="Cambria Math" panose="02040503050406030204" pitchFamily="18" charset="0"/>
                            </a:rPr>
                          </m:ctrlPr>
                        </m:fPr>
                        <m:num>
                          <m:sSub>
                            <m:sSubPr>
                              <m:ctrlPr>
                                <a:rPr lang="en-GB" b="0" i="1" smtClean="0">
                                  <a:solidFill>
                                    <a:schemeClr val="tx1"/>
                                  </a:solidFill>
                                  <a:latin typeface="Cambria Math" panose="02040503050406030204" pitchFamily="18" charset="0"/>
                                  <a:ea typeface="Cambria Math" panose="02040503050406030204" pitchFamily="18" charset="0"/>
                                </a:rPr>
                              </m:ctrlPr>
                            </m:sSubPr>
                            <m:e>
                              <m:r>
                                <a:rPr lang="el-GR" i="1">
                                  <a:solidFill>
                                    <a:schemeClr val="tx1"/>
                                  </a:solidFill>
                                  <a:latin typeface="Cambria Math" panose="02040503050406030204" pitchFamily="18" charset="0"/>
                                  <a:ea typeface="Cambria Math" panose="02040503050406030204" pitchFamily="18" charset="0"/>
                                </a:rPr>
                                <m:t>𝜆</m:t>
                              </m:r>
                            </m:e>
                            <m:sub>
                              <m:r>
                                <a:rPr lang="en-GB" b="0" i="1" smtClean="0">
                                  <a:solidFill>
                                    <a:schemeClr val="tx1"/>
                                  </a:solidFill>
                                  <a:latin typeface="Cambria Math" panose="02040503050406030204" pitchFamily="18" charset="0"/>
                                  <a:ea typeface="Cambria Math" panose="02040503050406030204" pitchFamily="18" charset="0"/>
                                </a:rPr>
                                <m:t>1</m:t>
                              </m:r>
                            </m:sub>
                          </m:sSub>
                          <m:r>
                            <a:rPr lang="en-GB" b="0" i="1" smtClean="0">
                              <a:solidFill>
                                <a:schemeClr val="tx1"/>
                              </a:solidFill>
                              <a:latin typeface="Cambria Math" panose="02040503050406030204" pitchFamily="18" charset="0"/>
                              <a:ea typeface="Cambria Math" panose="02040503050406030204" pitchFamily="18" charset="0"/>
                            </a:rPr>
                            <m:t>+</m:t>
                          </m:r>
                          <m:sSub>
                            <m:sSubPr>
                              <m:ctrlPr>
                                <a:rPr lang="en-GB" b="0" i="1" smtClean="0">
                                  <a:solidFill>
                                    <a:schemeClr val="tx1"/>
                                  </a:solidFill>
                                  <a:latin typeface="Cambria Math" panose="02040503050406030204" pitchFamily="18" charset="0"/>
                                  <a:ea typeface="Cambria Math" panose="02040503050406030204" pitchFamily="18" charset="0"/>
                                </a:rPr>
                              </m:ctrlPr>
                            </m:sSubPr>
                            <m:e>
                              <m:r>
                                <a:rPr lang="el-GR" i="1">
                                  <a:solidFill>
                                    <a:schemeClr val="tx1"/>
                                  </a:solidFill>
                                  <a:latin typeface="Cambria Math" panose="02040503050406030204" pitchFamily="18" charset="0"/>
                                  <a:ea typeface="Cambria Math" panose="02040503050406030204" pitchFamily="18" charset="0"/>
                                </a:rPr>
                                <m:t>𝜆</m:t>
                              </m:r>
                            </m:e>
                            <m:sub>
                              <m:r>
                                <a:rPr lang="en-GB" b="0" i="1" smtClean="0">
                                  <a:solidFill>
                                    <a:schemeClr val="tx1"/>
                                  </a:solidFill>
                                  <a:latin typeface="Cambria Math" panose="02040503050406030204" pitchFamily="18" charset="0"/>
                                  <a:ea typeface="Cambria Math" panose="02040503050406030204" pitchFamily="18" charset="0"/>
                                </a:rPr>
                                <m:t>2</m:t>
                              </m:r>
                            </m:sub>
                          </m:sSub>
                          <m:r>
                            <a:rPr lang="en-GB" b="0" i="1" smtClean="0">
                              <a:solidFill>
                                <a:schemeClr val="tx1"/>
                              </a:solidFill>
                              <a:latin typeface="Cambria Math" panose="02040503050406030204" pitchFamily="18" charset="0"/>
                              <a:ea typeface="Cambria Math" panose="02040503050406030204" pitchFamily="18" charset="0"/>
                            </a:rPr>
                            <m:t>+</m:t>
                          </m:r>
                          <m:sSub>
                            <m:sSubPr>
                              <m:ctrlPr>
                                <a:rPr lang="en-GB" b="0" i="1" smtClean="0">
                                  <a:solidFill>
                                    <a:schemeClr val="tx1"/>
                                  </a:solidFill>
                                  <a:latin typeface="Cambria Math" panose="02040503050406030204" pitchFamily="18" charset="0"/>
                                  <a:ea typeface="Cambria Math" panose="02040503050406030204" pitchFamily="18" charset="0"/>
                                </a:rPr>
                              </m:ctrlPr>
                            </m:sSubPr>
                            <m:e>
                              <m:r>
                                <a:rPr lang="el-GR" i="1">
                                  <a:solidFill>
                                    <a:schemeClr val="tx1"/>
                                  </a:solidFill>
                                  <a:latin typeface="Cambria Math" panose="02040503050406030204" pitchFamily="18" charset="0"/>
                                  <a:ea typeface="Cambria Math" panose="02040503050406030204" pitchFamily="18" charset="0"/>
                                </a:rPr>
                                <m:t>𝜆</m:t>
                              </m:r>
                            </m:e>
                            <m:sub>
                              <m:r>
                                <a:rPr lang="en-GB" b="0" i="1" smtClean="0">
                                  <a:solidFill>
                                    <a:schemeClr val="tx1"/>
                                  </a:solidFill>
                                  <a:latin typeface="Cambria Math" panose="02040503050406030204" pitchFamily="18" charset="0"/>
                                  <a:ea typeface="Cambria Math" panose="02040503050406030204" pitchFamily="18" charset="0"/>
                                </a:rPr>
                                <m:t>3</m:t>
                              </m:r>
                            </m:sub>
                          </m:sSub>
                        </m:num>
                        <m:den>
                          <m:r>
                            <a:rPr lang="en-GB" b="0" i="1" smtClean="0">
                              <a:solidFill>
                                <a:schemeClr val="tx1"/>
                              </a:solidFill>
                              <a:latin typeface="Cambria Math" panose="02040503050406030204" pitchFamily="18" charset="0"/>
                              <a:ea typeface="Cambria Math" panose="02040503050406030204" pitchFamily="18" charset="0"/>
                            </a:rPr>
                            <m:t>3</m:t>
                          </m:r>
                        </m:den>
                      </m:f>
                    </m:oMath>
                  </m:oMathPara>
                </a14:m>
                <a:endParaRPr lang="en-GB" dirty="0"/>
              </a:p>
            </p:txBody>
          </p:sp>
        </mc:Choice>
        <mc:Fallback xmlns="">
          <p:sp>
            <p:nvSpPr>
              <p:cNvPr id="24" name="TextBox 23"/>
              <p:cNvSpPr txBox="1">
                <a:spLocks noRot="1" noChangeAspect="1" noMove="1" noResize="1" noEditPoints="1" noAdjustHandles="1" noChangeArrowheads="1" noChangeShapeType="1" noTextEdit="1"/>
              </p:cNvSpPr>
              <p:nvPr/>
            </p:nvSpPr>
            <p:spPr>
              <a:xfrm>
                <a:off x="3563904" y="2457526"/>
                <a:ext cx="2016193" cy="524182"/>
              </a:xfrm>
              <a:prstGeom prst="rect">
                <a:avLst/>
              </a:prstGeom>
              <a:blipFill rotWithShape="0">
                <a:blip r:embed="rId6"/>
                <a:stretch>
                  <a:fillRect/>
                </a:stretch>
              </a:blipFill>
            </p:spPr>
            <p:txBody>
              <a:bodyPr/>
              <a:lstStyle/>
              <a:p>
                <a:r>
                  <a:rPr lang="en-GB">
                    <a:noFill/>
                  </a:rPr>
                  <a:t> </a:t>
                </a:r>
              </a:p>
            </p:txBody>
          </p:sp>
        </mc:Fallback>
      </mc:AlternateContent>
      <p:grpSp>
        <p:nvGrpSpPr>
          <p:cNvPr id="6" name="Group 5"/>
          <p:cNvGrpSpPr/>
          <p:nvPr/>
        </p:nvGrpSpPr>
        <p:grpSpPr>
          <a:xfrm>
            <a:off x="683568" y="3789040"/>
            <a:ext cx="7884876" cy="2871452"/>
            <a:chOff x="827584" y="3789040"/>
            <a:chExt cx="7884876" cy="2871452"/>
          </a:xfrm>
        </p:grpSpPr>
        <p:grpSp>
          <p:nvGrpSpPr>
            <p:cNvPr id="25" name="Group 24"/>
            <p:cNvGrpSpPr/>
            <p:nvPr/>
          </p:nvGrpSpPr>
          <p:grpSpPr>
            <a:xfrm>
              <a:off x="827584" y="3789040"/>
              <a:ext cx="4882142" cy="2871452"/>
              <a:chOff x="2123728" y="3789040"/>
              <a:chExt cx="4882142" cy="2871452"/>
            </a:xfrm>
          </p:grpSpPr>
          <p:grpSp>
            <p:nvGrpSpPr>
              <p:cNvPr id="3" name="Group 2"/>
              <p:cNvGrpSpPr/>
              <p:nvPr/>
            </p:nvGrpSpPr>
            <p:grpSpPr>
              <a:xfrm>
                <a:off x="2123728" y="3789040"/>
                <a:ext cx="4012668" cy="2871452"/>
                <a:chOff x="1954544" y="4229956"/>
                <a:chExt cx="4012668" cy="2871452"/>
              </a:xfrm>
            </p:grpSpPr>
            <p:grpSp>
              <p:nvGrpSpPr>
                <p:cNvPr id="18" name="Group 17"/>
                <p:cNvGrpSpPr/>
                <p:nvPr/>
              </p:nvGrpSpPr>
              <p:grpSpPr>
                <a:xfrm>
                  <a:off x="1954544" y="4229956"/>
                  <a:ext cx="4012668" cy="2871452"/>
                  <a:chOff x="2123728" y="3861048"/>
                  <a:chExt cx="4012668" cy="2871452"/>
                </a:xfrm>
              </p:grpSpPr>
              <p:pic>
                <p:nvPicPr>
                  <p:cNvPr id="21" name="Picture 20"/>
                  <p:cNvPicPr>
                    <a:picLocks noChangeAspect="1"/>
                  </p:cNvPicPr>
                  <p:nvPr/>
                </p:nvPicPr>
                <p:blipFill rotWithShape="1">
                  <a:blip r:embed="rId7" cstate="print">
                    <a:extLst>
                      <a:ext uri="{28A0092B-C50C-407E-A947-70E740481C1C}">
                        <a14:useLocalDpi xmlns:a14="http://schemas.microsoft.com/office/drawing/2010/main" val="0"/>
                      </a:ext>
                    </a:extLst>
                  </a:blip>
                  <a:srcRect t="1" r="410" b="1765"/>
                  <a:stretch/>
                </p:blipFill>
                <p:spPr>
                  <a:xfrm>
                    <a:off x="2123728" y="3861048"/>
                    <a:ext cx="3985608" cy="2871452"/>
                  </a:xfrm>
                  <a:prstGeom prst="rect">
                    <a:avLst/>
                  </a:prstGeom>
                </p:spPr>
              </p:pic>
              <p:sp>
                <p:nvSpPr>
                  <p:cNvPr id="20" name="Rectangle 19"/>
                  <p:cNvSpPr/>
                  <p:nvPr/>
                </p:nvSpPr>
                <p:spPr bwMode="auto">
                  <a:xfrm>
                    <a:off x="3661064" y="4995180"/>
                    <a:ext cx="2475332" cy="1737319"/>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en-GB" sz="1800" b="0" i="0" u="none" strike="noStrike" cap="none" normalizeH="0" baseline="0" smtClean="0">
                      <a:ln>
                        <a:noFill/>
                      </a:ln>
                      <a:solidFill>
                        <a:schemeClr val="bg1"/>
                      </a:solidFill>
                      <a:effectLst/>
                      <a:latin typeface="Arial" charset="0"/>
                    </a:endParaRPr>
                  </a:p>
                </p:txBody>
              </p:sp>
            </p:grpSp>
            <p:sp>
              <p:nvSpPr>
                <p:cNvPr id="23" name="Rectangle 22"/>
                <p:cNvSpPr/>
                <p:nvPr/>
              </p:nvSpPr>
              <p:spPr bwMode="auto">
                <a:xfrm>
                  <a:off x="3326104" y="6135529"/>
                  <a:ext cx="639688" cy="360784"/>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en-GB" sz="1800" b="0" i="0" u="none" strike="noStrike" cap="none" normalizeH="0" baseline="0" smtClean="0">
                    <a:ln>
                      <a:noFill/>
                    </a:ln>
                    <a:solidFill>
                      <a:schemeClr val="bg1"/>
                    </a:solidFill>
                    <a:effectLst/>
                    <a:latin typeface="Arial" charset="0"/>
                  </a:endParaRPr>
                </a:p>
              </p:txBody>
            </p:sp>
          </p:grpSp>
          <p:pic>
            <p:nvPicPr>
              <p:cNvPr id="17" name="Picture 2"/>
              <p:cNvPicPr>
                <a:picLocks noChangeAspect="1" noChangeArrowheads="1"/>
              </p:cNvPicPr>
              <p:nvPr/>
            </p:nvPicPr>
            <p:blipFill>
              <a:blip r:embed="rId8" cstate="print"/>
              <a:srcRect/>
              <a:stretch>
                <a:fillRect/>
              </a:stretch>
            </p:blipFill>
            <p:spPr bwMode="auto">
              <a:xfrm>
                <a:off x="3635896" y="5301208"/>
                <a:ext cx="3369974" cy="936104"/>
              </a:xfrm>
              <a:prstGeom prst="rect">
                <a:avLst/>
              </a:prstGeom>
              <a:noFill/>
              <a:ln w="9525">
                <a:noFill/>
                <a:miter lim="800000"/>
                <a:headEnd/>
                <a:tailEnd/>
              </a:ln>
            </p:spPr>
          </p:pic>
        </p:grpSp>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46920" y="4067299"/>
              <a:ext cx="1965540" cy="2165752"/>
            </a:xfrm>
            <a:prstGeom prst="rect">
              <a:avLst/>
            </a:prstGeom>
          </p:spPr>
        </p:pic>
        <p:cxnSp>
          <p:nvCxnSpPr>
            <p:cNvPr id="16" name="Straight Arrow Connector 15"/>
            <p:cNvCxnSpPr/>
            <p:nvPr/>
          </p:nvCxnSpPr>
          <p:spPr bwMode="auto">
            <a:xfrm>
              <a:off x="5709726" y="5684793"/>
              <a:ext cx="900000" cy="0"/>
            </a:xfrm>
            <a:prstGeom prst="straightConnector1">
              <a:avLst/>
            </a:prstGeom>
            <a:solidFill>
              <a:srgbClr val="00B8FF"/>
            </a:solidFill>
            <a:ln w="9525" cap="flat" cmpd="sng" algn="ctr">
              <a:solidFill>
                <a:schemeClr val="tx1"/>
              </a:solidFill>
              <a:prstDash val="solid"/>
              <a:round/>
              <a:headEnd type="none" w="lg" len="lg"/>
              <a:tailEnd type="triangle" w="lg"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252370325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64172" y="1351804"/>
            <a:ext cx="8641655" cy="923330"/>
          </a:xfrm>
          <a:prstGeom prst="rect">
            <a:avLst/>
          </a:prstGeom>
          <a:noFill/>
        </p:spPr>
        <p:txBody>
          <a:bodyPr wrap="square" rtlCol="0">
            <a:spAutoFit/>
          </a:bodyPr>
          <a:lstStyle/>
          <a:p>
            <a:pPr marL="0" lvl="1" indent="0" algn="just"/>
            <a:r>
              <a:rPr lang="en-GB" dirty="0" smtClean="0">
                <a:solidFill>
                  <a:schemeClr val="tx1"/>
                </a:solidFill>
                <a:latin typeface="Calibri" panose="020F0502020204030204" pitchFamily="34" charset="0"/>
                <a:sym typeface="Wingdings" panose="05000000000000000000" pitchFamily="2" charset="2"/>
              </a:rPr>
              <a:t>Colour-coded FA map depending on the main gradient/diffusion orientation:</a:t>
            </a:r>
          </a:p>
          <a:p>
            <a:pPr marL="0" lvl="1" indent="0" algn="just"/>
            <a:endParaRPr lang="en-GB" dirty="0" smtClean="0">
              <a:solidFill>
                <a:schemeClr val="tx1"/>
              </a:solidFill>
              <a:latin typeface="Calibri" panose="020F0502020204030204" pitchFamily="34" charset="0"/>
              <a:sym typeface="Wingdings" panose="05000000000000000000" pitchFamily="2" charset="2"/>
            </a:endParaRPr>
          </a:p>
          <a:p>
            <a:pPr marL="0" lvl="1" indent="0" algn="just"/>
            <a:endParaRPr lang="en-GB" dirty="0">
              <a:solidFill>
                <a:schemeClr val="tx1"/>
              </a:solidFill>
              <a:latin typeface="Calibri" panose="020F0502020204030204" pitchFamily="34" charset="0"/>
              <a:sym typeface="Wingdings" panose="05000000000000000000" pitchFamily="2" charset="2"/>
            </a:endParaRPr>
          </a:p>
        </p:txBody>
      </p:sp>
      <p:sp>
        <p:nvSpPr>
          <p:cNvPr id="5" name="Text Box 1"/>
          <p:cNvSpPr txBox="1">
            <a:spLocks noChangeArrowheads="1"/>
          </p:cNvSpPr>
          <p:nvPr/>
        </p:nvSpPr>
        <p:spPr bwMode="auto">
          <a:xfrm>
            <a:off x="250824" y="692150"/>
            <a:ext cx="8641656" cy="5766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9pPr>
          </a:lstStyle>
          <a:p>
            <a:pPr>
              <a:buClrTx/>
              <a:buFontTx/>
              <a:buNone/>
            </a:pPr>
            <a:r>
              <a:rPr lang="en-GB" sz="3000" b="1" dirty="0" smtClean="0">
                <a:latin typeface="Calibri" panose="020F0502020204030204" pitchFamily="34" charset="0"/>
              </a:rPr>
              <a:t>Imaging of diffusivity						</a:t>
            </a:r>
            <a:r>
              <a:rPr lang="en-GB" sz="2000" b="1" i="1" dirty="0" smtClean="0">
                <a:solidFill>
                  <a:schemeClr val="bg1">
                    <a:lumMod val="65000"/>
                  </a:schemeClr>
                </a:solidFill>
                <a:latin typeface="Calibri" panose="020F0502020204030204" pitchFamily="34" charset="0"/>
              </a:rPr>
              <a:t>Diffusion Tensor </a:t>
            </a:r>
            <a:r>
              <a:rPr lang="en-GB" sz="2000" b="1" i="1" dirty="0" smtClean="0">
                <a:solidFill>
                  <a:schemeClr val="tx1"/>
                </a:solidFill>
                <a:latin typeface="Calibri" panose="020F0502020204030204" pitchFamily="34" charset="0"/>
              </a:rPr>
              <a:t>Imaging</a:t>
            </a:r>
            <a:endParaRPr lang="en-GB" sz="3000" b="1" i="1" dirty="0">
              <a:solidFill>
                <a:schemeClr val="tx1"/>
              </a:solidFill>
              <a:latin typeface="Calibri" panose="020F0502020204030204" pitchFamily="34"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560" y="1988839"/>
            <a:ext cx="5986468" cy="4294385"/>
          </a:xfrm>
          <a:prstGeom prst="rect">
            <a:avLst/>
          </a:prstGeom>
        </p:spPr>
      </p:pic>
      <p:grpSp>
        <p:nvGrpSpPr>
          <p:cNvPr id="4" name="Group 3"/>
          <p:cNvGrpSpPr/>
          <p:nvPr/>
        </p:nvGrpSpPr>
        <p:grpSpPr>
          <a:xfrm>
            <a:off x="6732240" y="2316936"/>
            <a:ext cx="1897636" cy="3416320"/>
            <a:chOff x="298100" y="1790886"/>
            <a:chExt cx="1897636" cy="3416320"/>
          </a:xfrm>
        </p:grpSpPr>
        <p:sp>
          <p:nvSpPr>
            <p:cNvPr id="3" name="Rectangle 2"/>
            <p:cNvSpPr/>
            <p:nvPr/>
          </p:nvSpPr>
          <p:spPr>
            <a:xfrm>
              <a:off x="298100" y="1790886"/>
              <a:ext cx="1897636" cy="3416320"/>
            </a:xfrm>
            <a:prstGeom prst="rect">
              <a:avLst/>
            </a:prstGeom>
          </p:spPr>
          <p:txBody>
            <a:bodyPr wrap="square">
              <a:spAutoFit/>
            </a:bodyPr>
            <a:lstStyle/>
            <a:p>
              <a:pPr algn="ctr"/>
              <a:r>
                <a:rPr lang="en-GB" dirty="0" smtClean="0">
                  <a:solidFill>
                    <a:srgbClr val="FF0000"/>
                  </a:solidFill>
                  <a:latin typeface="Calibri" panose="020F0502020204030204" pitchFamily="34" charset="0"/>
                  <a:ea typeface="ＭＳ Ｐゴシック" pitchFamily="32" charset="-128"/>
                </a:rPr>
                <a:t>Left/Right</a:t>
              </a:r>
            </a:p>
            <a:p>
              <a:pPr algn="ctr"/>
              <a:endParaRPr lang="en-GB" dirty="0" smtClean="0">
                <a:solidFill>
                  <a:srgbClr val="FF0000"/>
                </a:solidFill>
                <a:latin typeface="Calibri" panose="020F0502020204030204" pitchFamily="34" charset="0"/>
                <a:ea typeface="ＭＳ Ｐゴシック" pitchFamily="32" charset="-128"/>
              </a:endParaRPr>
            </a:p>
            <a:p>
              <a:pPr algn="ctr"/>
              <a:endParaRPr lang="en-GB" dirty="0">
                <a:solidFill>
                  <a:srgbClr val="FF0000"/>
                </a:solidFill>
                <a:latin typeface="Calibri" panose="020F0502020204030204" pitchFamily="34" charset="0"/>
                <a:ea typeface="ＭＳ Ｐゴシック" pitchFamily="32" charset="-128"/>
              </a:endParaRPr>
            </a:p>
            <a:p>
              <a:pPr algn="ctr"/>
              <a:r>
                <a:rPr lang="en-GB" dirty="0" smtClean="0">
                  <a:solidFill>
                    <a:srgbClr val="00B050"/>
                  </a:solidFill>
                  <a:latin typeface="Calibri" panose="020F0502020204030204" pitchFamily="34" charset="0"/>
                  <a:ea typeface="ＭＳ Ｐゴシック" pitchFamily="32" charset="-128"/>
                </a:rPr>
                <a:t>Anterior/Posterior</a:t>
              </a:r>
            </a:p>
            <a:p>
              <a:pPr algn="ctr"/>
              <a:endParaRPr lang="en-GB" dirty="0">
                <a:solidFill>
                  <a:srgbClr val="00B050"/>
                </a:solidFill>
                <a:latin typeface="Calibri" panose="020F0502020204030204" pitchFamily="34" charset="0"/>
                <a:ea typeface="ＭＳ Ｐゴシック" pitchFamily="32" charset="-128"/>
              </a:endParaRPr>
            </a:p>
            <a:p>
              <a:pPr algn="ctr"/>
              <a:endParaRPr lang="en-GB" dirty="0" smtClean="0">
                <a:solidFill>
                  <a:srgbClr val="00B050"/>
                </a:solidFill>
                <a:latin typeface="Calibri" panose="020F0502020204030204" pitchFamily="34" charset="0"/>
                <a:ea typeface="ＭＳ Ｐゴシック" pitchFamily="32" charset="-128"/>
              </a:endParaRPr>
            </a:p>
            <a:p>
              <a:pPr algn="ctr"/>
              <a:endParaRPr lang="en-GB" dirty="0" smtClean="0">
                <a:solidFill>
                  <a:srgbClr val="00B050"/>
                </a:solidFill>
                <a:latin typeface="Calibri" panose="020F0502020204030204" pitchFamily="34" charset="0"/>
                <a:ea typeface="ＭＳ Ｐゴシック" pitchFamily="32" charset="-128"/>
              </a:endParaRPr>
            </a:p>
            <a:p>
              <a:pPr algn="ctr"/>
              <a:endParaRPr lang="en-GB" dirty="0">
                <a:solidFill>
                  <a:srgbClr val="00B050"/>
                </a:solidFill>
                <a:latin typeface="Calibri" panose="020F0502020204030204" pitchFamily="34" charset="0"/>
                <a:ea typeface="ＭＳ Ｐゴシック" pitchFamily="32" charset="-128"/>
              </a:endParaRPr>
            </a:p>
            <a:p>
              <a:pPr algn="ctr"/>
              <a:endParaRPr lang="en-GB" dirty="0">
                <a:solidFill>
                  <a:srgbClr val="00B050"/>
                </a:solidFill>
                <a:latin typeface="Calibri" panose="020F0502020204030204" pitchFamily="34" charset="0"/>
                <a:ea typeface="ＭＳ Ｐゴシック" pitchFamily="32" charset="-128"/>
              </a:endParaRPr>
            </a:p>
            <a:p>
              <a:pPr algn="ctr"/>
              <a:r>
                <a:rPr lang="en-GB" dirty="0" smtClean="0">
                  <a:solidFill>
                    <a:srgbClr val="00B0F0"/>
                  </a:solidFill>
                  <a:latin typeface="Calibri" panose="020F0502020204030204" pitchFamily="34" charset="0"/>
                  <a:ea typeface="ＭＳ Ｐゴシック" pitchFamily="32" charset="-128"/>
                </a:rPr>
                <a:t>Superior/Inferior</a:t>
              </a:r>
            </a:p>
            <a:p>
              <a:pPr algn="ctr"/>
              <a:endParaRPr lang="en-GB" dirty="0">
                <a:solidFill>
                  <a:srgbClr val="00B0F0"/>
                </a:solidFill>
                <a:latin typeface="Calibri" panose="020F0502020204030204" pitchFamily="34" charset="0"/>
                <a:ea typeface="ＭＳ Ｐゴシック" pitchFamily="32" charset="-128"/>
              </a:endParaRPr>
            </a:p>
            <a:p>
              <a:pPr algn="ctr"/>
              <a:endParaRPr lang="en-GB" dirty="0">
                <a:solidFill>
                  <a:srgbClr val="00B0F0"/>
                </a:solidFill>
                <a:latin typeface="Calibri" panose="020F0502020204030204" pitchFamily="34" charset="0"/>
                <a:ea typeface="ＭＳ Ｐゴシック" pitchFamily="32" charset="-128"/>
              </a:endParaRPr>
            </a:p>
          </p:txBody>
        </p:sp>
        <p:sp>
          <p:nvSpPr>
            <p:cNvPr id="11" name="Line 16"/>
            <p:cNvSpPr>
              <a:spLocks noChangeShapeType="1"/>
            </p:cNvSpPr>
            <p:nvPr/>
          </p:nvSpPr>
          <p:spPr bwMode="auto">
            <a:xfrm flipH="1">
              <a:off x="1254480" y="2997072"/>
              <a:ext cx="0" cy="1080000"/>
            </a:xfrm>
            <a:prstGeom prst="line">
              <a:avLst/>
            </a:prstGeom>
            <a:noFill/>
            <a:ln w="50800">
              <a:solidFill>
                <a:srgbClr val="00B050"/>
              </a:solidFill>
              <a:round/>
              <a:headEnd type="stealth" w="med" len="med"/>
              <a:tailEnd type="stealth" w="med" len="med"/>
            </a:ln>
          </p:spPr>
          <p:txBody>
            <a:bodyPr wrap="square">
              <a:spAutoFit/>
            </a:bodyPr>
            <a:lstStyle/>
            <a:p>
              <a:endParaRPr lang="en-GB"/>
            </a:p>
          </p:txBody>
        </p:sp>
        <p:sp>
          <p:nvSpPr>
            <p:cNvPr id="12" name="Line 17"/>
            <p:cNvSpPr>
              <a:spLocks noChangeShapeType="1"/>
            </p:cNvSpPr>
            <p:nvPr/>
          </p:nvSpPr>
          <p:spPr bwMode="auto">
            <a:xfrm rot="5400000">
              <a:off x="1254600" y="1808880"/>
              <a:ext cx="0" cy="1080000"/>
            </a:xfrm>
            <a:prstGeom prst="line">
              <a:avLst/>
            </a:prstGeom>
            <a:noFill/>
            <a:ln w="50800">
              <a:solidFill>
                <a:srgbClr val="FF0000"/>
              </a:solidFill>
              <a:round/>
              <a:headEnd type="stealth" w="med" len="med"/>
              <a:tailEnd type="stealth" w="med" len="med"/>
            </a:ln>
          </p:spPr>
          <p:txBody>
            <a:bodyPr wrap="square">
              <a:spAutoFit/>
            </a:bodyPr>
            <a:lstStyle/>
            <a:p>
              <a:endParaRPr lang="en-GB"/>
            </a:p>
          </p:txBody>
        </p:sp>
        <p:sp>
          <p:nvSpPr>
            <p:cNvPr id="13" name="AutoShape 18"/>
            <p:cNvSpPr>
              <a:spLocks noChangeArrowheads="1"/>
            </p:cNvSpPr>
            <p:nvPr/>
          </p:nvSpPr>
          <p:spPr bwMode="auto">
            <a:xfrm>
              <a:off x="1030754" y="4700487"/>
              <a:ext cx="468000" cy="468000"/>
            </a:xfrm>
            <a:custGeom>
              <a:avLst/>
              <a:gdLst>
                <a:gd name="T0" fmla="*/ 91 w 21600"/>
                <a:gd name="T1" fmla="*/ 0 h 21600"/>
                <a:gd name="T2" fmla="*/ 27 w 21600"/>
                <a:gd name="T3" fmla="*/ 27 h 21600"/>
                <a:gd name="T4" fmla="*/ 0 w 21600"/>
                <a:gd name="T5" fmla="*/ 91 h 21600"/>
                <a:gd name="T6" fmla="*/ 27 w 21600"/>
                <a:gd name="T7" fmla="*/ 154 h 21600"/>
                <a:gd name="T8" fmla="*/ 91 w 21600"/>
                <a:gd name="T9" fmla="*/ 181 h 21600"/>
                <a:gd name="T10" fmla="*/ 155 w 21600"/>
                <a:gd name="T11" fmla="*/ 154 h 21600"/>
                <a:gd name="T12" fmla="*/ 182 w 21600"/>
                <a:gd name="T13" fmla="*/ 91 h 21600"/>
                <a:gd name="T14" fmla="*/ 155 w 21600"/>
                <a:gd name="T15" fmla="*/ 27 h 21600"/>
                <a:gd name="T16" fmla="*/ 0 60000 65536"/>
                <a:gd name="T17" fmla="*/ 0 60000 65536"/>
                <a:gd name="T18" fmla="*/ 0 60000 65536"/>
                <a:gd name="T19" fmla="*/ 0 60000 65536"/>
                <a:gd name="T20" fmla="*/ 0 60000 65536"/>
                <a:gd name="T21" fmla="*/ 0 60000 65536"/>
                <a:gd name="T22" fmla="*/ 0 60000 65536"/>
                <a:gd name="T23" fmla="*/ 0 60000 65536"/>
                <a:gd name="T24" fmla="*/ 3204 w 21600"/>
                <a:gd name="T25" fmla="*/ 3222 h 21600"/>
                <a:gd name="T26" fmla="*/ 18396 w 21600"/>
                <a:gd name="T27" fmla="*/ 18378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8308" y="10800"/>
                  </a:moveTo>
                  <a:cubicBezTo>
                    <a:pt x="8308" y="12176"/>
                    <a:pt x="9424" y="13292"/>
                    <a:pt x="10800" y="13292"/>
                  </a:cubicBezTo>
                  <a:cubicBezTo>
                    <a:pt x="12176" y="13292"/>
                    <a:pt x="13292" y="12176"/>
                    <a:pt x="13292" y="10800"/>
                  </a:cubicBezTo>
                  <a:cubicBezTo>
                    <a:pt x="13292" y="9424"/>
                    <a:pt x="12176" y="8308"/>
                    <a:pt x="10800" y="8308"/>
                  </a:cubicBezTo>
                  <a:cubicBezTo>
                    <a:pt x="9424" y="8308"/>
                    <a:pt x="8308" y="9424"/>
                    <a:pt x="8308" y="10800"/>
                  </a:cubicBezTo>
                  <a:close/>
                </a:path>
              </a:pathLst>
            </a:custGeom>
            <a:solidFill>
              <a:srgbClr val="00B0F0"/>
            </a:solidFill>
            <a:ln w="9525" algn="ctr">
              <a:noFill/>
              <a:round/>
              <a:headEnd/>
              <a:tailEnd/>
            </a:ln>
          </p:spPr>
          <p:txBody>
            <a:bodyPr wrap="square" anchor="ctr">
              <a:spAutoFit/>
            </a:bodyPr>
            <a:lstStyle/>
            <a:p>
              <a:endParaRPr lang="en-GB"/>
            </a:p>
          </p:txBody>
        </p:sp>
      </p:grpSp>
    </p:spTree>
    <p:extLst>
      <p:ext uri="{BB962C8B-B14F-4D97-AF65-F5344CB8AC3E}">
        <p14:creationId xmlns:p14="http://schemas.microsoft.com/office/powerpoint/2010/main" val="56446106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50824" y="1628800"/>
            <a:ext cx="7273504" cy="4247317"/>
          </a:xfrm>
          <a:prstGeom prst="rect">
            <a:avLst/>
          </a:prstGeom>
          <a:noFill/>
        </p:spPr>
        <p:txBody>
          <a:bodyPr wrap="square" rtlCol="0">
            <a:spAutoFit/>
          </a:bodyPr>
          <a:lstStyle/>
          <a:p>
            <a:pPr marL="342900" lvl="1" indent="-342900" algn="just">
              <a:buFont typeface="+mj-lt"/>
              <a:buAutoNum type="arabicParenR"/>
            </a:pPr>
            <a:r>
              <a:rPr lang="en-GB" dirty="0" smtClean="0">
                <a:solidFill>
                  <a:schemeClr val="tx1"/>
                </a:solidFill>
                <a:latin typeface="Calibri" panose="020F0502020204030204" pitchFamily="34" charset="0"/>
                <a:sym typeface="Wingdings" panose="05000000000000000000" pitchFamily="2" charset="2"/>
              </a:rPr>
              <a:t>In </a:t>
            </a:r>
            <a:r>
              <a:rPr lang="en-GB" dirty="0">
                <a:solidFill>
                  <a:schemeClr val="tx1"/>
                </a:solidFill>
                <a:latin typeface="Calibri" panose="020F0502020204030204" pitchFamily="34" charset="0"/>
                <a:sym typeface="Wingdings" panose="05000000000000000000" pitchFamily="2" charset="2"/>
              </a:rPr>
              <a:t>DTI we use </a:t>
            </a:r>
            <a:r>
              <a:rPr lang="en-GB" b="1" dirty="0">
                <a:solidFill>
                  <a:schemeClr val="tx1"/>
                </a:solidFill>
                <a:latin typeface="Calibri" panose="020F0502020204030204" pitchFamily="34" charset="0"/>
                <a:sym typeface="Wingdings" panose="05000000000000000000" pitchFamily="2" charset="2"/>
              </a:rPr>
              <a:t>anisotropy</a:t>
            </a:r>
            <a:r>
              <a:rPr lang="en-GB" dirty="0">
                <a:solidFill>
                  <a:schemeClr val="tx1"/>
                </a:solidFill>
                <a:latin typeface="Calibri" panose="020F0502020204030204" pitchFamily="34" charset="0"/>
                <a:sym typeface="Wingdings" panose="05000000000000000000" pitchFamily="2" charset="2"/>
              </a:rPr>
              <a:t> to estimate the axonal organization of the </a:t>
            </a:r>
            <a:r>
              <a:rPr lang="en-GB" dirty="0" smtClean="0">
                <a:solidFill>
                  <a:schemeClr val="tx1"/>
                </a:solidFill>
                <a:latin typeface="Calibri" panose="020F0502020204030204" pitchFamily="34" charset="0"/>
                <a:sym typeface="Wingdings" panose="05000000000000000000" pitchFamily="2" charset="2"/>
              </a:rPr>
              <a:t>brain.</a:t>
            </a:r>
          </a:p>
          <a:p>
            <a:pPr marL="342900" lvl="1" indent="-342900" algn="just">
              <a:buFont typeface="+mj-lt"/>
              <a:buAutoNum type="arabicParenR"/>
            </a:pPr>
            <a:endParaRPr lang="en-GB" dirty="0" smtClean="0">
              <a:solidFill>
                <a:schemeClr val="tx1"/>
              </a:solidFill>
              <a:latin typeface="Calibri" panose="020F0502020204030204" pitchFamily="34" charset="0"/>
              <a:sym typeface="Wingdings" panose="05000000000000000000" pitchFamily="2" charset="2"/>
            </a:endParaRPr>
          </a:p>
          <a:p>
            <a:pPr marL="342900" lvl="1" indent="-342900" algn="just">
              <a:buFont typeface="+mj-lt"/>
              <a:buAutoNum type="arabicParenR"/>
            </a:pPr>
            <a:endParaRPr lang="en-GB" dirty="0" smtClean="0">
              <a:solidFill>
                <a:schemeClr val="tx1"/>
              </a:solidFill>
              <a:latin typeface="Calibri" panose="020F0502020204030204" pitchFamily="34" charset="0"/>
              <a:sym typeface="Wingdings" panose="05000000000000000000" pitchFamily="2" charset="2"/>
            </a:endParaRPr>
          </a:p>
          <a:p>
            <a:pPr marL="342900" lvl="1" indent="-342900" algn="just">
              <a:buFont typeface="+mj-lt"/>
              <a:buAutoNum type="arabicParenR"/>
            </a:pPr>
            <a:r>
              <a:rPr lang="en-GB" dirty="0" smtClean="0">
                <a:solidFill>
                  <a:schemeClr val="tx1"/>
                </a:solidFill>
                <a:latin typeface="Calibri" panose="020F0502020204030204" pitchFamily="34" charset="0"/>
                <a:sym typeface="Wingdings" panose="05000000000000000000" pitchFamily="2" charset="2"/>
              </a:rPr>
              <a:t>Changes in the direction, strength </a:t>
            </a:r>
            <a:r>
              <a:rPr lang="en-GB" dirty="0">
                <a:solidFill>
                  <a:schemeClr val="tx1"/>
                </a:solidFill>
                <a:latin typeface="Calibri" panose="020F0502020204030204" pitchFamily="34" charset="0"/>
                <a:sym typeface="Wingdings" panose="05000000000000000000" pitchFamily="2" charset="2"/>
              </a:rPr>
              <a:t>and timing of magnetic field gradient </a:t>
            </a:r>
            <a:r>
              <a:rPr lang="en-GB" dirty="0" smtClean="0">
                <a:solidFill>
                  <a:schemeClr val="tx1"/>
                </a:solidFill>
                <a:latin typeface="Calibri" panose="020F0502020204030204" pitchFamily="34" charset="0"/>
                <a:sym typeface="Wingdings" panose="05000000000000000000" pitchFamily="2" charset="2"/>
              </a:rPr>
              <a:t>pulses cause </a:t>
            </a:r>
            <a:r>
              <a:rPr lang="en-GB" b="1" dirty="0" smtClean="0">
                <a:solidFill>
                  <a:schemeClr val="tx1"/>
                </a:solidFill>
                <a:latin typeface="Calibri" panose="020F0502020204030204" pitchFamily="34" charset="0"/>
                <a:sym typeface="Wingdings" panose="05000000000000000000" pitchFamily="2" charset="2"/>
              </a:rPr>
              <a:t>dephasing of water molecules</a:t>
            </a:r>
            <a:r>
              <a:rPr lang="en-GB" dirty="0" smtClean="0">
                <a:solidFill>
                  <a:schemeClr val="tx1"/>
                </a:solidFill>
                <a:latin typeface="Calibri" panose="020F0502020204030204" pitchFamily="34" charset="0"/>
                <a:sym typeface="Wingdings" panose="05000000000000000000" pitchFamily="2" charset="2"/>
              </a:rPr>
              <a:t>: this phase difference is used to detect water motion.</a:t>
            </a:r>
          </a:p>
          <a:p>
            <a:pPr marL="342900" lvl="1" indent="-342900" algn="just">
              <a:buFont typeface="+mj-lt"/>
              <a:buAutoNum type="arabicParenR"/>
            </a:pPr>
            <a:endParaRPr lang="en-GB" dirty="0" smtClean="0">
              <a:solidFill>
                <a:schemeClr val="tx1"/>
              </a:solidFill>
              <a:latin typeface="Calibri" panose="020F0502020204030204" pitchFamily="34" charset="0"/>
              <a:sym typeface="Wingdings" panose="05000000000000000000" pitchFamily="2" charset="2"/>
            </a:endParaRPr>
          </a:p>
          <a:p>
            <a:pPr marL="342900" lvl="1" indent="-342900" algn="just">
              <a:buFont typeface="+mj-lt"/>
              <a:buAutoNum type="arabicParenR"/>
            </a:pPr>
            <a:endParaRPr lang="en-GB" dirty="0" smtClean="0">
              <a:solidFill>
                <a:schemeClr val="tx1"/>
              </a:solidFill>
              <a:latin typeface="Calibri" panose="020F0502020204030204" pitchFamily="34" charset="0"/>
              <a:sym typeface="Wingdings" panose="05000000000000000000" pitchFamily="2" charset="2"/>
            </a:endParaRPr>
          </a:p>
          <a:p>
            <a:pPr marL="342900" lvl="1" indent="-342900" algn="just">
              <a:buFont typeface="+mj-lt"/>
              <a:buAutoNum type="arabicParenR"/>
            </a:pPr>
            <a:r>
              <a:rPr lang="en-GB" dirty="0" smtClean="0">
                <a:solidFill>
                  <a:schemeClr val="tx1"/>
                </a:solidFill>
                <a:latin typeface="Calibri" panose="020F0502020204030204" pitchFamily="34" charset="0"/>
                <a:sym typeface="Wingdings" panose="05000000000000000000" pitchFamily="2" charset="2"/>
              </a:rPr>
              <a:t>The </a:t>
            </a:r>
            <a:r>
              <a:rPr lang="en-GB" b="1" dirty="0">
                <a:solidFill>
                  <a:schemeClr val="tx1"/>
                </a:solidFill>
                <a:latin typeface="Calibri" panose="020F0502020204030204" pitchFamily="34" charset="0"/>
                <a:sym typeface="Wingdings" panose="05000000000000000000" pitchFamily="2" charset="2"/>
              </a:rPr>
              <a:t>tensor model </a:t>
            </a:r>
            <a:r>
              <a:rPr lang="en-GB" dirty="0" smtClean="0">
                <a:solidFill>
                  <a:schemeClr val="tx1"/>
                </a:solidFill>
                <a:latin typeface="Calibri" panose="020F0502020204030204" pitchFamily="34" charset="0"/>
                <a:sym typeface="Wingdings" panose="05000000000000000000" pitchFamily="2" charset="2"/>
              </a:rPr>
              <a:t>is used to identify the orientation of axonal </a:t>
            </a:r>
            <a:r>
              <a:rPr lang="en-GB" dirty="0" err="1" smtClean="0">
                <a:solidFill>
                  <a:schemeClr val="tx1"/>
                </a:solidFill>
                <a:latin typeface="Calibri" panose="020F0502020204030204" pitchFamily="34" charset="0"/>
                <a:sym typeface="Wingdings" panose="05000000000000000000" pitchFamily="2" charset="2"/>
              </a:rPr>
              <a:t>fibers</a:t>
            </a:r>
            <a:r>
              <a:rPr lang="en-GB" dirty="0" smtClean="0">
                <a:solidFill>
                  <a:schemeClr val="tx1"/>
                </a:solidFill>
                <a:latin typeface="Calibri" panose="020F0502020204030204" pitchFamily="34" charset="0"/>
                <a:sym typeface="Wingdings" panose="05000000000000000000" pitchFamily="2" charset="2"/>
              </a:rPr>
              <a:t> that are oblique to the X, Y and Z axes.</a:t>
            </a:r>
          </a:p>
          <a:p>
            <a:pPr marL="342900" lvl="1" indent="-342900" algn="just">
              <a:buFont typeface="+mj-lt"/>
              <a:buAutoNum type="arabicParenR"/>
            </a:pPr>
            <a:endParaRPr lang="en-GB" dirty="0" smtClean="0">
              <a:solidFill>
                <a:schemeClr val="tx1"/>
              </a:solidFill>
              <a:latin typeface="Calibri" panose="020F0502020204030204" pitchFamily="34" charset="0"/>
              <a:sym typeface="Wingdings" panose="05000000000000000000" pitchFamily="2" charset="2"/>
            </a:endParaRPr>
          </a:p>
          <a:p>
            <a:pPr marL="342900" lvl="1" indent="-342900" algn="just">
              <a:buFont typeface="+mj-lt"/>
              <a:buAutoNum type="arabicParenR"/>
            </a:pPr>
            <a:endParaRPr lang="en-GB" dirty="0">
              <a:solidFill>
                <a:schemeClr val="tx1"/>
              </a:solidFill>
              <a:latin typeface="Calibri" panose="020F0502020204030204" pitchFamily="34" charset="0"/>
              <a:sym typeface="Wingdings" panose="05000000000000000000" pitchFamily="2" charset="2"/>
            </a:endParaRPr>
          </a:p>
          <a:p>
            <a:pPr marL="342900" lvl="1" indent="-342900" algn="just">
              <a:buFont typeface="+mj-lt"/>
              <a:buAutoNum type="arabicParenR"/>
            </a:pPr>
            <a:r>
              <a:rPr lang="en-GB" dirty="0" smtClean="0">
                <a:solidFill>
                  <a:schemeClr val="tx1"/>
                </a:solidFill>
                <a:latin typeface="Calibri" panose="020F0502020204030204" pitchFamily="34" charset="0"/>
                <a:sym typeface="Wingdings" panose="05000000000000000000" pitchFamily="2" charset="2"/>
              </a:rPr>
              <a:t>Diffusion can be represented as </a:t>
            </a:r>
            <a:r>
              <a:rPr lang="en-GB" b="1" dirty="0" smtClean="0">
                <a:solidFill>
                  <a:schemeClr val="tx1"/>
                </a:solidFill>
                <a:latin typeface="Calibri" panose="020F0502020204030204" pitchFamily="34" charset="0"/>
                <a:sym typeface="Wingdings" panose="05000000000000000000" pitchFamily="2" charset="2"/>
              </a:rPr>
              <a:t>Mean Diffusivity</a:t>
            </a:r>
            <a:r>
              <a:rPr lang="en-GB" dirty="0" smtClean="0">
                <a:solidFill>
                  <a:schemeClr val="tx1"/>
                </a:solidFill>
                <a:latin typeface="Calibri" panose="020F0502020204030204" pitchFamily="34" charset="0"/>
                <a:sym typeface="Wingdings" panose="05000000000000000000" pitchFamily="2" charset="2"/>
              </a:rPr>
              <a:t> or coloured </a:t>
            </a:r>
            <a:r>
              <a:rPr lang="en-GB" b="1" dirty="0" smtClean="0">
                <a:solidFill>
                  <a:schemeClr val="tx1"/>
                </a:solidFill>
                <a:latin typeface="Calibri" panose="020F0502020204030204" pitchFamily="34" charset="0"/>
                <a:sym typeface="Wingdings" panose="05000000000000000000" pitchFamily="2" charset="2"/>
              </a:rPr>
              <a:t>Fractional Anisotropy</a:t>
            </a:r>
            <a:r>
              <a:rPr lang="en-GB" dirty="0" smtClean="0">
                <a:solidFill>
                  <a:schemeClr val="tx1"/>
                </a:solidFill>
                <a:latin typeface="Calibri" panose="020F0502020204030204" pitchFamily="34" charset="0"/>
                <a:sym typeface="Wingdings" panose="05000000000000000000" pitchFamily="2" charset="2"/>
              </a:rPr>
              <a:t> maps.</a:t>
            </a:r>
          </a:p>
        </p:txBody>
      </p:sp>
      <p:sp>
        <p:nvSpPr>
          <p:cNvPr id="5" name="Text Box 1"/>
          <p:cNvSpPr txBox="1">
            <a:spLocks noChangeArrowheads="1"/>
          </p:cNvSpPr>
          <p:nvPr/>
        </p:nvSpPr>
        <p:spPr bwMode="auto">
          <a:xfrm>
            <a:off x="250824" y="692150"/>
            <a:ext cx="8641656" cy="5766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9pPr>
          </a:lstStyle>
          <a:p>
            <a:pPr>
              <a:buClrTx/>
              <a:buFontTx/>
              <a:buNone/>
            </a:pPr>
            <a:r>
              <a:rPr lang="en-GB" sz="3000" b="1" dirty="0" smtClean="0">
                <a:latin typeface="Calibri" panose="020F0502020204030204" pitchFamily="34" charset="0"/>
              </a:rPr>
              <a:t>Summary										</a:t>
            </a:r>
            <a:r>
              <a:rPr lang="en-GB" sz="2000" b="1" i="1" dirty="0" smtClean="0">
                <a:solidFill>
                  <a:schemeClr val="tx1"/>
                </a:solidFill>
                <a:latin typeface="Calibri" panose="020F0502020204030204" pitchFamily="34" charset="0"/>
              </a:rPr>
              <a:t>Diffusion Tensor Imaging</a:t>
            </a:r>
            <a:endParaRPr lang="en-GB" sz="3000" b="1" i="1" dirty="0">
              <a:solidFill>
                <a:schemeClr val="tx1"/>
              </a:solidFill>
              <a:latin typeface="Calibri" panose="020F0502020204030204" pitchFamily="34" charset="0"/>
            </a:endParaRPr>
          </a:p>
        </p:txBody>
      </p:sp>
      <p:grpSp>
        <p:nvGrpSpPr>
          <p:cNvPr id="2" name="Group 1"/>
          <p:cNvGrpSpPr/>
          <p:nvPr/>
        </p:nvGrpSpPr>
        <p:grpSpPr>
          <a:xfrm>
            <a:off x="7715967" y="1412776"/>
            <a:ext cx="1007930" cy="4626900"/>
            <a:chOff x="7715967" y="1799079"/>
            <a:chExt cx="1007930" cy="4626900"/>
          </a:xfrm>
        </p:grpSpPr>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5967" y="1799079"/>
              <a:ext cx="917575" cy="8731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61047" t="54185" r="21888" b="18405"/>
            <a:stretch/>
          </p:blipFill>
          <p:spPr>
            <a:xfrm>
              <a:off x="7839631" y="3067536"/>
              <a:ext cx="739740" cy="750015"/>
            </a:xfrm>
            <a:prstGeom prst="rect">
              <a:avLst/>
            </a:prstGeom>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38491" t="1677" r="36249" b="59757"/>
            <a:stretch/>
          </p:blipFill>
          <p:spPr>
            <a:xfrm>
              <a:off x="7803447" y="4149080"/>
              <a:ext cx="920450" cy="1008112"/>
            </a:xfrm>
            <a:prstGeom prst="rect">
              <a:avLst/>
            </a:prstGeom>
          </p:spPr>
        </p:pic>
        <p:pic>
          <p:nvPicPr>
            <p:cNvPr id="11" name="Picture 8" descr="C:\Users\Ivan Alvarez\Desktop\Facolour.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14290" y="5552524"/>
              <a:ext cx="698764" cy="87345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7646365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ext Box 1"/>
          <p:cNvSpPr txBox="1">
            <a:spLocks noChangeArrowheads="1"/>
          </p:cNvSpPr>
          <p:nvPr/>
        </p:nvSpPr>
        <p:spPr bwMode="auto">
          <a:xfrm>
            <a:off x="250825" y="692150"/>
            <a:ext cx="8489950" cy="1296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9pPr>
          </a:lstStyle>
          <a:p>
            <a:pPr>
              <a:buClrTx/>
              <a:buFontTx/>
              <a:buNone/>
            </a:pPr>
            <a:r>
              <a:rPr lang="en-GB" sz="3000" b="1"/>
              <a:t>Overview</a:t>
            </a:r>
          </a:p>
        </p:txBody>
      </p:sp>
      <p:sp>
        <p:nvSpPr>
          <p:cNvPr id="15362" name="Text Box 2"/>
          <p:cNvSpPr txBox="1">
            <a:spLocks noChangeArrowheads="1"/>
          </p:cNvSpPr>
          <p:nvPr/>
        </p:nvSpPr>
        <p:spPr bwMode="auto">
          <a:xfrm>
            <a:off x="657225" y="1484313"/>
            <a:ext cx="8489950" cy="5157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9pPr>
          </a:lstStyle>
          <a:p>
            <a:pPr>
              <a:lnSpc>
                <a:spcPct val="150000"/>
              </a:lnSpc>
              <a:spcBef>
                <a:spcPts val="550"/>
              </a:spcBef>
              <a:buClrTx/>
              <a:buFontTx/>
              <a:buNone/>
            </a:pPr>
            <a:r>
              <a:rPr lang="en-GB" sz="2200" dirty="0" smtClean="0">
                <a:ea typeface="Verdana" pitchFamily="32" charset="0"/>
                <a:cs typeface="Verdana" pitchFamily="32" charset="0"/>
              </a:rPr>
              <a:t>Theory</a:t>
            </a:r>
            <a:endParaRPr lang="en-GB" sz="2200" dirty="0">
              <a:ea typeface="Verdana" pitchFamily="32" charset="0"/>
              <a:cs typeface="Verdana" pitchFamily="32" charset="0"/>
            </a:endParaRPr>
          </a:p>
          <a:p>
            <a:pPr>
              <a:lnSpc>
                <a:spcPct val="150000"/>
              </a:lnSpc>
              <a:spcBef>
                <a:spcPts val="400"/>
              </a:spcBef>
              <a:buFont typeface="Arial" charset="0"/>
              <a:buChar char="•"/>
            </a:pPr>
            <a:r>
              <a:rPr lang="en-GB" sz="1600" dirty="0">
                <a:latin typeface="Calibri" panose="020F0502020204030204" pitchFamily="34" charset="0"/>
                <a:ea typeface="Verdana" pitchFamily="32" charset="0"/>
                <a:cs typeface="Verdana" pitchFamily="32" charset="0"/>
              </a:rPr>
              <a:t>The diffusion principle</a:t>
            </a:r>
          </a:p>
          <a:p>
            <a:pPr>
              <a:lnSpc>
                <a:spcPct val="150000"/>
              </a:lnSpc>
              <a:spcBef>
                <a:spcPts val="400"/>
              </a:spcBef>
              <a:buFont typeface="Arial" charset="0"/>
              <a:buChar char="•"/>
            </a:pPr>
            <a:r>
              <a:rPr lang="en-GB" sz="1600" dirty="0">
                <a:latin typeface="Calibri" panose="020F0502020204030204" pitchFamily="34" charset="0"/>
                <a:ea typeface="Verdana" pitchFamily="32" charset="0"/>
                <a:cs typeface="Verdana" pitchFamily="32" charset="0"/>
              </a:rPr>
              <a:t> Diffusion measured by MRI</a:t>
            </a:r>
          </a:p>
          <a:p>
            <a:pPr>
              <a:lnSpc>
                <a:spcPct val="150000"/>
              </a:lnSpc>
              <a:spcBef>
                <a:spcPts val="400"/>
              </a:spcBef>
              <a:buFont typeface="Arial" charset="0"/>
              <a:buChar char="•"/>
            </a:pPr>
            <a:r>
              <a:rPr lang="en-GB" sz="1600" dirty="0">
                <a:latin typeface="Calibri" panose="020F0502020204030204" pitchFamily="34" charset="0"/>
                <a:ea typeface="Verdana" pitchFamily="32" charset="0"/>
                <a:cs typeface="Verdana" pitchFamily="32" charset="0"/>
              </a:rPr>
              <a:t> The tensor model</a:t>
            </a:r>
          </a:p>
          <a:p>
            <a:pPr>
              <a:lnSpc>
                <a:spcPct val="150000"/>
              </a:lnSpc>
              <a:spcBef>
                <a:spcPts val="400"/>
              </a:spcBef>
              <a:buFont typeface="Arial" charset="0"/>
              <a:buChar char="•"/>
            </a:pPr>
            <a:r>
              <a:rPr lang="en-GB" sz="1600" dirty="0">
                <a:latin typeface="Calibri" panose="020F0502020204030204" pitchFamily="34" charset="0"/>
                <a:ea typeface="Verdana" pitchFamily="32" charset="0"/>
                <a:cs typeface="Verdana" pitchFamily="32" charset="0"/>
              </a:rPr>
              <a:t> Imaging of diffusivity</a:t>
            </a:r>
          </a:p>
          <a:p>
            <a:pPr>
              <a:lnSpc>
                <a:spcPct val="150000"/>
              </a:lnSpc>
              <a:spcBef>
                <a:spcPts val="550"/>
              </a:spcBef>
              <a:buClrTx/>
              <a:buFontTx/>
              <a:buNone/>
            </a:pPr>
            <a:r>
              <a:rPr lang="en-GB" sz="2200" b="1" dirty="0" smtClean="0">
                <a:ea typeface="Verdana" pitchFamily="32" charset="0"/>
                <a:cs typeface="Verdana" pitchFamily="32" charset="0"/>
              </a:rPr>
              <a:t>Practice</a:t>
            </a:r>
            <a:endParaRPr lang="en-GB" sz="2200" b="1" dirty="0">
              <a:ea typeface="Verdana" pitchFamily="32" charset="0"/>
              <a:cs typeface="Verdana" pitchFamily="32" charset="0"/>
            </a:endParaRPr>
          </a:p>
          <a:p>
            <a:pPr>
              <a:lnSpc>
                <a:spcPct val="150000"/>
              </a:lnSpc>
              <a:spcBef>
                <a:spcPts val="400"/>
              </a:spcBef>
              <a:buFont typeface="Arial" charset="0"/>
              <a:buChar char="•"/>
            </a:pPr>
            <a:r>
              <a:rPr lang="en-GB" sz="1600" b="1" dirty="0">
                <a:ea typeface="Verdana" pitchFamily="32" charset="0"/>
                <a:cs typeface="Verdana" pitchFamily="32" charset="0"/>
              </a:rPr>
              <a:t>When do I use DTI</a:t>
            </a:r>
            <a:r>
              <a:rPr lang="en-GB" sz="1600" b="1" dirty="0" smtClean="0">
                <a:ea typeface="Verdana" pitchFamily="32" charset="0"/>
                <a:cs typeface="Verdana" pitchFamily="32" charset="0"/>
              </a:rPr>
              <a:t>?</a:t>
            </a:r>
          </a:p>
          <a:p>
            <a:pPr>
              <a:lnSpc>
                <a:spcPct val="150000"/>
              </a:lnSpc>
              <a:spcBef>
                <a:spcPts val="400"/>
              </a:spcBef>
              <a:buFont typeface="Arial" charset="0"/>
              <a:buChar char="•"/>
            </a:pPr>
            <a:r>
              <a:rPr lang="en-GB" sz="1600" b="1" dirty="0">
                <a:ea typeface="ＭＳ Ｐゴシック" pitchFamily="32" charset="-128"/>
              </a:rPr>
              <a:t>What do we gain from Diffusion Tensor Imaging</a:t>
            </a:r>
            <a:r>
              <a:rPr lang="en-GB" sz="1600" b="1" dirty="0" smtClean="0">
                <a:ea typeface="ＭＳ Ｐゴシック" pitchFamily="32" charset="-128"/>
              </a:rPr>
              <a:t>?</a:t>
            </a:r>
            <a:endParaRPr lang="en-GB" sz="1600" b="1" dirty="0" smtClean="0">
              <a:ea typeface="Verdana" pitchFamily="32" charset="0"/>
              <a:cs typeface="Verdana" pitchFamily="32" charset="0"/>
            </a:endParaRPr>
          </a:p>
          <a:p>
            <a:pPr>
              <a:lnSpc>
                <a:spcPct val="150000"/>
              </a:lnSpc>
              <a:spcBef>
                <a:spcPts val="400"/>
              </a:spcBef>
              <a:buFont typeface="Arial" charset="0"/>
              <a:buChar char="•"/>
            </a:pPr>
            <a:r>
              <a:rPr lang="en-GB" sz="1600" b="1" dirty="0" smtClean="0">
                <a:ea typeface="Verdana" pitchFamily="32" charset="0"/>
                <a:cs typeface="Verdana" pitchFamily="32" charset="0"/>
              </a:rPr>
              <a:t>DTI </a:t>
            </a:r>
            <a:r>
              <a:rPr lang="en-GB" sz="1600" b="1" dirty="0">
                <a:ea typeface="Verdana" pitchFamily="32" charset="0"/>
                <a:cs typeface="Verdana" pitchFamily="32" charset="0"/>
              </a:rPr>
              <a:t>in FSL and other </a:t>
            </a:r>
            <a:r>
              <a:rPr lang="en-GB" sz="1600" b="1" dirty="0" smtClean="0">
                <a:ea typeface="Verdana" pitchFamily="32" charset="0"/>
                <a:cs typeface="Verdana" pitchFamily="32" charset="0"/>
              </a:rPr>
              <a:t>programs</a:t>
            </a:r>
            <a:endParaRPr lang="en-GB" sz="1600" b="1" dirty="0">
              <a:ea typeface="Verdana" pitchFamily="32" charset="0"/>
              <a:cs typeface="Verdana" pitchFamily="32" charset="0"/>
            </a:endParaRPr>
          </a:p>
          <a:p>
            <a:pPr>
              <a:lnSpc>
                <a:spcPct val="150000"/>
              </a:lnSpc>
              <a:spcBef>
                <a:spcPts val="400"/>
              </a:spcBef>
              <a:buFont typeface="Arial" charset="0"/>
              <a:buChar char="•"/>
            </a:pPr>
            <a:r>
              <a:rPr lang="en-GB" sz="1600" b="1" dirty="0" smtClean="0">
                <a:ea typeface="Verdana" pitchFamily="32" charset="0"/>
                <a:cs typeface="Verdana" pitchFamily="32" charset="0"/>
              </a:rPr>
              <a:t>How do you do DTI?</a:t>
            </a:r>
          </a:p>
          <a:p>
            <a:pPr>
              <a:lnSpc>
                <a:spcPct val="150000"/>
              </a:lnSpc>
              <a:spcBef>
                <a:spcPts val="400"/>
              </a:spcBef>
              <a:buFont typeface="Arial" charset="0"/>
              <a:buChar char="•"/>
            </a:pPr>
            <a:r>
              <a:rPr lang="en-GB" sz="1600" b="1" dirty="0" err="1" smtClean="0">
                <a:ea typeface="Verdana" pitchFamily="32" charset="0"/>
                <a:cs typeface="Verdana" pitchFamily="32" charset="0"/>
              </a:rPr>
              <a:t>Tractography</a:t>
            </a:r>
            <a:endParaRPr lang="en-GB" sz="1600" b="1" dirty="0">
              <a:ea typeface="Verdana" pitchFamily="32" charset="0"/>
              <a:cs typeface="Verdana" pitchFamily="32" charset="0"/>
            </a:endParaRPr>
          </a:p>
          <a:p>
            <a:pPr>
              <a:lnSpc>
                <a:spcPct val="150000"/>
              </a:lnSpc>
              <a:spcBef>
                <a:spcPts val="450"/>
              </a:spcBef>
              <a:buClrTx/>
              <a:buFontTx/>
              <a:buNone/>
            </a:pPr>
            <a:endParaRPr lang="en-GB" dirty="0">
              <a:ea typeface="Verdana" pitchFamily="32" charset="0"/>
              <a:cs typeface="Verdana" pitchFamily="32" charset="0"/>
            </a:endParaRPr>
          </a:p>
          <a:p>
            <a:pPr>
              <a:spcBef>
                <a:spcPts val="450"/>
              </a:spcBef>
              <a:buClrTx/>
              <a:buFontTx/>
              <a:buNone/>
            </a:pPr>
            <a:endParaRPr lang="en-GB" dirty="0">
              <a:ea typeface="Verdana" pitchFamily="32" charset="0"/>
              <a:cs typeface="Verdana" pitchFamily="32" charset="0"/>
            </a:endParaRPr>
          </a:p>
          <a:p>
            <a:pPr>
              <a:spcBef>
                <a:spcPts val="450"/>
              </a:spcBef>
              <a:buClrTx/>
              <a:buFontTx/>
              <a:buNone/>
            </a:pPr>
            <a:endParaRPr lang="en-GB" dirty="0">
              <a:ea typeface="Verdana" pitchFamily="32" charset="0"/>
              <a:cs typeface="Verdana" pitchFamily="32" charset="0"/>
            </a:endParaRPr>
          </a:p>
          <a:p>
            <a:pPr>
              <a:spcBef>
                <a:spcPts val="450"/>
              </a:spcBef>
              <a:buClrTx/>
              <a:buFontTx/>
              <a:buNone/>
            </a:pPr>
            <a:endParaRPr lang="en-GB" dirty="0">
              <a:ea typeface="Verdana" pitchFamily="32" charset="0"/>
              <a:cs typeface="Verdana" pitchFamily="32" charset="0"/>
            </a:endParaRPr>
          </a:p>
        </p:txBody>
      </p:sp>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638" y="1196975"/>
            <a:ext cx="4445000" cy="48958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87532615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564" y="1556792"/>
            <a:ext cx="7859222" cy="4115374"/>
          </a:xfrm>
          <a:prstGeom prst="rect">
            <a:avLst/>
          </a:prstGeom>
        </p:spPr>
      </p:pic>
      <p:sp>
        <p:nvSpPr>
          <p:cNvPr id="4" name="Rectangle 3"/>
          <p:cNvSpPr/>
          <p:nvPr/>
        </p:nvSpPr>
        <p:spPr>
          <a:xfrm>
            <a:off x="1802867" y="5951576"/>
            <a:ext cx="5544616" cy="369332"/>
          </a:xfrm>
          <a:prstGeom prst="rect">
            <a:avLst/>
          </a:prstGeom>
        </p:spPr>
        <p:txBody>
          <a:bodyPr wrap="square">
            <a:spAutoFit/>
          </a:bodyPr>
          <a:lstStyle/>
          <a:p>
            <a:r>
              <a:rPr lang="en-GB" dirty="0">
                <a:solidFill>
                  <a:schemeClr val="tx1"/>
                </a:solidFill>
              </a:rPr>
              <a:t>Anatomical layout of axons and synaptic connections</a:t>
            </a:r>
          </a:p>
        </p:txBody>
      </p:sp>
      <p:sp>
        <p:nvSpPr>
          <p:cNvPr id="5" name="Oval 4"/>
          <p:cNvSpPr/>
          <p:nvPr/>
        </p:nvSpPr>
        <p:spPr bwMode="auto">
          <a:xfrm>
            <a:off x="92931" y="1556792"/>
            <a:ext cx="8964488" cy="1296143"/>
          </a:xfrm>
          <a:prstGeom prst="ellipse">
            <a:avLst/>
          </a:prstGeom>
          <a:noFill/>
          <a:ln w="6667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en-GB" sz="1800" b="0" i="0" u="none" strike="noStrike" cap="none" normalizeH="0" baseline="0" smtClean="0">
              <a:ln>
                <a:noFill/>
              </a:ln>
              <a:solidFill>
                <a:schemeClr val="bg1"/>
              </a:solidFill>
              <a:effectLst/>
              <a:latin typeface="Arial" charset="0"/>
            </a:endParaRPr>
          </a:p>
        </p:txBody>
      </p:sp>
      <p:sp>
        <p:nvSpPr>
          <p:cNvPr id="7" name="Text Box 1"/>
          <p:cNvSpPr txBox="1">
            <a:spLocks noChangeArrowheads="1"/>
          </p:cNvSpPr>
          <p:nvPr/>
        </p:nvSpPr>
        <p:spPr bwMode="auto">
          <a:xfrm>
            <a:off x="330200" y="511696"/>
            <a:ext cx="8489950"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9pPr>
          </a:lstStyle>
          <a:p>
            <a:pPr>
              <a:buClrTx/>
              <a:buFontTx/>
              <a:buNone/>
            </a:pPr>
            <a:r>
              <a:rPr lang="en-GB" sz="3200" b="1" dirty="0">
                <a:solidFill>
                  <a:srgbClr val="0D0D0D"/>
                </a:solidFill>
              </a:rPr>
              <a:t>Practice</a:t>
            </a:r>
          </a:p>
        </p:txBody>
      </p:sp>
      <p:sp>
        <p:nvSpPr>
          <p:cNvPr id="8" name="Text Box 3"/>
          <p:cNvSpPr txBox="1">
            <a:spLocks noChangeArrowheads="1"/>
          </p:cNvSpPr>
          <p:nvPr/>
        </p:nvSpPr>
        <p:spPr bwMode="auto">
          <a:xfrm>
            <a:off x="330200" y="1053555"/>
            <a:ext cx="2305050" cy="503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9pPr>
          </a:lstStyle>
          <a:p>
            <a:pPr>
              <a:lnSpc>
                <a:spcPct val="150000"/>
              </a:lnSpc>
              <a:buClrTx/>
              <a:buFontTx/>
              <a:buNone/>
            </a:pPr>
            <a:r>
              <a:rPr lang="en-GB" sz="1600" b="1" dirty="0" smtClean="0">
                <a:ea typeface="ＭＳ Ｐゴシック" pitchFamily="32" charset="-128"/>
              </a:rPr>
              <a:t>When do I use </a:t>
            </a:r>
            <a:r>
              <a:rPr lang="en-GB" sz="1600" b="1" dirty="0">
                <a:ea typeface="ＭＳ Ｐゴシック" pitchFamily="32" charset="-128"/>
              </a:rPr>
              <a:t>DTI?</a:t>
            </a:r>
          </a:p>
          <a:p>
            <a:pPr>
              <a:lnSpc>
                <a:spcPct val="150000"/>
              </a:lnSpc>
              <a:buClrTx/>
              <a:buFontTx/>
              <a:buNone/>
            </a:pPr>
            <a:endParaRPr lang="en-GB" sz="1600" b="1" dirty="0">
              <a:ea typeface="ＭＳ Ｐゴシック" pitchFamily="32" charset="-128"/>
            </a:endParaRPr>
          </a:p>
        </p:txBody>
      </p:sp>
    </p:spTree>
    <p:extLst>
      <p:ext uri="{BB962C8B-B14F-4D97-AF65-F5344CB8AC3E}">
        <p14:creationId xmlns:p14="http://schemas.microsoft.com/office/powerpoint/2010/main" val="131497639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ext Box 1"/>
          <p:cNvSpPr txBox="1">
            <a:spLocks noChangeArrowheads="1"/>
          </p:cNvSpPr>
          <p:nvPr/>
        </p:nvSpPr>
        <p:spPr bwMode="auto">
          <a:xfrm>
            <a:off x="330200" y="908050"/>
            <a:ext cx="8489950"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9pPr>
          </a:lstStyle>
          <a:p>
            <a:pPr>
              <a:buClrTx/>
              <a:buFontTx/>
              <a:buNone/>
            </a:pPr>
            <a:r>
              <a:rPr lang="en-GB" sz="3200" b="1">
                <a:solidFill>
                  <a:srgbClr val="0D0D0D"/>
                </a:solidFill>
              </a:rPr>
              <a:t>Practice</a:t>
            </a:r>
          </a:p>
        </p:txBody>
      </p:sp>
      <p:sp>
        <p:nvSpPr>
          <p:cNvPr id="21506" name="Text Box 2"/>
          <p:cNvSpPr txBox="1">
            <a:spLocks noChangeArrowheads="1"/>
          </p:cNvSpPr>
          <p:nvPr/>
        </p:nvSpPr>
        <p:spPr bwMode="auto">
          <a:xfrm>
            <a:off x="330200" y="2479157"/>
            <a:ext cx="5463882" cy="34646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9pPr>
          </a:lstStyle>
          <a:p>
            <a:pPr>
              <a:lnSpc>
                <a:spcPct val="150000"/>
              </a:lnSpc>
              <a:buClrTx/>
              <a:buFontTx/>
              <a:buNone/>
            </a:pPr>
            <a:r>
              <a:rPr lang="en-GB" sz="2000" dirty="0" smtClean="0"/>
              <a:t>Applications</a:t>
            </a:r>
            <a:endParaRPr lang="en-GB" sz="2000" dirty="0"/>
          </a:p>
          <a:p>
            <a:pPr>
              <a:lnSpc>
                <a:spcPct val="150000"/>
              </a:lnSpc>
              <a:buFont typeface="Courier New" pitchFamily="49" charset="0"/>
              <a:buChar char="o"/>
            </a:pPr>
            <a:r>
              <a:rPr lang="en-GB" sz="1200" dirty="0"/>
              <a:t>  </a:t>
            </a:r>
            <a:r>
              <a:rPr lang="en-GB" sz="1400" dirty="0"/>
              <a:t>Human Connectome; generation of human white matter atlases</a:t>
            </a:r>
          </a:p>
          <a:p>
            <a:pPr>
              <a:lnSpc>
                <a:spcPct val="150000"/>
              </a:lnSpc>
              <a:buFont typeface="Courier New" pitchFamily="49" charset="0"/>
              <a:buChar char="o"/>
            </a:pPr>
            <a:r>
              <a:rPr lang="en-GB" sz="1400" dirty="0"/>
              <a:t>  Comparing groups (personality traits, diseases, psychological disorders)</a:t>
            </a:r>
          </a:p>
          <a:p>
            <a:pPr>
              <a:lnSpc>
                <a:spcPct val="150000"/>
              </a:lnSpc>
              <a:buFont typeface="Courier New" pitchFamily="49" charset="0"/>
              <a:buChar char="o"/>
            </a:pPr>
            <a:r>
              <a:rPr lang="en-GB" sz="1400" dirty="0"/>
              <a:t>  Longitudinal studies to investigate age or experience dependent white matter </a:t>
            </a:r>
            <a:r>
              <a:rPr lang="en-GB" sz="1400" dirty="0" smtClean="0"/>
              <a:t>changes</a:t>
            </a:r>
          </a:p>
          <a:p>
            <a:pPr>
              <a:lnSpc>
                <a:spcPct val="150000"/>
              </a:lnSpc>
              <a:buFont typeface="Courier New" pitchFamily="49" charset="0"/>
              <a:buChar char="o"/>
            </a:pPr>
            <a:r>
              <a:rPr lang="en-GB" sz="1400" dirty="0"/>
              <a:t> Changes in brain development</a:t>
            </a:r>
          </a:p>
          <a:p>
            <a:pPr>
              <a:lnSpc>
                <a:spcPct val="150000"/>
              </a:lnSpc>
              <a:buFont typeface="Courier New" pitchFamily="49" charset="0"/>
              <a:buChar char="o"/>
            </a:pPr>
            <a:r>
              <a:rPr lang="en-GB" sz="1400" dirty="0"/>
              <a:t>  </a:t>
            </a:r>
            <a:r>
              <a:rPr lang="en-GB" sz="1400" dirty="0" err="1"/>
              <a:t>Presurgical</a:t>
            </a:r>
            <a:r>
              <a:rPr lang="en-GB" sz="1400" dirty="0"/>
              <a:t> planning</a:t>
            </a:r>
          </a:p>
          <a:p>
            <a:pPr>
              <a:lnSpc>
                <a:spcPct val="150000"/>
              </a:lnSpc>
              <a:buFont typeface="Courier New" pitchFamily="49" charset="0"/>
              <a:buChar char="o"/>
            </a:pPr>
            <a:r>
              <a:rPr lang="en-GB" sz="1400" dirty="0"/>
              <a:t>  Marker for pathological </a:t>
            </a:r>
            <a:r>
              <a:rPr lang="en-GB" sz="1400" dirty="0" smtClean="0"/>
              <a:t>States (e.g. brain strokes)</a:t>
            </a:r>
            <a:endParaRPr lang="en-GB" sz="1400" dirty="0"/>
          </a:p>
          <a:p>
            <a:pPr>
              <a:lnSpc>
                <a:spcPct val="150000"/>
              </a:lnSpc>
              <a:buFont typeface="Courier New" pitchFamily="49" charset="0"/>
              <a:buChar char="o"/>
            </a:pPr>
            <a:endParaRPr lang="en-GB" sz="1400" dirty="0"/>
          </a:p>
        </p:txBody>
      </p:sp>
      <p:sp>
        <p:nvSpPr>
          <p:cNvPr id="21507" name="Text Box 3"/>
          <p:cNvSpPr txBox="1">
            <a:spLocks noChangeArrowheads="1"/>
          </p:cNvSpPr>
          <p:nvPr/>
        </p:nvSpPr>
        <p:spPr bwMode="auto">
          <a:xfrm>
            <a:off x="395288" y="1557338"/>
            <a:ext cx="6192837" cy="503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9pPr>
          </a:lstStyle>
          <a:p>
            <a:pPr>
              <a:lnSpc>
                <a:spcPct val="150000"/>
              </a:lnSpc>
              <a:buClrTx/>
              <a:buFontTx/>
              <a:buNone/>
            </a:pPr>
            <a:r>
              <a:rPr lang="en-GB" sz="1600" b="1" dirty="0">
                <a:ea typeface="ＭＳ Ｐゴシック" pitchFamily="32" charset="-128"/>
              </a:rPr>
              <a:t>What do we gain from Diffusion Tensor Imaging?</a:t>
            </a:r>
          </a:p>
        </p:txBody>
      </p:sp>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7995" y="2775808"/>
            <a:ext cx="2729086" cy="2295324"/>
          </a:xfrm>
          <a:prstGeom prst="rect">
            <a:avLst/>
          </a:prstGeom>
        </p:spPr>
      </p:pic>
      <p:pic>
        <p:nvPicPr>
          <p:cNvPr id="3" name="Picture 2" descr="Screen Clipping"/>
          <p:cNvPicPr>
            <a:picLocks noChangeAspect="1"/>
          </p:cNvPicPr>
          <p:nvPr/>
        </p:nvPicPr>
        <p:blipFill rotWithShape="1">
          <a:blip r:embed="rId4">
            <a:extLst>
              <a:ext uri="{28A0092B-C50C-407E-A947-70E740481C1C}">
                <a14:useLocalDpi xmlns:a14="http://schemas.microsoft.com/office/drawing/2010/main" val="0"/>
              </a:ext>
            </a:extLst>
          </a:blip>
          <a:srcRect b="69695"/>
          <a:stretch/>
        </p:blipFill>
        <p:spPr>
          <a:xfrm>
            <a:off x="4886179" y="5611396"/>
            <a:ext cx="3902802" cy="759497"/>
          </a:xfrm>
          <a:prstGeom prst="rect">
            <a:avLst/>
          </a:prstGeom>
        </p:spPr>
      </p:pic>
      <p:pic>
        <p:nvPicPr>
          <p:cNvPr id="7" name="Picture 6" descr="Screen Clipping"/>
          <p:cNvPicPr>
            <a:picLocks noChangeAspect="1"/>
          </p:cNvPicPr>
          <p:nvPr/>
        </p:nvPicPr>
        <p:blipFill rotWithShape="1">
          <a:blip r:embed="rId4">
            <a:extLst>
              <a:ext uri="{28A0092B-C50C-407E-A947-70E740481C1C}">
                <a14:useLocalDpi xmlns:a14="http://schemas.microsoft.com/office/drawing/2010/main" val="0"/>
              </a:ext>
            </a:extLst>
          </a:blip>
          <a:srcRect t="92837"/>
          <a:stretch/>
        </p:blipFill>
        <p:spPr>
          <a:xfrm>
            <a:off x="4883677" y="6335892"/>
            <a:ext cx="3902802" cy="179507"/>
          </a:xfrm>
          <a:prstGeom prst="rect">
            <a:avLst/>
          </a:prstGeom>
        </p:spPr>
      </p:pic>
    </p:spTree>
    <p:extLst>
      <p:ext uri="{BB962C8B-B14F-4D97-AF65-F5344CB8AC3E}">
        <p14:creationId xmlns:p14="http://schemas.microsoft.com/office/powerpoint/2010/main" val="84583045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ext Box 1"/>
          <p:cNvSpPr txBox="1">
            <a:spLocks noChangeArrowheads="1"/>
          </p:cNvSpPr>
          <p:nvPr/>
        </p:nvSpPr>
        <p:spPr bwMode="auto">
          <a:xfrm>
            <a:off x="330200" y="908050"/>
            <a:ext cx="8489950"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9pPr>
          </a:lstStyle>
          <a:p>
            <a:pPr>
              <a:buClrTx/>
              <a:buFontTx/>
              <a:buNone/>
            </a:pPr>
            <a:r>
              <a:rPr lang="en-GB" sz="3200" b="1">
                <a:solidFill>
                  <a:srgbClr val="0D0D0D"/>
                </a:solidFill>
              </a:rPr>
              <a:t>Limitations</a:t>
            </a:r>
          </a:p>
        </p:txBody>
      </p:sp>
      <p:sp>
        <p:nvSpPr>
          <p:cNvPr id="22530" name="Text Box 2"/>
          <p:cNvSpPr txBox="1">
            <a:spLocks noChangeArrowheads="1"/>
          </p:cNvSpPr>
          <p:nvPr/>
        </p:nvSpPr>
        <p:spPr bwMode="auto">
          <a:xfrm>
            <a:off x="1116013" y="1989138"/>
            <a:ext cx="7127875" cy="173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9pPr>
          </a:lstStyle>
          <a:p>
            <a:pPr>
              <a:buFont typeface="Courier New" pitchFamily="49" charset="0"/>
              <a:buChar char="o"/>
            </a:pPr>
            <a:r>
              <a:rPr lang="en-US" dirty="0"/>
              <a:t> Not reflective of individual structures (no measure of individual axons) </a:t>
            </a:r>
            <a:r>
              <a:rPr lang="en-US" dirty="0">
                <a:latin typeface="Wingdings" charset="2"/>
              </a:rPr>
              <a:t></a:t>
            </a:r>
            <a:r>
              <a:rPr lang="en-US" dirty="0"/>
              <a:t> rather linked to tracts of structural coherence in the brain</a:t>
            </a:r>
          </a:p>
          <a:p>
            <a:pPr>
              <a:buClrTx/>
              <a:buFontTx/>
              <a:buNone/>
            </a:pPr>
            <a:endParaRPr lang="en-US" dirty="0"/>
          </a:p>
          <a:p>
            <a:pPr>
              <a:buFont typeface="Courier New" pitchFamily="49" charset="0"/>
              <a:buChar char="o"/>
            </a:pPr>
            <a:r>
              <a:rPr lang="en-US" dirty="0"/>
              <a:t> The exact effect of specific structures is not known</a:t>
            </a:r>
          </a:p>
          <a:p>
            <a:pPr>
              <a:buClrTx/>
              <a:buFontTx/>
              <a:buNone/>
            </a:pPr>
            <a:endParaRPr lang="en-US" dirty="0"/>
          </a:p>
          <a:p>
            <a:pPr>
              <a:buFont typeface="Courier New" pitchFamily="49" charset="0"/>
              <a:buChar char="o"/>
            </a:pPr>
            <a:r>
              <a:rPr lang="en-US" dirty="0"/>
              <a:t> No gold standard available</a:t>
            </a:r>
          </a:p>
        </p:txBody>
      </p:sp>
      <p:sp>
        <p:nvSpPr>
          <p:cNvPr id="22531" name="Text Box 3"/>
          <p:cNvSpPr txBox="1">
            <a:spLocks noChangeArrowheads="1"/>
          </p:cNvSpPr>
          <p:nvPr/>
        </p:nvSpPr>
        <p:spPr bwMode="auto">
          <a:xfrm>
            <a:off x="395288" y="1557338"/>
            <a:ext cx="3340100" cy="654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a:p>
        </p:txBody>
      </p:sp>
    </p:spTree>
    <p:extLst>
      <p:ext uri="{BB962C8B-B14F-4D97-AF65-F5344CB8AC3E}">
        <p14:creationId xmlns:p14="http://schemas.microsoft.com/office/powerpoint/2010/main" val="370821479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a:spLocks noChangeArrowheads="1"/>
          </p:cNvSpPr>
          <p:nvPr/>
        </p:nvSpPr>
        <p:spPr bwMode="auto">
          <a:xfrm>
            <a:off x="330200" y="908050"/>
            <a:ext cx="8489950"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9pPr>
          </a:lstStyle>
          <a:p>
            <a:pPr algn="just">
              <a:buClrTx/>
              <a:buFontTx/>
              <a:buNone/>
            </a:pPr>
            <a:r>
              <a:rPr lang="en-GB" sz="3200" b="1" dirty="0">
                <a:solidFill>
                  <a:srgbClr val="0D0D0D"/>
                </a:solidFill>
              </a:rPr>
              <a:t>DTI in…</a:t>
            </a:r>
          </a:p>
        </p:txBody>
      </p:sp>
      <p:sp>
        <p:nvSpPr>
          <p:cNvPr id="4" name="Text Box 2"/>
          <p:cNvSpPr txBox="1">
            <a:spLocks noChangeArrowheads="1"/>
          </p:cNvSpPr>
          <p:nvPr/>
        </p:nvSpPr>
        <p:spPr bwMode="auto">
          <a:xfrm>
            <a:off x="308352" y="1628775"/>
            <a:ext cx="7127875" cy="25875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9pPr>
          </a:lstStyle>
          <a:p>
            <a:pPr>
              <a:lnSpc>
                <a:spcPct val="150000"/>
              </a:lnSpc>
            </a:pPr>
            <a:r>
              <a:rPr lang="en-US" dirty="0"/>
              <a:t>FSL (Oxford)</a:t>
            </a:r>
          </a:p>
          <a:p>
            <a:pPr>
              <a:lnSpc>
                <a:spcPct val="150000"/>
              </a:lnSpc>
            </a:pPr>
            <a:r>
              <a:rPr lang="en-US" dirty="0" err="1"/>
              <a:t>TrackVis</a:t>
            </a:r>
            <a:r>
              <a:rPr lang="en-US" dirty="0"/>
              <a:t> (MGH)</a:t>
            </a:r>
          </a:p>
          <a:p>
            <a:pPr>
              <a:lnSpc>
                <a:spcPct val="150000"/>
              </a:lnSpc>
            </a:pPr>
            <a:r>
              <a:rPr lang="en-US" dirty="0" err="1"/>
              <a:t>Freesurfer</a:t>
            </a:r>
            <a:r>
              <a:rPr lang="en-US" dirty="0"/>
              <a:t> (Harvard)</a:t>
            </a:r>
          </a:p>
          <a:p>
            <a:pPr>
              <a:lnSpc>
                <a:spcPct val="150000"/>
              </a:lnSpc>
            </a:pPr>
            <a:r>
              <a:rPr lang="en-US" dirty="0" err="1"/>
              <a:t>Mrtrix</a:t>
            </a:r>
            <a:r>
              <a:rPr lang="en-US" dirty="0"/>
              <a:t> (BRI, Australia)</a:t>
            </a:r>
          </a:p>
          <a:p>
            <a:pPr>
              <a:lnSpc>
                <a:spcPct val="150000"/>
              </a:lnSpc>
            </a:pPr>
            <a:r>
              <a:rPr lang="en-US" dirty="0"/>
              <a:t>Camino (UCL)</a:t>
            </a:r>
            <a:br>
              <a:rPr lang="en-US" dirty="0"/>
            </a:br>
            <a:r>
              <a:rPr lang="en-US" dirty="0"/>
              <a:t>… and many more!</a:t>
            </a:r>
          </a:p>
        </p:txBody>
      </p:sp>
      <p:pic>
        <p:nvPicPr>
          <p:cNvPr id="48133" name="Picture 5" descr="C:\Users\Ivan Alvarez\Desktop\mukprfr0.bm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4293096"/>
            <a:ext cx="3121353" cy="2500214"/>
          </a:xfrm>
          <a:prstGeom prst="rect">
            <a:avLst/>
          </a:prstGeom>
          <a:noFill/>
          <a:extLst>
            <a:ext uri="{909E8E84-426E-40DD-AFC4-6F175D3DCCD1}">
              <a14:hiddenFill xmlns:a14="http://schemas.microsoft.com/office/drawing/2010/main">
                <a:solidFill>
                  <a:srgbClr val="FFFFFF"/>
                </a:solidFill>
              </a14:hiddenFill>
            </a:ext>
          </a:extLst>
        </p:spPr>
      </p:pic>
      <p:pic>
        <p:nvPicPr>
          <p:cNvPr id="48136" name="Picture 8" descr="C:\Users\Ivan Alvarez\Desktop\udzupmr5.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82452" y="3140968"/>
            <a:ext cx="3289747" cy="2521436"/>
          </a:xfrm>
          <a:prstGeom prst="rect">
            <a:avLst/>
          </a:prstGeom>
          <a:noFill/>
          <a:extLst>
            <a:ext uri="{909E8E84-426E-40DD-AFC4-6F175D3DCCD1}">
              <a14:hiddenFill xmlns:a14="http://schemas.microsoft.com/office/drawing/2010/main">
                <a:solidFill>
                  <a:srgbClr val="FFFFFF"/>
                </a:solidFill>
              </a14:hiddenFill>
            </a:ext>
          </a:extLst>
        </p:spPr>
      </p:pic>
      <p:pic>
        <p:nvPicPr>
          <p:cNvPr id="48135" name="Picture 7" descr="C:\Users\Ivan Alvarez\Desktop\osg8i8nk.bmp"/>
          <p:cNvPicPr>
            <a:picLocks noChangeAspect="1" noChangeArrowheads="1"/>
          </p:cNvPicPr>
          <p:nvPr/>
        </p:nvPicPr>
        <p:blipFill rotWithShape="1">
          <a:blip r:embed="rId4">
            <a:extLst>
              <a:ext uri="{28A0092B-C50C-407E-A947-70E740481C1C}">
                <a14:useLocalDpi xmlns:a14="http://schemas.microsoft.com/office/drawing/2010/main" val="0"/>
              </a:ext>
            </a:extLst>
          </a:blip>
          <a:srcRect l="23976" t="13305" r="23699" b="18633"/>
          <a:stretch/>
        </p:blipFill>
        <p:spPr bwMode="auto">
          <a:xfrm>
            <a:off x="6012160" y="4592275"/>
            <a:ext cx="2983466" cy="2140257"/>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3398586" y="724533"/>
            <a:ext cx="3168030" cy="2197994"/>
            <a:chOff x="5148064" y="815540"/>
            <a:chExt cx="3672086" cy="2547710"/>
          </a:xfrm>
        </p:grpSpPr>
        <p:pic>
          <p:nvPicPr>
            <p:cNvPr id="48131" name="Picture 3" descr="C:\Users\Ivan Alvarez\Desktop\zmo65qrg.bm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48264" y="815540"/>
              <a:ext cx="1871886" cy="2547710"/>
            </a:xfrm>
            <a:prstGeom prst="rect">
              <a:avLst/>
            </a:prstGeom>
            <a:noFill/>
            <a:extLst>
              <a:ext uri="{909E8E84-426E-40DD-AFC4-6F175D3DCCD1}">
                <a14:hiddenFill xmlns:a14="http://schemas.microsoft.com/office/drawing/2010/main">
                  <a:solidFill>
                    <a:srgbClr val="FFFFFF"/>
                  </a:solidFill>
                </a14:hiddenFill>
              </a:ext>
            </a:extLst>
          </p:spPr>
        </p:pic>
        <p:pic>
          <p:nvPicPr>
            <p:cNvPr id="48132" name="Picture 4" descr="C:\Users\Ivan Alvarez\Desktop\fsl-logo-big.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48064" y="830713"/>
              <a:ext cx="1800200" cy="1337610"/>
            </a:xfrm>
            <a:prstGeom prst="rect">
              <a:avLst/>
            </a:prstGeom>
            <a:noFill/>
            <a:extLst>
              <a:ext uri="{909E8E84-426E-40DD-AFC4-6F175D3DCCD1}">
                <a14:hiddenFill xmlns:a14="http://schemas.microsoft.com/office/drawing/2010/main">
                  <a:solidFill>
                    <a:srgbClr val="FFFFFF"/>
                  </a:solidFill>
                </a14:hiddenFill>
              </a:ext>
            </a:extLst>
          </p:spPr>
        </p:pic>
        <p:pic>
          <p:nvPicPr>
            <p:cNvPr id="48130" name="Picture 2" descr="C:\Users\Ivan Alvarez\Desktop\p5fcuide.bmp"/>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48064" y="2067106"/>
              <a:ext cx="1800200" cy="1296144"/>
            </a:xfrm>
            <a:prstGeom prst="rect">
              <a:avLst/>
            </a:prstGeom>
            <a:noFill/>
            <a:extLst>
              <a:ext uri="{909E8E84-426E-40DD-AFC4-6F175D3DCCD1}">
                <a14:hiddenFill xmlns:a14="http://schemas.microsoft.com/office/drawing/2010/main">
                  <a:solidFill>
                    <a:srgbClr val="FFFFFF"/>
                  </a:solidFill>
                </a14:hiddenFill>
              </a:ext>
            </a:extLst>
          </p:spPr>
        </p:pic>
      </p:grpSp>
      <p:pic>
        <p:nvPicPr>
          <p:cNvPr id="48134" name="Picture 6" descr="C:\Users\Ivan Alvarez\Desktop\iod0u637.bmp"/>
          <p:cNvPicPr>
            <a:picLocks noChangeAspect="1" noChangeArrowheads="1"/>
          </p:cNvPicPr>
          <p:nvPr/>
        </p:nvPicPr>
        <p:blipFill rotWithShape="1">
          <a:blip r:embed="rId8">
            <a:extLst>
              <a:ext uri="{28A0092B-C50C-407E-A947-70E740481C1C}">
                <a14:useLocalDpi xmlns:a14="http://schemas.microsoft.com/office/drawing/2010/main" val="0"/>
              </a:ext>
            </a:extLst>
          </a:blip>
          <a:srcRect l="29690" t="6355" r="29468" b="5879"/>
          <a:stretch/>
        </p:blipFill>
        <p:spPr bwMode="auto">
          <a:xfrm>
            <a:off x="6444208" y="1769423"/>
            <a:ext cx="2412852" cy="23062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456629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330200" y="908050"/>
            <a:ext cx="8489950"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9pPr>
          </a:lstStyle>
          <a:p>
            <a:pPr>
              <a:buClrTx/>
              <a:buFontTx/>
              <a:buNone/>
            </a:pPr>
            <a:r>
              <a:rPr lang="en-GB" sz="3200" b="1" dirty="0">
                <a:solidFill>
                  <a:srgbClr val="0D0D0D"/>
                </a:solidFill>
              </a:rPr>
              <a:t>Practice</a:t>
            </a:r>
          </a:p>
        </p:txBody>
      </p:sp>
      <p:sp>
        <p:nvSpPr>
          <p:cNvPr id="16386" name="Text Box 2"/>
          <p:cNvSpPr txBox="1">
            <a:spLocks noChangeArrowheads="1"/>
          </p:cNvSpPr>
          <p:nvPr/>
        </p:nvSpPr>
        <p:spPr bwMode="auto">
          <a:xfrm>
            <a:off x="468313" y="2276475"/>
            <a:ext cx="8208143" cy="36493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marL="339725" indent="-339725">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charset="0"/>
                <a:ea typeface="DejaVu Sans" charset="0"/>
                <a:cs typeface="DejaVu Sans" charset="0"/>
              </a:defRPr>
            </a:lvl1pPr>
            <a:lvl2pPr marL="741363" indent="-284163">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charset="0"/>
                <a:ea typeface="DejaVu Sans" charset="0"/>
                <a:cs typeface="DejaVu Sans" charset="0"/>
              </a:defRPr>
            </a:lvl2pPr>
            <a:lvl3pP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charset="0"/>
                <a:ea typeface="DejaVu Sans" charset="0"/>
                <a:cs typeface="DejaVu Sans" charset="0"/>
              </a:defRPr>
            </a:lvl3pPr>
            <a:lvl4pP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charset="0"/>
                <a:ea typeface="DejaVu Sans" charset="0"/>
                <a:cs typeface="DejaVu Sans" charset="0"/>
              </a:defRPr>
            </a:lvl4pPr>
            <a:lvl5pP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charset="0"/>
                <a:ea typeface="DejaVu Sans" charset="0"/>
                <a:cs typeface="DejaVu Sans" charset="0"/>
              </a:defRPr>
            </a:lvl5pPr>
            <a:lvl6pPr marL="2514600" indent="-228600" defTabSz="449263" fontAlgn="base">
              <a:spcBef>
                <a:spcPct val="0"/>
              </a:spcBef>
              <a:spcAft>
                <a:spcPct val="0"/>
              </a:spcAft>
              <a:buClr>
                <a:srgbClr val="000000"/>
              </a:buClr>
              <a:buSzPct val="100000"/>
              <a:buFont typeface="Times New Roman" pitchFamily="16"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charset="0"/>
                <a:ea typeface="DejaVu Sans" charset="0"/>
                <a:cs typeface="DejaVu Sans" charset="0"/>
              </a:defRPr>
            </a:lvl6pPr>
            <a:lvl7pPr marL="2971800" indent="-228600" defTabSz="449263" fontAlgn="base">
              <a:spcBef>
                <a:spcPct val="0"/>
              </a:spcBef>
              <a:spcAft>
                <a:spcPct val="0"/>
              </a:spcAft>
              <a:buClr>
                <a:srgbClr val="000000"/>
              </a:buClr>
              <a:buSzPct val="100000"/>
              <a:buFont typeface="Times New Roman" pitchFamily="16"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charset="0"/>
                <a:ea typeface="DejaVu Sans" charset="0"/>
                <a:cs typeface="DejaVu Sans" charset="0"/>
              </a:defRPr>
            </a:lvl7pPr>
            <a:lvl8pPr marL="3429000" indent="-228600" defTabSz="449263" fontAlgn="base">
              <a:spcBef>
                <a:spcPct val="0"/>
              </a:spcBef>
              <a:spcAft>
                <a:spcPct val="0"/>
              </a:spcAft>
              <a:buClr>
                <a:srgbClr val="000000"/>
              </a:buClr>
              <a:buSzPct val="100000"/>
              <a:buFont typeface="Times New Roman" pitchFamily="16"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charset="0"/>
                <a:ea typeface="DejaVu Sans" charset="0"/>
                <a:cs typeface="DejaVu Sans" charset="0"/>
              </a:defRPr>
            </a:lvl8pPr>
            <a:lvl9pPr marL="3886200" indent="-228600" defTabSz="449263" fontAlgn="base">
              <a:spcBef>
                <a:spcPct val="0"/>
              </a:spcBef>
              <a:spcAft>
                <a:spcPct val="0"/>
              </a:spcAft>
              <a:buClr>
                <a:srgbClr val="000000"/>
              </a:buClr>
              <a:buSzPct val="100000"/>
              <a:buFont typeface="Times New Roman" pitchFamily="16"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charset="0"/>
                <a:ea typeface="DejaVu Sans" charset="0"/>
                <a:cs typeface="DejaVu Sans" charset="0"/>
              </a:defRPr>
            </a:lvl9pPr>
          </a:lstStyle>
          <a:p>
            <a:pPr marL="342900" indent="-342900" algn="just">
              <a:lnSpc>
                <a:spcPct val="150000"/>
              </a:lnSpc>
              <a:buAutoNum type="arabicPeriod"/>
            </a:pPr>
            <a:r>
              <a:rPr lang="en-GB" sz="1400" dirty="0" smtClean="0"/>
              <a:t>Move </a:t>
            </a:r>
            <a:r>
              <a:rPr lang="en-GB" sz="1400" dirty="0"/>
              <a:t>the data off the scanner and convert it to a usable format</a:t>
            </a:r>
            <a:r>
              <a:rPr lang="en-GB" sz="1400" dirty="0" smtClean="0"/>
              <a:t>.</a:t>
            </a:r>
          </a:p>
          <a:p>
            <a:pPr marL="342900" indent="-342900" algn="just">
              <a:lnSpc>
                <a:spcPct val="150000"/>
              </a:lnSpc>
              <a:buAutoNum type="arabicPeriod"/>
            </a:pPr>
            <a:endParaRPr lang="en-GB" sz="1400" dirty="0" smtClean="0"/>
          </a:p>
          <a:p>
            <a:pPr marL="342900" indent="-342900" algn="just">
              <a:lnSpc>
                <a:spcPct val="150000"/>
              </a:lnSpc>
              <a:buAutoNum type="arabicPeriod" startAt="2"/>
            </a:pPr>
            <a:r>
              <a:rPr lang="en-GB" sz="1400" dirty="0" smtClean="0"/>
              <a:t>Deal </a:t>
            </a:r>
            <a:r>
              <a:rPr lang="en-GB" sz="1400" dirty="0"/>
              <a:t>with distortions common to diffusion images, like EPI and eddy currents. </a:t>
            </a:r>
            <a:endParaRPr lang="en-GB" sz="1400" dirty="0" smtClean="0"/>
          </a:p>
          <a:p>
            <a:pPr marL="342900" indent="-342900" algn="just">
              <a:lnSpc>
                <a:spcPct val="150000"/>
              </a:lnSpc>
              <a:buAutoNum type="arabicPeriod" startAt="2"/>
            </a:pPr>
            <a:endParaRPr lang="en-GB" sz="1400" dirty="0" smtClean="0"/>
          </a:p>
          <a:p>
            <a:pPr marL="342900" indent="-342900" algn="just">
              <a:lnSpc>
                <a:spcPct val="150000"/>
              </a:lnSpc>
              <a:buAutoNum type="arabicPeriod" startAt="2"/>
            </a:pPr>
            <a:r>
              <a:rPr lang="en-GB" sz="1400" dirty="0" smtClean="0"/>
              <a:t>Remove </a:t>
            </a:r>
            <a:r>
              <a:rPr lang="en-GB" sz="1400" dirty="0"/>
              <a:t>any non-brain tissues</a:t>
            </a:r>
            <a:r>
              <a:rPr lang="en-GB" sz="1400" dirty="0" smtClean="0"/>
              <a:t>.</a:t>
            </a:r>
          </a:p>
          <a:p>
            <a:pPr marL="342900" indent="-342900" algn="just">
              <a:lnSpc>
                <a:spcPct val="150000"/>
              </a:lnSpc>
              <a:buAutoNum type="arabicPeriod" startAt="2"/>
            </a:pPr>
            <a:endParaRPr lang="en-GB" sz="1400" dirty="0" smtClean="0"/>
          </a:p>
          <a:p>
            <a:pPr marL="342900" indent="-342900">
              <a:lnSpc>
                <a:spcPct val="150000"/>
              </a:lnSpc>
              <a:buAutoNum type="arabicPeriod" startAt="2"/>
            </a:pPr>
            <a:r>
              <a:rPr lang="en-GB" sz="1400" dirty="0" smtClean="0"/>
              <a:t>Create a </a:t>
            </a:r>
            <a:r>
              <a:rPr lang="en-GB" sz="1400" dirty="0"/>
              <a:t>gradient directions </a:t>
            </a:r>
            <a:r>
              <a:rPr lang="en-GB" sz="1400" dirty="0" smtClean="0"/>
              <a:t>file.</a:t>
            </a:r>
          </a:p>
          <a:p>
            <a:pPr marL="342900" indent="-342900">
              <a:lnSpc>
                <a:spcPct val="150000"/>
              </a:lnSpc>
              <a:buAutoNum type="arabicPeriod" startAt="2"/>
            </a:pPr>
            <a:endParaRPr lang="en-GB" sz="1400" dirty="0" smtClean="0"/>
          </a:p>
          <a:p>
            <a:pPr marL="342900" indent="-342900">
              <a:lnSpc>
                <a:spcPct val="150000"/>
              </a:lnSpc>
              <a:buAutoNum type="arabicPeriod" startAt="2"/>
            </a:pPr>
            <a:r>
              <a:rPr lang="en-GB" sz="1400" dirty="0" smtClean="0"/>
              <a:t>Fit </a:t>
            </a:r>
            <a:r>
              <a:rPr lang="en-GB" sz="1400" dirty="0"/>
              <a:t>the tensors</a:t>
            </a:r>
            <a:r>
              <a:rPr lang="en-GB" sz="1400" dirty="0" smtClean="0"/>
              <a:t>.</a:t>
            </a:r>
          </a:p>
          <a:p>
            <a:pPr marL="342900" indent="-342900">
              <a:lnSpc>
                <a:spcPct val="150000"/>
              </a:lnSpc>
              <a:buAutoNum type="arabicPeriod" startAt="2"/>
            </a:pPr>
            <a:endParaRPr lang="en-GB" sz="1400" dirty="0" smtClean="0"/>
          </a:p>
          <a:p>
            <a:pPr marL="342900" indent="-342900">
              <a:lnSpc>
                <a:spcPct val="150000"/>
              </a:lnSpc>
              <a:buAutoNum type="arabicPeriod" startAt="2"/>
            </a:pPr>
            <a:r>
              <a:rPr lang="en-GB" sz="1400" dirty="0" smtClean="0"/>
              <a:t>Check </a:t>
            </a:r>
            <a:r>
              <a:rPr lang="en-GB" sz="1400" dirty="0"/>
              <a:t>the fit of the tensors.</a:t>
            </a:r>
            <a:endParaRPr lang="de-DE" sz="1400" i="1" dirty="0"/>
          </a:p>
        </p:txBody>
      </p:sp>
      <p:sp>
        <p:nvSpPr>
          <p:cNvPr id="16387" name="Text Box 3"/>
          <p:cNvSpPr txBox="1">
            <a:spLocks noChangeArrowheads="1"/>
          </p:cNvSpPr>
          <p:nvPr/>
        </p:nvSpPr>
        <p:spPr bwMode="auto">
          <a:xfrm>
            <a:off x="343857" y="1449387"/>
            <a:ext cx="2305050" cy="503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9pPr>
          </a:lstStyle>
          <a:p>
            <a:pPr>
              <a:lnSpc>
                <a:spcPct val="150000"/>
              </a:lnSpc>
              <a:buClrTx/>
              <a:buFontTx/>
              <a:buNone/>
            </a:pPr>
            <a:r>
              <a:rPr lang="en-GB" sz="1600" b="1" dirty="0">
                <a:ea typeface="ＭＳ Ｐゴシック" pitchFamily="32" charset="-128"/>
              </a:rPr>
              <a:t>How do you do DTI?</a:t>
            </a:r>
          </a:p>
          <a:p>
            <a:pPr>
              <a:lnSpc>
                <a:spcPct val="150000"/>
              </a:lnSpc>
              <a:buClrTx/>
              <a:buFontTx/>
              <a:buNone/>
            </a:pPr>
            <a:endParaRPr lang="en-GB" sz="1600" b="1" dirty="0">
              <a:ea typeface="ＭＳ Ｐゴシック" pitchFamily="32" charset="-128"/>
            </a:endParaRPr>
          </a:p>
        </p:txBody>
      </p:sp>
      <p:grpSp>
        <p:nvGrpSpPr>
          <p:cNvPr id="5" name="Group 4"/>
          <p:cNvGrpSpPr/>
          <p:nvPr/>
        </p:nvGrpSpPr>
        <p:grpSpPr>
          <a:xfrm>
            <a:off x="5292080" y="4051665"/>
            <a:ext cx="3168030" cy="2197994"/>
            <a:chOff x="5148064" y="815540"/>
            <a:chExt cx="3672086" cy="2547710"/>
          </a:xfrm>
        </p:grpSpPr>
        <p:pic>
          <p:nvPicPr>
            <p:cNvPr id="6" name="Picture 3" descr="C:\Users\Ivan Alvarez\Desktop\zmo65qrg.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8264" y="815540"/>
              <a:ext cx="1871886" cy="254771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Ivan Alvarez\Desktop\fsl-logo-bi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064" y="830713"/>
              <a:ext cx="1800200" cy="133761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Ivan Alvarez\Desktop\p5fcuide.bm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48064" y="2067106"/>
              <a:ext cx="1800200" cy="129614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18412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ext Box 1"/>
          <p:cNvSpPr txBox="1">
            <a:spLocks noChangeArrowheads="1"/>
          </p:cNvSpPr>
          <p:nvPr/>
        </p:nvSpPr>
        <p:spPr bwMode="auto">
          <a:xfrm>
            <a:off x="250825" y="692150"/>
            <a:ext cx="8489950" cy="5766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9pPr>
          </a:lstStyle>
          <a:p>
            <a:pPr>
              <a:buClrTx/>
              <a:buFontTx/>
              <a:buNone/>
            </a:pPr>
            <a:r>
              <a:rPr lang="en-GB" sz="3000" b="1" dirty="0">
                <a:latin typeface="Calibri" panose="020F0502020204030204" pitchFamily="34" charset="0"/>
              </a:rPr>
              <a:t>Overview</a:t>
            </a:r>
          </a:p>
        </p:txBody>
      </p:sp>
      <p:sp>
        <p:nvSpPr>
          <p:cNvPr id="5122" name="Text Box 2"/>
          <p:cNvSpPr txBox="1">
            <a:spLocks noChangeArrowheads="1"/>
          </p:cNvSpPr>
          <p:nvPr/>
        </p:nvSpPr>
        <p:spPr bwMode="auto">
          <a:xfrm>
            <a:off x="785200" y="1412776"/>
            <a:ext cx="4722904" cy="46798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9pPr>
          </a:lstStyle>
          <a:p>
            <a:pPr>
              <a:lnSpc>
                <a:spcPct val="150000"/>
              </a:lnSpc>
              <a:spcBef>
                <a:spcPts val="550"/>
              </a:spcBef>
              <a:buClrTx/>
              <a:buFontTx/>
              <a:buNone/>
            </a:pPr>
            <a:r>
              <a:rPr lang="en-GB" sz="2200" b="1" dirty="0">
                <a:latin typeface="Calibri" panose="020F0502020204030204" pitchFamily="34" charset="0"/>
                <a:ea typeface="Verdana" pitchFamily="32" charset="0"/>
                <a:cs typeface="Verdana" pitchFamily="32" charset="0"/>
              </a:rPr>
              <a:t>Theory</a:t>
            </a:r>
          </a:p>
          <a:p>
            <a:pPr>
              <a:lnSpc>
                <a:spcPct val="150000"/>
              </a:lnSpc>
              <a:spcBef>
                <a:spcPts val="400"/>
              </a:spcBef>
              <a:buFont typeface="Arial" charset="0"/>
              <a:buChar char="•"/>
            </a:pPr>
            <a:r>
              <a:rPr lang="en-GB" sz="1600" b="1" dirty="0" smtClean="0">
                <a:latin typeface="Calibri" panose="020F0502020204030204" pitchFamily="34" charset="0"/>
                <a:ea typeface="Verdana" pitchFamily="32" charset="0"/>
                <a:cs typeface="Verdana" pitchFamily="32" charset="0"/>
              </a:rPr>
              <a:t> The diffusion principle</a:t>
            </a:r>
          </a:p>
          <a:p>
            <a:pPr>
              <a:lnSpc>
                <a:spcPct val="150000"/>
              </a:lnSpc>
              <a:spcBef>
                <a:spcPts val="400"/>
              </a:spcBef>
              <a:buFont typeface="Arial" charset="0"/>
              <a:buChar char="•"/>
            </a:pPr>
            <a:r>
              <a:rPr lang="en-GB" sz="1600" b="1" dirty="0" smtClean="0">
                <a:latin typeface="Calibri" panose="020F0502020204030204" pitchFamily="34" charset="0"/>
                <a:ea typeface="Verdana" pitchFamily="32" charset="0"/>
                <a:cs typeface="Verdana" pitchFamily="32" charset="0"/>
              </a:rPr>
              <a:t> Diffusion measured by MRI</a:t>
            </a:r>
            <a:endParaRPr lang="en-GB" sz="1600" b="1" dirty="0">
              <a:latin typeface="Calibri" panose="020F0502020204030204" pitchFamily="34" charset="0"/>
              <a:ea typeface="Verdana" pitchFamily="32" charset="0"/>
              <a:cs typeface="Verdana" pitchFamily="32" charset="0"/>
            </a:endParaRPr>
          </a:p>
          <a:p>
            <a:pPr>
              <a:lnSpc>
                <a:spcPct val="150000"/>
              </a:lnSpc>
              <a:spcBef>
                <a:spcPts val="400"/>
              </a:spcBef>
              <a:buFont typeface="Arial" charset="0"/>
              <a:buChar char="•"/>
            </a:pPr>
            <a:r>
              <a:rPr lang="en-GB" sz="1600" b="1" dirty="0" smtClean="0">
                <a:latin typeface="Calibri" panose="020F0502020204030204" pitchFamily="34" charset="0"/>
                <a:ea typeface="Verdana" pitchFamily="32" charset="0"/>
                <a:cs typeface="Verdana" pitchFamily="32" charset="0"/>
              </a:rPr>
              <a:t> The tensor model</a:t>
            </a:r>
            <a:endParaRPr lang="en-GB" sz="1600" b="1" dirty="0">
              <a:latin typeface="Calibri" panose="020F0502020204030204" pitchFamily="34" charset="0"/>
              <a:ea typeface="Verdana" pitchFamily="32" charset="0"/>
              <a:cs typeface="Verdana" pitchFamily="32" charset="0"/>
            </a:endParaRPr>
          </a:p>
          <a:p>
            <a:pPr>
              <a:lnSpc>
                <a:spcPct val="150000"/>
              </a:lnSpc>
              <a:spcBef>
                <a:spcPts val="400"/>
              </a:spcBef>
              <a:buFont typeface="Arial" charset="0"/>
              <a:buChar char="•"/>
            </a:pPr>
            <a:r>
              <a:rPr lang="en-GB" sz="1600" b="1" dirty="0" smtClean="0">
                <a:latin typeface="Calibri" panose="020F0502020204030204" pitchFamily="34" charset="0"/>
                <a:ea typeface="Verdana" pitchFamily="32" charset="0"/>
                <a:cs typeface="Verdana" pitchFamily="32" charset="0"/>
              </a:rPr>
              <a:t> Imaging of diffusivity</a:t>
            </a:r>
          </a:p>
          <a:p>
            <a:pPr>
              <a:lnSpc>
                <a:spcPct val="150000"/>
              </a:lnSpc>
              <a:spcBef>
                <a:spcPts val="550"/>
              </a:spcBef>
              <a:buClrTx/>
              <a:buFontTx/>
              <a:buNone/>
            </a:pPr>
            <a:r>
              <a:rPr lang="en-GB" sz="2200" dirty="0" smtClean="0">
                <a:latin typeface="Calibri" panose="020F0502020204030204" pitchFamily="34" charset="0"/>
                <a:ea typeface="Verdana" pitchFamily="32" charset="0"/>
                <a:cs typeface="Verdana" pitchFamily="32" charset="0"/>
              </a:rPr>
              <a:t>Practice</a:t>
            </a:r>
            <a:endParaRPr lang="en-GB" sz="2200" dirty="0">
              <a:latin typeface="Calibri" panose="020F0502020204030204" pitchFamily="34" charset="0"/>
              <a:ea typeface="Verdana" pitchFamily="32" charset="0"/>
              <a:cs typeface="Verdana" pitchFamily="32" charset="0"/>
            </a:endParaRPr>
          </a:p>
          <a:p>
            <a:pPr>
              <a:lnSpc>
                <a:spcPct val="150000"/>
              </a:lnSpc>
              <a:spcBef>
                <a:spcPts val="400"/>
              </a:spcBef>
              <a:buFont typeface="Arial" charset="0"/>
              <a:buChar char="•"/>
            </a:pPr>
            <a:r>
              <a:rPr lang="en-GB" sz="1600" dirty="0" smtClean="0">
                <a:latin typeface="Calibri" panose="020F0502020204030204" pitchFamily="34" charset="0"/>
                <a:ea typeface="Verdana" pitchFamily="32" charset="0"/>
                <a:cs typeface="Verdana" pitchFamily="32" charset="0"/>
              </a:rPr>
              <a:t> </a:t>
            </a:r>
            <a:r>
              <a:rPr lang="en-GB" sz="1600" dirty="0">
                <a:latin typeface="Calibri" panose="020F0502020204030204" pitchFamily="34" charset="0"/>
                <a:ea typeface="Verdana" pitchFamily="32" charset="0"/>
                <a:cs typeface="Verdana" pitchFamily="32" charset="0"/>
              </a:rPr>
              <a:t>When do I use DTI?</a:t>
            </a:r>
          </a:p>
          <a:p>
            <a:pPr>
              <a:lnSpc>
                <a:spcPct val="150000"/>
              </a:lnSpc>
              <a:spcBef>
                <a:spcPts val="400"/>
              </a:spcBef>
              <a:buFont typeface="Arial" charset="0"/>
              <a:buChar char="•"/>
            </a:pPr>
            <a:r>
              <a:rPr lang="en-GB" sz="1600" dirty="0">
                <a:latin typeface="Calibri" panose="020F0502020204030204" pitchFamily="34" charset="0"/>
                <a:ea typeface="Verdana" pitchFamily="32" charset="0"/>
                <a:cs typeface="Verdana" pitchFamily="32" charset="0"/>
              </a:rPr>
              <a:t>What do we gain from Diffusion Tensor Imaging?</a:t>
            </a:r>
          </a:p>
          <a:p>
            <a:pPr>
              <a:lnSpc>
                <a:spcPct val="150000"/>
              </a:lnSpc>
              <a:spcBef>
                <a:spcPts val="400"/>
              </a:spcBef>
              <a:buFont typeface="Arial" charset="0"/>
              <a:buChar char="•"/>
            </a:pPr>
            <a:r>
              <a:rPr lang="en-GB" sz="1600" dirty="0">
                <a:latin typeface="Calibri" panose="020F0502020204030204" pitchFamily="34" charset="0"/>
                <a:ea typeface="Verdana" pitchFamily="32" charset="0"/>
                <a:cs typeface="Verdana" pitchFamily="32" charset="0"/>
              </a:rPr>
              <a:t>DTI in FSL and other programs</a:t>
            </a:r>
          </a:p>
          <a:p>
            <a:pPr>
              <a:lnSpc>
                <a:spcPct val="150000"/>
              </a:lnSpc>
              <a:spcBef>
                <a:spcPts val="400"/>
              </a:spcBef>
              <a:buFont typeface="Arial" charset="0"/>
              <a:buChar char="•"/>
            </a:pPr>
            <a:r>
              <a:rPr lang="en-GB" sz="1600" dirty="0">
                <a:latin typeface="Calibri" panose="020F0502020204030204" pitchFamily="34" charset="0"/>
                <a:ea typeface="Verdana" pitchFamily="32" charset="0"/>
                <a:cs typeface="Verdana" pitchFamily="32" charset="0"/>
              </a:rPr>
              <a:t>How do you do DTI?</a:t>
            </a:r>
          </a:p>
          <a:p>
            <a:pPr>
              <a:lnSpc>
                <a:spcPct val="150000"/>
              </a:lnSpc>
              <a:spcBef>
                <a:spcPts val="400"/>
              </a:spcBef>
              <a:buFont typeface="Arial" charset="0"/>
              <a:buChar char="•"/>
            </a:pPr>
            <a:r>
              <a:rPr lang="en-GB" sz="1600" dirty="0" err="1">
                <a:latin typeface="Calibri" panose="020F0502020204030204" pitchFamily="34" charset="0"/>
                <a:ea typeface="Verdana" pitchFamily="32" charset="0"/>
                <a:cs typeface="Verdana" pitchFamily="32" charset="0"/>
              </a:rPr>
              <a:t>Tractography</a:t>
            </a:r>
            <a:endParaRPr lang="en-GB" sz="1600" dirty="0">
              <a:latin typeface="Calibri" panose="020F0502020204030204" pitchFamily="34" charset="0"/>
              <a:ea typeface="Verdana" pitchFamily="32" charset="0"/>
              <a:cs typeface="Verdana" pitchFamily="32" charset="0"/>
            </a:endParaRPr>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5560" y="1052736"/>
            <a:ext cx="4445000" cy="48958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67682523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330200" y="908050"/>
            <a:ext cx="8489950"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9pPr>
          </a:lstStyle>
          <a:p>
            <a:pPr>
              <a:buClrTx/>
              <a:buFontTx/>
              <a:buNone/>
            </a:pPr>
            <a:r>
              <a:rPr lang="en-GB" sz="3200" b="1" dirty="0">
                <a:solidFill>
                  <a:srgbClr val="0D0D0D"/>
                </a:solidFill>
              </a:rPr>
              <a:t>Practice</a:t>
            </a:r>
          </a:p>
        </p:txBody>
      </p:sp>
      <p:sp>
        <p:nvSpPr>
          <p:cNvPr id="16386" name="Text Box 2"/>
          <p:cNvSpPr txBox="1">
            <a:spLocks noChangeArrowheads="1"/>
          </p:cNvSpPr>
          <p:nvPr/>
        </p:nvSpPr>
        <p:spPr bwMode="auto">
          <a:xfrm>
            <a:off x="343857" y="2116228"/>
            <a:ext cx="8208143" cy="3777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marL="339725" indent="-339725">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charset="0"/>
                <a:ea typeface="DejaVu Sans" charset="0"/>
                <a:cs typeface="DejaVu Sans" charset="0"/>
              </a:defRPr>
            </a:lvl1pPr>
            <a:lvl2pPr marL="741363" indent="-284163">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charset="0"/>
                <a:ea typeface="DejaVu Sans" charset="0"/>
                <a:cs typeface="DejaVu Sans" charset="0"/>
              </a:defRPr>
            </a:lvl2pPr>
            <a:lvl3pP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charset="0"/>
                <a:ea typeface="DejaVu Sans" charset="0"/>
                <a:cs typeface="DejaVu Sans" charset="0"/>
              </a:defRPr>
            </a:lvl3pPr>
            <a:lvl4pP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charset="0"/>
                <a:ea typeface="DejaVu Sans" charset="0"/>
                <a:cs typeface="DejaVu Sans" charset="0"/>
              </a:defRPr>
            </a:lvl4pPr>
            <a:lvl5pP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charset="0"/>
                <a:ea typeface="DejaVu Sans" charset="0"/>
                <a:cs typeface="DejaVu Sans" charset="0"/>
              </a:defRPr>
            </a:lvl5pPr>
            <a:lvl6pPr marL="2514600" indent="-228600" defTabSz="449263" fontAlgn="base">
              <a:spcBef>
                <a:spcPct val="0"/>
              </a:spcBef>
              <a:spcAft>
                <a:spcPct val="0"/>
              </a:spcAft>
              <a:buClr>
                <a:srgbClr val="000000"/>
              </a:buClr>
              <a:buSzPct val="100000"/>
              <a:buFont typeface="Times New Roman" pitchFamily="16"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charset="0"/>
                <a:ea typeface="DejaVu Sans" charset="0"/>
                <a:cs typeface="DejaVu Sans" charset="0"/>
              </a:defRPr>
            </a:lvl6pPr>
            <a:lvl7pPr marL="2971800" indent="-228600" defTabSz="449263" fontAlgn="base">
              <a:spcBef>
                <a:spcPct val="0"/>
              </a:spcBef>
              <a:spcAft>
                <a:spcPct val="0"/>
              </a:spcAft>
              <a:buClr>
                <a:srgbClr val="000000"/>
              </a:buClr>
              <a:buSzPct val="100000"/>
              <a:buFont typeface="Times New Roman" pitchFamily="16"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charset="0"/>
                <a:ea typeface="DejaVu Sans" charset="0"/>
                <a:cs typeface="DejaVu Sans" charset="0"/>
              </a:defRPr>
            </a:lvl7pPr>
            <a:lvl8pPr marL="3429000" indent="-228600" defTabSz="449263" fontAlgn="base">
              <a:spcBef>
                <a:spcPct val="0"/>
              </a:spcBef>
              <a:spcAft>
                <a:spcPct val="0"/>
              </a:spcAft>
              <a:buClr>
                <a:srgbClr val="000000"/>
              </a:buClr>
              <a:buSzPct val="100000"/>
              <a:buFont typeface="Times New Roman" pitchFamily="16"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charset="0"/>
                <a:ea typeface="DejaVu Sans" charset="0"/>
                <a:cs typeface="DejaVu Sans" charset="0"/>
              </a:defRPr>
            </a:lvl8pPr>
            <a:lvl9pPr marL="3886200" indent="-228600" defTabSz="449263" fontAlgn="base">
              <a:spcBef>
                <a:spcPct val="0"/>
              </a:spcBef>
              <a:spcAft>
                <a:spcPct val="0"/>
              </a:spcAft>
              <a:buClr>
                <a:srgbClr val="000000"/>
              </a:buClr>
              <a:buSzPct val="100000"/>
              <a:buFont typeface="Times New Roman" pitchFamily="16"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charset="0"/>
                <a:ea typeface="DejaVu Sans" charset="0"/>
                <a:cs typeface="DejaVu Sans" charset="0"/>
              </a:defRPr>
            </a:lvl9pPr>
          </a:lstStyle>
          <a:p>
            <a:pPr marL="342900" indent="-342900" algn="just">
              <a:lnSpc>
                <a:spcPct val="150000"/>
              </a:lnSpc>
              <a:buAutoNum type="arabicPeriod"/>
            </a:pPr>
            <a:r>
              <a:rPr lang="en-GB" sz="1400" b="1" dirty="0" smtClean="0"/>
              <a:t>Move </a:t>
            </a:r>
            <a:r>
              <a:rPr lang="en-GB" sz="1400" b="1" dirty="0"/>
              <a:t>the data off the scanner and convert it to a usable format</a:t>
            </a:r>
            <a:r>
              <a:rPr lang="en-GB" sz="1400" b="1" dirty="0" smtClean="0"/>
              <a:t>.</a:t>
            </a:r>
          </a:p>
        </p:txBody>
      </p:sp>
      <p:sp>
        <p:nvSpPr>
          <p:cNvPr id="16387" name="Text Box 3"/>
          <p:cNvSpPr txBox="1">
            <a:spLocks noChangeArrowheads="1"/>
          </p:cNvSpPr>
          <p:nvPr/>
        </p:nvSpPr>
        <p:spPr bwMode="auto">
          <a:xfrm>
            <a:off x="343857" y="1449387"/>
            <a:ext cx="2305050" cy="503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9pPr>
          </a:lstStyle>
          <a:p>
            <a:pPr>
              <a:lnSpc>
                <a:spcPct val="150000"/>
              </a:lnSpc>
              <a:buClrTx/>
              <a:buFontTx/>
              <a:buNone/>
            </a:pPr>
            <a:r>
              <a:rPr lang="en-GB" sz="1600" b="1" dirty="0">
                <a:ea typeface="ＭＳ Ｐゴシック" pitchFamily="32" charset="-128"/>
              </a:rPr>
              <a:t>How do you do DTI?</a:t>
            </a:r>
          </a:p>
          <a:p>
            <a:pPr>
              <a:lnSpc>
                <a:spcPct val="150000"/>
              </a:lnSpc>
              <a:buClrTx/>
              <a:buFontTx/>
              <a:buNone/>
            </a:pPr>
            <a:endParaRPr lang="en-GB" sz="1600" b="1" dirty="0">
              <a:ea typeface="ＭＳ Ｐゴシック" pitchFamily="32" charset="-128"/>
            </a:endParaRPr>
          </a:p>
        </p:txBody>
      </p:sp>
      <p:cxnSp>
        <p:nvCxnSpPr>
          <p:cNvPr id="4" name="Straight Arrow Connector 3"/>
          <p:cNvCxnSpPr/>
          <p:nvPr/>
        </p:nvCxnSpPr>
        <p:spPr bwMode="auto">
          <a:xfrm flipV="1">
            <a:off x="3851920" y="3949732"/>
            <a:ext cx="1584176" cy="18458"/>
          </a:xfrm>
          <a:prstGeom prst="straightConnector1">
            <a:avLst/>
          </a:prstGeom>
          <a:solidFill>
            <a:srgbClr val="00B8FF"/>
          </a:solidFill>
          <a:ln w="57150" cap="flat" cmpd="sng" algn="ctr">
            <a:solidFill>
              <a:srgbClr val="C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7" name="Picture 6"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6096" y="3204792"/>
            <a:ext cx="2494479" cy="1526793"/>
          </a:xfrm>
          <a:prstGeom prst="rect">
            <a:avLst/>
          </a:prstGeom>
          <a:ln>
            <a:solidFill>
              <a:schemeClr val="tx2"/>
            </a:solidFill>
          </a:ln>
        </p:spPr>
      </p:pic>
      <p:pic>
        <p:nvPicPr>
          <p:cNvPr id="8" name="Picture 7" descr="Screen Clipping"/>
          <p:cNvPicPr>
            <a:picLocks noChangeAspect="1"/>
          </p:cNvPicPr>
          <p:nvPr/>
        </p:nvPicPr>
        <p:blipFill rotWithShape="1">
          <a:blip r:embed="rId4">
            <a:extLst>
              <a:ext uri="{28A0092B-C50C-407E-A947-70E740481C1C}">
                <a14:useLocalDpi xmlns:a14="http://schemas.microsoft.com/office/drawing/2010/main" val="0"/>
              </a:ext>
            </a:extLst>
          </a:blip>
          <a:srcRect l="2290" t="4012" r="3796" b="60831"/>
          <a:stretch/>
        </p:blipFill>
        <p:spPr>
          <a:xfrm>
            <a:off x="1907865" y="5215296"/>
            <a:ext cx="5472286" cy="1334704"/>
          </a:xfrm>
          <a:prstGeom prst="rect">
            <a:avLst/>
          </a:prstGeom>
          <a:ln w="12700">
            <a:solidFill>
              <a:schemeClr val="tx2"/>
            </a:solidFill>
          </a:ln>
        </p:spPr>
      </p:pic>
      <p:pic>
        <p:nvPicPr>
          <p:cNvPr id="10" name="Picture 9"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2778" y="3652881"/>
            <a:ext cx="2319142" cy="593701"/>
          </a:xfrm>
          <a:prstGeom prst="rect">
            <a:avLst/>
          </a:prstGeom>
          <a:ln>
            <a:solidFill>
              <a:schemeClr val="tx2"/>
            </a:solidFill>
          </a:ln>
        </p:spPr>
      </p:pic>
    </p:spTree>
    <p:extLst>
      <p:ext uri="{BB962C8B-B14F-4D97-AF65-F5344CB8AC3E}">
        <p14:creationId xmlns:p14="http://schemas.microsoft.com/office/powerpoint/2010/main" val="424091743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330200" y="908050"/>
            <a:ext cx="8489950"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9pPr>
          </a:lstStyle>
          <a:p>
            <a:pPr>
              <a:buClrTx/>
              <a:buFontTx/>
              <a:buNone/>
            </a:pPr>
            <a:r>
              <a:rPr lang="en-GB" sz="3200" b="1" dirty="0">
                <a:solidFill>
                  <a:srgbClr val="0D0D0D"/>
                </a:solidFill>
              </a:rPr>
              <a:t>Practice</a:t>
            </a:r>
          </a:p>
        </p:txBody>
      </p:sp>
      <p:sp>
        <p:nvSpPr>
          <p:cNvPr id="16386" name="Text Box 2"/>
          <p:cNvSpPr txBox="1">
            <a:spLocks noChangeArrowheads="1"/>
          </p:cNvSpPr>
          <p:nvPr/>
        </p:nvSpPr>
        <p:spPr bwMode="auto">
          <a:xfrm>
            <a:off x="369144" y="1793062"/>
            <a:ext cx="8208143" cy="7408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marL="339725" indent="-339725">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charset="0"/>
                <a:ea typeface="DejaVu Sans" charset="0"/>
                <a:cs typeface="DejaVu Sans" charset="0"/>
              </a:defRPr>
            </a:lvl1pPr>
            <a:lvl2pPr marL="741363" indent="-284163">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charset="0"/>
                <a:ea typeface="DejaVu Sans" charset="0"/>
                <a:cs typeface="DejaVu Sans" charset="0"/>
              </a:defRPr>
            </a:lvl2pPr>
            <a:lvl3pP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charset="0"/>
                <a:ea typeface="DejaVu Sans" charset="0"/>
                <a:cs typeface="DejaVu Sans" charset="0"/>
              </a:defRPr>
            </a:lvl3pPr>
            <a:lvl4pP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charset="0"/>
                <a:ea typeface="DejaVu Sans" charset="0"/>
                <a:cs typeface="DejaVu Sans" charset="0"/>
              </a:defRPr>
            </a:lvl4pPr>
            <a:lvl5pP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charset="0"/>
                <a:ea typeface="DejaVu Sans" charset="0"/>
                <a:cs typeface="DejaVu Sans" charset="0"/>
              </a:defRPr>
            </a:lvl5pPr>
            <a:lvl6pPr marL="2514600" indent="-228600" defTabSz="449263" fontAlgn="base">
              <a:spcBef>
                <a:spcPct val="0"/>
              </a:spcBef>
              <a:spcAft>
                <a:spcPct val="0"/>
              </a:spcAft>
              <a:buClr>
                <a:srgbClr val="000000"/>
              </a:buClr>
              <a:buSzPct val="100000"/>
              <a:buFont typeface="Times New Roman" pitchFamily="16"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charset="0"/>
                <a:ea typeface="DejaVu Sans" charset="0"/>
                <a:cs typeface="DejaVu Sans" charset="0"/>
              </a:defRPr>
            </a:lvl6pPr>
            <a:lvl7pPr marL="2971800" indent="-228600" defTabSz="449263" fontAlgn="base">
              <a:spcBef>
                <a:spcPct val="0"/>
              </a:spcBef>
              <a:spcAft>
                <a:spcPct val="0"/>
              </a:spcAft>
              <a:buClr>
                <a:srgbClr val="000000"/>
              </a:buClr>
              <a:buSzPct val="100000"/>
              <a:buFont typeface="Times New Roman" pitchFamily="16"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charset="0"/>
                <a:ea typeface="DejaVu Sans" charset="0"/>
                <a:cs typeface="DejaVu Sans" charset="0"/>
              </a:defRPr>
            </a:lvl7pPr>
            <a:lvl8pPr marL="3429000" indent="-228600" defTabSz="449263" fontAlgn="base">
              <a:spcBef>
                <a:spcPct val="0"/>
              </a:spcBef>
              <a:spcAft>
                <a:spcPct val="0"/>
              </a:spcAft>
              <a:buClr>
                <a:srgbClr val="000000"/>
              </a:buClr>
              <a:buSzPct val="100000"/>
              <a:buFont typeface="Times New Roman" pitchFamily="16"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charset="0"/>
                <a:ea typeface="DejaVu Sans" charset="0"/>
                <a:cs typeface="DejaVu Sans" charset="0"/>
              </a:defRPr>
            </a:lvl8pPr>
            <a:lvl9pPr marL="3886200" indent="-228600" defTabSz="449263" fontAlgn="base">
              <a:spcBef>
                <a:spcPct val="0"/>
              </a:spcBef>
              <a:spcAft>
                <a:spcPct val="0"/>
              </a:spcAft>
              <a:buClr>
                <a:srgbClr val="000000"/>
              </a:buClr>
              <a:buSzPct val="100000"/>
              <a:buFont typeface="Times New Roman" pitchFamily="16"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charset="0"/>
                <a:ea typeface="DejaVu Sans" charset="0"/>
                <a:cs typeface="DejaVu Sans" charset="0"/>
              </a:defRPr>
            </a:lvl9pPr>
          </a:lstStyle>
          <a:p>
            <a:pPr marL="0" indent="0" algn="just">
              <a:lnSpc>
                <a:spcPct val="150000"/>
              </a:lnSpc>
            </a:pPr>
            <a:endParaRPr lang="en-GB" sz="1400" dirty="0" smtClean="0"/>
          </a:p>
          <a:p>
            <a:pPr marL="342900" indent="-342900" algn="just">
              <a:lnSpc>
                <a:spcPct val="150000"/>
              </a:lnSpc>
              <a:buAutoNum type="arabicPeriod" startAt="2"/>
            </a:pPr>
            <a:r>
              <a:rPr lang="en-GB" sz="1400" b="1" dirty="0" smtClean="0"/>
              <a:t>Deal </a:t>
            </a:r>
            <a:r>
              <a:rPr lang="en-GB" sz="1400" b="1" dirty="0"/>
              <a:t>with distortions common to diffusion images, like EPI and </a:t>
            </a:r>
            <a:r>
              <a:rPr lang="en-GB" sz="1400" b="1" dirty="0" smtClean="0"/>
              <a:t>Eddy </a:t>
            </a:r>
            <a:r>
              <a:rPr lang="en-GB" sz="1400" b="1" dirty="0"/>
              <a:t>C</a:t>
            </a:r>
            <a:r>
              <a:rPr lang="en-GB" sz="1400" b="1" dirty="0" smtClean="0"/>
              <a:t>urrents</a:t>
            </a:r>
            <a:r>
              <a:rPr lang="en-GB" sz="1400" b="1" dirty="0"/>
              <a:t>. </a:t>
            </a:r>
            <a:endParaRPr lang="en-GB" sz="1400" b="1" dirty="0" smtClean="0"/>
          </a:p>
        </p:txBody>
      </p:sp>
      <p:sp>
        <p:nvSpPr>
          <p:cNvPr id="16387" name="Text Box 3"/>
          <p:cNvSpPr txBox="1">
            <a:spLocks noChangeArrowheads="1"/>
          </p:cNvSpPr>
          <p:nvPr/>
        </p:nvSpPr>
        <p:spPr bwMode="auto">
          <a:xfrm>
            <a:off x="343857" y="1449387"/>
            <a:ext cx="2305050" cy="503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9pPr>
          </a:lstStyle>
          <a:p>
            <a:pPr>
              <a:lnSpc>
                <a:spcPct val="150000"/>
              </a:lnSpc>
              <a:buClrTx/>
              <a:buFontTx/>
              <a:buNone/>
            </a:pPr>
            <a:r>
              <a:rPr lang="en-GB" sz="1600" b="1" dirty="0">
                <a:ea typeface="ＭＳ Ｐゴシック" pitchFamily="32" charset="-128"/>
              </a:rPr>
              <a:t>How do you do DTI?</a:t>
            </a:r>
          </a:p>
          <a:p>
            <a:pPr>
              <a:lnSpc>
                <a:spcPct val="150000"/>
              </a:lnSpc>
              <a:buClrTx/>
              <a:buFontTx/>
              <a:buNone/>
            </a:pPr>
            <a:endParaRPr lang="en-GB" sz="1600" b="1" dirty="0">
              <a:ea typeface="ＭＳ Ｐゴシック" pitchFamily="32" charset="-128"/>
            </a:endParaRPr>
          </a:p>
        </p:txBody>
      </p:sp>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368" y="3371258"/>
            <a:ext cx="3286584" cy="2591162"/>
          </a:xfrm>
          <a:prstGeom prst="rect">
            <a:avLst/>
          </a:prstGeom>
        </p:spPr>
      </p:pic>
      <p:sp>
        <p:nvSpPr>
          <p:cNvPr id="4" name="TextBox 3"/>
          <p:cNvSpPr txBox="1"/>
          <p:nvPr/>
        </p:nvSpPr>
        <p:spPr>
          <a:xfrm>
            <a:off x="1280755" y="3047409"/>
            <a:ext cx="2736304" cy="307777"/>
          </a:xfrm>
          <a:prstGeom prst="rect">
            <a:avLst/>
          </a:prstGeom>
          <a:noFill/>
        </p:spPr>
        <p:txBody>
          <a:bodyPr wrap="square" rtlCol="0">
            <a:spAutoFit/>
          </a:bodyPr>
          <a:lstStyle/>
          <a:p>
            <a:r>
              <a:rPr lang="en-GB" sz="1400" b="1" dirty="0">
                <a:solidFill>
                  <a:srgbClr val="000000"/>
                </a:solidFill>
                <a:ea typeface="DejaVu Sans" charset="0"/>
                <a:cs typeface="DejaVu Sans" charset="0"/>
              </a:rPr>
              <a:t>Eddy Currents</a:t>
            </a:r>
          </a:p>
        </p:txBody>
      </p:sp>
      <p:sp>
        <p:nvSpPr>
          <p:cNvPr id="8" name="TextBox 7"/>
          <p:cNvSpPr txBox="1"/>
          <p:nvPr/>
        </p:nvSpPr>
        <p:spPr>
          <a:xfrm>
            <a:off x="5580112" y="3063480"/>
            <a:ext cx="2736304" cy="307777"/>
          </a:xfrm>
          <a:prstGeom prst="rect">
            <a:avLst/>
          </a:prstGeom>
          <a:noFill/>
        </p:spPr>
        <p:txBody>
          <a:bodyPr wrap="square" rtlCol="0">
            <a:spAutoFit/>
          </a:bodyPr>
          <a:lstStyle/>
          <a:p>
            <a:r>
              <a:rPr lang="en-GB" sz="1400" b="1" dirty="0" smtClean="0">
                <a:solidFill>
                  <a:srgbClr val="000000"/>
                </a:solidFill>
                <a:ea typeface="DejaVu Sans" charset="0"/>
                <a:cs typeface="DejaVu Sans" charset="0"/>
              </a:rPr>
              <a:t>EPI (</a:t>
            </a:r>
            <a:r>
              <a:rPr lang="en-GB" sz="1400" b="1" dirty="0" err="1" smtClean="0">
                <a:solidFill>
                  <a:srgbClr val="000000"/>
                </a:solidFill>
                <a:ea typeface="DejaVu Sans" charset="0"/>
                <a:cs typeface="DejaVu Sans" charset="0"/>
              </a:rPr>
              <a:t>Fieldmap</a:t>
            </a:r>
            <a:r>
              <a:rPr lang="en-GB" sz="1400" b="1" dirty="0" smtClean="0">
                <a:solidFill>
                  <a:srgbClr val="000000"/>
                </a:solidFill>
                <a:ea typeface="DejaVu Sans" charset="0"/>
                <a:cs typeface="DejaVu Sans" charset="0"/>
              </a:rPr>
              <a:t> correction)</a:t>
            </a:r>
            <a:endParaRPr lang="en-GB" sz="1400" b="1" dirty="0">
              <a:solidFill>
                <a:srgbClr val="000000"/>
              </a:solidFill>
              <a:ea typeface="DejaVu Sans" charset="0"/>
              <a:cs typeface="DejaVu Sans" charset="0"/>
            </a:endParaRPr>
          </a:p>
        </p:txBody>
      </p:sp>
      <p:pic>
        <p:nvPicPr>
          <p:cNvPr id="5" name="Picture 4"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0114" y="3804706"/>
            <a:ext cx="4572638" cy="1724266"/>
          </a:xfrm>
          <a:prstGeom prst="rect">
            <a:avLst/>
          </a:prstGeom>
        </p:spPr>
      </p:pic>
      <p:pic>
        <p:nvPicPr>
          <p:cNvPr id="6" name="Picture 5"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62395" y="5661248"/>
            <a:ext cx="3408076" cy="916027"/>
          </a:xfrm>
          <a:prstGeom prst="rect">
            <a:avLst/>
          </a:prstGeom>
        </p:spPr>
      </p:pic>
      <p:pic>
        <p:nvPicPr>
          <p:cNvPr id="7" name="Picture 6"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6768" y="6296736"/>
            <a:ext cx="2831783" cy="445904"/>
          </a:xfrm>
          <a:prstGeom prst="rect">
            <a:avLst/>
          </a:prstGeom>
        </p:spPr>
      </p:pic>
    </p:spTree>
    <p:extLst>
      <p:ext uri="{BB962C8B-B14F-4D97-AF65-F5344CB8AC3E}">
        <p14:creationId xmlns:p14="http://schemas.microsoft.com/office/powerpoint/2010/main" val="428627778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330200" y="908050"/>
            <a:ext cx="8489950"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9pPr>
          </a:lstStyle>
          <a:p>
            <a:pPr>
              <a:buClrTx/>
              <a:buFontTx/>
              <a:buNone/>
            </a:pPr>
            <a:r>
              <a:rPr lang="en-GB" sz="3200" b="1" dirty="0">
                <a:solidFill>
                  <a:srgbClr val="0D0D0D"/>
                </a:solidFill>
              </a:rPr>
              <a:t>Practice</a:t>
            </a:r>
          </a:p>
        </p:txBody>
      </p:sp>
      <p:sp>
        <p:nvSpPr>
          <p:cNvPr id="16386" name="Text Box 2"/>
          <p:cNvSpPr txBox="1">
            <a:spLocks noChangeArrowheads="1"/>
          </p:cNvSpPr>
          <p:nvPr/>
        </p:nvSpPr>
        <p:spPr bwMode="auto">
          <a:xfrm>
            <a:off x="347372" y="2143511"/>
            <a:ext cx="8208143" cy="7008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marL="339725" indent="-339725">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charset="0"/>
                <a:ea typeface="DejaVu Sans" charset="0"/>
                <a:cs typeface="DejaVu Sans" charset="0"/>
              </a:defRPr>
            </a:lvl1pPr>
            <a:lvl2pPr marL="741363" indent="-284163">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charset="0"/>
                <a:ea typeface="DejaVu Sans" charset="0"/>
                <a:cs typeface="DejaVu Sans" charset="0"/>
              </a:defRPr>
            </a:lvl2pPr>
            <a:lvl3pP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charset="0"/>
                <a:ea typeface="DejaVu Sans" charset="0"/>
                <a:cs typeface="DejaVu Sans" charset="0"/>
              </a:defRPr>
            </a:lvl3pPr>
            <a:lvl4pP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charset="0"/>
                <a:ea typeface="DejaVu Sans" charset="0"/>
                <a:cs typeface="DejaVu Sans" charset="0"/>
              </a:defRPr>
            </a:lvl4pPr>
            <a:lvl5pP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charset="0"/>
                <a:ea typeface="DejaVu Sans" charset="0"/>
                <a:cs typeface="DejaVu Sans" charset="0"/>
              </a:defRPr>
            </a:lvl5pPr>
            <a:lvl6pPr marL="2514600" indent="-228600" defTabSz="449263" fontAlgn="base">
              <a:spcBef>
                <a:spcPct val="0"/>
              </a:spcBef>
              <a:spcAft>
                <a:spcPct val="0"/>
              </a:spcAft>
              <a:buClr>
                <a:srgbClr val="000000"/>
              </a:buClr>
              <a:buSzPct val="100000"/>
              <a:buFont typeface="Times New Roman" pitchFamily="16"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charset="0"/>
                <a:ea typeface="DejaVu Sans" charset="0"/>
                <a:cs typeface="DejaVu Sans" charset="0"/>
              </a:defRPr>
            </a:lvl6pPr>
            <a:lvl7pPr marL="2971800" indent="-228600" defTabSz="449263" fontAlgn="base">
              <a:spcBef>
                <a:spcPct val="0"/>
              </a:spcBef>
              <a:spcAft>
                <a:spcPct val="0"/>
              </a:spcAft>
              <a:buClr>
                <a:srgbClr val="000000"/>
              </a:buClr>
              <a:buSzPct val="100000"/>
              <a:buFont typeface="Times New Roman" pitchFamily="16"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charset="0"/>
                <a:ea typeface="DejaVu Sans" charset="0"/>
                <a:cs typeface="DejaVu Sans" charset="0"/>
              </a:defRPr>
            </a:lvl7pPr>
            <a:lvl8pPr marL="3429000" indent="-228600" defTabSz="449263" fontAlgn="base">
              <a:spcBef>
                <a:spcPct val="0"/>
              </a:spcBef>
              <a:spcAft>
                <a:spcPct val="0"/>
              </a:spcAft>
              <a:buClr>
                <a:srgbClr val="000000"/>
              </a:buClr>
              <a:buSzPct val="100000"/>
              <a:buFont typeface="Times New Roman" pitchFamily="16"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charset="0"/>
                <a:ea typeface="DejaVu Sans" charset="0"/>
                <a:cs typeface="DejaVu Sans" charset="0"/>
              </a:defRPr>
            </a:lvl8pPr>
            <a:lvl9pPr marL="3886200" indent="-228600" defTabSz="449263" fontAlgn="base">
              <a:spcBef>
                <a:spcPct val="0"/>
              </a:spcBef>
              <a:spcAft>
                <a:spcPct val="0"/>
              </a:spcAft>
              <a:buClr>
                <a:srgbClr val="000000"/>
              </a:buClr>
              <a:buSzPct val="100000"/>
              <a:buFont typeface="Times New Roman" pitchFamily="16"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charset="0"/>
                <a:ea typeface="DejaVu Sans" charset="0"/>
                <a:cs typeface="DejaVu Sans" charset="0"/>
              </a:defRPr>
            </a:lvl9pPr>
          </a:lstStyle>
          <a:p>
            <a:pPr marL="0" indent="0" algn="just">
              <a:lnSpc>
                <a:spcPct val="150000"/>
              </a:lnSpc>
            </a:pPr>
            <a:r>
              <a:rPr lang="en-GB" sz="1400" b="1" dirty="0" smtClean="0"/>
              <a:t>3.     Remove </a:t>
            </a:r>
            <a:r>
              <a:rPr lang="en-GB" sz="1400" b="1" dirty="0"/>
              <a:t>any non-brain tissues.</a:t>
            </a:r>
          </a:p>
          <a:p>
            <a:pPr marL="342900" indent="-342900" algn="just">
              <a:lnSpc>
                <a:spcPct val="150000"/>
              </a:lnSpc>
              <a:buAutoNum type="arabicPeriod" startAt="2"/>
            </a:pPr>
            <a:endParaRPr lang="en-GB" sz="1400" b="1" dirty="0" smtClean="0"/>
          </a:p>
        </p:txBody>
      </p:sp>
      <p:sp>
        <p:nvSpPr>
          <p:cNvPr id="16387" name="Text Box 3"/>
          <p:cNvSpPr txBox="1">
            <a:spLocks noChangeArrowheads="1"/>
          </p:cNvSpPr>
          <p:nvPr/>
        </p:nvSpPr>
        <p:spPr bwMode="auto">
          <a:xfrm>
            <a:off x="343857" y="1449387"/>
            <a:ext cx="2305050" cy="503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9pPr>
          </a:lstStyle>
          <a:p>
            <a:pPr>
              <a:lnSpc>
                <a:spcPct val="150000"/>
              </a:lnSpc>
              <a:buClrTx/>
              <a:buFontTx/>
              <a:buNone/>
            </a:pPr>
            <a:r>
              <a:rPr lang="en-GB" sz="1600" b="1" dirty="0">
                <a:ea typeface="ＭＳ Ｐゴシック" pitchFamily="32" charset="-128"/>
              </a:rPr>
              <a:t>How do you do DTI?</a:t>
            </a:r>
          </a:p>
          <a:p>
            <a:pPr>
              <a:lnSpc>
                <a:spcPct val="150000"/>
              </a:lnSpc>
              <a:buClrTx/>
              <a:buFontTx/>
              <a:buNone/>
            </a:pPr>
            <a:endParaRPr lang="en-GB" sz="1600" b="1" dirty="0">
              <a:ea typeface="ＭＳ Ｐゴシック" pitchFamily="32" charset="-128"/>
            </a:endParaRPr>
          </a:p>
        </p:txBody>
      </p:sp>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6227" y="2857797"/>
            <a:ext cx="6306430" cy="3229426"/>
          </a:xfrm>
          <a:prstGeom prst="rect">
            <a:avLst/>
          </a:prstGeom>
        </p:spPr>
      </p:pic>
    </p:spTree>
    <p:extLst>
      <p:ext uri="{BB962C8B-B14F-4D97-AF65-F5344CB8AC3E}">
        <p14:creationId xmlns:p14="http://schemas.microsoft.com/office/powerpoint/2010/main" val="41607430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4699" y="3501008"/>
            <a:ext cx="2381582" cy="3162741"/>
          </a:xfrm>
          <a:prstGeom prst="rect">
            <a:avLst/>
          </a:prstGeom>
        </p:spPr>
      </p:pic>
      <p:sp>
        <p:nvSpPr>
          <p:cNvPr id="16385" name="Text Box 1"/>
          <p:cNvSpPr txBox="1">
            <a:spLocks noChangeArrowheads="1"/>
          </p:cNvSpPr>
          <p:nvPr/>
        </p:nvSpPr>
        <p:spPr bwMode="auto">
          <a:xfrm>
            <a:off x="330200" y="908050"/>
            <a:ext cx="8489950"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9pPr>
          </a:lstStyle>
          <a:p>
            <a:pPr>
              <a:buClrTx/>
              <a:buFontTx/>
              <a:buNone/>
            </a:pPr>
            <a:r>
              <a:rPr lang="en-GB" sz="3200" b="1" dirty="0">
                <a:solidFill>
                  <a:srgbClr val="0D0D0D"/>
                </a:solidFill>
              </a:rPr>
              <a:t>Practice</a:t>
            </a:r>
          </a:p>
        </p:txBody>
      </p:sp>
      <p:sp>
        <p:nvSpPr>
          <p:cNvPr id="16386" name="Text Box 2"/>
          <p:cNvSpPr txBox="1">
            <a:spLocks noChangeArrowheads="1"/>
          </p:cNvSpPr>
          <p:nvPr/>
        </p:nvSpPr>
        <p:spPr bwMode="auto">
          <a:xfrm>
            <a:off x="343857" y="2158482"/>
            <a:ext cx="8208143" cy="3777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marL="339725" indent="-339725">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charset="0"/>
                <a:ea typeface="DejaVu Sans" charset="0"/>
                <a:cs typeface="DejaVu Sans" charset="0"/>
              </a:defRPr>
            </a:lvl1pPr>
            <a:lvl2pPr marL="741363" indent="-284163">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charset="0"/>
                <a:ea typeface="DejaVu Sans" charset="0"/>
                <a:cs typeface="DejaVu Sans" charset="0"/>
              </a:defRPr>
            </a:lvl2pPr>
            <a:lvl3pP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charset="0"/>
                <a:ea typeface="DejaVu Sans" charset="0"/>
                <a:cs typeface="DejaVu Sans" charset="0"/>
              </a:defRPr>
            </a:lvl3pPr>
            <a:lvl4pP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charset="0"/>
                <a:ea typeface="DejaVu Sans" charset="0"/>
                <a:cs typeface="DejaVu Sans" charset="0"/>
              </a:defRPr>
            </a:lvl4pPr>
            <a:lvl5pP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charset="0"/>
                <a:ea typeface="DejaVu Sans" charset="0"/>
                <a:cs typeface="DejaVu Sans" charset="0"/>
              </a:defRPr>
            </a:lvl5pPr>
            <a:lvl6pPr marL="2514600" indent="-228600" defTabSz="449263" fontAlgn="base">
              <a:spcBef>
                <a:spcPct val="0"/>
              </a:spcBef>
              <a:spcAft>
                <a:spcPct val="0"/>
              </a:spcAft>
              <a:buClr>
                <a:srgbClr val="000000"/>
              </a:buClr>
              <a:buSzPct val="100000"/>
              <a:buFont typeface="Times New Roman" pitchFamily="16"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charset="0"/>
                <a:ea typeface="DejaVu Sans" charset="0"/>
                <a:cs typeface="DejaVu Sans" charset="0"/>
              </a:defRPr>
            </a:lvl6pPr>
            <a:lvl7pPr marL="2971800" indent="-228600" defTabSz="449263" fontAlgn="base">
              <a:spcBef>
                <a:spcPct val="0"/>
              </a:spcBef>
              <a:spcAft>
                <a:spcPct val="0"/>
              </a:spcAft>
              <a:buClr>
                <a:srgbClr val="000000"/>
              </a:buClr>
              <a:buSzPct val="100000"/>
              <a:buFont typeface="Times New Roman" pitchFamily="16"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charset="0"/>
                <a:ea typeface="DejaVu Sans" charset="0"/>
                <a:cs typeface="DejaVu Sans" charset="0"/>
              </a:defRPr>
            </a:lvl7pPr>
            <a:lvl8pPr marL="3429000" indent="-228600" defTabSz="449263" fontAlgn="base">
              <a:spcBef>
                <a:spcPct val="0"/>
              </a:spcBef>
              <a:spcAft>
                <a:spcPct val="0"/>
              </a:spcAft>
              <a:buClr>
                <a:srgbClr val="000000"/>
              </a:buClr>
              <a:buSzPct val="100000"/>
              <a:buFont typeface="Times New Roman" pitchFamily="16"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charset="0"/>
                <a:ea typeface="DejaVu Sans" charset="0"/>
                <a:cs typeface="DejaVu Sans" charset="0"/>
              </a:defRPr>
            </a:lvl8pPr>
            <a:lvl9pPr marL="3886200" indent="-228600" defTabSz="449263" fontAlgn="base">
              <a:spcBef>
                <a:spcPct val="0"/>
              </a:spcBef>
              <a:spcAft>
                <a:spcPct val="0"/>
              </a:spcAft>
              <a:buClr>
                <a:srgbClr val="000000"/>
              </a:buClr>
              <a:buSzPct val="100000"/>
              <a:buFont typeface="Times New Roman" pitchFamily="16"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charset="0"/>
                <a:ea typeface="DejaVu Sans" charset="0"/>
                <a:cs typeface="DejaVu Sans" charset="0"/>
              </a:defRPr>
            </a:lvl9pPr>
          </a:lstStyle>
          <a:p>
            <a:pPr marL="0" indent="0" algn="just">
              <a:lnSpc>
                <a:spcPct val="150000"/>
              </a:lnSpc>
            </a:pPr>
            <a:r>
              <a:rPr lang="en-GB" sz="1400" b="1" dirty="0" smtClean="0"/>
              <a:t>4.    Create a </a:t>
            </a:r>
            <a:r>
              <a:rPr lang="en-GB" sz="1400" b="1" dirty="0"/>
              <a:t>gradient directions </a:t>
            </a:r>
            <a:r>
              <a:rPr lang="en-GB" sz="1400" b="1" dirty="0" smtClean="0"/>
              <a:t>file.</a:t>
            </a:r>
          </a:p>
        </p:txBody>
      </p:sp>
      <p:sp>
        <p:nvSpPr>
          <p:cNvPr id="16387" name="Text Box 3"/>
          <p:cNvSpPr txBox="1">
            <a:spLocks noChangeArrowheads="1"/>
          </p:cNvSpPr>
          <p:nvPr/>
        </p:nvSpPr>
        <p:spPr bwMode="auto">
          <a:xfrm>
            <a:off x="343857" y="1449387"/>
            <a:ext cx="2305050" cy="503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9pPr>
          </a:lstStyle>
          <a:p>
            <a:pPr>
              <a:lnSpc>
                <a:spcPct val="150000"/>
              </a:lnSpc>
              <a:buClrTx/>
              <a:buFontTx/>
              <a:buNone/>
            </a:pPr>
            <a:r>
              <a:rPr lang="en-GB" sz="1600" b="1" dirty="0">
                <a:ea typeface="ＭＳ Ｐゴシック" pitchFamily="32" charset="-128"/>
              </a:rPr>
              <a:t>How do you do DTI?</a:t>
            </a:r>
          </a:p>
          <a:p>
            <a:pPr>
              <a:lnSpc>
                <a:spcPct val="150000"/>
              </a:lnSpc>
              <a:buClrTx/>
              <a:buFontTx/>
              <a:buNone/>
            </a:pPr>
            <a:endParaRPr lang="en-GB" sz="1600" b="1" dirty="0">
              <a:ea typeface="ＭＳ Ｐゴシック" pitchFamily="32" charset="-128"/>
            </a:endParaRPr>
          </a:p>
        </p:txBody>
      </p:sp>
      <p:pic>
        <p:nvPicPr>
          <p:cNvPr id="2" name="Picture 1"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4008" y="3485051"/>
            <a:ext cx="4349897" cy="2544932"/>
          </a:xfrm>
          <a:prstGeom prst="rect">
            <a:avLst/>
          </a:prstGeom>
        </p:spPr>
      </p:pic>
      <p:pic>
        <p:nvPicPr>
          <p:cNvPr id="3" name="Picture 2"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7544" y="2894213"/>
            <a:ext cx="3755892" cy="343418"/>
          </a:xfrm>
          <a:prstGeom prst="rect">
            <a:avLst/>
          </a:prstGeom>
        </p:spPr>
      </p:pic>
      <p:sp>
        <p:nvSpPr>
          <p:cNvPr id="5" name="TextBox 4"/>
          <p:cNvSpPr txBox="1"/>
          <p:nvPr/>
        </p:nvSpPr>
        <p:spPr>
          <a:xfrm>
            <a:off x="1763688" y="2786491"/>
            <a:ext cx="1584176" cy="215444"/>
          </a:xfrm>
          <a:prstGeom prst="rect">
            <a:avLst/>
          </a:prstGeom>
          <a:noFill/>
        </p:spPr>
        <p:txBody>
          <a:bodyPr wrap="square" rtlCol="0">
            <a:spAutoFit/>
          </a:bodyPr>
          <a:lstStyle/>
          <a:p>
            <a:r>
              <a:rPr lang="en-GB" sz="800" dirty="0" smtClean="0">
                <a:solidFill>
                  <a:schemeClr val="bg1">
                    <a:lumMod val="50000"/>
                  </a:schemeClr>
                </a:solidFill>
                <a:latin typeface="+mn-lt"/>
              </a:rPr>
              <a:t>Example of b values</a:t>
            </a:r>
            <a:endParaRPr lang="en-GB" sz="800" dirty="0">
              <a:solidFill>
                <a:schemeClr val="bg1">
                  <a:lumMod val="50000"/>
                </a:schemeClr>
              </a:solidFill>
              <a:latin typeface="+mn-lt"/>
            </a:endParaRPr>
          </a:p>
        </p:txBody>
      </p:sp>
      <p:sp>
        <p:nvSpPr>
          <p:cNvPr id="9" name="TextBox 8"/>
          <p:cNvSpPr txBox="1"/>
          <p:nvPr/>
        </p:nvSpPr>
        <p:spPr>
          <a:xfrm>
            <a:off x="1763688" y="6431335"/>
            <a:ext cx="1584176" cy="215444"/>
          </a:xfrm>
          <a:prstGeom prst="rect">
            <a:avLst/>
          </a:prstGeom>
          <a:solidFill>
            <a:schemeClr val="bg1"/>
          </a:solidFill>
        </p:spPr>
        <p:txBody>
          <a:bodyPr wrap="square" rtlCol="0">
            <a:spAutoFit/>
          </a:bodyPr>
          <a:lstStyle/>
          <a:p>
            <a:r>
              <a:rPr lang="en-GB" sz="800" dirty="0" smtClean="0">
                <a:solidFill>
                  <a:schemeClr val="bg1">
                    <a:lumMod val="50000"/>
                  </a:schemeClr>
                </a:solidFill>
                <a:latin typeface="+mn-lt"/>
              </a:rPr>
              <a:t>Example of b vectors</a:t>
            </a:r>
            <a:endParaRPr lang="en-GB" sz="800" dirty="0">
              <a:solidFill>
                <a:schemeClr val="bg1">
                  <a:lumMod val="50000"/>
                </a:schemeClr>
              </a:solidFill>
              <a:latin typeface="+mn-lt"/>
            </a:endParaRPr>
          </a:p>
        </p:txBody>
      </p:sp>
    </p:spTree>
    <p:extLst>
      <p:ext uri="{BB962C8B-B14F-4D97-AF65-F5344CB8AC3E}">
        <p14:creationId xmlns:p14="http://schemas.microsoft.com/office/powerpoint/2010/main" val="369956038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330200" y="908050"/>
            <a:ext cx="8489950"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9pPr>
          </a:lstStyle>
          <a:p>
            <a:pPr>
              <a:buClrTx/>
              <a:buFontTx/>
              <a:buNone/>
            </a:pPr>
            <a:r>
              <a:rPr lang="en-GB" sz="3200" b="1" dirty="0">
                <a:solidFill>
                  <a:srgbClr val="0D0D0D"/>
                </a:solidFill>
              </a:rPr>
              <a:t>Practice</a:t>
            </a:r>
          </a:p>
        </p:txBody>
      </p:sp>
      <p:sp>
        <p:nvSpPr>
          <p:cNvPr id="16386" name="Text Box 2"/>
          <p:cNvSpPr txBox="1">
            <a:spLocks noChangeArrowheads="1"/>
          </p:cNvSpPr>
          <p:nvPr/>
        </p:nvSpPr>
        <p:spPr bwMode="auto">
          <a:xfrm>
            <a:off x="343857" y="2116228"/>
            <a:ext cx="8208143" cy="3777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marL="339725" indent="-339725">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charset="0"/>
                <a:ea typeface="DejaVu Sans" charset="0"/>
                <a:cs typeface="DejaVu Sans" charset="0"/>
              </a:defRPr>
            </a:lvl1pPr>
            <a:lvl2pPr marL="741363" indent="-284163">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charset="0"/>
                <a:ea typeface="DejaVu Sans" charset="0"/>
                <a:cs typeface="DejaVu Sans" charset="0"/>
              </a:defRPr>
            </a:lvl2pPr>
            <a:lvl3pP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charset="0"/>
                <a:ea typeface="DejaVu Sans" charset="0"/>
                <a:cs typeface="DejaVu Sans" charset="0"/>
              </a:defRPr>
            </a:lvl3pPr>
            <a:lvl4pP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charset="0"/>
                <a:ea typeface="DejaVu Sans" charset="0"/>
                <a:cs typeface="DejaVu Sans" charset="0"/>
              </a:defRPr>
            </a:lvl4pPr>
            <a:lvl5pP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charset="0"/>
                <a:ea typeface="DejaVu Sans" charset="0"/>
                <a:cs typeface="DejaVu Sans" charset="0"/>
              </a:defRPr>
            </a:lvl5pPr>
            <a:lvl6pPr marL="2514600" indent="-228600" defTabSz="449263" fontAlgn="base">
              <a:spcBef>
                <a:spcPct val="0"/>
              </a:spcBef>
              <a:spcAft>
                <a:spcPct val="0"/>
              </a:spcAft>
              <a:buClr>
                <a:srgbClr val="000000"/>
              </a:buClr>
              <a:buSzPct val="100000"/>
              <a:buFont typeface="Times New Roman" pitchFamily="16"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charset="0"/>
                <a:ea typeface="DejaVu Sans" charset="0"/>
                <a:cs typeface="DejaVu Sans" charset="0"/>
              </a:defRPr>
            </a:lvl6pPr>
            <a:lvl7pPr marL="2971800" indent="-228600" defTabSz="449263" fontAlgn="base">
              <a:spcBef>
                <a:spcPct val="0"/>
              </a:spcBef>
              <a:spcAft>
                <a:spcPct val="0"/>
              </a:spcAft>
              <a:buClr>
                <a:srgbClr val="000000"/>
              </a:buClr>
              <a:buSzPct val="100000"/>
              <a:buFont typeface="Times New Roman" pitchFamily="16"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charset="0"/>
                <a:ea typeface="DejaVu Sans" charset="0"/>
                <a:cs typeface="DejaVu Sans" charset="0"/>
              </a:defRPr>
            </a:lvl7pPr>
            <a:lvl8pPr marL="3429000" indent="-228600" defTabSz="449263" fontAlgn="base">
              <a:spcBef>
                <a:spcPct val="0"/>
              </a:spcBef>
              <a:spcAft>
                <a:spcPct val="0"/>
              </a:spcAft>
              <a:buClr>
                <a:srgbClr val="000000"/>
              </a:buClr>
              <a:buSzPct val="100000"/>
              <a:buFont typeface="Times New Roman" pitchFamily="16"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charset="0"/>
                <a:ea typeface="DejaVu Sans" charset="0"/>
                <a:cs typeface="DejaVu Sans" charset="0"/>
              </a:defRPr>
            </a:lvl8pPr>
            <a:lvl9pPr marL="3886200" indent="-228600" defTabSz="449263" fontAlgn="base">
              <a:spcBef>
                <a:spcPct val="0"/>
              </a:spcBef>
              <a:spcAft>
                <a:spcPct val="0"/>
              </a:spcAft>
              <a:buClr>
                <a:srgbClr val="000000"/>
              </a:buClr>
              <a:buSzPct val="100000"/>
              <a:buFont typeface="Times New Roman" pitchFamily="16"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charset="0"/>
                <a:ea typeface="DejaVu Sans" charset="0"/>
                <a:cs typeface="DejaVu Sans" charset="0"/>
              </a:defRPr>
            </a:lvl9pPr>
          </a:lstStyle>
          <a:p>
            <a:pPr marL="0" indent="0">
              <a:lnSpc>
                <a:spcPct val="150000"/>
              </a:lnSpc>
            </a:pPr>
            <a:r>
              <a:rPr lang="en-GB" sz="1400" b="1" dirty="0" smtClean="0"/>
              <a:t>5.    Fit </a:t>
            </a:r>
            <a:r>
              <a:rPr lang="en-GB" sz="1400" b="1" dirty="0"/>
              <a:t>the tensors</a:t>
            </a:r>
            <a:r>
              <a:rPr lang="en-GB" sz="1400" b="1" dirty="0" smtClean="0"/>
              <a:t>.</a:t>
            </a:r>
          </a:p>
        </p:txBody>
      </p:sp>
      <p:sp>
        <p:nvSpPr>
          <p:cNvPr id="16387" name="Text Box 3"/>
          <p:cNvSpPr txBox="1">
            <a:spLocks noChangeArrowheads="1"/>
          </p:cNvSpPr>
          <p:nvPr/>
        </p:nvSpPr>
        <p:spPr bwMode="auto">
          <a:xfrm>
            <a:off x="343857" y="1449387"/>
            <a:ext cx="2305050" cy="503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9pPr>
          </a:lstStyle>
          <a:p>
            <a:pPr>
              <a:lnSpc>
                <a:spcPct val="150000"/>
              </a:lnSpc>
              <a:buClrTx/>
              <a:buFontTx/>
              <a:buNone/>
            </a:pPr>
            <a:r>
              <a:rPr lang="en-GB" sz="1600" b="1" dirty="0">
                <a:ea typeface="ＭＳ Ｐゴシック" pitchFamily="32" charset="-128"/>
              </a:rPr>
              <a:t>How do you do DTI?</a:t>
            </a:r>
          </a:p>
          <a:p>
            <a:pPr>
              <a:lnSpc>
                <a:spcPct val="150000"/>
              </a:lnSpc>
              <a:buClrTx/>
              <a:buFontTx/>
              <a:buNone/>
            </a:pPr>
            <a:endParaRPr lang="en-GB" sz="1600" b="1" dirty="0">
              <a:ea typeface="ＭＳ Ｐゴシック" pitchFamily="32" charset="-128"/>
            </a:endParaRPr>
          </a:p>
        </p:txBody>
      </p:sp>
      <p:sp>
        <p:nvSpPr>
          <p:cNvPr id="2" name="Rectangle 1"/>
          <p:cNvSpPr/>
          <p:nvPr/>
        </p:nvSpPr>
        <p:spPr>
          <a:xfrm>
            <a:off x="971600" y="2947694"/>
            <a:ext cx="6768752" cy="307777"/>
          </a:xfrm>
          <a:prstGeom prst="rect">
            <a:avLst/>
          </a:prstGeom>
        </p:spPr>
        <p:txBody>
          <a:bodyPr wrap="square">
            <a:spAutoFit/>
          </a:bodyPr>
          <a:lstStyle/>
          <a:p>
            <a:r>
              <a:rPr lang="en-GB" sz="1400" dirty="0" smtClean="0">
                <a:solidFill>
                  <a:srgbClr val="000000"/>
                </a:solidFill>
                <a:ea typeface="DejaVu Sans" charset="0"/>
                <a:cs typeface="DejaVu Sans" charset="0"/>
              </a:rPr>
              <a:t>Run the tensor </a:t>
            </a:r>
            <a:r>
              <a:rPr lang="en-GB" sz="1400" dirty="0">
                <a:solidFill>
                  <a:srgbClr val="000000"/>
                </a:solidFill>
                <a:ea typeface="DejaVu Sans" charset="0"/>
                <a:cs typeface="DejaVu Sans" charset="0"/>
              </a:rPr>
              <a:t>model estimation from the diffusion weighted images</a:t>
            </a:r>
          </a:p>
        </p:txBody>
      </p:sp>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959" y="3501008"/>
            <a:ext cx="3877216" cy="2372056"/>
          </a:xfrm>
          <a:prstGeom prst="rect">
            <a:avLst/>
          </a:prstGeom>
        </p:spPr>
      </p:pic>
      <p:pic>
        <p:nvPicPr>
          <p:cNvPr id="4" name="Picture 3"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28530" y="3642920"/>
            <a:ext cx="3718332" cy="2088232"/>
          </a:xfrm>
          <a:prstGeom prst="rect">
            <a:avLst/>
          </a:prstGeom>
        </p:spPr>
      </p:pic>
    </p:spTree>
    <p:extLst>
      <p:ext uri="{BB962C8B-B14F-4D97-AF65-F5344CB8AC3E}">
        <p14:creationId xmlns:p14="http://schemas.microsoft.com/office/powerpoint/2010/main" val="420229186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330200" y="908050"/>
            <a:ext cx="8489950"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9pPr>
          </a:lstStyle>
          <a:p>
            <a:pPr>
              <a:buClrTx/>
              <a:buFontTx/>
              <a:buNone/>
            </a:pPr>
            <a:r>
              <a:rPr lang="en-GB" sz="3200" b="1" dirty="0">
                <a:solidFill>
                  <a:srgbClr val="0D0D0D"/>
                </a:solidFill>
              </a:rPr>
              <a:t>Practice</a:t>
            </a:r>
          </a:p>
        </p:txBody>
      </p:sp>
      <p:sp>
        <p:nvSpPr>
          <p:cNvPr id="16386" name="Text Box 2"/>
          <p:cNvSpPr txBox="1">
            <a:spLocks noChangeArrowheads="1"/>
          </p:cNvSpPr>
          <p:nvPr/>
        </p:nvSpPr>
        <p:spPr bwMode="auto">
          <a:xfrm>
            <a:off x="343857" y="2182755"/>
            <a:ext cx="8208143" cy="3777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marL="339725" indent="-339725">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charset="0"/>
                <a:ea typeface="DejaVu Sans" charset="0"/>
                <a:cs typeface="DejaVu Sans" charset="0"/>
              </a:defRPr>
            </a:lvl1pPr>
            <a:lvl2pPr marL="741363" indent="-284163">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charset="0"/>
                <a:ea typeface="DejaVu Sans" charset="0"/>
                <a:cs typeface="DejaVu Sans" charset="0"/>
              </a:defRPr>
            </a:lvl2pPr>
            <a:lvl3pP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charset="0"/>
                <a:ea typeface="DejaVu Sans" charset="0"/>
                <a:cs typeface="DejaVu Sans" charset="0"/>
              </a:defRPr>
            </a:lvl3pPr>
            <a:lvl4pP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charset="0"/>
                <a:ea typeface="DejaVu Sans" charset="0"/>
                <a:cs typeface="DejaVu Sans" charset="0"/>
              </a:defRPr>
            </a:lvl4pPr>
            <a:lvl5pP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charset="0"/>
                <a:ea typeface="DejaVu Sans" charset="0"/>
                <a:cs typeface="DejaVu Sans" charset="0"/>
              </a:defRPr>
            </a:lvl5pPr>
            <a:lvl6pPr marL="2514600" indent="-228600" defTabSz="449263" fontAlgn="base">
              <a:spcBef>
                <a:spcPct val="0"/>
              </a:spcBef>
              <a:spcAft>
                <a:spcPct val="0"/>
              </a:spcAft>
              <a:buClr>
                <a:srgbClr val="000000"/>
              </a:buClr>
              <a:buSzPct val="100000"/>
              <a:buFont typeface="Times New Roman" pitchFamily="16"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charset="0"/>
                <a:ea typeface="DejaVu Sans" charset="0"/>
                <a:cs typeface="DejaVu Sans" charset="0"/>
              </a:defRPr>
            </a:lvl6pPr>
            <a:lvl7pPr marL="2971800" indent="-228600" defTabSz="449263" fontAlgn="base">
              <a:spcBef>
                <a:spcPct val="0"/>
              </a:spcBef>
              <a:spcAft>
                <a:spcPct val="0"/>
              </a:spcAft>
              <a:buClr>
                <a:srgbClr val="000000"/>
              </a:buClr>
              <a:buSzPct val="100000"/>
              <a:buFont typeface="Times New Roman" pitchFamily="16"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charset="0"/>
                <a:ea typeface="DejaVu Sans" charset="0"/>
                <a:cs typeface="DejaVu Sans" charset="0"/>
              </a:defRPr>
            </a:lvl7pPr>
            <a:lvl8pPr marL="3429000" indent="-228600" defTabSz="449263" fontAlgn="base">
              <a:spcBef>
                <a:spcPct val="0"/>
              </a:spcBef>
              <a:spcAft>
                <a:spcPct val="0"/>
              </a:spcAft>
              <a:buClr>
                <a:srgbClr val="000000"/>
              </a:buClr>
              <a:buSzPct val="100000"/>
              <a:buFont typeface="Times New Roman" pitchFamily="16"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charset="0"/>
                <a:ea typeface="DejaVu Sans" charset="0"/>
                <a:cs typeface="DejaVu Sans" charset="0"/>
              </a:defRPr>
            </a:lvl8pPr>
            <a:lvl9pPr marL="3886200" indent="-228600" defTabSz="449263" fontAlgn="base">
              <a:spcBef>
                <a:spcPct val="0"/>
              </a:spcBef>
              <a:spcAft>
                <a:spcPct val="0"/>
              </a:spcAft>
              <a:buClr>
                <a:srgbClr val="000000"/>
              </a:buClr>
              <a:buSzPct val="100000"/>
              <a:buFont typeface="Times New Roman" pitchFamily="16"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charset="0"/>
                <a:ea typeface="DejaVu Sans" charset="0"/>
                <a:cs typeface="DejaVu Sans" charset="0"/>
              </a:defRPr>
            </a:lvl9pPr>
          </a:lstStyle>
          <a:p>
            <a:pPr marL="0" indent="0">
              <a:lnSpc>
                <a:spcPct val="150000"/>
              </a:lnSpc>
            </a:pPr>
            <a:r>
              <a:rPr lang="en-GB" sz="1400" b="1" dirty="0" smtClean="0"/>
              <a:t>6. Check </a:t>
            </a:r>
            <a:r>
              <a:rPr lang="en-GB" sz="1400" b="1" dirty="0"/>
              <a:t>the fit of the tensors</a:t>
            </a:r>
            <a:r>
              <a:rPr lang="en-GB" sz="1400" dirty="0"/>
              <a:t>.</a:t>
            </a:r>
            <a:endParaRPr lang="de-DE" sz="1400" i="1" dirty="0"/>
          </a:p>
        </p:txBody>
      </p:sp>
      <p:sp>
        <p:nvSpPr>
          <p:cNvPr id="16387" name="Text Box 3"/>
          <p:cNvSpPr txBox="1">
            <a:spLocks noChangeArrowheads="1"/>
          </p:cNvSpPr>
          <p:nvPr/>
        </p:nvSpPr>
        <p:spPr bwMode="auto">
          <a:xfrm>
            <a:off x="343857" y="1449387"/>
            <a:ext cx="2305050" cy="503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9pPr>
          </a:lstStyle>
          <a:p>
            <a:pPr>
              <a:lnSpc>
                <a:spcPct val="150000"/>
              </a:lnSpc>
              <a:buClrTx/>
              <a:buFontTx/>
              <a:buNone/>
            </a:pPr>
            <a:r>
              <a:rPr lang="en-GB" sz="1600" b="1" dirty="0">
                <a:ea typeface="ＭＳ Ｐゴシック" pitchFamily="32" charset="-128"/>
              </a:rPr>
              <a:t>How do you do DTI?</a:t>
            </a:r>
          </a:p>
          <a:p>
            <a:pPr>
              <a:lnSpc>
                <a:spcPct val="150000"/>
              </a:lnSpc>
              <a:buClrTx/>
              <a:buFontTx/>
              <a:buNone/>
            </a:pPr>
            <a:endParaRPr lang="en-GB" sz="1600" b="1" dirty="0">
              <a:ea typeface="ＭＳ Ｐゴシック" pitchFamily="32" charset="-128"/>
            </a:endParaRPr>
          </a:p>
        </p:txBody>
      </p:sp>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44" y="3621650"/>
            <a:ext cx="3648584" cy="1609950"/>
          </a:xfrm>
          <a:prstGeom prst="rect">
            <a:avLst/>
          </a:prstGeom>
        </p:spPr>
      </p:pic>
      <p:sp>
        <p:nvSpPr>
          <p:cNvPr id="6" name="Rectangle 5"/>
          <p:cNvSpPr/>
          <p:nvPr/>
        </p:nvSpPr>
        <p:spPr>
          <a:xfrm>
            <a:off x="971600" y="3123391"/>
            <a:ext cx="6768752" cy="307777"/>
          </a:xfrm>
          <a:prstGeom prst="rect">
            <a:avLst/>
          </a:prstGeom>
        </p:spPr>
        <p:txBody>
          <a:bodyPr wrap="square">
            <a:spAutoFit/>
          </a:bodyPr>
          <a:lstStyle/>
          <a:p>
            <a:r>
              <a:rPr lang="en-GB" sz="1400" dirty="0">
                <a:solidFill>
                  <a:srgbClr val="000000"/>
                </a:solidFill>
                <a:ea typeface="DejaVu Sans" charset="0"/>
                <a:cs typeface="DejaVu Sans" charset="0"/>
              </a:rPr>
              <a:t>T</a:t>
            </a:r>
            <a:r>
              <a:rPr lang="en-GB" sz="1400" dirty="0" smtClean="0">
                <a:solidFill>
                  <a:srgbClr val="000000"/>
                </a:solidFill>
                <a:ea typeface="DejaVu Sans" charset="0"/>
                <a:cs typeface="DejaVu Sans" charset="0"/>
              </a:rPr>
              <a:t>ensor fitting quality control</a:t>
            </a:r>
            <a:endParaRPr lang="en-GB" sz="1400" dirty="0">
              <a:solidFill>
                <a:srgbClr val="000000"/>
              </a:solidFill>
              <a:ea typeface="DejaVu Sans" charset="0"/>
              <a:cs typeface="DejaVu Sans" charset="0"/>
            </a:endParaRPr>
          </a:p>
        </p:txBody>
      </p:sp>
    </p:spTree>
    <p:extLst>
      <p:ext uri="{BB962C8B-B14F-4D97-AF65-F5344CB8AC3E}">
        <p14:creationId xmlns:p14="http://schemas.microsoft.com/office/powerpoint/2010/main" val="353310620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ext Box 1"/>
          <p:cNvSpPr txBox="1">
            <a:spLocks noChangeArrowheads="1"/>
          </p:cNvSpPr>
          <p:nvPr/>
        </p:nvSpPr>
        <p:spPr bwMode="auto">
          <a:xfrm>
            <a:off x="330200" y="908050"/>
            <a:ext cx="8489950"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9pPr>
          </a:lstStyle>
          <a:p>
            <a:pPr>
              <a:buClrTx/>
              <a:buFontTx/>
              <a:buNone/>
            </a:pPr>
            <a:r>
              <a:rPr lang="en-GB" sz="3200" b="1">
                <a:solidFill>
                  <a:srgbClr val="0D0D0D"/>
                </a:solidFill>
              </a:rPr>
              <a:t>Practice</a:t>
            </a:r>
          </a:p>
        </p:txBody>
      </p:sp>
      <p:sp>
        <p:nvSpPr>
          <p:cNvPr id="17410" name="Text Box 2"/>
          <p:cNvSpPr txBox="1">
            <a:spLocks noChangeArrowheads="1"/>
          </p:cNvSpPr>
          <p:nvPr/>
        </p:nvSpPr>
        <p:spPr bwMode="auto">
          <a:xfrm>
            <a:off x="468313" y="1989138"/>
            <a:ext cx="8351837" cy="733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9pPr>
          </a:lstStyle>
          <a:p>
            <a:pPr algn="just">
              <a:buClrTx/>
              <a:buFontTx/>
              <a:buNone/>
            </a:pPr>
            <a:r>
              <a:rPr lang="de-DE" sz="1400"/>
              <a:t>A technique that allows to identify fiber bundle tracts by connecting voxels based on the similiarities in maximal diffusion direction.</a:t>
            </a:r>
          </a:p>
        </p:txBody>
      </p:sp>
      <p:sp>
        <p:nvSpPr>
          <p:cNvPr id="17411" name="Text Box 3"/>
          <p:cNvSpPr txBox="1">
            <a:spLocks noChangeArrowheads="1"/>
          </p:cNvSpPr>
          <p:nvPr/>
        </p:nvSpPr>
        <p:spPr bwMode="auto">
          <a:xfrm>
            <a:off x="395288" y="1557338"/>
            <a:ext cx="1728787" cy="576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9pPr>
          </a:lstStyle>
          <a:p>
            <a:pPr>
              <a:lnSpc>
                <a:spcPct val="150000"/>
              </a:lnSpc>
              <a:buClrTx/>
              <a:buFontTx/>
              <a:buNone/>
            </a:pPr>
            <a:r>
              <a:rPr lang="en-GB" sz="1600" b="1">
                <a:ea typeface="ＭＳ Ｐゴシック" pitchFamily="32" charset="-128"/>
              </a:rPr>
              <a:t>Tractography</a:t>
            </a:r>
          </a:p>
        </p:txBody>
      </p:sp>
      <p:pic>
        <p:nvPicPr>
          <p:cNvPr id="17412" name="Picture 4"/>
          <p:cNvPicPr>
            <a:picLocks noChangeAspect="1" noChangeArrowheads="1"/>
          </p:cNvPicPr>
          <p:nvPr/>
        </p:nvPicPr>
        <p:blipFill>
          <a:blip r:embed="rId3">
            <a:extLst>
              <a:ext uri="{28A0092B-C50C-407E-A947-70E740481C1C}">
                <a14:useLocalDpi xmlns:a14="http://schemas.microsoft.com/office/drawing/2010/main" val="0"/>
              </a:ext>
            </a:extLst>
          </a:blip>
          <a:srcRect l="45966" t="23155" r="35521" b="33948"/>
          <a:stretch>
            <a:fillRect/>
          </a:stretch>
        </p:blipFill>
        <p:spPr bwMode="auto">
          <a:xfrm>
            <a:off x="1619250" y="2708275"/>
            <a:ext cx="2089150" cy="3024188"/>
          </a:xfrm>
          <a:prstGeom prst="rect">
            <a:avLst/>
          </a:prstGeom>
          <a:noFill/>
          <a:ln>
            <a:noFill/>
          </a:ln>
          <a:effectLst/>
          <a:extLst>
            <a:ext uri="{909E8E84-426E-40DD-AFC4-6F175D3DCCD1}">
              <a14:hiddenFill xmlns:a14="http://schemas.microsoft.com/office/drawing/2010/main">
                <a:blipFill dpi="0" rotWithShape="0">
                  <a:blip/>
                  <a:srcRect l="45966" t="23155" r="35521" b="33948"/>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413" name="Picture 5"/>
          <p:cNvPicPr>
            <a:picLocks noChangeAspect="1" noChangeArrowheads="1"/>
          </p:cNvPicPr>
          <p:nvPr/>
        </p:nvPicPr>
        <p:blipFill>
          <a:blip r:embed="rId4">
            <a:extLst>
              <a:ext uri="{28A0092B-C50C-407E-A947-70E740481C1C}">
                <a14:useLocalDpi xmlns:a14="http://schemas.microsoft.com/office/drawing/2010/main" val="0"/>
              </a:ext>
            </a:extLst>
          </a:blip>
          <a:srcRect l="74025" t="26039" r="8650" b="48763"/>
          <a:stretch>
            <a:fillRect/>
          </a:stretch>
        </p:blipFill>
        <p:spPr bwMode="auto">
          <a:xfrm>
            <a:off x="4787900" y="2924175"/>
            <a:ext cx="3089275" cy="2808288"/>
          </a:xfrm>
          <a:prstGeom prst="rect">
            <a:avLst/>
          </a:prstGeom>
          <a:noFill/>
          <a:ln>
            <a:noFill/>
          </a:ln>
          <a:effectLst/>
          <a:extLst>
            <a:ext uri="{909E8E84-426E-40DD-AFC4-6F175D3DCCD1}">
              <a14:hiddenFill xmlns:a14="http://schemas.microsoft.com/office/drawing/2010/main">
                <a:blipFill dpi="0" rotWithShape="0">
                  <a:blip/>
                  <a:srcRect l="74025" t="26039" r="8650" b="48763"/>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414" name="Text Box 6"/>
          <p:cNvSpPr txBox="1">
            <a:spLocks noChangeArrowheads="1"/>
          </p:cNvSpPr>
          <p:nvPr/>
        </p:nvSpPr>
        <p:spPr bwMode="auto">
          <a:xfrm>
            <a:off x="5580063" y="6480175"/>
            <a:ext cx="3600450" cy="288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9pPr>
          </a:lstStyle>
          <a:p>
            <a:pPr algn="ctr">
              <a:buClrTx/>
              <a:buFontTx/>
              <a:buNone/>
            </a:pPr>
            <a:r>
              <a:rPr lang="en-GB" sz="1300">
                <a:latin typeface="Lucida Sans" pitchFamily="32" charset="0"/>
                <a:ea typeface="ＭＳ Ｐゴシック" pitchFamily="32" charset="-128"/>
              </a:rPr>
              <a:t>Johansen-Berg &amp; Rushworth, 2009</a:t>
            </a:r>
          </a:p>
        </p:txBody>
      </p:sp>
    </p:spTree>
    <p:extLst>
      <p:ext uri="{BB962C8B-B14F-4D97-AF65-F5344CB8AC3E}">
        <p14:creationId xmlns:p14="http://schemas.microsoft.com/office/powerpoint/2010/main" val="422912057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330200" y="908050"/>
            <a:ext cx="8489950"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9pPr>
          </a:lstStyle>
          <a:p>
            <a:pPr>
              <a:buClrTx/>
              <a:buFontTx/>
              <a:buNone/>
            </a:pPr>
            <a:r>
              <a:rPr lang="en-GB" sz="3200" b="1" dirty="0">
                <a:solidFill>
                  <a:srgbClr val="0D0D0D"/>
                </a:solidFill>
              </a:rPr>
              <a:t>Differences between tractography and DTI</a:t>
            </a:r>
          </a:p>
        </p:txBody>
      </p:sp>
      <p:sp>
        <p:nvSpPr>
          <p:cNvPr id="2" name="CasellaDiTesto 1"/>
          <p:cNvSpPr txBox="1"/>
          <p:nvPr/>
        </p:nvSpPr>
        <p:spPr>
          <a:xfrm>
            <a:off x="1115616" y="2420888"/>
            <a:ext cx="2808312" cy="1969770"/>
          </a:xfrm>
          <a:prstGeom prst="rect">
            <a:avLst/>
          </a:prstGeom>
          <a:noFill/>
        </p:spPr>
        <p:txBody>
          <a:bodyPr wrap="square" rtlCol="0">
            <a:spAutoFit/>
          </a:bodyPr>
          <a:lstStyle/>
          <a:p>
            <a:pPr algn="ctr"/>
            <a:r>
              <a:rPr lang="en-GB" sz="3200" b="1" dirty="0">
                <a:solidFill>
                  <a:schemeClr val="tx1"/>
                </a:solidFill>
              </a:rPr>
              <a:t>DTI </a:t>
            </a:r>
          </a:p>
          <a:p>
            <a:pPr algn="ctr"/>
            <a:r>
              <a:rPr lang="en-GB" dirty="0">
                <a:solidFill>
                  <a:schemeClr val="tx1"/>
                </a:solidFill>
              </a:rPr>
              <a:t>technique used for the acquisition of images regarding axonal organisation in nervous system tissue </a:t>
            </a:r>
          </a:p>
        </p:txBody>
      </p:sp>
      <p:sp>
        <p:nvSpPr>
          <p:cNvPr id="6" name="CasellaDiTesto 5"/>
          <p:cNvSpPr txBox="1"/>
          <p:nvPr/>
        </p:nvSpPr>
        <p:spPr>
          <a:xfrm>
            <a:off x="5508104" y="2420888"/>
            <a:ext cx="2808312" cy="1969770"/>
          </a:xfrm>
          <a:prstGeom prst="rect">
            <a:avLst/>
          </a:prstGeom>
          <a:noFill/>
        </p:spPr>
        <p:txBody>
          <a:bodyPr wrap="square" rtlCol="0">
            <a:spAutoFit/>
          </a:bodyPr>
          <a:lstStyle/>
          <a:p>
            <a:pPr algn="ctr"/>
            <a:r>
              <a:rPr lang="en-GB" sz="3200" b="1" dirty="0">
                <a:solidFill>
                  <a:schemeClr val="tx1"/>
                </a:solidFill>
              </a:rPr>
              <a:t>Tractography </a:t>
            </a:r>
          </a:p>
          <a:p>
            <a:pPr algn="ctr"/>
            <a:r>
              <a:rPr lang="en-GB" dirty="0">
                <a:solidFill>
                  <a:schemeClr val="tx1"/>
                </a:solidFill>
              </a:rPr>
              <a:t>technique based on identification of similarities between maximal diffusion direction</a:t>
            </a:r>
          </a:p>
        </p:txBody>
      </p:sp>
      <p:sp>
        <p:nvSpPr>
          <p:cNvPr id="3" name="TextBox 2"/>
          <p:cNvSpPr txBox="1"/>
          <p:nvPr/>
        </p:nvSpPr>
        <p:spPr>
          <a:xfrm>
            <a:off x="1619672" y="5182771"/>
            <a:ext cx="1800200" cy="369332"/>
          </a:xfrm>
          <a:prstGeom prst="rect">
            <a:avLst/>
          </a:prstGeom>
          <a:noFill/>
        </p:spPr>
        <p:txBody>
          <a:bodyPr wrap="square" rtlCol="0">
            <a:spAutoFit/>
          </a:bodyPr>
          <a:lstStyle/>
          <a:p>
            <a:r>
              <a:rPr lang="en-GB" b="1" dirty="0" smtClean="0">
                <a:solidFill>
                  <a:srgbClr val="C00000"/>
                </a:solidFill>
              </a:rPr>
              <a:t>VOXEL LEVEL</a:t>
            </a:r>
            <a:endParaRPr lang="en-GB" b="1" dirty="0">
              <a:solidFill>
                <a:srgbClr val="C00000"/>
              </a:solidFill>
            </a:endParaRPr>
          </a:p>
        </p:txBody>
      </p:sp>
      <p:sp>
        <p:nvSpPr>
          <p:cNvPr id="7" name="TextBox 6"/>
          <p:cNvSpPr txBox="1"/>
          <p:nvPr/>
        </p:nvSpPr>
        <p:spPr>
          <a:xfrm>
            <a:off x="5328084" y="5182771"/>
            <a:ext cx="3168352" cy="369332"/>
          </a:xfrm>
          <a:prstGeom prst="rect">
            <a:avLst/>
          </a:prstGeom>
          <a:noFill/>
        </p:spPr>
        <p:txBody>
          <a:bodyPr wrap="square" rtlCol="0">
            <a:spAutoFit/>
          </a:bodyPr>
          <a:lstStyle/>
          <a:p>
            <a:r>
              <a:rPr lang="en-GB" b="1" dirty="0" smtClean="0">
                <a:solidFill>
                  <a:srgbClr val="C00000"/>
                </a:solidFill>
              </a:rPr>
              <a:t>MULTIPLE VOXELS LEVEL</a:t>
            </a:r>
            <a:endParaRPr lang="en-GB" b="1" dirty="0">
              <a:solidFill>
                <a:srgbClr val="C00000"/>
              </a:solidFill>
            </a:endParaRPr>
          </a:p>
        </p:txBody>
      </p:sp>
      <p:sp>
        <p:nvSpPr>
          <p:cNvPr id="4" name="TextBox 3"/>
          <p:cNvSpPr txBox="1"/>
          <p:nvPr/>
        </p:nvSpPr>
        <p:spPr>
          <a:xfrm>
            <a:off x="4175956" y="2620943"/>
            <a:ext cx="1152128" cy="1569660"/>
          </a:xfrm>
          <a:prstGeom prst="rect">
            <a:avLst/>
          </a:prstGeom>
          <a:noFill/>
        </p:spPr>
        <p:txBody>
          <a:bodyPr wrap="square" rtlCol="0">
            <a:spAutoFit/>
          </a:bodyPr>
          <a:lstStyle/>
          <a:p>
            <a:r>
              <a:rPr lang="en-GB" sz="9600" dirty="0" smtClean="0">
                <a:solidFill>
                  <a:srgbClr val="C00000"/>
                </a:solidFill>
                <a:latin typeface="Bernard MT Condensed" panose="02050806060905020404" pitchFamily="18" charset="0"/>
              </a:rPr>
              <a:t>≠</a:t>
            </a:r>
            <a:endParaRPr lang="en-GB" sz="9600" dirty="0">
              <a:solidFill>
                <a:srgbClr val="C00000"/>
              </a:solidFill>
              <a:latin typeface="Bernard MT Condensed" panose="02050806060905020404" pitchFamily="18" charset="0"/>
            </a:endParaRPr>
          </a:p>
        </p:txBody>
      </p:sp>
    </p:spTree>
    <p:extLst>
      <p:ext uri="{BB962C8B-B14F-4D97-AF65-F5344CB8AC3E}">
        <p14:creationId xmlns:p14="http://schemas.microsoft.com/office/powerpoint/2010/main" val="265708524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ext Box 1"/>
          <p:cNvSpPr txBox="1">
            <a:spLocks noChangeArrowheads="1"/>
          </p:cNvSpPr>
          <p:nvPr/>
        </p:nvSpPr>
        <p:spPr bwMode="auto">
          <a:xfrm>
            <a:off x="330200" y="908050"/>
            <a:ext cx="8489950"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9pPr>
          </a:lstStyle>
          <a:p>
            <a:pPr algn="just">
              <a:buClrTx/>
              <a:buFontTx/>
              <a:buNone/>
            </a:pPr>
            <a:r>
              <a:rPr lang="en-GB" sz="3200" b="1" dirty="0">
                <a:solidFill>
                  <a:srgbClr val="0D0D0D"/>
                </a:solidFill>
              </a:rPr>
              <a:t>Practice</a:t>
            </a:r>
          </a:p>
        </p:txBody>
      </p:sp>
      <p:sp>
        <p:nvSpPr>
          <p:cNvPr id="18434" name="Text Box 2"/>
          <p:cNvSpPr txBox="1">
            <a:spLocks noChangeArrowheads="1"/>
          </p:cNvSpPr>
          <p:nvPr/>
        </p:nvSpPr>
        <p:spPr bwMode="auto">
          <a:xfrm>
            <a:off x="827088" y="1989138"/>
            <a:ext cx="7705725" cy="2651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1pPr>
            <a:lvl2pPr marL="4572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9pPr>
          </a:lstStyle>
          <a:p>
            <a:pPr algn="just">
              <a:buClrTx/>
              <a:buFontTx/>
              <a:buNone/>
            </a:pPr>
            <a:endParaRPr lang="de-DE" sz="1400" i="1"/>
          </a:p>
          <a:p>
            <a:pPr algn="just">
              <a:buClrTx/>
              <a:buFontTx/>
              <a:buNone/>
            </a:pPr>
            <a:r>
              <a:rPr lang="de-DE" sz="1400" b="1" i="1"/>
              <a:t>Deterministic</a:t>
            </a:r>
            <a:r>
              <a:rPr lang="de-DE" sz="1400" i="1"/>
              <a:t>:</a:t>
            </a:r>
            <a:r>
              <a:rPr lang="de-DE" sz="1400"/>
              <a:t> </a:t>
            </a:r>
          </a:p>
          <a:p>
            <a:pPr algn="just">
              <a:buClrTx/>
              <a:buFontTx/>
              <a:buNone/>
            </a:pPr>
            <a:r>
              <a:rPr lang="de-DE" sz="1400"/>
              <a:t>A point estimate of the principal diffusion direction at each voxel is used to draw a single line. </a:t>
            </a:r>
          </a:p>
          <a:p>
            <a:pPr algn="just">
              <a:buClrTx/>
              <a:buFontTx/>
              <a:buNone/>
            </a:pPr>
            <a:endParaRPr lang="de-DE" sz="1400"/>
          </a:p>
          <a:p>
            <a:pPr algn="just">
              <a:buClrTx/>
              <a:buFontTx/>
              <a:buNone/>
            </a:pPr>
            <a:r>
              <a:rPr lang="de-DE" sz="1400" b="1" i="1"/>
              <a:t>Probabilistic</a:t>
            </a:r>
            <a:r>
              <a:rPr lang="de-DE" sz="1400"/>
              <a:t>: </a:t>
            </a:r>
          </a:p>
          <a:p>
            <a:pPr algn="just">
              <a:buClrTx/>
              <a:buFontTx/>
              <a:buNone/>
            </a:pPr>
            <a:r>
              <a:rPr lang="de-DE" sz="1400"/>
              <a:t>Provides a probability distribution on the diffusion direction at each voxel (the broader the distribution, the higher the uncertainty of connections in that area) which is then used to draw thousands of streamlines to build up a connectivity distribution</a:t>
            </a:r>
          </a:p>
          <a:p>
            <a:pPr lvl="1" indent="0" algn="just">
              <a:buClrTx/>
              <a:buFontTx/>
              <a:buNone/>
            </a:pPr>
            <a:r>
              <a:rPr lang="en-US" sz="1400" i="1"/>
              <a:t>Advantages</a:t>
            </a:r>
            <a:r>
              <a:rPr lang="en-US" sz="1400"/>
              <a:t>: </a:t>
            </a:r>
          </a:p>
          <a:p>
            <a:pPr lvl="1" indent="0" algn="just">
              <a:buClrTx/>
              <a:buFontTx/>
              <a:buNone/>
            </a:pPr>
            <a:r>
              <a:rPr lang="en-US" sz="1400"/>
              <a:t>-  Allows to continue tracking in areas of high uncertainty (with very  curvy tracts) </a:t>
            </a:r>
          </a:p>
          <a:p>
            <a:pPr lvl="1" indent="0" algn="just">
              <a:buClrTx/>
              <a:buFontTx/>
              <a:buNone/>
            </a:pPr>
            <a:r>
              <a:rPr lang="en-US" sz="1400"/>
              <a:t>- Provides a quantitative measure of the probability of a pathway being traced between two points</a:t>
            </a:r>
          </a:p>
        </p:txBody>
      </p:sp>
      <p:sp>
        <p:nvSpPr>
          <p:cNvPr id="18435" name="Text Box 3"/>
          <p:cNvSpPr txBox="1">
            <a:spLocks noChangeArrowheads="1"/>
          </p:cNvSpPr>
          <p:nvPr/>
        </p:nvSpPr>
        <p:spPr bwMode="auto">
          <a:xfrm>
            <a:off x="395288" y="1557338"/>
            <a:ext cx="1728787" cy="576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9pPr>
          </a:lstStyle>
          <a:p>
            <a:pPr algn="just">
              <a:lnSpc>
                <a:spcPct val="150000"/>
              </a:lnSpc>
              <a:buClrTx/>
              <a:buFontTx/>
              <a:buNone/>
            </a:pPr>
            <a:r>
              <a:rPr lang="en-GB" sz="1600" b="1">
                <a:ea typeface="ＭＳ Ｐゴシック" pitchFamily="32" charset="-128"/>
              </a:rPr>
              <a:t>Tractography</a:t>
            </a:r>
          </a:p>
        </p:txBody>
      </p:sp>
    </p:spTree>
    <p:extLst>
      <p:ext uri="{BB962C8B-B14F-4D97-AF65-F5344CB8AC3E}">
        <p14:creationId xmlns:p14="http://schemas.microsoft.com/office/powerpoint/2010/main" val="385511119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ext Box 1"/>
          <p:cNvSpPr txBox="1">
            <a:spLocks noChangeArrowheads="1"/>
          </p:cNvSpPr>
          <p:nvPr/>
        </p:nvSpPr>
        <p:spPr bwMode="auto">
          <a:xfrm>
            <a:off x="330200" y="908050"/>
            <a:ext cx="8489950"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9pPr>
          </a:lstStyle>
          <a:p>
            <a:pPr>
              <a:buClrTx/>
              <a:buFontTx/>
              <a:buNone/>
            </a:pPr>
            <a:r>
              <a:rPr lang="en-GB" sz="3200" b="1">
                <a:solidFill>
                  <a:srgbClr val="0D0D0D"/>
                </a:solidFill>
              </a:rPr>
              <a:t>Practice</a:t>
            </a:r>
          </a:p>
        </p:txBody>
      </p:sp>
      <p:sp>
        <p:nvSpPr>
          <p:cNvPr id="19458" name="Text Box 2"/>
          <p:cNvSpPr txBox="1">
            <a:spLocks noChangeArrowheads="1"/>
          </p:cNvSpPr>
          <p:nvPr/>
        </p:nvSpPr>
        <p:spPr bwMode="auto">
          <a:xfrm>
            <a:off x="1187450" y="2060575"/>
            <a:ext cx="7129463" cy="3407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a:solidFill>
                  <a:srgbClr val="000000"/>
                </a:solidFill>
                <a:latin typeface="Arial" charset="0"/>
                <a:ea typeface="DejaVu Sans" charset="0"/>
                <a:cs typeface="DejaVu Sans"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a:solidFill>
                  <a:srgbClr val="000000"/>
                </a:solidFill>
                <a:latin typeface="Arial" charset="0"/>
                <a:ea typeface="DejaVu Sans" charset="0"/>
                <a:cs typeface="DejaVu Sans"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a:solidFill>
                  <a:srgbClr val="000000"/>
                </a:solidFill>
                <a:latin typeface="Arial" charset="0"/>
                <a:ea typeface="DejaVu Sans" charset="0"/>
                <a:cs typeface="DejaVu Sans"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a:solidFill>
                  <a:srgbClr val="000000"/>
                </a:solidFill>
                <a:latin typeface="Arial" charset="0"/>
                <a:ea typeface="DejaVu Sans" charset="0"/>
                <a:cs typeface="DejaVu Sans"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a:solidFill>
                  <a:srgbClr val="000000"/>
                </a:solidFill>
                <a:latin typeface="Arial" charset="0"/>
                <a:ea typeface="DejaVu Sans" charset="0"/>
                <a:cs typeface="DejaVu Sans"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a:solidFill>
                  <a:srgbClr val="000000"/>
                </a:solidFill>
                <a:latin typeface="Arial" charset="0"/>
                <a:ea typeface="DejaVu Sans" charset="0"/>
                <a:cs typeface="DejaVu Sans"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a:solidFill>
                  <a:srgbClr val="000000"/>
                </a:solidFill>
                <a:latin typeface="Arial" charset="0"/>
                <a:ea typeface="DejaVu Sans" charset="0"/>
                <a:cs typeface="DejaVu Sans"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a:solidFill>
                  <a:srgbClr val="000000"/>
                </a:solidFill>
                <a:latin typeface="Arial" charset="0"/>
                <a:ea typeface="DejaVu Sans" charset="0"/>
                <a:cs typeface="DejaVu Sans"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a:solidFill>
                  <a:srgbClr val="000000"/>
                </a:solidFill>
                <a:latin typeface="Arial" charset="0"/>
                <a:ea typeface="DejaVu Sans" charset="0"/>
                <a:cs typeface="DejaVu Sans" charset="0"/>
              </a:defRPr>
            </a:lvl9pPr>
          </a:lstStyle>
          <a:p>
            <a:pPr>
              <a:buClrTx/>
              <a:buFontTx/>
              <a:buNone/>
            </a:pPr>
            <a:r>
              <a:rPr lang="de-DE" sz="1600" b="1" i="1" dirty="0"/>
              <a:t>Deterministic 				</a:t>
            </a:r>
            <a:r>
              <a:rPr lang="de-DE" sz="1600" b="1" i="1" dirty="0" smtClean="0"/>
              <a:t>           Probabilistic</a:t>
            </a:r>
            <a:endParaRPr lang="de-DE" sz="1600" b="1" i="1" dirty="0"/>
          </a:p>
        </p:txBody>
      </p:sp>
      <p:sp>
        <p:nvSpPr>
          <p:cNvPr id="19459" name="Text Box 3"/>
          <p:cNvSpPr txBox="1">
            <a:spLocks noChangeArrowheads="1"/>
          </p:cNvSpPr>
          <p:nvPr/>
        </p:nvSpPr>
        <p:spPr bwMode="auto">
          <a:xfrm>
            <a:off x="395288" y="1557338"/>
            <a:ext cx="1728787" cy="576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9pPr>
          </a:lstStyle>
          <a:p>
            <a:pPr>
              <a:lnSpc>
                <a:spcPct val="150000"/>
              </a:lnSpc>
              <a:buClrTx/>
              <a:buFontTx/>
              <a:buNone/>
            </a:pPr>
            <a:r>
              <a:rPr lang="en-GB" sz="1600" b="1">
                <a:ea typeface="ＭＳ Ｐゴシック" pitchFamily="32" charset="-128"/>
              </a:rPr>
              <a:t>Tractography</a:t>
            </a:r>
          </a:p>
        </p:txBody>
      </p:sp>
      <p:pic>
        <p:nvPicPr>
          <p:cNvPr id="19460" name="Picture 4"/>
          <p:cNvPicPr>
            <a:picLocks noChangeAspect="1" noChangeArrowheads="1"/>
          </p:cNvPicPr>
          <p:nvPr/>
        </p:nvPicPr>
        <p:blipFill>
          <a:blip r:embed="rId3">
            <a:extLst>
              <a:ext uri="{28A0092B-C50C-407E-A947-70E740481C1C}">
                <a14:useLocalDpi xmlns:a14="http://schemas.microsoft.com/office/drawing/2010/main" val="0"/>
              </a:ext>
            </a:extLst>
          </a:blip>
          <a:srcRect l="55585" t="60159" r="28340" b="18842"/>
          <a:stretch>
            <a:fillRect/>
          </a:stretch>
        </p:blipFill>
        <p:spPr bwMode="auto">
          <a:xfrm>
            <a:off x="5003800" y="2349500"/>
            <a:ext cx="3889375" cy="3051175"/>
          </a:xfrm>
          <a:prstGeom prst="rect">
            <a:avLst/>
          </a:prstGeom>
          <a:noFill/>
          <a:ln>
            <a:noFill/>
          </a:ln>
          <a:effectLst/>
          <a:extLst>
            <a:ext uri="{909E8E84-426E-40DD-AFC4-6F175D3DCCD1}">
              <a14:hiddenFill xmlns:a14="http://schemas.microsoft.com/office/drawing/2010/main">
                <a:blipFill dpi="0" rotWithShape="0">
                  <a:blip/>
                  <a:srcRect l="55585" t="60159" r="28340" b="18842"/>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461" name="Picture 5"/>
          <p:cNvPicPr>
            <a:picLocks noChangeAspect="1" noChangeArrowheads="1"/>
          </p:cNvPicPr>
          <p:nvPr/>
        </p:nvPicPr>
        <p:blipFill>
          <a:blip r:embed="rId4">
            <a:extLst>
              <a:ext uri="{28A0092B-C50C-407E-A947-70E740481C1C}">
                <a14:useLocalDpi xmlns:a14="http://schemas.microsoft.com/office/drawing/2010/main" val="0"/>
              </a:ext>
            </a:extLst>
          </a:blip>
          <a:srcRect l="44624" t="44521" r="22569" b="20203"/>
          <a:stretch>
            <a:fillRect/>
          </a:stretch>
        </p:blipFill>
        <p:spPr bwMode="auto">
          <a:xfrm>
            <a:off x="360363" y="2349500"/>
            <a:ext cx="4211637" cy="3051175"/>
          </a:xfrm>
          <a:prstGeom prst="rect">
            <a:avLst/>
          </a:prstGeom>
          <a:noFill/>
          <a:ln>
            <a:noFill/>
          </a:ln>
          <a:effectLst/>
          <a:extLst>
            <a:ext uri="{909E8E84-426E-40DD-AFC4-6F175D3DCCD1}">
              <a14:hiddenFill xmlns:a14="http://schemas.microsoft.com/office/drawing/2010/main">
                <a:blipFill dpi="0" rotWithShape="0">
                  <a:blip/>
                  <a:srcRect l="44624" t="44521" r="22569" b="20203"/>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462" name="Text Box 6"/>
          <p:cNvSpPr txBox="1">
            <a:spLocks noChangeArrowheads="1"/>
          </p:cNvSpPr>
          <p:nvPr/>
        </p:nvSpPr>
        <p:spPr bwMode="auto">
          <a:xfrm>
            <a:off x="5759450" y="6480175"/>
            <a:ext cx="3600450" cy="288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9pPr>
          </a:lstStyle>
          <a:p>
            <a:pPr algn="ctr">
              <a:buClrTx/>
              <a:buFontTx/>
              <a:buNone/>
            </a:pPr>
            <a:r>
              <a:rPr lang="en-GB" sz="1300">
                <a:latin typeface="Lucida Sans" pitchFamily="32" charset="0"/>
                <a:ea typeface="ＭＳ Ｐゴシック" pitchFamily="32" charset="-128"/>
              </a:rPr>
              <a:t>Johansen-Berg &amp; Rushworth, 2009</a:t>
            </a:r>
          </a:p>
        </p:txBody>
      </p:sp>
    </p:spTree>
    <p:extLst>
      <p:ext uri="{BB962C8B-B14F-4D97-AF65-F5344CB8AC3E}">
        <p14:creationId xmlns:p14="http://schemas.microsoft.com/office/powerpoint/2010/main" val="199800377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1172" y="1772816"/>
            <a:ext cx="8641655" cy="1290803"/>
          </a:xfrm>
          <a:prstGeom prst="rect">
            <a:avLst/>
          </a:prstGeom>
          <a:noFill/>
        </p:spPr>
        <p:txBody>
          <a:bodyPr wrap="square" rtlCol="0">
            <a:spAutoFit/>
          </a:bodyPr>
          <a:lstStyle/>
          <a:p>
            <a:pPr algn="ctr">
              <a:lnSpc>
                <a:spcPct val="110000"/>
              </a:lnSpc>
            </a:pPr>
            <a:r>
              <a:rPr lang="en-GB" sz="2400" dirty="0" smtClean="0">
                <a:solidFill>
                  <a:schemeClr val="tx1"/>
                </a:solidFill>
                <a:latin typeface="Calibri" panose="020F0502020204030204" pitchFamily="34" charset="0"/>
              </a:rPr>
              <a:t>Diffusion Tensor Imaging (DTI) is an </a:t>
            </a:r>
            <a:r>
              <a:rPr lang="en-GB" sz="2400" b="1" dirty="0" smtClean="0">
                <a:solidFill>
                  <a:schemeClr val="tx1"/>
                </a:solidFill>
                <a:latin typeface="Calibri" panose="020F0502020204030204" pitchFamily="34" charset="0"/>
              </a:rPr>
              <a:t>anatomical</a:t>
            </a:r>
            <a:r>
              <a:rPr lang="en-GB" sz="2400" dirty="0" smtClean="0">
                <a:solidFill>
                  <a:schemeClr val="tx1"/>
                </a:solidFill>
                <a:latin typeface="Calibri" panose="020F0502020204030204" pitchFamily="34" charset="0"/>
              </a:rPr>
              <a:t> MRI technique that measures </a:t>
            </a:r>
            <a:r>
              <a:rPr lang="en-GB" sz="2400" b="1" dirty="0">
                <a:solidFill>
                  <a:schemeClr val="tx1"/>
                </a:solidFill>
                <a:latin typeface="Calibri" panose="020F0502020204030204" pitchFamily="34" charset="0"/>
              </a:rPr>
              <a:t>macroscopic axonal </a:t>
            </a:r>
            <a:r>
              <a:rPr lang="en-GB" sz="2400" b="1" dirty="0" smtClean="0">
                <a:solidFill>
                  <a:schemeClr val="tx1"/>
                </a:solidFill>
                <a:latin typeface="Calibri" panose="020F0502020204030204" pitchFamily="34" charset="0"/>
              </a:rPr>
              <a:t>organization </a:t>
            </a:r>
            <a:r>
              <a:rPr lang="en-GB" sz="2400" dirty="0" smtClean="0">
                <a:solidFill>
                  <a:schemeClr val="tx1"/>
                </a:solidFill>
                <a:latin typeface="Calibri" panose="020F0502020204030204" pitchFamily="34" charset="0"/>
              </a:rPr>
              <a:t>in the </a:t>
            </a:r>
            <a:r>
              <a:rPr lang="en-GB" sz="2400" dirty="0">
                <a:solidFill>
                  <a:schemeClr val="tx1"/>
                </a:solidFill>
                <a:latin typeface="Calibri" panose="020F0502020204030204" pitchFamily="34" charset="0"/>
              </a:rPr>
              <a:t>brain by using </a:t>
            </a:r>
            <a:r>
              <a:rPr lang="en-GB" sz="2400" b="1" dirty="0" smtClean="0">
                <a:solidFill>
                  <a:schemeClr val="tx1"/>
                </a:solidFill>
                <a:latin typeface="Calibri" panose="020F0502020204030204" pitchFamily="34" charset="0"/>
              </a:rPr>
              <a:t>the </a:t>
            </a:r>
            <a:r>
              <a:rPr lang="en-GB" sz="2400" b="1" dirty="0">
                <a:solidFill>
                  <a:schemeClr val="tx1"/>
                </a:solidFill>
                <a:latin typeface="Calibri" panose="020F0502020204030204" pitchFamily="34" charset="0"/>
              </a:rPr>
              <a:t>diffusion of water molecules </a:t>
            </a:r>
            <a:r>
              <a:rPr lang="en-GB" sz="2400" dirty="0">
                <a:solidFill>
                  <a:schemeClr val="tx1"/>
                </a:solidFill>
                <a:latin typeface="Calibri" panose="020F0502020204030204" pitchFamily="34" charset="0"/>
              </a:rPr>
              <a:t>to generate </a:t>
            </a:r>
            <a:r>
              <a:rPr lang="en-GB" sz="2400" b="1" dirty="0">
                <a:solidFill>
                  <a:schemeClr val="tx1"/>
                </a:solidFill>
                <a:latin typeface="Calibri" panose="020F0502020204030204" pitchFamily="34" charset="0"/>
              </a:rPr>
              <a:t>contrast</a:t>
            </a:r>
            <a:r>
              <a:rPr lang="en-GB" sz="2400" dirty="0">
                <a:solidFill>
                  <a:schemeClr val="tx1"/>
                </a:solidFill>
                <a:latin typeface="Calibri" panose="020F0502020204030204" pitchFamily="34" charset="0"/>
              </a:rPr>
              <a:t> in </a:t>
            </a:r>
            <a:r>
              <a:rPr lang="en-GB" sz="2400" dirty="0" smtClean="0">
                <a:solidFill>
                  <a:schemeClr val="tx1"/>
                </a:solidFill>
                <a:latin typeface="Calibri" panose="020F0502020204030204" pitchFamily="34" charset="0"/>
              </a:rPr>
              <a:t>MR images.</a:t>
            </a:r>
          </a:p>
        </p:txBody>
      </p:sp>
      <p:grpSp>
        <p:nvGrpSpPr>
          <p:cNvPr id="49" name="Group 48"/>
          <p:cNvGrpSpPr/>
          <p:nvPr/>
        </p:nvGrpSpPr>
        <p:grpSpPr>
          <a:xfrm>
            <a:off x="869757" y="3429000"/>
            <a:ext cx="7404486" cy="2160240"/>
            <a:chOff x="827584" y="3501008"/>
            <a:chExt cx="7404486" cy="2160240"/>
          </a:xfrm>
        </p:grpSpPr>
        <p:grpSp>
          <p:nvGrpSpPr>
            <p:cNvPr id="45" name="Group 44"/>
            <p:cNvGrpSpPr/>
            <p:nvPr/>
          </p:nvGrpSpPr>
          <p:grpSpPr>
            <a:xfrm>
              <a:off x="911931" y="3501008"/>
              <a:ext cx="7320139" cy="2160240"/>
              <a:chOff x="827584" y="3429000"/>
              <a:chExt cx="7320139" cy="2160240"/>
            </a:xfrm>
          </p:grpSpPr>
          <p:grpSp>
            <p:nvGrpSpPr>
              <p:cNvPr id="16" name="Group 15"/>
              <p:cNvGrpSpPr/>
              <p:nvPr/>
            </p:nvGrpSpPr>
            <p:grpSpPr>
              <a:xfrm>
                <a:off x="827584" y="3429000"/>
                <a:ext cx="7320139" cy="2160240"/>
                <a:chOff x="3060124" y="3815303"/>
                <a:chExt cx="7320139" cy="2160240"/>
              </a:xfrm>
            </p:grpSpPr>
            <p:pic>
              <p:nvPicPr>
                <p:cNvPr id="1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0124" y="3887311"/>
                  <a:ext cx="1146263" cy="109073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 name="Picture 17"/>
                <p:cNvPicPr>
                  <a:picLocks noChangeAspect="1"/>
                </p:cNvPicPr>
                <p:nvPr/>
              </p:nvPicPr>
              <p:blipFill rotWithShape="1">
                <a:blip r:embed="rId4">
                  <a:extLst>
                    <a:ext uri="{28A0092B-C50C-407E-A947-70E740481C1C}">
                      <a14:useLocalDpi xmlns:a14="http://schemas.microsoft.com/office/drawing/2010/main" val="0"/>
                    </a:ext>
                  </a:extLst>
                </a:blip>
                <a:srcRect l="61047" t="54185" r="21888" b="18405"/>
                <a:stretch/>
              </p:blipFill>
              <p:spPr>
                <a:xfrm>
                  <a:off x="4965194" y="4705424"/>
                  <a:ext cx="976023" cy="989580"/>
                </a:xfrm>
                <a:prstGeom prst="rect">
                  <a:avLst/>
                </a:prstGeom>
              </p:spPr>
            </p:pic>
            <p:pic>
              <p:nvPicPr>
                <p:cNvPr id="19" name="Picture 18"/>
                <p:cNvPicPr>
                  <a:picLocks noChangeAspect="1"/>
                </p:cNvPicPr>
                <p:nvPr/>
              </p:nvPicPr>
              <p:blipFill rotWithShape="1">
                <a:blip r:embed="rId5" cstate="print">
                  <a:extLst>
                    <a:ext uri="{28A0092B-C50C-407E-A947-70E740481C1C}">
                      <a14:useLocalDpi xmlns:a14="http://schemas.microsoft.com/office/drawing/2010/main" val="0"/>
                    </a:ext>
                  </a:extLst>
                </a:blip>
                <a:srcRect l="38491" t="1677" r="36249" b="59757"/>
                <a:stretch/>
              </p:blipFill>
              <p:spPr>
                <a:xfrm>
                  <a:off x="6782496" y="4001460"/>
                  <a:ext cx="1094514" cy="1198754"/>
                </a:xfrm>
                <a:prstGeom prst="rect">
                  <a:avLst/>
                </a:prstGeom>
              </p:spPr>
            </p:pic>
            <p:pic>
              <p:nvPicPr>
                <p:cNvPr id="20" name="Picture 8" descr="C:\Users\Ivan Alvarez\Desktop\Facolour.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52071" y="3815303"/>
                  <a:ext cx="1728192" cy="2160240"/>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40" name="Curved Connector 39"/>
              <p:cNvCxnSpPr/>
              <p:nvPr/>
            </p:nvCxnSpPr>
            <p:spPr bwMode="auto">
              <a:xfrm rot="16200000" flipH="1">
                <a:off x="1723593" y="4417590"/>
                <a:ext cx="468000" cy="1116000"/>
              </a:xfrm>
              <a:prstGeom prst="curvedConnector3">
                <a:avLst>
                  <a:gd name="adj1" fmla="val 131885"/>
                </a:avLst>
              </a:prstGeom>
              <a:solidFill>
                <a:srgbClr val="00B8FF"/>
              </a:solidFill>
              <a:ln w="19050" cap="flat" cmpd="sng" algn="ctr">
                <a:solidFill>
                  <a:srgbClr val="7030A0"/>
                </a:solidFill>
                <a:prstDash val="solid"/>
                <a:round/>
                <a:headEnd type="none" w="med" len="med"/>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Curved Connector 41"/>
              <p:cNvCxnSpPr/>
              <p:nvPr/>
            </p:nvCxnSpPr>
            <p:spPr bwMode="auto">
              <a:xfrm rot="5400000" flipH="1" flipV="1">
                <a:off x="3713393" y="3420177"/>
                <a:ext cx="468000" cy="1116000"/>
              </a:xfrm>
              <a:prstGeom prst="curvedConnector3">
                <a:avLst>
                  <a:gd name="adj1" fmla="val 131885"/>
                </a:avLst>
              </a:prstGeom>
              <a:solidFill>
                <a:srgbClr val="00B8FF"/>
              </a:solidFill>
              <a:ln w="19050" cap="flat" cmpd="sng" algn="ctr">
                <a:solidFill>
                  <a:srgbClr val="7030A0"/>
                </a:solidFill>
                <a:prstDash val="solid"/>
                <a:round/>
                <a:headEnd type="none" w="med" len="med"/>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 name="Curved Connector 43"/>
              <p:cNvCxnSpPr/>
              <p:nvPr/>
            </p:nvCxnSpPr>
            <p:spPr bwMode="auto">
              <a:xfrm rot="16200000" flipH="1">
                <a:off x="5728427" y="4489590"/>
                <a:ext cx="252000" cy="720000"/>
              </a:xfrm>
              <a:prstGeom prst="curvedConnector3">
                <a:avLst>
                  <a:gd name="adj1" fmla="val 131885"/>
                </a:avLst>
              </a:prstGeom>
              <a:solidFill>
                <a:srgbClr val="00B8FF"/>
              </a:solidFill>
              <a:ln w="19050" cap="flat" cmpd="sng" algn="ctr">
                <a:solidFill>
                  <a:srgbClr val="7030A0"/>
                </a:solidFill>
                <a:prstDash val="solid"/>
                <a:round/>
                <a:headEnd type="none" w="med" len="med"/>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46" name="TextBox 45"/>
            <p:cNvSpPr txBox="1"/>
            <p:nvPr/>
          </p:nvSpPr>
          <p:spPr>
            <a:xfrm>
              <a:off x="827584" y="5322694"/>
              <a:ext cx="1152128" cy="338554"/>
            </a:xfrm>
            <a:prstGeom prst="rect">
              <a:avLst/>
            </a:prstGeom>
            <a:noFill/>
          </p:spPr>
          <p:txBody>
            <a:bodyPr wrap="square" rtlCol="0">
              <a:spAutoFit/>
            </a:bodyPr>
            <a:lstStyle/>
            <a:p>
              <a:pPr algn="ctr"/>
              <a:r>
                <a:rPr lang="en-GB" sz="1600" dirty="0" smtClean="0">
                  <a:solidFill>
                    <a:schemeClr val="tx1"/>
                  </a:solidFill>
                  <a:latin typeface="Calibri" panose="020F0502020204030204" pitchFamily="34" charset="0"/>
                </a:rPr>
                <a:t>diffusion</a:t>
              </a:r>
              <a:endParaRPr lang="en-GB" dirty="0">
                <a:solidFill>
                  <a:schemeClr val="tx1"/>
                </a:solidFill>
                <a:latin typeface="Calibri" panose="020F0502020204030204" pitchFamily="34" charset="0"/>
              </a:endParaRPr>
            </a:p>
          </p:txBody>
        </p:sp>
        <p:sp>
          <p:nvSpPr>
            <p:cNvPr id="47" name="TextBox 46"/>
            <p:cNvSpPr txBox="1"/>
            <p:nvPr/>
          </p:nvSpPr>
          <p:spPr>
            <a:xfrm>
              <a:off x="4932040" y="5085184"/>
              <a:ext cx="1152128" cy="338554"/>
            </a:xfrm>
            <a:prstGeom prst="rect">
              <a:avLst/>
            </a:prstGeom>
            <a:noFill/>
          </p:spPr>
          <p:txBody>
            <a:bodyPr wrap="square" rtlCol="0">
              <a:spAutoFit/>
            </a:bodyPr>
            <a:lstStyle/>
            <a:p>
              <a:pPr algn="ctr"/>
              <a:r>
                <a:rPr lang="en-GB" sz="1600" dirty="0" smtClean="0">
                  <a:solidFill>
                    <a:schemeClr val="tx1"/>
                  </a:solidFill>
                  <a:latin typeface="Calibri" panose="020F0502020204030204" pitchFamily="34" charset="0"/>
                </a:rPr>
                <a:t>imaging</a:t>
              </a:r>
              <a:endParaRPr lang="en-GB" dirty="0">
                <a:solidFill>
                  <a:schemeClr val="tx1"/>
                </a:solidFill>
                <a:latin typeface="Calibri" panose="020F0502020204030204" pitchFamily="34" charset="0"/>
              </a:endParaRPr>
            </a:p>
          </p:txBody>
        </p:sp>
        <p:sp>
          <p:nvSpPr>
            <p:cNvPr id="48" name="TextBox 47"/>
            <p:cNvSpPr txBox="1"/>
            <p:nvPr/>
          </p:nvSpPr>
          <p:spPr>
            <a:xfrm>
              <a:off x="2843808" y="3501008"/>
              <a:ext cx="1152128" cy="338554"/>
            </a:xfrm>
            <a:prstGeom prst="rect">
              <a:avLst/>
            </a:prstGeom>
            <a:noFill/>
          </p:spPr>
          <p:txBody>
            <a:bodyPr wrap="square" rtlCol="0">
              <a:spAutoFit/>
            </a:bodyPr>
            <a:lstStyle/>
            <a:p>
              <a:pPr algn="ctr"/>
              <a:r>
                <a:rPr lang="en-GB" sz="1600" dirty="0" smtClean="0">
                  <a:solidFill>
                    <a:schemeClr val="tx1"/>
                  </a:solidFill>
                  <a:latin typeface="Calibri" panose="020F0502020204030204" pitchFamily="34" charset="0"/>
                </a:rPr>
                <a:t>tensor</a:t>
              </a:r>
              <a:endParaRPr lang="en-GB" dirty="0">
                <a:solidFill>
                  <a:schemeClr val="tx1"/>
                </a:solidFill>
                <a:latin typeface="Calibri" panose="020F0502020204030204" pitchFamily="34" charset="0"/>
              </a:endParaRPr>
            </a:p>
          </p:txBody>
        </p:sp>
      </p:grpSp>
    </p:spTree>
  </p:cSld>
  <p:clrMapOvr>
    <a:masterClrMapping/>
  </p:clrMapOvr>
  <p:transition spd="med"/>
  <p:timing>
    <p:tnLst>
      <p:par>
        <p:cTn id="1" dur="indefinite" restart="never" fill="hold" nodeType="tmRoot">
          <p:childTnLst>
            <p:par>
              <p:cTn id="2" fill="hold" nodeType="interactiveSeq">
                <p:stCondLst>
                  <p:cond delay="0"/>
                </p:stCondLst>
                <p:childTnLst>
                  <p:par>
                    <p:cTn id="3" fill="hold" nodeType="clickEffect">
                      <p:childTnLst>
                        <p:par>
                          <p:cTn id="4" fill="hold" nodeType="clickEffect">
                            <p:stCondLst>
                              <p:cond delay="0"/>
                            </p:stCondLst>
                            <p:childTnLst>
                              <p:par>
                                <p:cTn id="5" presetID="2" presetClass="mediacall" fill="hold" nodeType="clickEffect">
                                  <p:stCondLst>
                                    <p:cond delay="0"/>
                                  </p:stCondLst>
                                  <p:childTnLst>
                                    <p:anim calcmode="lin" valueType="str">
                                      <p:cBhvr additive="repl">
                                        <p:cTn id="6" dur="1423644864" fill="hold"/>
                                        <p:tgtEl>
                                          <p:sldTgt/>
                                        </p:tgtEl>
                                      </p:cBhvr>
                                    </p:anim>
                                  </p:childTnLst>
                                </p:cTn>
                              </p:par>
                            </p:childTnLst>
                          </p:cTn>
                        </p:par>
                      </p:childTnLst>
                    </p:cTn>
                  </p:par>
                </p:childTnLst>
              </p:cTn>
            </p:par>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ext Box 1"/>
          <p:cNvSpPr txBox="1">
            <a:spLocks noChangeArrowheads="1"/>
          </p:cNvSpPr>
          <p:nvPr/>
        </p:nvSpPr>
        <p:spPr bwMode="auto">
          <a:xfrm>
            <a:off x="330200" y="908050"/>
            <a:ext cx="8489950"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9pPr>
          </a:lstStyle>
          <a:p>
            <a:pPr>
              <a:buClrTx/>
              <a:buFontTx/>
              <a:buNone/>
            </a:pPr>
            <a:r>
              <a:rPr lang="en-GB" sz="3200" b="1">
                <a:solidFill>
                  <a:srgbClr val="0D0D0D"/>
                </a:solidFill>
              </a:rPr>
              <a:t>Practice</a:t>
            </a:r>
          </a:p>
        </p:txBody>
      </p:sp>
      <p:sp>
        <p:nvSpPr>
          <p:cNvPr id="20482" name="Text Box 2"/>
          <p:cNvSpPr txBox="1">
            <a:spLocks noChangeArrowheads="1"/>
          </p:cNvSpPr>
          <p:nvPr/>
        </p:nvSpPr>
        <p:spPr bwMode="auto">
          <a:xfrm>
            <a:off x="1116013" y="1989138"/>
            <a:ext cx="7127875" cy="581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a:solidFill>
                  <a:srgbClr val="000000"/>
                </a:solidFill>
                <a:latin typeface="Arial" charset="0"/>
                <a:ea typeface="DejaVu Sans" charset="0"/>
                <a:cs typeface="DejaVu Sans"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a:solidFill>
                  <a:srgbClr val="000000"/>
                </a:solidFill>
                <a:latin typeface="Arial" charset="0"/>
                <a:ea typeface="DejaVu Sans" charset="0"/>
                <a:cs typeface="DejaVu Sans"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a:solidFill>
                  <a:srgbClr val="000000"/>
                </a:solidFill>
                <a:latin typeface="Arial" charset="0"/>
                <a:ea typeface="DejaVu Sans" charset="0"/>
                <a:cs typeface="DejaVu Sans"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a:solidFill>
                  <a:srgbClr val="000000"/>
                </a:solidFill>
                <a:latin typeface="Arial" charset="0"/>
                <a:ea typeface="DejaVu Sans" charset="0"/>
                <a:cs typeface="DejaVu Sans"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a:solidFill>
                  <a:srgbClr val="000000"/>
                </a:solidFill>
                <a:latin typeface="Arial" charset="0"/>
                <a:ea typeface="DejaVu Sans" charset="0"/>
                <a:cs typeface="DejaVu Sans"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a:solidFill>
                  <a:srgbClr val="000000"/>
                </a:solidFill>
                <a:latin typeface="Arial" charset="0"/>
                <a:ea typeface="DejaVu Sans" charset="0"/>
                <a:cs typeface="DejaVu Sans"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a:solidFill>
                  <a:srgbClr val="000000"/>
                </a:solidFill>
                <a:latin typeface="Arial" charset="0"/>
                <a:ea typeface="DejaVu Sans" charset="0"/>
                <a:cs typeface="DejaVu Sans"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a:solidFill>
                  <a:srgbClr val="000000"/>
                </a:solidFill>
                <a:latin typeface="Arial" charset="0"/>
                <a:ea typeface="DejaVu Sans" charset="0"/>
                <a:cs typeface="DejaVu Sans"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a:solidFill>
                  <a:srgbClr val="000000"/>
                </a:solidFill>
                <a:latin typeface="Arial" charset="0"/>
                <a:ea typeface="DejaVu Sans" charset="0"/>
                <a:cs typeface="DejaVu Sans" charset="0"/>
              </a:defRPr>
            </a:lvl9pPr>
          </a:lstStyle>
          <a:p>
            <a:pPr>
              <a:buClrTx/>
              <a:buFontTx/>
              <a:buNone/>
            </a:pPr>
            <a:r>
              <a:rPr lang="de-DE" sz="1600" b="1"/>
              <a:t>Whole brain</a:t>
            </a:r>
            <a:r>
              <a:rPr lang="de-DE" sz="1600"/>
              <a:t> 		versus 		</a:t>
            </a:r>
            <a:r>
              <a:rPr lang="de-DE" sz="1600" b="1"/>
              <a:t>ROI based approach</a:t>
            </a:r>
          </a:p>
          <a:p>
            <a:pPr>
              <a:buClrTx/>
              <a:buFontTx/>
              <a:buNone/>
            </a:pPr>
            <a:r>
              <a:rPr lang="de-DE" sz="1600"/>
              <a:t>(Atlas generation)</a:t>
            </a:r>
          </a:p>
        </p:txBody>
      </p:sp>
      <p:sp>
        <p:nvSpPr>
          <p:cNvPr id="20483" name="Text Box 3"/>
          <p:cNvSpPr txBox="1">
            <a:spLocks noChangeArrowheads="1"/>
          </p:cNvSpPr>
          <p:nvPr/>
        </p:nvSpPr>
        <p:spPr bwMode="auto">
          <a:xfrm>
            <a:off x="395288" y="1557338"/>
            <a:ext cx="1728787" cy="576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9pPr>
          </a:lstStyle>
          <a:p>
            <a:pPr>
              <a:lnSpc>
                <a:spcPct val="150000"/>
              </a:lnSpc>
              <a:buClrTx/>
              <a:buFontTx/>
              <a:buNone/>
            </a:pPr>
            <a:r>
              <a:rPr lang="en-GB" sz="1600" b="1">
                <a:ea typeface="ＭＳ Ｐゴシック" pitchFamily="32" charset="-128"/>
              </a:rPr>
              <a:t>Tractography</a:t>
            </a:r>
          </a:p>
        </p:txBody>
      </p:sp>
      <p:pic>
        <p:nvPicPr>
          <p:cNvPr id="20484" name="Picture 4"/>
          <p:cNvPicPr>
            <a:picLocks noChangeAspect="1" noChangeArrowheads="1"/>
          </p:cNvPicPr>
          <p:nvPr/>
        </p:nvPicPr>
        <p:blipFill>
          <a:blip r:embed="rId3">
            <a:extLst>
              <a:ext uri="{28A0092B-C50C-407E-A947-70E740481C1C}">
                <a14:useLocalDpi xmlns:a14="http://schemas.microsoft.com/office/drawing/2010/main" val="0"/>
              </a:ext>
            </a:extLst>
          </a:blip>
          <a:srcRect l="37010" t="19841" r="36217" b="49081"/>
          <a:stretch>
            <a:fillRect/>
          </a:stretch>
        </p:blipFill>
        <p:spPr bwMode="auto">
          <a:xfrm>
            <a:off x="4910867" y="2599197"/>
            <a:ext cx="4068762" cy="2952750"/>
          </a:xfrm>
          <a:prstGeom prst="rect">
            <a:avLst/>
          </a:prstGeom>
          <a:noFill/>
          <a:ln>
            <a:noFill/>
          </a:ln>
          <a:effectLst/>
          <a:extLst>
            <a:ext uri="{909E8E84-426E-40DD-AFC4-6F175D3DCCD1}">
              <a14:hiddenFill xmlns:a14="http://schemas.microsoft.com/office/drawing/2010/main">
                <a:blipFill dpi="0" rotWithShape="0">
                  <a:blip/>
                  <a:srcRect l="37010" t="19841" r="36217" b="49081"/>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488" name="Picture 8" descr="C:\Dropbox\UCL\UCL Lectures\MfD 2011-2012\DTI_presentation\figures\S0896627312X00072_covhighres.jpg"/>
          <p:cNvPicPr>
            <a:picLocks noChangeAspect="1" noChangeArrowheads="1"/>
          </p:cNvPicPr>
          <p:nvPr/>
        </p:nvPicPr>
        <p:blipFill rotWithShape="1">
          <a:blip r:embed="rId4">
            <a:extLst>
              <a:ext uri="{28A0092B-C50C-407E-A947-70E740481C1C}">
                <a14:useLocalDpi xmlns:a14="http://schemas.microsoft.com/office/drawing/2010/main" val="0"/>
              </a:ext>
            </a:extLst>
          </a:blip>
          <a:srcRect t="4593" b="23724"/>
          <a:stretch/>
        </p:blipFill>
        <p:spPr bwMode="auto">
          <a:xfrm>
            <a:off x="579657" y="2636912"/>
            <a:ext cx="3129321" cy="29150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627003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a:spLocks noChangeArrowheads="1"/>
          </p:cNvSpPr>
          <p:nvPr/>
        </p:nvSpPr>
        <p:spPr bwMode="auto">
          <a:xfrm>
            <a:off x="323850" y="765175"/>
            <a:ext cx="8489950" cy="60482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9pPr>
          </a:lstStyle>
          <a:p>
            <a:pPr>
              <a:lnSpc>
                <a:spcPct val="150000"/>
              </a:lnSpc>
              <a:buClrTx/>
            </a:pPr>
            <a:r>
              <a:rPr lang="en-GB" sz="3000" b="1" dirty="0"/>
              <a:t>Software links</a:t>
            </a:r>
          </a:p>
          <a:p>
            <a:pPr>
              <a:lnSpc>
                <a:spcPct val="150000"/>
              </a:lnSpc>
              <a:buClrTx/>
            </a:pPr>
            <a:endParaRPr lang="en-GB" sz="1400" dirty="0"/>
          </a:p>
          <a:p>
            <a:pPr>
              <a:lnSpc>
                <a:spcPct val="150000"/>
              </a:lnSpc>
              <a:buClrTx/>
            </a:pPr>
            <a:r>
              <a:rPr lang="en-GB" sz="1400" dirty="0"/>
              <a:t>FSL’s diffusion toolbox</a:t>
            </a:r>
          </a:p>
          <a:p>
            <a:pPr>
              <a:lnSpc>
                <a:spcPct val="150000"/>
              </a:lnSpc>
              <a:buClrTx/>
            </a:pPr>
            <a:r>
              <a:rPr lang="en-GB" sz="1400" dirty="0"/>
              <a:t>http://www.fmrib.ox.ac.uk/fsl/fdt/index.html</a:t>
            </a:r>
          </a:p>
          <a:p>
            <a:pPr>
              <a:lnSpc>
                <a:spcPct val="150000"/>
              </a:lnSpc>
              <a:buClrTx/>
            </a:pPr>
            <a:r>
              <a:rPr lang="en-GB" sz="1400" dirty="0" err="1"/>
              <a:t>TrackVis</a:t>
            </a:r>
            <a:r>
              <a:rPr lang="en-GB" sz="1400" dirty="0"/>
              <a:t> and Diffusion Toolkit</a:t>
            </a:r>
          </a:p>
          <a:p>
            <a:pPr>
              <a:lnSpc>
                <a:spcPct val="150000"/>
              </a:lnSpc>
              <a:buClrTx/>
            </a:pPr>
            <a:r>
              <a:rPr lang="en-GB" sz="1400" dirty="0"/>
              <a:t>http://trackvis.org/</a:t>
            </a:r>
          </a:p>
          <a:p>
            <a:pPr>
              <a:lnSpc>
                <a:spcPct val="150000"/>
              </a:lnSpc>
              <a:buClrTx/>
            </a:pPr>
            <a:r>
              <a:rPr lang="en-GB" sz="1400" dirty="0" err="1"/>
              <a:t>Freesufer’s</a:t>
            </a:r>
            <a:r>
              <a:rPr lang="en-GB" sz="1400" dirty="0"/>
              <a:t> TRACULA</a:t>
            </a:r>
          </a:p>
          <a:p>
            <a:pPr>
              <a:lnSpc>
                <a:spcPct val="150000"/>
              </a:lnSpc>
              <a:buClrTx/>
            </a:pPr>
            <a:r>
              <a:rPr lang="en-GB" sz="1400" dirty="0"/>
              <a:t>http://surfer.nmr.mgh.harvard.edu/fswiki/Tracula</a:t>
            </a:r>
            <a:br>
              <a:rPr lang="en-GB" sz="1400" dirty="0"/>
            </a:br>
            <a:r>
              <a:rPr lang="en-GB" sz="1400" dirty="0" err="1"/>
              <a:t>MRTrix</a:t>
            </a:r>
            <a:r>
              <a:rPr lang="en-GB" sz="1400" dirty="0"/>
              <a:t/>
            </a:r>
            <a:br>
              <a:rPr lang="en-GB" sz="1400" dirty="0"/>
            </a:br>
            <a:r>
              <a:rPr lang="en-GB" sz="1400" dirty="0"/>
              <a:t>http://www.brain.org.au/software/mrtrix/</a:t>
            </a:r>
            <a:br>
              <a:rPr lang="en-GB" sz="1400" dirty="0"/>
            </a:br>
            <a:r>
              <a:rPr lang="en-GB" sz="1400" dirty="0"/>
              <a:t>Camino Diffusion MRI toolkit</a:t>
            </a:r>
            <a:br>
              <a:rPr lang="en-GB" sz="1400" dirty="0"/>
            </a:br>
            <a:r>
              <a:rPr lang="en-GB" sz="1400" dirty="0"/>
              <a:t>http://cmic.cs.ucl.ac.uk/camino/</a:t>
            </a:r>
            <a:br>
              <a:rPr lang="en-GB" sz="1400" dirty="0"/>
            </a:br>
            <a:r>
              <a:rPr lang="en-GB" sz="1400" dirty="0" err="1"/>
              <a:t>TractoR</a:t>
            </a:r>
            <a:r>
              <a:rPr lang="en-GB" sz="1400" dirty="0"/>
              <a:t> </a:t>
            </a:r>
            <a:br>
              <a:rPr lang="en-GB" sz="1400" dirty="0"/>
            </a:br>
            <a:r>
              <a:rPr lang="en-GB" sz="1400" dirty="0"/>
              <a:t>http://www.homepages.ucl.ac.uk/~sejjjd2/software/</a:t>
            </a:r>
            <a:br>
              <a:rPr lang="en-GB" sz="1400" dirty="0"/>
            </a:br>
            <a:endParaRPr lang="en-GB" sz="1400" dirty="0"/>
          </a:p>
          <a:p>
            <a:pPr>
              <a:lnSpc>
                <a:spcPct val="150000"/>
              </a:lnSpc>
              <a:buClrTx/>
            </a:pPr>
            <a:endParaRPr lang="en-GB" sz="1400" dirty="0"/>
          </a:p>
          <a:p>
            <a:pPr>
              <a:lnSpc>
                <a:spcPct val="150000"/>
              </a:lnSpc>
              <a:buClrTx/>
            </a:pPr>
            <a:endParaRPr lang="en-GB" sz="1400" dirty="0"/>
          </a:p>
          <a:p>
            <a:pPr>
              <a:lnSpc>
                <a:spcPct val="150000"/>
              </a:lnSpc>
              <a:buClrTx/>
            </a:pPr>
            <a:endParaRPr lang="en-GB" sz="1400" dirty="0"/>
          </a:p>
          <a:p>
            <a:pPr>
              <a:lnSpc>
                <a:spcPct val="150000"/>
              </a:lnSpc>
              <a:buClrTx/>
            </a:pPr>
            <a:endParaRPr lang="en-GB" sz="1400" dirty="0"/>
          </a:p>
          <a:p>
            <a:pPr>
              <a:lnSpc>
                <a:spcPct val="150000"/>
              </a:lnSpc>
              <a:buClrTx/>
            </a:pPr>
            <a:endParaRPr lang="en-GB" sz="1400" dirty="0"/>
          </a:p>
          <a:p>
            <a:pPr>
              <a:lnSpc>
                <a:spcPct val="150000"/>
              </a:lnSpc>
              <a:buClrTx/>
            </a:pPr>
            <a:endParaRPr lang="en-GB" sz="1400" dirty="0"/>
          </a:p>
        </p:txBody>
      </p:sp>
    </p:spTree>
    <p:extLst>
      <p:ext uri="{BB962C8B-B14F-4D97-AF65-F5344CB8AC3E}">
        <p14:creationId xmlns:p14="http://schemas.microsoft.com/office/powerpoint/2010/main" val="260907384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ext Box 1"/>
          <p:cNvSpPr txBox="1">
            <a:spLocks noChangeArrowheads="1"/>
          </p:cNvSpPr>
          <p:nvPr/>
        </p:nvSpPr>
        <p:spPr bwMode="auto">
          <a:xfrm>
            <a:off x="323528" y="2708920"/>
            <a:ext cx="8489950" cy="2009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9pPr>
          </a:lstStyle>
          <a:p>
            <a:pPr algn="ctr">
              <a:lnSpc>
                <a:spcPct val="150000"/>
              </a:lnSpc>
              <a:buClrTx/>
            </a:pPr>
            <a:r>
              <a:rPr lang="en-GB" sz="3000" b="1" dirty="0" smtClean="0"/>
              <a:t>Thank you for your attention!!</a:t>
            </a:r>
            <a:r>
              <a:rPr lang="en-GB" sz="2000" b="1" dirty="0"/>
              <a:t/>
            </a:r>
            <a:br>
              <a:rPr lang="en-GB" sz="2000" b="1" dirty="0"/>
            </a:br>
            <a:r>
              <a:rPr lang="en-GB" sz="1200" b="1" dirty="0"/>
              <a:t/>
            </a:r>
            <a:br>
              <a:rPr lang="en-GB" sz="1200" b="1" dirty="0"/>
            </a:br>
            <a:r>
              <a:rPr lang="en-GB" sz="1200" b="1" dirty="0" smtClean="0"/>
              <a:t>And special thanks to our expert : </a:t>
            </a:r>
            <a:r>
              <a:rPr lang="en-GB" sz="1200" b="1" dirty="0" err="1" smtClean="0"/>
              <a:t>Dr.</a:t>
            </a:r>
            <a:r>
              <a:rPr lang="en-GB" sz="1200" b="1" dirty="0" smtClean="0"/>
              <a:t> Enrico Kaden</a:t>
            </a:r>
            <a:endParaRPr lang="en-GB" sz="1400" dirty="0"/>
          </a:p>
        </p:txBody>
      </p:sp>
    </p:spTree>
    <p:extLst>
      <p:ext uri="{BB962C8B-B14F-4D97-AF65-F5344CB8AC3E}">
        <p14:creationId xmlns:p14="http://schemas.microsoft.com/office/powerpoint/2010/main" val="427087919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251520" y="836712"/>
            <a:ext cx="8489950" cy="36724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9pPr>
          </a:lstStyle>
          <a:p>
            <a:pPr>
              <a:buClrTx/>
              <a:buFontTx/>
              <a:buNone/>
            </a:pPr>
            <a:r>
              <a:rPr lang="en-GB" sz="3000" b="1" dirty="0"/>
              <a:t>References</a:t>
            </a:r>
          </a:p>
          <a:p>
            <a:pPr>
              <a:buClrTx/>
              <a:buFontTx/>
              <a:buNone/>
            </a:pPr>
            <a:endParaRPr lang="en-GB" sz="1400" b="1" dirty="0"/>
          </a:p>
          <a:p>
            <a:pPr>
              <a:lnSpc>
                <a:spcPct val="150000"/>
              </a:lnSpc>
              <a:buClrTx/>
              <a:buFontTx/>
              <a:buNone/>
            </a:pPr>
            <a:r>
              <a:rPr lang="en-GB" sz="1400" dirty="0" err="1"/>
              <a:t>Hagmann</a:t>
            </a:r>
            <a:r>
              <a:rPr lang="en-GB" sz="1400" dirty="0"/>
              <a:t> et al</a:t>
            </a:r>
            <a:r>
              <a:rPr lang="en-GB" sz="1400" dirty="0" smtClean="0"/>
              <a:t>. (2006). </a:t>
            </a:r>
            <a:r>
              <a:rPr lang="en-GB" sz="1400" dirty="0"/>
              <a:t>Understanding diffusion MR imaging techniques: From scalar diffusion-weighted 		imaging to diffusion tensor imaging and beyond. </a:t>
            </a:r>
            <a:r>
              <a:rPr lang="en-GB" sz="1400" i="1" dirty="0" err="1"/>
              <a:t>Radiographics</a:t>
            </a:r>
            <a:r>
              <a:rPr lang="en-GB" sz="1400" dirty="0"/>
              <a:t>, 26, S205-S223.</a:t>
            </a:r>
          </a:p>
          <a:p>
            <a:pPr>
              <a:lnSpc>
                <a:spcPct val="150000"/>
              </a:lnSpc>
              <a:buClrTx/>
              <a:buFontTx/>
              <a:buNone/>
            </a:pPr>
            <a:r>
              <a:rPr lang="en-GB" sz="1400" dirty="0" err="1"/>
              <a:t>Hagmann</a:t>
            </a:r>
            <a:r>
              <a:rPr lang="en-GB" sz="1400" dirty="0"/>
              <a:t> P, </a:t>
            </a:r>
            <a:r>
              <a:rPr lang="en-GB" sz="1400" dirty="0" err="1"/>
              <a:t>Kurant</a:t>
            </a:r>
            <a:r>
              <a:rPr lang="en-GB" sz="1400" dirty="0"/>
              <a:t> M, </a:t>
            </a:r>
            <a:r>
              <a:rPr lang="en-GB" sz="1400" dirty="0" err="1"/>
              <a:t>Gigandet</a:t>
            </a:r>
            <a:r>
              <a:rPr lang="en-GB" sz="1400" dirty="0"/>
              <a:t> X, </a:t>
            </a:r>
            <a:r>
              <a:rPr lang="en-GB" sz="1400" dirty="0" err="1"/>
              <a:t>Thiran</a:t>
            </a:r>
            <a:r>
              <a:rPr lang="en-GB" sz="1400" dirty="0"/>
              <a:t> P, </a:t>
            </a:r>
            <a:r>
              <a:rPr lang="en-GB" sz="1400" dirty="0" err="1"/>
              <a:t>Wedeen</a:t>
            </a:r>
            <a:r>
              <a:rPr lang="en-GB" sz="1400" dirty="0"/>
              <a:t> VJ, et al. (2007</a:t>
            </a:r>
            <a:r>
              <a:rPr lang="en-GB" sz="1400" dirty="0" smtClean="0"/>
              <a:t>). </a:t>
            </a:r>
            <a:r>
              <a:rPr lang="en-GB" sz="1400" dirty="0"/>
              <a:t>Mapping Human Whole-Brain 		Structural Networks with Diffusion MRI. </a:t>
            </a:r>
            <a:r>
              <a:rPr lang="en-GB" sz="1400" i="1" dirty="0" err="1"/>
              <a:t>PLoS</a:t>
            </a:r>
            <a:r>
              <a:rPr lang="en-GB" sz="1400" i="1" dirty="0"/>
              <a:t> </a:t>
            </a:r>
            <a:r>
              <a:rPr lang="en-GB" sz="1400" i="1" dirty="0" smtClean="0"/>
              <a:t>ONE, </a:t>
            </a:r>
            <a:r>
              <a:rPr lang="en-GB" sz="1400" dirty="0"/>
              <a:t>2(7</a:t>
            </a:r>
            <a:r>
              <a:rPr lang="en-GB" sz="1400" dirty="0" smtClean="0"/>
              <a:t>), </a:t>
            </a:r>
            <a:r>
              <a:rPr lang="en-GB" sz="1400" dirty="0"/>
              <a:t>e597.</a:t>
            </a:r>
          </a:p>
          <a:p>
            <a:pPr>
              <a:lnSpc>
                <a:spcPct val="150000"/>
              </a:lnSpc>
              <a:buClrTx/>
              <a:buFontTx/>
              <a:buNone/>
            </a:pPr>
            <a:r>
              <a:rPr lang="en-GB" sz="1400" dirty="0" smtClean="0"/>
              <a:t>Johansen-Berg </a:t>
            </a:r>
            <a:r>
              <a:rPr lang="en-GB" sz="1400" dirty="0"/>
              <a:t>and </a:t>
            </a:r>
            <a:r>
              <a:rPr lang="en-GB" sz="1400" dirty="0" smtClean="0"/>
              <a:t>Rushworth (2009). Using </a:t>
            </a:r>
            <a:r>
              <a:rPr lang="en-GB" sz="1400" dirty="0"/>
              <a:t>Diffusion Imaging to Study Human connectional </a:t>
            </a:r>
            <a:r>
              <a:rPr lang="en-GB" sz="1400" dirty="0" smtClean="0"/>
              <a:t>Anatomy.  </a:t>
            </a:r>
          </a:p>
          <a:p>
            <a:pPr>
              <a:lnSpc>
                <a:spcPct val="150000"/>
              </a:lnSpc>
              <a:buClrTx/>
              <a:buFontTx/>
              <a:buNone/>
            </a:pPr>
            <a:r>
              <a:rPr lang="en-GB" sz="1400" dirty="0"/>
              <a:t>	</a:t>
            </a:r>
            <a:r>
              <a:rPr lang="en-GB" sz="1400" dirty="0" smtClean="0"/>
              <a:t>	</a:t>
            </a:r>
            <a:r>
              <a:rPr lang="en-GB" sz="1400" i="1" dirty="0" err="1" smtClean="0"/>
              <a:t>Annu</a:t>
            </a:r>
            <a:r>
              <a:rPr lang="en-GB" sz="1400" i="1" dirty="0"/>
              <a:t>. Rev. </a:t>
            </a:r>
            <a:r>
              <a:rPr lang="en-GB" sz="1400" i="1" dirty="0" err="1" smtClean="0"/>
              <a:t>Neurosci</a:t>
            </a:r>
            <a:r>
              <a:rPr lang="en-GB" sz="1400" i="1" dirty="0" smtClean="0"/>
              <a:t>,</a:t>
            </a:r>
            <a:r>
              <a:rPr lang="en-GB" sz="1400" dirty="0" smtClean="0"/>
              <a:t> 32, 75–94</a:t>
            </a:r>
          </a:p>
          <a:p>
            <a:pPr>
              <a:lnSpc>
                <a:spcPct val="150000"/>
              </a:lnSpc>
              <a:buClrTx/>
              <a:buFontTx/>
              <a:buNone/>
            </a:pPr>
            <a:r>
              <a:rPr lang="en-GB" sz="1400" dirty="0" smtClean="0"/>
              <a:t>Mori S &amp; Zhang J. (2006) Principles of Diffusion Tensor Imaging and its Applications to Basic </a:t>
            </a:r>
          </a:p>
          <a:p>
            <a:pPr>
              <a:lnSpc>
                <a:spcPct val="150000"/>
              </a:lnSpc>
              <a:buClrTx/>
              <a:buFontTx/>
              <a:buNone/>
            </a:pPr>
            <a:r>
              <a:rPr lang="en-GB" sz="1400" dirty="0"/>
              <a:t>	</a:t>
            </a:r>
            <a:r>
              <a:rPr lang="en-GB" sz="1400" dirty="0" smtClean="0"/>
              <a:t>	Neuroscience Research. </a:t>
            </a:r>
            <a:r>
              <a:rPr lang="en-GB" sz="1400" i="1" dirty="0" smtClean="0"/>
              <a:t>Neuron</a:t>
            </a:r>
            <a:r>
              <a:rPr lang="en-GB" sz="1400" dirty="0" smtClean="0"/>
              <a:t>, 51, 527-39.</a:t>
            </a:r>
            <a:endParaRPr lang="en-GB" sz="1400" dirty="0"/>
          </a:p>
          <a:p>
            <a:pPr>
              <a:buClrTx/>
              <a:buFontTx/>
              <a:buNone/>
            </a:pPr>
            <a:endParaRPr lang="en-GB" sz="1400" dirty="0"/>
          </a:p>
          <a:p>
            <a:pPr>
              <a:buClrTx/>
              <a:buFontTx/>
              <a:buNone/>
            </a:pPr>
            <a:endParaRPr lang="de-DE" sz="900" dirty="0"/>
          </a:p>
          <a:p>
            <a:pPr>
              <a:buClrTx/>
              <a:buFontTx/>
              <a:buNone/>
            </a:pPr>
            <a:endParaRPr lang="de-DE" sz="900" dirty="0"/>
          </a:p>
        </p:txBody>
      </p:sp>
    </p:spTree>
    <p:extLst>
      <p:ext uri="{BB962C8B-B14F-4D97-AF65-F5344CB8AC3E}">
        <p14:creationId xmlns:p14="http://schemas.microsoft.com/office/powerpoint/2010/main" val="390300256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0825" y="1628800"/>
            <a:ext cx="8641655" cy="1477328"/>
          </a:xfrm>
          <a:prstGeom prst="rect">
            <a:avLst/>
          </a:prstGeom>
          <a:noFill/>
        </p:spPr>
        <p:txBody>
          <a:bodyPr wrap="square" rtlCol="0">
            <a:spAutoFit/>
          </a:bodyPr>
          <a:lstStyle/>
          <a:p>
            <a:pPr indent="-406400" algn="just"/>
            <a:r>
              <a:rPr lang="en-GB" b="1" dirty="0" smtClean="0">
                <a:solidFill>
                  <a:schemeClr val="tx1"/>
                </a:solidFill>
                <a:latin typeface="Calibri" panose="020F0502020204030204" pitchFamily="34" charset="0"/>
                <a:sym typeface="Wingdings" panose="05000000000000000000" pitchFamily="2" charset="2"/>
              </a:rPr>
              <a:t>Brownian/translational motion</a:t>
            </a:r>
            <a:r>
              <a:rPr lang="en-GB" dirty="0" smtClean="0">
                <a:solidFill>
                  <a:schemeClr val="tx1"/>
                </a:solidFill>
                <a:latin typeface="Calibri" panose="020F0502020204030204" pitchFamily="34" charset="0"/>
                <a:sym typeface="Wingdings" panose="05000000000000000000" pitchFamily="2" charset="2"/>
              </a:rPr>
              <a:t> of water molecules.</a:t>
            </a:r>
          </a:p>
          <a:p>
            <a:pPr indent="-406400" algn="just"/>
            <a:endParaRPr lang="en-GB" dirty="0">
              <a:solidFill>
                <a:schemeClr val="tx1"/>
              </a:solidFill>
              <a:latin typeface="Calibri" panose="020F0502020204030204" pitchFamily="34" charset="0"/>
              <a:sym typeface="Wingdings" panose="05000000000000000000" pitchFamily="2" charset="2"/>
            </a:endParaRPr>
          </a:p>
          <a:p>
            <a:pPr indent="-406400" algn="just"/>
            <a:r>
              <a:rPr lang="en-GB" dirty="0" smtClean="0">
                <a:solidFill>
                  <a:schemeClr val="tx1"/>
                </a:solidFill>
                <a:latin typeface="Calibri" panose="020F0502020204030204" pitchFamily="34" charset="0"/>
                <a:sym typeface="Wingdings" panose="05000000000000000000" pitchFamily="2" charset="2"/>
              </a:rPr>
              <a:t>This motion is influenced by </a:t>
            </a:r>
            <a:r>
              <a:rPr lang="en-GB" b="1" dirty="0" smtClean="0">
                <a:solidFill>
                  <a:schemeClr val="tx1"/>
                </a:solidFill>
                <a:latin typeface="Calibri" panose="020F0502020204030204" pitchFamily="34" charset="0"/>
                <a:sym typeface="Wingdings" panose="05000000000000000000" pitchFamily="2" charset="2"/>
              </a:rPr>
              <a:t>Fick’s Law</a:t>
            </a:r>
            <a:r>
              <a:rPr lang="en-GB" dirty="0">
                <a:solidFill>
                  <a:schemeClr val="tx1"/>
                </a:solidFill>
                <a:latin typeface="Calibri" panose="020F0502020204030204" pitchFamily="34" charset="0"/>
                <a:sym typeface="Wingdings" panose="05000000000000000000" pitchFamily="2" charset="2"/>
              </a:rPr>
              <a:t>.</a:t>
            </a:r>
            <a:endParaRPr lang="en-GB" dirty="0" smtClean="0">
              <a:solidFill>
                <a:schemeClr val="tx1"/>
              </a:solidFill>
              <a:latin typeface="Calibri" panose="020F0502020204030204" pitchFamily="34" charset="0"/>
              <a:sym typeface="Wingdings" panose="05000000000000000000" pitchFamily="2" charset="2"/>
            </a:endParaRPr>
          </a:p>
          <a:p>
            <a:pPr indent="-406400" algn="just"/>
            <a:endParaRPr lang="en-GB" dirty="0">
              <a:solidFill>
                <a:schemeClr val="tx1"/>
              </a:solidFill>
              <a:latin typeface="Calibri" panose="020F0502020204030204" pitchFamily="34" charset="0"/>
              <a:sym typeface="Wingdings" panose="05000000000000000000" pitchFamily="2" charset="2"/>
            </a:endParaRPr>
          </a:p>
          <a:p>
            <a:pPr indent="-406400" algn="just"/>
            <a:endParaRPr lang="en-GB" dirty="0">
              <a:solidFill>
                <a:schemeClr val="tx1"/>
              </a:solidFill>
              <a:latin typeface="Calibri" panose="020F0502020204030204" pitchFamily="34" charset="0"/>
              <a:sym typeface="Wingdings" panose="05000000000000000000" pitchFamily="2" charset="2"/>
            </a:endParaRPr>
          </a:p>
        </p:txBody>
      </p:sp>
      <p:sp>
        <p:nvSpPr>
          <p:cNvPr id="10" name="Text Box 1"/>
          <p:cNvSpPr txBox="1">
            <a:spLocks noChangeArrowheads="1"/>
          </p:cNvSpPr>
          <p:nvPr/>
        </p:nvSpPr>
        <p:spPr bwMode="auto">
          <a:xfrm>
            <a:off x="250824" y="692150"/>
            <a:ext cx="8641656" cy="5766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9pPr>
          </a:lstStyle>
          <a:p>
            <a:pPr>
              <a:buClrTx/>
              <a:buFontTx/>
              <a:buNone/>
            </a:pPr>
            <a:r>
              <a:rPr lang="en-GB" sz="3000" b="1" dirty="0">
                <a:latin typeface="Calibri" panose="020F0502020204030204" pitchFamily="34" charset="0"/>
              </a:rPr>
              <a:t>The </a:t>
            </a:r>
            <a:r>
              <a:rPr lang="en-GB" sz="3000" b="1" dirty="0" smtClean="0">
                <a:latin typeface="Calibri" panose="020F0502020204030204" pitchFamily="34" charset="0"/>
              </a:rPr>
              <a:t>diffusion principle						</a:t>
            </a:r>
            <a:r>
              <a:rPr lang="en-GB" sz="2000" b="1" i="1" dirty="0" smtClean="0">
                <a:latin typeface="Calibri" panose="020F0502020204030204" pitchFamily="34" charset="0"/>
              </a:rPr>
              <a:t>Diffusion </a:t>
            </a:r>
            <a:r>
              <a:rPr lang="en-GB" sz="2000" b="1" i="1" dirty="0" smtClean="0">
                <a:solidFill>
                  <a:schemeClr val="bg1">
                    <a:lumMod val="65000"/>
                  </a:schemeClr>
                </a:solidFill>
                <a:latin typeface="Calibri" panose="020F0502020204030204" pitchFamily="34" charset="0"/>
              </a:rPr>
              <a:t>Tensor Imaging</a:t>
            </a:r>
            <a:endParaRPr lang="en-GB" sz="3000" b="1" i="1" dirty="0">
              <a:solidFill>
                <a:schemeClr val="bg1">
                  <a:lumMod val="65000"/>
                </a:schemeClr>
              </a:solidFill>
              <a:latin typeface="Calibri" panose="020F0502020204030204" pitchFamily="34" charset="0"/>
            </a:endParaRPr>
          </a:p>
        </p:txBody>
      </p:sp>
      <p:grpSp>
        <p:nvGrpSpPr>
          <p:cNvPr id="2" name="Group 1"/>
          <p:cNvGrpSpPr/>
          <p:nvPr/>
        </p:nvGrpSpPr>
        <p:grpSpPr>
          <a:xfrm>
            <a:off x="1691680" y="3106128"/>
            <a:ext cx="5184576" cy="2456337"/>
            <a:chOff x="1835696" y="3356992"/>
            <a:chExt cx="5184576" cy="2456337"/>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7944" y="3356992"/>
              <a:ext cx="2952328" cy="2456337"/>
            </a:xfrm>
            <a:prstGeom prst="rect">
              <a:avLst/>
            </a:prstGeom>
          </p:spPr>
        </p:pic>
        <p:pic>
          <p:nvPicPr>
            <p:cNvPr id="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5696" y="4194411"/>
              <a:ext cx="1930283" cy="78149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Tree>
    <p:extLst>
      <p:ext uri="{BB962C8B-B14F-4D97-AF65-F5344CB8AC3E}">
        <p14:creationId xmlns:p14="http://schemas.microsoft.com/office/powerpoint/2010/main" val="3296678000"/>
      </p:ext>
    </p:extLst>
  </p:cSld>
  <p:clrMapOvr>
    <a:masterClrMapping/>
  </p:clrMapOvr>
  <p:transition spd="med"/>
  <p:timing>
    <p:tnLst>
      <p:par>
        <p:cTn id="1" dur="indefinite" restart="never" fill="hold" nodeType="tmRoot">
          <p:childTnLst>
            <p:par>
              <p:cTn id="2" fill="hold" nodeType="interactiveSeq">
                <p:stCondLst>
                  <p:cond delay="0"/>
                </p:stCondLst>
                <p:childTnLst>
                  <p:par>
                    <p:cTn id="3" fill="hold" nodeType="clickEffect">
                      <p:childTnLst>
                        <p:par>
                          <p:cTn id="4" fill="hold" nodeType="clickEffect">
                            <p:stCondLst>
                              <p:cond delay="0"/>
                            </p:stCondLst>
                            <p:childTnLst>
                              <p:par>
                                <p:cTn id="5" presetID="2" presetClass="mediacall" fill="hold" nodeType="clickEffect">
                                  <p:stCondLst>
                                    <p:cond delay="0"/>
                                  </p:stCondLst>
                                  <p:childTnLst>
                                    <p:anim calcmode="lin" valueType="str">
                                      <p:cBhvr additive="repl">
                                        <p:cTn id="6" dur="1423644864" fill="hold"/>
                                        <p:tgtEl>
                                          <p:sldTgt/>
                                        </p:tgtEl>
                                      </p:cBhvr>
                                    </p:anim>
                                  </p:childTnLst>
                                </p:cTn>
                              </p:par>
                            </p:childTnLst>
                          </p:cTn>
                        </p:par>
                      </p:childTnLst>
                    </p:cTn>
                  </p:par>
                </p:childTnLst>
              </p:cTn>
            </p:par>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4172" y="1351804"/>
            <a:ext cx="8641655" cy="2585323"/>
          </a:xfrm>
          <a:prstGeom prst="rect">
            <a:avLst/>
          </a:prstGeom>
          <a:noFill/>
        </p:spPr>
        <p:txBody>
          <a:bodyPr wrap="square" rtlCol="0">
            <a:spAutoFit/>
          </a:bodyPr>
          <a:lstStyle/>
          <a:p>
            <a:pPr indent="-406400" algn="just"/>
            <a:r>
              <a:rPr lang="en-GB" dirty="0">
                <a:solidFill>
                  <a:schemeClr val="tx1"/>
                </a:solidFill>
                <a:latin typeface="Calibri" panose="020F0502020204030204" pitchFamily="34" charset="0"/>
                <a:sym typeface="Wingdings" panose="05000000000000000000" pitchFamily="2" charset="2"/>
              </a:rPr>
              <a:t>In an unrestricted environment, water molecules move </a:t>
            </a:r>
            <a:r>
              <a:rPr lang="en-GB" dirty="0" smtClean="0">
                <a:solidFill>
                  <a:schemeClr val="tx1"/>
                </a:solidFill>
                <a:latin typeface="Calibri" panose="020F0502020204030204" pitchFamily="34" charset="0"/>
                <a:sym typeface="Wingdings" panose="05000000000000000000" pitchFamily="2" charset="2"/>
              </a:rPr>
              <a:t>randomly  </a:t>
            </a:r>
            <a:r>
              <a:rPr lang="en-GB" b="1" dirty="0" smtClean="0">
                <a:solidFill>
                  <a:schemeClr val="tx1"/>
                </a:solidFill>
                <a:latin typeface="Calibri" panose="020F0502020204030204" pitchFamily="34" charset="0"/>
                <a:sym typeface="Wingdings" panose="05000000000000000000" pitchFamily="2" charset="2"/>
              </a:rPr>
              <a:t>Isotropy</a:t>
            </a:r>
          </a:p>
          <a:p>
            <a:pPr indent="-406400" algn="just"/>
            <a:endParaRPr lang="en-GB" dirty="0">
              <a:solidFill>
                <a:schemeClr val="tx1"/>
              </a:solidFill>
              <a:latin typeface="Calibri" panose="020F0502020204030204" pitchFamily="34" charset="0"/>
              <a:sym typeface="Wingdings" panose="05000000000000000000" pitchFamily="2" charset="2"/>
            </a:endParaRPr>
          </a:p>
          <a:p>
            <a:pPr indent="-406400" algn="just"/>
            <a:endParaRPr lang="en-GB" dirty="0" smtClean="0">
              <a:solidFill>
                <a:schemeClr val="tx1"/>
              </a:solidFill>
              <a:latin typeface="Calibri" panose="020F0502020204030204" pitchFamily="34" charset="0"/>
              <a:sym typeface="Wingdings" panose="05000000000000000000" pitchFamily="2" charset="2"/>
            </a:endParaRPr>
          </a:p>
          <a:p>
            <a:pPr indent="-406400" algn="just"/>
            <a:endParaRPr lang="en-GB" dirty="0">
              <a:solidFill>
                <a:schemeClr val="tx1"/>
              </a:solidFill>
              <a:latin typeface="Calibri" panose="020F0502020204030204" pitchFamily="34" charset="0"/>
              <a:sym typeface="Wingdings" panose="05000000000000000000" pitchFamily="2" charset="2"/>
            </a:endParaRPr>
          </a:p>
          <a:p>
            <a:pPr indent="-406400" algn="just"/>
            <a:endParaRPr lang="en-GB" dirty="0" smtClean="0">
              <a:solidFill>
                <a:schemeClr val="tx1"/>
              </a:solidFill>
              <a:latin typeface="Calibri" panose="020F0502020204030204" pitchFamily="34" charset="0"/>
              <a:sym typeface="Wingdings" panose="05000000000000000000" pitchFamily="2" charset="2"/>
            </a:endParaRPr>
          </a:p>
          <a:p>
            <a:pPr indent="-406400" algn="just"/>
            <a:endParaRPr lang="en-GB" dirty="0">
              <a:solidFill>
                <a:schemeClr val="tx1"/>
              </a:solidFill>
              <a:latin typeface="Calibri" panose="020F0502020204030204" pitchFamily="34" charset="0"/>
              <a:sym typeface="Wingdings" panose="05000000000000000000" pitchFamily="2" charset="2"/>
            </a:endParaRPr>
          </a:p>
          <a:p>
            <a:pPr indent="-406400" algn="just"/>
            <a:endParaRPr lang="en-GB" dirty="0" smtClean="0">
              <a:solidFill>
                <a:schemeClr val="tx1"/>
              </a:solidFill>
              <a:latin typeface="Calibri" panose="020F0502020204030204" pitchFamily="34" charset="0"/>
              <a:sym typeface="Wingdings" panose="05000000000000000000" pitchFamily="2" charset="2"/>
            </a:endParaRPr>
          </a:p>
          <a:p>
            <a:pPr indent="-406400" algn="just"/>
            <a:endParaRPr lang="en-GB" dirty="0" smtClean="0">
              <a:solidFill>
                <a:schemeClr val="tx1"/>
              </a:solidFill>
              <a:latin typeface="Calibri" panose="020F0502020204030204" pitchFamily="34" charset="0"/>
              <a:sym typeface="Wingdings" panose="05000000000000000000" pitchFamily="2" charset="2"/>
            </a:endParaRPr>
          </a:p>
          <a:p>
            <a:pPr indent="-406400" algn="just"/>
            <a:endParaRPr lang="en-GB" dirty="0">
              <a:solidFill>
                <a:schemeClr val="tx1"/>
              </a:solidFill>
              <a:latin typeface="Calibri" panose="020F0502020204030204" pitchFamily="34" charset="0"/>
              <a:sym typeface="Wingdings" panose="05000000000000000000" pitchFamily="2" charset="2"/>
            </a:endParaRPr>
          </a:p>
        </p:txBody>
      </p:sp>
      <p:pic>
        <p:nvPicPr>
          <p:cNvPr id="6" name="Picture 5"/>
          <p:cNvPicPr>
            <a:picLocks noChangeAspect="1" noChangeArrowheads="1"/>
          </p:cNvPicPr>
          <p:nvPr/>
        </p:nvPicPr>
        <p:blipFill>
          <a:blip r:embed="rId3"/>
          <a:srcRect/>
          <a:stretch>
            <a:fillRect/>
          </a:stretch>
        </p:blipFill>
        <p:spPr bwMode="auto">
          <a:xfrm>
            <a:off x="2611242" y="1943013"/>
            <a:ext cx="3921516" cy="177401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8" name="Text Box 1"/>
          <p:cNvSpPr txBox="1">
            <a:spLocks noChangeArrowheads="1"/>
          </p:cNvSpPr>
          <p:nvPr/>
        </p:nvSpPr>
        <p:spPr bwMode="auto">
          <a:xfrm>
            <a:off x="250824" y="692150"/>
            <a:ext cx="8641656" cy="5766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9pPr>
          </a:lstStyle>
          <a:p>
            <a:pPr>
              <a:buClrTx/>
              <a:buFontTx/>
              <a:buNone/>
            </a:pPr>
            <a:r>
              <a:rPr lang="en-GB" sz="3000" b="1" dirty="0">
                <a:latin typeface="Calibri" panose="020F0502020204030204" pitchFamily="34" charset="0"/>
              </a:rPr>
              <a:t>The </a:t>
            </a:r>
            <a:r>
              <a:rPr lang="en-GB" sz="3000" b="1" dirty="0" smtClean="0">
                <a:latin typeface="Calibri" panose="020F0502020204030204" pitchFamily="34" charset="0"/>
              </a:rPr>
              <a:t>diffusion principle						</a:t>
            </a:r>
            <a:r>
              <a:rPr lang="en-GB" sz="2000" b="1" i="1" dirty="0" smtClean="0">
                <a:latin typeface="Calibri" panose="020F0502020204030204" pitchFamily="34" charset="0"/>
              </a:rPr>
              <a:t>Diffusion </a:t>
            </a:r>
            <a:r>
              <a:rPr lang="en-GB" sz="2000" b="1" i="1" dirty="0" smtClean="0">
                <a:solidFill>
                  <a:schemeClr val="bg1">
                    <a:lumMod val="65000"/>
                  </a:schemeClr>
                </a:solidFill>
                <a:latin typeface="Calibri" panose="020F0502020204030204" pitchFamily="34" charset="0"/>
              </a:rPr>
              <a:t>Tensor Imaging</a:t>
            </a:r>
            <a:endParaRPr lang="en-GB" sz="3000" b="1" i="1" dirty="0">
              <a:solidFill>
                <a:schemeClr val="bg1">
                  <a:lumMod val="65000"/>
                </a:schemeClr>
              </a:solidFill>
              <a:latin typeface="Calibri" panose="020F0502020204030204" pitchFamily="34" charset="0"/>
            </a:endParaRPr>
          </a:p>
        </p:txBody>
      </p:sp>
    </p:spTree>
    <p:extLst>
      <p:ext uri="{BB962C8B-B14F-4D97-AF65-F5344CB8AC3E}">
        <p14:creationId xmlns:p14="http://schemas.microsoft.com/office/powerpoint/2010/main" val="1221325068"/>
      </p:ext>
    </p:extLst>
  </p:cSld>
  <p:clrMapOvr>
    <a:masterClrMapping/>
  </p:clrMapOvr>
  <p:transition spd="med"/>
  <p:timing>
    <p:tnLst>
      <p:par>
        <p:cTn id="1" dur="indefinite" restart="never" fill="hold" nodeType="tmRoot">
          <p:childTnLst>
            <p:par>
              <p:cTn id="2" fill="hold" nodeType="interactiveSeq">
                <p:stCondLst>
                  <p:cond delay="0"/>
                </p:stCondLst>
                <p:childTnLst>
                  <p:par>
                    <p:cTn id="3" fill="hold" nodeType="clickEffect">
                      <p:childTnLst>
                        <p:par>
                          <p:cTn id="4" fill="hold" nodeType="clickEffect">
                            <p:stCondLst>
                              <p:cond delay="0"/>
                            </p:stCondLst>
                            <p:childTnLst>
                              <p:par>
                                <p:cTn id="5" presetID="2" presetClass="mediacall" fill="hold" nodeType="clickEffect">
                                  <p:stCondLst>
                                    <p:cond delay="0"/>
                                  </p:stCondLst>
                                  <p:childTnLst>
                                    <p:anim calcmode="lin" valueType="str">
                                      <p:cBhvr additive="repl">
                                        <p:cTn id="6" dur="1423644864" fill="hold"/>
                                        <p:tgtEl>
                                          <p:sldTgt/>
                                        </p:tgtEl>
                                      </p:cBhvr>
                                    </p:anim>
                                  </p:childTnLst>
                                </p:cTn>
                              </p:par>
                            </p:childTnLst>
                          </p:cTn>
                        </p:par>
                      </p:childTnLst>
                    </p:cTn>
                  </p:par>
                </p:childTnLst>
              </p:cTn>
            </p:par>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4172" y="1351804"/>
            <a:ext cx="8641655" cy="3016210"/>
          </a:xfrm>
          <a:prstGeom prst="rect">
            <a:avLst/>
          </a:prstGeom>
          <a:noFill/>
        </p:spPr>
        <p:txBody>
          <a:bodyPr wrap="square" rtlCol="0">
            <a:spAutoFit/>
          </a:bodyPr>
          <a:lstStyle/>
          <a:p>
            <a:pPr indent="-406400" algn="just"/>
            <a:r>
              <a:rPr lang="en-GB" dirty="0">
                <a:solidFill>
                  <a:schemeClr val="tx1"/>
                </a:solidFill>
                <a:latin typeface="Calibri" panose="020F0502020204030204" pitchFamily="34" charset="0"/>
                <a:sym typeface="Wingdings" panose="05000000000000000000" pitchFamily="2" charset="2"/>
              </a:rPr>
              <a:t>In an unrestricted environment, water molecules move </a:t>
            </a:r>
            <a:r>
              <a:rPr lang="en-GB" dirty="0" smtClean="0">
                <a:solidFill>
                  <a:schemeClr val="tx1"/>
                </a:solidFill>
                <a:latin typeface="Calibri" panose="020F0502020204030204" pitchFamily="34" charset="0"/>
                <a:sym typeface="Wingdings" panose="05000000000000000000" pitchFamily="2" charset="2"/>
              </a:rPr>
              <a:t>randomly  </a:t>
            </a:r>
            <a:r>
              <a:rPr lang="en-GB" b="1" dirty="0" smtClean="0">
                <a:solidFill>
                  <a:schemeClr val="tx1"/>
                </a:solidFill>
                <a:latin typeface="Calibri" panose="020F0502020204030204" pitchFamily="34" charset="0"/>
                <a:sym typeface="Wingdings" panose="05000000000000000000" pitchFamily="2" charset="2"/>
              </a:rPr>
              <a:t>Isotropy</a:t>
            </a:r>
          </a:p>
          <a:p>
            <a:pPr indent="-406400" algn="just"/>
            <a:endParaRPr lang="en-GB" dirty="0">
              <a:solidFill>
                <a:schemeClr val="tx1"/>
              </a:solidFill>
              <a:latin typeface="Calibri" panose="020F0502020204030204" pitchFamily="34" charset="0"/>
              <a:sym typeface="Wingdings" panose="05000000000000000000" pitchFamily="2" charset="2"/>
            </a:endParaRPr>
          </a:p>
          <a:p>
            <a:pPr indent="-406400" algn="just"/>
            <a:endParaRPr lang="en-GB" dirty="0" smtClean="0">
              <a:solidFill>
                <a:schemeClr val="tx1"/>
              </a:solidFill>
              <a:latin typeface="Calibri" panose="020F0502020204030204" pitchFamily="34" charset="0"/>
              <a:sym typeface="Wingdings" panose="05000000000000000000" pitchFamily="2" charset="2"/>
            </a:endParaRPr>
          </a:p>
          <a:p>
            <a:pPr indent="-406400" algn="just"/>
            <a:endParaRPr lang="en-GB" dirty="0">
              <a:solidFill>
                <a:schemeClr val="tx1"/>
              </a:solidFill>
              <a:latin typeface="Calibri" panose="020F0502020204030204" pitchFamily="34" charset="0"/>
              <a:sym typeface="Wingdings" panose="05000000000000000000" pitchFamily="2" charset="2"/>
            </a:endParaRPr>
          </a:p>
          <a:p>
            <a:pPr indent="-406400" algn="just"/>
            <a:endParaRPr lang="en-GB" dirty="0" smtClean="0">
              <a:solidFill>
                <a:schemeClr val="tx1"/>
              </a:solidFill>
              <a:latin typeface="Calibri" panose="020F0502020204030204" pitchFamily="34" charset="0"/>
              <a:sym typeface="Wingdings" panose="05000000000000000000" pitchFamily="2" charset="2"/>
            </a:endParaRPr>
          </a:p>
          <a:p>
            <a:pPr indent="-406400" algn="just"/>
            <a:endParaRPr lang="en-GB" dirty="0">
              <a:solidFill>
                <a:schemeClr val="tx1"/>
              </a:solidFill>
              <a:latin typeface="Calibri" panose="020F0502020204030204" pitchFamily="34" charset="0"/>
              <a:sym typeface="Wingdings" panose="05000000000000000000" pitchFamily="2" charset="2"/>
            </a:endParaRPr>
          </a:p>
          <a:p>
            <a:pPr indent="-406400" algn="just"/>
            <a:endParaRPr lang="en-GB" dirty="0" smtClean="0">
              <a:solidFill>
                <a:schemeClr val="tx1"/>
              </a:solidFill>
              <a:latin typeface="Calibri" panose="020F0502020204030204" pitchFamily="34" charset="0"/>
              <a:sym typeface="Wingdings" panose="05000000000000000000" pitchFamily="2" charset="2"/>
            </a:endParaRPr>
          </a:p>
          <a:p>
            <a:pPr indent="-406400" algn="just"/>
            <a:endParaRPr lang="en-GB" dirty="0" smtClean="0">
              <a:solidFill>
                <a:schemeClr val="tx1"/>
              </a:solidFill>
              <a:latin typeface="Calibri" panose="020F0502020204030204" pitchFamily="34" charset="0"/>
              <a:sym typeface="Wingdings" panose="05000000000000000000" pitchFamily="2" charset="2"/>
            </a:endParaRPr>
          </a:p>
          <a:p>
            <a:pPr indent="-406400" algn="just"/>
            <a:endParaRPr lang="en-GB" dirty="0">
              <a:solidFill>
                <a:schemeClr val="tx1"/>
              </a:solidFill>
              <a:latin typeface="Calibri" panose="020F0502020204030204" pitchFamily="34" charset="0"/>
              <a:sym typeface="Wingdings" panose="05000000000000000000" pitchFamily="2" charset="2"/>
            </a:endParaRPr>
          </a:p>
          <a:p>
            <a:pPr indent="-406400" algn="just">
              <a:spcBef>
                <a:spcPts val="1200"/>
              </a:spcBef>
            </a:pPr>
            <a:r>
              <a:rPr lang="en-GB" dirty="0" smtClean="0">
                <a:solidFill>
                  <a:schemeClr val="tx1"/>
                </a:solidFill>
                <a:latin typeface="Calibri" panose="020F0502020204030204" pitchFamily="34" charset="0"/>
                <a:sym typeface="Wingdings" panose="05000000000000000000" pitchFamily="2" charset="2"/>
              </a:rPr>
              <a:t>In </a:t>
            </a:r>
            <a:r>
              <a:rPr lang="en-GB" dirty="0">
                <a:solidFill>
                  <a:schemeClr val="tx1"/>
                </a:solidFill>
                <a:latin typeface="Calibri" panose="020F0502020204030204" pitchFamily="34" charset="0"/>
                <a:sym typeface="Wingdings" panose="05000000000000000000" pitchFamily="2" charset="2"/>
              </a:rPr>
              <a:t>a constrained environment, they diffuse more easily along </a:t>
            </a:r>
            <a:r>
              <a:rPr lang="en-GB" dirty="0" smtClean="0">
                <a:solidFill>
                  <a:schemeClr val="tx1"/>
                </a:solidFill>
                <a:latin typeface="Calibri" panose="020F0502020204030204" pitchFamily="34" charset="0"/>
                <a:sym typeface="Wingdings" panose="05000000000000000000" pitchFamily="2" charset="2"/>
              </a:rPr>
              <a:t>one axis  </a:t>
            </a:r>
            <a:r>
              <a:rPr lang="en-GB" b="1" dirty="0" smtClean="0">
                <a:solidFill>
                  <a:schemeClr val="tx1"/>
                </a:solidFill>
                <a:latin typeface="Calibri" panose="020F0502020204030204" pitchFamily="34" charset="0"/>
                <a:sym typeface="Wingdings" panose="05000000000000000000" pitchFamily="2" charset="2"/>
              </a:rPr>
              <a:t>Anisotropy</a:t>
            </a:r>
            <a:endParaRPr lang="en-GB" dirty="0" smtClean="0">
              <a:solidFill>
                <a:schemeClr val="tx1"/>
              </a:solidFill>
              <a:latin typeface="Calibri" panose="020F0502020204030204" pitchFamily="34" charset="0"/>
              <a:sym typeface="Wingdings" panose="05000000000000000000" pitchFamily="2" charset="2"/>
            </a:endParaRPr>
          </a:p>
        </p:txBody>
      </p:sp>
      <p:pic>
        <p:nvPicPr>
          <p:cNvPr id="6" name="Picture 5"/>
          <p:cNvPicPr>
            <a:picLocks noChangeAspect="1" noChangeArrowheads="1"/>
          </p:cNvPicPr>
          <p:nvPr/>
        </p:nvPicPr>
        <p:blipFill>
          <a:blip r:embed="rId3"/>
          <a:srcRect/>
          <a:stretch>
            <a:fillRect/>
          </a:stretch>
        </p:blipFill>
        <p:spPr bwMode="auto">
          <a:xfrm>
            <a:off x="2611242" y="1943013"/>
            <a:ext cx="3921516" cy="177401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 name="Picture 4"/>
          <p:cNvPicPr>
            <a:picLocks noChangeAspect="1" noChangeArrowheads="1"/>
          </p:cNvPicPr>
          <p:nvPr/>
        </p:nvPicPr>
        <p:blipFill>
          <a:blip r:embed="rId4"/>
          <a:srcRect/>
          <a:stretch>
            <a:fillRect/>
          </a:stretch>
        </p:blipFill>
        <p:spPr bwMode="auto">
          <a:xfrm>
            <a:off x="2611242" y="4542729"/>
            <a:ext cx="3921516" cy="183859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8" name="Text Box 1"/>
          <p:cNvSpPr txBox="1">
            <a:spLocks noChangeArrowheads="1"/>
          </p:cNvSpPr>
          <p:nvPr/>
        </p:nvSpPr>
        <p:spPr bwMode="auto">
          <a:xfrm>
            <a:off x="250824" y="692150"/>
            <a:ext cx="8641656" cy="5766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9pPr>
          </a:lstStyle>
          <a:p>
            <a:pPr>
              <a:buClrTx/>
              <a:buFontTx/>
              <a:buNone/>
            </a:pPr>
            <a:r>
              <a:rPr lang="en-GB" sz="3000" b="1" dirty="0">
                <a:latin typeface="Calibri" panose="020F0502020204030204" pitchFamily="34" charset="0"/>
              </a:rPr>
              <a:t>The </a:t>
            </a:r>
            <a:r>
              <a:rPr lang="en-GB" sz="3000" b="1" dirty="0" smtClean="0">
                <a:latin typeface="Calibri" panose="020F0502020204030204" pitchFamily="34" charset="0"/>
              </a:rPr>
              <a:t>diffusion principle						</a:t>
            </a:r>
            <a:r>
              <a:rPr lang="en-GB" sz="2000" b="1" i="1" dirty="0" smtClean="0">
                <a:latin typeface="Calibri" panose="020F0502020204030204" pitchFamily="34" charset="0"/>
              </a:rPr>
              <a:t>Diffusion </a:t>
            </a:r>
            <a:r>
              <a:rPr lang="en-GB" sz="2000" b="1" i="1" dirty="0" smtClean="0">
                <a:solidFill>
                  <a:schemeClr val="bg1">
                    <a:lumMod val="65000"/>
                  </a:schemeClr>
                </a:solidFill>
                <a:latin typeface="Calibri" panose="020F0502020204030204" pitchFamily="34" charset="0"/>
              </a:rPr>
              <a:t>Tensor Imaging</a:t>
            </a:r>
            <a:endParaRPr lang="en-GB" sz="3000" b="1" i="1" dirty="0">
              <a:solidFill>
                <a:schemeClr val="bg1">
                  <a:lumMod val="65000"/>
                </a:schemeClr>
              </a:solidFill>
              <a:latin typeface="Calibri" panose="020F0502020204030204" pitchFamily="34" charset="0"/>
            </a:endParaRPr>
          </a:p>
        </p:txBody>
      </p:sp>
    </p:spTree>
    <p:extLst>
      <p:ext uri="{BB962C8B-B14F-4D97-AF65-F5344CB8AC3E}">
        <p14:creationId xmlns:p14="http://schemas.microsoft.com/office/powerpoint/2010/main" val="3418548185"/>
      </p:ext>
    </p:extLst>
  </p:cSld>
  <p:clrMapOvr>
    <a:masterClrMapping/>
  </p:clrMapOvr>
  <p:transition spd="med"/>
  <p:timing>
    <p:tnLst>
      <p:par>
        <p:cTn id="1" dur="indefinite" restart="never" fill="hold" nodeType="tmRoot">
          <p:childTnLst>
            <p:par>
              <p:cTn id="2" fill="hold" nodeType="interactiveSeq">
                <p:stCondLst>
                  <p:cond delay="0"/>
                </p:stCondLst>
                <p:childTnLst>
                  <p:par>
                    <p:cTn id="3" fill="hold" nodeType="clickEffect">
                      <p:childTnLst>
                        <p:par>
                          <p:cTn id="4" fill="hold" nodeType="clickEffect">
                            <p:stCondLst>
                              <p:cond delay="0"/>
                            </p:stCondLst>
                            <p:childTnLst>
                              <p:par>
                                <p:cTn id="5" presetID="2" presetClass="mediacall" fill="hold" nodeType="clickEffect">
                                  <p:stCondLst>
                                    <p:cond delay="0"/>
                                  </p:stCondLst>
                                  <p:childTnLst>
                                    <p:anim calcmode="lin" valueType="str">
                                      <p:cBhvr additive="repl">
                                        <p:cTn id="6" dur="1423644864" fill="hold"/>
                                        <p:tgtEl>
                                          <p:sldTgt/>
                                        </p:tgtEl>
                                      </p:cBhvr>
                                    </p:anim>
                                  </p:childTnLst>
                                </p:cTn>
                              </p:par>
                            </p:childTnLst>
                          </p:cTn>
                        </p:par>
                      </p:childTnLst>
                    </p:cTn>
                  </p:par>
                </p:childTnLst>
              </p:cTn>
            </p:par>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3213" y="1773238"/>
            <a:ext cx="3552825" cy="41338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95" name="Text Box 3"/>
          <p:cNvSpPr txBox="1">
            <a:spLocks noChangeArrowheads="1"/>
          </p:cNvSpPr>
          <p:nvPr/>
        </p:nvSpPr>
        <p:spPr bwMode="auto">
          <a:xfrm>
            <a:off x="395288" y="1628775"/>
            <a:ext cx="1662112" cy="1152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9pPr>
          </a:lstStyle>
          <a:p>
            <a:pPr algn="ctr">
              <a:lnSpc>
                <a:spcPct val="150000"/>
              </a:lnSpc>
              <a:buClrTx/>
              <a:buFontTx/>
              <a:buNone/>
            </a:pPr>
            <a:r>
              <a:rPr lang="en-GB" sz="1600" b="1" dirty="0">
                <a:latin typeface="Calibri" panose="020F0502020204030204" pitchFamily="34" charset="0"/>
                <a:ea typeface="ＭＳ Ｐゴシック" pitchFamily="32" charset="-128"/>
              </a:rPr>
              <a:t>CSF</a:t>
            </a:r>
            <a:br>
              <a:rPr lang="en-GB" sz="1600" b="1" dirty="0">
                <a:latin typeface="Calibri" panose="020F0502020204030204" pitchFamily="34" charset="0"/>
                <a:ea typeface="ＭＳ Ｐゴシック" pitchFamily="32" charset="-128"/>
              </a:rPr>
            </a:br>
            <a:r>
              <a:rPr lang="en-GB" sz="1600" dirty="0">
                <a:latin typeface="Calibri" panose="020F0502020204030204" pitchFamily="34" charset="0"/>
                <a:ea typeface="ＭＳ Ｐゴシック" pitchFamily="32" charset="-128"/>
              </a:rPr>
              <a:t>Isotropic</a:t>
            </a:r>
          </a:p>
          <a:p>
            <a:pPr algn="ctr">
              <a:lnSpc>
                <a:spcPct val="150000"/>
              </a:lnSpc>
              <a:buClrTx/>
              <a:buFontTx/>
              <a:buNone/>
            </a:pPr>
            <a:r>
              <a:rPr lang="en-GB" sz="1600" dirty="0">
                <a:latin typeface="Calibri" panose="020F0502020204030204" pitchFamily="34" charset="0"/>
                <a:ea typeface="ＭＳ Ｐゴシック" pitchFamily="32" charset="-128"/>
              </a:rPr>
              <a:t>High diffusivity</a:t>
            </a:r>
          </a:p>
        </p:txBody>
      </p:sp>
      <p:sp>
        <p:nvSpPr>
          <p:cNvPr id="8196" name="Text Box 4"/>
          <p:cNvSpPr txBox="1">
            <a:spLocks noChangeArrowheads="1"/>
          </p:cNvSpPr>
          <p:nvPr/>
        </p:nvSpPr>
        <p:spPr bwMode="auto">
          <a:xfrm>
            <a:off x="358775" y="4652963"/>
            <a:ext cx="1663700" cy="1152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9pPr>
          </a:lstStyle>
          <a:p>
            <a:pPr algn="ctr">
              <a:lnSpc>
                <a:spcPct val="150000"/>
              </a:lnSpc>
              <a:buClrTx/>
              <a:buFontTx/>
              <a:buNone/>
            </a:pPr>
            <a:r>
              <a:rPr lang="en-GB" sz="1600" b="1" dirty="0">
                <a:latin typeface="Calibri" panose="020F0502020204030204" pitchFamily="34" charset="0"/>
                <a:ea typeface="ＭＳ Ｐゴシック" pitchFamily="32" charset="-128"/>
              </a:rPr>
              <a:t>Grey matter</a:t>
            </a:r>
            <a:br>
              <a:rPr lang="en-GB" sz="1600" b="1" dirty="0">
                <a:latin typeface="Calibri" panose="020F0502020204030204" pitchFamily="34" charset="0"/>
                <a:ea typeface="ＭＳ Ｐゴシック" pitchFamily="32" charset="-128"/>
              </a:rPr>
            </a:br>
            <a:r>
              <a:rPr lang="en-GB" sz="1600" dirty="0">
                <a:latin typeface="Calibri" panose="020F0502020204030204" pitchFamily="34" charset="0"/>
                <a:ea typeface="ＭＳ Ｐゴシック" pitchFamily="32" charset="-128"/>
              </a:rPr>
              <a:t>Isotropic</a:t>
            </a:r>
          </a:p>
          <a:p>
            <a:pPr algn="ctr">
              <a:lnSpc>
                <a:spcPct val="150000"/>
              </a:lnSpc>
              <a:buClrTx/>
              <a:buFontTx/>
              <a:buNone/>
            </a:pPr>
            <a:r>
              <a:rPr lang="en-GB" sz="1600" dirty="0">
                <a:latin typeface="Calibri" panose="020F0502020204030204" pitchFamily="34" charset="0"/>
                <a:ea typeface="ＭＳ Ｐゴシック" pitchFamily="32" charset="-128"/>
              </a:rPr>
              <a:t>Low diffusivity</a:t>
            </a:r>
          </a:p>
        </p:txBody>
      </p:sp>
      <p:sp>
        <p:nvSpPr>
          <p:cNvPr id="8197" name="Text Box 5"/>
          <p:cNvSpPr txBox="1">
            <a:spLocks noChangeArrowheads="1"/>
          </p:cNvSpPr>
          <p:nvPr/>
        </p:nvSpPr>
        <p:spPr bwMode="auto">
          <a:xfrm>
            <a:off x="6875463" y="2055813"/>
            <a:ext cx="1663700" cy="1152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9pPr>
          </a:lstStyle>
          <a:p>
            <a:pPr algn="ctr">
              <a:lnSpc>
                <a:spcPct val="150000"/>
              </a:lnSpc>
              <a:buClrTx/>
              <a:buFontTx/>
              <a:buNone/>
            </a:pPr>
            <a:r>
              <a:rPr lang="en-GB" sz="1600" b="1" dirty="0">
                <a:latin typeface="Calibri" panose="020F0502020204030204" pitchFamily="34" charset="0"/>
                <a:ea typeface="ＭＳ Ｐゴシック" pitchFamily="32" charset="-128"/>
              </a:rPr>
              <a:t>White matter</a:t>
            </a:r>
          </a:p>
          <a:p>
            <a:pPr algn="ctr">
              <a:lnSpc>
                <a:spcPct val="150000"/>
              </a:lnSpc>
              <a:buClrTx/>
              <a:buFontTx/>
              <a:buNone/>
            </a:pPr>
            <a:r>
              <a:rPr lang="en-GB" sz="1600" dirty="0">
                <a:latin typeface="Calibri" panose="020F0502020204030204" pitchFamily="34" charset="0"/>
                <a:ea typeface="ＭＳ Ｐゴシック" pitchFamily="32" charset="-128"/>
              </a:rPr>
              <a:t>Anisotropic</a:t>
            </a:r>
          </a:p>
          <a:p>
            <a:pPr algn="ctr">
              <a:lnSpc>
                <a:spcPct val="150000"/>
              </a:lnSpc>
              <a:buClrTx/>
              <a:buFontTx/>
              <a:buNone/>
            </a:pPr>
            <a:r>
              <a:rPr lang="en-GB" sz="1600" dirty="0">
                <a:latin typeface="Calibri" panose="020F0502020204030204" pitchFamily="34" charset="0"/>
                <a:ea typeface="ＭＳ Ｐゴシック" pitchFamily="32" charset="-128"/>
              </a:rPr>
              <a:t>High diffusivity</a:t>
            </a:r>
          </a:p>
        </p:txBody>
      </p:sp>
      <p:cxnSp>
        <p:nvCxnSpPr>
          <p:cNvPr id="8198" name="AutoShape 6"/>
          <p:cNvCxnSpPr>
            <a:cxnSpLocks noChangeShapeType="1"/>
            <a:stCxn id="8195" idx="3"/>
          </p:cNvCxnSpPr>
          <p:nvPr/>
        </p:nvCxnSpPr>
        <p:spPr bwMode="auto">
          <a:xfrm>
            <a:off x="2057400" y="2205038"/>
            <a:ext cx="2024063" cy="2006600"/>
          </a:xfrm>
          <a:prstGeom prst="curvedConnector3">
            <a:avLst>
              <a:gd name="adj1" fmla="val 50000"/>
            </a:avLst>
          </a:prstGeom>
          <a:noFill/>
          <a:ln w="19080">
            <a:solidFill>
              <a:srgbClr val="0070C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8199" name="AutoShape 7"/>
          <p:cNvCxnSpPr>
            <a:cxnSpLocks noChangeShapeType="1"/>
            <a:stCxn id="8196" idx="3"/>
          </p:cNvCxnSpPr>
          <p:nvPr/>
        </p:nvCxnSpPr>
        <p:spPr bwMode="auto">
          <a:xfrm flipV="1">
            <a:off x="2022475" y="5084763"/>
            <a:ext cx="1828800" cy="144462"/>
          </a:xfrm>
          <a:prstGeom prst="straightConnector1">
            <a:avLst/>
          </a:prstGeom>
          <a:noFill/>
          <a:ln w="19080">
            <a:solidFill>
              <a:srgbClr val="0070C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8200" name="AutoShape 8"/>
          <p:cNvCxnSpPr>
            <a:cxnSpLocks noChangeShapeType="1"/>
            <a:stCxn id="8197" idx="1"/>
          </p:cNvCxnSpPr>
          <p:nvPr/>
        </p:nvCxnSpPr>
        <p:spPr bwMode="auto">
          <a:xfrm flipH="1">
            <a:off x="5219700" y="2632075"/>
            <a:ext cx="1655763" cy="436563"/>
          </a:xfrm>
          <a:prstGeom prst="straightConnector1">
            <a:avLst/>
          </a:prstGeom>
          <a:noFill/>
          <a:ln w="19080">
            <a:solidFill>
              <a:srgbClr val="0070C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pic>
        <p:nvPicPr>
          <p:cNvPr id="8201"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4813" y="2716213"/>
            <a:ext cx="1571625" cy="15319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202"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79896" y="5286938"/>
            <a:ext cx="1384300" cy="13700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203"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94513" y="3284538"/>
            <a:ext cx="1644650" cy="15652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 name="Text Box 1"/>
          <p:cNvSpPr txBox="1">
            <a:spLocks noChangeArrowheads="1"/>
          </p:cNvSpPr>
          <p:nvPr/>
        </p:nvSpPr>
        <p:spPr bwMode="auto">
          <a:xfrm>
            <a:off x="250824" y="692150"/>
            <a:ext cx="8641656" cy="5766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9pPr>
          </a:lstStyle>
          <a:p>
            <a:pPr>
              <a:buClrTx/>
              <a:buFontTx/>
              <a:buNone/>
            </a:pPr>
            <a:r>
              <a:rPr lang="en-GB" sz="3000" b="1" dirty="0" smtClean="0">
                <a:latin typeface="Calibri" panose="020F0502020204030204" pitchFamily="34" charset="0"/>
              </a:rPr>
              <a:t>The diffusion principle						</a:t>
            </a:r>
            <a:r>
              <a:rPr lang="en-GB" sz="2000" b="1" i="1" dirty="0" smtClean="0">
                <a:latin typeface="Calibri" panose="020F0502020204030204" pitchFamily="34" charset="0"/>
              </a:rPr>
              <a:t>Diffusion </a:t>
            </a:r>
            <a:r>
              <a:rPr lang="en-GB" sz="2000" b="1" i="1" dirty="0" smtClean="0">
                <a:solidFill>
                  <a:schemeClr val="bg1">
                    <a:lumMod val="65000"/>
                  </a:schemeClr>
                </a:solidFill>
                <a:latin typeface="Calibri" panose="020F0502020204030204" pitchFamily="34" charset="0"/>
              </a:rPr>
              <a:t>Tensor Imaging</a:t>
            </a:r>
            <a:endParaRPr lang="en-GB" sz="3000" b="1" i="1" dirty="0">
              <a:solidFill>
                <a:schemeClr val="bg1">
                  <a:lumMod val="65000"/>
                </a:schemeClr>
              </a:solidFill>
              <a:latin typeface="Calibri" panose="020F050202020403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4172" y="1351804"/>
            <a:ext cx="8641655" cy="1354217"/>
          </a:xfrm>
          <a:prstGeom prst="rect">
            <a:avLst/>
          </a:prstGeom>
          <a:noFill/>
        </p:spPr>
        <p:txBody>
          <a:bodyPr wrap="square" rtlCol="0">
            <a:spAutoFit/>
          </a:bodyPr>
          <a:lstStyle/>
          <a:p>
            <a:pPr algn="just"/>
            <a:r>
              <a:rPr lang="en-GB" dirty="0" smtClean="0">
                <a:solidFill>
                  <a:schemeClr val="tx1"/>
                </a:solidFill>
                <a:latin typeface="Calibri" panose="020F0502020204030204" pitchFamily="34" charset="0"/>
              </a:rPr>
              <a:t>MRI:</a:t>
            </a:r>
          </a:p>
          <a:p>
            <a:pPr marL="361950" lvl="1" indent="-180975" algn="just">
              <a:spcBef>
                <a:spcPts val="600"/>
              </a:spcBef>
              <a:buFont typeface="Arial" panose="020B0604020202020204" pitchFamily="34" charset="0"/>
              <a:buChar char="•"/>
            </a:pPr>
            <a:r>
              <a:rPr lang="en-GB" dirty="0" smtClean="0">
                <a:solidFill>
                  <a:schemeClr val="tx1"/>
                </a:solidFill>
                <a:latin typeface="Calibri" panose="020F0502020204030204" pitchFamily="34" charset="0"/>
              </a:rPr>
              <a:t>Signal from proton nuclei in </a:t>
            </a:r>
            <a:r>
              <a:rPr lang="en-GB" b="1" dirty="0" smtClean="0">
                <a:solidFill>
                  <a:schemeClr val="tx1"/>
                </a:solidFill>
                <a:latin typeface="Calibri" panose="020F0502020204030204" pitchFamily="34" charset="0"/>
              </a:rPr>
              <a:t>water molecules.</a:t>
            </a:r>
            <a:endParaRPr lang="en-GB" dirty="0">
              <a:solidFill>
                <a:schemeClr val="tx1"/>
              </a:solidFill>
              <a:latin typeface="Calibri" panose="020F0502020204030204" pitchFamily="34" charset="0"/>
            </a:endParaRPr>
          </a:p>
          <a:p>
            <a:pPr marL="361950" lvl="1" indent="-180975" algn="just">
              <a:spcBef>
                <a:spcPts val="600"/>
              </a:spcBef>
              <a:buFont typeface="Arial" panose="020B0604020202020204" pitchFamily="34" charset="0"/>
              <a:buChar char="•"/>
            </a:pPr>
            <a:r>
              <a:rPr lang="en-GB" dirty="0" smtClean="0">
                <a:solidFill>
                  <a:schemeClr val="tx1"/>
                </a:solidFill>
                <a:latin typeface="Calibri" panose="020F0502020204030204" pitchFamily="34" charset="0"/>
              </a:rPr>
              <a:t>Grayscale </a:t>
            </a:r>
            <a:r>
              <a:rPr lang="en-GB" dirty="0">
                <a:solidFill>
                  <a:schemeClr val="tx1"/>
                </a:solidFill>
                <a:latin typeface="Calibri" panose="020F0502020204030204" pitchFamily="34" charset="0"/>
              </a:rPr>
              <a:t>images that have </a:t>
            </a:r>
            <a:r>
              <a:rPr lang="en-GB" b="1" dirty="0">
                <a:solidFill>
                  <a:schemeClr val="tx1"/>
                </a:solidFill>
                <a:latin typeface="Calibri" panose="020F0502020204030204" pitchFamily="34" charset="0"/>
              </a:rPr>
              <a:t>poor contrast</a:t>
            </a:r>
            <a:r>
              <a:rPr lang="en-GB" dirty="0" smtClean="0">
                <a:solidFill>
                  <a:schemeClr val="tx1"/>
                </a:solidFill>
                <a:latin typeface="Calibri" panose="020F0502020204030204" pitchFamily="34" charset="0"/>
              </a:rPr>
              <a:t>.</a:t>
            </a:r>
          </a:p>
          <a:p>
            <a:pPr algn="just"/>
            <a:endParaRPr lang="en-GB" dirty="0">
              <a:solidFill>
                <a:schemeClr val="tx1"/>
              </a:solidFill>
              <a:latin typeface="Calibri" panose="020F0502020204030204" pitchFamily="34" charset="0"/>
            </a:endParaRPr>
          </a:p>
        </p:txBody>
      </p:sp>
      <p:sp>
        <p:nvSpPr>
          <p:cNvPr id="17" name="Text Box 1"/>
          <p:cNvSpPr txBox="1">
            <a:spLocks noChangeArrowheads="1"/>
          </p:cNvSpPr>
          <p:nvPr/>
        </p:nvSpPr>
        <p:spPr bwMode="auto">
          <a:xfrm>
            <a:off x="250824" y="692150"/>
            <a:ext cx="8641656" cy="5766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ejaVu Sans" charset="0"/>
                <a:cs typeface="DejaVu Sans" charset="0"/>
              </a:defRPr>
            </a:lvl9pPr>
          </a:lstStyle>
          <a:p>
            <a:pPr>
              <a:buClrTx/>
              <a:buFontTx/>
              <a:buNone/>
            </a:pPr>
            <a:r>
              <a:rPr lang="en-GB" sz="3000" b="1" dirty="0" smtClean="0">
                <a:latin typeface="Calibri" panose="020F0502020204030204" pitchFamily="34" charset="0"/>
              </a:rPr>
              <a:t>Diffusion measured by MRI				</a:t>
            </a:r>
            <a:r>
              <a:rPr lang="en-GB" sz="2000" b="1" i="1" dirty="0" smtClean="0">
                <a:latin typeface="Calibri" panose="020F0502020204030204" pitchFamily="34" charset="0"/>
              </a:rPr>
              <a:t>Diffusion </a:t>
            </a:r>
            <a:r>
              <a:rPr lang="en-GB" sz="2000" b="1" i="1" dirty="0" smtClean="0">
                <a:solidFill>
                  <a:schemeClr val="bg1">
                    <a:lumMod val="65000"/>
                  </a:schemeClr>
                </a:solidFill>
                <a:latin typeface="Calibri" panose="020F0502020204030204" pitchFamily="34" charset="0"/>
              </a:rPr>
              <a:t>Tensor Imaging</a:t>
            </a:r>
            <a:endParaRPr lang="en-GB" sz="3000" b="1" i="1" dirty="0">
              <a:solidFill>
                <a:schemeClr val="bg1">
                  <a:lumMod val="65000"/>
                </a:schemeClr>
              </a:solidFill>
              <a:latin typeface="Calibri" panose="020F0502020204030204" pitchFamily="34" charset="0"/>
            </a:endParaRPr>
          </a:p>
        </p:txBody>
      </p:sp>
    </p:spTree>
    <p:extLst>
      <p:ext uri="{BB962C8B-B14F-4D97-AF65-F5344CB8AC3E}">
        <p14:creationId xmlns:p14="http://schemas.microsoft.com/office/powerpoint/2010/main" val="1865089642"/>
      </p:ext>
    </p:extLst>
  </p:cSld>
  <p:clrMapOvr>
    <a:masterClrMapping/>
  </p:clrMapOvr>
  <p:transition spd="med"/>
  <p:timing>
    <p:tnLst>
      <p:par>
        <p:cTn id="1" dur="indefinite" restart="never" fill="hold" nodeType="tmRoot">
          <p:childTnLst>
            <p:par>
              <p:cTn id="2" fill="hold" nodeType="interactiveSeq">
                <p:stCondLst>
                  <p:cond delay="0"/>
                </p:stCondLst>
                <p:childTnLst>
                  <p:par>
                    <p:cTn id="3" fill="hold" nodeType="clickEffect">
                      <p:childTnLst>
                        <p:par>
                          <p:cTn id="4" fill="hold" nodeType="clickEffect">
                            <p:stCondLst>
                              <p:cond delay="0"/>
                            </p:stCondLst>
                            <p:childTnLst>
                              <p:par>
                                <p:cTn id="5" presetID="2" presetClass="mediacall" fill="hold" nodeType="clickEffect">
                                  <p:stCondLst>
                                    <p:cond delay="0"/>
                                  </p:stCondLst>
                                  <p:childTnLst>
                                    <p:anim calcmode="lin" valueType="str">
                                      <p:cBhvr additive="repl">
                                        <p:cTn id="6" dur="1423644864" fill="hold"/>
                                        <p:tgtEl>
                                          <p:sldTgt/>
                                        </p:tgtEl>
                                      </p:cBhvr>
                                    </p:anim>
                                  </p:childTnLst>
                                </p:cTn>
                              </p:par>
                            </p:childTnLst>
                          </p:cTn>
                        </p:par>
                      </p:childTnLst>
                    </p:cTn>
                  </p:par>
                </p:childTnLst>
              </p:cTn>
            </p:par>
          </p:childTnLst>
        </p:cTn>
      </p:par>
    </p:tnLst>
  </p:timing>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DejaVu Sans"/>
        <a:cs typeface="DejaVu Sans"/>
      </a:majorFont>
      <a:minorFont>
        <a:latin typeface="Lucida Bright"/>
        <a:ea typeface="Verdana"/>
        <a:cs typeface="Verdan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2164</TotalTime>
  <Words>1808</Words>
  <Application>Microsoft Office PowerPoint</Application>
  <PresentationFormat>On-screen Show (4:3)</PresentationFormat>
  <Paragraphs>429</Paragraphs>
  <Slides>43</Slides>
  <Notes>41</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43</vt:i4>
      </vt:variant>
    </vt:vector>
  </HeadingPairs>
  <TitlesOfParts>
    <vt:vector size="56" baseType="lpstr">
      <vt:lpstr>ＭＳ Ｐゴシック</vt:lpstr>
      <vt:lpstr>Arial</vt:lpstr>
      <vt:lpstr>Bernard MT Condensed</vt:lpstr>
      <vt:lpstr>Calibri</vt:lpstr>
      <vt:lpstr>Cambria Math</vt:lpstr>
      <vt:lpstr>Courier New</vt:lpstr>
      <vt:lpstr>DejaVu Sans</vt:lpstr>
      <vt:lpstr>Lucida Bright</vt:lpstr>
      <vt:lpstr>Lucida Sans</vt:lpstr>
      <vt:lpstr>Times New Roman</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Simon Brown</dc:creator>
  <cp:lastModifiedBy>social</cp:lastModifiedBy>
  <cp:revision>339</cp:revision>
  <cp:lastPrinted>1601-01-01T00:00:00Z</cp:lastPrinted>
  <dcterms:created xsi:type="dcterms:W3CDTF">2005-07-13T12:26:50Z</dcterms:created>
  <dcterms:modified xsi:type="dcterms:W3CDTF">2017-03-15T11:34:17Z</dcterms:modified>
</cp:coreProperties>
</file>