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Roboto" panose="020B060402020202020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So, what happens to hydrogen ions in the MRI scanner?</a:t>
            </a:r>
            <a:endParaRPr/>
          </a:p>
          <a:p>
            <a:pPr marL="0" lvl="0" indent="0" algn="l" rtl="0">
              <a:lnSpc>
                <a:spcPct val="115000"/>
              </a:lnSpc>
              <a:spcBef>
                <a:spcPts val="0"/>
              </a:spcBef>
              <a:spcAft>
                <a:spcPts val="0"/>
              </a:spcAft>
              <a:buClr>
                <a:schemeClr val="dk1"/>
              </a:buClr>
              <a:buSzPts val="1100"/>
              <a:buFont typeface="Arial"/>
              <a:buNone/>
            </a:pPr>
            <a:r>
              <a:rPr lang="en-GB"/>
              <a:t>As we saw before, the hydrogen ions are randomly aligned normally in earths magnetic field.</a:t>
            </a:r>
            <a:endParaRPr/>
          </a:p>
          <a:p>
            <a:pPr marL="0" lvl="0" indent="0" algn="l" rtl="0">
              <a:lnSpc>
                <a:spcPct val="115000"/>
              </a:lnSpc>
              <a:spcBef>
                <a:spcPts val="0"/>
              </a:spcBef>
              <a:spcAft>
                <a:spcPts val="0"/>
              </a:spcAft>
              <a:buClr>
                <a:schemeClr val="dk1"/>
              </a:buClr>
              <a:buSzPts val="1100"/>
              <a:buFont typeface="Arial"/>
              <a:buNone/>
            </a:pPr>
            <a:r>
              <a:rPr lang="en-GB"/>
              <a:t>Net magnetisation is therefore 0.</a:t>
            </a:r>
            <a:endParaRPr/>
          </a:p>
          <a:p>
            <a:pPr marL="0" lvl="0" indent="0" algn="l" rtl="0">
              <a:lnSpc>
                <a:spcPct val="115000"/>
              </a:lnSpc>
              <a:spcBef>
                <a:spcPts val="0"/>
              </a:spcBef>
              <a:spcAft>
                <a:spcPts val="0"/>
              </a:spcAft>
              <a:buClr>
                <a:schemeClr val="dk1"/>
              </a:buClr>
              <a:buSzPts val="1100"/>
              <a:buFont typeface="Arial"/>
              <a:buNone/>
            </a:pPr>
            <a:r>
              <a:rPr lang="en-GB"/>
              <a:t>Inside the scanner, the magnetic field is very strong.</a:t>
            </a:r>
            <a:endParaRPr/>
          </a:p>
          <a:p>
            <a:pPr marL="0" lvl="0" indent="0" algn="l" rtl="0">
              <a:lnSpc>
                <a:spcPct val="115000"/>
              </a:lnSpc>
              <a:spcBef>
                <a:spcPts val="0"/>
              </a:spcBef>
              <a:spcAft>
                <a:spcPts val="0"/>
              </a:spcAft>
              <a:buClr>
                <a:schemeClr val="dk1"/>
              </a:buClr>
              <a:buSzPts val="1100"/>
              <a:buFont typeface="Arial"/>
              <a:buNone/>
            </a:pPr>
            <a:r>
              <a:rPr lang="en-GB"/>
              <a:t>The spinning atoms align to the strong magnetic field, either into parallel and antiparallel directions with the Z axis..</a:t>
            </a:r>
            <a:endParaRPr/>
          </a:p>
          <a:p>
            <a:pPr marL="0" lvl="0" indent="0" algn="l" rtl="0">
              <a:lnSpc>
                <a:spcPct val="115000"/>
              </a:lnSpc>
              <a:spcBef>
                <a:spcPts val="0"/>
              </a:spcBef>
              <a:spcAft>
                <a:spcPts val="0"/>
              </a:spcAft>
              <a:buClr>
                <a:schemeClr val="dk1"/>
              </a:buClr>
              <a:buSzPts val="1100"/>
              <a:buFont typeface="Arial"/>
              <a:buNone/>
            </a:pPr>
            <a:r>
              <a:rPr lang="en-GB"/>
              <a:t>Remember, they are like little magnets, or like the points of a compass needle.</a:t>
            </a:r>
            <a:endParaRPr/>
          </a:p>
          <a:p>
            <a:pPr marL="0" lvl="0" indent="0" algn="l" rtl="0">
              <a:lnSpc>
                <a:spcPct val="115000"/>
              </a:lnSpc>
              <a:spcBef>
                <a:spcPts val="0"/>
              </a:spcBef>
              <a:spcAft>
                <a:spcPts val="0"/>
              </a:spcAft>
              <a:buClr>
                <a:schemeClr val="dk1"/>
              </a:buClr>
              <a:buSzPts val="1100"/>
              <a:buFont typeface="Arial"/>
              <a:buNone/>
            </a:pPr>
            <a:r>
              <a:rPr lang="en-GB"/>
              <a:t>However, because the up spin direction is energetically more favourable, more protons align in the parallel direction with the B0 axis.</a:t>
            </a:r>
            <a:endParaRPr/>
          </a:p>
          <a:p>
            <a:pPr marL="0" lvl="0" indent="0" algn="l" rtl="0">
              <a:lnSpc>
                <a:spcPct val="115000"/>
              </a:lnSpc>
              <a:spcBef>
                <a:spcPts val="0"/>
              </a:spcBef>
              <a:spcAft>
                <a:spcPts val="0"/>
              </a:spcAft>
              <a:buClr>
                <a:schemeClr val="dk1"/>
              </a:buClr>
              <a:buSzPts val="1100"/>
              <a:buFont typeface="Arial"/>
              <a:buNone/>
            </a:pPr>
            <a:r>
              <a:rPr lang="en-GB"/>
              <a:t>This leads to a net magnetization value, due to the difference in their spin up and spin down states. </a:t>
            </a:r>
            <a:endParaRPr/>
          </a:p>
          <a:p>
            <a:pPr marL="0" lvl="0" indent="0" algn="l" rtl="0">
              <a:lnSpc>
                <a:spcPct val="115000"/>
              </a:lnSpc>
              <a:spcBef>
                <a:spcPts val="0"/>
              </a:spcBef>
              <a:spcAft>
                <a:spcPts val="0"/>
              </a:spcAft>
              <a:buClr>
                <a:schemeClr val="dk1"/>
              </a:buClr>
              <a:buSzPts val="1100"/>
              <a:buFont typeface="Arial"/>
              <a:buNone/>
            </a:pPr>
            <a:r>
              <a:rPr lang="en-GB"/>
              <a:t>The energy difference between the two spin states, Is proportional to the strength of B0.</a:t>
            </a:r>
            <a:endParaRPr/>
          </a:p>
          <a:p>
            <a:pPr marL="0" lvl="0" indent="0" algn="l" rtl="0">
              <a:lnSpc>
                <a:spcPct val="115000"/>
              </a:lnSpc>
              <a:spcBef>
                <a:spcPts val="0"/>
              </a:spcBef>
              <a:spcAft>
                <a:spcPts val="0"/>
              </a:spcAft>
              <a:buClr>
                <a:schemeClr val="dk1"/>
              </a:buClr>
              <a:buSzPts val="1100"/>
              <a:buFont typeface="Arial"/>
              <a:buNone/>
            </a:pPr>
            <a:r>
              <a:rPr lang="en-GB"/>
              <a:t>With a stronger magnetic field, more spins will be in the parallel state, leading to a stronger net magnetisation. This means a stronger signal.</a:t>
            </a:r>
            <a:endParaRPr/>
          </a:p>
          <a:p>
            <a:pPr marL="0" lvl="0" indent="0" algn="l" rtl="0">
              <a:lnSpc>
                <a:spcPct val="115000"/>
              </a:lnSpc>
              <a:spcBef>
                <a:spcPts val="0"/>
              </a:spcBef>
              <a:spcAft>
                <a:spcPts val="0"/>
              </a:spcAft>
              <a:buClr>
                <a:schemeClr val="dk1"/>
              </a:buClr>
              <a:buSzPts val="1100"/>
              <a:buFont typeface="Arial"/>
              <a:buNone/>
            </a:pPr>
            <a:r>
              <a:rPr lang="en-GB"/>
              <a:t>This is why the MRI scanner has a very strong magnetic.</a:t>
            </a:r>
            <a:endParaRPr/>
          </a:p>
          <a:p>
            <a:pPr marL="0" lvl="0" indent="0" algn="l" rtl="0">
              <a:spcBef>
                <a:spcPts val="0"/>
              </a:spcBef>
              <a:spcAft>
                <a:spcPts val="0"/>
              </a:spcAft>
              <a:buNone/>
            </a:pPr>
            <a:endParaRPr/>
          </a:p>
        </p:txBody>
      </p:sp>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When you place a subject in an MRI machine ( a large magnet ) all the protons in that subject align with the direction of the magnetic field .</a:t>
            </a:r>
            <a:endParaRPr b="1"/>
          </a:p>
          <a:p>
            <a:pPr marL="0" lvl="0" indent="0" algn="l" rtl="0">
              <a:spcBef>
                <a:spcPts val="0"/>
              </a:spcBef>
              <a:spcAft>
                <a:spcPts val="0"/>
              </a:spcAft>
              <a:buNone/>
            </a:pPr>
            <a:r>
              <a:rPr lang="en-GB" b="1"/>
              <a:t> Under normal conditions, nuclear magnetic dipoles in the body are randomly distributed, which results in zero net magnetization. When a strong external magnetic field is applied, the patient becomes polarized and net magnetization appears. </a:t>
            </a:r>
            <a:endParaRPr b="1"/>
          </a:p>
          <a:p>
            <a:pPr marL="0" lvl="0" indent="0" algn="l" rtl="0">
              <a:spcBef>
                <a:spcPts val="0"/>
              </a:spcBef>
              <a:spcAft>
                <a:spcPts val="0"/>
              </a:spcAft>
              <a:buNone/>
            </a:pPr>
            <a:r>
              <a:rPr lang="en-GB" b="1"/>
              <a:t>When you apply radio waves (RF pulses) at the appropriate frequency ( Larmor frequency) you can change the orientation of the spins as the protons absorb energy. After you turn off the RF pulse, as the protons return to their original orientations, they emit energy in the form of radio waves. </a:t>
            </a:r>
            <a:endParaRPr b="1"/>
          </a:p>
          <a:p>
            <a:pPr marL="0" lvl="0" indent="0" algn="l" rtl="0">
              <a:spcBef>
                <a:spcPts val="0"/>
              </a:spcBef>
              <a:spcAft>
                <a:spcPts val="0"/>
              </a:spcAft>
              <a:buNone/>
            </a:pPr>
            <a:endParaRPr b="1"/>
          </a:p>
          <a:p>
            <a:pPr marL="0" lvl="0" indent="0" algn="l" rtl="0">
              <a:spcBef>
                <a:spcPts val="0"/>
              </a:spcBef>
              <a:spcAft>
                <a:spcPts val="0"/>
              </a:spcAft>
              <a:buNone/>
            </a:pPr>
            <a:r>
              <a:rPr lang="en-GB">
                <a:solidFill>
                  <a:srgbClr val="222222"/>
                </a:solidFill>
                <a:highlight>
                  <a:srgbClr val="FFFFFF"/>
                </a:highlight>
                <a:latin typeface="Arial"/>
                <a:ea typeface="Arial"/>
                <a:cs typeface="Arial"/>
                <a:sym typeface="Arial"/>
              </a:rPr>
              <a:t>The </a:t>
            </a:r>
            <a:r>
              <a:rPr lang="en-GB" b="1">
                <a:solidFill>
                  <a:srgbClr val="222222"/>
                </a:solidFill>
                <a:highlight>
                  <a:srgbClr val="FFFFFF"/>
                </a:highlight>
                <a:latin typeface="Arial"/>
                <a:ea typeface="Arial"/>
                <a:cs typeface="Arial"/>
                <a:sym typeface="Arial"/>
              </a:rPr>
              <a:t>precessional</a:t>
            </a:r>
            <a:r>
              <a:rPr lang="en-GB">
                <a:solidFill>
                  <a:srgbClr val="222222"/>
                </a:solidFill>
                <a:highlight>
                  <a:srgbClr val="FFFFFF"/>
                </a:highlight>
                <a:latin typeface="Arial"/>
                <a:ea typeface="Arial"/>
                <a:cs typeface="Arial"/>
                <a:sym typeface="Arial"/>
              </a:rPr>
              <a:t> path around the magnetic field is circular like a spinning top. The Larmor or </a:t>
            </a:r>
            <a:r>
              <a:rPr lang="en-GB" b="1">
                <a:solidFill>
                  <a:srgbClr val="222222"/>
                </a:solidFill>
                <a:highlight>
                  <a:srgbClr val="FFFFFF"/>
                </a:highlight>
                <a:latin typeface="Arial"/>
                <a:ea typeface="Arial"/>
                <a:cs typeface="Arial"/>
                <a:sym typeface="Arial"/>
              </a:rPr>
              <a:t>precessional frequency</a:t>
            </a:r>
            <a:r>
              <a:rPr lang="en-GB">
                <a:solidFill>
                  <a:srgbClr val="222222"/>
                </a:solidFill>
                <a:highlight>
                  <a:srgbClr val="FFFFFF"/>
                </a:highlight>
                <a:latin typeface="Arial"/>
                <a:ea typeface="Arial"/>
                <a:cs typeface="Arial"/>
                <a:sym typeface="Arial"/>
              </a:rPr>
              <a:t> in MRI refers to the rate of </a:t>
            </a:r>
            <a:r>
              <a:rPr lang="en-GB" b="1">
                <a:solidFill>
                  <a:srgbClr val="222222"/>
                </a:solidFill>
                <a:highlight>
                  <a:srgbClr val="FFFFFF"/>
                </a:highlight>
                <a:latin typeface="Arial"/>
                <a:ea typeface="Arial"/>
                <a:cs typeface="Arial"/>
                <a:sym typeface="Arial"/>
              </a:rPr>
              <a:t>precession</a:t>
            </a:r>
            <a:r>
              <a:rPr lang="en-GB">
                <a:solidFill>
                  <a:srgbClr val="222222"/>
                </a:solidFill>
                <a:highlight>
                  <a:srgbClr val="FFFFFF"/>
                </a:highlight>
                <a:latin typeface="Arial"/>
                <a:ea typeface="Arial"/>
                <a:cs typeface="Arial"/>
                <a:sym typeface="Arial"/>
              </a:rPr>
              <a:t> of the magnetic moment of the proton around the external magnetic field ( radiopedia. com)</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7" name="Google Shape;29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Exposure to the radio frequency (RF pulse) produces a high signal due to the alignment of protons. As the pulse is « turned off » protons gradually return to their resting state or dispurse as seen in the graph. T2 ?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 , as mentioned previously the BOLD method uses the oxygen levels in the blood to measure brain activity. But how exactly does this work? Well, the magnetic susceptibility of hemoglobin is dependent on the oxygen levels, where hemoglobin with plenty of oxygen ( oxygenated hemoglobin) is diamagnetic ( repelled by a magnetic field ) whereas hemoglobin depleted of oxygen , referred to as deoxygenated hemoglobin , is paramagnetic , attracted by a magnetic field. </a:t>
            </a:r>
            <a:endParaRPr/>
          </a:p>
        </p:txBody>
      </p:sp>
      <p:sp>
        <p:nvSpPr>
          <p:cNvPr id="330" name="Google Shape;33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You see here an image representing your blood at resting state . So the blood flows through the vessel. The neuron takes up some of the oxygen from some of the blood cells and you get blood cells with less oxygen = deoxygenated haemoglobin / Deoxyhemoglobin. </a:t>
            </a:r>
            <a:endParaRPr/>
          </a:p>
        </p:txBody>
      </p:sp>
      <p:sp>
        <p:nvSpPr>
          <p:cNvPr id="355" name="Google Shape;35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However when performing a task neurons require more oxygen , more oxygen the more demanding the task. So the blood takes up more oxygen as  and the neuron takes up more oxygen to exert the activity. As such the oxygen metabolism increases, but the amount of deoxyhemoglobin does not decrease , that also goes up as the blood now has enough oxygen to cover both the need of the neurons and it’s own needs with increases activity. </a:t>
            </a:r>
            <a:endParaRPr/>
          </a:p>
        </p:txBody>
      </p:sp>
      <p:sp>
        <p:nvSpPr>
          <p:cNvPr id="405" name="Google Shape;40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2" name="Google Shape;5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b="1"/>
          </a:p>
          <a:p>
            <a:pPr marL="0" lvl="0" indent="0" algn="l" rtl="0">
              <a:spcBef>
                <a:spcPts val="0"/>
              </a:spcBef>
              <a:spcAft>
                <a:spcPts val="0"/>
              </a:spcAft>
              <a:buNone/>
            </a:pPr>
            <a:r>
              <a:rPr lang="en-GB"/>
              <a:t>So let’s look at that in a bit more detail.  The top image is of a hypothetical vessel near inactive neurons,</a:t>
            </a:r>
            <a:r>
              <a:rPr lang="en-GB" b="1"/>
              <a:t>this is a blood vessel going  in and out of the page with some background tissue and the main field going this way, so we looking down into the vessel.</a:t>
            </a:r>
            <a:r>
              <a:rPr lang="en-GB"/>
              <a:t> so there’s plenty of oxygenated hemoglobin in it.  Now you’ve turned on the MRI scanner and you get this green magnetic field. if it is all oxygenated blood it doesn't affect the magnetic field in the surrounding tissue because the susceptibility between the blood and the tissue is roughly the same and there is not a big change, It’s hard to tell but there are very small differences in the field- if you can see it, it’s a bit yellower in some places- however overall, the field around the blood vessel is very uniform.</a:t>
            </a:r>
            <a:endParaRPr/>
          </a:p>
          <a:p>
            <a:pPr marL="0" lvl="0" indent="0" algn="l" rtl="0">
              <a:spcBef>
                <a:spcPts val="0"/>
              </a:spcBef>
              <a:spcAft>
                <a:spcPts val="0"/>
              </a:spcAft>
              <a:buNone/>
            </a:pPr>
            <a:r>
              <a:rPr lang="en-GB"/>
              <a:t>The image on the bottom is of a vessel that has a large concentration of deoxygenated hemoglobin  present in it, which is distorting the field around it and what it is doing essentially is creating magnetic field gradients  , so the colour differences represent changes in the strength of the magnetic field because of the presence of dHb.</a:t>
            </a:r>
            <a:br>
              <a:rPr lang="en-GB"/>
            </a:br>
            <a:r>
              <a:rPr lang="en-GB"/>
              <a:t>Now we’ll zoom in on one small voxel in each image.  You can clearly see the difference in the magnetic field as you can see in the oxygenated case, this is the field that we are looking at smooth and uniform across the area of the vessel where as in the deoxygenated case we see  (</a:t>
            </a:r>
            <a:r>
              <a:rPr lang="en-GB" i="1"/>
              <a:t>large concentration of deoxygenated haemoglobin) we are going to get some variations across it essentially a gradient</a:t>
            </a:r>
            <a:r>
              <a:rPr lang="en-GB"/>
              <a:t>.</a:t>
            </a:r>
            <a:endParaRPr/>
          </a:p>
          <a:p>
            <a:pPr marL="0" lvl="0" indent="0" algn="l" rtl="0">
              <a:spcBef>
                <a:spcPts val="0"/>
              </a:spcBef>
              <a:spcAft>
                <a:spcPts val="0"/>
              </a:spcAft>
              <a:buNone/>
            </a:pPr>
            <a:endParaRPr/>
          </a:p>
          <a:p>
            <a:pPr marL="0" lvl="0" indent="0" algn="l" rtl="0">
              <a:spcBef>
                <a:spcPts val="0"/>
              </a:spcBef>
              <a:spcAft>
                <a:spcPts val="0"/>
              </a:spcAft>
              <a:buNone/>
            </a:pPr>
            <a:r>
              <a:rPr lang="en-GB"/>
              <a:t>So, when we then turn on the mri machine and emit the initial RF pulse, all the protons are lined up and in phase and we have a strong signal.</a:t>
            </a:r>
            <a:br>
              <a:rPr lang="en-GB"/>
            </a:br>
            <a:endParaRPr/>
          </a:p>
          <a:p>
            <a:pPr marL="0" lvl="0" indent="0" algn="l" rtl="0">
              <a:spcBef>
                <a:spcPts val="0"/>
              </a:spcBef>
              <a:spcAft>
                <a:spcPts val="0"/>
              </a:spcAft>
              <a:buNone/>
            </a:pPr>
            <a:endParaRPr sz="2400"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1" name="Google Shape;55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Now, if we look a few milliseconds later, in the oxyhemogobin, were the field is relatively uniform the protons will  dephase only a little bit and the signal will stay strong. Whereas for the deoxygenated case, there is a variation in the field and so these water molecules are going to spin much faster and so they are going to go out of phase faster and so when we sum these up we are going to get less of a signal.</a:t>
            </a:r>
            <a:endParaRPr/>
          </a:p>
          <a:p>
            <a:pPr marL="0" lvl="0" indent="0" algn="l" rtl="0">
              <a:spcBef>
                <a:spcPts val="0"/>
              </a:spcBef>
              <a:spcAft>
                <a:spcPts val="0"/>
              </a:spcAft>
              <a:buNone/>
            </a:pPr>
            <a:r>
              <a:rPr lang="en-GB"/>
              <a:t>Rember that the frequency of rotation is proportional to the amplitude / strength of the magnetic field.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GB"/>
              <a:t>If we look a few milliseconds later the protons are coming out of phase with each other and the signal is weakening.</a:t>
            </a:r>
            <a:endParaRPr/>
          </a:p>
          <a:p>
            <a:pPr marL="0" lvl="0" indent="0" algn="l" rtl="0">
              <a:spcBef>
                <a:spcPts val="0"/>
              </a:spcBef>
              <a:spcAft>
                <a:spcPts val="0"/>
              </a:spcAft>
              <a:buClr>
                <a:schemeClr val="dk1"/>
              </a:buClr>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0" name="Google Shape;59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signal as time passes is decreasing faster so if you keep letting it go this signal is going to keep decreasing because of this variation in the field and so they are both exponential decays of the signal that you are looking at in time but in this case the signal decays much faster. ( rephrase) </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GB"/>
              <a:t>And even a few milliseconds later and the signal has decayed even more, and as you can see, because the magnetic field is so much more inhomogeneous when there is deoxyhemoglobin around the protons , this will come out of phase much faster and the signal decays a lot faster than in the oxyhemoglobin.</a:t>
            </a:r>
            <a:br>
              <a:rPr lang="en-GB"/>
            </a:br>
            <a:r>
              <a:rPr lang="en-GB"/>
              <a:t/>
            </a:r>
            <a:br>
              <a:rPr lang="en-GB"/>
            </a:br>
            <a:r>
              <a:rPr lang="en-GB"/>
              <a:t>And this is how you get a you would expect a weaker BOLD signal when neurons are activated compared to when they’re at rest.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GB"/>
              <a:t>So the BOLD measurement is a measure of the difference in magnetic distortion between oxyhemoglobin and deoxyhemoglobin. </a:t>
            </a:r>
            <a:endParaRPr/>
          </a:p>
          <a:p>
            <a:pPr marL="0" lvl="0" indent="0" algn="l" rtl="0">
              <a:spcBef>
                <a:spcPts val="0"/>
              </a:spcBef>
              <a:spcAft>
                <a:spcPts val="0"/>
              </a:spcAft>
              <a:buClr>
                <a:schemeClr val="dk1"/>
              </a:buClr>
              <a:buFont typeface="Arial"/>
              <a:buNone/>
            </a:pPr>
            <a:r>
              <a:rPr lang="en-GB"/>
              <a:t>What does the active and rest bit mean ? The formulas? </a:t>
            </a:r>
            <a:endParaRPr/>
          </a:p>
          <a:p>
            <a:pPr marL="0" lvl="0" indent="0" algn="l" rtl="0">
              <a:spcBef>
                <a:spcPts val="0"/>
              </a:spcBef>
              <a:spcAft>
                <a:spcPts val="0"/>
              </a:spcAft>
              <a:buClr>
                <a:schemeClr val="dk1"/>
              </a:buClr>
              <a:buFont typeface="Arial"/>
              <a:buNone/>
            </a:pPr>
            <a:r>
              <a:rPr lang="en-GB"/>
              <a:t>Echo time (TE)</a:t>
            </a:r>
            <a:endParaRPr/>
          </a:p>
          <a:p>
            <a:pPr marL="0" lvl="0" indent="0" algn="l" rtl="0">
              <a:spcBef>
                <a:spcPts val="0"/>
              </a:spcBef>
              <a:spcAft>
                <a:spcPts val="0"/>
              </a:spcAft>
              <a:buClr>
                <a:schemeClr val="dk1"/>
              </a:buClr>
              <a:buFont typeface="Arial"/>
              <a:buNone/>
            </a:pPr>
            <a:r>
              <a:rPr lang="en-GB"/>
              <a:t>Signal when active is higher than when at rest. </a:t>
            </a:r>
            <a:endParaRPr/>
          </a:p>
          <a:p>
            <a:pPr marL="0" lvl="0" indent="0" algn="l" rtl="0">
              <a:spcBef>
                <a:spcPts val="0"/>
              </a:spcBef>
              <a:spcAft>
                <a:spcPts val="0"/>
              </a:spcAft>
              <a:buClr>
                <a:schemeClr val="dk1"/>
              </a:buClr>
              <a:buFont typeface="Arial"/>
              <a:buNone/>
            </a:pPr>
            <a:r>
              <a:rPr lang="en-GB" b="1"/>
              <a:t>TE 30- 40 - gives biggest difference between active and rest  ( at 3 T)  put on slide. </a:t>
            </a:r>
            <a:endParaRPr b="1"/>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GB"/>
              <a:t>Excation of signal</a:t>
            </a:r>
            <a:endParaRPr/>
          </a:p>
          <a:p>
            <a:pPr marL="0" lvl="0" indent="0" algn="l" rtl="0">
              <a:spcBef>
                <a:spcPts val="0"/>
              </a:spcBef>
              <a:spcAft>
                <a:spcPts val="0"/>
              </a:spcAft>
              <a:buNone/>
            </a:pPr>
            <a:endParaRPr/>
          </a:p>
        </p:txBody>
      </p:sp>
      <p:sp>
        <p:nvSpPr>
          <p:cNvPr id="630" name="Google Shape;63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8" name="Google Shape;68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t>
            </a:r>
            <a:endParaRPr/>
          </a:p>
        </p:txBody>
      </p:sp>
      <p:sp>
        <p:nvSpPr>
          <p:cNvPr id="689" name="Google Shape;68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21</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t>
            </a:r>
            <a:endParaRPr/>
          </a:p>
        </p:txBody>
      </p:sp>
      <p:sp>
        <p:nvSpPr>
          <p:cNvPr id="752" name="Google Shape;75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sz="1200">
                <a:solidFill>
                  <a:schemeClr val="dk1"/>
                </a:solidFill>
                <a:latin typeface="Arial"/>
                <a:ea typeface="Arial"/>
                <a:cs typeface="Arial"/>
                <a:sym typeface="Arial"/>
              </a:rPr>
              <a:t>Okay, so this is a typical hemodynamic response to a short stimulus.</a:t>
            </a:r>
            <a:endParaRPr/>
          </a:p>
          <a:p>
            <a:pPr marL="0" lvl="0" indent="0" algn="l" rtl="0">
              <a:spcBef>
                <a:spcPts val="0"/>
              </a:spcBef>
              <a:spcAft>
                <a:spcPts val="0"/>
              </a:spcAft>
              <a:buNone/>
            </a:pPr>
            <a:r>
              <a:rPr lang="en-GB" sz="1200">
                <a:solidFill>
                  <a:schemeClr val="dk1"/>
                </a:solidFill>
                <a:latin typeface="Arial"/>
                <a:ea typeface="Arial"/>
                <a:cs typeface="Arial"/>
                <a:sym typeface="Arial"/>
              </a:rPr>
              <a:t>In the first 1-2 seconds you see a fast initial drop in signal intensity- that’s due to the increased use of oxygen by activated neurons, so the increa</a:t>
            </a:r>
            <a:r>
              <a:rPr lang="en-GB">
                <a:latin typeface="Arial"/>
                <a:ea typeface="Arial"/>
                <a:cs typeface="Arial"/>
                <a:sym typeface="Arial"/>
              </a:rPr>
              <a:t>se in metabolic consumption, </a:t>
            </a:r>
            <a:r>
              <a:rPr lang="en-GB" sz="1200">
                <a:solidFill>
                  <a:schemeClr val="dk1"/>
                </a:solidFill>
                <a:latin typeface="Arial"/>
                <a:ea typeface="Arial"/>
                <a:cs typeface="Arial"/>
                <a:sym typeface="Arial"/>
              </a:rPr>
              <a:t>before the blood vessels </a:t>
            </a:r>
            <a:r>
              <a:rPr lang="en-GB">
                <a:latin typeface="Arial"/>
                <a:ea typeface="Arial"/>
                <a:cs typeface="Arial"/>
                <a:sym typeface="Arial"/>
              </a:rPr>
              <a:t>are able to</a:t>
            </a:r>
            <a:r>
              <a:rPr lang="en-GB" sz="1200">
                <a:solidFill>
                  <a:schemeClr val="dk1"/>
                </a:solidFill>
                <a:latin typeface="Arial"/>
                <a:ea typeface="Arial"/>
                <a:cs typeface="Arial"/>
                <a:sym typeface="Arial"/>
              </a:rPr>
              <a:t> respond.</a:t>
            </a:r>
            <a:endParaRPr/>
          </a:p>
          <a:p>
            <a:pPr marL="0" lvl="0" indent="0" algn="l" rtl="0">
              <a:spcBef>
                <a:spcPts val="0"/>
              </a:spcBef>
              <a:spcAft>
                <a:spcPts val="0"/>
              </a:spcAft>
              <a:buNone/>
            </a:pPr>
            <a:r>
              <a:rPr lang="en-GB" sz="1200">
                <a:solidFill>
                  <a:schemeClr val="dk1"/>
                </a:solidFill>
                <a:latin typeface="Arial"/>
                <a:ea typeface="Arial"/>
                <a:cs typeface="Arial"/>
                <a:sym typeface="Arial"/>
              </a:rPr>
              <a:t>Then, after about 2 seconds you get blood flow change and you get a big signal intensity increase that peaks around 5 or 6 seconds post-stimulus</a:t>
            </a:r>
            <a:r>
              <a:rPr lang="en-GB">
                <a:latin typeface="Arial"/>
                <a:ea typeface="Arial"/>
                <a:cs typeface="Arial"/>
                <a:sym typeface="Arial"/>
              </a:rPr>
              <a:t> which is the main bold signal, lasting about 4 seconds. </a:t>
            </a:r>
            <a:endParaRPr>
              <a:latin typeface="Arial"/>
              <a:ea typeface="Arial"/>
              <a:cs typeface="Arial"/>
              <a:sym typeface="Arial"/>
            </a:endParaRPr>
          </a:p>
          <a:p>
            <a:pPr marL="0" lvl="0" indent="0" algn="l" rtl="0">
              <a:spcBef>
                <a:spcPts val="0"/>
              </a:spcBef>
              <a:spcAft>
                <a:spcPts val="0"/>
              </a:spcAft>
              <a:buNone/>
            </a:pPr>
            <a:r>
              <a:rPr lang="en-GB">
                <a:latin typeface="Arial"/>
                <a:ea typeface="Arial"/>
                <a:cs typeface="Arial"/>
                <a:sym typeface="Arial"/>
              </a:rPr>
              <a:t>And then , eventually that</a:t>
            </a:r>
            <a:r>
              <a:rPr lang="en-GB" sz="1200">
                <a:solidFill>
                  <a:schemeClr val="dk1"/>
                </a:solidFill>
                <a:latin typeface="Arial"/>
                <a:ea typeface="Arial"/>
                <a:cs typeface="Arial"/>
                <a:sym typeface="Arial"/>
              </a:rPr>
              <a:t> signal fades, as the </a:t>
            </a:r>
            <a:r>
              <a:rPr lang="en-GB">
                <a:latin typeface="Arial"/>
                <a:ea typeface="Arial"/>
                <a:cs typeface="Arial"/>
                <a:sym typeface="Arial"/>
              </a:rPr>
              <a:t>blood flow/volume/oxygen</a:t>
            </a:r>
            <a:r>
              <a:rPr lang="en-GB" sz="1200">
                <a:solidFill>
                  <a:schemeClr val="dk1"/>
                </a:solidFill>
                <a:latin typeface="Arial"/>
                <a:ea typeface="Arial"/>
                <a:cs typeface="Arial"/>
                <a:sym typeface="Arial"/>
              </a:rPr>
              <a:t> return to resting and you sometimes see a post-stimulus undershoot which is due to </a:t>
            </a:r>
            <a:r>
              <a:rPr lang="en-GB">
                <a:latin typeface="Arial"/>
                <a:ea typeface="Arial"/>
                <a:cs typeface="Arial"/>
                <a:sym typeface="Arial"/>
              </a:rPr>
              <a:t>the metabolic consumption remaining elevated after the blood flow has subsided.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16" name="Google Shape;81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4" name="Google Shape;83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a:t>So , we know that BOLD measures brain activity, but what neuroelectric activity is it actually measuring ? So the Bold signal is primarily measuring the input and processing of neuronal information within a region and not the output signal transmitted to other brain regions: So if we look at the graph we can see the pink field here , which is the BOLD signal. And the the black line represents the Local field potentials or “input” and the grean and blue are representing output activity.  So it is clear from this graph that the BOLD signal is more closer related to the input , as you can see it looks quite similar, as opposed to the output which you see here. </a:t>
            </a:r>
            <a:endParaRPr/>
          </a:p>
          <a:p>
            <a:pPr marL="0" lvl="0" indent="0" algn="l" rtl="0">
              <a:spcBef>
                <a:spcPts val="0"/>
              </a:spcBef>
              <a:spcAft>
                <a:spcPts val="0"/>
              </a:spcAft>
              <a:buNone/>
            </a:pPr>
            <a:endParaRPr/>
          </a:p>
        </p:txBody>
      </p:sp>
      <p:sp>
        <p:nvSpPr>
          <p:cNvPr id="835" name="Google Shape;83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It’s complex , be carefull what you interpret from one voxel.. </a:t>
            </a:r>
            <a:endParaRPr/>
          </a:p>
        </p:txBody>
      </p:sp>
      <p:sp>
        <p:nvSpPr>
          <p:cNvPr id="845" name="Google Shape;84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Age - vascular system </a:t>
            </a:r>
            <a:endParaRPr/>
          </a:p>
          <a:p>
            <a:pPr marL="0" lvl="0" indent="0" algn="l" rtl="0">
              <a:spcBef>
                <a:spcPts val="0"/>
              </a:spcBef>
              <a:spcAft>
                <a:spcPts val="0"/>
              </a:spcAft>
              <a:buNone/>
            </a:pPr>
            <a:r>
              <a:rPr lang="en-GB"/>
              <a:t>Disease e.g stroke and neurodegenerative diseases</a:t>
            </a:r>
            <a:endParaRPr/>
          </a:p>
          <a:p>
            <a:pPr marL="0" lvl="0" indent="0" algn="l" rtl="0">
              <a:spcBef>
                <a:spcPts val="0"/>
              </a:spcBef>
              <a:spcAft>
                <a:spcPts val="0"/>
              </a:spcAft>
              <a:buNone/>
            </a:pPr>
            <a:r>
              <a:rPr lang="en-GB"/>
              <a:t>Frequency --- ?</a:t>
            </a:r>
            <a:endParaRPr/>
          </a:p>
          <a:p>
            <a:pPr marL="0" lvl="0" indent="0" algn="l" rtl="0">
              <a:spcBef>
                <a:spcPts val="0"/>
              </a:spcBef>
              <a:spcAft>
                <a:spcPts val="0"/>
              </a:spcAft>
              <a:buNone/>
            </a:pPr>
            <a:r>
              <a:rPr lang="en-GB"/>
              <a:t>Drugs -- </a:t>
            </a:r>
            <a:endParaRPr/>
          </a:p>
          <a:p>
            <a:pPr marL="0" lvl="0" indent="0" algn="l" rtl="0">
              <a:spcBef>
                <a:spcPts val="0"/>
              </a:spcBef>
              <a:spcAft>
                <a:spcPts val="0"/>
              </a:spcAft>
              <a:buNone/>
            </a:pPr>
            <a:r>
              <a:rPr lang="en-GB"/>
              <a:t>Levels of consciousness -- </a:t>
            </a:r>
            <a:endParaRPr/>
          </a:p>
          <a:p>
            <a:pPr marL="0" lvl="0" indent="0" algn="l" rtl="0">
              <a:spcBef>
                <a:spcPts val="0"/>
              </a:spcBef>
              <a:spcAft>
                <a:spcPts val="0"/>
              </a:spcAft>
              <a:buNone/>
            </a:pPr>
            <a:r>
              <a:rPr lang="en-GB"/>
              <a:t>Individual variances -- </a:t>
            </a:r>
            <a:endParaRPr/>
          </a:p>
          <a:p>
            <a:pPr marL="0" lvl="0" indent="0" algn="l" rtl="0">
              <a:spcBef>
                <a:spcPts val="0"/>
              </a:spcBef>
              <a:spcAft>
                <a:spcPts val="0"/>
              </a:spcAft>
              <a:buNone/>
            </a:pPr>
            <a:r>
              <a:rPr lang="en-GB"/>
              <a:t>Brain regions -- </a:t>
            </a:r>
            <a:endParaRPr/>
          </a:p>
        </p:txBody>
      </p:sp>
      <p:sp>
        <p:nvSpPr>
          <p:cNvPr id="854" name="Google Shape;85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fMRI allows for presurgical assessment of functional anatomy around brain lesions and assess possible postoperative functional deficits e.g tumors , level of defects after surgery .</a:t>
            </a:r>
            <a:endParaRPr/>
          </a:p>
          <a:p>
            <a:pPr marL="0" lvl="0" indent="0" algn="l" rtl="0">
              <a:spcBef>
                <a:spcPts val="0"/>
              </a:spcBef>
              <a:spcAft>
                <a:spcPts val="0"/>
              </a:spcAft>
              <a:buNone/>
            </a:pPr>
            <a:r>
              <a:rPr lang="en-GB"/>
              <a:t>Experiments </a:t>
            </a:r>
            <a:endParaRPr/>
          </a:p>
          <a:p>
            <a:pPr marL="0" lvl="0" indent="0" algn="l" rtl="0">
              <a:spcBef>
                <a:spcPts val="0"/>
              </a:spcBef>
              <a:spcAft>
                <a:spcPts val="0"/>
              </a:spcAft>
              <a:buNone/>
            </a:pPr>
            <a:r>
              <a:rPr lang="en-GB"/>
              <a:t>Mostly an experimental tool. </a:t>
            </a:r>
            <a:endParaRPr/>
          </a:p>
        </p:txBody>
      </p:sp>
      <p:sp>
        <p:nvSpPr>
          <p:cNvPr id="862" name="Google Shape;86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444a2f68f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444a2f68ff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Neural response to the state change from A to B in the stimulus is accompanied by a hemodynamic response that is detected by rapid and continuous acquisition of MR images sensitized to BOLD signal changes. The average signal difference between two states is computed for the scan and a contrast map is generated. A statistical activation map is generated using a suitable threshold for the difference. The map shows the likely possibility that a voxel is activated given the uncertainty due to noise and small BOLD signal differences</a:t>
            </a:r>
            <a:endParaRPr/>
          </a:p>
        </p:txBody>
      </p:sp>
      <p:sp>
        <p:nvSpPr>
          <p:cNvPr id="869" name="Google Shape;869;g444a2f68ff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non -invasive as no intravenous/oral contrast agent is needed (iodine based compounds)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228600" lvl="0" indent="-203200" algn="l" rtl="0">
              <a:lnSpc>
                <a:spcPct val="90000"/>
              </a:lnSpc>
              <a:spcBef>
                <a:spcPts val="0"/>
              </a:spcBef>
              <a:spcAft>
                <a:spcPts val="0"/>
              </a:spcAft>
              <a:buClr>
                <a:schemeClr val="dk1"/>
              </a:buClr>
              <a:buSzPts val="2400"/>
              <a:buFont typeface="Century Gothic"/>
              <a:buChar char="•"/>
            </a:pPr>
            <a:r>
              <a:rPr lang="en-GB" sz="2400">
                <a:latin typeface="Century Gothic"/>
                <a:ea typeface="Century Gothic"/>
                <a:cs typeface="Century Gothic"/>
                <a:sym typeface="Century Gothic"/>
              </a:rPr>
              <a:t>High spatial localisation? </a:t>
            </a:r>
            <a:endParaRPr/>
          </a:p>
        </p:txBody>
      </p:sp>
      <p:sp>
        <p:nvSpPr>
          <p:cNvPr id="875" name="Google Shape;87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Low temporal resolution due to hemodynamic response ? </a:t>
            </a:r>
            <a:endParaRPr/>
          </a:p>
          <a:p>
            <a:pPr marL="0" lvl="0" indent="0" algn="l" rtl="0">
              <a:spcBef>
                <a:spcPts val="0"/>
              </a:spcBef>
              <a:spcAft>
                <a:spcPts val="0"/>
              </a:spcAft>
              <a:buNone/>
            </a:pPr>
            <a:r>
              <a:rPr lang="en-GB"/>
              <a:t>Loud noise od scanner when switching magnetic fields can cause confounding variables in studies of auditory systems </a:t>
            </a:r>
            <a:endParaRPr/>
          </a:p>
          <a:p>
            <a:pPr marL="0" lvl="0" indent="0" algn="l" rtl="0">
              <a:spcBef>
                <a:spcPts val="0"/>
              </a:spcBef>
              <a:spcAft>
                <a:spcPts val="0"/>
              </a:spcAft>
              <a:buNone/>
            </a:pPr>
            <a:r>
              <a:rPr lang="en-GB"/>
              <a:t>Logistical difficulties in delivering stimuli due to magnetic fields </a:t>
            </a:r>
            <a:endParaRPr/>
          </a:p>
          <a:p>
            <a:pPr marL="0" lvl="0" indent="0" algn="l" rtl="0">
              <a:spcBef>
                <a:spcPts val="0"/>
              </a:spcBef>
              <a:spcAft>
                <a:spcPts val="0"/>
              </a:spcAft>
              <a:buNone/>
            </a:pPr>
            <a:r>
              <a:rPr lang="en-GB"/>
              <a:t>Signal changes due to brain activations are small so Requires suffiecient signal to noise ractio to detect a MR signal change  </a:t>
            </a:r>
            <a:endParaRPr/>
          </a:p>
        </p:txBody>
      </p:sp>
      <p:sp>
        <p:nvSpPr>
          <p:cNvPr id="881" name="Google Shape;88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444a2f68f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444a2f68f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Collaborative project that aims to use fmri and other techniques to create a complete neural network of amodel healthy human brain, helping decipher the anatomical and functional connectivity of the human brain. Comparisons of brain maps of patients to controls could allow for more accurate and efficient diagnosis </a:t>
            </a:r>
            <a:endParaRPr/>
          </a:p>
        </p:txBody>
      </p:sp>
      <p:sp>
        <p:nvSpPr>
          <p:cNvPr id="889" name="Google Shape;889;g444a2f68f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450">
                <a:solidFill>
                  <a:srgbClr val="212B32"/>
                </a:solidFill>
                <a:highlight>
                  <a:srgbClr val="F0F4F5"/>
                </a:highlight>
                <a:latin typeface="Arial"/>
                <a:ea typeface="Arial"/>
                <a:cs typeface="Arial"/>
                <a:sym typeface="Arial"/>
              </a:rPr>
              <a:t>Magnetic resonance imaging (MRI) is a type of scan that uses strong magnetic fields and radio waves to produce detailed images of the inside of the body.</a:t>
            </a:r>
            <a:endParaRPr sz="1450">
              <a:solidFill>
                <a:srgbClr val="212B32"/>
              </a:solidFill>
              <a:highlight>
                <a:srgbClr val="F0F4F5"/>
              </a:highlight>
              <a:latin typeface="Arial"/>
              <a:ea typeface="Arial"/>
              <a:cs typeface="Arial"/>
              <a:sym typeface="Arial"/>
            </a:endParaRPr>
          </a:p>
          <a:p>
            <a:pPr marL="0" lvl="0" indent="0" algn="l" rtl="0">
              <a:spcBef>
                <a:spcPts val="0"/>
              </a:spcBef>
              <a:spcAft>
                <a:spcPts val="0"/>
              </a:spcAft>
              <a:buNone/>
            </a:pPr>
            <a:r>
              <a:rPr lang="en-GB" sz="1450">
                <a:solidFill>
                  <a:srgbClr val="212B32"/>
                </a:solidFill>
                <a:highlight>
                  <a:srgbClr val="F0F4F5"/>
                </a:highlight>
                <a:latin typeface="Arial"/>
                <a:ea typeface="Arial"/>
                <a:cs typeface="Arial"/>
                <a:sym typeface="Arial"/>
              </a:rPr>
              <a:t>An MRI scanner is a large tube that contains powerful magnets.</a:t>
            </a:r>
            <a:endParaRPr sz="1450">
              <a:solidFill>
                <a:srgbClr val="212B32"/>
              </a:solidFill>
              <a:highlight>
                <a:srgbClr val="F0F4F5"/>
              </a:highlight>
              <a:latin typeface="Arial"/>
              <a:ea typeface="Arial"/>
              <a:cs typeface="Arial"/>
              <a:sym typeface="Arial"/>
            </a:endParaRPr>
          </a:p>
          <a:p>
            <a:pPr marL="0" lvl="0" indent="0" algn="l" rtl="0">
              <a:spcBef>
                <a:spcPts val="0"/>
              </a:spcBef>
              <a:spcAft>
                <a:spcPts val="0"/>
              </a:spcAft>
              <a:buNone/>
            </a:pPr>
            <a:r>
              <a:rPr lang="en-GB" sz="1450">
                <a:solidFill>
                  <a:srgbClr val="212B32"/>
                </a:solidFill>
                <a:highlight>
                  <a:srgbClr val="F0F4F5"/>
                </a:highlight>
                <a:latin typeface="Arial"/>
                <a:ea typeface="Arial"/>
                <a:cs typeface="Arial"/>
                <a:sym typeface="Arial"/>
              </a:rPr>
              <a:t>The results of an MRI scan can be used to help diagnose conditions, plan treatments and assess how effective previous treatment has been.</a:t>
            </a:r>
            <a:endParaRPr sz="1450">
              <a:solidFill>
                <a:srgbClr val="212B32"/>
              </a:solidFill>
              <a:highlight>
                <a:srgbClr val="F0F4F5"/>
              </a:highlight>
              <a:latin typeface="Arial"/>
              <a:ea typeface="Arial"/>
              <a:cs typeface="Arial"/>
              <a:sym typeface="Arial"/>
            </a:endParaRPr>
          </a:p>
          <a:p>
            <a:pPr marL="0" lvl="0" indent="0" algn="l" rtl="0">
              <a:spcBef>
                <a:spcPts val="0"/>
              </a:spcBef>
              <a:spcAft>
                <a:spcPts val="0"/>
              </a:spcAft>
              <a:buNone/>
            </a:pPr>
            <a:r>
              <a:rPr lang="en-GB">
                <a:solidFill>
                  <a:srgbClr val="212529"/>
                </a:solidFill>
                <a:highlight>
                  <a:schemeClr val="lt1"/>
                </a:highlight>
                <a:latin typeface="Roboto"/>
                <a:ea typeface="Roboto"/>
                <a:cs typeface="Roboto"/>
                <a:sym typeface="Roboto"/>
              </a:rPr>
              <a:t>The principle behind NMR is that many nuclei have spin and all nuclei are electrically charged. If an external magnetic field is applied, an energy transfer is possible between the base energy to a higher energy level (generally a single energy gap). The energy transfer takes place at a wavelength that corresponds to radio frequencies and when the spin returns to its base level, energy is emitted at the same frequency. The signal that matches this transfer is measured in many ways and processed in order to yield an NMR spectrum for the nucleus concerned.</a:t>
            </a:r>
            <a:endParaRPr>
              <a:solidFill>
                <a:srgbClr val="212B32"/>
              </a:solidFill>
              <a:highlight>
                <a:schemeClr val="lt1"/>
              </a:highlight>
              <a:latin typeface="Arial"/>
              <a:ea typeface="Arial"/>
              <a:cs typeface="Arial"/>
              <a:sym typeface="Arial"/>
            </a:endParaRPr>
          </a:p>
        </p:txBody>
      </p:sp>
      <p:sp>
        <p:nvSpPr>
          <p:cNvPr id="173" name="Google Shape;1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Just to give an idea of how strong the magnet in the MRI machine is . The earth’s magnetic field is measured at 0.00003 Tesla , in comparison to the Clinical MRI machine who’s magnet measures at between 1.5 - 7 tesla. </a:t>
            </a:r>
            <a:endParaRPr/>
          </a:p>
        </p:txBody>
      </p:sp>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GB">
                <a:latin typeface="Arial"/>
                <a:ea typeface="Arial"/>
                <a:cs typeface="Arial"/>
                <a:sym typeface="Arial"/>
              </a:rPr>
              <a:t>Famous experiment ( first experiment using the BOLD method in which they measured the bold response in fingertapping ( Bandettini et al ) and second one is a visual one. As you can see from the spikes both tasks initiated a BOLD response .</a:t>
            </a:r>
            <a:endParaRPr>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8" name="Google Shape;1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Path from stimuli from stimuli to - initiates neuronal activity initiating the neurovascular coupling system which in turns leaves us with the signal graph. </a:t>
            </a: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MRI is based on the properties of hydrogen ions. These are found in abundance in the body, for example in water and fat.</a:t>
            </a:r>
            <a:endParaRPr/>
          </a:p>
          <a:p>
            <a:pPr marL="0" lvl="0" indent="0" algn="l" rtl="0">
              <a:spcBef>
                <a:spcPts val="0"/>
              </a:spcBef>
              <a:spcAft>
                <a:spcPts val="0"/>
              </a:spcAft>
              <a:buNone/>
            </a:pPr>
            <a:r>
              <a:rPr lang="en-GB" sz="1200"/>
              <a:t>Atoms consist of protons, neutrons and electrons. </a:t>
            </a:r>
            <a:endParaRPr/>
          </a:p>
          <a:p>
            <a:pPr marL="0" lvl="0" indent="0" algn="l" rtl="0">
              <a:spcBef>
                <a:spcPts val="0"/>
              </a:spcBef>
              <a:spcAft>
                <a:spcPts val="0"/>
              </a:spcAft>
              <a:buNone/>
            </a:pPr>
            <a:r>
              <a:rPr lang="en-GB" sz="1200"/>
              <a:t>If there is an uneven number of protons or neutrons or both in an atom, the nuclei possesses nuclear spin. This is it’s natural state, and can be thought of as a tiny magnetic field. </a:t>
            </a:r>
            <a:endParaRPr/>
          </a:p>
          <a:p>
            <a:pPr marL="0" marR="0" lvl="0" indent="0" algn="l" rtl="0">
              <a:lnSpc>
                <a:spcPct val="100000"/>
              </a:lnSpc>
              <a:spcBef>
                <a:spcPts val="0"/>
              </a:spcBef>
              <a:spcAft>
                <a:spcPts val="0"/>
              </a:spcAft>
              <a:buClr>
                <a:schemeClr val="dk1"/>
              </a:buClr>
              <a:buSzPts val="1200"/>
              <a:buFont typeface="Calibri"/>
              <a:buNone/>
            </a:pPr>
            <a:r>
              <a:rPr lang="en-GB"/>
              <a:t>Nuclei that possess a nuclear spin can be  pictured as small rotation magnets, which spin around their own axis. </a:t>
            </a:r>
            <a:endParaRPr/>
          </a:p>
          <a:p>
            <a:pPr marL="0" lvl="0" indent="0" algn="l" rtl="0">
              <a:spcBef>
                <a:spcPts val="0"/>
              </a:spcBef>
              <a:spcAft>
                <a:spcPts val="0"/>
              </a:spcAft>
              <a:buNone/>
            </a:pPr>
            <a:r>
              <a:rPr lang="en-GB"/>
              <a:t>The spin is referenced against axis points, where B0 is the magnetic field (for example the giant magnetic field in the scanner), and Y and X are the transverse planes.</a:t>
            </a:r>
            <a:endParaRPr sz="1200"/>
          </a:p>
          <a:p>
            <a:pPr marL="0" marR="0" lvl="0" indent="0" algn="l" rtl="0">
              <a:lnSpc>
                <a:spcPct val="100000"/>
              </a:lnSpc>
              <a:spcBef>
                <a:spcPts val="0"/>
              </a:spcBef>
              <a:spcAft>
                <a:spcPts val="0"/>
              </a:spcAft>
              <a:buClr>
                <a:schemeClr val="dk1"/>
              </a:buClr>
              <a:buSzPts val="1200"/>
              <a:buFont typeface="Calibri"/>
              <a:buNone/>
            </a:pPr>
            <a:r>
              <a:rPr lang="en-GB"/>
              <a:t>The important thing to remember is that in their natural state, the hydrogen protons spin either in parallel or antiparallel alignment with the Z axis.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GB"/>
              <a:t>So… MRI can essentially be thought of as hydrogen imaging. </a:t>
            </a:r>
            <a:endParaRPr/>
          </a:p>
          <a:p>
            <a:pPr marL="0" lvl="0" indent="0" algn="l" rtl="0">
              <a:spcBef>
                <a:spcPts val="0"/>
              </a:spcBef>
              <a:spcAft>
                <a:spcPts val="0"/>
              </a:spcAft>
              <a:buNone/>
            </a:pPr>
            <a:r>
              <a:rPr lang="en-GB"/>
              <a:t>  copied</a:t>
            </a:r>
            <a:endParaRPr/>
          </a:p>
        </p:txBody>
      </p:sp>
      <p:sp>
        <p:nvSpPr>
          <p:cNvPr id="232" name="Google Shape;2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In addition to spin, the proton also takes another important motion. This is called gyration, and it descrbes how the proton wobbles as it spins around the axis.</a:t>
            </a:r>
            <a:endParaRPr/>
          </a:p>
          <a:p>
            <a:pPr marL="0" lvl="0" indent="0" algn="l" rtl="0">
              <a:lnSpc>
                <a:spcPct val="115000"/>
              </a:lnSpc>
              <a:spcBef>
                <a:spcPts val="0"/>
              </a:spcBef>
              <a:spcAft>
                <a:spcPts val="0"/>
              </a:spcAft>
              <a:buClr>
                <a:schemeClr val="dk1"/>
              </a:buClr>
              <a:buSzPts val="1100"/>
              <a:buFont typeface="Arial"/>
              <a:buNone/>
            </a:pPr>
            <a:r>
              <a:rPr lang="en-GB"/>
              <a:t>Never truly aligned – like spinning top.</a:t>
            </a:r>
            <a:endParaRPr/>
          </a:p>
          <a:p>
            <a:pPr marL="0" lvl="0" indent="0" algn="l" rtl="0">
              <a:lnSpc>
                <a:spcPct val="115000"/>
              </a:lnSpc>
              <a:spcBef>
                <a:spcPts val="0"/>
              </a:spcBef>
              <a:spcAft>
                <a:spcPts val="0"/>
              </a:spcAft>
              <a:buClr>
                <a:schemeClr val="dk1"/>
              </a:buClr>
              <a:buSzPts val="1100"/>
              <a:buFont typeface="Arial"/>
              <a:buNone/>
            </a:pPr>
            <a:r>
              <a:rPr lang="en-GB"/>
              <a:t>This examples shows one proton spinning around its axis.</a:t>
            </a:r>
            <a:endParaRPr/>
          </a:p>
          <a:p>
            <a:pPr marL="0" lvl="0" indent="0" algn="l" rtl="0">
              <a:spcBef>
                <a:spcPts val="0"/>
              </a:spcBef>
              <a:spcAft>
                <a:spcPts val="0"/>
              </a:spcAft>
              <a:buNone/>
            </a:pPr>
            <a:endParaRPr/>
          </a:p>
        </p:txBody>
      </p:sp>
      <p:sp>
        <p:nvSpPr>
          <p:cNvPr id="242" name="Google Shape;2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684212" y="685799"/>
            <a:ext cx="8001000" cy="297180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a:endParaRPr/>
          </a:p>
        </p:txBody>
      </p:sp>
      <p:sp>
        <p:nvSpPr>
          <p:cNvPr id="24" name="Google Shape;24;p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7" name="Google Shape;27;p2"/>
          <p:cNvCxnSpPr/>
          <p:nvPr/>
        </p:nvCxnSpPr>
        <p:spPr>
          <a:xfrm flipH="1">
            <a:off x="8228012" y="8467"/>
            <a:ext cx="3810000" cy="381000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flipH="1">
            <a:off x="6108170" y="91545"/>
            <a:ext cx="6080655" cy="6080655"/>
          </a:xfrm>
          <a:prstGeom prst="straightConnector1">
            <a:avLst/>
          </a:prstGeom>
          <a:noFill/>
          <a:ln w="12700" cap="flat" cmpd="sng">
            <a:solidFill>
              <a:schemeClr val="lt1"/>
            </a:solidFill>
            <a:prstDash val="solid"/>
            <a:round/>
            <a:headEnd type="none" w="sm" len="sm"/>
            <a:tailEnd type="none" w="sm" len="sm"/>
          </a:ln>
        </p:spPr>
      </p:cxnSp>
      <p:cxnSp>
        <p:nvCxnSpPr>
          <p:cNvPr id="29" name="Google Shape;29;p2"/>
          <p:cNvCxnSpPr/>
          <p:nvPr/>
        </p:nvCxnSpPr>
        <p:spPr>
          <a:xfrm flipH="1">
            <a:off x="7235825" y="228600"/>
            <a:ext cx="4953000" cy="4953000"/>
          </a:xfrm>
          <a:prstGeom prst="straightConnector1">
            <a:avLst/>
          </a:prstGeom>
          <a:noFill/>
          <a:ln w="12700" cap="flat" cmpd="sng">
            <a:solidFill>
              <a:schemeClr val="lt1"/>
            </a:solidFill>
            <a:prstDash val="solid"/>
            <a:round/>
            <a:headEnd type="none" w="sm" len="sm"/>
            <a:tailEnd type="none" w="sm" len="sm"/>
          </a:ln>
        </p:spPr>
      </p:cxnSp>
      <p:cxnSp>
        <p:nvCxnSpPr>
          <p:cNvPr id="30" name="Google Shape;30;p2"/>
          <p:cNvCxnSpPr/>
          <p:nvPr/>
        </p:nvCxnSpPr>
        <p:spPr>
          <a:xfrm flipH="1">
            <a:off x="7335837" y="32278"/>
            <a:ext cx="4852989" cy="4852989"/>
          </a:xfrm>
          <a:prstGeom prst="straightConnector1">
            <a:avLst/>
          </a:prstGeom>
          <a:noFill/>
          <a:ln w="31750" cap="flat" cmpd="sng">
            <a:solidFill>
              <a:schemeClr val="lt1"/>
            </a:solidFill>
            <a:prstDash val="solid"/>
            <a:round/>
            <a:headEnd type="none" w="sm" len="sm"/>
            <a:tailEnd type="none" w="sm" len="sm"/>
          </a:ln>
        </p:spPr>
      </p:cxnSp>
      <p:cxnSp>
        <p:nvCxnSpPr>
          <p:cNvPr id="31" name="Google Shape;31;p2"/>
          <p:cNvCxnSpPr/>
          <p:nvPr/>
        </p:nvCxnSpPr>
        <p:spPr>
          <a:xfrm flipH="1">
            <a:off x="7845426" y="609601"/>
            <a:ext cx="4343399" cy="4343399"/>
          </a:xfrm>
          <a:prstGeom prst="straightConnector1">
            <a:avLst/>
          </a:prstGeom>
          <a:noFill/>
          <a:ln w="31750" cap="flat" cmpd="sng">
            <a:solidFill>
              <a:schemeClr val="l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4722812" y="1447800"/>
            <a:ext cx="6019800" cy="11430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800"/>
              <a:buFont typeface="Century Gothic"/>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a:spLocks noGrp="1"/>
          </p:cNvSpPr>
          <p:nvPr>
            <p:ph type="pic" idx="2"/>
          </p:nvPr>
        </p:nvSpPr>
        <p:spPr>
          <a:xfrm>
            <a:off x="989012" y="914400"/>
            <a:ext cx="3280974" cy="45720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83" name="Google Shape;83;p11"/>
          <p:cNvSpPr txBox="1">
            <a:spLocks noGrp="1"/>
          </p:cNvSpPr>
          <p:nvPr>
            <p:ph type="body" idx="1"/>
          </p:nvPr>
        </p:nvSpPr>
        <p:spPr>
          <a:xfrm>
            <a:off x="4722812" y="2777066"/>
            <a:ext cx="6021388" cy="2048933"/>
          </a:xfrm>
          <a:prstGeom prst="rect">
            <a:avLst/>
          </a:prstGeom>
          <a:noFill/>
          <a:ln>
            <a:noFill/>
          </a:ln>
        </p:spPr>
        <p:txBody>
          <a:bodyPr spcFirstLastPara="1" wrap="square" lIns="91425" tIns="45700" rIns="91425" bIns="45700" anchor="t" anchorCtr="0"/>
          <a:lstStyle>
            <a:lvl1pPr marL="457200" lvl="0" indent="-228600" algn="l">
              <a:spcBef>
                <a:spcPts val="360"/>
              </a:spcBef>
              <a:spcAft>
                <a:spcPts val="0"/>
              </a:spcAft>
              <a:buSzPts val="1440"/>
              <a:buNone/>
              <a:defRPr sz="18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84" name="Google Shape;84;p1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a:spLocks noGrp="1"/>
          </p:cNvSpPr>
          <p:nvPr>
            <p:ph type="pic" idx="2"/>
          </p:nvPr>
        </p:nvSpPr>
        <p:spPr>
          <a:xfrm>
            <a:off x="685800" y="533400"/>
            <a:ext cx="10818812" cy="3124200"/>
          </a:xfrm>
          <a:prstGeom prst="snip2DiagRect">
            <a:avLst>
              <a:gd name="adj1" fmla="val 10815"/>
              <a:gd name="adj2" fmla="val 0"/>
            </a:avLst>
          </a:prstGeom>
          <a:noFill/>
          <a:ln w="15875" cap="flat" cmpd="sng">
            <a:solidFill>
              <a:schemeClr val="lt1">
                <a:alpha val="40000"/>
              </a:schemeClr>
            </a:solidFill>
            <a:prstDash val="solid"/>
            <a:round/>
            <a:headEnd type="none" w="sm" len="sm"/>
            <a:tailEnd type="none" w="sm" len="sm"/>
          </a:ln>
        </p:spPr>
        <p:txBody>
          <a:bodyPr spcFirstLastPara="1" wrap="square" lIns="91425" tIns="45700" rIns="91425" bIns="45700" anchor="t" anchorCtr="0"/>
          <a:lstStyle>
            <a:lvl1pPr marR="0" lvl="0" algn="ctr" rtl="0">
              <a:spcBef>
                <a:spcPts val="32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1pPr>
            <a:lvl2pPr marR="0" lvl="1"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2pPr>
            <a:lvl3pPr marR="0" lvl="2"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3pPr>
            <a:lvl4pPr marR="0" lvl="3"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4pPr>
            <a:lvl5pPr marR="0" lvl="4"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5pPr>
            <a:lvl6pPr marR="0" lvl="5"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6pPr>
            <a:lvl7pPr marR="0" lvl="6"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7pPr>
            <a:lvl8pPr marR="0" lvl="7" algn="l" rtl="0">
              <a:spcBef>
                <a:spcPts val="600"/>
              </a:spcBef>
              <a:spcAft>
                <a:spcPts val="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8pPr>
            <a:lvl9pPr marR="0" lvl="8" algn="l" rtl="0">
              <a:spcBef>
                <a:spcPts val="600"/>
              </a:spcBef>
              <a:spcAft>
                <a:spcPts val="600"/>
              </a:spcAft>
              <a:buClr>
                <a:schemeClr val="lt1"/>
              </a:buClr>
              <a:buSzPts val="1280"/>
              <a:buFont typeface="Noto Sans Symbols"/>
              <a:buNone/>
              <a:defRPr sz="1600" b="0" i="0" u="none" strike="noStrike" cap="none">
                <a:solidFill>
                  <a:srgbClr val="0F486F"/>
                </a:solidFill>
                <a:latin typeface="Century Gothic"/>
                <a:ea typeface="Century Gothic"/>
                <a:cs typeface="Century Gothic"/>
                <a:sym typeface="Century Gothic"/>
              </a:defRPr>
            </a:lvl9pPr>
          </a:lstStyle>
          <a:p>
            <a:endParaRPr/>
          </a:p>
        </p:txBody>
      </p:sp>
      <p:sp>
        <p:nvSpPr>
          <p:cNvPr id="90" name="Google Shape;90;p12"/>
          <p:cNvSpPr txBox="1">
            <a:spLocks noGrp="1"/>
          </p:cNvSpPr>
          <p:nvPr>
            <p:ph type="body" idx="1"/>
          </p:nvPr>
        </p:nvSpPr>
        <p:spPr>
          <a:xfrm>
            <a:off x="914402" y="3843867"/>
            <a:ext cx="8304210" cy="457200"/>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280"/>
              <a:buFont typeface="Century Gothic"/>
              <a:buNone/>
              <a:defRPr sz="1600"/>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91" name="Google Shape;91;p12"/>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body" idx="1"/>
          </p:nvPr>
        </p:nvSpPr>
        <p:spPr>
          <a:xfrm>
            <a:off x="684212" y="4114800"/>
            <a:ext cx="8535988" cy="1879600"/>
          </a:xfrm>
          <a:prstGeom prst="rect">
            <a:avLst/>
          </a:prstGeom>
          <a:noFill/>
          <a:ln>
            <a:noFill/>
          </a:ln>
        </p:spPr>
        <p:txBody>
          <a:bodyPr spcFirstLastPara="1" wrap="square" lIns="91425" tIns="45700" rIns="91425" bIns="45700" anchor="ctr" anchorCtr="0"/>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97" name="Google Shape;97;p1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1141411" y="685800"/>
            <a:ext cx="9144001" cy="27432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1446212" y="3429000"/>
            <a:ext cx="8534400" cy="381000"/>
          </a:xfrm>
          <a:prstGeom prst="rect">
            <a:avLst/>
          </a:prstGeom>
          <a:noFill/>
          <a:ln>
            <a:noFill/>
          </a:ln>
        </p:spPr>
        <p:txBody>
          <a:bodyPr spcFirstLastPara="1" wrap="square" lIns="91425" tIns="45700" rIns="91425" bIns="45700" anchor="ctr" anchorCtr="0"/>
          <a:lstStyle>
            <a:lvl1pPr marL="457200" lvl="0" indent="-228600" algn="l">
              <a:spcBef>
                <a:spcPts val="400"/>
              </a:spcBef>
              <a:spcAft>
                <a:spcPts val="0"/>
              </a:spcAft>
              <a:buSzPts val="1600"/>
              <a:buFont typeface="Century Gothic"/>
              <a:buNone/>
              <a:defRPr/>
            </a:lvl1pPr>
            <a:lvl2pPr marL="914400" lvl="1" indent="-228600" algn="l">
              <a:spcBef>
                <a:spcPts val="600"/>
              </a:spcBef>
              <a:spcAft>
                <a:spcPts val="0"/>
              </a:spcAft>
              <a:buSzPts val="1440"/>
              <a:buFont typeface="Century Gothic"/>
              <a:buNone/>
              <a:defRPr/>
            </a:lvl2pPr>
            <a:lvl3pPr marL="1371600" lvl="2" indent="-228600" algn="l">
              <a:spcBef>
                <a:spcPts val="600"/>
              </a:spcBef>
              <a:spcAft>
                <a:spcPts val="0"/>
              </a:spcAft>
              <a:buSzPts val="1280"/>
              <a:buFont typeface="Century Gothic"/>
              <a:buNone/>
              <a:defRPr/>
            </a:lvl3pPr>
            <a:lvl4pPr marL="1828800" lvl="3" indent="-228600" algn="l">
              <a:spcBef>
                <a:spcPts val="600"/>
              </a:spcBef>
              <a:spcAft>
                <a:spcPts val="0"/>
              </a:spcAft>
              <a:buSzPts val="1120"/>
              <a:buFont typeface="Century Gothic"/>
              <a:buNone/>
              <a:defRPr/>
            </a:lvl4pPr>
            <a:lvl5pPr marL="2286000" lvl="4" indent="-228600" algn="l">
              <a:spcBef>
                <a:spcPts val="600"/>
              </a:spcBef>
              <a:spcAft>
                <a:spcPts val="0"/>
              </a:spcAft>
              <a:buSzPts val="1120"/>
              <a:buFont typeface="Century Gothic"/>
              <a:buNone/>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03" name="Google Shape;103;p14"/>
          <p:cNvSpPr txBox="1">
            <a:spLocks noGrp="1"/>
          </p:cNvSpPr>
          <p:nvPr>
            <p:ph type="body" idx="2"/>
          </p:nvPr>
        </p:nvSpPr>
        <p:spPr>
          <a:xfrm>
            <a:off x="684213" y="4301067"/>
            <a:ext cx="8534400" cy="1684865"/>
          </a:xfrm>
          <a:prstGeom prst="rect">
            <a:avLst/>
          </a:prstGeom>
          <a:noFill/>
          <a:ln>
            <a:noFill/>
          </a:ln>
        </p:spPr>
        <p:txBody>
          <a:bodyPr spcFirstLastPara="1" wrap="square" lIns="91425" tIns="45700" rIns="91425" bIns="45700" anchor="ctr" anchorCtr="0"/>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04" name="Google Shape;104;p1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14"/>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lt1"/>
                </a:solidFill>
                <a:latin typeface="Century Gothic"/>
                <a:ea typeface="Century Gothic"/>
                <a:cs typeface="Century Gothic"/>
                <a:sym typeface="Century Gothic"/>
              </a:rPr>
              <a:t>“</a:t>
            </a:r>
            <a:endParaRPr/>
          </a:p>
        </p:txBody>
      </p:sp>
      <p:sp>
        <p:nvSpPr>
          <p:cNvPr id="108" name="Google Shape;108;p14"/>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684212" y="3429000"/>
            <a:ext cx="8534400" cy="16974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5"/>
          <p:cNvSpPr txBox="1">
            <a:spLocks noGrp="1"/>
          </p:cNvSpPr>
          <p:nvPr>
            <p:ph type="body" idx="1"/>
          </p:nvPr>
        </p:nvSpPr>
        <p:spPr>
          <a:xfrm>
            <a:off x="684211" y="5132981"/>
            <a:ext cx="8535990" cy="860400"/>
          </a:xfrm>
          <a:prstGeom prst="rect">
            <a:avLst/>
          </a:prstGeom>
          <a:noFill/>
          <a:ln>
            <a:noFill/>
          </a:ln>
        </p:spPr>
        <p:txBody>
          <a:bodyPr spcFirstLastPara="1" wrap="square" lIns="91425" tIns="45700" rIns="91425" bIns="45700" anchor="t" anchorCtr="0"/>
          <a:lstStyle>
            <a:lvl1pPr marL="457200" lvl="0" indent="-228600" algn="l">
              <a:spcBef>
                <a:spcPts val="400"/>
              </a:spcBef>
              <a:spcAft>
                <a:spcPts val="0"/>
              </a:spcAft>
              <a:buSzPts val="1600"/>
              <a:buNone/>
              <a:defRPr sz="20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2" name="Google Shape;112;p15"/>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1141413" y="685800"/>
            <a:ext cx="9144000" cy="27432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3200"/>
              <a:buFont typeface="Century Gothic"/>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6"/>
          <p:cNvSpPr txBox="1">
            <a:spLocks noGrp="1"/>
          </p:cNvSpPr>
          <p:nvPr>
            <p:ph type="body" idx="1"/>
          </p:nvPr>
        </p:nvSpPr>
        <p:spPr>
          <a:xfrm>
            <a:off x="684212" y="3928534"/>
            <a:ext cx="8534401" cy="1049866"/>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18" name="Google Shape;118;p16"/>
          <p:cNvSpPr txBox="1">
            <a:spLocks noGrp="1"/>
          </p:cNvSpPr>
          <p:nvPr>
            <p:ph type="body" idx="2"/>
          </p:nvPr>
        </p:nvSpPr>
        <p:spPr>
          <a:xfrm>
            <a:off x="684211" y="4978400"/>
            <a:ext cx="8534401" cy="1016000"/>
          </a:xfrm>
          <a:prstGeom prst="rect">
            <a:avLst/>
          </a:prstGeom>
          <a:noFill/>
          <a:ln>
            <a:noFill/>
          </a:ln>
        </p:spPr>
        <p:txBody>
          <a:bodyPr spcFirstLastPara="1" wrap="square" lIns="91425" tIns="45700" rIns="91425" bIns="45700" anchor="t" anchorCtr="0"/>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19" name="Google Shape;119;p1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16"/>
          <p:cNvSpPr txBox="1"/>
          <p:nvPr/>
        </p:nvSpPr>
        <p:spPr>
          <a:xfrm>
            <a:off x="531812" y="812222"/>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8000">
                <a:solidFill>
                  <a:schemeClr val="lt1"/>
                </a:solidFill>
                <a:latin typeface="Century Gothic"/>
                <a:ea typeface="Century Gothic"/>
                <a:cs typeface="Century Gothic"/>
                <a:sym typeface="Century Gothic"/>
              </a:rPr>
              <a:t>“</a:t>
            </a:r>
            <a:endParaRPr/>
          </a:p>
        </p:txBody>
      </p:sp>
      <p:sp>
        <p:nvSpPr>
          <p:cNvPr id="123" name="Google Shape;123;p16"/>
          <p:cNvSpPr txBox="1"/>
          <p:nvPr/>
        </p:nvSpPr>
        <p:spPr>
          <a:xfrm>
            <a:off x="10285412" y="276860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8000">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17"/>
          <p:cNvSpPr txBox="1">
            <a:spLocks noGrp="1"/>
          </p:cNvSpPr>
          <p:nvPr>
            <p:ph type="title"/>
          </p:nvPr>
        </p:nvSpPr>
        <p:spPr>
          <a:xfrm>
            <a:off x="684213" y="685800"/>
            <a:ext cx="10058400" cy="27432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7"/>
          <p:cNvSpPr txBox="1">
            <a:spLocks noGrp="1"/>
          </p:cNvSpPr>
          <p:nvPr>
            <p:ph type="body" idx="1"/>
          </p:nvPr>
        </p:nvSpPr>
        <p:spPr>
          <a:xfrm>
            <a:off x="684212" y="3928534"/>
            <a:ext cx="8534400" cy="838200"/>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1920"/>
              <a:buNone/>
              <a:defRPr sz="2400" b="0" cap="none">
                <a:solidFill>
                  <a:schemeClr val="lt1"/>
                </a:solidFill>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27" name="Google Shape;127;p17"/>
          <p:cNvSpPr txBox="1">
            <a:spLocks noGrp="1"/>
          </p:cNvSpPr>
          <p:nvPr>
            <p:ph type="body" idx="2"/>
          </p:nvPr>
        </p:nvSpPr>
        <p:spPr>
          <a:xfrm>
            <a:off x="684211" y="4766732"/>
            <a:ext cx="8534401" cy="1227667"/>
          </a:xfrm>
          <a:prstGeom prst="rect">
            <a:avLst/>
          </a:prstGeom>
          <a:noFill/>
          <a:ln>
            <a:noFill/>
          </a:ln>
        </p:spPr>
        <p:txBody>
          <a:bodyPr spcFirstLastPara="1" wrap="square" lIns="91425" tIns="45700" rIns="91425" bIns="45700" anchor="t" anchorCtr="0"/>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128" name="Google Shape;128;p1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18"/>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8"/>
          <p:cNvSpPr txBox="1">
            <a:spLocks noGrp="1"/>
          </p:cNvSpPr>
          <p:nvPr>
            <p:ph type="body" idx="1"/>
          </p:nvPr>
        </p:nvSpPr>
        <p:spPr>
          <a:xfrm rot="5400000">
            <a:off x="3143778" y="-1773767"/>
            <a:ext cx="3615267" cy="8534400"/>
          </a:xfrm>
          <a:prstGeom prst="rect">
            <a:avLst/>
          </a:prstGeom>
          <a:noFill/>
          <a:ln>
            <a:noFill/>
          </a:ln>
        </p:spPr>
        <p:txBody>
          <a:bodyPr spcFirstLastPara="1" wrap="square" lIns="91425" tIns="45700" rIns="91425" bIns="45700" anchor="t" anchorCtr="0"/>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34" name="Google Shape;134;p1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rot="5400000">
            <a:off x="7427912" y="1943100"/>
            <a:ext cx="4572000" cy="20574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9"/>
          <p:cNvSpPr txBox="1">
            <a:spLocks noGrp="1"/>
          </p:cNvSpPr>
          <p:nvPr>
            <p:ph type="body" idx="1"/>
          </p:nvPr>
        </p:nvSpPr>
        <p:spPr>
          <a:xfrm rot="5400000">
            <a:off x="1943100" y="-571500"/>
            <a:ext cx="5308600" cy="7823200"/>
          </a:xfrm>
          <a:prstGeom prst="rect">
            <a:avLst/>
          </a:prstGeom>
          <a:noFill/>
          <a:ln>
            <a:noFill/>
          </a:ln>
        </p:spPr>
        <p:txBody>
          <a:bodyPr spcFirstLastPara="1" wrap="square" lIns="91425" tIns="45700" rIns="91425" bIns="45700" anchor="t" anchorCtr="0"/>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140" name="Google Shape;140;p1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3"/>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39" name="Google Shape;39;p4"/>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2"/>
        <p:cNvGrpSpPr/>
        <p:nvPr/>
      </p:nvGrpSpPr>
      <p:grpSpPr>
        <a:xfrm>
          <a:off x="0" y="0"/>
          <a:ext cx="0" cy="0"/>
          <a:chOff x="0" y="0"/>
          <a:chExt cx="0" cy="0"/>
        </a:xfrm>
      </p:grpSpPr>
      <p:sp>
        <p:nvSpPr>
          <p:cNvPr id="43" name="Google Shape;43;p5"/>
          <p:cNvSpPr txBox="1">
            <a:spLocks noGrp="1"/>
          </p:cNvSpPr>
          <p:nvPr>
            <p:ph type="body" idx="1"/>
          </p:nvPr>
        </p:nvSpPr>
        <p:spPr>
          <a:xfrm>
            <a:off x="133437" y="2000597"/>
            <a:ext cx="10972800" cy="4525963"/>
          </a:xfrm>
          <a:prstGeom prst="rect">
            <a:avLst/>
          </a:prstGeom>
          <a:noFill/>
          <a:ln>
            <a:noFill/>
          </a:ln>
        </p:spPr>
        <p:txBody>
          <a:bodyPr spcFirstLastPara="1" wrap="square" lIns="91425" tIns="45700" rIns="91425" bIns="45700" anchor="ctr" anchorCtr="0"/>
          <a:lstStyle>
            <a:lvl1pPr marL="457200" lvl="0" indent="-330200" algn="l">
              <a:spcBef>
                <a:spcPts val="400"/>
              </a:spcBef>
              <a:spcAft>
                <a:spcPts val="0"/>
              </a:spcAft>
              <a:buSzPts val="1600"/>
              <a:buChar char="▶"/>
              <a:defRPr>
                <a:latin typeface="Century Gothic"/>
                <a:ea typeface="Century Gothic"/>
                <a:cs typeface="Century Gothic"/>
                <a:sym typeface="Century Gothic"/>
              </a:defRPr>
            </a:lvl1pPr>
            <a:lvl2pPr marL="914400" lvl="1" indent="-320040" algn="l">
              <a:spcBef>
                <a:spcPts val="600"/>
              </a:spcBef>
              <a:spcAft>
                <a:spcPts val="0"/>
              </a:spcAft>
              <a:buSzPts val="1440"/>
              <a:buChar char="▶"/>
              <a:defRPr>
                <a:latin typeface="Century Gothic"/>
                <a:ea typeface="Century Gothic"/>
                <a:cs typeface="Century Gothic"/>
                <a:sym typeface="Century Gothic"/>
              </a:defRPr>
            </a:lvl2pPr>
            <a:lvl3pPr marL="1371600" lvl="2" indent="-309880" algn="l">
              <a:spcBef>
                <a:spcPts val="600"/>
              </a:spcBef>
              <a:spcAft>
                <a:spcPts val="0"/>
              </a:spcAft>
              <a:buSzPts val="1280"/>
              <a:buChar char="▶"/>
              <a:defRPr>
                <a:latin typeface="Century Gothic"/>
                <a:ea typeface="Century Gothic"/>
                <a:cs typeface="Century Gothic"/>
                <a:sym typeface="Century Gothic"/>
              </a:defRPr>
            </a:lvl3pPr>
            <a:lvl4pPr marL="1828800" lvl="3" indent="-299719" algn="l">
              <a:spcBef>
                <a:spcPts val="600"/>
              </a:spcBef>
              <a:spcAft>
                <a:spcPts val="0"/>
              </a:spcAft>
              <a:buSzPts val="1120"/>
              <a:buChar char="▶"/>
              <a:defRPr>
                <a:latin typeface="Century Gothic"/>
                <a:ea typeface="Century Gothic"/>
                <a:cs typeface="Century Gothic"/>
                <a:sym typeface="Century Gothic"/>
              </a:defRPr>
            </a:lvl4pPr>
            <a:lvl5pPr marL="2286000" lvl="4" indent="-299720" algn="l">
              <a:spcBef>
                <a:spcPts val="600"/>
              </a:spcBef>
              <a:spcAft>
                <a:spcPts val="0"/>
              </a:spcAft>
              <a:buSzPts val="1120"/>
              <a:buChar char="▶"/>
              <a:defRPr>
                <a:latin typeface="Century Gothic"/>
                <a:ea typeface="Century Gothic"/>
                <a:cs typeface="Century Gothic"/>
                <a:sym typeface="Century Gothic"/>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4" name="Google Shape;44;p5"/>
          <p:cNvSpPr txBox="1">
            <a:spLocks noGrp="1"/>
          </p:cNvSpPr>
          <p:nvPr>
            <p:ph type="body" idx="2"/>
          </p:nvPr>
        </p:nvSpPr>
        <p:spPr>
          <a:xfrm>
            <a:off x="88901" y="1159934"/>
            <a:ext cx="6017684" cy="571500"/>
          </a:xfrm>
          <a:prstGeom prst="rect">
            <a:avLst/>
          </a:prstGeom>
          <a:noFill/>
          <a:ln>
            <a:noFill/>
          </a:ln>
        </p:spPr>
        <p:txBody>
          <a:bodyPr spcFirstLastPara="1" wrap="square" lIns="91425" tIns="45700" rIns="91425" bIns="45700" anchor="ctr" anchorCtr="0"/>
          <a:lstStyle>
            <a:lvl1pPr marL="457200" lvl="0" indent="-228600" algn="l">
              <a:spcBef>
                <a:spcPts val="640"/>
              </a:spcBef>
              <a:spcAft>
                <a:spcPts val="0"/>
              </a:spcAft>
              <a:buSzPts val="2560"/>
              <a:buNone/>
              <a:defRPr sz="3200">
                <a:solidFill>
                  <a:schemeClr val="lt1"/>
                </a:solidFill>
                <a:latin typeface="Century Gothic"/>
                <a:ea typeface="Century Gothic"/>
                <a:cs typeface="Century Gothic"/>
                <a:sym typeface="Century Gothic"/>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5" name="Google Shape;45;p5"/>
          <p:cNvSpPr txBox="1">
            <a:spLocks noGrp="1"/>
          </p:cNvSpPr>
          <p:nvPr>
            <p:ph type="sldNum" idx="12"/>
          </p:nvPr>
        </p:nvSpPr>
        <p:spPr>
          <a:xfrm>
            <a:off x="11280775" y="6503988"/>
            <a:ext cx="771525"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3200" b="0" i="0">
                <a:solidFill>
                  <a:srgbClr val="09304A"/>
                </a:solidFill>
                <a:latin typeface="Century Gothic"/>
                <a:ea typeface="Century Gothic"/>
                <a:cs typeface="Century Gothic"/>
                <a:sym typeface="Century Gothic"/>
              </a:defRPr>
            </a:lvl1pPr>
            <a:lvl2pPr marL="0" marR="0" lvl="1" indent="0" algn="r">
              <a:spcBef>
                <a:spcPts val="0"/>
              </a:spcBef>
              <a:buNone/>
              <a:defRPr sz="3200" b="0" i="0">
                <a:solidFill>
                  <a:srgbClr val="09304A"/>
                </a:solidFill>
                <a:latin typeface="Century Gothic"/>
                <a:ea typeface="Century Gothic"/>
                <a:cs typeface="Century Gothic"/>
                <a:sym typeface="Century Gothic"/>
              </a:defRPr>
            </a:lvl2pPr>
            <a:lvl3pPr marL="0" marR="0" lvl="2" indent="0" algn="r">
              <a:spcBef>
                <a:spcPts val="0"/>
              </a:spcBef>
              <a:buNone/>
              <a:defRPr sz="3200" b="0" i="0">
                <a:solidFill>
                  <a:srgbClr val="09304A"/>
                </a:solidFill>
                <a:latin typeface="Century Gothic"/>
                <a:ea typeface="Century Gothic"/>
                <a:cs typeface="Century Gothic"/>
                <a:sym typeface="Century Gothic"/>
              </a:defRPr>
            </a:lvl3pPr>
            <a:lvl4pPr marL="0" marR="0" lvl="3" indent="0" algn="r">
              <a:spcBef>
                <a:spcPts val="0"/>
              </a:spcBef>
              <a:buNone/>
              <a:defRPr sz="3200" b="0" i="0">
                <a:solidFill>
                  <a:srgbClr val="09304A"/>
                </a:solidFill>
                <a:latin typeface="Century Gothic"/>
                <a:ea typeface="Century Gothic"/>
                <a:cs typeface="Century Gothic"/>
                <a:sym typeface="Century Gothic"/>
              </a:defRPr>
            </a:lvl4pPr>
            <a:lvl5pPr marL="0" marR="0" lvl="4" indent="0" algn="r">
              <a:spcBef>
                <a:spcPts val="0"/>
              </a:spcBef>
              <a:buNone/>
              <a:defRPr sz="3200" b="0" i="0">
                <a:solidFill>
                  <a:srgbClr val="09304A"/>
                </a:solidFill>
                <a:latin typeface="Century Gothic"/>
                <a:ea typeface="Century Gothic"/>
                <a:cs typeface="Century Gothic"/>
                <a:sym typeface="Century Gothic"/>
              </a:defRPr>
            </a:lvl5pPr>
            <a:lvl6pPr marL="0" marR="0" lvl="5" indent="0" algn="r">
              <a:spcBef>
                <a:spcPts val="0"/>
              </a:spcBef>
              <a:buNone/>
              <a:defRPr sz="3200" b="0" i="0">
                <a:solidFill>
                  <a:srgbClr val="09304A"/>
                </a:solidFill>
                <a:latin typeface="Century Gothic"/>
                <a:ea typeface="Century Gothic"/>
                <a:cs typeface="Century Gothic"/>
                <a:sym typeface="Century Gothic"/>
              </a:defRPr>
            </a:lvl6pPr>
            <a:lvl7pPr marL="0" marR="0" lvl="6" indent="0" algn="r">
              <a:spcBef>
                <a:spcPts val="0"/>
              </a:spcBef>
              <a:buNone/>
              <a:defRPr sz="3200" b="0" i="0">
                <a:solidFill>
                  <a:srgbClr val="09304A"/>
                </a:solidFill>
                <a:latin typeface="Century Gothic"/>
                <a:ea typeface="Century Gothic"/>
                <a:cs typeface="Century Gothic"/>
                <a:sym typeface="Century Gothic"/>
              </a:defRPr>
            </a:lvl7pPr>
            <a:lvl8pPr marL="0" marR="0" lvl="7" indent="0" algn="r">
              <a:spcBef>
                <a:spcPts val="0"/>
              </a:spcBef>
              <a:buNone/>
              <a:defRPr sz="3200" b="0" i="0">
                <a:solidFill>
                  <a:srgbClr val="09304A"/>
                </a:solidFill>
                <a:latin typeface="Century Gothic"/>
                <a:ea typeface="Century Gothic"/>
                <a:cs typeface="Century Gothic"/>
                <a:sym typeface="Century Gothic"/>
              </a:defRPr>
            </a:lvl8pPr>
            <a:lvl9pPr marL="0" marR="0" lvl="8" indent="0" algn="r">
              <a:spcBef>
                <a:spcPts val="0"/>
              </a:spcBef>
              <a:buNone/>
              <a:defRPr sz="3200" b="0" i="0">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84211" y="685800"/>
            <a:ext cx="4937655" cy="3615267"/>
          </a:xfrm>
          <a:prstGeom prst="rect">
            <a:avLst/>
          </a:prstGeom>
          <a:noFill/>
          <a:ln>
            <a:noFill/>
          </a:ln>
        </p:spPr>
        <p:txBody>
          <a:bodyPr spcFirstLastPara="1" wrap="square" lIns="91425" tIns="45700" rIns="91425" bIns="45700" anchor="ctr" anchorCtr="0"/>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49" name="Google Shape;49;p6"/>
          <p:cNvSpPr txBox="1">
            <a:spLocks noGrp="1"/>
          </p:cNvSpPr>
          <p:nvPr>
            <p:ph type="body" idx="2"/>
          </p:nvPr>
        </p:nvSpPr>
        <p:spPr>
          <a:xfrm>
            <a:off x="5808133" y="685801"/>
            <a:ext cx="4934479" cy="3615266"/>
          </a:xfrm>
          <a:prstGeom prst="rect">
            <a:avLst/>
          </a:prstGeom>
          <a:noFill/>
          <a:ln>
            <a:noFill/>
          </a:ln>
        </p:spPr>
        <p:txBody>
          <a:bodyPr spcFirstLastPara="1" wrap="square" lIns="91425" tIns="45700" rIns="91425" bIns="45700" anchor="ctr" anchorCtr="0"/>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0" name="Google Shape;50;p6"/>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56" name="Google Shape;56;p7"/>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280"/>
              <a:buNone/>
              <a:defRPr sz="1600"/>
            </a:lvl1pPr>
            <a:lvl2pPr marL="914400" lvl="1" indent="-228600" algn="l">
              <a:spcBef>
                <a:spcPts val="600"/>
              </a:spcBef>
              <a:spcAft>
                <a:spcPts val="0"/>
              </a:spcAft>
              <a:buSzPts val="960"/>
              <a:buNone/>
              <a:defRPr sz="1200"/>
            </a:lvl2pPr>
            <a:lvl3pPr marL="1371600" lvl="2" indent="-228600" algn="l">
              <a:spcBef>
                <a:spcPts val="600"/>
              </a:spcBef>
              <a:spcAft>
                <a:spcPts val="0"/>
              </a:spcAft>
              <a:buSzPts val="800"/>
              <a:buNone/>
              <a:defRPr sz="1000"/>
            </a:lvl3pPr>
            <a:lvl4pPr marL="1828800" lvl="3" indent="-228600" algn="l">
              <a:spcBef>
                <a:spcPts val="600"/>
              </a:spcBef>
              <a:spcAft>
                <a:spcPts val="0"/>
              </a:spcAft>
              <a:buSzPts val="720"/>
              <a:buNone/>
              <a:defRPr sz="900"/>
            </a:lvl4pPr>
            <a:lvl5pPr marL="2286000" lvl="4" indent="-228600" algn="l">
              <a:spcBef>
                <a:spcPts val="600"/>
              </a:spcBef>
              <a:spcAft>
                <a:spcPts val="0"/>
              </a:spcAft>
              <a:buSzPts val="720"/>
              <a:buNone/>
              <a:defRPr sz="900"/>
            </a:lvl5pPr>
            <a:lvl6pPr marL="2743200" lvl="5" indent="-228600" algn="l">
              <a:spcBef>
                <a:spcPts val="600"/>
              </a:spcBef>
              <a:spcAft>
                <a:spcPts val="0"/>
              </a:spcAft>
              <a:buSzPts val="720"/>
              <a:buNone/>
              <a:defRPr sz="900"/>
            </a:lvl6pPr>
            <a:lvl7pPr marL="3200400" lvl="6" indent="-228600" algn="l">
              <a:spcBef>
                <a:spcPts val="600"/>
              </a:spcBef>
              <a:spcAft>
                <a:spcPts val="0"/>
              </a:spcAft>
              <a:buSzPts val="720"/>
              <a:buNone/>
              <a:defRPr sz="900"/>
            </a:lvl7pPr>
            <a:lvl8pPr marL="3657600" lvl="7" indent="-228600" algn="l">
              <a:spcBef>
                <a:spcPts val="600"/>
              </a:spcBef>
              <a:spcAft>
                <a:spcPts val="0"/>
              </a:spcAft>
              <a:buSzPts val="720"/>
              <a:buNone/>
              <a:defRPr sz="900"/>
            </a:lvl8pPr>
            <a:lvl9pPr marL="4114800" lvl="8" indent="-228600" algn="l">
              <a:spcBef>
                <a:spcPts val="600"/>
              </a:spcBef>
              <a:spcAft>
                <a:spcPts val="600"/>
              </a:spcAft>
              <a:buSzPts val="720"/>
              <a:buNone/>
              <a:defRPr sz="900"/>
            </a:lvl9pPr>
          </a:lstStyle>
          <a:p>
            <a:endParaRPr/>
          </a:p>
        </p:txBody>
      </p:sp>
      <p:sp>
        <p:nvSpPr>
          <p:cNvPr id="57" name="Google Shape;57;p7"/>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684211" y="2006600"/>
            <a:ext cx="8534401" cy="22816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36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body" idx="1"/>
          </p:nvPr>
        </p:nvSpPr>
        <p:spPr>
          <a:xfrm>
            <a:off x="684213" y="4495800"/>
            <a:ext cx="8534400" cy="1498600"/>
          </a:xfrm>
          <a:prstGeom prst="rect">
            <a:avLst/>
          </a:prstGeom>
          <a:noFill/>
          <a:ln>
            <a:noFill/>
          </a:ln>
        </p:spPr>
        <p:txBody>
          <a:bodyPr spcFirstLastPara="1" wrap="square" lIns="91425" tIns="45700" rIns="91425" bIns="45700" anchor="t" anchorCtr="0"/>
          <a:lstStyle>
            <a:lvl1pPr marL="457200" lvl="0" indent="-228600" algn="l">
              <a:spcBef>
                <a:spcPts val="360"/>
              </a:spcBef>
              <a:spcAft>
                <a:spcPts val="0"/>
              </a:spcAft>
              <a:buSzPts val="1440"/>
              <a:buNone/>
              <a:defRPr sz="1800">
                <a:solidFill>
                  <a:srgbClr val="0F486F"/>
                </a:solidFill>
              </a:defRPr>
            </a:lvl1pPr>
            <a:lvl2pPr marL="914400" lvl="1" indent="-228600" algn="l">
              <a:spcBef>
                <a:spcPts val="600"/>
              </a:spcBef>
              <a:spcAft>
                <a:spcPts val="0"/>
              </a:spcAft>
              <a:buSzPts val="1440"/>
              <a:buNone/>
              <a:defRPr sz="1800">
                <a:solidFill>
                  <a:schemeClr val="lt1"/>
                </a:solidFill>
              </a:defRPr>
            </a:lvl2pPr>
            <a:lvl3pPr marL="1371600" lvl="2" indent="-228600" algn="l">
              <a:spcBef>
                <a:spcPts val="600"/>
              </a:spcBef>
              <a:spcAft>
                <a:spcPts val="0"/>
              </a:spcAft>
              <a:buSzPts val="1280"/>
              <a:buNone/>
              <a:defRPr sz="1600">
                <a:solidFill>
                  <a:schemeClr val="lt1"/>
                </a:solidFill>
              </a:defRPr>
            </a:lvl3pPr>
            <a:lvl4pPr marL="1828800" lvl="3" indent="-228600" algn="l">
              <a:spcBef>
                <a:spcPts val="600"/>
              </a:spcBef>
              <a:spcAft>
                <a:spcPts val="0"/>
              </a:spcAft>
              <a:buSzPts val="1120"/>
              <a:buNone/>
              <a:defRPr sz="1400">
                <a:solidFill>
                  <a:schemeClr val="lt1"/>
                </a:solidFill>
              </a:defRPr>
            </a:lvl4pPr>
            <a:lvl5pPr marL="2286000" lvl="4" indent="-228600" algn="l">
              <a:spcBef>
                <a:spcPts val="600"/>
              </a:spcBef>
              <a:spcAft>
                <a:spcPts val="0"/>
              </a:spcAft>
              <a:buSzPts val="1120"/>
              <a:buNone/>
              <a:defRPr sz="1400">
                <a:solidFill>
                  <a:schemeClr val="lt1"/>
                </a:solidFill>
              </a:defRPr>
            </a:lvl5pPr>
            <a:lvl6pPr marL="2743200" lvl="5" indent="-228600" algn="l">
              <a:spcBef>
                <a:spcPts val="600"/>
              </a:spcBef>
              <a:spcAft>
                <a:spcPts val="0"/>
              </a:spcAft>
              <a:buSzPts val="1120"/>
              <a:buNone/>
              <a:defRPr sz="1400">
                <a:solidFill>
                  <a:schemeClr val="lt1"/>
                </a:solidFill>
              </a:defRPr>
            </a:lvl6pPr>
            <a:lvl7pPr marL="3200400" lvl="6" indent="-228600" algn="l">
              <a:spcBef>
                <a:spcPts val="600"/>
              </a:spcBef>
              <a:spcAft>
                <a:spcPts val="0"/>
              </a:spcAft>
              <a:buSzPts val="1120"/>
              <a:buNone/>
              <a:defRPr sz="1400">
                <a:solidFill>
                  <a:schemeClr val="lt1"/>
                </a:solidFill>
              </a:defRPr>
            </a:lvl7pPr>
            <a:lvl8pPr marL="3657600" lvl="7" indent="-228600" algn="l">
              <a:spcBef>
                <a:spcPts val="600"/>
              </a:spcBef>
              <a:spcAft>
                <a:spcPts val="0"/>
              </a:spcAft>
              <a:buSzPts val="1120"/>
              <a:buNone/>
              <a:defRPr sz="1400">
                <a:solidFill>
                  <a:schemeClr val="lt1"/>
                </a:solidFill>
              </a:defRPr>
            </a:lvl8pPr>
            <a:lvl9pPr marL="4114800" lvl="8" indent="-228600" algn="l">
              <a:spcBef>
                <a:spcPts val="600"/>
              </a:spcBef>
              <a:spcAft>
                <a:spcPts val="600"/>
              </a:spcAft>
              <a:buSzPts val="1120"/>
              <a:buNone/>
              <a:defRPr sz="1400">
                <a:solidFill>
                  <a:schemeClr val="lt1"/>
                </a:solidFill>
              </a:defRPr>
            </a:lvl9pPr>
          </a:lstStyle>
          <a:p>
            <a:endParaRPr/>
          </a:p>
        </p:txBody>
      </p:sp>
      <p:sp>
        <p:nvSpPr>
          <p:cNvPr id="63" name="Google Shape;63;p8"/>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972080" y="685800"/>
            <a:ext cx="4649787" cy="576262"/>
          </a:xfrm>
          <a:prstGeom prst="rect">
            <a:avLst/>
          </a:prstGeom>
          <a:noFill/>
          <a:ln>
            <a:noFill/>
          </a:ln>
        </p:spPr>
        <p:txBody>
          <a:bodyPr spcFirstLastPara="1" wrap="square" lIns="91425" tIns="45700" rIns="91425" bIns="45700" anchor="b" anchorCtr="0"/>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69" name="Google Shape;69;p9"/>
          <p:cNvSpPr txBox="1">
            <a:spLocks noGrp="1"/>
          </p:cNvSpPr>
          <p:nvPr>
            <p:ph type="body" idx="2"/>
          </p:nvPr>
        </p:nvSpPr>
        <p:spPr>
          <a:xfrm>
            <a:off x="684211" y="1270529"/>
            <a:ext cx="4937655" cy="3030538"/>
          </a:xfrm>
          <a:prstGeom prst="rect">
            <a:avLst/>
          </a:prstGeom>
          <a:noFill/>
          <a:ln>
            <a:noFill/>
          </a:ln>
        </p:spPr>
        <p:txBody>
          <a:bodyPr spcFirstLastPara="1" wrap="square" lIns="91425" tIns="45700" rIns="91425" bIns="45700" anchor="t" anchorCtr="0"/>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70" name="Google Shape;70;p9"/>
          <p:cNvSpPr txBox="1">
            <a:spLocks noGrp="1"/>
          </p:cNvSpPr>
          <p:nvPr>
            <p:ph type="body" idx="3"/>
          </p:nvPr>
        </p:nvSpPr>
        <p:spPr>
          <a:xfrm>
            <a:off x="6079066" y="685800"/>
            <a:ext cx="4665134" cy="576262"/>
          </a:xfrm>
          <a:prstGeom prst="rect">
            <a:avLst/>
          </a:prstGeom>
          <a:noFill/>
          <a:ln>
            <a:noFill/>
          </a:ln>
        </p:spPr>
        <p:txBody>
          <a:bodyPr spcFirstLastPara="1" wrap="square" lIns="91425" tIns="45700" rIns="91425" bIns="45700" anchor="b" anchorCtr="0"/>
          <a:lstStyle>
            <a:lvl1pPr marL="457200" lvl="0" indent="-228600" algn="l">
              <a:spcBef>
                <a:spcPts val="560"/>
              </a:spcBef>
              <a:spcAft>
                <a:spcPts val="0"/>
              </a:spcAft>
              <a:buSzPts val="2240"/>
              <a:buNone/>
              <a:defRPr sz="2800" b="0">
                <a:solidFill>
                  <a:schemeClr val="lt1"/>
                </a:solidFill>
              </a:defRPr>
            </a:lvl1pPr>
            <a:lvl2pPr marL="914400" lvl="1" indent="-228600" algn="l">
              <a:spcBef>
                <a:spcPts val="600"/>
              </a:spcBef>
              <a:spcAft>
                <a:spcPts val="0"/>
              </a:spcAft>
              <a:buSzPts val="1600"/>
              <a:buNone/>
              <a:defRPr sz="2000" b="1"/>
            </a:lvl2pPr>
            <a:lvl3pPr marL="1371600" lvl="2" indent="-228600" algn="l">
              <a:spcBef>
                <a:spcPts val="600"/>
              </a:spcBef>
              <a:spcAft>
                <a:spcPts val="0"/>
              </a:spcAft>
              <a:buSzPts val="1440"/>
              <a:buNone/>
              <a:defRPr sz="1800" b="1"/>
            </a:lvl3pPr>
            <a:lvl4pPr marL="1828800" lvl="3" indent="-228600" algn="l">
              <a:spcBef>
                <a:spcPts val="600"/>
              </a:spcBef>
              <a:spcAft>
                <a:spcPts val="0"/>
              </a:spcAft>
              <a:buSzPts val="1280"/>
              <a:buNone/>
              <a:defRPr sz="1600" b="1"/>
            </a:lvl4pPr>
            <a:lvl5pPr marL="2286000" lvl="4" indent="-228600" algn="l">
              <a:spcBef>
                <a:spcPts val="600"/>
              </a:spcBef>
              <a:spcAft>
                <a:spcPts val="0"/>
              </a:spcAft>
              <a:buSzPts val="1280"/>
              <a:buNone/>
              <a:defRPr sz="1600" b="1"/>
            </a:lvl5pPr>
            <a:lvl6pPr marL="2743200" lvl="5" indent="-228600" algn="l">
              <a:spcBef>
                <a:spcPts val="600"/>
              </a:spcBef>
              <a:spcAft>
                <a:spcPts val="0"/>
              </a:spcAft>
              <a:buSzPts val="1280"/>
              <a:buNone/>
              <a:defRPr sz="1600" b="1"/>
            </a:lvl6pPr>
            <a:lvl7pPr marL="3200400" lvl="6" indent="-228600" algn="l">
              <a:spcBef>
                <a:spcPts val="600"/>
              </a:spcBef>
              <a:spcAft>
                <a:spcPts val="0"/>
              </a:spcAft>
              <a:buSzPts val="1280"/>
              <a:buNone/>
              <a:defRPr sz="1600" b="1"/>
            </a:lvl7pPr>
            <a:lvl8pPr marL="3657600" lvl="7" indent="-228600" algn="l">
              <a:spcBef>
                <a:spcPts val="600"/>
              </a:spcBef>
              <a:spcAft>
                <a:spcPts val="0"/>
              </a:spcAft>
              <a:buSzPts val="1280"/>
              <a:buNone/>
              <a:defRPr sz="1600" b="1"/>
            </a:lvl8pPr>
            <a:lvl9pPr marL="4114800" lvl="8" indent="-228600" algn="l">
              <a:spcBef>
                <a:spcPts val="600"/>
              </a:spcBef>
              <a:spcAft>
                <a:spcPts val="600"/>
              </a:spcAft>
              <a:buSzPts val="1280"/>
              <a:buNone/>
              <a:defRPr sz="1600" b="1"/>
            </a:lvl9pPr>
          </a:lstStyle>
          <a:p>
            <a:endParaRPr/>
          </a:p>
        </p:txBody>
      </p:sp>
      <p:sp>
        <p:nvSpPr>
          <p:cNvPr id="71" name="Google Shape;71;p9"/>
          <p:cNvSpPr txBox="1">
            <a:spLocks noGrp="1"/>
          </p:cNvSpPr>
          <p:nvPr>
            <p:ph type="body" idx="4"/>
          </p:nvPr>
        </p:nvSpPr>
        <p:spPr>
          <a:xfrm>
            <a:off x="5806545" y="1262062"/>
            <a:ext cx="4929188" cy="3030538"/>
          </a:xfrm>
          <a:prstGeom prst="rect">
            <a:avLst/>
          </a:prstGeom>
          <a:noFill/>
          <a:ln>
            <a:noFill/>
          </a:ln>
        </p:spPr>
        <p:txBody>
          <a:bodyPr spcFirstLastPara="1" wrap="square" lIns="91425" tIns="45700" rIns="91425" bIns="45700" anchor="t" anchorCtr="0"/>
          <a:lstStyle>
            <a:lvl1pPr marL="457200" lvl="0" indent="-320040" algn="l">
              <a:spcBef>
                <a:spcPts val="360"/>
              </a:spcBef>
              <a:spcAft>
                <a:spcPts val="0"/>
              </a:spcAft>
              <a:buSzPts val="1440"/>
              <a:buChar char="▶"/>
              <a:defRPr/>
            </a:lvl1pPr>
            <a:lvl2pPr marL="914400" lvl="1" indent="-320040" algn="l">
              <a:spcBef>
                <a:spcPts val="600"/>
              </a:spcBef>
              <a:spcAft>
                <a:spcPts val="0"/>
              </a:spcAft>
              <a:buSzPts val="1440"/>
              <a:buChar char="▶"/>
              <a:defRPr/>
            </a:lvl2pPr>
            <a:lvl3pPr marL="1371600" lvl="2" indent="-320039" algn="l">
              <a:spcBef>
                <a:spcPts val="600"/>
              </a:spcBef>
              <a:spcAft>
                <a:spcPts val="0"/>
              </a:spcAft>
              <a:buSzPts val="1440"/>
              <a:buChar char="▶"/>
              <a:defRPr/>
            </a:lvl3pPr>
            <a:lvl4pPr marL="1828800" lvl="3" indent="-320039" algn="l">
              <a:spcBef>
                <a:spcPts val="600"/>
              </a:spcBef>
              <a:spcAft>
                <a:spcPts val="0"/>
              </a:spcAft>
              <a:buSzPts val="1440"/>
              <a:buChar char="▶"/>
              <a:defRPr/>
            </a:lvl4pPr>
            <a:lvl5pPr marL="2286000" lvl="4" indent="-320039" algn="l">
              <a:spcBef>
                <a:spcPts val="600"/>
              </a:spcBef>
              <a:spcAft>
                <a:spcPts val="0"/>
              </a:spcAft>
              <a:buSzPts val="1440"/>
              <a:buChar char="▶"/>
              <a:defRPr/>
            </a:lvl5pPr>
            <a:lvl6pPr marL="2743200" lvl="5" indent="-320039" algn="l">
              <a:spcBef>
                <a:spcPts val="600"/>
              </a:spcBef>
              <a:spcAft>
                <a:spcPts val="0"/>
              </a:spcAft>
              <a:buSzPts val="1440"/>
              <a:buChar char="▶"/>
              <a:defRPr/>
            </a:lvl6pPr>
            <a:lvl7pPr marL="3200400" lvl="6" indent="-320039" algn="l">
              <a:spcBef>
                <a:spcPts val="600"/>
              </a:spcBef>
              <a:spcAft>
                <a:spcPts val="0"/>
              </a:spcAft>
              <a:buSzPts val="1440"/>
              <a:buChar char="▶"/>
              <a:defRPr/>
            </a:lvl7pPr>
            <a:lvl8pPr marL="3657600" lvl="7" indent="-320040" algn="l">
              <a:spcBef>
                <a:spcPts val="600"/>
              </a:spcBef>
              <a:spcAft>
                <a:spcPts val="0"/>
              </a:spcAft>
              <a:buSzPts val="1440"/>
              <a:buChar char="▶"/>
              <a:defRPr/>
            </a:lvl8pPr>
            <a:lvl9pPr marL="4114800" lvl="8" indent="-320040" algn="l">
              <a:spcBef>
                <a:spcPts val="600"/>
              </a:spcBef>
              <a:spcAft>
                <a:spcPts val="600"/>
              </a:spcAft>
              <a:buSzPts val="1440"/>
              <a:buChar char="▶"/>
              <a:defRPr/>
            </a:lvl9pPr>
          </a:lstStyle>
          <a:p>
            <a:endParaRPr/>
          </a:p>
        </p:txBody>
      </p:sp>
      <p:sp>
        <p:nvSpPr>
          <p:cNvPr id="72" name="Google Shape;72;p9"/>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0"/>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0"/>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2D2EF"/>
            </a:gs>
            <a:gs pos="10000">
              <a:srgbClr val="62D2EF"/>
            </a:gs>
            <a:gs pos="100000">
              <a:srgbClr val="05578D"/>
            </a:gs>
          </a:gsLst>
          <a:lin ang="6120000" scaled="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9206969" y="2963333"/>
            <a:ext cx="2981859" cy="3208867"/>
            <a:chOff x="9206969" y="2963333"/>
            <a:chExt cx="2981859" cy="3208867"/>
          </a:xfrm>
        </p:grpSpPr>
        <p:cxnSp>
          <p:nvCxnSpPr>
            <p:cNvPr id="11" name="Google Shape;11;p1"/>
            <p:cNvCxnSpPr/>
            <p:nvPr/>
          </p:nvCxnSpPr>
          <p:spPr>
            <a:xfrm flipH="1">
              <a:off x="11276012" y="2963333"/>
              <a:ext cx="912814" cy="912812"/>
            </a:xfrm>
            <a:prstGeom prst="straightConnector1">
              <a:avLst/>
            </a:prstGeom>
            <a:noFill/>
            <a:ln w="9525" cap="flat" cmpd="sng">
              <a:solidFill>
                <a:schemeClr val="lt1"/>
              </a:solidFill>
              <a:prstDash val="solid"/>
              <a:round/>
              <a:headEnd type="none" w="sm" len="sm"/>
              <a:tailEnd type="none" w="sm" len="sm"/>
            </a:ln>
          </p:spPr>
        </p:cxnSp>
        <p:cxnSp>
          <p:nvCxnSpPr>
            <p:cNvPr id="12" name="Google Shape;12;p1"/>
            <p:cNvCxnSpPr/>
            <p:nvPr/>
          </p:nvCxnSpPr>
          <p:spPr>
            <a:xfrm flipH="1">
              <a:off x="9206969" y="3190344"/>
              <a:ext cx="2981857" cy="2981856"/>
            </a:xfrm>
            <a:prstGeom prst="straightConnector1">
              <a:avLst/>
            </a:prstGeom>
            <a:noFill/>
            <a:ln w="9525" cap="flat" cmpd="sng">
              <a:solidFill>
                <a:schemeClr val="lt1"/>
              </a:solidFill>
              <a:prstDash val="solid"/>
              <a:round/>
              <a:headEnd type="none" w="sm" len="sm"/>
              <a:tailEnd type="none" w="sm" len="sm"/>
            </a:ln>
          </p:spPr>
        </p:cxnSp>
        <p:cxnSp>
          <p:nvCxnSpPr>
            <p:cNvPr id="13" name="Google Shape;13;p1"/>
            <p:cNvCxnSpPr/>
            <p:nvPr/>
          </p:nvCxnSpPr>
          <p:spPr>
            <a:xfrm flipH="1">
              <a:off x="10292292" y="3285067"/>
              <a:ext cx="1896534" cy="1896533"/>
            </a:xfrm>
            <a:prstGeom prst="straightConnector1">
              <a:avLst/>
            </a:prstGeom>
            <a:noFill/>
            <a:ln w="9525" cap="flat" cmpd="sng">
              <a:solidFill>
                <a:schemeClr val="lt1"/>
              </a:solidFill>
              <a:prstDash val="solid"/>
              <a:round/>
              <a:headEnd type="none" w="sm" len="sm"/>
              <a:tailEnd type="none" w="sm" len="sm"/>
            </a:ln>
          </p:spPr>
        </p:cxnSp>
        <p:cxnSp>
          <p:nvCxnSpPr>
            <p:cNvPr id="14" name="Google Shape;14;p1"/>
            <p:cNvCxnSpPr/>
            <p:nvPr/>
          </p:nvCxnSpPr>
          <p:spPr>
            <a:xfrm flipH="1">
              <a:off x="10443103" y="3131080"/>
              <a:ext cx="1745722" cy="1745720"/>
            </a:xfrm>
            <a:prstGeom prst="straightConnector1">
              <a:avLst/>
            </a:prstGeom>
            <a:noFill/>
            <a:ln w="28575" cap="flat" cmpd="sng">
              <a:solidFill>
                <a:schemeClr val="lt1"/>
              </a:solidFill>
              <a:prstDash val="solid"/>
              <a:round/>
              <a:headEnd type="none" w="sm" len="sm"/>
              <a:tailEnd type="none" w="sm" len="sm"/>
            </a:ln>
          </p:spPr>
        </p:cxnSp>
        <p:cxnSp>
          <p:nvCxnSpPr>
            <p:cNvPr id="15" name="Google Shape;15;p1"/>
            <p:cNvCxnSpPr/>
            <p:nvPr/>
          </p:nvCxnSpPr>
          <p:spPr>
            <a:xfrm flipH="1">
              <a:off x="10918826" y="3683001"/>
              <a:ext cx="1270001" cy="1269999"/>
            </a:xfrm>
            <a:prstGeom prst="straightConnector1">
              <a:avLst/>
            </a:prstGeom>
            <a:noFill/>
            <a:ln w="28575" cap="flat" cmpd="sng">
              <a:solidFill>
                <a:schemeClr val="lt1"/>
              </a:solidFill>
              <a:prstDash val="solid"/>
              <a:round/>
              <a:headEnd type="none" w="sm" len="sm"/>
              <a:tailEnd type="none" w="sm" len="sm"/>
            </a:ln>
          </p:spPr>
        </p:cxnSp>
      </p:grpSp>
      <p:sp>
        <p:nvSpPr>
          <p:cNvPr id="16" name="Google Shape;16;p1"/>
          <p:cNvSpPr txBox="1">
            <a:spLocks noGrp="1"/>
          </p:cNvSpPr>
          <p:nvPr>
            <p:ph type="title"/>
          </p:nvPr>
        </p:nvSpPr>
        <p:spPr>
          <a:xfrm>
            <a:off x="684212" y="4487332"/>
            <a:ext cx="8534400" cy="15070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1"/>
          <p:cNvSpPr txBox="1">
            <a:spLocks noGrp="1"/>
          </p:cNvSpPr>
          <p:nvPr>
            <p:ph type="body" idx="1"/>
          </p:nvPr>
        </p:nvSpPr>
        <p:spPr>
          <a:xfrm>
            <a:off x="684212" y="685800"/>
            <a:ext cx="8534400" cy="3615267"/>
          </a:xfrm>
          <a:prstGeom prst="rect">
            <a:avLst/>
          </a:prstGeom>
          <a:noFill/>
          <a:ln>
            <a:noFill/>
          </a:ln>
        </p:spPr>
        <p:txBody>
          <a:bodyPr spcFirstLastPara="1" wrap="square" lIns="91425" tIns="45700" rIns="91425" bIns="45700" anchor="ctr" anchorCtr="0"/>
          <a:lstStyle>
            <a:lvl1pPr marL="457200" marR="0" lvl="0" indent="-330200" algn="l" rtl="0">
              <a:spcBef>
                <a:spcPts val="400"/>
              </a:spcBef>
              <a:spcAft>
                <a:spcPts val="0"/>
              </a:spcAft>
              <a:buClr>
                <a:schemeClr val="lt1"/>
              </a:buClr>
              <a:buSzPts val="1600"/>
              <a:buFont typeface="Noto Sans Symbols"/>
              <a:buChar char="▶"/>
              <a:defRPr sz="2000" b="0" i="0" u="none" strike="noStrike" cap="none">
                <a:solidFill>
                  <a:srgbClr val="0F486F"/>
                </a:solidFill>
                <a:latin typeface="Century Gothic"/>
                <a:ea typeface="Century Gothic"/>
                <a:cs typeface="Century Gothic"/>
                <a:sym typeface="Century Gothic"/>
              </a:defRPr>
            </a:lvl1pPr>
            <a:lvl2pPr marL="914400" marR="0" lvl="1" indent="-320040" algn="l" rtl="0">
              <a:spcBef>
                <a:spcPts val="600"/>
              </a:spcBef>
              <a:spcAft>
                <a:spcPts val="0"/>
              </a:spcAft>
              <a:buClr>
                <a:schemeClr val="lt1"/>
              </a:buClr>
              <a:buSzPts val="1440"/>
              <a:buFont typeface="Noto Sans Symbols"/>
              <a:buChar char="▶"/>
              <a:defRPr sz="1800" b="0" i="0" u="none" strike="noStrike" cap="none">
                <a:solidFill>
                  <a:srgbClr val="0F486F"/>
                </a:solidFill>
                <a:latin typeface="Century Gothic"/>
                <a:ea typeface="Century Gothic"/>
                <a:cs typeface="Century Gothic"/>
                <a:sym typeface="Century Gothic"/>
              </a:defRPr>
            </a:lvl2pPr>
            <a:lvl3pPr marL="1371600" marR="0" lvl="2" indent="-309880" algn="l" rtl="0">
              <a:spcBef>
                <a:spcPts val="600"/>
              </a:spcBef>
              <a:spcAft>
                <a:spcPts val="0"/>
              </a:spcAft>
              <a:buClr>
                <a:schemeClr val="lt1"/>
              </a:buClr>
              <a:buSzPts val="1280"/>
              <a:buFont typeface="Noto Sans Symbols"/>
              <a:buChar char="▶"/>
              <a:defRPr sz="1600" b="0" i="0" u="none" strike="noStrike" cap="none">
                <a:solidFill>
                  <a:srgbClr val="0F486F"/>
                </a:solidFill>
                <a:latin typeface="Century Gothic"/>
                <a:ea typeface="Century Gothic"/>
                <a:cs typeface="Century Gothic"/>
                <a:sym typeface="Century Gothic"/>
              </a:defRPr>
            </a:lvl3pPr>
            <a:lvl4pPr marL="1828800" marR="0" lvl="3" indent="-299719"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4pPr>
            <a:lvl5pPr marL="2286000" marR="0" lvl="4"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5pPr>
            <a:lvl6pPr marL="2743200" marR="0" lvl="5"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6pPr>
            <a:lvl7pPr marL="3200400" marR="0" lvl="6"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7pPr>
            <a:lvl8pPr marL="3657600" marR="0" lvl="7" indent="-299720" algn="l" rtl="0">
              <a:spcBef>
                <a:spcPts val="600"/>
              </a:spcBef>
              <a:spcAft>
                <a:spcPts val="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8pPr>
            <a:lvl9pPr marL="4114800" marR="0" lvl="8" indent="-299720" algn="l" rtl="0">
              <a:spcBef>
                <a:spcPts val="600"/>
              </a:spcBef>
              <a:spcAft>
                <a:spcPts val="600"/>
              </a:spcAft>
              <a:buClr>
                <a:schemeClr val="lt1"/>
              </a:buClr>
              <a:buSzPts val="1120"/>
              <a:buFont typeface="Noto Sans Symbols"/>
              <a:buChar char="▶"/>
              <a:defRPr sz="1400" b="0" i="0" u="none" strike="noStrike" cap="none">
                <a:solidFill>
                  <a:srgbClr val="0F486F"/>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a:off x="9904412" y="6172200"/>
            <a:ext cx="160020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a:off x="684212" y="6172200"/>
            <a:ext cx="7543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000" b="0" i="0" u="none" strike="noStrike" cap="none">
                <a:solidFill>
                  <a:srgbClr val="09304A"/>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
          <p:cNvSpPr txBox="1">
            <a:spLocks noGrp="1"/>
          </p:cNvSpPr>
          <p:nvPr>
            <p:ph type="sldNum" idx="12"/>
          </p:nvPr>
        </p:nvSpPr>
        <p:spPr>
          <a:xfrm>
            <a:off x="10363200" y="5578475"/>
            <a:ext cx="1142245" cy="6699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3200" b="0" i="0" u="none" strike="noStrike" cap="none">
                <a:solidFill>
                  <a:srgbClr val="09304A"/>
                </a:solidFill>
                <a:latin typeface="Century Gothic"/>
                <a:ea typeface="Century Gothic"/>
                <a:cs typeface="Century Gothic"/>
                <a:sym typeface="Century Gothic"/>
              </a:defRPr>
            </a:lvl1pPr>
            <a:lvl2pPr marL="0" marR="0" lvl="1" indent="0" algn="r" rtl="0">
              <a:spcBef>
                <a:spcPts val="0"/>
              </a:spcBef>
              <a:buNone/>
              <a:defRPr sz="3200" b="0" i="0" u="none" strike="noStrike" cap="none">
                <a:solidFill>
                  <a:srgbClr val="09304A"/>
                </a:solidFill>
                <a:latin typeface="Century Gothic"/>
                <a:ea typeface="Century Gothic"/>
                <a:cs typeface="Century Gothic"/>
                <a:sym typeface="Century Gothic"/>
              </a:defRPr>
            </a:lvl2pPr>
            <a:lvl3pPr marL="0" marR="0" lvl="2" indent="0" algn="r" rtl="0">
              <a:spcBef>
                <a:spcPts val="0"/>
              </a:spcBef>
              <a:buNone/>
              <a:defRPr sz="3200" b="0" i="0" u="none" strike="noStrike" cap="none">
                <a:solidFill>
                  <a:srgbClr val="09304A"/>
                </a:solidFill>
                <a:latin typeface="Century Gothic"/>
                <a:ea typeface="Century Gothic"/>
                <a:cs typeface="Century Gothic"/>
                <a:sym typeface="Century Gothic"/>
              </a:defRPr>
            </a:lvl3pPr>
            <a:lvl4pPr marL="0" marR="0" lvl="3" indent="0" algn="r" rtl="0">
              <a:spcBef>
                <a:spcPts val="0"/>
              </a:spcBef>
              <a:buNone/>
              <a:defRPr sz="3200" b="0" i="0" u="none" strike="noStrike" cap="none">
                <a:solidFill>
                  <a:srgbClr val="09304A"/>
                </a:solidFill>
                <a:latin typeface="Century Gothic"/>
                <a:ea typeface="Century Gothic"/>
                <a:cs typeface="Century Gothic"/>
                <a:sym typeface="Century Gothic"/>
              </a:defRPr>
            </a:lvl4pPr>
            <a:lvl5pPr marL="0" marR="0" lvl="4" indent="0" algn="r" rtl="0">
              <a:spcBef>
                <a:spcPts val="0"/>
              </a:spcBef>
              <a:buNone/>
              <a:defRPr sz="3200" b="0" i="0" u="none" strike="noStrike" cap="none">
                <a:solidFill>
                  <a:srgbClr val="09304A"/>
                </a:solidFill>
                <a:latin typeface="Century Gothic"/>
                <a:ea typeface="Century Gothic"/>
                <a:cs typeface="Century Gothic"/>
                <a:sym typeface="Century Gothic"/>
              </a:defRPr>
            </a:lvl5pPr>
            <a:lvl6pPr marL="0" marR="0" lvl="5" indent="0" algn="r" rtl="0">
              <a:spcBef>
                <a:spcPts val="0"/>
              </a:spcBef>
              <a:buNone/>
              <a:defRPr sz="3200" b="0" i="0" u="none" strike="noStrike" cap="none">
                <a:solidFill>
                  <a:srgbClr val="09304A"/>
                </a:solidFill>
                <a:latin typeface="Century Gothic"/>
                <a:ea typeface="Century Gothic"/>
                <a:cs typeface="Century Gothic"/>
                <a:sym typeface="Century Gothic"/>
              </a:defRPr>
            </a:lvl6pPr>
            <a:lvl7pPr marL="0" marR="0" lvl="6" indent="0" algn="r" rtl="0">
              <a:spcBef>
                <a:spcPts val="0"/>
              </a:spcBef>
              <a:buNone/>
              <a:defRPr sz="3200" b="0" i="0" u="none" strike="noStrike" cap="none">
                <a:solidFill>
                  <a:srgbClr val="09304A"/>
                </a:solidFill>
                <a:latin typeface="Century Gothic"/>
                <a:ea typeface="Century Gothic"/>
                <a:cs typeface="Century Gothic"/>
                <a:sym typeface="Century Gothic"/>
              </a:defRPr>
            </a:lvl7pPr>
            <a:lvl8pPr marL="0" marR="0" lvl="7" indent="0" algn="r" rtl="0">
              <a:spcBef>
                <a:spcPts val="0"/>
              </a:spcBef>
              <a:buNone/>
              <a:defRPr sz="3200" b="0" i="0" u="none" strike="noStrike" cap="none">
                <a:solidFill>
                  <a:srgbClr val="09304A"/>
                </a:solidFill>
                <a:latin typeface="Century Gothic"/>
                <a:ea typeface="Century Gothic"/>
                <a:cs typeface="Century Gothic"/>
                <a:sym typeface="Century Gothic"/>
              </a:defRPr>
            </a:lvl8pPr>
            <a:lvl9pPr marL="0" marR="0" lvl="8" indent="0" algn="r" rtl="0">
              <a:spcBef>
                <a:spcPts val="0"/>
              </a:spcBef>
              <a:buNone/>
              <a:defRPr sz="3200" b="0" i="0" u="none" strike="noStrike" cap="none">
                <a:solidFill>
                  <a:srgbClr val="09304A"/>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mc:AlternateContent xmlns:mc="http://schemas.openxmlformats.org/markup-compatibility/2006" xmlns:p14="http://schemas.microsoft.com/office/powerpoint/2010/main">
    <mc:Choice Requires="p14">
      <p:transition p14:dur="2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0YBUSOrH0lw"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ctrTitle"/>
          </p:nvPr>
        </p:nvSpPr>
        <p:spPr>
          <a:xfrm>
            <a:off x="224393" y="457199"/>
            <a:ext cx="11735735" cy="297180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4800"/>
              <a:buFont typeface="Century Gothic"/>
              <a:buNone/>
            </a:pPr>
            <a:r>
              <a:rPr lang="en-GB"/>
              <a:t>BASIS OF THE BOLD SIGNAL</a:t>
            </a:r>
            <a:br>
              <a:rPr lang="en-GB"/>
            </a:br>
            <a:endParaRPr/>
          </a:p>
        </p:txBody>
      </p:sp>
      <p:sp>
        <p:nvSpPr>
          <p:cNvPr id="148" name="Google Shape;148;p20"/>
          <p:cNvSpPr txBox="1">
            <a:spLocks noGrp="1"/>
          </p:cNvSpPr>
          <p:nvPr>
            <p:ph type="subTitle" idx="1"/>
          </p:nvPr>
        </p:nvSpPr>
        <p:spPr>
          <a:xfrm>
            <a:off x="684212" y="3843867"/>
            <a:ext cx="6400800" cy="194733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200"/>
              <a:buNone/>
            </a:pPr>
            <a:r>
              <a:rPr lang="en-GB" sz="4000"/>
              <a:t>Nebiyu Kibru &amp; Marte T Jensen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title"/>
          </p:nvPr>
        </p:nvSpPr>
        <p:spPr>
          <a:xfrm>
            <a:off x="344675" y="53975"/>
            <a:ext cx="11255700" cy="1507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40"/>
              <a:buFont typeface="Century Gothic"/>
              <a:buNone/>
            </a:pPr>
            <a:r>
              <a:rPr lang="en-GB" sz="3240" u="sng">
                <a:solidFill>
                  <a:schemeClr val="hlink"/>
                </a:solidFill>
                <a:hlinkClick r:id="rId3"/>
              </a:rPr>
              <a:t>HTTPS://WWW.YOUTUBE.COM/WATCH?V=0YBUSORH0LW</a:t>
            </a:r>
            <a:r>
              <a:rPr lang="en-GB" sz="3240"/>
              <a:t/>
            </a:r>
            <a:br>
              <a:rPr lang="en-GB" sz="3240"/>
            </a:br>
            <a:endParaRPr sz="3240"/>
          </a:p>
        </p:txBody>
      </p:sp>
      <p:pic>
        <p:nvPicPr>
          <p:cNvPr id="252" name="Google Shape;252;p29"/>
          <p:cNvPicPr preferRelativeResize="0">
            <a:picLocks noGrp="1"/>
          </p:cNvPicPr>
          <p:nvPr>
            <p:ph type="body" idx="1"/>
          </p:nvPr>
        </p:nvPicPr>
        <p:blipFill rotWithShape="1">
          <a:blip r:embed="rId4">
            <a:alphaModFix/>
          </a:blip>
          <a:srcRect/>
          <a:stretch/>
        </p:blipFill>
        <p:spPr>
          <a:xfrm>
            <a:off x="2220705" y="1125575"/>
            <a:ext cx="6741000" cy="5055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0"/>
          <p:cNvSpPr txBox="1">
            <a:spLocks noGrp="1"/>
          </p:cNvSpPr>
          <p:nvPr>
            <p:ph type="body" idx="2"/>
          </p:nvPr>
        </p:nvSpPr>
        <p:spPr>
          <a:xfrm>
            <a:off x="1057825" y="0"/>
            <a:ext cx="9522900" cy="57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176"/>
              <a:buNone/>
            </a:pPr>
            <a:r>
              <a:rPr lang="en-GB" sz="3600" b="1">
                <a:solidFill>
                  <a:srgbClr val="000000"/>
                </a:solidFill>
              </a:rPr>
              <a:t>Impact of Magnetic Susceptibility</a:t>
            </a:r>
            <a:endParaRPr sz="3600" b="1">
              <a:solidFill>
                <a:srgbClr val="000000"/>
              </a:solidFill>
            </a:endParaRPr>
          </a:p>
        </p:txBody>
      </p:sp>
      <p:sp>
        <p:nvSpPr>
          <p:cNvPr id="258" name="Google Shape;258;p30"/>
          <p:cNvSpPr txBox="1"/>
          <p:nvPr/>
        </p:nvSpPr>
        <p:spPr>
          <a:xfrm>
            <a:off x="47613" y="1008013"/>
            <a:ext cx="9045600" cy="3002100"/>
          </a:xfrm>
          <a:prstGeom prst="rect">
            <a:avLst/>
          </a:prstGeom>
          <a:noFill/>
          <a:ln>
            <a:noFill/>
          </a:ln>
        </p:spPr>
        <p:txBody>
          <a:bodyPr spcFirstLastPara="1" wrap="square" lIns="91425" tIns="45700" rIns="91425" bIns="45700" anchor="t" anchorCtr="0">
            <a:noAutofit/>
          </a:bodyPr>
          <a:lstStyle/>
          <a:p>
            <a:pPr marL="285750" marR="0" lvl="0" indent="-323850" algn="l" rtl="0">
              <a:lnSpc>
                <a:spcPct val="115000"/>
              </a:lnSpc>
              <a:spcBef>
                <a:spcPts val="0"/>
              </a:spcBef>
              <a:spcAft>
                <a:spcPts val="0"/>
              </a:spcAft>
              <a:buSzPts val="2400"/>
              <a:buFont typeface="Century Gothic"/>
              <a:buChar char="•"/>
            </a:pPr>
            <a:r>
              <a:rPr lang="en-GB" sz="2400">
                <a:latin typeface="Century Gothic"/>
                <a:ea typeface="Century Gothic"/>
                <a:cs typeface="Century Gothic"/>
                <a:sym typeface="Century Gothic"/>
              </a:rPr>
              <a:t>MRI signal = amplitude of magnetization vector M </a:t>
            </a:r>
            <a:endParaRPr sz="2400">
              <a:latin typeface="Century Gothic"/>
              <a:ea typeface="Century Gothic"/>
              <a:cs typeface="Century Gothic"/>
              <a:sym typeface="Century Gothic"/>
            </a:endParaRPr>
          </a:p>
          <a:p>
            <a:pPr marL="285750" marR="0" lvl="0" indent="-323850" algn="l" rtl="0">
              <a:lnSpc>
                <a:spcPct val="115000"/>
              </a:lnSpc>
              <a:spcBef>
                <a:spcPts val="0"/>
              </a:spcBef>
              <a:spcAft>
                <a:spcPts val="0"/>
              </a:spcAft>
              <a:buSzPts val="2400"/>
              <a:buFont typeface="Century Gothic"/>
              <a:buChar char="•"/>
            </a:pPr>
            <a:r>
              <a:rPr lang="en-GB" sz="2400">
                <a:latin typeface="Century Gothic"/>
                <a:ea typeface="Century Gothic"/>
                <a:cs typeface="Century Gothic"/>
                <a:sym typeface="Century Gothic"/>
              </a:rPr>
              <a:t>M = the sum of all the magnetization vectors of each proton in one voxel </a:t>
            </a:r>
            <a:endParaRPr sz="2400">
              <a:latin typeface="Century Gothic"/>
              <a:ea typeface="Century Gothic"/>
              <a:cs typeface="Century Gothic"/>
              <a:sym typeface="Century Gothic"/>
            </a:endParaRPr>
          </a:p>
          <a:p>
            <a:pPr marL="285750" marR="0" lvl="0" indent="-323850" algn="l" rtl="0">
              <a:lnSpc>
                <a:spcPct val="115000"/>
              </a:lnSpc>
              <a:spcBef>
                <a:spcPts val="0"/>
              </a:spcBef>
              <a:spcAft>
                <a:spcPts val="0"/>
              </a:spcAft>
              <a:buSzPts val="2400"/>
              <a:buFont typeface="Century Gothic"/>
              <a:buChar char="•"/>
            </a:pPr>
            <a:r>
              <a:rPr lang="en-GB" sz="2400">
                <a:latin typeface="Century Gothic"/>
                <a:ea typeface="Century Gothic"/>
                <a:cs typeface="Century Gothic"/>
                <a:sym typeface="Century Gothic"/>
              </a:rPr>
              <a:t>Every small magnetization vector is rotating about the z axis</a:t>
            </a:r>
            <a:endParaRPr sz="2400">
              <a:latin typeface="Century Gothic"/>
              <a:ea typeface="Century Gothic"/>
              <a:cs typeface="Century Gothic"/>
              <a:sym typeface="Century Gothic"/>
            </a:endParaRPr>
          </a:p>
          <a:p>
            <a:pPr marL="285750" marR="0" lvl="0" indent="-323850" algn="l" rtl="0">
              <a:lnSpc>
                <a:spcPct val="115000"/>
              </a:lnSpc>
              <a:spcBef>
                <a:spcPts val="0"/>
              </a:spcBef>
              <a:spcAft>
                <a:spcPts val="0"/>
              </a:spcAft>
              <a:buSzPts val="2400"/>
              <a:buFont typeface="Century Gothic"/>
              <a:buChar char="•"/>
            </a:pPr>
            <a:r>
              <a:rPr lang="en-GB" sz="2400">
                <a:latin typeface="Century Gothic"/>
                <a:ea typeface="Century Gothic"/>
                <a:cs typeface="Century Gothic"/>
                <a:sym typeface="Century Gothic"/>
              </a:rPr>
              <a:t>The processional frequency is proportional to the amplitude of the magnetic field </a:t>
            </a:r>
            <a:endParaRPr sz="2400">
              <a:latin typeface="Century Gothic"/>
              <a:ea typeface="Century Gothic"/>
              <a:cs typeface="Century Gothic"/>
              <a:sym typeface="Century Gothic"/>
            </a:endParaRPr>
          </a:p>
          <a:p>
            <a:pPr marL="285750" marR="0" lvl="0" indent="-323850" algn="l" rtl="0">
              <a:lnSpc>
                <a:spcPct val="115000"/>
              </a:lnSpc>
              <a:spcBef>
                <a:spcPts val="0"/>
              </a:spcBef>
              <a:spcAft>
                <a:spcPts val="0"/>
              </a:spcAft>
              <a:buSzPts val="2400"/>
              <a:buFont typeface="Century Gothic"/>
              <a:buChar char="•"/>
            </a:pPr>
            <a:r>
              <a:rPr lang="en-GB" sz="2400">
                <a:latin typeface="Century Gothic"/>
                <a:ea typeface="Century Gothic"/>
                <a:cs typeface="Century Gothic"/>
                <a:sym typeface="Century Gothic"/>
              </a:rPr>
              <a:t>Even inside a voxel they may not experience exactly the same magnetic field</a:t>
            </a:r>
            <a:endParaRPr sz="2400">
              <a:latin typeface="Century Gothic"/>
              <a:ea typeface="Century Gothic"/>
              <a:cs typeface="Century Gothic"/>
              <a:sym typeface="Century Gothic"/>
            </a:endParaRPr>
          </a:p>
          <a:p>
            <a:pPr marL="285750" marR="0" lvl="0" indent="-323850" algn="l" rtl="0">
              <a:lnSpc>
                <a:spcPct val="115000"/>
              </a:lnSpc>
              <a:spcBef>
                <a:spcPts val="0"/>
              </a:spcBef>
              <a:spcAft>
                <a:spcPts val="0"/>
              </a:spcAft>
              <a:buSzPts val="2400"/>
              <a:buFont typeface="Century Gothic"/>
              <a:buChar char="•"/>
            </a:pPr>
            <a:r>
              <a:rPr lang="en-GB" sz="2400">
                <a:latin typeface="Century Gothic"/>
                <a:ea typeface="Century Gothic"/>
                <a:cs typeface="Century Gothic"/>
                <a:sym typeface="Century Gothic"/>
              </a:rPr>
              <a:t>So they are dephasing</a:t>
            </a:r>
            <a:endParaRPr sz="2400">
              <a:latin typeface="Century Gothic"/>
              <a:ea typeface="Century Gothic"/>
              <a:cs typeface="Century Gothic"/>
              <a:sym typeface="Century Gothic"/>
            </a:endParaRPr>
          </a:p>
          <a:p>
            <a:pPr marL="285750" marR="0" lvl="0" indent="-323850" algn="l" rtl="0">
              <a:lnSpc>
                <a:spcPct val="115000"/>
              </a:lnSpc>
              <a:spcBef>
                <a:spcPts val="0"/>
              </a:spcBef>
              <a:spcAft>
                <a:spcPts val="0"/>
              </a:spcAft>
              <a:buSzPts val="2400"/>
              <a:buFont typeface="Century Gothic"/>
              <a:buChar char="•"/>
            </a:pPr>
            <a:r>
              <a:rPr lang="en-GB" sz="2400">
                <a:latin typeface="Century Gothic"/>
                <a:ea typeface="Century Gothic"/>
                <a:cs typeface="Century Gothic"/>
                <a:sym typeface="Century Gothic"/>
              </a:rPr>
              <a:t>The sum of non-parallel vectors is smaller than the sum of parallel vectors.</a:t>
            </a:r>
            <a:endParaRPr sz="2400">
              <a:latin typeface="Century Gothic"/>
              <a:ea typeface="Century Gothic"/>
              <a:cs typeface="Century Gothic"/>
              <a:sym typeface="Century Gothic"/>
            </a:endParaRPr>
          </a:p>
        </p:txBody>
      </p:sp>
      <p:sp>
        <p:nvSpPr>
          <p:cNvPr id="259" name="Google Shape;259;p30"/>
          <p:cNvSpPr/>
          <p:nvPr/>
        </p:nvSpPr>
        <p:spPr>
          <a:xfrm>
            <a:off x="9476638" y="2082163"/>
            <a:ext cx="981000" cy="1032000"/>
          </a:xfrm>
          <a:prstGeom prst="ellipse">
            <a:avLst/>
          </a:prstGeom>
          <a:solidFill>
            <a:srgbClr val="F3F3F3"/>
          </a:solidFill>
          <a:ln w="9525" cap="rnd" cmpd="sng">
            <a:solidFill>
              <a:srgbClr val="021B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60" name="Google Shape;260;p30"/>
          <p:cNvSpPr/>
          <p:nvPr/>
        </p:nvSpPr>
        <p:spPr>
          <a:xfrm>
            <a:off x="9540863" y="3571763"/>
            <a:ext cx="981000" cy="1030200"/>
          </a:xfrm>
          <a:prstGeom prst="ellipse">
            <a:avLst/>
          </a:prstGeom>
          <a:solidFill>
            <a:srgbClr val="F3F3F3"/>
          </a:solidFill>
          <a:ln w="9525" cap="rnd" cmpd="sng">
            <a:solidFill>
              <a:srgbClr val="021B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261" name="Google Shape;261;p30"/>
          <p:cNvGrpSpPr/>
          <p:nvPr/>
        </p:nvGrpSpPr>
        <p:grpSpPr>
          <a:xfrm rot="10610774" flipH="1">
            <a:off x="9982083" y="3806377"/>
            <a:ext cx="550729" cy="299477"/>
            <a:chOff x="3341352" y="4060389"/>
            <a:chExt cx="550887" cy="299443"/>
          </a:xfrm>
        </p:grpSpPr>
        <p:cxnSp>
          <p:nvCxnSpPr>
            <p:cNvPr id="262" name="Google Shape;262;p30"/>
            <p:cNvCxnSpPr/>
            <p:nvPr/>
          </p:nvCxnSpPr>
          <p:spPr>
            <a:xfrm>
              <a:off x="3341352" y="4093406"/>
              <a:ext cx="535161" cy="133329"/>
            </a:xfrm>
            <a:prstGeom prst="straightConnector1">
              <a:avLst/>
            </a:prstGeom>
            <a:noFill/>
            <a:ln w="9525" cap="rnd" cmpd="sng">
              <a:solidFill>
                <a:schemeClr val="dk1"/>
              </a:solidFill>
              <a:prstDash val="solid"/>
              <a:round/>
              <a:headEnd type="none" w="sm" len="sm"/>
              <a:tailEnd type="triangle" w="med" len="med"/>
            </a:ln>
          </p:spPr>
        </p:cxnSp>
        <p:cxnSp>
          <p:nvCxnSpPr>
            <p:cNvPr id="263" name="Google Shape;263;p30"/>
            <p:cNvCxnSpPr/>
            <p:nvPr/>
          </p:nvCxnSpPr>
          <p:spPr>
            <a:xfrm>
              <a:off x="3360374" y="4075714"/>
              <a:ext cx="450996" cy="284118"/>
            </a:xfrm>
            <a:prstGeom prst="straightConnector1">
              <a:avLst/>
            </a:prstGeom>
            <a:noFill/>
            <a:ln w="9525" cap="rnd" cmpd="sng">
              <a:solidFill>
                <a:schemeClr val="dk1"/>
              </a:solidFill>
              <a:prstDash val="solid"/>
              <a:round/>
              <a:headEnd type="none" w="sm" len="sm"/>
              <a:tailEnd type="triangle" w="med" len="med"/>
            </a:ln>
          </p:spPr>
        </p:cxnSp>
        <p:cxnSp>
          <p:nvCxnSpPr>
            <p:cNvPr id="264" name="Google Shape;264;p30"/>
            <p:cNvCxnSpPr/>
            <p:nvPr/>
          </p:nvCxnSpPr>
          <p:spPr>
            <a:xfrm rot="-189251">
              <a:off x="3382799" y="4074324"/>
              <a:ext cx="508165" cy="60316"/>
            </a:xfrm>
            <a:prstGeom prst="straightConnector1">
              <a:avLst/>
            </a:prstGeom>
            <a:noFill/>
            <a:ln w="9525" cap="rnd" cmpd="sng">
              <a:solidFill>
                <a:schemeClr val="dk1"/>
              </a:solidFill>
              <a:prstDash val="solid"/>
              <a:round/>
              <a:headEnd type="none" w="sm" len="sm"/>
              <a:tailEnd type="triangle" w="med" len="med"/>
            </a:ln>
          </p:spPr>
        </p:cxnSp>
      </p:grpSp>
      <p:cxnSp>
        <p:nvCxnSpPr>
          <p:cNvPr id="265" name="Google Shape;265;p30"/>
          <p:cNvCxnSpPr/>
          <p:nvPr/>
        </p:nvCxnSpPr>
        <p:spPr>
          <a:xfrm>
            <a:off x="9993913" y="4120775"/>
            <a:ext cx="527100" cy="162000"/>
          </a:xfrm>
          <a:prstGeom prst="straightConnector1">
            <a:avLst/>
          </a:prstGeom>
          <a:noFill/>
          <a:ln w="9525" cap="rnd" cmpd="sng">
            <a:solidFill>
              <a:schemeClr val="dk1"/>
            </a:solidFill>
            <a:prstDash val="solid"/>
            <a:round/>
            <a:headEnd type="none" w="sm" len="sm"/>
            <a:tailEnd type="triangle" w="med" len="med"/>
          </a:ln>
        </p:spPr>
      </p:cxnSp>
      <p:cxnSp>
        <p:nvCxnSpPr>
          <p:cNvPr id="266" name="Google Shape;266;p30"/>
          <p:cNvCxnSpPr/>
          <p:nvPr/>
        </p:nvCxnSpPr>
        <p:spPr>
          <a:xfrm>
            <a:off x="10040700" y="4120775"/>
            <a:ext cx="433500" cy="308100"/>
          </a:xfrm>
          <a:prstGeom prst="straightConnector1">
            <a:avLst/>
          </a:prstGeom>
          <a:noFill/>
          <a:ln w="9525" cap="rnd" cmpd="sng">
            <a:solidFill>
              <a:schemeClr val="dk1"/>
            </a:solidFill>
            <a:prstDash val="solid"/>
            <a:round/>
            <a:headEnd type="none" w="sm" len="sm"/>
            <a:tailEnd type="triangle" w="med" len="med"/>
          </a:ln>
        </p:spPr>
      </p:cxnSp>
      <p:cxnSp>
        <p:nvCxnSpPr>
          <p:cNvPr id="267" name="Google Shape;267;p30"/>
          <p:cNvCxnSpPr/>
          <p:nvPr/>
        </p:nvCxnSpPr>
        <p:spPr>
          <a:xfrm>
            <a:off x="10003450" y="4120763"/>
            <a:ext cx="507900" cy="58800"/>
          </a:xfrm>
          <a:prstGeom prst="straightConnector1">
            <a:avLst/>
          </a:prstGeom>
          <a:noFill/>
          <a:ln w="9525" cap="rnd" cmpd="sng">
            <a:solidFill>
              <a:schemeClr val="dk1"/>
            </a:solidFill>
            <a:prstDash val="solid"/>
            <a:round/>
            <a:headEnd type="none" w="sm" len="sm"/>
            <a:tailEnd type="triangle" w="med" len="med"/>
          </a:ln>
        </p:spPr>
      </p:cxnSp>
      <p:cxnSp>
        <p:nvCxnSpPr>
          <p:cNvPr id="268" name="Google Shape;268;p30"/>
          <p:cNvCxnSpPr/>
          <p:nvPr/>
        </p:nvCxnSpPr>
        <p:spPr>
          <a:xfrm>
            <a:off x="9958526" y="2559938"/>
            <a:ext cx="473100" cy="15900"/>
          </a:xfrm>
          <a:prstGeom prst="straightConnector1">
            <a:avLst/>
          </a:prstGeom>
          <a:noFill/>
          <a:ln w="9525" cap="rnd" cmpd="sng">
            <a:solidFill>
              <a:schemeClr val="dk1"/>
            </a:solidFill>
            <a:prstDash val="solid"/>
            <a:round/>
            <a:headEnd type="none" w="sm" len="sm"/>
            <a:tailEnd type="triangle" w="med" len="med"/>
          </a:ln>
        </p:spPr>
      </p:cxnSp>
      <p:cxnSp>
        <p:nvCxnSpPr>
          <p:cNvPr id="269" name="Google Shape;269;p30"/>
          <p:cNvCxnSpPr>
            <a:endCxn id="259" idx="3"/>
          </p:cNvCxnSpPr>
          <p:nvPr/>
        </p:nvCxnSpPr>
        <p:spPr>
          <a:xfrm rot="10800000">
            <a:off x="9620302" y="2963030"/>
            <a:ext cx="69900" cy="152400"/>
          </a:xfrm>
          <a:prstGeom prst="straightConnector1">
            <a:avLst/>
          </a:prstGeom>
          <a:noFill/>
          <a:ln w="15875" cap="rnd" cmpd="sng">
            <a:solidFill>
              <a:schemeClr val="dk1"/>
            </a:solidFill>
            <a:prstDash val="solid"/>
            <a:round/>
            <a:headEnd type="none" w="sm" len="sm"/>
            <a:tailEnd type="none" w="sm" len="sm"/>
          </a:ln>
        </p:spPr>
      </p:cxnSp>
      <p:cxnSp>
        <p:nvCxnSpPr>
          <p:cNvPr id="270" name="Google Shape;270;p30"/>
          <p:cNvCxnSpPr/>
          <p:nvPr/>
        </p:nvCxnSpPr>
        <p:spPr>
          <a:xfrm rot="10800000">
            <a:off x="9613950" y="2941650"/>
            <a:ext cx="203100" cy="0"/>
          </a:xfrm>
          <a:prstGeom prst="straightConnector1">
            <a:avLst/>
          </a:prstGeom>
          <a:noFill/>
          <a:ln w="15875" cap="rnd" cmpd="sng">
            <a:solidFill>
              <a:schemeClr val="dk1"/>
            </a:solidFill>
            <a:prstDash val="solid"/>
            <a:round/>
            <a:headEnd type="none" w="sm" len="sm"/>
            <a:tailEnd type="none" w="sm" len="sm"/>
          </a:ln>
        </p:spPr>
      </p:cxnSp>
      <p:cxnSp>
        <p:nvCxnSpPr>
          <p:cNvPr id="271" name="Google Shape;271;p30"/>
          <p:cNvCxnSpPr/>
          <p:nvPr/>
        </p:nvCxnSpPr>
        <p:spPr>
          <a:xfrm rot="10800000">
            <a:off x="9679788" y="4428863"/>
            <a:ext cx="71400" cy="150900"/>
          </a:xfrm>
          <a:prstGeom prst="straightConnector1">
            <a:avLst/>
          </a:prstGeom>
          <a:noFill/>
          <a:ln w="15875" cap="rnd" cmpd="sng">
            <a:solidFill>
              <a:schemeClr val="dk1"/>
            </a:solidFill>
            <a:prstDash val="solid"/>
            <a:round/>
            <a:headEnd type="none" w="sm" len="sm"/>
            <a:tailEnd type="none" w="sm" len="sm"/>
          </a:ln>
        </p:spPr>
      </p:cxnSp>
      <p:cxnSp>
        <p:nvCxnSpPr>
          <p:cNvPr id="272" name="Google Shape;272;p30"/>
          <p:cNvCxnSpPr/>
          <p:nvPr/>
        </p:nvCxnSpPr>
        <p:spPr>
          <a:xfrm rot="10800000">
            <a:off x="9690163" y="4428875"/>
            <a:ext cx="195300" cy="0"/>
          </a:xfrm>
          <a:prstGeom prst="straightConnector1">
            <a:avLst/>
          </a:prstGeom>
          <a:noFill/>
          <a:ln w="15875" cap="rnd" cmpd="sng">
            <a:solidFill>
              <a:schemeClr val="dk1"/>
            </a:solidFill>
            <a:prstDash val="solid"/>
            <a:round/>
            <a:headEnd type="none" w="sm" len="sm"/>
            <a:tailEnd type="none" w="sm" len="sm"/>
          </a:ln>
        </p:spPr>
      </p:cxnSp>
      <p:cxnSp>
        <p:nvCxnSpPr>
          <p:cNvPr id="273" name="Google Shape;273;p30"/>
          <p:cNvCxnSpPr/>
          <p:nvPr/>
        </p:nvCxnSpPr>
        <p:spPr>
          <a:xfrm>
            <a:off x="9958513" y="2606113"/>
            <a:ext cx="473100" cy="15900"/>
          </a:xfrm>
          <a:prstGeom prst="straightConnector1">
            <a:avLst/>
          </a:prstGeom>
          <a:noFill/>
          <a:ln w="9525" cap="rnd" cmpd="sng">
            <a:solidFill>
              <a:schemeClr val="dk1"/>
            </a:solidFill>
            <a:prstDash val="solid"/>
            <a:round/>
            <a:headEnd type="none" w="sm" len="sm"/>
            <a:tailEnd type="triangle" w="med" len="med"/>
          </a:ln>
        </p:spPr>
      </p:cxnSp>
      <p:cxnSp>
        <p:nvCxnSpPr>
          <p:cNvPr id="274" name="Google Shape;274;p30"/>
          <p:cNvCxnSpPr/>
          <p:nvPr/>
        </p:nvCxnSpPr>
        <p:spPr>
          <a:xfrm>
            <a:off x="9958513" y="2660600"/>
            <a:ext cx="473100" cy="15900"/>
          </a:xfrm>
          <a:prstGeom prst="straightConnector1">
            <a:avLst/>
          </a:prstGeom>
          <a:noFill/>
          <a:ln w="9525" cap="rnd" cmpd="sng">
            <a:solidFill>
              <a:schemeClr val="dk1"/>
            </a:solidFill>
            <a:prstDash val="solid"/>
            <a:round/>
            <a:headEnd type="none" w="sm" len="sm"/>
            <a:tailEnd type="triangle" w="med" len="med"/>
          </a:ln>
        </p:spPr>
      </p:cxnSp>
      <p:sp>
        <p:nvSpPr>
          <p:cNvPr id="275" name="Google Shape;275;p30"/>
          <p:cNvSpPr/>
          <p:nvPr/>
        </p:nvSpPr>
        <p:spPr>
          <a:xfrm>
            <a:off x="10841076" y="2082175"/>
            <a:ext cx="981000" cy="1032000"/>
          </a:xfrm>
          <a:prstGeom prst="ellipse">
            <a:avLst/>
          </a:prstGeom>
          <a:solidFill>
            <a:srgbClr val="F3F3F3"/>
          </a:solidFill>
          <a:ln w="9525" cap="rnd" cmpd="sng">
            <a:solidFill>
              <a:srgbClr val="021B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76" name="Google Shape;276;p30"/>
          <p:cNvSpPr/>
          <p:nvPr/>
        </p:nvSpPr>
        <p:spPr>
          <a:xfrm>
            <a:off x="10763688" y="3571750"/>
            <a:ext cx="981000" cy="1030200"/>
          </a:xfrm>
          <a:prstGeom prst="ellipse">
            <a:avLst/>
          </a:prstGeom>
          <a:solidFill>
            <a:srgbClr val="F3F3F3"/>
          </a:solidFill>
          <a:ln w="9525" cap="rnd" cmpd="sng">
            <a:solidFill>
              <a:srgbClr val="021B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277" name="Google Shape;277;p30"/>
          <p:cNvGrpSpPr/>
          <p:nvPr/>
        </p:nvGrpSpPr>
        <p:grpSpPr>
          <a:xfrm rot="10610774" flipH="1">
            <a:off x="11115746" y="3806377"/>
            <a:ext cx="550729" cy="299477"/>
            <a:chOff x="3341352" y="4060389"/>
            <a:chExt cx="550887" cy="299443"/>
          </a:xfrm>
        </p:grpSpPr>
        <p:cxnSp>
          <p:nvCxnSpPr>
            <p:cNvPr id="278" name="Google Shape;278;p30"/>
            <p:cNvCxnSpPr/>
            <p:nvPr/>
          </p:nvCxnSpPr>
          <p:spPr>
            <a:xfrm>
              <a:off x="3341352" y="4093406"/>
              <a:ext cx="535160" cy="133329"/>
            </a:xfrm>
            <a:prstGeom prst="straightConnector1">
              <a:avLst/>
            </a:prstGeom>
            <a:noFill/>
            <a:ln w="9525" cap="rnd" cmpd="sng">
              <a:solidFill>
                <a:schemeClr val="dk1"/>
              </a:solidFill>
              <a:prstDash val="solid"/>
              <a:round/>
              <a:headEnd type="none" w="sm" len="sm"/>
              <a:tailEnd type="triangle" w="med" len="med"/>
            </a:ln>
          </p:spPr>
        </p:cxnSp>
        <p:cxnSp>
          <p:nvCxnSpPr>
            <p:cNvPr id="279" name="Google Shape;279;p30"/>
            <p:cNvCxnSpPr/>
            <p:nvPr/>
          </p:nvCxnSpPr>
          <p:spPr>
            <a:xfrm>
              <a:off x="3360374" y="4075714"/>
              <a:ext cx="450996" cy="284118"/>
            </a:xfrm>
            <a:prstGeom prst="straightConnector1">
              <a:avLst/>
            </a:prstGeom>
            <a:noFill/>
            <a:ln w="9525" cap="rnd" cmpd="sng">
              <a:solidFill>
                <a:schemeClr val="dk1"/>
              </a:solidFill>
              <a:prstDash val="solid"/>
              <a:round/>
              <a:headEnd type="none" w="sm" len="sm"/>
              <a:tailEnd type="triangle" w="med" len="med"/>
            </a:ln>
          </p:spPr>
        </p:cxnSp>
        <p:cxnSp>
          <p:nvCxnSpPr>
            <p:cNvPr id="280" name="Google Shape;280;p30"/>
            <p:cNvCxnSpPr/>
            <p:nvPr/>
          </p:nvCxnSpPr>
          <p:spPr>
            <a:xfrm rot="-189251">
              <a:off x="3382799" y="4074324"/>
              <a:ext cx="508165" cy="60316"/>
            </a:xfrm>
            <a:prstGeom prst="straightConnector1">
              <a:avLst/>
            </a:prstGeom>
            <a:noFill/>
            <a:ln w="9525" cap="rnd" cmpd="sng">
              <a:solidFill>
                <a:schemeClr val="dk1"/>
              </a:solidFill>
              <a:prstDash val="solid"/>
              <a:round/>
              <a:headEnd type="none" w="sm" len="sm"/>
              <a:tailEnd type="triangle" w="med" len="med"/>
            </a:ln>
          </p:spPr>
        </p:cxnSp>
      </p:grpSp>
      <p:cxnSp>
        <p:nvCxnSpPr>
          <p:cNvPr id="281" name="Google Shape;281;p30"/>
          <p:cNvCxnSpPr/>
          <p:nvPr/>
        </p:nvCxnSpPr>
        <p:spPr>
          <a:xfrm>
            <a:off x="11159338" y="4114475"/>
            <a:ext cx="525600" cy="162000"/>
          </a:xfrm>
          <a:prstGeom prst="straightConnector1">
            <a:avLst/>
          </a:prstGeom>
          <a:noFill/>
          <a:ln w="9525" cap="rnd" cmpd="sng">
            <a:solidFill>
              <a:schemeClr val="dk1"/>
            </a:solidFill>
            <a:prstDash val="solid"/>
            <a:round/>
            <a:headEnd type="none" w="sm" len="sm"/>
            <a:tailEnd type="triangle" w="med" len="med"/>
          </a:ln>
        </p:spPr>
      </p:cxnSp>
      <p:cxnSp>
        <p:nvCxnSpPr>
          <p:cNvPr id="282" name="Google Shape;282;p30"/>
          <p:cNvCxnSpPr/>
          <p:nvPr/>
        </p:nvCxnSpPr>
        <p:spPr>
          <a:xfrm>
            <a:off x="11173550" y="4120775"/>
            <a:ext cx="435000" cy="308100"/>
          </a:xfrm>
          <a:prstGeom prst="straightConnector1">
            <a:avLst/>
          </a:prstGeom>
          <a:noFill/>
          <a:ln w="9525" cap="rnd" cmpd="sng">
            <a:solidFill>
              <a:schemeClr val="dk1"/>
            </a:solidFill>
            <a:prstDash val="solid"/>
            <a:round/>
            <a:headEnd type="none" w="sm" len="sm"/>
            <a:tailEnd type="triangle" w="med" len="med"/>
          </a:ln>
        </p:spPr>
      </p:cxnSp>
      <p:cxnSp>
        <p:nvCxnSpPr>
          <p:cNvPr id="283" name="Google Shape;283;p30"/>
          <p:cNvCxnSpPr/>
          <p:nvPr/>
        </p:nvCxnSpPr>
        <p:spPr>
          <a:xfrm>
            <a:off x="11168126" y="4124638"/>
            <a:ext cx="507900" cy="60300"/>
          </a:xfrm>
          <a:prstGeom prst="straightConnector1">
            <a:avLst/>
          </a:prstGeom>
          <a:noFill/>
          <a:ln w="9525" cap="rnd" cmpd="sng">
            <a:solidFill>
              <a:schemeClr val="dk1"/>
            </a:solidFill>
            <a:prstDash val="solid"/>
            <a:round/>
            <a:headEnd type="none" w="sm" len="sm"/>
            <a:tailEnd type="triangle" w="med" len="med"/>
          </a:ln>
        </p:spPr>
      </p:cxnSp>
      <p:cxnSp>
        <p:nvCxnSpPr>
          <p:cNvPr id="284" name="Google Shape;284;p30"/>
          <p:cNvCxnSpPr/>
          <p:nvPr/>
        </p:nvCxnSpPr>
        <p:spPr>
          <a:xfrm>
            <a:off x="11296950" y="2590213"/>
            <a:ext cx="473100" cy="15900"/>
          </a:xfrm>
          <a:prstGeom prst="straightConnector1">
            <a:avLst/>
          </a:prstGeom>
          <a:noFill/>
          <a:ln w="9525" cap="rnd" cmpd="sng">
            <a:solidFill>
              <a:schemeClr val="dk1"/>
            </a:solidFill>
            <a:prstDash val="solid"/>
            <a:round/>
            <a:headEnd type="none" w="sm" len="sm"/>
            <a:tailEnd type="triangle" w="med" len="med"/>
          </a:ln>
        </p:spPr>
      </p:cxnSp>
      <p:cxnSp>
        <p:nvCxnSpPr>
          <p:cNvPr id="285" name="Google Shape;285;p30"/>
          <p:cNvCxnSpPr/>
          <p:nvPr/>
        </p:nvCxnSpPr>
        <p:spPr>
          <a:xfrm>
            <a:off x="11220438" y="4080513"/>
            <a:ext cx="222300" cy="12600"/>
          </a:xfrm>
          <a:prstGeom prst="straightConnector1">
            <a:avLst/>
          </a:prstGeom>
          <a:noFill/>
          <a:ln w="57150" cap="flat" cmpd="sng">
            <a:solidFill>
              <a:srgbClr val="C00000"/>
            </a:solidFill>
            <a:prstDash val="solid"/>
            <a:round/>
            <a:headEnd type="none" w="sm" len="sm"/>
            <a:tailEnd type="triangle" w="med" len="med"/>
          </a:ln>
        </p:spPr>
      </p:cxnSp>
      <p:cxnSp>
        <p:nvCxnSpPr>
          <p:cNvPr id="286" name="Google Shape;286;p30"/>
          <p:cNvCxnSpPr/>
          <p:nvPr/>
        </p:nvCxnSpPr>
        <p:spPr>
          <a:xfrm rot="10800000" flipH="1">
            <a:off x="11361751" y="2590225"/>
            <a:ext cx="490500" cy="1500"/>
          </a:xfrm>
          <a:prstGeom prst="straightConnector1">
            <a:avLst/>
          </a:prstGeom>
          <a:noFill/>
          <a:ln w="57150" cap="flat" cmpd="sng">
            <a:solidFill>
              <a:srgbClr val="C00000"/>
            </a:solidFill>
            <a:prstDash val="solid"/>
            <a:round/>
            <a:headEnd type="none" w="sm" len="sm"/>
            <a:tailEnd type="triangle" w="med" len="med"/>
          </a:ln>
        </p:spPr>
      </p:cxnSp>
      <p:cxnSp>
        <p:nvCxnSpPr>
          <p:cNvPr id="287" name="Google Shape;287;p30"/>
          <p:cNvCxnSpPr>
            <a:endCxn id="275" idx="3"/>
          </p:cNvCxnSpPr>
          <p:nvPr/>
        </p:nvCxnSpPr>
        <p:spPr>
          <a:xfrm rot="10800000">
            <a:off x="10984740" y="2963042"/>
            <a:ext cx="69900" cy="150900"/>
          </a:xfrm>
          <a:prstGeom prst="straightConnector1">
            <a:avLst/>
          </a:prstGeom>
          <a:noFill/>
          <a:ln w="15875" cap="rnd" cmpd="sng">
            <a:solidFill>
              <a:schemeClr val="dk1"/>
            </a:solidFill>
            <a:prstDash val="solid"/>
            <a:round/>
            <a:headEnd type="none" w="sm" len="sm"/>
            <a:tailEnd type="none" w="sm" len="sm"/>
          </a:ln>
        </p:spPr>
      </p:cxnSp>
      <p:cxnSp>
        <p:nvCxnSpPr>
          <p:cNvPr id="288" name="Google Shape;288;p30"/>
          <p:cNvCxnSpPr/>
          <p:nvPr/>
        </p:nvCxnSpPr>
        <p:spPr>
          <a:xfrm rot="10800000">
            <a:off x="10984788" y="2963850"/>
            <a:ext cx="203100" cy="0"/>
          </a:xfrm>
          <a:prstGeom prst="straightConnector1">
            <a:avLst/>
          </a:prstGeom>
          <a:noFill/>
          <a:ln w="15875" cap="rnd" cmpd="sng">
            <a:solidFill>
              <a:schemeClr val="dk1"/>
            </a:solidFill>
            <a:prstDash val="solid"/>
            <a:round/>
            <a:headEnd type="none" w="sm" len="sm"/>
            <a:tailEnd type="none" w="sm" len="sm"/>
          </a:ln>
        </p:spPr>
      </p:cxnSp>
      <p:cxnSp>
        <p:nvCxnSpPr>
          <p:cNvPr id="289" name="Google Shape;289;p30"/>
          <p:cNvCxnSpPr/>
          <p:nvPr/>
        </p:nvCxnSpPr>
        <p:spPr>
          <a:xfrm rot="10800000">
            <a:off x="10984713" y="4516913"/>
            <a:ext cx="69900" cy="150900"/>
          </a:xfrm>
          <a:prstGeom prst="straightConnector1">
            <a:avLst/>
          </a:prstGeom>
          <a:noFill/>
          <a:ln w="15875" cap="rnd" cmpd="sng">
            <a:solidFill>
              <a:schemeClr val="dk1"/>
            </a:solidFill>
            <a:prstDash val="solid"/>
            <a:round/>
            <a:headEnd type="none" w="sm" len="sm"/>
            <a:tailEnd type="none" w="sm" len="sm"/>
          </a:ln>
        </p:spPr>
      </p:cxnSp>
      <p:cxnSp>
        <p:nvCxnSpPr>
          <p:cNvPr id="290" name="Google Shape;290;p30"/>
          <p:cNvCxnSpPr/>
          <p:nvPr/>
        </p:nvCxnSpPr>
        <p:spPr>
          <a:xfrm rot="10800000">
            <a:off x="10987950" y="4504325"/>
            <a:ext cx="196800" cy="0"/>
          </a:xfrm>
          <a:prstGeom prst="straightConnector1">
            <a:avLst/>
          </a:prstGeom>
          <a:noFill/>
          <a:ln w="15875" cap="rnd" cmpd="sng">
            <a:solidFill>
              <a:schemeClr val="dk1"/>
            </a:solidFill>
            <a:prstDash val="solid"/>
            <a:round/>
            <a:headEnd type="none" w="sm" len="sm"/>
            <a:tailEnd type="none" w="sm" len="sm"/>
          </a:ln>
        </p:spPr>
      </p:cxnSp>
      <p:sp>
        <p:nvSpPr>
          <p:cNvPr id="291" name="Google Shape;291;p30"/>
          <p:cNvSpPr txBox="1"/>
          <p:nvPr/>
        </p:nvSpPr>
        <p:spPr>
          <a:xfrm>
            <a:off x="11226026" y="2140525"/>
            <a:ext cx="392100" cy="3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C00000"/>
                </a:solidFill>
                <a:latin typeface="Arial"/>
                <a:ea typeface="Arial"/>
                <a:cs typeface="Arial"/>
                <a:sym typeface="Arial"/>
              </a:rPr>
              <a:t>M</a:t>
            </a:r>
            <a:endParaRPr/>
          </a:p>
        </p:txBody>
      </p:sp>
      <p:cxnSp>
        <p:nvCxnSpPr>
          <p:cNvPr id="292" name="Google Shape;292;p30"/>
          <p:cNvCxnSpPr/>
          <p:nvPr/>
        </p:nvCxnSpPr>
        <p:spPr>
          <a:xfrm>
            <a:off x="9958525" y="2583025"/>
            <a:ext cx="473100" cy="15900"/>
          </a:xfrm>
          <a:prstGeom prst="straightConnector1">
            <a:avLst/>
          </a:prstGeom>
          <a:noFill/>
          <a:ln w="9525" cap="rnd" cmpd="sng">
            <a:solidFill>
              <a:schemeClr val="dk1"/>
            </a:solidFill>
            <a:prstDash val="solid"/>
            <a:round/>
            <a:headEnd type="none" w="sm" len="sm"/>
            <a:tailEnd type="triangle" w="med" len="med"/>
          </a:ln>
        </p:spPr>
      </p:cxnSp>
      <p:sp>
        <p:nvSpPr>
          <p:cNvPr id="293" name="Google Shape;293;p30"/>
          <p:cNvSpPr/>
          <p:nvPr/>
        </p:nvSpPr>
        <p:spPr>
          <a:xfrm>
            <a:off x="9947375" y="1193825"/>
            <a:ext cx="1623900" cy="571500"/>
          </a:xfrm>
          <a:prstGeom prst="curvedDownArrow">
            <a:avLst>
              <a:gd name="adj1" fmla="val 25000"/>
              <a:gd name="adj2" fmla="val 50000"/>
              <a:gd name="adj3" fmla="val 25000"/>
            </a:avLst>
          </a:prstGeom>
          <a:solidFill>
            <a:srgbClr val="FFFF00"/>
          </a:solidFill>
          <a:ln w="9525" cap="rnd"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80000"/>
              </a:solidFill>
              <a:latin typeface="Century Gothic"/>
              <a:ea typeface="Century Gothic"/>
              <a:cs typeface="Century Gothic"/>
              <a:sym typeface="Century Gothic"/>
            </a:endParaRPr>
          </a:p>
        </p:txBody>
      </p:sp>
      <p:sp>
        <p:nvSpPr>
          <p:cNvPr id="294" name="Google Shape;294;p30"/>
          <p:cNvSpPr txBox="1"/>
          <p:nvPr/>
        </p:nvSpPr>
        <p:spPr>
          <a:xfrm>
            <a:off x="10478301" y="638113"/>
            <a:ext cx="915900" cy="3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Arial"/>
                <a:ea typeface="Arial"/>
                <a:cs typeface="Arial"/>
                <a:sym typeface="Arial"/>
              </a:rPr>
              <a:t>Sum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body" idx="2"/>
          </p:nvPr>
        </p:nvSpPr>
        <p:spPr>
          <a:xfrm>
            <a:off x="1039750" y="472425"/>
            <a:ext cx="9990000" cy="57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176"/>
              <a:buNone/>
            </a:pPr>
            <a:r>
              <a:rPr lang="en-GB" sz="3600" b="1">
                <a:solidFill>
                  <a:srgbClr val="000000"/>
                </a:solidFill>
              </a:rPr>
              <a:t>Impact of Magnetic Susceptibility</a:t>
            </a:r>
            <a:endParaRPr sz="3600" b="1">
              <a:solidFill>
                <a:srgbClr val="000000"/>
              </a:solidFill>
            </a:endParaRPr>
          </a:p>
        </p:txBody>
      </p:sp>
      <p:pic>
        <p:nvPicPr>
          <p:cNvPr id="300" name="Google Shape;300;p31"/>
          <p:cNvPicPr preferRelativeResize="0"/>
          <p:nvPr/>
        </p:nvPicPr>
        <p:blipFill rotWithShape="1">
          <a:blip r:embed="rId3">
            <a:alphaModFix/>
          </a:blip>
          <a:srcRect/>
          <a:stretch/>
        </p:blipFill>
        <p:spPr>
          <a:xfrm>
            <a:off x="5006378" y="2334295"/>
            <a:ext cx="5760001" cy="4320000"/>
          </a:xfrm>
          <a:prstGeom prst="rect">
            <a:avLst/>
          </a:prstGeom>
          <a:noFill/>
          <a:ln>
            <a:noFill/>
          </a:ln>
        </p:spPr>
      </p:pic>
      <p:sp>
        <p:nvSpPr>
          <p:cNvPr id="301" name="Google Shape;301;p31"/>
          <p:cNvSpPr/>
          <p:nvPr/>
        </p:nvSpPr>
        <p:spPr>
          <a:xfrm>
            <a:off x="5976414" y="2166471"/>
            <a:ext cx="980902" cy="1030623"/>
          </a:xfrm>
          <a:prstGeom prst="ellipse">
            <a:avLst/>
          </a:prstGeom>
          <a:noFill/>
          <a:ln w="9525" cap="rnd" cmpd="sng">
            <a:solidFill>
              <a:srgbClr val="021B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302" name="Google Shape;302;p31"/>
          <p:cNvCxnSpPr/>
          <p:nvPr/>
        </p:nvCxnSpPr>
        <p:spPr>
          <a:xfrm>
            <a:off x="6425302" y="2675712"/>
            <a:ext cx="532015" cy="0"/>
          </a:xfrm>
          <a:prstGeom prst="straightConnector1">
            <a:avLst/>
          </a:prstGeom>
          <a:noFill/>
          <a:ln w="57150" cap="flat" cmpd="sng">
            <a:solidFill>
              <a:srgbClr val="C00000"/>
            </a:solidFill>
            <a:prstDash val="solid"/>
            <a:round/>
            <a:headEnd type="none" w="sm" len="sm"/>
            <a:tailEnd type="triangle" w="med" len="med"/>
          </a:ln>
        </p:spPr>
      </p:cxnSp>
      <p:grpSp>
        <p:nvGrpSpPr>
          <p:cNvPr id="303" name="Google Shape;303;p31"/>
          <p:cNvGrpSpPr/>
          <p:nvPr/>
        </p:nvGrpSpPr>
        <p:grpSpPr>
          <a:xfrm>
            <a:off x="7385270" y="3791186"/>
            <a:ext cx="1011697" cy="1030623"/>
            <a:chOff x="4472408" y="3576591"/>
            <a:chExt cx="1011697" cy="1030623"/>
          </a:xfrm>
        </p:grpSpPr>
        <p:sp>
          <p:nvSpPr>
            <p:cNvPr id="304" name="Google Shape;304;p31"/>
            <p:cNvSpPr/>
            <p:nvPr/>
          </p:nvSpPr>
          <p:spPr>
            <a:xfrm>
              <a:off x="4472408" y="3576591"/>
              <a:ext cx="980902" cy="1030623"/>
            </a:xfrm>
            <a:prstGeom prst="ellipse">
              <a:avLst/>
            </a:prstGeom>
            <a:noFill/>
            <a:ln w="9525" cap="rnd" cmpd="sng">
              <a:solidFill>
                <a:srgbClr val="021B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305" name="Google Shape;305;p31"/>
            <p:cNvGrpSpPr/>
            <p:nvPr/>
          </p:nvGrpSpPr>
          <p:grpSpPr>
            <a:xfrm rot="10610749" flipH="1">
              <a:off x="4925552" y="3815398"/>
              <a:ext cx="550726" cy="299639"/>
              <a:chOff x="3344487" y="4059946"/>
              <a:chExt cx="550726" cy="299639"/>
            </a:xfrm>
          </p:grpSpPr>
          <p:cxnSp>
            <p:nvCxnSpPr>
              <p:cNvPr id="306" name="Google Shape;306;p31"/>
              <p:cNvCxnSpPr/>
              <p:nvPr/>
            </p:nvCxnSpPr>
            <p:spPr>
              <a:xfrm>
                <a:off x="3344487" y="4092633"/>
                <a:ext cx="534784" cy="133003"/>
              </a:xfrm>
              <a:prstGeom prst="straightConnector1">
                <a:avLst/>
              </a:prstGeom>
              <a:noFill/>
              <a:ln w="9525" cap="rnd" cmpd="sng">
                <a:solidFill>
                  <a:schemeClr val="dk1"/>
                </a:solidFill>
                <a:prstDash val="solid"/>
                <a:round/>
                <a:headEnd type="none" w="sm" len="sm"/>
                <a:tailEnd type="triangle" w="med" len="med"/>
              </a:ln>
            </p:spPr>
          </p:cxnSp>
          <p:cxnSp>
            <p:nvCxnSpPr>
              <p:cNvPr id="307" name="Google Shape;307;p31"/>
              <p:cNvCxnSpPr/>
              <p:nvPr/>
            </p:nvCxnSpPr>
            <p:spPr>
              <a:xfrm>
                <a:off x="3360645" y="4076079"/>
                <a:ext cx="450475" cy="283506"/>
              </a:xfrm>
              <a:prstGeom prst="straightConnector1">
                <a:avLst/>
              </a:prstGeom>
              <a:noFill/>
              <a:ln w="9525" cap="rnd" cmpd="sng">
                <a:solidFill>
                  <a:schemeClr val="dk1"/>
                </a:solidFill>
                <a:prstDash val="solid"/>
                <a:round/>
                <a:headEnd type="none" w="sm" len="sm"/>
                <a:tailEnd type="triangle" w="med" len="med"/>
              </a:ln>
            </p:spPr>
          </p:cxnSp>
          <p:cxnSp>
            <p:nvCxnSpPr>
              <p:cNvPr id="308" name="Google Shape;308;p31"/>
              <p:cNvCxnSpPr/>
              <p:nvPr/>
            </p:nvCxnSpPr>
            <p:spPr>
              <a:xfrm rot="-189251">
                <a:off x="3385837" y="4073879"/>
                <a:ext cx="508103" cy="60273"/>
              </a:xfrm>
              <a:prstGeom prst="straightConnector1">
                <a:avLst/>
              </a:prstGeom>
              <a:noFill/>
              <a:ln w="9525" cap="rnd" cmpd="sng">
                <a:solidFill>
                  <a:schemeClr val="dk1"/>
                </a:solidFill>
                <a:prstDash val="solid"/>
                <a:round/>
                <a:headEnd type="none" w="sm" len="sm"/>
                <a:tailEnd type="triangle" w="med" len="med"/>
              </a:ln>
            </p:spPr>
          </p:cxnSp>
        </p:grpSp>
        <p:grpSp>
          <p:nvGrpSpPr>
            <p:cNvPr id="309" name="Google Shape;309;p31"/>
            <p:cNvGrpSpPr/>
            <p:nvPr/>
          </p:nvGrpSpPr>
          <p:grpSpPr>
            <a:xfrm rot="189251">
              <a:off x="4903336" y="4102015"/>
              <a:ext cx="550726" cy="299639"/>
              <a:chOff x="3344487" y="4059946"/>
              <a:chExt cx="550726" cy="299639"/>
            </a:xfrm>
          </p:grpSpPr>
          <p:cxnSp>
            <p:nvCxnSpPr>
              <p:cNvPr id="310" name="Google Shape;310;p31"/>
              <p:cNvCxnSpPr/>
              <p:nvPr/>
            </p:nvCxnSpPr>
            <p:spPr>
              <a:xfrm>
                <a:off x="3344487" y="4092633"/>
                <a:ext cx="534784" cy="133003"/>
              </a:xfrm>
              <a:prstGeom prst="straightConnector1">
                <a:avLst/>
              </a:prstGeom>
              <a:noFill/>
              <a:ln w="9525" cap="rnd" cmpd="sng">
                <a:solidFill>
                  <a:schemeClr val="dk1"/>
                </a:solidFill>
                <a:prstDash val="solid"/>
                <a:round/>
                <a:headEnd type="none" w="sm" len="sm"/>
                <a:tailEnd type="triangle" w="med" len="med"/>
              </a:ln>
            </p:spPr>
          </p:cxnSp>
          <p:cxnSp>
            <p:nvCxnSpPr>
              <p:cNvPr id="311" name="Google Shape;311;p31"/>
              <p:cNvCxnSpPr/>
              <p:nvPr/>
            </p:nvCxnSpPr>
            <p:spPr>
              <a:xfrm>
                <a:off x="3360645" y="4076079"/>
                <a:ext cx="450475" cy="283506"/>
              </a:xfrm>
              <a:prstGeom prst="straightConnector1">
                <a:avLst/>
              </a:prstGeom>
              <a:noFill/>
              <a:ln w="9525" cap="rnd" cmpd="sng">
                <a:solidFill>
                  <a:schemeClr val="dk1"/>
                </a:solidFill>
                <a:prstDash val="solid"/>
                <a:round/>
                <a:headEnd type="none" w="sm" len="sm"/>
                <a:tailEnd type="triangle" w="med" len="med"/>
              </a:ln>
            </p:spPr>
          </p:cxnSp>
          <p:cxnSp>
            <p:nvCxnSpPr>
              <p:cNvPr id="312" name="Google Shape;312;p31"/>
              <p:cNvCxnSpPr/>
              <p:nvPr/>
            </p:nvCxnSpPr>
            <p:spPr>
              <a:xfrm rot="-189251">
                <a:off x="3385837" y="4073879"/>
                <a:ext cx="508103" cy="60273"/>
              </a:xfrm>
              <a:prstGeom prst="straightConnector1">
                <a:avLst/>
              </a:prstGeom>
              <a:noFill/>
              <a:ln w="9525" cap="rnd" cmpd="sng">
                <a:solidFill>
                  <a:schemeClr val="dk1"/>
                </a:solidFill>
                <a:prstDash val="solid"/>
                <a:round/>
                <a:headEnd type="none" w="sm" len="sm"/>
                <a:tailEnd type="triangle" w="med" len="med"/>
              </a:ln>
            </p:spPr>
          </p:cxnSp>
        </p:grpSp>
        <p:cxnSp>
          <p:nvCxnSpPr>
            <p:cNvPr id="313" name="Google Shape;313;p31"/>
            <p:cNvCxnSpPr/>
            <p:nvPr/>
          </p:nvCxnSpPr>
          <p:spPr>
            <a:xfrm>
              <a:off x="4921296" y="4094977"/>
              <a:ext cx="223043" cy="13335"/>
            </a:xfrm>
            <a:prstGeom prst="straightConnector1">
              <a:avLst/>
            </a:prstGeom>
            <a:noFill/>
            <a:ln w="57150" cap="flat" cmpd="sng">
              <a:solidFill>
                <a:srgbClr val="C00000"/>
              </a:solidFill>
              <a:prstDash val="solid"/>
              <a:round/>
              <a:headEnd type="none" w="sm" len="sm"/>
              <a:tailEnd type="triangle" w="med" len="med"/>
            </a:ln>
          </p:spPr>
        </p:cxnSp>
      </p:grpSp>
      <p:grpSp>
        <p:nvGrpSpPr>
          <p:cNvPr id="314" name="Google Shape;314;p31"/>
          <p:cNvGrpSpPr/>
          <p:nvPr/>
        </p:nvGrpSpPr>
        <p:grpSpPr>
          <a:xfrm>
            <a:off x="9385286" y="4623428"/>
            <a:ext cx="1009097" cy="1051369"/>
            <a:chOff x="4444775" y="3555845"/>
            <a:chExt cx="1009097" cy="1051369"/>
          </a:xfrm>
        </p:grpSpPr>
        <p:sp>
          <p:nvSpPr>
            <p:cNvPr id="315" name="Google Shape;315;p31"/>
            <p:cNvSpPr/>
            <p:nvPr/>
          </p:nvSpPr>
          <p:spPr>
            <a:xfrm>
              <a:off x="4472408" y="3576591"/>
              <a:ext cx="980902" cy="1030623"/>
            </a:xfrm>
            <a:prstGeom prst="ellipse">
              <a:avLst/>
            </a:prstGeom>
            <a:noFill/>
            <a:ln w="9525" cap="rnd" cmpd="sng">
              <a:solidFill>
                <a:srgbClr val="021B2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316" name="Google Shape;316;p31"/>
            <p:cNvGrpSpPr/>
            <p:nvPr/>
          </p:nvGrpSpPr>
          <p:grpSpPr>
            <a:xfrm rot="10610749" flipH="1">
              <a:off x="4931096" y="3566785"/>
              <a:ext cx="425196" cy="1001482"/>
              <a:chOff x="3344487" y="3610019"/>
              <a:chExt cx="425196" cy="1001482"/>
            </a:xfrm>
          </p:grpSpPr>
          <p:cxnSp>
            <p:nvCxnSpPr>
              <p:cNvPr id="317" name="Google Shape;317;p31"/>
              <p:cNvCxnSpPr/>
              <p:nvPr/>
            </p:nvCxnSpPr>
            <p:spPr>
              <a:xfrm rot="-189251">
                <a:off x="3354718" y="4081207"/>
                <a:ext cx="404734" cy="383015"/>
              </a:xfrm>
              <a:prstGeom prst="straightConnector1">
                <a:avLst/>
              </a:prstGeom>
              <a:noFill/>
              <a:ln w="9525" cap="rnd" cmpd="sng">
                <a:solidFill>
                  <a:schemeClr val="dk1"/>
                </a:solidFill>
                <a:prstDash val="solid"/>
                <a:round/>
                <a:headEnd type="none" w="sm" len="sm"/>
                <a:tailEnd type="triangle" w="med" len="med"/>
              </a:ln>
            </p:spPr>
          </p:cxnSp>
          <p:cxnSp>
            <p:nvCxnSpPr>
              <p:cNvPr id="318" name="Google Shape;318;p31"/>
              <p:cNvCxnSpPr>
                <a:endCxn id="315" idx="0"/>
              </p:cNvCxnSpPr>
              <p:nvPr/>
            </p:nvCxnSpPr>
            <p:spPr>
              <a:xfrm rot="-152688">
                <a:off x="3375330" y="4075297"/>
                <a:ext cx="13513" cy="536306"/>
              </a:xfrm>
              <a:prstGeom prst="straightConnector1">
                <a:avLst/>
              </a:prstGeom>
              <a:noFill/>
              <a:ln w="9525" cap="rnd" cmpd="sng">
                <a:solidFill>
                  <a:schemeClr val="dk1"/>
                </a:solidFill>
                <a:prstDash val="solid"/>
                <a:round/>
                <a:headEnd type="none" w="sm" len="sm"/>
                <a:tailEnd type="triangle" w="med" len="med"/>
              </a:ln>
            </p:spPr>
          </p:cxnSp>
          <p:cxnSp>
            <p:nvCxnSpPr>
              <p:cNvPr id="319" name="Google Shape;319;p31"/>
              <p:cNvCxnSpPr/>
              <p:nvPr/>
            </p:nvCxnSpPr>
            <p:spPr>
              <a:xfrm rot="10610749" flipH="1">
                <a:off x="3361326" y="3614132"/>
                <a:ext cx="162091" cy="457095"/>
              </a:xfrm>
              <a:prstGeom prst="straightConnector1">
                <a:avLst/>
              </a:prstGeom>
              <a:noFill/>
              <a:ln w="9525" cap="rnd" cmpd="sng">
                <a:solidFill>
                  <a:schemeClr val="dk1"/>
                </a:solidFill>
                <a:prstDash val="solid"/>
                <a:round/>
                <a:headEnd type="none" w="sm" len="sm"/>
                <a:tailEnd type="triangle" w="med" len="med"/>
              </a:ln>
            </p:spPr>
          </p:cxnSp>
        </p:grpSp>
        <p:grpSp>
          <p:nvGrpSpPr>
            <p:cNvPr id="320" name="Google Shape;320;p31"/>
            <p:cNvGrpSpPr/>
            <p:nvPr/>
          </p:nvGrpSpPr>
          <p:grpSpPr>
            <a:xfrm rot="189251">
              <a:off x="4458572" y="3945738"/>
              <a:ext cx="981504" cy="528509"/>
              <a:chOff x="2897767" y="3916354"/>
              <a:chExt cx="981504" cy="528509"/>
            </a:xfrm>
          </p:grpSpPr>
          <p:cxnSp>
            <p:nvCxnSpPr>
              <p:cNvPr id="321" name="Google Shape;321;p31"/>
              <p:cNvCxnSpPr/>
              <p:nvPr/>
            </p:nvCxnSpPr>
            <p:spPr>
              <a:xfrm>
                <a:off x="3344487" y="4092633"/>
                <a:ext cx="534784" cy="133003"/>
              </a:xfrm>
              <a:prstGeom prst="straightConnector1">
                <a:avLst/>
              </a:prstGeom>
              <a:noFill/>
              <a:ln w="9525" cap="rnd" cmpd="sng">
                <a:solidFill>
                  <a:schemeClr val="dk1"/>
                </a:solidFill>
                <a:prstDash val="solid"/>
                <a:round/>
                <a:headEnd type="none" w="sm" len="sm"/>
                <a:tailEnd type="triangle" w="med" len="med"/>
              </a:ln>
            </p:spPr>
          </p:cxnSp>
          <p:cxnSp>
            <p:nvCxnSpPr>
              <p:cNvPr id="322" name="Google Shape;322;p31"/>
              <p:cNvCxnSpPr>
                <a:endCxn id="315" idx="3"/>
              </p:cNvCxnSpPr>
              <p:nvPr/>
            </p:nvCxnSpPr>
            <p:spPr>
              <a:xfrm rot="-190982" flipH="1">
                <a:off x="3059631" y="4091054"/>
                <a:ext cx="297158" cy="345817"/>
              </a:xfrm>
              <a:prstGeom prst="straightConnector1">
                <a:avLst/>
              </a:prstGeom>
              <a:noFill/>
              <a:ln w="9525" cap="rnd" cmpd="sng">
                <a:solidFill>
                  <a:schemeClr val="dk1"/>
                </a:solidFill>
                <a:prstDash val="solid"/>
                <a:round/>
                <a:headEnd type="none" w="sm" len="sm"/>
                <a:tailEnd type="triangle" w="med" len="med"/>
              </a:ln>
            </p:spPr>
          </p:cxnSp>
          <p:cxnSp>
            <p:nvCxnSpPr>
              <p:cNvPr id="323" name="Google Shape;323;p31"/>
              <p:cNvCxnSpPr/>
              <p:nvPr/>
            </p:nvCxnSpPr>
            <p:spPr>
              <a:xfrm rot="10610749">
                <a:off x="2902132" y="3929376"/>
                <a:ext cx="478067" cy="171810"/>
              </a:xfrm>
              <a:prstGeom prst="straightConnector1">
                <a:avLst/>
              </a:prstGeom>
              <a:noFill/>
              <a:ln w="9525" cap="rnd" cmpd="sng">
                <a:solidFill>
                  <a:schemeClr val="dk1"/>
                </a:solidFill>
                <a:prstDash val="solid"/>
                <a:round/>
                <a:headEnd type="none" w="sm" len="sm"/>
                <a:tailEnd type="triangle" w="med" len="med"/>
              </a:ln>
            </p:spPr>
          </p:cxnSp>
        </p:grpSp>
      </p:grpSp>
      <p:sp>
        <p:nvSpPr>
          <p:cNvPr id="324" name="Google Shape;324;p31"/>
          <p:cNvSpPr/>
          <p:nvPr/>
        </p:nvSpPr>
        <p:spPr>
          <a:xfrm>
            <a:off x="9822605" y="5091395"/>
            <a:ext cx="126530" cy="128502"/>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25" name="Google Shape;325;p31"/>
          <p:cNvSpPr txBox="1"/>
          <p:nvPr/>
        </p:nvSpPr>
        <p:spPr>
          <a:xfrm>
            <a:off x="6528048" y="4581128"/>
            <a:ext cx="74089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rgbClr val="92D050"/>
                </a:solidFill>
                <a:latin typeface="Century Gothic"/>
                <a:ea typeface="Century Gothic"/>
                <a:cs typeface="Century Gothic"/>
                <a:sym typeface="Century Gothic"/>
              </a:rPr>
              <a:t>T</a:t>
            </a:r>
            <a:r>
              <a:rPr lang="en-GB" sz="1800" b="1" baseline="-25000">
                <a:solidFill>
                  <a:srgbClr val="92D050"/>
                </a:solidFill>
                <a:latin typeface="Century Gothic"/>
                <a:ea typeface="Century Gothic"/>
                <a:cs typeface="Century Gothic"/>
                <a:sym typeface="Century Gothic"/>
              </a:rPr>
              <a:t>2</a:t>
            </a:r>
            <a:r>
              <a:rPr lang="en-GB" sz="1800" b="1">
                <a:solidFill>
                  <a:srgbClr val="92D050"/>
                </a:solidFill>
                <a:latin typeface="Century Gothic"/>
                <a:ea typeface="Century Gothic"/>
                <a:cs typeface="Century Gothic"/>
                <a:sym typeface="Century Gothic"/>
              </a:rPr>
              <a:t> *</a:t>
            </a:r>
            <a:endParaRPr sz="1800" b="1" baseline="-25000">
              <a:solidFill>
                <a:srgbClr val="92D050"/>
              </a:solidFill>
              <a:latin typeface="Century Gothic"/>
              <a:ea typeface="Century Gothic"/>
              <a:cs typeface="Century Gothic"/>
              <a:sym typeface="Century Gothic"/>
            </a:endParaRPr>
          </a:p>
        </p:txBody>
      </p:sp>
      <p:sp>
        <p:nvSpPr>
          <p:cNvPr id="326" name="Google Shape;326;p31"/>
          <p:cNvSpPr txBox="1"/>
          <p:nvPr/>
        </p:nvSpPr>
        <p:spPr>
          <a:xfrm>
            <a:off x="10662126" y="2334295"/>
            <a:ext cx="2443721"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entury Gothic"/>
              <a:ea typeface="Century Gothic"/>
              <a:cs typeface="Century Gothic"/>
              <a:sym typeface="Century Gothic"/>
            </a:endParaRPr>
          </a:p>
          <a:p>
            <a:pPr marL="0" marR="0" lvl="0" indent="0" algn="l" rtl="0">
              <a:spcBef>
                <a:spcPts val="0"/>
              </a:spcBef>
              <a:spcAft>
                <a:spcPts val="0"/>
              </a:spcAft>
              <a:buNone/>
            </a:pPr>
            <a:endParaRPr sz="1800">
              <a:latin typeface="Century Gothic"/>
              <a:ea typeface="Century Gothic"/>
              <a:cs typeface="Century Gothic"/>
              <a:sym typeface="Century Gothic"/>
            </a:endParaRPr>
          </a:p>
          <a:p>
            <a:pPr marL="0" marR="0" lvl="0" indent="0" algn="l" rtl="0">
              <a:spcBef>
                <a:spcPts val="0"/>
              </a:spcBef>
              <a:spcAft>
                <a:spcPts val="0"/>
              </a:spcAft>
              <a:buNone/>
            </a:pPr>
            <a:r>
              <a:rPr lang="en-GB" sz="1800">
                <a:latin typeface="Century Gothic"/>
                <a:ea typeface="Century Gothic"/>
                <a:cs typeface="Century Gothic"/>
                <a:sym typeface="Century Gothic"/>
              </a:rPr>
              <a:t>R2*=1/T2*</a:t>
            </a:r>
            <a:endParaRPr sz="1800">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2"/>
          <p:cNvSpPr txBox="1">
            <a:spLocks noGrp="1"/>
          </p:cNvSpPr>
          <p:nvPr>
            <p:ph type="body" idx="1"/>
          </p:nvPr>
        </p:nvSpPr>
        <p:spPr>
          <a:xfrm>
            <a:off x="0" y="1601950"/>
            <a:ext cx="6264600" cy="1118700"/>
          </a:xfrm>
          <a:prstGeom prst="rect">
            <a:avLst/>
          </a:prstGeom>
          <a:noFill/>
          <a:ln>
            <a:noFill/>
          </a:ln>
        </p:spPr>
        <p:txBody>
          <a:bodyPr spcFirstLastPara="1" wrap="square" lIns="91425" tIns="45700" rIns="91425" bIns="45700" anchor="ctr" anchorCtr="0">
            <a:noAutofit/>
          </a:bodyPr>
          <a:lstStyle/>
          <a:p>
            <a:pPr marL="457189" lvl="0" indent="-457189" algn="l" rtl="0">
              <a:spcBef>
                <a:spcPts val="0"/>
              </a:spcBef>
              <a:spcAft>
                <a:spcPts val="0"/>
              </a:spcAft>
              <a:buClr>
                <a:srgbClr val="000000"/>
              </a:buClr>
              <a:buSzPts val="1920"/>
              <a:buChar char="▶"/>
            </a:pPr>
            <a:r>
              <a:rPr lang="en-GB" sz="2400">
                <a:solidFill>
                  <a:srgbClr val="000000"/>
                </a:solidFill>
              </a:rPr>
              <a:t>Magnetic susceptibility of hemoglobin</a:t>
            </a:r>
            <a:endParaRPr sz="2400">
              <a:solidFill>
                <a:srgbClr val="000000"/>
              </a:solidFill>
            </a:endParaRPr>
          </a:p>
        </p:txBody>
      </p:sp>
      <p:sp>
        <p:nvSpPr>
          <p:cNvPr id="333" name="Google Shape;333;p32"/>
          <p:cNvSpPr txBox="1">
            <a:spLocks noGrp="1"/>
          </p:cNvSpPr>
          <p:nvPr>
            <p:ph type="body" idx="2"/>
          </p:nvPr>
        </p:nvSpPr>
        <p:spPr>
          <a:xfrm>
            <a:off x="392100" y="618050"/>
            <a:ext cx="11407800" cy="1007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176"/>
              <a:buNone/>
            </a:pPr>
            <a:r>
              <a:rPr lang="en-GB" sz="3600" b="1">
                <a:solidFill>
                  <a:srgbClr val="000000"/>
                </a:solidFill>
              </a:rPr>
              <a:t>Deoxy-hemoglobin as endogenous contrast agent</a:t>
            </a:r>
            <a:endParaRPr sz="3600" b="1">
              <a:solidFill>
                <a:srgbClr val="000000"/>
              </a:solidFill>
            </a:endParaRPr>
          </a:p>
          <a:p>
            <a:pPr marL="0" lvl="0" indent="0" algn="l" rtl="0">
              <a:lnSpc>
                <a:spcPct val="90000"/>
              </a:lnSpc>
              <a:spcBef>
                <a:spcPts val="544"/>
              </a:spcBef>
              <a:spcAft>
                <a:spcPts val="0"/>
              </a:spcAft>
              <a:buSzPts val="2176"/>
              <a:buNone/>
            </a:pPr>
            <a:endParaRPr sz="2720"/>
          </a:p>
        </p:txBody>
      </p:sp>
      <p:sp>
        <p:nvSpPr>
          <p:cNvPr id="334" name="Google Shape;334;p32"/>
          <p:cNvSpPr/>
          <p:nvPr/>
        </p:nvSpPr>
        <p:spPr>
          <a:xfrm>
            <a:off x="7379525" y="1899100"/>
            <a:ext cx="3486300" cy="5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Arial"/>
                <a:ea typeface="Arial"/>
                <a:cs typeface="Arial"/>
                <a:sym typeface="Arial"/>
              </a:rPr>
              <a:t>Pauling and Coryell, PNAS 1937</a:t>
            </a:r>
            <a:endParaRPr/>
          </a:p>
        </p:txBody>
      </p:sp>
      <p:sp>
        <p:nvSpPr>
          <p:cNvPr id="335" name="Google Shape;335;p32"/>
          <p:cNvSpPr txBox="1"/>
          <p:nvPr/>
        </p:nvSpPr>
        <p:spPr>
          <a:xfrm>
            <a:off x="392100" y="5361000"/>
            <a:ext cx="5105400" cy="132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4CFB4C"/>
                </a:solidFill>
                <a:latin typeface="Arial"/>
                <a:ea typeface="Arial"/>
                <a:cs typeface="Arial"/>
                <a:sym typeface="Arial"/>
              </a:rPr>
              <a:t>Iron</a:t>
            </a:r>
            <a:r>
              <a:rPr lang="en-GB" sz="2000">
                <a:solidFill>
                  <a:schemeClr val="lt1"/>
                </a:solidFill>
                <a:latin typeface="Arial"/>
                <a:ea typeface="Arial"/>
                <a:cs typeface="Arial"/>
                <a:sym typeface="Arial"/>
              </a:rPr>
              <a:t>-containing Heme groups makes</a:t>
            </a:r>
            <a:r>
              <a:rPr lang="en-GB" sz="2000">
                <a:solidFill>
                  <a:srgbClr val="4CFB4C"/>
                </a:solidFill>
                <a:latin typeface="Arial"/>
                <a:ea typeface="Arial"/>
                <a:cs typeface="Arial"/>
                <a:sym typeface="Arial"/>
              </a:rPr>
              <a:t> </a:t>
            </a:r>
            <a:r>
              <a:rPr lang="en-GB" sz="2000" b="1">
                <a:solidFill>
                  <a:schemeClr val="lt1"/>
                </a:solidFill>
                <a:latin typeface="Arial"/>
                <a:ea typeface="Arial"/>
                <a:cs typeface="Arial"/>
                <a:sym typeface="Arial"/>
              </a:rPr>
              <a:t>Deoxygenated hemoglobin (Hb) </a:t>
            </a:r>
            <a:endParaRPr/>
          </a:p>
          <a:p>
            <a:pPr marL="0" marR="0" lvl="0" indent="-127000" algn="l" rtl="0">
              <a:spcBef>
                <a:spcPts val="0"/>
              </a:spcBef>
              <a:spcAft>
                <a:spcPts val="0"/>
              </a:spcAft>
              <a:buClr>
                <a:schemeClr val="lt1"/>
              </a:buClr>
              <a:buSzPts val="2000"/>
              <a:buFont typeface="Arial"/>
              <a:buChar char="•"/>
            </a:pPr>
            <a:r>
              <a:rPr lang="en-GB" sz="2000">
                <a:solidFill>
                  <a:schemeClr val="lt1"/>
                </a:solidFill>
                <a:latin typeface="Arial"/>
                <a:ea typeface="Arial"/>
                <a:cs typeface="Arial"/>
                <a:sym typeface="Arial"/>
              </a:rPr>
              <a:t> paramagnetic</a:t>
            </a:r>
            <a:endParaRPr/>
          </a:p>
          <a:p>
            <a:pPr marL="0" marR="0" lvl="0" indent="-127000" algn="l" rtl="0">
              <a:spcBef>
                <a:spcPts val="0"/>
              </a:spcBef>
              <a:spcAft>
                <a:spcPts val="0"/>
              </a:spcAft>
              <a:buClr>
                <a:schemeClr val="lt1"/>
              </a:buClr>
              <a:buSzPts val="2000"/>
              <a:buFont typeface="Arial"/>
              <a:buChar char="•"/>
            </a:pPr>
            <a:r>
              <a:rPr lang="en-GB" sz="2000">
                <a:solidFill>
                  <a:schemeClr val="lt1"/>
                </a:solidFill>
                <a:latin typeface="Arial"/>
                <a:ea typeface="Arial"/>
                <a:cs typeface="Arial"/>
                <a:sym typeface="Arial"/>
              </a:rPr>
              <a:t> different from tissue (H</a:t>
            </a:r>
            <a:r>
              <a:rPr lang="en-GB" sz="2000" baseline="-25000">
                <a:solidFill>
                  <a:schemeClr val="lt1"/>
                </a:solidFill>
                <a:latin typeface="Arial"/>
                <a:ea typeface="Arial"/>
                <a:cs typeface="Arial"/>
                <a:sym typeface="Arial"/>
              </a:rPr>
              <a:t>2</a:t>
            </a:r>
            <a:r>
              <a:rPr lang="en-GB" sz="2000">
                <a:solidFill>
                  <a:schemeClr val="lt1"/>
                </a:solidFill>
                <a:latin typeface="Arial"/>
                <a:ea typeface="Arial"/>
                <a:cs typeface="Arial"/>
                <a:sym typeface="Arial"/>
              </a:rPr>
              <a:t>O) </a:t>
            </a:r>
            <a:endParaRPr sz="2000">
              <a:solidFill>
                <a:schemeClr val="lt1"/>
              </a:solidFill>
              <a:latin typeface="Arial"/>
              <a:ea typeface="Arial"/>
              <a:cs typeface="Arial"/>
              <a:sym typeface="Arial"/>
            </a:endParaRPr>
          </a:p>
        </p:txBody>
      </p:sp>
      <p:sp>
        <p:nvSpPr>
          <p:cNvPr id="336" name="Google Shape;336;p32"/>
          <p:cNvSpPr txBox="1"/>
          <p:nvPr/>
        </p:nvSpPr>
        <p:spPr>
          <a:xfrm>
            <a:off x="6350100" y="5360988"/>
            <a:ext cx="5545200" cy="132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FFC000"/>
                </a:solidFill>
                <a:latin typeface="Arial"/>
                <a:ea typeface="Arial"/>
                <a:cs typeface="Arial"/>
                <a:sym typeface="Arial"/>
              </a:rPr>
              <a:t>Bound oxygen </a:t>
            </a:r>
            <a:r>
              <a:rPr lang="en-GB" sz="2000">
                <a:solidFill>
                  <a:schemeClr val="lt1"/>
                </a:solidFill>
                <a:latin typeface="Arial"/>
                <a:ea typeface="Arial"/>
                <a:cs typeface="Arial"/>
                <a:sym typeface="Arial"/>
              </a:rPr>
              <a:t>shields the Heme group making </a:t>
            </a:r>
            <a:r>
              <a:rPr lang="en-GB" sz="2000" b="1">
                <a:solidFill>
                  <a:schemeClr val="lt1"/>
                </a:solidFill>
                <a:latin typeface="Arial"/>
                <a:ea typeface="Arial"/>
                <a:cs typeface="Arial"/>
                <a:sym typeface="Arial"/>
              </a:rPr>
              <a:t>Oxygenated Hb: </a:t>
            </a:r>
            <a:endParaRPr/>
          </a:p>
          <a:p>
            <a:pPr marL="0" marR="0" lvl="0" indent="-127000" algn="l" rtl="0">
              <a:spcBef>
                <a:spcPts val="0"/>
              </a:spcBef>
              <a:spcAft>
                <a:spcPts val="0"/>
              </a:spcAft>
              <a:buClr>
                <a:schemeClr val="lt1"/>
              </a:buClr>
              <a:buSzPts val="2000"/>
              <a:buFont typeface="Arial"/>
              <a:buChar char="•"/>
            </a:pPr>
            <a:r>
              <a:rPr lang="en-GB" sz="2000">
                <a:solidFill>
                  <a:schemeClr val="lt1"/>
                </a:solidFill>
                <a:latin typeface="Arial"/>
                <a:ea typeface="Arial"/>
                <a:cs typeface="Arial"/>
                <a:sym typeface="Arial"/>
              </a:rPr>
              <a:t> diamagnetic</a:t>
            </a:r>
            <a:endParaRPr/>
          </a:p>
          <a:p>
            <a:pPr marL="0" marR="0" lvl="0" indent="-127000" algn="l" rtl="0">
              <a:spcBef>
                <a:spcPts val="0"/>
              </a:spcBef>
              <a:spcAft>
                <a:spcPts val="0"/>
              </a:spcAft>
              <a:buClr>
                <a:schemeClr val="lt1"/>
              </a:buClr>
              <a:buSzPts val="2000"/>
              <a:buFont typeface="Arial"/>
              <a:buChar char="•"/>
            </a:pPr>
            <a:r>
              <a:rPr lang="en-GB" sz="2000">
                <a:solidFill>
                  <a:schemeClr val="lt1"/>
                </a:solidFill>
                <a:latin typeface="Arial"/>
                <a:ea typeface="Arial"/>
                <a:cs typeface="Arial"/>
                <a:sym typeface="Arial"/>
              </a:rPr>
              <a:t> same as tissue (H</a:t>
            </a:r>
            <a:r>
              <a:rPr lang="en-GB" sz="2000" baseline="-25000">
                <a:solidFill>
                  <a:schemeClr val="lt1"/>
                </a:solidFill>
                <a:latin typeface="Arial"/>
                <a:ea typeface="Arial"/>
                <a:cs typeface="Arial"/>
                <a:sym typeface="Arial"/>
              </a:rPr>
              <a:t>2</a:t>
            </a:r>
            <a:r>
              <a:rPr lang="en-GB" sz="2000">
                <a:solidFill>
                  <a:schemeClr val="lt1"/>
                </a:solidFill>
                <a:latin typeface="Arial"/>
                <a:ea typeface="Arial"/>
                <a:cs typeface="Arial"/>
                <a:sym typeface="Arial"/>
              </a:rPr>
              <a:t>O)</a:t>
            </a:r>
            <a:endParaRPr sz="2000">
              <a:solidFill>
                <a:schemeClr val="lt1"/>
              </a:solidFill>
              <a:latin typeface="Arial"/>
              <a:ea typeface="Arial"/>
              <a:cs typeface="Arial"/>
              <a:sym typeface="Arial"/>
            </a:endParaRPr>
          </a:p>
        </p:txBody>
      </p:sp>
      <p:pic>
        <p:nvPicPr>
          <p:cNvPr id="337" name="Google Shape;337;p32" descr="600px-1GZX_Haemoglobin"/>
          <p:cNvPicPr preferRelativeResize="0"/>
          <p:nvPr/>
        </p:nvPicPr>
        <p:blipFill rotWithShape="1">
          <a:blip r:embed="rId3">
            <a:alphaModFix/>
          </a:blip>
          <a:srcRect/>
          <a:stretch/>
        </p:blipFill>
        <p:spPr>
          <a:xfrm>
            <a:off x="1277138" y="2423488"/>
            <a:ext cx="2951162" cy="2951162"/>
          </a:xfrm>
          <a:prstGeom prst="rect">
            <a:avLst/>
          </a:prstGeom>
          <a:noFill/>
          <a:ln>
            <a:noFill/>
          </a:ln>
        </p:spPr>
      </p:pic>
      <p:grpSp>
        <p:nvGrpSpPr>
          <p:cNvPr id="338" name="Google Shape;338;p32"/>
          <p:cNvGrpSpPr/>
          <p:nvPr/>
        </p:nvGrpSpPr>
        <p:grpSpPr>
          <a:xfrm>
            <a:off x="7438863" y="2423500"/>
            <a:ext cx="2951163" cy="2951163"/>
            <a:chOff x="5662698" y="2229349"/>
            <a:chExt cx="2951162" cy="2951162"/>
          </a:xfrm>
        </p:grpSpPr>
        <p:pic>
          <p:nvPicPr>
            <p:cNvPr id="339" name="Google Shape;339;p32" descr="600px-1GZX_Haemoglobin"/>
            <p:cNvPicPr preferRelativeResize="0"/>
            <p:nvPr/>
          </p:nvPicPr>
          <p:blipFill rotWithShape="1">
            <a:blip r:embed="rId3">
              <a:alphaModFix/>
            </a:blip>
            <a:srcRect/>
            <a:stretch/>
          </p:blipFill>
          <p:spPr>
            <a:xfrm>
              <a:off x="5662698" y="2229349"/>
              <a:ext cx="2951162" cy="2951162"/>
            </a:xfrm>
            <a:prstGeom prst="rect">
              <a:avLst/>
            </a:prstGeom>
            <a:noFill/>
            <a:ln>
              <a:noFill/>
            </a:ln>
          </p:spPr>
        </p:pic>
        <p:grpSp>
          <p:nvGrpSpPr>
            <p:cNvPr id="340" name="Google Shape;340;p32"/>
            <p:cNvGrpSpPr/>
            <p:nvPr/>
          </p:nvGrpSpPr>
          <p:grpSpPr>
            <a:xfrm>
              <a:off x="5987159" y="3092084"/>
              <a:ext cx="325437" cy="327025"/>
              <a:chOff x="445" y="2009"/>
              <a:chExt cx="351" cy="342"/>
            </a:xfrm>
          </p:grpSpPr>
          <p:sp>
            <p:nvSpPr>
              <p:cNvPr id="341" name="Google Shape;341;p32"/>
              <p:cNvSpPr/>
              <p:nvPr/>
            </p:nvSpPr>
            <p:spPr>
              <a:xfrm>
                <a:off x="445" y="2009"/>
                <a:ext cx="273" cy="273"/>
              </a:xfrm>
              <a:prstGeom prst="ellipse">
                <a:avLst/>
              </a:prstGeom>
              <a:solidFill>
                <a:srgbClr val="FFC000">
                  <a:alpha val="64705"/>
                </a:srgbClr>
              </a:solidFill>
              <a:ln w="50800" cap="flat" cmpd="sng">
                <a:solidFill>
                  <a:srgbClr val="FFC000">
                    <a:alpha val="56862"/>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42" name="Google Shape;342;p32"/>
              <p:cNvSpPr/>
              <p:nvPr/>
            </p:nvSpPr>
            <p:spPr>
              <a:xfrm>
                <a:off x="523" y="2078"/>
                <a:ext cx="273" cy="273"/>
              </a:xfrm>
              <a:prstGeom prst="ellipse">
                <a:avLst/>
              </a:prstGeom>
              <a:solidFill>
                <a:srgbClr val="FFC000">
                  <a:alpha val="64705"/>
                </a:srgbClr>
              </a:solidFill>
              <a:ln w="50800" cap="flat" cmpd="sng">
                <a:solidFill>
                  <a:srgbClr val="FFC000">
                    <a:alpha val="56862"/>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grpSp>
          <p:nvGrpSpPr>
            <p:cNvPr id="343" name="Google Shape;343;p32"/>
            <p:cNvGrpSpPr/>
            <p:nvPr/>
          </p:nvGrpSpPr>
          <p:grpSpPr>
            <a:xfrm>
              <a:off x="6867084" y="2994550"/>
              <a:ext cx="325437" cy="327025"/>
              <a:chOff x="445" y="2009"/>
              <a:chExt cx="351" cy="342"/>
            </a:xfrm>
          </p:grpSpPr>
          <p:sp>
            <p:nvSpPr>
              <p:cNvPr id="344" name="Google Shape;344;p32"/>
              <p:cNvSpPr/>
              <p:nvPr/>
            </p:nvSpPr>
            <p:spPr>
              <a:xfrm>
                <a:off x="445" y="2009"/>
                <a:ext cx="273" cy="273"/>
              </a:xfrm>
              <a:prstGeom prst="ellipse">
                <a:avLst/>
              </a:prstGeom>
              <a:solidFill>
                <a:srgbClr val="FFC000">
                  <a:alpha val="64705"/>
                </a:srgbClr>
              </a:solidFill>
              <a:ln w="50800" cap="flat" cmpd="sng">
                <a:solidFill>
                  <a:srgbClr val="FFC000">
                    <a:alpha val="56862"/>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45" name="Google Shape;345;p32"/>
              <p:cNvSpPr/>
              <p:nvPr/>
            </p:nvSpPr>
            <p:spPr>
              <a:xfrm>
                <a:off x="523" y="2078"/>
                <a:ext cx="273" cy="273"/>
              </a:xfrm>
              <a:prstGeom prst="ellipse">
                <a:avLst/>
              </a:prstGeom>
              <a:solidFill>
                <a:srgbClr val="FFC000">
                  <a:alpha val="64705"/>
                </a:srgbClr>
              </a:solidFill>
              <a:ln w="50800" cap="flat" cmpd="sng">
                <a:solidFill>
                  <a:srgbClr val="FFC000">
                    <a:alpha val="56862"/>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grpSp>
          <p:nvGrpSpPr>
            <p:cNvPr id="346" name="Google Shape;346;p32"/>
            <p:cNvGrpSpPr/>
            <p:nvPr/>
          </p:nvGrpSpPr>
          <p:grpSpPr>
            <a:xfrm>
              <a:off x="6023319" y="4432847"/>
              <a:ext cx="325437" cy="327025"/>
              <a:chOff x="445" y="2009"/>
              <a:chExt cx="351" cy="342"/>
            </a:xfrm>
          </p:grpSpPr>
          <p:sp>
            <p:nvSpPr>
              <p:cNvPr id="347" name="Google Shape;347;p32"/>
              <p:cNvSpPr/>
              <p:nvPr/>
            </p:nvSpPr>
            <p:spPr>
              <a:xfrm>
                <a:off x="445" y="2009"/>
                <a:ext cx="273" cy="273"/>
              </a:xfrm>
              <a:prstGeom prst="ellipse">
                <a:avLst/>
              </a:prstGeom>
              <a:solidFill>
                <a:srgbClr val="FFC000">
                  <a:alpha val="64705"/>
                </a:srgbClr>
              </a:solidFill>
              <a:ln w="50800" cap="flat" cmpd="sng">
                <a:solidFill>
                  <a:srgbClr val="FFC000">
                    <a:alpha val="56862"/>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48" name="Google Shape;348;p32"/>
              <p:cNvSpPr/>
              <p:nvPr/>
            </p:nvSpPr>
            <p:spPr>
              <a:xfrm>
                <a:off x="523" y="2078"/>
                <a:ext cx="273" cy="273"/>
              </a:xfrm>
              <a:prstGeom prst="ellipse">
                <a:avLst/>
              </a:prstGeom>
              <a:solidFill>
                <a:srgbClr val="FFC000">
                  <a:alpha val="64705"/>
                </a:srgbClr>
              </a:solidFill>
              <a:ln w="50800" cap="flat" cmpd="sng">
                <a:solidFill>
                  <a:srgbClr val="FFC000">
                    <a:alpha val="56862"/>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grpSp>
          <p:nvGrpSpPr>
            <p:cNvPr id="349" name="Google Shape;349;p32"/>
            <p:cNvGrpSpPr/>
            <p:nvPr/>
          </p:nvGrpSpPr>
          <p:grpSpPr>
            <a:xfrm>
              <a:off x="6939404" y="4399857"/>
              <a:ext cx="325437" cy="327025"/>
              <a:chOff x="445" y="2009"/>
              <a:chExt cx="351" cy="342"/>
            </a:xfrm>
          </p:grpSpPr>
          <p:sp>
            <p:nvSpPr>
              <p:cNvPr id="350" name="Google Shape;350;p32"/>
              <p:cNvSpPr/>
              <p:nvPr/>
            </p:nvSpPr>
            <p:spPr>
              <a:xfrm>
                <a:off x="445" y="2009"/>
                <a:ext cx="273" cy="273"/>
              </a:xfrm>
              <a:prstGeom prst="ellipse">
                <a:avLst/>
              </a:prstGeom>
              <a:solidFill>
                <a:srgbClr val="FFC000">
                  <a:alpha val="64705"/>
                </a:srgbClr>
              </a:solidFill>
              <a:ln w="50800" cap="flat" cmpd="sng">
                <a:solidFill>
                  <a:srgbClr val="FFC000">
                    <a:alpha val="56862"/>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51" name="Google Shape;351;p32"/>
              <p:cNvSpPr/>
              <p:nvPr/>
            </p:nvSpPr>
            <p:spPr>
              <a:xfrm>
                <a:off x="523" y="2078"/>
                <a:ext cx="273" cy="273"/>
              </a:xfrm>
              <a:prstGeom prst="ellipse">
                <a:avLst/>
              </a:prstGeom>
              <a:solidFill>
                <a:srgbClr val="FFC000">
                  <a:alpha val="64705"/>
                </a:srgbClr>
              </a:solidFill>
              <a:ln w="50800" cap="flat" cmpd="sng">
                <a:solidFill>
                  <a:srgbClr val="FFC000">
                    <a:alpha val="56862"/>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3"/>
          <p:cNvSpPr txBox="1">
            <a:spLocks noGrp="1"/>
          </p:cNvSpPr>
          <p:nvPr>
            <p:ph type="body" idx="2"/>
          </p:nvPr>
        </p:nvSpPr>
        <p:spPr>
          <a:xfrm>
            <a:off x="1724088" y="364113"/>
            <a:ext cx="8743800" cy="57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176"/>
              <a:buNone/>
            </a:pPr>
            <a:r>
              <a:rPr lang="en-GB" sz="2720" b="1">
                <a:solidFill>
                  <a:srgbClr val="000000"/>
                </a:solidFill>
              </a:rPr>
              <a:t>Deoxy-hemoglobin as endogenous contrast agent</a:t>
            </a:r>
            <a:endParaRPr b="1">
              <a:solidFill>
                <a:srgbClr val="000000"/>
              </a:solidFill>
            </a:endParaRPr>
          </a:p>
          <a:p>
            <a:pPr marL="0" lvl="0" indent="0" algn="l" rtl="0">
              <a:lnSpc>
                <a:spcPct val="90000"/>
              </a:lnSpc>
              <a:spcBef>
                <a:spcPts val="544"/>
              </a:spcBef>
              <a:spcAft>
                <a:spcPts val="0"/>
              </a:spcAft>
              <a:buSzPts val="2176"/>
              <a:buNone/>
            </a:pPr>
            <a:endParaRPr sz="2720"/>
          </a:p>
        </p:txBody>
      </p:sp>
      <p:sp>
        <p:nvSpPr>
          <p:cNvPr id="358" name="Google Shape;358;p33"/>
          <p:cNvSpPr/>
          <p:nvPr/>
        </p:nvSpPr>
        <p:spPr>
          <a:xfrm rot="5400000">
            <a:off x="7751763" y="1174750"/>
            <a:ext cx="720725" cy="7775575"/>
          </a:xfrm>
          <a:prstGeom prst="can">
            <a:avLst>
              <a:gd name="adj" fmla="val 25000"/>
            </a:avLst>
          </a:prstGeom>
          <a:gradFill>
            <a:gsLst>
              <a:gs pos="0">
                <a:srgbClr val="F583DB"/>
              </a:gs>
              <a:gs pos="100000">
                <a:srgbClr val="ADB4D0"/>
              </a:gs>
            </a:gsLst>
            <a:lin ang="16198662" scaled="0"/>
          </a:gradFill>
          <a:ln w="9525" cap="rnd" cmpd="sng">
            <a:solidFill>
              <a:srgbClr val="FBBFE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59" name="Google Shape;359;p33"/>
          <p:cNvSpPr/>
          <p:nvPr/>
        </p:nvSpPr>
        <p:spPr>
          <a:xfrm>
            <a:off x="6174413" y="3039663"/>
            <a:ext cx="1528037" cy="1588124"/>
          </a:xfrm>
          <a:custGeom>
            <a:avLst/>
            <a:gdLst/>
            <a:ahLst/>
            <a:cxnLst/>
            <a:rect l="l" t="t" r="r" b="b"/>
            <a:pathLst>
              <a:path w="1528037" h="1588124" extrusionOk="0">
                <a:moveTo>
                  <a:pt x="753337" y="1105524"/>
                </a:moveTo>
                <a:cubicBezTo>
                  <a:pt x="757570" y="1145741"/>
                  <a:pt x="787523" y="1164190"/>
                  <a:pt x="766037" y="1346824"/>
                </a:cubicBezTo>
                <a:cubicBezTo>
                  <a:pt x="764473" y="1360119"/>
                  <a:pt x="760763" y="1373785"/>
                  <a:pt x="753337" y="1384924"/>
                </a:cubicBezTo>
                <a:cubicBezTo>
                  <a:pt x="743374" y="1399868"/>
                  <a:pt x="727937" y="1410324"/>
                  <a:pt x="715237" y="1423024"/>
                </a:cubicBezTo>
                <a:cubicBezTo>
                  <a:pt x="704780" y="1475307"/>
                  <a:pt x="688232" y="1521415"/>
                  <a:pt x="715237" y="1575424"/>
                </a:cubicBezTo>
                <a:cubicBezTo>
                  <a:pt x="721224" y="1587398"/>
                  <a:pt x="740637" y="1583891"/>
                  <a:pt x="753337" y="1588124"/>
                </a:cubicBezTo>
                <a:cubicBezTo>
                  <a:pt x="770270" y="1583891"/>
                  <a:pt x="788094" y="1582300"/>
                  <a:pt x="804137" y="1575424"/>
                </a:cubicBezTo>
                <a:cubicBezTo>
                  <a:pt x="818166" y="1569411"/>
                  <a:pt x="827018" y="1551195"/>
                  <a:pt x="842237" y="1550024"/>
                </a:cubicBezTo>
                <a:cubicBezTo>
                  <a:pt x="884656" y="1546761"/>
                  <a:pt x="926904" y="1558491"/>
                  <a:pt x="969237" y="1562724"/>
                </a:cubicBezTo>
                <a:cubicBezTo>
                  <a:pt x="981937" y="1566957"/>
                  <a:pt x="993950" y="1575424"/>
                  <a:pt x="1007337" y="1575424"/>
                </a:cubicBezTo>
                <a:cubicBezTo>
                  <a:pt x="1048233" y="1575424"/>
                  <a:pt x="1051334" y="1553879"/>
                  <a:pt x="1070837" y="1524624"/>
                </a:cubicBezTo>
                <a:cubicBezTo>
                  <a:pt x="942443" y="1332034"/>
                  <a:pt x="1081413" y="1529696"/>
                  <a:pt x="981937" y="1410324"/>
                </a:cubicBezTo>
                <a:cubicBezTo>
                  <a:pt x="936441" y="1355729"/>
                  <a:pt x="972476" y="1391402"/>
                  <a:pt x="943837" y="1334124"/>
                </a:cubicBezTo>
                <a:cubicBezTo>
                  <a:pt x="894598" y="1235647"/>
                  <a:pt x="937659" y="1353689"/>
                  <a:pt x="905737" y="1257924"/>
                </a:cubicBezTo>
                <a:cubicBezTo>
                  <a:pt x="906275" y="1253617"/>
                  <a:pt x="913066" y="1145331"/>
                  <a:pt x="931137" y="1118224"/>
                </a:cubicBezTo>
                <a:cubicBezTo>
                  <a:pt x="941100" y="1103280"/>
                  <a:pt x="957739" y="1093922"/>
                  <a:pt x="969237" y="1080124"/>
                </a:cubicBezTo>
                <a:cubicBezTo>
                  <a:pt x="979008" y="1068398"/>
                  <a:pt x="986170" y="1054724"/>
                  <a:pt x="994637" y="1042024"/>
                </a:cubicBezTo>
                <a:cubicBezTo>
                  <a:pt x="1028504" y="1046257"/>
                  <a:pt x="1062657" y="1048619"/>
                  <a:pt x="1096237" y="1054724"/>
                </a:cubicBezTo>
                <a:cubicBezTo>
                  <a:pt x="1109408" y="1057119"/>
                  <a:pt x="1126556" y="1056531"/>
                  <a:pt x="1134337" y="1067424"/>
                </a:cubicBezTo>
                <a:cubicBezTo>
                  <a:pt x="1162795" y="1107265"/>
                  <a:pt x="1145894" y="1150329"/>
                  <a:pt x="1185137" y="1181724"/>
                </a:cubicBezTo>
                <a:cubicBezTo>
                  <a:pt x="1195590" y="1190087"/>
                  <a:pt x="1210537" y="1190191"/>
                  <a:pt x="1223237" y="1194424"/>
                </a:cubicBezTo>
                <a:cubicBezTo>
                  <a:pt x="1316003" y="1132580"/>
                  <a:pt x="1211674" y="1216412"/>
                  <a:pt x="1274037" y="1029324"/>
                </a:cubicBezTo>
                <a:cubicBezTo>
                  <a:pt x="1278270" y="1016624"/>
                  <a:pt x="1300435" y="1023125"/>
                  <a:pt x="1312137" y="1016624"/>
                </a:cubicBezTo>
                <a:cubicBezTo>
                  <a:pt x="1338822" y="1001799"/>
                  <a:pt x="1388337" y="965824"/>
                  <a:pt x="1388337" y="965824"/>
                </a:cubicBezTo>
                <a:cubicBezTo>
                  <a:pt x="1392570" y="953124"/>
                  <a:pt x="1401037" y="941111"/>
                  <a:pt x="1401037" y="927724"/>
                </a:cubicBezTo>
                <a:cubicBezTo>
                  <a:pt x="1401037" y="897790"/>
                  <a:pt x="1401724" y="865598"/>
                  <a:pt x="1388337" y="838824"/>
                </a:cubicBezTo>
                <a:cubicBezTo>
                  <a:pt x="1382350" y="826850"/>
                  <a:pt x="1363152" y="829646"/>
                  <a:pt x="1350237" y="826124"/>
                </a:cubicBezTo>
                <a:cubicBezTo>
                  <a:pt x="1192679" y="783154"/>
                  <a:pt x="1298233" y="817256"/>
                  <a:pt x="1210537" y="788024"/>
                </a:cubicBezTo>
                <a:cubicBezTo>
                  <a:pt x="1197837" y="775324"/>
                  <a:pt x="1183464" y="764101"/>
                  <a:pt x="1172437" y="749924"/>
                </a:cubicBezTo>
                <a:cubicBezTo>
                  <a:pt x="1153695" y="725827"/>
                  <a:pt x="1121637" y="673724"/>
                  <a:pt x="1121637" y="673724"/>
                </a:cubicBezTo>
                <a:cubicBezTo>
                  <a:pt x="1125870" y="648324"/>
                  <a:pt x="1126194" y="621953"/>
                  <a:pt x="1134337" y="597524"/>
                </a:cubicBezTo>
                <a:cubicBezTo>
                  <a:pt x="1140445" y="579200"/>
                  <a:pt x="1183368" y="529362"/>
                  <a:pt x="1197837" y="521324"/>
                </a:cubicBezTo>
                <a:cubicBezTo>
                  <a:pt x="1221242" y="508321"/>
                  <a:pt x="1274037" y="495924"/>
                  <a:pt x="1274037" y="495924"/>
                </a:cubicBezTo>
                <a:cubicBezTo>
                  <a:pt x="1281566" y="497000"/>
                  <a:pt x="1376856" y="505203"/>
                  <a:pt x="1401037" y="521324"/>
                </a:cubicBezTo>
                <a:cubicBezTo>
                  <a:pt x="1415981" y="531287"/>
                  <a:pt x="1426437" y="546724"/>
                  <a:pt x="1439137" y="559424"/>
                </a:cubicBezTo>
                <a:cubicBezTo>
                  <a:pt x="1445322" y="590347"/>
                  <a:pt x="1437028" y="644442"/>
                  <a:pt x="1489937" y="635624"/>
                </a:cubicBezTo>
                <a:cubicBezTo>
                  <a:pt x="1504993" y="633115"/>
                  <a:pt x="1515337" y="618691"/>
                  <a:pt x="1528037" y="610224"/>
                </a:cubicBezTo>
                <a:cubicBezTo>
                  <a:pt x="1523804" y="576357"/>
                  <a:pt x="1521442" y="542204"/>
                  <a:pt x="1515337" y="508624"/>
                </a:cubicBezTo>
                <a:cubicBezTo>
                  <a:pt x="1512942" y="495453"/>
                  <a:pt x="1512103" y="479990"/>
                  <a:pt x="1502637" y="470524"/>
                </a:cubicBezTo>
                <a:cubicBezTo>
                  <a:pt x="1458968" y="426855"/>
                  <a:pt x="1436247" y="422994"/>
                  <a:pt x="1388337" y="407024"/>
                </a:cubicBezTo>
                <a:cubicBezTo>
                  <a:pt x="1379870" y="394324"/>
                  <a:pt x="1364830" y="384070"/>
                  <a:pt x="1362937" y="368924"/>
                </a:cubicBezTo>
                <a:cubicBezTo>
                  <a:pt x="1361593" y="358175"/>
                  <a:pt x="1384525" y="269871"/>
                  <a:pt x="1388337" y="254624"/>
                </a:cubicBezTo>
                <a:cubicBezTo>
                  <a:pt x="1386835" y="233601"/>
                  <a:pt x="1398212" y="73999"/>
                  <a:pt x="1350237" y="26024"/>
                </a:cubicBezTo>
                <a:cubicBezTo>
                  <a:pt x="1340771" y="16558"/>
                  <a:pt x="1325205" y="16228"/>
                  <a:pt x="1312137" y="13324"/>
                </a:cubicBezTo>
                <a:cubicBezTo>
                  <a:pt x="1287000" y="7738"/>
                  <a:pt x="1261337" y="4857"/>
                  <a:pt x="1235937" y="624"/>
                </a:cubicBezTo>
                <a:cubicBezTo>
                  <a:pt x="1185137" y="4857"/>
                  <a:pt x="1129131" y="-9473"/>
                  <a:pt x="1083537" y="13324"/>
                </a:cubicBezTo>
                <a:cubicBezTo>
                  <a:pt x="1059590" y="25298"/>
                  <a:pt x="1063388" y="63270"/>
                  <a:pt x="1058137" y="89524"/>
                </a:cubicBezTo>
                <a:cubicBezTo>
                  <a:pt x="1050547" y="127474"/>
                  <a:pt x="1041717" y="213531"/>
                  <a:pt x="994637" y="229224"/>
                </a:cubicBezTo>
                <a:lnTo>
                  <a:pt x="956537" y="241924"/>
                </a:lnTo>
                <a:cubicBezTo>
                  <a:pt x="914204" y="237691"/>
                  <a:pt x="869898" y="242678"/>
                  <a:pt x="829537" y="229224"/>
                </a:cubicBezTo>
                <a:cubicBezTo>
                  <a:pt x="815057" y="224397"/>
                  <a:pt x="813908" y="202850"/>
                  <a:pt x="804137" y="191124"/>
                </a:cubicBezTo>
                <a:cubicBezTo>
                  <a:pt x="792639" y="177326"/>
                  <a:pt x="778737" y="165724"/>
                  <a:pt x="766037" y="153024"/>
                </a:cubicBezTo>
                <a:cubicBezTo>
                  <a:pt x="761804" y="136091"/>
                  <a:pt x="757123" y="119263"/>
                  <a:pt x="753337" y="102224"/>
                </a:cubicBezTo>
                <a:cubicBezTo>
                  <a:pt x="748654" y="81152"/>
                  <a:pt x="752611" y="56685"/>
                  <a:pt x="740637" y="38724"/>
                </a:cubicBezTo>
                <a:cubicBezTo>
                  <a:pt x="733211" y="27585"/>
                  <a:pt x="715237" y="30257"/>
                  <a:pt x="702537" y="26024"/>
                </a:cubicBezTo>
                <a:cubicBezTo>
                  <a:pt x="661953" y="39552"/>
                  <a:pt x="658185" y="32144"/>
                  <a:pt x="639037" y="76824"/>
                </a:cubicBezTo>
                <a:cubicBezTo>
                  <a:pt x="632161" y="92867"/>
                  <a:pt x="641595" y="119147"/>
                  <a:pt x="626337" y="127624"/>
                </a:cubicBezTo>
                <a:cubicBezTo>
                  <a:pt x="596502" y="144199"/>
                  <a:pt x="558604" y="136091"/>
                  <a:pt x="524737" y="140324"/>
                </a:cubicBezTo>
                <a:cubicBezTo>
                  <a:pt x="528970" y="161491"/>
                  <a:pt x="525463" y="185863"/>
                  <a:pt x="537437" y="203824"/>
                </a:cubicBezTo>
                <a:cubicBezTo>
                  <a:pt x="544863" y="214963"/>
                  <a:pt x="562665" y="212846"/>
                  <a:pt x="575537" y="216524"/>
                </a:cubicBezTo>
                <a:cubicBezTo>
                  <a:pt x="592320" y="221319"/>
                  <a:pt x="609404" y="224991"/>
                  <a:pt x="626337" y="229224"/>
                </a:cubicBezTo>
                <a:cubicBezTo>
                  <a:pt x="639037" y="237691"/>
                  <a:pt x="653644" y="243831"/>
                  <a:pt x="664437" y="254624"/>
                </a:cubicBezTo>
                <a:cubicBezTo>
                  <a:pt x="689056" y="279243"/>
                  <a:pt x="692208" y="299836"/>
                  <a:pt x="702537" y="330824"/>
                </a:cubicBezTo>
                <a:cubicBezTo>
                  <a:pt x="698304" y="356224"/>
                  <a:pt x="697980" y="382595"/>
                  <a:pt x="689837" y="407024"/>
                </a:cubicBezTo>
                <a:cubicBezTo>
                  <a:pt x="683729" y="425348"/>
                  <a:pt x="640806" y="475186"/>
                  <a:pt x="626337" y="483224"/>
                </a:cubicBezTo>
                <a:cubicBezTo>
                  <a:pt x="602932" y="496227"/>
                  <a:pt x="550137" y="508624"/>
                  <a:pt x="550137" y="508624"/>
                </a:cubicBezTo>
                <a:cubicBezTo>
                  <a:pt x="482404" y="504391"/>
                  <a:pt x="414180" y="505094"/>
                  <a:pt x="346937" y="495924"/>
                </a:cubicBezTo>
                <a:cubicBezTo>
                  <a:pt x="320409" y="492306"/>
                  <a:pt x="296137" y="478991"/>
                  <a:pt x="270737" y="470524"/>
                </a:cubicBezTo>
                <a:lnTo>
                  <a:pt x="232637" y="457824"/>
                </a:lnTo>
                <a:cubicBezTo>
                  <a:pt x="236870" y="500157"/>
                  <a:pt x="235770" y="543369"/>
                  <a:pt x="245337" y="584824"/>
                </a:cubicBezTo>
                <a:cubicBezTo>
                  <a:pt x="248769" y="599697"/>
                  <a:pt x="269218" y="607736"/>
                  <a:pt x="270737" y="622924"/>
                </a:cubicBezTo>
                <a:cubicBezTo>
                  <a:pt x="273716" y="652710"/>
                  <a:pt x="266639" y="683152"/>
                  <a:pt x="258037" y="711824"/>
                </a:cubicBezTo>
                <a:cubicBezTo>
                  <a:pt x="253651" y="726444"/>
                  <a:pt x="242408" y="738198"/>
                  <a:pt x="232637" y="749924"/>
                </a:cubicBezTo>
                <a:cubicBezTo>
                  <a:pt x="212575" y="773999"/>
                  <a:pt x="184980" y="799153"/>
                  <a:pt x="156437" y="813424"/>
                </a:cubicBezTo>
                <a:cubicBezTo>
                  <a:pt x="144463" y="819411"/>
                  <a:pt x="130311" y="820137"/>
                  <a:pt x="118337" y="826124"/>
                </a:cubicBezTo>
                <a:cubicBezTo>
                  <a:pt x="19860" y="875363"/>
                  <a:pt x="137902" y="832302"/>
                  <a:pt x="42137" y="864224"/>
                </a:cubicBezTo>
                <a:cubicBezTo>
                  <a:pt x="29437" y="859991"/>
                  <a:pt x="11463" y="840385"/>
                  <a:pt x="4037" y="851524"/>
                </a:cubicBezTo>
                <a:cubicBezTo>
                  <a:pt x="-15609" y="880993"/>
                  <a:pt x="42161" y="929861"/>
                  <a:pt x="54837" y="940424"/>
                </a:cubicBezTo>
                <a:cubicBezTo>
                  <a:pt x="102635" y="980256"/>
                  <a:pt x="107653" y="967926"/>
                  <a:pt x="181837" y="978524"/>
                </a:cubicBezTo>
                <a:cubicBezTo>
                  <a:pt x="190304" y="991224"/>
                  <a:pt x="200411" y="1002972"/>
                  <a:pt x="207237" y="1016624"/>
                </a:cubicBezTo>
                <a:cubicBezTo>
                  <a:pt x="213224" y="1028598"/>
                  <a:pt x="211574" y="1044271"/>
                  <a:pt x="219937" y="1054724"/>
                </a:cubicBezTo>
                <a:cubicBezTo>
                  <a:pt x="229472" y="1066643"/>
                  <a:pt x="245337" y="1071657"/>
                  <a:pt x="258037" y="1080124"/>
                </a:cubicBezTo>
                <a:cubicBezTo>
                  <a:pt x="322796" y="885847"/>
                  <a:pt x="235881" y="1167576"/>
                  <a:pt x="296137" y="826124"/>
                </a:cubicBezTo>
                <a:cubicBezTo>
                  <a:pt x="298790" y="811093"/>
                  <a:pt x="310050" y="798075"/>
                  <a:pt x="321537" y="788024"/>
                </a:cubicBezTo>
                <a:cubicBezTo>
                  <a:pt x="375284" y="740996"/>
                  <a:pt x="383508" y="741967"/>
                  <a:pt x="435837" y="724524"/>
                </a:cubicBezTo>
                <a:cubicBezTo>
                  <a:pt x="461237" y="728757"/>
                  <a:pt x="489527" y="724719"/>
                  <a:pt x="512037" y="737224"/>
                </a:cubicBezTo>
                <a:cubicBezTo>
                  <a:pt x="554154" y="760623"/>
                  <a:pt x="555097" y="812823"/>
                  <a:pt x="562837" y="851524"/>
                </a:cubicBezTo>
                <a:cubicBezTo>
                  <a:pt x="558604" y="885391"/>
                  <a:pt x="562813" y="921435"/>
                  <a:pt x="550137" y="953124"/>
                </a:cubicBezTo>
                <a:cubicBezTo>
                  <a:pt x="544468" y="967296"/>
                  <a:pt x="525689" y="971698"/>
                  <a:pt x="512037" y="978524"/>
                </a:cubicBezTo>
                <a:cubicBezTo>
                  <a:pt x="406877" y="1031104"/>
                  <a:pt x="545026" y="943831"/>
                  <a:pt x="435837" y="1016624"/>
                </a:cubicBezTo>
                <a:cubicBezTo>
                  <a:pt x="429324" y="1036162"/>
                  <a:pt x="408483" y="1073286"/>
                  <a:pt x="435837" y="1092824"/>
                </a:cubicBezTo>
                <a:cubicBezTo>
                  <a:pt x="457624" y="1108386"/>
                  <a:pt x="512037" y="1118224"/>
                  <a:pt x="512037" y="1118224"/>
                </a:cubicBezTo>
                <a:cubicBezTo>
                  <a:pt x="621226" y="1045431"/>
                  <a:pt x="492730" y="1142358"/>
                  <a:pt x="562837" y="1054724"/>
                </a:cubicBezTo>
                <a:cubicBezTo>
                  <a:pt x="580742" y="1032343"/>
                  <a:pt x="613938" y="1024990"/>
                  <a:pt x="639037" y="1016624"/>
                </a:cubicBezTo>
                <a:cubicBezTo>
                  <a:pt x="655970" y="1020857"/>
                  <a:pt x="674682" y="1020664"/>
                  <a:pt x="689837" y="1029324"/>
                </a:cubicBezTo>
                <a:cubicBezTo>
                  <a:pt x="704103" y="1037476"/>
                  <a:pt x="747077" y="1079762"/>
                  <a:pt x="740637" y="1105524"/>
                </a:cubicBezTo>
                <a:cubicBezTo>
                  <a:pt x="738341" y="1114707"/>
                  <a:pt x="749104" y="1065307"/>
                  <a:pt x="753337" y="1105524"/>
                </a:cubicBezTo>
                <a:close/>
              </a:path>
            </a:pathLst>
          </a:custGeom>
          <a:solidFill>
            <a:srgbClr val="E68C65"/>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0" name="Google Shape;360;p33"/>
          <p:cNvSpPr/>
          <p:nvPr/>
        </p:nvSpPr>
        <p:spPr>
          <a:xfrm>
            <a:off x="6980238" y="3632200"/>
            <a:ext cx="165100" cy="288925"/>
          </a:xfrm>
          <a:prstGeom prst="ellipse">
            <a:avLst/>
          </a:prstGeom>
          <a:solidFill>
            <a:srgbClr val="F9CB9C"/>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361" name="Google Shape;361;p33"/>
          <p:cNvGrpSpPr/>
          <p:nvPr/>
        </p:nvGrpSpPr>
        <p:grpSpPr>
          <a:xfrm>
            <a:off x="4656138" y="4918075"/>
            <a:ext cx="431800" cy="215900"/>
            <a:chOff x="1415480" y="3717032"/>
            <a:chExt cx="1224136" cy="792088"/>
          </a:xfrm>
        </p:grpSpPr>
        <p:sp>
          <p:nvSpPr>
            <p:cNvPr id="362" name="Google Shape;362;p33"/>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3" name="Google Shape;363;p33"/>
            <p:cNvSpPr/>
            <p:nvPr/>
          </p:nvSpPr>
          <p:spPr>
            <a:xfrm>
              <a:off x="2351584" y="4148021"/>
              <a:ext cx="216024" cy="21549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364" name="Google Shape;364;p33"/>
          <p:cNvGrpSpPr/>
          <p:nvPr/>
        </p:nvGrpSpPr>
        <p:grpSpPr>
          <a:xfrm rot="3673551">
            <a:off x="5230813" y="4835525"/>
            <a:ext cx="431800" cy="215900"/>
            <a:chOff x="1415480" y="3717032"/>
            <a:chExt cx="1224136" cy="792088"/>
          </a:xfrm>
        </p:grpSpPr>
        <p:sp>
          <p:nvSpPr>
            <p:cNvPr id="365" name="Google Shape;365;p33"/>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6" name="Google Shape;366;p33"/>
            <p:cNvSpPr/>
            <p:nvPr/>
          </p:nvSpPr>
          <p:spPr>
            <a:xfrm>
              <a:off x="2340869" y="4161905"/>
              <a:ext cx="216024" cy="21549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367" name="Google Shape;367;p33"/>
          <p:cNvGrpSpPr/>
          <p:nvPr/>
        </p:nvGrpSpPr>
        <p:grpSpPr>
          <a:xfrm rot="429629">
            <a:off x="5729288" y="5160963"/>
            <a:ext cx="433387" cy="215900"/>
            <a:chOff x="1415480" y="3717032"/>
            <a:chExt cx="1224136" cy="792088"/>
          </a:xfrm>
        </p:grpSpPr>
        <p:sp>
          <p:nvSpPr>
            <p:cNvPr id="368" name="Google Shape;368;p33"/>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69" name="Google Shape;369;p33"/>
            <p:cNvSpPr/>
            <p:nvPr/>
          </p:nvSpPr>
          <p:spPr>
            <a:xfrm>
              <a:off x="2350751" y="4137543"/>
              <a:ext cx="215233" cy="215493"/>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370" name="Google Shape;370;p33"/>
          <p:cNvGrpSpPr/>
          <p:nvPr/>
        </p:nvGrpSpPr>
        <p:grpSpPr>
          <a:xfrm rot="429629">
            <a:off x="6062663" y="4778375"/>
            <a:ext cx="431800" cy="215900"/>
            <a:chOff x="1415480" y="3717032"/>
            <a:chExt cx="1224136" cy="792088"/>
          </a:xfrm>
        </p:grpSpPr>
        <p:sp>
          <p:nvSpPr>
            <p:cNvPr id="371" name="Google Shape;371;p33"/>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2" name="Google Shape;372;p33"/>
            <p:cNvSpPr/>
            <p:nvPr/>
          </p:nvSpPr>
          <p:spPr>
            <a:xfrm>
              <a:off x="2349707" y="4137906"/>
              <a:ext cx="216024" cy="21549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373" name="Google Shape;373;p33"/>
          <p:cNvGrpSpPr/>
          <p:nvPr/>
        </p:nvGrpSpPr>
        <p:grpSpPr>
          <a:xfrm rot="-4945847">
            <a:off x="6514038" y="4521639"/>
            <a:ext cx="1001031" cy="215900"/>
            <a:chOff x="1408303" y="3716179"/>
            <a:chExt cx="2833452" cy="792088"/>
          </a:xfrm>
        </p:grpSpPr>
        <p:sp>
          <p:nvSpPr>
            <p:cNvPr id="374" name="Google Shape;374;p33"/>
            <p:cNvSpPr/>
            <p:nvPr/>
          </p:nvSpPr>
          <p:spPr>
            <a:xfrm>
              <a:off x="1408303" y="3716179"/>
              <a:ext cx="1222224"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5" name="Google Shape;375;p33"/>
            <p:cNvSpPr/>
            <p:nvPr/>
          </p:nvSpPr>
          <p:spPr>
            <a:xfrm>
              <a:off x="2342381" y="4138850"/>
              <a:ext cx="215687" cy="21549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6" name="Google Shape;376;p33"/>
            <p:cNvSpPr/>
            <p:nvPr/>
          </p:nvSpPr>
          <p:spPr>
            <a:xfrm>
              <a:off x="3054729" y="4145418"/>
              <a:ext cx="215687" cy="21549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77" name="Google Shape;377;p33"/>
            <p:cNvSpPr/>
            <p:nvPr/>
          </p:nvSpPr>
          <p:spPr>
            <a:xfrm>
              <a:off x="4026068" y="3978148"/>
              <a:ext cx="215687" cy="221319"/>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378" name="Google Shape;378;p33"/>
          <p:cNvGrpSpPr/>
          <p:nvPr/>
        </p:nvGrpSpPr>
        <p:grpSpPr>
          <a:xfrm rot="429629">
            <a:off x="6437313" y="5159375"/>
            <a:ext cx="431800" cy="215900"/>
            <a:chOff x="1415480" y="3717032"/>
            <a:chExt cx="1224136" cy="792088"/>
          </a:xfrm>
        </p:grpSpPr>
        <p:sp>
          <p:nvSpPr>
            <p:cNvPr id="379" name="Google Shape;379;p33"/>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0" name="Google Shape;380;p33"/>
            <p:cNvSpPr/>
            <p:nvPr/>
          </p:nvSpPr>
          <p:spPr>
            <a:xfrm>
              <a:off x="2349707" y="4137906"/>
              <a:ext cx="216024" cy="21549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381" name="Google Shape;381;p33"/>
          <p:cNvSpPr/>
          <p:nvPr/>
        </p:nvSpPr>
        <p:spPr>
          <a:xfrm rot="429629">
            <a:off x="7199313" y="4840288"/>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2" name="Google Shape;382;p33"/>
          <p:cNvSpPr/>
          <p:nvPr/>
        </p:nvSpPr>
        <p:spPr>
          <a:xfrm rot="429629">
            <a:off x="8321675" y="4806950"/>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3" name="Google Shape;383;p33"/>
          <p:cNvSpPr/>
          <p:nvPr/>
        </p:nvSpPr>
        <p:spPr>
          <a:xfrm rot="429629">
            <a:off x="8974138" y="5103813"/>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384" name="Google Shape;384;p33"/>
          <p:cNvGrpSpPr/>
          <p:nvPr/>
        </p:nvGrpSpPr>
        <p:grpSpPr>
          <a:xfrm rot="429629">
            <a:off x="9518650" y="4813300"/>
            <a:ext cx="431800" cy="215900"/>
            <a:chOff x="1415480" y="3717032"/>
            <a:chExt cx="1224136" cy="792088"/>
          </a:xfrm>
        </p:grpSpPr>
        <p:sp>
          <p:nvSpPr>
            <p:cNvPr id="385" name="Google Shape;385;p33"/>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6" name="Google Shape;386;p33"/>
            <p:cNvSpPr/>
            <p:nvPr/>
          </p:nvSpPr>
          <p:spPr>
            <a:xfrm>
              <a:off x="2349707" y="4137906"/>
              <a:ext cx="216024" cy="21549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387" name="Google Shape;387;p33"/>
          <p:cNvGrpSpPr/>
          <p:nvPr/>
        </p:nvGrpSpPr>
        <p:grpSpPr>
          <a:xfrm rot="429629">
            <a:off x="10493375" y="5103813"/>
            <a:ext cx="431800" cy="215900"/>
            <a:chOff x="1415480" y="3717032"/>
            <a:chExt cx="1224136" cy="792088"/>
          </a:xfrm>
        </p:grpSpPr>
        <p:sp>
          <p:nvSpPr>
            <p:cNvPr id="388" name="Google Shape;388;p33"/>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9" name="Google Shape;389;p33"/>
            <p:cNvSpPr/>
            <p:nvPr/>
          </p:nvSpPr>
          <p:spPr>
            <a:xfrm>
              <a:off x="2349707" y="4137906"/>
              <a:ext cx="216024" cy="215493"/>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390" name="Google Shape;390;p33"/>
          <p:cNvSpPr/>
          <p:nvPr/>
        </p:nvSpPr>
        <p:spPr>
          <a:xfrm rot="429629">
            <a:off x="11136313" y="4794250"/>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91" name="Google Shape;391;p33"/>
          <p:cNvSpPr/>
          <p:nvPr/>
        </p:nvSpPr>
        <p:spPr>
          <a:xfrm rot="429629">
            <a:off x="9898063" y="5170488"/>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392" name="Google Shape;392;p33"/>
          <p:cNvGrpSpPr/>
          <p:nvPr/>
        </p:nvGrpSpPr>
        <p:grpSpPr>
          <a:xfrm rot="429629">
            <a:off x="7727950" y="5170488"/>
            <a:ext cx="433388" cy="215900"/>
            <a:chOff x="1415480" y="3717032"/>
            <a:chExt cx="1224136" cy="792088"/>
          </a:xfrm>
        </p:grpSpPr>
        <p:sp>
          <p:nvSpPr>
            <p:cNvPr id="393" name="Google Shape;393;p33"/>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94" name="Google Shape;394;p33"/>
            <p:cNvSpPr/>
            <p:nvPr/>
          </p:nvSpPr>
          <p:spPr>
            <a:xfrm>
              <a:off x="2350751" y="4137543"/>
              <a:ext cx="215232" cy="215493"/>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395" name="Google Shape;395;p33"/>
          <p:cNvSpPr txBox="1"/>
          <p:nvPr/>
        </p:nvSpPr>
        <p:spPr>
          <a:xfrm>
            <a:off x="7368513" y="2483313"/>
            <a:ext cx="941400" cy="3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Arial"/>
                <a:ea typeface="Arial"/>
                <a:cs typeface="Arial"/>
                <a:sym typeface="Arial"/>
              </a:rPr>
              <a:t>Neuron</a:t>
            </a:r>
            <a:endParaRPr/>
          </a:p>
        </p:txBody>
      </p:sp>
      <p:sp>
        <p:nvSpPr>
          <p:cNvPr id="396" name="Google Shape;396;p33"/>
          <p:cNvSpPr txBox="1"/>
          <p:nvPr/>
        </p:nvSpPr>
        <p:spPr>
          <a:xfrm>
            <a:off x="3773488" y="4300538"/>
            <a:ext cx="1081087" cy="369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Arial"/>
                <a:ea typeface="Arial"/>
                <a:cs typeface="Arial"/>
                <a:sym typeface="Arial"/>
              </a:rPr>
              <a:t>Capillary</a:t>
            </a:r>
            <a:endParaRPr/>
          </a:p>
        </p:txBody>
      </p:sp>
      <p:cxnSp>
        <p:nvCxnSpPr>
          <p:cNvPr id="397" name="Google Shape;397;p33"/>
          <p:cNvCxnSpPr/>
          <p:nvPr/>
        </p:nvCxnSpPr>
        <p:spPr>
          <a:xfrm flipH="1">
            <a:off x="7113588" y="4103688"/>
            <a:ext cx="936625" cy="22225"/>
          </a:xfrm>
          <a:prstGeom prst="straightConnector1">
            <a:avLst/>
          </a:prstGeom>
          <a:noFill/>
          <a:ln w="15875" cap="rnd" cmpd="sng">
            <a:solidFill>
              <a:srgbClr val="000000"/>
            </a:solidFill>
            <a:prstDash val="solid"/>
            <a:round/>
            <a:headEnd type="none" w="sm" len="sm"/>
            <a:tailEnd type="triangle" w="med" len="med"/>
          </a:ln>
        </p:spPr>
      </p:cxnSp>
      <p:sp>
        <p:nvSpPr>
          <p:cNvPr id="398" name="Google Shape;398;p33"/>
          <p:cNvSpPr txBox="1"/>
          <p:nvPr/>
        </p:nvSpPr>
        <p:spPr>
          <a:xfrm>
            <a:off x="8031163" y="3922713"/>
            <a:ext cx="979487" cy="369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Arial"/>
                <a:ea typeface="Arial"/>
                <a:cs typeface="Arial"/>
                <a:sym typeface="Arial"/>
              </a:rPr>
              <a:t>Oxygen</a:t>
            </a:r>
            <a:endParaRPr/>
          </a:p>
        </p:txBody>
      </p:sp>
      <p:sp>
        <p:nvSpPr>
          <p:cNvPr id="399" name="Google Shape;399;p33"/>
          <p:cNvSpPr txBox="1"/>
          <p:nvPr/>
        </p:nvSpPr>
        <p:spPr>
          <a:xfrm>
            <a:off x="8983663" y="5724525"/>
            <a:ext cx="2032000" cy="3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Arial"/>
                <a:ea typeface="Arial"/>
                <a:cs typeface="Arial"/>
                <a:sym typeface="Arial"/>
              </a:rPr>
              <a:t>Deoxyhemoglobin</a:t>
            </a:r>
            <a:endParaRPr/>
          </a:p>
        </p:txBody>
      </p:sp>
      <p:cxnSp>
        <p:nvCxnSpPr>
          <p:cNvPr id="400" name="Google Shape;400;p33"/>
          <p:cNvCxnSpPr>
            <a:endCxn id="383" idx="5"/>
          </p:cNvCxnSpPr>
          <p:nvPr/>
        </p:nvCxnSpPr>
        <p:spPr>
          <a:xfrm rot="10800000">
            <a:off x="9331997" y="5306529"/>
            <a:ext cx="395400" cy="414300"/>
          </a:xfrm>
          <a:prstGeom prst="straightConnector1">
            <a:avLst/>
          </a:prstGeom>
          <a:noFill/>
          <a:ln w="15875" cap="rnd" cmpd="sng">
            <a:solidFill>
              <a:srgbClr val="000000"/>
            </a:solidFill>
            <a:prstDash val="solid"/>
            <a:round/>
            <a:headEnd type="none" w="sm" len="sm"/>
            <a:tailEnd type="triangle" w="med" len="med"/>
          </a:ln>
        </p:spPr>
      </p:cxnSp>
      <p:sp>
        <p:nvSpPr>
          <p:cNvPr id="401" name="Google Shape;401;p33"/>
          <p:cNvSpPr/>
          <p:nvPr/>
        </p:nvSpPr>
        <p:spPr>
          <a:xfrm>
            <a:off x="894425" y="1980225"/>
            <a:ext cx="1530300" cy="503100"/>
          </a:xfrm>
          <a:prstGeom prst="roundRect">
            <a:avLst>
              <a:gd name="adj" fmla="val 16667"/>
            </a:avLst>
          </a:prstGeom>
          <a:solidFill>
            <a:srgbClr val="22C4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dk1"/>
                </a:solidFill>
                <a:latin typeface="Century Gothic"/>
                <a:ea typeface="Century Gothic"/>
                <a:cs typeface="Century Gothic"/>
                <a:sym typeface="Century Gothic"/>
              </a:rPr>
              <a:t>Rest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4"/>
          <p:cNvSpPr txBox="1">
            <a:spLocks noGrp="1"/>
          </p:cNvSpPr>
          <p:nvPr>
            <p:ph type="body" idx="2"/>
          </p:nvPr>
        </p:nvSpPr>
        <p:spPr>
          <a:xfrm>
            <a:off x="1074813" y="471088"/>
            <a:ext cx="8743800" cy="57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176"/>
              <a:buNone/>
            </a:pPr>
            <a:r>
              <a:rPr lang="en-GB" sz="2720" b="1">
                <a:solidFill>
                  <a:srgbClr val="000000"/>
                </a:solidFill>
              </a:rPr>
              <a:t>Deoxy-hemoglobin as endogenous contrast agent</a:t>
            </a:r>
            <a:endParaRPr b="1">
              <a:solidFill>
                <a:srgbClr val="000000"/>
              </a:solidFill>
            </a:endParaRPr>
          </a:p>
          <a:p>
            <a:pPr marL="0" lvl="0" indent="0" algn="l" rtl="0">
              <a:lnSpc>
                <a:spcPct val="90000"/>
              </a:lnSpc>
              <a:spcBef>
                <a:spcPts val="544"/>
              </a:spcBef>
              <a:spcAft>
                <a:spcPts val="0"/>
              </a:spcAft>
              <a:buSzPts val="2176"/>
              <a:buNone/>
            </a:pPr>
            <a:endParaRPr sz="2720"/>
          </a:p>
        </p:txBody>
      </p:sp>
      <p:sp>
        <p:nvSpPr>
          <p:cNvPr id="408" name="Google Shape;408;p34"/>
          <p:cNvSpPr/>
          <p:nvPr/>
        </p:nvSpPr>
        <p:spPr>
          <a:xfrm rot="5400000">
            <a:off x="7751763" y="1176338"/>
            <a:ext cx="720725" cy="7775575"/>
          </a:xfrm>
          <a:prstGeom prst="can">
            <a:avLst>
              <a:gd name="adj" fmla="val 25000"/>
            </a:avLst>
          </a:prstGeom>
          <a:gradFill>
            <a:gsLst>
              <a:gs pos="0">
                <a:srgbClr val="F583DB"/>
              </a:gs>
              <a:gs pos="100000">
                <a:srgbClr val="ADB4D0"/>
              </a:gs>
            </a:gsLst>
            <a:lin ang="16200000" scaled="0"/>
          </a:gradFill>
          <a:ln w="9525" cap="rnd" cmpd="sng">
            <a:solidFill>
              <a:srgbClr val="FBBFE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09" name="Google Shape;409;p34"/>
          <p:cNvSpPr/>
          <p:nvPr/>
        </p:nvSpPr>
        <p:spPr>
          <a:xfrm>
            <a:off x="6158288" y="3052701"/>
            <a:ext cx="1528037" cy="1588124"/>
          </a:xfrm>
          <a:custGeom>
            <a:avLst/>
            <a:gdLst/>
            <a:ahLst/>
            <a:cxnLst/>
            <a:rect l="l" t="t" r="r" b="b"/>
            <a:pathLst>
              <a:path w="1528037" h="1588124" extrusionOk="0">
                <a:moveTo>
                  <a:pt x="753337" y="1105524"/>
                </a:moveTo>
                <a:cubicBezTo>
                  <a:pt x="757570" y="1145741"/>
                  <a:pt x="787523" y="1164190"/>
                  <a:pt x="766037" y="1346824"/>
                </a:cubicBezTo>
                <a:cubicBezTo>
                  <a:pt x="764473" y="1360119"/>
                  <a:pt x="760763" y="1373785"/>
                  <a:pt x="753337" y="1384924"/>
                </a:cubicBezTo>
                <a:cubicBezTo>
                  <a:pt x="743374" y="1399868"/>
                  <a:pt x="727937" y="1410324"/>
                  <a:pt x="715237" y="1423024"/>
                </a:cubicBezTo>
                <a:cubicBezTo>
                  <a:pt x="704780" y="1475307"/>
                  <a:pt x="688232" y="1521415"/>
                  <a:pt x="715237" y="1575424"/>
                </a:cubicBezTo>
                <a:cubicBezTo>
                  <a:pt x="721224" y="1587398"/>
                  <a:pt x="740637" y="1583891"/>
                  <a:pt x="753337" y="1588124"/>
                </a:cubicBezTo>
                <a:cubicBezTo>
                  <a:pt x="770270" y="1583891"/>
                  <a:pt x="788094" y="1582300"/>
                  <a:pt x="804137" y="1575424"/>
                </a:cubicBezTo>
                <a:cubicBezTo>
                  <a:pt x="818166" y="1569411"/>
                  <a:pt x="827018" y="1551195"/>
                  <a:pt x="842237" y="1550024"/>
                </a:cubicBezTo>
                <a:cubicBezTo>
                  <a:pt x="884656" y="1546761"/>
                  <a:pt x="926904" y="1558491"/>
                  <a:pt x="969237" y="1562724"/>
                </a:cubicBezTo>
                <a:cubicBezTo>
                  <a:pt x="981937" y="1566957"/>
                  <a:pt x="993950" y="1575424"/>
                  <a:pt x="1007337" y="1575424"/>
                </a:cubicBezTo>
                <a:cubicBezTo>
                  <a:pt x="1048233" y="1575424"/>
                  <a:pt x="1051334" y="1553879"/>
                  <a:pt x="1070837" y="1524624"/>
                </a:cubicBezTo>
                <a:cubicBezTo>
                  <a:pt x="942443" y="1332034"/>
                  <a:pt x="1081413" y="1529696"/>
                  <a:pt x="981937" y="1410324"/>
                </a:cubicBezTo>
                <a:cubicBezTo>
                  <a:pt x="936441" y="1355729"/>
                  <a:pt x="972476" y="1391402"/>
                  <a:pt x="943837" y="1334124"/>
                </a:cubicBezTo>
                <a:cubicBezTo>
                  <a:pt x="894598" y="1235647"/>
                  <a:pt x="937659" y="1353689"/>
                  <a:pt x="905737" y="1257924"/>
                </a:cubicBezTo>
                <a:cubicBezTo>
                  <a:pt x="906275" y="1253617"/>
                  <a:pt x="913066" y="1145331"/>
                  <a:pt x="931137" y="1118224"/>
                </a:cubicBezTo>
                <a:cubicBezTo>
                  <a:pt x="941100" y="1103280"/>
                  <a:pt x="957739" y="1093922"/>
                  <a:pt x="969237" y="1080124"/>
                </a:cubicBezTo>
                <a:cubicBezTo>
                  <a:pt x="979008" y="1068398"/>
                  <a:pt x="986170" y="1054724"/>
                  <a:pt x="994637" y="1042024"/>
                </a:cubicBezTo>
                <a:cubicBezTo>
                  <a:pt x="1028504" y="1046257"/>
                  <a:pt x="1062657" y="1048619"/>
                  <a:pt x="1096237" y="1054724"/>
                </a:cubicBezTo>
                <a:cubicBezTo>
                  <a:pt x="1109408" y="1057119"/>
                  <a:pt x="1126556" y="1056531"/>
                  <a:pt x="1134337" y="1067424"/>
                </a:cubicBezTo>
                <a:cubicBezTo>
                  <a:pt x="1162795" y="1107265"/>
                  <a:pt x="1145894" y="1150329"/>
                  <a:pt x="1185137" y="1181724"/>
                </a:cubicBezTo>
                <a:cubicBezTo>
                  <a:pt x="1195590" y="1190087"/>
                  <a:pt x="1210537" y="1190191"/>
                  <a:pt x="1223237" y="1194424"/>
                </a:cubicBezTo>
                <a:cubicBezTo>
                  <a:pt x="1316003" y="1132580"/>
                  <a:pt x="1211674" y="1216412"/>
                  <a:pt x="1274037" y="1029324"/>
                </a:cubicBezTo>
                <a:cubicBezTo>
                  <a:pt x="1278270" y="1016624"/>
                  <a:pt x="1300435" y="1023125"/>
                  <a:pt x="1312137" y="1016624"/>
                </a:cubicBezTo>
                <a:cubicBezTo>
                  <a:pt x="1338822" y="1001799"/>
                  <a:pt x="1388337" y="965824"/>
                  <a:pt x="1388337" y="965824"/>
                </a:cubicBezTo>
                <a:cubicBezTo>
                  <a:pt x="1392570" y="953124"/>
                  <a:pt x="1401037" y="941111"/>
                  <a:pt x="1401037" y="927724"/>
                </a:cubicBezTo>
                <a:cubicBezTo>
                  <a:pt x="1401037" y="897790"/>
                  <a:pt x="1401724" y="865598"/>
                  <a:pt x="1388337" y="838824"/>
                </a:cubicBezTo>
                <a:cubicBezTo>
                  <a:pt x="1382350" y="826850"/>
                  <a:pt x="1363152" y="829646"/>
                  <a:pt x="1350237" y="826124"/>
                </a:cubicBezTo>
                <a:cubicBezTo>
                  <a:pt x="1192679" y="783154"/>
                  <a:pt x="1298233" y="817256"/>
                  <a:pt x="1210537" y="788024"/>
                </a:cubicBezTo>
                <a:cubicBezTo>
                  <a:pt x="1197837" y="775324"/>
                  <a:pt x="1183464" y="764101"/>
                  <a:pt x="1172437" y="749924"/>
                </a:cubicBezTo>
                <a:cubicBezTo>
                  <a:pt x="1153695" y="725827"/>
                  <a:pt x="1121637" y="673724"/>
                  <a:pt x="1121637" y="673724"/>
                </a:cubicBezTo>
                <a:cubicBezTo>
                  <a:pt x="1125870" y="648324"/>
                  <a:pt x="1126194" y="621953"/>
                  <a:pt x="1134337" y="597524"/>
                </a:cubicBezTo>
                <a:cubicBezTo>
                  <a:pt x="1140445" y="579200"/>
                  <a:pt x="1183368" y="529362"/>
                  <a:pt x="1197837" y="521324"/>
                </a:cubicBezTo>
                <a:cubicBezTo>
                  <a:pt x="1221242" y="508321"/>
                  <a:pt x="1274037" y="495924"/>
                  <a:pt x="1274037" y="495924"/>
                </a:cubicBezTo>
                <a:cubicBezTo>
                  <a:pt x="1281566" y="497000"/>
                  <a:pt x="1376856" y="505203"/>
                  <a:pt x="1401037" y="521324"/>
                </a:cubicBezTo>
                <a:cubicBezTo>
                  <a:pt x="1415981" y="531287"/>
                  <a:pt x="1426437" y="546724"/>
                  <a:pt x="1439137" y="559424"/>
                </a:cubicBezTo>
                <a:cubicBezTo>
                  <a:pt x="1445322" y="590347"/>
                  <a:pt x="1437028" y="644442"/>
                  <a:pt x="1489937" y="635624"/>
                </a:cubicBezTo>
                <a:cubicBezTo>
                  <a:pt x="1504993" y="633115"/>
                  <a:pt x="1515337" y="618691"/>
                  <a:pt x="1528037" y="610224"/>
                </a:cubicBezTo>
                <a:cubicBezTo>
                  <a:pt x="1523804" y="576357"/>
                  <a:pt x="1521442" y="542204"/>
                  <a:pt x="1515337" y="508624"/>
                </a:cubicBezTo>
                <a:cubicBezTo>
                  <a:pt x="1512942" y="495453"/>
                  <a:pt x="1512103" y="479990"/>
                  <a:pt x="1502637" y="470524"/>
                </a:cubicBezTo>
                <a:cubicBezTo>
                  <a:pt x="1458968" y="426855"/>
                  <a:pt x="1436247" y="422994"/>
                  <a:pt x="1388337" y="407024"/>
                </a:cubicBezTo>
                <a:cubicBezTo>
                  <a:pt x="1379870" y="394324"/>
                  <a:pt x="1364830" y="384070"/>
                  <a:pt x="1362937" y="368924"/>
                </a:cubicBezTo>
                <a:cubicBezTo>
                  <a:pt x="1361593" y="358175"/>
                  <a:pt x="1384525" y="269871"/>
                  <a:pt x="1388337" y="254624"/>
                </a:cubicBezTo>
                <a:cubicBezTo>
                  <a:pt x="1386835" y="233601"/>
                  <a:pt x="1398212" y="73999"/>
                  <a:pt x="1350237" y="26024"/>
                </a:cubicBezTo>
                <a:cubicBezTo>
                  <a:pt x="1340771" y="16558"/>
                  <a:pt x="1325205" y="16228"/>
                  <a:pt x="1312137" y="13324"/>
                </a:cubicBezTo>
                <a:cubicBezTo>
                  <a:pt x="1287000" y="7738"/>
                  <a:pt x="1261337" y="4857"/>
                  <a:pt x="1235937" y="624"/>
                </a:cubicBezTo>
                <a:cubicBezTo>
                  <a:pt x="1185137" y="4857"/>
                  <a:pt x="1129131" y="-9473"/>
                  <a:pt x="1083537" y="13324"/>
                </a:cubicBezTo>
                <a:cubicBezTo>
                  <a:pt x="1059590" y="25298"/>
                  <a:pt x="1063388" y="63270"/>
                  <a:pt x="1058137" y="89524"/>
                </a:cubicBezTo>
                <a:cubicBezTo>
                  <a:pt x="1050547" y="127474"/>
                  <a:pt x="1041717" y="213531"/>
                  <a:pt x="994637" y="229224"/>
                </a:cubicBezTo>
                <a:lnTo>
                  <a:pt x="956537" y="241924"/>
                </a:lnTo>
                <a:cubicBezTo>
                  <a:pt x="914204" y="237691"/>
                  <a:pt x="869898" y="242678"/>
                  <a:pt x="829537" y="229224"/>
                </a:cubicBezTo>
                <a:cubicBezTo>
                  <a:pt x="815057" y="224397"/>
                  <a:pt x="813908" y="202850"/>
                  <a:pt x="804137" y="191124"/>
                </a:cubicBezTo>
                <a:cubicBezTo>
                  <a:pt x="792639" y="177326"/>
                  <a:pt x="778737" y="165724"/>
                  <a:pt x="766037" y="153024"/>
                </a:cubicBezTo>
                <a:cubicBezTo>
                  <a:pt x="761804" y="136091"/>
                  <a:pt x="757123" y="119263"/>
                  <a:pt x="753337" y="102224"/>
                </a:cubicBezTo>
                <a:cubicBezTo>
                  <a:pt x="748654" y="81152"/>
                  <a:pt x="752611" y="56685"/>
                  <a:pt x="740637" y="38724"/>
                </a:cubicBezTo>
                <a:cubicBezTo>
                  <a:pt x="733211" y="27585"/>
                  <a:pt x="715237" y="30257"/>
                  <a:pt x="702537" y="26024"/>
                </a:cubicBezTo>
                <a:cubicBezTo>
                  <a:pt x="661953" y="39552"/>
                  <a:pt x="658185" y="32144"/>
                  <a:pt x="639037" y="76824"/>
                </a:cubicBezTo>
                <a:cubicBezTo>
                  <a:pt x="632161" y="92867"/>
                  <a:pt x="641595" y="119147"/>
                  <a:pt x="626337" y="127624"/>
                </a:cubicBezTo>
                <a:cubicBezTo>
                  <a:pt x="596502" y="144199"/>
                  <a:pt x="558604" y="136091"/>
                  <a:pt x="524737" y="140324"/>
                </a:cubicBezTo>
                <a:cubicBezTo>
                  <a:pt x="528970" y="161491"/>
                  <a:pt x="525463" y="185863"/>
                  <a:pt x="537437" y="203824"/>
                </a:cubicBezTo>
                <a:cubicBezTo>
                  <a:pt x="544863" y="214963"/>
                  <a:pt x="562665" y="212846"/>
                  <a:pt x="575537" y="216524"/>
                </a:cubicBezTo>
                <a:cubicBezTo>
                  <a:pt x="592320" y="221319"/>
                  <a:pt x="609404" y="224991"/>
                  <a:pt x="626337" y="229224"/>
                </a:cubicBezTo>
                <a:cubicBezTo>
                  <a:pt x="639037" y="237691"/>
                  <a:pt x="653644" y="243831"/>
                  <a:pt x="664437" y="254624"/>
                </a:cubicBezTo>
                <a:cubicBezTo>
                  <a:pt x="689056" y="279243"/>
                  <a:pt x="692208" y="299836"/>
                  <a:pt x="702537" y="330824"/>
                </a:cubicBezTo>
                <a:cubicBezTo>
                  <a:pt x="698304" y="356224"/>
                  <a:pt x="697980" y="382595"/>
                  <a:pt x="689837" y="407024"/>
                </a:cubicBezTo>
                <a:cubicBezTo>
                  <a:pt x="683729" y="425348"/>
                  <a:pt x="640806" y="475186"/>
                  <a:pt x="626337" y="483224"/>
                </a:cubicBezTo>
                <a:cubicBezTo>
                  <a:pt x="602932" y="496227"/>
                  <a:pt x="550137" y="508624"/>
                  <a:pt x="550137" y="508624"/>
                </a:cubicBezTo>
                <a:cubicBezTo>
                  <a:pt x="482404" y="504391"/>
                  <a:pt x="414180" y="505094"/>
                  <a:pt x="346937" y="495924"/>
                </a:cubicBezTo>
                <a:cubicBezTo>
                  <a:pt x="320409" y="492306"/>
                  <a:pt x="296137" y="478991"/>
                  <a:pt x="270737" y="470524"/>
                </a:cubicBezTo>
                <a:lnTo>
                  <a:pt x="232637" y="457824"/>
                </a:lnTo>
                <a:cubicBezTo>
                  <a:pt x="236870" y="500157"/>
                  <a:pt x="235770" y="543369"/>
                  <a:pt x="245337" y="584824"/>
                </a:cubicBezTo>
                <a:cubicBezTo>
                  <a:pt x="248769" y="599697"/>
                  <a:pt x="269218" y="607736"/>
                  <a:pt x="270737" y="622924"/>
                </a:cubicBezTo>
                <a:cubicBezTo>
                  <a:pt x="273716" y="652710"/>
                  <a:pt x="266639" y="683152"/>
                  <a:pt x="258037" y="711824"/>
                </a:cubicBezTo>
                <a:cubicBezTo>
                  <a:pt x="253651" y="726444"/>
                  <a:pt x="242408" y="738198"/>
                  <a:pt x="232637" y="749924"/>
                </a:cubicBezTo>
                <a:cubicBezTo>
                  <a:pt x="212575" y="773999"/>
                  <a:pt x="184980" y="799153"/>
                  <a:pt x="156437" y="813424"/>
                </a:cubicBezTo>
                <a:cubicBezTo>
                  <a:pt x="144463" y="819411"/>
                  <a:pt x="130311" y="820137"/>
                  <a:pt x="118337" y="826124"/>
                </a:cubicBezTo>
                <a:cubicBezTo>
                  <a:pt x="19860" y="875363"/>
                  <a:pt x="137902" y="832302"/>
                  <a:pt x="42137" y="864224"/>
                </a:cubicBezTo>
                <a:cubicBezTo>
                  <a:pt x="29437" y="859991"/>
                  <a:pt x="11463" y="840385"/>
                  <a:pt x="4037" y="851524"/>
                </a:cubicBezTo>
                <a:cubicBezTo>
                  <a:pt x="-15609" y="880993"/>
                  <a:pt x="42161" y="929861"/>
                  <a:pt x="54837" y="940424"/>
                </a:cubicBezTo>
                <a:cubicBezTo>
                  <a:pt x="102635" y="980256"/>
                  <a:pt x="107653" y="967926"/>
                  <a:pt x="181837" y="978524"/>
                </a:cubicBezTo>
                <a:cubicBezTo>
                  <a:pt x="190304" y="991224"/>
                  <a:pt x="200411" y="1002972"/>
                  <a:pt x="207237" y="1016624"/>
                </a:cubicBezTo>
                <a:cubicBezTo>
                  <a:pt x="213224" y="1028598"/>
                  <a:pt x="211574" y="1044271"/>
                  <a:pt x="219937" y="1054724"/>
                </a:cubicBezTo>
                <a:cubicBezTo>
                  <a:pt x="229472" y="1066643"/>
                  <a:pt x="245337" y="1071657"/>
                  <a:pt x="258037" y="1080124"/>
                </a:cubicBezTo>
                <a:cubicBezTo>
                  <a:pt x="322796" y="885847"/>
                  <a:pt x="235881" y="1167576"/>
                  <a:pt x="296137" y="826124"/>
                </a:cubicBezTo>
                <a:cubicBezTo>
                  <a:pt x="298790" y="811093"/>
                  <a:pt x="310050" y="798075"/>
                  <a:pt x="321537" y="788024"/>
                </a:cubicBezTo>
                <a:cubicBezTo>
                  <a:pt x="375284" y="740996"/>
                  <a:pt x="383508" y="741967"/>
                  <a:pt x="435837" y="724524"/>
                </a:cubicBezTo>
                <a:cubicBezTo>
                  <a:pt x="461237" y="728757"/>
                  <a:pt x="489527" y="724719"/>
                  <a:pt x="512037" y="737224"/>
                </a:cubicBezTo>
                <a:cubicBezTo>
                  <a:pt x="554154" y="760623"/>
                  <a:pt x="555097" y="812823"/>
                  <a:pt x="562837" y="851524"/>
                </a:cubicBezTo>
                <a:cubicBezTo>
                  <a:pt x="558604" y="885391"/>
                  <a:pt x="562813" y="921435"/>
                  <a:pt x="550137" y="953124"/>
                </a:cubicBezTo>
                <a:cubicBezTo>
                  <a:pt x="544468" y="967296"/>
                  <a:pt x="525689" y="971698"/>
                  <a:pt x="512037" y="978524"/>
                </a:cubicBezTo>
                <a:cubicBezTo>
                  <a:pt x="406877" y="1031104"/>
                  <a:pt x="545026" y="943831"/>
                  <a:pt x="435837" y="1016624"/>
                </a:cubicBezTo>
                <a:cubicBezTo>
                  <a:pt x="429324" y="1036162"/>
                  <a:pt x="408483" y="1073286"/>
                  <a:pt x="435837" y="1092824"/>
                </a:cubicBezTo>
                <a:cubicBezTo>
                  <a:pt x="457624" y="1108386"/>
                  <a:pt x="512037" y="1118224"/>
                  <a:pt x="512037" y="1118224"/>
                </a:cubicBezTo>
                <a:cubicBezTo>
                  <a:pt x="621226" y="1045431"/>
                  <a:pt x="492730" y="1142358"/>
                  <a:pt x="562837" y="1054724"/>
                </a:cubicBezTo>
                <a:cubicBezTo>
                  <a:pt x="580742" y="1032343"/>
                  <a:pt x="613938" y="1024990"/>
                  <a:pt x="639037" y="1016624"/>
                </a:cubicBezTo>
                <a:cubicBezTo>
                  <a:pt x="655970" y="1020857"/>
                  <a:pt x="674682" y="1020664"/>
                  <a:pt x="689837" y="1029324"/>
                </a:cubicBezTo>
                <a:cubicBezTo>
                  <a:pt x="704103" y="1037476"/>
                  <a:pt x="747077" y="1079762"/>
                  <a:pt x="740637" y="1105524"/>
                </a:cubicBezTo>
                <a:cubicBezTo>
                  <a:pt x="738341" y="1114707"/>
                  <a:pt x="749104" y="1065307"/>
                  <a:pt x="753337" y="1105524"/>
                </a:cubicBezTo>
                <a:close/>
              </a:path>
            </a:pathLst>
          </a:custGeom>
          <a:solidFill>
            <a:srgbClr val="E68C65"/>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0" name="Google Shape;410;p34"/>
          <p:cNvSpPr/>
          <p:nvPr/>
        </p:nvSpPr>
        <p:spPr>
          <a:xfrm>
            <a:off x="6980238" y="3633788"/>
            <a:ext cx="165100" cy="288925"/>
          </a:xfrm>
          <a:prstGeom prst="ellipse">
            <a:avLst/>
          </a:prstGeom>
          <a:solidFill>
            <a:srgbClr val="F9CB9C"/>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411" name="Google Shape;411;p34"/>
          <p:cNvGrpSpPr/>
          <p:nvPr/>
        </p:nvGrpSpPr>
        <p:grpSpPr>
          <a:xfrm>
            <a:off x="4656138" y="4919663"/>
            <a:ext cx="431800" cy="215900"/>
            <a:chOff x="1415480" y="3717032"/>
            <a:chExt cx="1224136" cy="792088"/>
          </a:xfrm>
        </p:grpSpPr>
        <p:sp>
          <p:nvSpPr>
            <p:cNvPr id="412" name="Google Shape;412;p34"/>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3" name="Google Shape;413;p34"/>
            <p:cNvSpPr/>
            <p:nvPr/>
          </p:nvSpPr>
          <p:spPr>
            <a:xfrm>
              <a:off x="2351584" y="4148021"/>
              <a:ext cx="216024" cy="215493"/>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414" name="Google Shape;414;p34"/>
          <p:cNvGrpSpPr/>
          <p:nvPr/>
        </p:nvGrpSpPr>
        <p:grpSpPr>
          <a:xfrm rot="3673551">
            <a:off x="5230813" y="4837113"/>
            <a:ext cx="431800" cy="215900"/>
            <a:chOff x="1415480" y="3717032"/>
            <a:chExt cx="1224136" cy="792088"/>
          </a:xfrm>
        </p:grpSpPr>
        <p:sp>
          <p:nvSpPr>
            <p:cNvPr id="415" name="Google Shape;415;p34"/>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6" name="Google Shape;416;p34"/>
            <p:cNvSpPr/>
            <p:nvPr/>
          </p:nvSpPr>
          <p:spPr>
            <a:xfrm>
              <a:off x="2340867" y="4161904"/>
              <a:ext cx="216024" cy="21549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417" name="Google Shape;417;p34"/>
          <p:cNvGrpSpPr/>
          <p:nvPr/>
        </p:nvGrpSpPr>
        <p:grpSpPr>
          <a:xfrm rot="429629">
            <a:off x="5744179" y="4897579"/>
            <a:ext cx="4336958" cy="724655"/>
            <a:chOff x="1407595" y="1848711"/>
            <a:chExt cx="12290651" cy="2659122"/>
          </a:xfrm>
        </p:grpSpPr>
        <p:sp>
          <p:nvSpPr>
            <p:cNvPr id="418" name="Google Shape;418;p34"/>
            <p:cNvSpPr/>
            <p:nvPr/>
          </p:nvSpPr>
          <p:spPr>
            <a:xfrm>
              <a:off x="1407595" y="3715588"/>
              <a:ext cx="1223693" cy="792245"/>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9" name="Google Shape;419;p34"/>
            <p:cNvSpPr/>
            <p:nvPr/>
          </p:nvSpPr>
          <p:spPr>
            <a:xfrm>
              <a:off x="2342605" y="4148106"/>
              <a:ext cx="215946" cy="21553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0" name="Google Shape;420;p34"/>
            <p:cNvSpPr/>
            <p:nvPr/>
          </p:nvSpPr>
          <p:spPr>
            <a:xfrm>
              <a:off x="7912734" y="3001297"/>
              <a:ext cx="215946" cy="215539"/>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1" name="Google Shape;421;p34"/>
            <p:cNvSpPr/>
            <p:nvPr/>
          </p:nvSpPr>
          <p:spPr>
            <a:xfrm>
              <a:off x="13482300" y="1848711"/>
              <a:ext cx="215946" cy="215539"/>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422" name="Google Shape;422;p34"/>
          <p:cNvGrpSpPr/>
          <p:nvPr/>
        </p:nvGrpSpPr>
        <p:grpSpPr>
          <a:xfrm rot="429629">
            <a:off x="6062663" y="4779963"/>
            <a:ext cx="431800" cy="215900"/>
            <a:chOff x="1415480" y="3717032"/>
            <a:chExt cx="1224136" cy="792088"/>
          </a:xfrm>
        </p:grpSpPr>
        <p:sp>
          <p:nvSpPr>
            <p:cNvPr id="423" name="Google Shape;423;p34"/>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4" name="Google Shape;424;p34"/>
            <p:cNvSpPr/>
            <p:nvPr/>
          </p:nvSpPr>
          <p:spPr>
            <a:xfrm>
              <a:off x="2349707" y="4137906"/>
              <a:ext cx="216024" cy="215493"/>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425" name="Google Shape;425;p34"/>
          <p:cNvGrpSpPr/>
          <p:nvPr/>
        </p:nvGrpSpPr>
        <p:grpSpPr>
          <a:xfrm rot="-4945847">
            <a:off x="7026892" y="4073504"/>
            <a:ext cx="1021377" cy="1274661"/>
            <a:chOff x="1348810" y="3715539"/>
            <a:chExt cx="2893918" cy="4671190"/>
          </a:xfrm>
        </p:grpSpPr>
        <p:sp>
          <p:nvSpPr>
            <p:cNvPr id="426" name="Google Shape;426;p34"/>
            <p:cNvSpPr/>
            <p:nvPr/>
          </p:nvSpPr>
          <p:spPr>
            <a:xfrm>
              <a:off x="1415077" y="3715539"/>
              <a:ext cx="1223440" cy="79119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7" name="Google Shape;427;p34"/>
            <p:cNvSpPr/>
            <p:nvPr/>
          </p:nvSpPr>
          <p:spPr>
            <a:xfrm>
              <a:off x="2350084" y="4137735"/>
              <a:ext cx="215901" cy="215254"/>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8" name="Google Shape;428;p34"/>
            <p:cNvSpPr/>
            <p:nvPr/>
          </p:nvSpPr>
          <p:spPr>
            <a:xfrm>
              <a:off x="3054524" y="4145804"/>
              <a:ext cx="215901" cy="221070"/>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9" name="Google Shape;429;p34"/>
            <p:cNvSpPr/>
            <p:nvPr/>
          </p:nvSpPr>
          <p:spPr>
            <a:xfrm>
              <a:off x="4026827" y="3984540"/>
              <a:ext cx="215901" cy="215251"/>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30" name="Google Shape;430;p34"/>
            <p:cNvSpPr/>
            <p:nvPr/>
          </p:nvSpPr>
          <p:spPr>
            <a:xfrm>
              <a:off x="1348810" y="8171475"/>
              <a:ext cx="215901" cy="215254"/>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431" name="Google Shape;431;p34"/>
          <p:cNvGrpSpPr/>
          <p:nvPr/>
        </p:nvGrpSpPr>
        <p:grpSpPr>
          <a:xfrm rot="429629">
            <a:off x="6437313" y="5160963"/>
            <a:ext cx="431800" cy="215900"/>
            <a:chOff x="1415480" y="3717032"/>
            <a:chExt cx="1224136" cy="792088"/>
          </a:xfrm>
        </p:grpSpPr>
        <p:sp>
          <p:nvSpPr>
            <p:cNvPr id="432" name="Google Shape;432;p34"/>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33" name="Google Shape;433;p34"/>
            <p:cNvSpPr/>
            <p:nvPr/>
          </p:nvSpPr>
          <p:spPr>
            <a:xfrm>
              <a:off x="2349707" y="4137906"/>
              <a:ext cx="216024" cy="215493"/>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434" name="Google Shape;434;p34"/>
          <p:cNvSpPr/>
          <p:nvPr/>
        </p:nvSpPr>
        <p:spPr>
          <a:xfrm rot="429629">
            <a:off x="7199313" y="4841875"/>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35" name="Google Shape;435;p34"/>
          <p:cNvSpPr/>
          <p:nvPr/>
        </p:nvSpPr>
        <p:spPr>
          <a:xfrm rot="429629">
            <a:off x="8321675" y="4808538"/>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36" name="Google Shape;436;p34"/>
          <p:cNvSpPr/>
          <p:nvPr/>
        </p:nvSpPr>
        <p:spPr>
          <a:xfrm rot="429629">
            <a:off x="8974138" y="5105400"/>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37" name="Google Shape;437;p34"/>
          <p:cNvSpPr/>
          <p:nvPr/>
        </p:nvSpPr>
        <p:spPr>
          <a:xfrm rot="429629">
            <a:off x="9518650" y="4814888"/>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438" name="Google Shape;438;p34"/>
          <p:cNvGrpSpPr/>
          <p:nvPr/>
        </p:nvGrpSpPr>
        <p:grpSpPr>
          <a:xfrm rot="429629">
            <a:off x="10493375" y="5105400"/>
            <a:ext cx="431800" cy="215900"/>
            <a:chOff x="1415480" y="3717032"/>
            <a:chExt cx="1224136" cy="792088"/>
          </a:xfrm>
        </p:grpSpPr>
        <p:sp>
          <p:nvSpPr>
            <p:cNvPr id="439" name="Google Shape;439;p34"/>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0" name="Google Shape;440;p34"/>
            <p:cNvSpPr/>
            <p:nvPr/>
          </p:nvSpPr>
          <p:spPr>
            <a:xfrm>
              <a:off x="2349707" y="4137906"/>
              <a:ext cx="216024" cy="21549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441" name="Google Shape;441;p34"/>
          <p:cNvSpPr/>
          <p:nvPr/>
        </p:nvSpPr>
        <p:spPr>
          <a:xfrm rot="429629">
            <a:off x="11136313" y="4795838"/>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2" name="Google Shape;442;p34"/>
          <p:cNvSpPr/>
          <p:nvPr/>
        </p:nvSpPr>
        <p:spPr>
          <a:xfrm rot="429629">
            <a:off x="9898063" y="5172075"/>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3" name="Google Shape;443;p34"/>
          <p:cNvSpPr/>
          <p:nvPr/>
        </p:nvSpPr>
        <p:spPr>
          <a:xfrm rot="429629">
            <a:off x="7727950" y="5172075"/>
            <a:ext cx="433388"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4" name="Google Shape;444;p34"/>
          <p:cNvSpPr/>
          <p:nvPr/>
        </p:nvSpPr>
        <p:spPr>
          <a:xfrm>
            <a:off x="454675" y="1453200"/>
            <a:ext cx="1530300" cy="503100"/>
          </a:xfrm>
          <a:prstGeom prst="roundRect">
            <a:avLst>
              <a:gd name="adj" fmla="val 16667"/>
            </a:avLst>
          </a:prstGeom>
          <a:solidFill>
            <a:srgbClr val="22C4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dk1"/>
                </a:solidFill>
                <a:latin typeface="Century Gothic"/>
                <a:ea typeface="Century Gothic"/>
                <a:cs typeface="Century Gothic"/>
                <a:sym typeface="Century Gothic"/>
              </a:rPr>
              <a:t>Activity</a:t>
            </a:r>
            <a:endParaRPr/>
          </a:p>
        </p:txBody>
      </p:sp>
      <p:sp>
        <p:nvSpPr>
          <p:cNvPr id="445" name="Google Shape;445;p34"/>
          <p:cNvSpPr/>
          <p:nvPr/>
        </p:nvSpPr>
        <p:spPr>
          <a:xfrm rot="-4945847">
            <a:off x="6884194" y="4067969"/>
            <a:ext cx="76200" cy="58738"/>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6" name="Google Shape;446;p34"/>
          <p:cNvSpPr/>
          <p:nvPr/>
        </p:nvSpPr>
        <p:spPr>
          <a:xfrm rot="-4945847">
            <a:off x="7031832" y="3945731"/>
            <a:ext cx="76200" cy="58737"/>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7" name="Google Shape;447;p34"/>
          <p:cNvSpPr/>
          <p:nvPr/>
        </p:nvSpPr>
        <p:spPr>
          <a:xfrm rot="-4945847">
            <a:off x="6955632" y="4293394"/>
            <a:ext cx="76200" cy="58737"/>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8" name="Google Shape;448;p34"/>
          <p:cNvSpPr txBox="1"/>
          <p:nvPr/>
        </p:nvSpPr>
        <p:spPr>
          <a:xfrm>
            <a:off x="454675" y="2412013"/>
            <a:ext cx="4068900" cy="922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SzPts val="1800"/>
              <a:buFont typeface="Arial"/>
              <a:buAutoNum type="arabicPeriod"/>
            </a:pPr>
            <a:r>
              <a:rPr lang="en-GB" sz="1800">
                <a:latin typeface="Arial"/>
                <a:ea typeface="Arial"/>
                <a:cs typeface="Arial"/>
                <a:sym typeface="Arial"/>
              </a:rPr>
              <a:t>Oxygen metabolism Deoxyhemoglobin</a:t>
            </a:r>
            <a:endParaRPr/>
          </a:p>
          <a:p>
            <a:pPr marL="342900" marR="0" lvl="0" indent="-228600" algn="l" rtl="0">
              <a:spcBef>
                <a:spcPts val="0"/>
              </a:spcBef>
              <a:spcAft>
                <a:spcPts val="0"/>
              </a:spcAft>
              <a:buClr>
                <a:schemeClr val="lt1"/>
              </a:buClr>
              <a:buSzPts val="1800"/>
              <a:buFont typeface="Arial"/>
              <a:buNone/>
            </a:pPr>
            <a:endParaRPr sz="1800">
              <a:solidFill>
                <a:schemeClr val="lt1"/>
              </a:solidFill>
              <a:latin typeface="Arial"/>
              <a:ea typeface="Arial"/>
              <a:cs typeface="Arial"/>
              <a:sym typeface="Arial"/>
            </a:endParaRPr>
          </a:p>
        </p:txBody>
      </p:sp>
      <p:cxnSp>
        <p:nvCxnSpPr>
          <p:cNvPr id="449" name="Google Shape;449;p34"/>
          <p:cNvCxnSpPr/>
          <p:nvPr/>
        </p:nvCxnSpPr>
        <p:spPr>
          <a:xfrm rot="10800000" flipH="1">
            <a:off x="3071700" y="2365213"/>
            <a:ext cx="6600" cy="376500"/>
          </a:xfrm>
          <a:prstGeom prst="straightConnector1">
            <a:avLst/>
          </a:prstGeom>
          <a:noFill/>
          <a:ln w="15875" cap="rnd" cmpd="sng">
            <a:solidFill>
              <a:srgbClr val="980DA5"/>
            </a:solidFill>
            <a:prstDash val="solid"/>
            <a:round/>
            <a:headEnd type="none" w="sm" len="sm"/>
            <a:tailEnd type="triangle" w="med" len="med"/>
          </a:ln>
        </p:spPr>
      </p:cxnSp>
      <p:cxnSp>
        <p:nvCxnSpPr>
          <p:cNvPr id="450" name="Google Shape;450;p34"/>
          <p:cNvCxnSpPr/>
          <p:nvPr/>
        </p:nvCxnSpPr>
        <p:spPr>
          <a:xfrm rot="10800000">
            <a:off x="2891563" y="2741788"/>
            <a:ext cx="0" cy="284100"/>
          </a:xfrm>
          <a:prstGeom prst="straightConnector1">
            <a:avLst/>
          </a:prstGeom>
          <a:noFill/>
          <a:ln w="15875" cap="rnd" cmpd="sng">
            <a:solidFill>
              <a:srgbClr val="980DA5"/>
            </a:solidFill>
            <a:prstDash val="solid"/>
            <a:round/>
            <a:headEnd type="none" w="sm" len="sm"/>
            <a:tailEnd type="triangle" w="med" len="med"/>
          </a:ln>
        </p:spPr>
      </p:cxnSp>
      <p:sp>
        <p:nvSpPr>
          <p:cNvPr id="451" name="Google Shape;451;p34"/>
          <p:cNvSpPr/>
          <p:nvPr/>
        </p:nvSpPr>
        <p:spPr>
          <a:xfrm rot="429629">
            <a:off x="7970838" y="5305425"/>
            <a:ext cx="76200" cy="58738"/>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2" name="Google Shape;452;p34"/>
          <p:cNvSpPr/>
          <p:nvPr/>
        </p:nvSpPr>
        <p:spPr>
          <a:xfrm rot="429629">
            <a:off x="6891338" y="4522788"/>
            <a:ext cx="76200" cy="58737"/>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5"/>
          <p:cNvSpPr txBox="1">
            <a:spLocks noGrp="1"/>
          </p:cNvSpPr>
          <p:nvPr>
            <p:ph type="body" idx="2"/>
          </p:nvPr>
        </p:nvSpPr>
        <p:spPr>
          <a:xfrm>
            <a:off x="1906588" y="542413"/>
            <a:ext cx="8743800" cy="57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176"/>
              <a:buNone/>
            </a:pPr>
            <a:r>
              <a:rPr lang="en-GB" sz="2720" b="1">
                <a:solidFill>
                  <a:srgbClr val="000000"/>
                </a:solidFill>
              </a:rPr>
              <a:t>Deoxy-hemoglobin as endogenous contrast agent</a:t>
            </a:r>
            <a:endParaRPr b="1">
              <a:solidFill>
                <a:srgbClr val="000000"/>
              </a:solidFill>
            </a:endParaRPr>
          </a:p>
          <a:p>
            <a:pPr marL="0" lvl="0" indent="0" algn="l" rtl="0">
              <a:lnSpc>
                <a:spcPct val="90000"/>
              </a:lnSpc>
              <a:spcBef>
                <a:spcPts val="544"/>
              </a:spcBef>
              <a:spcAft>
                <a:spcPts val="0"/>
              </a:spcAft>
              <a:buSzPts val="2176"/>
              <a:buNone/>
            </a:pPr>
            <a:endParaRPr sz="2720"/>
          </a:p>
        </p:txBody>
      </p:sp>
      <p:sp>
        <p:nvSpPr>
          <p:cNvPr id="459" name="Google Shape;459;p35"/>
          <p:cNvSpPr/>
          <p:nvPr/>
        </p:nvSpPr>
        <p:spPr>
          <a:xfrm rot="5400000">
            <a:off x="7751763" y="1176338"/>
            <a:ext cx="720725" cy="7775575"/>
          </a:xfrm>
          <a:prstGeom prst="can">
            <a:avLst>
              <a:gd name="adj" fmla="val 25000"/>
            </a:avLst>
          </a:prstGeom>
          <a:gradFill>
            <a:gsLst>
              <a:gs pos="0">
                <a:srgbClr val="F583DB"/>
              </a:gs>
              <a:gs pos="100000">
                <a:srgbClr val="ADB4D0"/>
              </a:gs>
            </a:gsLst>
            <a:lin ang="16200000" scaled="0"/>
          </a:gradFill>
          <a:ln w="9525" cap="rnd" cmpd="sng">
            <a:solidFill>
              <a:srgbClr val="FBBFE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60" name="Google Shape;460;p35"/>
          <p:cNvSpPr/>
          <p:nvPr/>
        </p:nvSpPr>
        <p:spPr>
          <a:xfrm>
            <a:off x="6158275" y="3080238"/>
            <a:ext cx="1528037" cy="1588124"/>
          </a:xfrm>
          <a:custGeom>
            <a:avLst/>
            <a:gdLst/>
            <a:ahLst/>
            <a:cxnLst/>
            <a:rect l="l" t="t" r="r" b="b"/>
            <a:pathLst>
              <a:path w="1528037" h="1588124" extrusionOk="0">
                <a:moveTo>
                  <a:pt x="753337" y="1105524"/>
                </a:moveTo>
                <a:cubicBezTo>
                  <a:pt x="757570" y="1145741"/>
                  <a:pt x="787523" y="1164190"/>
                  <a:pt x="766037" y="1346824"/>
                </a:cubicBezTo>
                <a:cubicBezTo>
                  <a:pt x="764473" y="1360119"/>
                  <a:pt x="760763" y="1373785"/>
                  <a:pt x="753337" y="1384924"/>
                </a:cubicBezTo>
                <a:cubicBezTo>
                  <a:pt x="743374" y="1399868"/>
                  <a:pt x="727937" y="1410324"/>
                  <a:pt x="715237" y="1423024"/>
                </a:cubicBezTo>
                <a:cubicBezTo>
                  <a:pt x="704780" y="1475307"/>
                  <a:pt x="688232" y="1521415"/>
                  <a:pt x="715237" y="1575424"/>
                </a:cubicBezTo>
                <a:cubicBezTo>
                  <a:pt x="721224" y="1587398"/>
                  <a:pt x="740637" y="1583891"/>
                  <a:pt x="753337" y="1588124"/>
                </a:cubicBezTo>
                <a:cubicBezTo>
                  <a:pt x="770270" y="1583891"/>
                  <a:pt x="788094" y="1582300"/>
                  <a:pt x="804137" y="1575424"/>
                </a:cubicBezTo>
                <a:cubicBezTo>
                  <a:pt x="818166" y="1569411"/>
                  <a:pt x="827018" y="1551195"/>
                  <a:pt x="842237" y="1550024"/>
                </a:cubicBezTo>
                <a:cubicBezTo>
                  <a:pt x="884656" y="1546761"/>
                  <a:pt x="926904" y="1558491"/>
                  <a:pt x="969237" y="1562724"/>
                </a:cubicBezTo>
                <a:cubicBezTo>
                  <a:pt x="981937" y="1566957"/>
                  <a:pt x="993950" y="1575424"/>
                  <a:pt x="1007337" y="1575424"/>
                </a:cubicBezTo>
                <a:cubicBezTo>
                  <a:pt x="1048233" y="1575424"/>
                  <a:pt x="1051334" y="1553879"/>
                  <a:pt x="1070837" y="1524624"/>
                </a:cubicBezTo>
                <a:cubicBezTo>
                  <a:pt x="942443" y="1332034"/>
                  <a:pt x="1081413" y="1529696"/>
                  <a:pt x="981937" y="1410324"/>
                </a:cubicBezTo>
                <a:cubicBezTo>
                  <a:pt x="936441" y="1355729"/>
                  <a:pt x="972476" y="1391402"/>
                  <a:pt x="943837" y="1334124"/>
                </a:cubicBezTo>
                <a:cubicBezTo>
                  <a:pt x="894598" y="1235647"/>
                  <a:pt x="937659" y="1353689"/>
                  <a:pt x="905737" y="1257924"/>
                </a:cubicBezTo>
                <a:cubicBezTo>
                  <a:pt x="906275" y="1253617"/>
                  <a:pt x="913066" y="1145331"/>
                  <a:pt x="931137" y="1118224"/>
                </a:cubicBezTo>
                <a:cubicBezTo>
                  <a:pt x="941100" y="1103280"/>
                  <a:pt x="957739" y="1093922"/>
                  <a:pt x="969237" y="1080124"/>
                </a:cubicBezTo>
                <a:cubicBezTo>
                  <a:pt x="979008" y="1068398"/>
                  <a:pt x="986170" y="1054724"/>
                  <a:pt x="994637" y="1042024"/>
                </a:cubicBezTo>
                <a:cubicBezTo>
                  <a:pt x="1028504" y="1046257"/>
                  <a:pt x="1062657" y="1048619"/>
                  <a:pt x="1096237" y="1054724"/>
                </a:cubicBezTo>
                <a:cubicBezTo>
                  <a:pt x="1109408" y="1057119"/>
                  <a:pt x="1126556" y="1056531"/>
                  <a:pt x="1134337" y="1067424"/>
                </a:cubicBezTo>
                <a:cubicBezTo>
                  <a:pt x="1162795" y="1107265"/>
                  <a:pt x="1145894" y="1150329"/>
                  <a:pt x="1185137" y="1181724"/>
                </a:cubicBezTo>
                <a:cubicBezTo>
                  <a:pt x="1195590" y="1190087"/>
                  <a:pt x="1210537" y="1190191"/>
                  <a:pt x="1223237" y="1194424"/>
                </a:cubicBezTo>
                <a:cubicBezTo>
                  <a:pt x="1316003" y="1132580"/>
                  <a:pt x="1211674" y="1216412"/>
                  <a:pt x="1274037" y="1029324"/>
                </a:cubicBezTo>
                <a:cubicBezTo>
                  <a:pt x="1278270" y="1016624"/>
                  <a:pt x="1300435" y="1023125"/>
                  <a:pt x="1312137" y="1016624"/>
                </a:cubicBezTo>
                <a:cubicBezTo>
                  <a:pt x="1338822" y="1001799"/>
                  <a:pt x="1388337" y="965824"/>
                  <a:pt x="1388337" y="965824"/>
                </a:cubicBezTo>
                <a:cubicBezTo>
                  <a:pt x="1392570" y="953124"/>
                  <a:pt x="1401037" y="941111"/>
                  <a:pt x="1401037" y="927724"/>
                </a:cubicBezTo>
                <a:cubicBezTo>
                  <a:pt x="1401037" y="897790"/>
                  <a:pt x="1401724" y="865598"/>
                  <a:pt x="1388337" y="838824"/>
                </a:cubicBezTo>
                <a:cubicBezTo>
                  <a:pt x="1382350" y="826850"/>
                  <a:pt x="1363152" y="829646"/>
                  <a:pt x="1350237" y="826124"/>
                </a:cubicBezTo>
                <a:cubicBezTo>
                  <a:pt x="1192679" y="783154"/>
                  <a:pt x="1298233" y="817256"/>
                  <a:pt x="1210537" y="788024"/>
                </a:cubicBezTo>
                <a:cubicBezTo>
                  <a:pt x="1197837" y="775324"/>
                  <a:pt x="1183464" y="764101"/>
                  <a:pt x="1172437" y="749924"/>
                </a:cubicBezTo>
                <a:cubicBezTo>
                  <a:pt x="1153695" y="725827"/>
                  <a:pt x="1121637" y="673724"/>
                  <a:pt x="1121637" y="673724"/>
                </a:cubicBezTo>
                <a:cubicBezTo>
                  <a:pt x="1125870" y="648324"/>
                  <a:pt x="1126194" y="621953"/>
                  <a:pt x="1134337" y="597524"/>
                </a:cubicBezTo>
                <a:cubicBezTo>
                  <a:pt x="1140445" y="579200"/>
                  <a:pt x="1183368" y="529362"/>
                  <a:pt x="1197837" y="521324"/>
                </a:cubicBezTo>
                <a:cubicBezTo>
                  <a:pt x="1221242" y="508321"/>
                  <a:pt x="1274037" y="495924"/>
                  <a:pt x="1274037" y="495924"/>
                </a:cubicBezTo>
                <a:cubicBezTo>
                  <a:pt x="1281566" y="497000"/>
                  <a:pt x="1376856" y="505203"/>
                  <a:pt x="1401037" y="521324"/>
                </a:cubicBezTo>
                <a:cubicBezTo>
                  <a:pt x="1415981" y="531287"/>
                  <a:pt x="1426437" y="546724"/>
                  <a:pt x="1439137" y="559424"/>
                </a:cubicBezTo>
                <a:cubicBezTo>
                  <a:pt x="1445322" y="590347"/>
                  <a:pt x="1437028" y="644442"/>
                  <a:pt x="1489937" y="635624"/>
                </a:cubicBezTo>
                <a:cubicBezTo>
                  <a:pt x="1504993" y="633115"/>
                  <a:pt x="1515337" y="618691"/>
                  <a:pt x="1528037" y="610224"/>
                </a:cubicBezTo>
                <a:cubicBezTo>
                  <a:pt x="1523804" y="576357"/>
                  <a:pt x="1521442" y="542204"/>
                  <a:pt x="1515337" y="508624"/>
                </a:cubicBezTo>
                <a:cubicBezTo>
                  <a:pt x="1512942" y="495453"/>
                  <a:pt x="1512103" y="479990"/>
                  <a:pt x="1502637" y="470524"/>
                </a:cubicBezTo>
                <a:cubicBezTo>
                  <a:pt x="1458968" y="426855"/>
                  <a:pt x="1436247" y="422994"/>
                  <a:pt x="1388337" y="407024"/>
                </a:cubicBezTo>
                <a:cubicBezTo>
                  <a:pt x="1379870" y="394324"/>
                  <a:pt x="1364830" y="384070"/>
                  <a:pt x="1362937" y="368924"/>
                </a:cubicBezTo>
                <a:cubicBezTo>
                  <a:pt x="1361593" y="358175"/>
                  <a:pt x="1384525" y="269871"/>
                  <a:pt x="1388337" y="254624"/>
                </a:cubicBezTo>
                <a:cubicBezTo>
                  <a:pt x="1386835" y="233601"/>
                  <a:pt x="1398212" y="73999"/>
                  <a:pt x="1350237" y="26024"/>
                </a:cubicBezTo>
                <a:cubicBezTo>
                  <a:pt x="1340771" y="16558"/>
                  <a:pt x="1325205" y="16228"/>
                  <a:pt x="1312137" y="13324"/>
                </a:cubicBezTo>
                <a:cubicBezTo>
                  <a:pt x="1287000" y="7738"/>
                  <a:pt x="1261337" y="4857"/>
                  <a:pt x="1235937" y="624"/>
                </a:cubicBezTo>
                <a:cubicBezTo>
                  <a:pt x="1185137" y="4857"/>
                  <a:pt x="1129131" y="-9473"/>
                  <a:pt x="1083537" y="13324"/>
                </a:cubicBezTo>
                <a:cubicBezTo>
                  <a:pt x="1059590" y="25298"/>
                  <a:pt x="1063388" y="63270"/>
                  <a:pt x="1058137" y="89524"/>
                </a:cubicBezTo>
                <a:cubicBezTo>
                  <a:pt x="1050547" y="127474"/>
                  <a:pt x="1041717" y="213531"/>
                  <a:pt x="994637" y="229224"/>
                </a:cubicBezTo>
                <a:lnTo>
                  <a:pt x="956537" y="241924"/>
                </a:lnTo>
                <a:cubicBezTo>
                  <a:pt x="914204" y="237691"/>
                  <a:pt x="869898" y="242678"/>
                  <a:pt x="829537" y="229224"/>
                </a:cubicBezTo>
                <a:cubicBezTo>
                  <a:pt x="815057" y="224397"/>
                  <a:pt x="813908" y="202850"/>
                  <a:pt x="804137" y="191124"/>
                </a:cubicBezTo>
                <a:cubicBezTo>
                  <a:pt x="792639" y="177326"/>
                  <a:pt x="778737" y="165724"/>
                  <a:pt x="766037" y="153024"/>
                </a:cubicBezTo>
                <a:cubicBezTo>
                  <a:pt x="761804" y="136091"/>
                  <a:pt x="757123" y="119263"/>
                  <a:pt x="753337" y="102224"/>
                </a:cubicBezTo>
                <a:cubicBezTo>
                  <a:pt x="748654" y="81152"/>
                  <a:pt x="752611" y="56685"/>
                  <a:pt x="740637" y="38724"/>
                </a:cubicBezTo>
                <a:cubicBezTo>
                  <a:pt x="733211" y="27585"/>
                  <a:pt x="715237" y="30257"/>
                  <a:pt x="702537" y="26024"/>
                </a:cubicBezTo>
                <a:cubicBezTo>
                  <a:pt x="661953" y="39552"/>
                  <a:pt x="658185" y="32144"/>
                  <a:pt x="639037" y="76824"/>
                </a:cubicBezTo>
                <a:cubicBezTo>
                  <a:pt x="632161" y="92867"/>
                  <a:pt x="641595" y="119147"/>
                  <a:pt x="626337" y="127624"/>
                </a:cubicBezTo>
                <a:cubicBezTo>
                  <a:pt x="596502" y="144199"/>
                  <a:pt x="558604" y="136091"/>
                  <a:pt x="524737" y="140324"/>
                </a:cubicBezTo>
                <a:cubicBezTo>
                  <a:pt x="528970" y="161491"/>
                  <a:pt x="525463" y="185863"/>
                  <a:pt x="537437" y="203824"/>
                </a:cubicBezTo>
                <a:cubicBezTo>
                  <a:pt x="544863" y="214963"/>
                  <a:pt x="562665" y="212846"/>
                  <a:pt x="575537" y="216524"/>
                </a:cubicBezTo>
                <a:cubicBezTo>
                  <a:pt x="592320" y="221319"/>
                  <a:pt x="609404" y="224991"/>
                  <a:pt x="626337" y="229224"/>
                </a:cubicBezTo>
                <a:cubicBezTo>
                  <a:pt x="639037" y="237691"/>
                  <a:pt x="653644" y="243831"/>
                  <a:pt x="664437" y="254624"/>
                </a:cubicBezTo>
                <a:cubicBezTo>
                  <a:pt x="689056" y="279243"/>
                  <a:pt x="692208" y="299836"/>
                  <a:pt x="702537" y="330824"/>
                </a:cubicBezTo>
                <a:cubicBezTo>
                  <a:pt x="698304" y="356224"/>
                  <a:pt x="697980" y="382595"/>
                  <a:pt x="689837" y="407024"/>
                </a:cubicBezTo>
                <a:cubicBezTo>
                  <a:pt x="683729" y="425348"/>
                  <a:pt x="640806" y="475186"/>
                  <a:pt x="626337" y="483224"/>
                </a:cubicBezTo>
                <a:cubicBezTo>
                  <a:pt x="602932" y="496227"/>
                  <a:pt x="550137" y="508624"/>
                  <a:pt x="550137" y="508624"/>
                </a:cubicBezTo>
                <a:cubicBezTo>
                  <a:pt x="482404" y="504391"/>
                  <a:pt x="414180" y="505094"/>
                  <a:pt x="346937" y="495924"/>
                </a:cubicBezTo>
                <a:cubicBezTo>
                  <a:pt x="320409" y="492306"/>
                  <a:pt x="296137" y="478991"/>
                  <a:pt x="270737" y="470524"/>
                </a:cubicBezTo>
                <a:lnTo>
                  <a:pt x="232637" y="457824"/>
                </a:lnTo>
                <a:cubicBezTo>
                  <a:pt x="236870" y="500157"/>
                  <a:pt x="235770" y="543369"/>
                  <a:pt x="245337" y="584824"/>
                </a:cubicBezTo>
                <a:cubicBezTo>
                  <a:pt x="248769" y="599697"/>
                  <a:pt x="269218" y="607736"/>
                  <a:pt x="270737" y="622924"/>
                </a:cubicBezTo>
                <a:cubicBezTo>
                  <a:pt x="273716" y="652710"/>
                  <a:pt x="266639" y="683152"/>
                  <a:pt x="258037" y="711824"/>
                </a:cubicBezTo>
                <a:cubicBezTo>
                  <a:pt x="253651" y="726444"/>
                  <a:pt x="242408" y="738198"/>
                  <a:pt x="232637" y="749924"/>
                </a:cubicBezTo>
                <a:cubicBezTo>
                  <a:pt x="212575" y="773999"/>
                  <a:pt x="184980" y="799153"/>
                  <a:pt x="156437" y="813424"/>
                </a:cubicBezTo>
                <a:cubicBezTo>
                  <a:pt x="144463" y="819411"/>
                  <a:pt x="130311" y="820137"/>
                  <a:pt x="118337" y="826124"/>
                </a:cubicBezTo>
                <a:cubicBezTo>
                  <a:pt x="19860" y="875363"/>
                  <a:pt x="137902" y="832302"/>
                  <a:pt x="42137" y="864224"/>
                </a:cubicBezTo>
                <a:cubicBezTo>
                  <a:pt x="29437" y="859991"/>
                  <a:pt x="11463" y="840385"/>
                  <a:pt x="4037" y="851524"/>
                </a:cubicBezTo>
                <a:cubicBezTo>
                  <a:pt x="-15609" y="880993"/>
                  <a:pt x="42161" y="929861"/>
                  <a:pt x="54837" y="940424"/>
                </a:cubicBezTo>
                <a:cubicBezTo>
                  <a:pt x="102635" y="980256"/>
                  <a:pt x="107653" y="967926"/>
                  <a:pt x="181837" y="978524"/>
                </a:cubicBezTo>
                <a:cubicBezTo>
                  <a:pt x="190304" y="991224"/>
                  <a:pt x="200411" y="1002972"/>
                  <a:pt x="207237" y="1016624"/>
                </a:cubicBezTo>
                <a:cubicBezTo>
                  <a:pt x="213224" y="1028598"/>
                  <a:pt x="211574" y="1044271"/>
                  <a:pt x="219937" y="1054724"/>
                </a:cubicBezTo>
                <a:cubicBezTo>
                  <a:pt x="229472" y="1066643"/>
                  <a:pt x="245337" y="1071657"/>
                  <a:pt x="258037" y="1080124"/>
                </a:cubicBezTo>
                <a:cubicBezTo>
                  <a:pt x="322796" y="885847"/>
                  <a:pt x="235881" y="1167576"/>
                  <a:pt x="296137" y="826124"/>
                </a:cubicBezTo>
                <a:cubicBezTo>
                  <a:pt x="298790" y="811093"/>
                  <a:pt x="310050" y="798075"/>
                  <a:pt x="321537" y="788024"/>
                </a:cubicBezTo>
                <a:cubicBezTo>
                  <a:pt x="375284" y="740996"/>
                  <a:pt x="383508" y="741967"/>
                  <a:pt x="435837" y="724524"/>
                </a:cubicBezTo>
                <a:cubicBezTo>
                  <a:pt x="461237" y="728757"/>
                  <a:pt x="489527" y="724719"/>
                  <a:pt x="512037" y="737224"/>
                </a:cubicBezTo>
                <a:cubicBezTo>
                  <a:pt x="554154" y="760623"/>
                  <a:pt x="555097" y="812823"/>
                  <a:pt x="562837" y="851524"/>
                </a:cubicBezTo>
                <a:cubicBezTo>
                  <a:pt x="558604" y="885391"/>
                  <a:pt x="562813" y="921435"/>
                  <a:pt x="550137" y="953124"/>
                </a:cubicBezTo>
                <a:cubicBezTo>
                  <a:pt x="544468" y="967296"/>
                  <a:pt x="525689" y="971698"/>
                  <a:pt x="512037" y="978524"/>
                </a:cubicBezTo>
                <a:cubicBezTo>
                  <a:pt x="406877" y="1031104"/>
                  <a:pt x="545026" y="943831"/>
                  <a:pt x="435837" y="1016624"/>
                </a:cubicBezTo>
                <a:cubicBezTo>
                  <a:pt x="429324" y="1036162"/>
                  <a:pt x="408483" y="1073286"/>
                  <a:pt x="435837" y="1092824"/>
                </a:cubicBezTo>
                <a:cubicBezTo>
                  <a:pt x="457624" y="1108386"/>
                  <a:pt x="512037" y="1118224"/>
                  <a:pt x="512037" y="1118224"/>
                </a:cubicBezTo>
                <a:cubicBezTo>
                  <a:pt x="621226" y="1045431"/>
                  <a:pt x="492730" y="1142358"/>
                  <a:pt x="562837" y="1054724"/>
                </a:cubicBezTo>
                <a:cubicBezTo>
                  <a:pt x="580742" y="1032343"/>
                  <a:pt x="613938" y="1024990"/>
                  <a:pt x="639037" y="1016624"/>
                </a:cubicBezTo>
                <a:cubicBezTo>
                  <a:pt x="655970" y="1020857"/>
                  <a:pt x="674682" y="1020664"/>
                  <a:pt x="689837" y="1029324"/>
                </a:cubicBezTo>
                <a:cubicBezTo>
                  <a:pt x="704103" y="1037476"/>
                  <a:pt x="747077" y="1079762"/>
                  <a:pt x="740637" y="1105524"/>
                </a:cubicBezTo>
                <a:cubicBezTo>
                  <a:pt x="738341" y="1114707"/>
                  <a:pt x="749104" y="1065307"/>
                  <a:pt x="753337" y="1105524"/>
                </a:cubicBezTo>
                <a:close/>
              </a:path>
            </a:pathLst>
          </a:custGeom>
          <a:solidFill>
            <a:srgbClr val="E68C65"/>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61" name="Google Shape;461;p35"/>
          <p:cNvSpPr/>
          <p:nvPr/>
        </p:nvSpPr>
        <p:spPr>
          <a:xfrm>
            <a:off x="6980238" y="3633788"/>
            <a:ext cx="165100" cy="288925"/>
          </a:xfrm>
          <a:prstGeom prst="ellipse">
            <a:avLst/>
          </a:prstGeom>
          <a:solidFill>
            <a:srgbClr val="F9CB9C"/>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462" name="Google Shape;462;p35"/>
          <p:cNvGrpSpPr/>
          <p:nvPr/>
        </p:nvGrpSpPr>
        <p:grpSpPr>
          <a:xfrm>
            <a:off x="4656138" y="4919663"/>
            <a:ext cx="431800" cy="215900"/>
            <a:chOff x="1415480" y="3717032"/>
            <a:chExt cx="1224136" cy="792088"/>
          </a:xfrm>
        </p:grpSpPr>
        <p:sp>
          <p:nvSpPr>
            <p:cNvPr id="463" name="Google Shape;463;p35"/>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64" name="Google Shape;464;p35"/>
            <p:cNvSpPr/>
            <p:nvPr/>
          </p:nvSpPr>
          <p:spPr>
            <a:xfrm>
              <a:off x="2351584" y="4148021"/>
              <a:ext cx="216024" cy="215493"/>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465" name="Google Shape;465;p35"/>
          <p:cNvGrpSpPr/>
          <p:nvPr/>
        </p:nvGrpSpPr>
        <p:grpSpPr>
          <a:xfrm rot="3673551">
            <a:off x="5230813" y="4837113"/>
            <a:ext cx="431800" cy="215900"/>
            <a:chOff x="1415480" y="3717032"/>
            <a:chExt cx="1224136" cy="792088"/>
          </a:xfrm>
        </p:grpSpPr>
        <p:sp>
          <p:nvSpPr>
            <p:cNvPr id="466" name="Google Shape;466;p35"/>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67" name="Google Shape;467;p35"/>
            <p:cNvSpPr/>
            <p:nvPr/>
          </p:nvSpPr>
          <p:spPr>
            <a:xfrm>
              <a:off x="2340867" y="4161904"/>
              <a:ext cx="216024" cy="21549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468" name="Google Shape;468;p35"/>
          <p:cNvGrpSpPr/>
          <p:nvPr/>
        </p:nvGrpSpPr>
        <p:grpSpPr>
          <a:xfrm rot="429629">
            <a:off x="5744179" y="4897579"/>
            <a:ext cx="4336958" cy="724655"/>
            <a:chOff x="1407595" y="1848711"/>
            <a:chExt cx="12290651" cy="2659122"/>
          </a:xfrm>
        </p:grpSpPr>
        <p:sp>
          <p:nvSpPr>
            <p:cNvPr id="469" name="Google Shape;469;p35"/>
            <p:cNvSpPr/>
            <p:nvPr/>
          </p:nvSpPr>
          <p:spPr>
            <a:xfrm>
              <a:off x="1407595" y="3715588"/>
              <a:ext cx="1223693" cy="792245"/>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70" name="Google Shape;470;p35"/>
            <p:cNvSpPr/>
            <p:nvPr/>
          </p:nvSpPr>
          <p:spPr>
            <a:xfrm>
              <a:off x="2342605" y="4148106"/>
              <a:ext cx="215946" cy="21553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71" name="Google Shape;471;p35"/>
            <p:cNvSpPr/>
            <p:nvPr/>
          </p:nvSpPr>
          <p:spPr>
            <a:xfrm>
              <a:off x="7912734" y="3001297"/>
              <a:ext cx="215946" cy="215539"/>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72" name="Google Shape;472;p35"/>
            <p:cNvSpPr/>
            <p:nvPr/>
          </p:nvSpPr>
          <p:spPr>
            <a:xfrm>
              <a:off x="13482300" y="1848711"/>
              <a:ext cx="215946" cy="215539"/>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473" name="Google Shape;473;p35"/>
          <p:cNvGrpSpPr/>
          <p:nvPr/>
        </p:nvGrpSpPr>
        <p:grpSpPr>
          <a:xfrm rot="429629">
            <a:off x="6062663" y="4779963"/>
            <a:ext cx="431800" cy="215900"/>
            <a:chOff x="1415480" y="3717032"/>
            <a:chExt cx="1224136" cy="792088"/>
          </a:xfrm>
        </p:grpSpPr>
        <p:sp>
          <p:nvSpPr>
            <p:cNvPr id="474" name="Google Shape;474;p35"/>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75" name="Google Shape;475;p35"/>
            <p:cNvSpPr/>
            <p:nvPr/>
          </p:nvSpPr>
          <p:spPr>
            <a:xfrm>
              <a:off x="2349707" y="4137906"/>
              <a:ext cx="216024" cy="215493"/>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476" name="Google Shape;476;p35"/>
          <p:cNvGrpSpPr/>
          <p:nvPr/>
        </p:nvGrpSpPr>
        <p:grpSpPr>
          <a:xfrm rot="-4945847">
            <a:off x="7026892" y="4073504"/>
            <a:ext cx="1021377" cy="1274661"/>
            <a:chOff x="1348810" y="3715539"/>
            <a:chExt cx="2893918" cy="4671190"/>
          </a:xfrm>
        </p:grpSpPr>
        <p:sp>
          <p:nvSpPr>
            <p:cNvPr id="477" name="Google Shape;477;p35"/>
            <p:cNvSpPr/>
            <p:nvPr/>
          </p:nvSpPr>
          <p:spPr>
            <a:xfrm>
              <a:off x="1415077" y="3715539"/>
              <a:ext cx="1223440" cy="79119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78" name="Google Shape;478;p35"/>
            <p:cNvSpPr/>
            <p:nvPr/>
          </p:nvSpPr>
          <p:spPr>
            <a:xfrm>
              <a:off x="2350084" y="4137735"/>
              <a:ext cx="215901" cy="215254"/>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79" name="Google Shape;479;p35"/>
            <p:cNvSpPr/>
            <p:nvPr/>
          </p:nvSpPr>
          <p:spPr>
            <a:xfrm>
              <a:off x="3054524" y="4145804"/>
              <a:ext cx="215901" cy="221070"/>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80" name="Google Shape;480;p35"/>
            <p:cNvSpPr/>
            <p:nvPr/>
          </p:nvSpPr>
          <p:spPr>
            <a:xfrm>
              <a:off x="4026827" y="3984540"/>
              <a:ext cx="215901" cy="215251"/>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81" name="Google Shape;481;p35"/>
            <p:cNvSpPr/>
            <p:nvPr/>
          </p:nvSpPr>
          <p:spPr>
            <a:xfrm>
              <a:off x="1348810" y="8171475"/>
              <a:ext cx="215901" cy="215254"/>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grpSp>
        <p:nvGrpSpPr>
          <p:cNvPr id="482" name="Google Shape;482;p35"/>
          <p:cNvGrpSpPr/>
          <p:nvPr/>
        </p:nvGrpSpPr>
        <p:grpSpPr>
          <a:xfrm rot="429629">
            <a:off x="6437313" y="5160963"/>
            <a:ext cx="431800" cy="215900"/>
            <a:chOff x="1415480" y="3717032"/>
            <a:chExt cx="1224136" cy="792088"/>
          </a:xfrm>
        </p:grpSpPr>
        <p:sp>
          <p:nvSpPr>
            <p:cNvPr id="483" name="Google Shape;483;p35"/>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84" name="Google Shape;484;p35"/>
            <p:cNvSpPr/>
            <p:nvPr/>
          </p:nvSpPr>
          <p:spPr>
            <a:xfrm>
              <a:off x="2349707" y="4137906"/>
              <a:ext cx="216024" cy="215493"/>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485" name="Google Shape;485;p35"/>
          <p:cNvSpPr/>
          <p:nvPr/>
        </p:nvSpPr>
        <p:spPr>
          <a:xfrm rot="429629">
            <a:off x="7199313" y="4841875"/>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86" name="Google Shape;486;p35"/>
          <p:cNvSpPr/>
          <p:nvPr/>
        </p:nvSpPr>
        <p:spPr>
          <a:xfrm rot="429629">
            <a:off x="8321675" y="4808538"/>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87" name="Google Shape;487;p35"/>
          <p:cNvSpPr/>
          <p:nvPr/>
        </p:nvSpPr>
        <p:spPr>
          <a:xfrm rot="429629">
            <a:off x="8974138" y="5105400"/>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88" name="Google Shape;488;p35"/>
          <p:cNvSpPr/>
          <p:nvPr/>
        </p:nvSpPr>
        <p:spPr>
          <a:xfrm rot="429629">
            <a:off x="9518650" y="4814888"/>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489" name="Google Shape;489;p35"/>
          <p:cNvGrpSpPr/>
          <p:nvPr/>
        </p:nvGrpSpPr>
        <p:grpSpPr>
          <a:xfrm rot="429629">
            <a:off x="10493375" y="5105400"/>
            <a:ext cx="431800" cy="215900"/>
            <a:chOff x="1415480" y="3717032"/>
            <a:chExt cx="1224136" cy="792088"/>
          </a:xfrm>
        </p:grpSpPr>
        <p:sp>
          <p:nvSpPr>
            <p:cNvPr id="490" name="Google Shape;490;p35"/>
            <p:cNvSpPr/>
            <p:nvPr/>
          </p:nvSpPr>
          <p:spPr>
            <a:xfrm>
              <a:off x="1415480" y="3717032"/>
              <a:ext cx="1224136" cy="792088"/>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1" name="Google Shape;491;p35"/>
            <p:cNvSpPr/>
            <p:nvPr/>
          </p:nvSpPr>
          <p:spPr>
            <a:xfrm>
              <a:off x="2349707" y="4137906"/>
              <a:ext cx="216024" cy="215496"/>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sp>
        <p:nvSpPr>
          <p:cNvPr id="492" name="Google Shape;492;p35"/>
          <p:cNvSpPr/>
          <p:nvPr/>
        </p:nvSpPr>
        <p:spPr>
          <a:xfrm rot="429629">
            <a:off x="11136313" y="4795838"/>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3" name="Google Shape;493;p35"/>
          <p:cNvSpPr/>
          <p:nvPr/>
        </p:nvSpPr>
        <p:spPr>
          <a:xfrm rot="429629">
            <a:off x="9898063" y="5172075"/>
            <a:ext cx="431800"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4" name="Google Shape;494;p35"/>
          <p:cNvSpPr/>
          <p:nvPr/>
        </p:nvSpPr>
        <p:spPr>
          <a:xfrm rot="429629">
            <a:off x="7727950" y="5172075"/>
            <a:ext cx="433388" cy="215900"/>
          </a:xfrm>
          <a:prstGeom prst="ellipse">
            <a:avLst/>
          </a:prstGeom>
          <a:gradFill>
            <a:gsLst>
              <a:gs pos="0">
                <a:srgbClr val="D92BE1"/>
              </a:gs>
              <a:gs pos="100000">
                <a:srgbClr val="8C0B6E"/>
              </a:gs>
            </a:gsLst>
            <a:lin ang="5400000" scaled="0"/>
          </a:gradFill>
          <a:ln w="9525" cap="rnd" cmpd="sng">
            <a:solidFill>
              <a:srgbClr val="BF86BD">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5" name="Google Shape;495;p35"/>
          <p:cNvSpPr/>
          <p:nvPr/>
        </p:nvSpPr>
        <p:spPr>
          <a:xfrm>
            <a:off x="371475" y="2273300"/>
            <a:ext cx="1530350" cy="503238"/>
          </a:xfrm>
          <a:prstGeom prst="roundRect">
            <a:avLst>
              <a:gd name="adj" fmla="val 16667"/>
            </a:avLst>
          </a:prstGeom>
          <a:solidFill>
            <a:srgbClr val="22C4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1">
                <a:solidFill>
                  <a:schemeClr val="dk1"/>
                </a:solidFill>
                <a:latin typeface="Century Gothic"/>
                <a:ea typeface="Century Gothic"/>
                <a:cs typeface="Century Gothic"/>
                <a:sym typeface="Century Gothic"/>
              </a:rPr>
              <a:t>Activity</a:t>
            </a:r>
            <a:endParaRPr/>
          </a:p>
        </p:txBody>
      </p:sp>
      <p:sp>
        <p:nvSpPr>
          <p:cNvPr id="496" name="Google Shape;496;p35"/>
          <p:cNvSpPr/>
          <p:nvPr/>
        </p:nvSpPr>
        <p:spPr>
          <a:xfrm rot="-4945847">
            <a:off x="6884194" y="4067969"/>
            <a:ext cx="76200" cy="58738"/>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7" name="Google Shape;497;p35"/>
          <p:cNvSpPr/>
          <p:nvPr/>
        </p:nvSpPr>
        <p:spPr>
          <a:xfrm rot="-4945847">
            <a:off x="9840119" y="4869656"/>
            <a:ext cx="76200" cy="58738"/>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8" name="Google Shape;498;p35"/>
          <p:cNvSpPr/>
          <p:nvPr/>
        </p:nvSpPr>
        <p:spPr>
          <a:xfrm rot="-4945847">
            <a:off x="8612982" y="4869656"/>
            <a:ext cx="76200" cy="58737"/>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9" name="Google Shape;499;p35"/>
          <p:cNvSpPr txBox="1"/>
          <p:nvPr/>
        </p:nvSpPr>
        <p:spPr>
          <a:xfrm>
            <a:off x="371475" y="2997200"/>
            <a:ext cx="4068763" cy="175418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SzPts val="1800"/>
              <a:buFont typeface="Century Gothic"/>
              <a:buAutoNum type="arabicPeriod"/>
            </a:pPr>
            <a:r>
              <a:rPr lang="en-GB" sz="1800">
                <a:latin typeface="Century Gothic"/>
                <a:ea typeface="Century Gothic"/>
                <a:cs typeface="Century Gothic"/>
                <a:sym typeface="Century Gothic"/>
              </a:rPr>
              <a:t>Oxygen metabolism Deoxyhemoglobin</a:t>
            </a:r>
            <a:endParaRPr sz="1800">
              <a:latin typeface="Century Gothic"/>
              <a:ea typeface="Century Gothic"/>
              <a:cs typeface="Century Gothic"/>
              <a:sym typeface="Century Gothic"/>
            </a:endParaRPr>
          </a:p>
          <a:p>
            <a:pPr marL="342900" marR="0" lvl="0" indent="-228600" algn="l" rtl="0">
              <a:spcBef>
                <a:spcPts val="0"/>
              </a:spcBef>
              <a:spcAft>
                <a:spcPts val="0"/>
              </a:spcAft>
              <a:buClr>
                <a:schemeClr val="lt1"/>
              </a:buClr>
              <a:buSzPts val="1800"/>
              <a:buFont typeface="Century Gothic"/>
              <a:buNone/>
            </a:pPr>
            <a:endParaRPr sz="1800">
              <a:solidFill>
                <a:schemeClr val="lt1"/>
              </a:solidFill>
              <a:latin typeface="Century Gothic"/>
              <a:ea typeface="Century Gothic"/>
              <a:cs typeface="Century Gothic"/>
              <a:sym typeface="Century Gothic"/>
            </a:endParaRPr>
          </a:p>
          <a:p>
            <a:pPr marL="342900" marR="0" lvl="0" indent="-342900" algn="l" rtl="0">
              <a:spcBef>
                <a:spcPts val="0"/>
              </a:spcBef>
              <a:spcAft>
                <a:spcPts val="0"/>
              </a:spcAft>
              <a:buSzPts val="1800"/>
              <a:buFont typeface="Century Gothic"/>
              <a:buAutoNum type="arabicPeriod"/>
            </a:pPr>
            <a:r>
              <a:rPr lang="en-GB" sz="1800">
                <a:latin typeface="Century Gothic"/>
                <a:ea typeface="Century Gothic"/>
                <a:cs typeface="Century Gothic"/>
                <a:sym typeface="Century Gothic"/>
              </a:rPr>
              <a:t>Blood Flow   </a:t>
            </a:r>
            <a:endParaRPr>
              <a:latin typeface="Century Gothic"/>
              <a:ea typeface="Century Gothic"/>
              <a:cs typeface="Century Gothic"/>
              <a:sym typeface="Century Gothic"/>
            </a:endParaRPr>
          </a:p>
          <a:p>
            <a:pPr marL="0" marR="0" lvl="0" indent="0" algn="l" rtl="0">
              <a:spcBef>
                <a:spcPts val="0"/>
              </a:spcBef>
              <a:spcAft>
                <a:spcPts val="0"/>
              </a:spcAft>
              <a:buNone/>
            </a:pPr>
            <a:r>
              <a:rPr lang="en-GB" sz="1800">
                <a:latin typeface="Century Gothic"/>
                <a:ea typeface="Century Gothic"/>
                <a:cs typeface="Century Gothic"/>
                <a:sym typeface="Century Gothic"/>
              </a:rPr>
              <a:t>     Deoxyhemoglobin</a:t>
            </a:r>
            <a:endParaRPr sz="1800">
              <a:latin typeface="Century Gothic"/>
              <a:ea typeface="Century Gothic"/>
              <a:cs typeface="Century Gothic"/>
              <a:sym typeface="Century Gothic"/>
            </a:endParaRPr>
          </a:p>
          <a:p>
            <a:pPr marL="342900" marR="0" lvl="0" indent="-228600" algn="l" rtl="0">
              <a:spcBef>
                <a:spcPts val="0"/>
              </a:spcBef>
              <a:spcAft>
                <a:spcPts val="0"/>
              </a:spcAft>
              <a:buClr>
                <a:schemeClr val="lt1"/>
              </a:buClr>
              <a:buSzPts val="1800"/>
              <a:buFont typeface="Century Gothic"/>
              <a:buNone/>
            </a:pPr>
            <a:endParaRPr sz="1800">
              <a:solidFill>
                <a:schemeClr val="lt1"/>
              </a:solidFill>
              <a:latin typeface="Century Gothic"/>
              <a:ea typeface="Century Gothic"/>
              <a:cs typeface="Century Gothic"/>
              <a:sym typeface="Century Gothic"/>
            </a:endParaRPr>
          </a:p>
        </p:txBody>
      </p:sp>
      <p:cxnSp>
        <p:nvCxnSpPr>
          <p:cNvPr id="500" name="Google Shape;500;p35"/>
          <p:cNvCxnSpPr/>
          <p:nvPr/>
        </p:nvCxnSpPr>
        <p:spPr>
          <a:xfrm rot="10800000">
            <a:off x="3071813" y="2979738"/>
            <a:ext cx="0" cy="285750"/>
          </a:xfrm>
          <a:prstGeom prst="straightConnector1">
            <a:avLst/>
          </a:prstGeom>
          <a:noFill/>
          <a:ln w="15875" cap="rnd" cmpd="sng">
            <a:solidFill>
              <a:srgbClr val="980DA5"/>
            </a:solidFill>
            <a:prstDash val="solid"/>
            <a:round/>
            <a:headEnd type="none" w="sm" len="sm"/>
            <a:tailEnd type="triangle" w="med" len="med"/>
          </a:ln>
        </p:spPr>
      </p:cxnSp>
      <p:cxnSp>
        <p:nvCxnSpPr>
          <p:cNvPr id="501" name="Google Shape;501;p35"/>
          <p:cNvCxnSpPr/>
          <p:nvPr/>
        </p:nvCxnSpPr>
        <p:spPr>
          <a:xfrm rot="10800000">
            <a:off x="2927350" y="3349625"/>
            <a:ext cx="0" cy="284163"/>
          </a:xfrm>
          <a:prstGeom prst="straightConnector1">
            <a:avLst/>
          </a:prstGeom>
          <a:noFill/>
          <a:ln w="15875" cap="rnd" cmpd="sng">
            <a:solidFill>
              <a:srgbClr val="980DA5"/>
            </a:solidFill>
            <a:prstDash val="solid"/>
            <a:round/>
            <a:headEnd type="none" w="sm" len="sm"/>
            <a:tailEnd type="triangle" w="med" len="med"/>
          </a:ln>
        </p:spPr>
      </p:cxnSp>
      <p:cxnSp>
        <p:nvCxnSpPr>
          <p:cNvPr id="502" name="Google Shape;502;p35"/>
          <p:cNvCxnSpPr/>
          <p:nvPr/>
        </p:nvCxnSpPr>
        <p:spPr>
          <a:xfrm rot="10800000">
            <a:off x="2169663" y="3706825"/>
            <a:ext cx="0" cy="457200"/>
          </a:xfrm>
          <a:prstGeom prst="straightConnector1">
            <a:avLst/>
          </a:prstGeom>
          <a:noFill/>
          <a:ln w="57150" cap="flat" cmpd="sng">
            <a:solidFill>
              <a:srgbClr val="980DA5"/>
            </a:solidFill>
            <a:prstDash val="solid"/>
            <a:round/>
            <a:headEnd type="none" w="sm" len="sm"/>
            <a:tailEnd type="triangle" w="med" len="med"/>
          </a:ln>
        </p:spPr>
      </p:cxnSp>
      <p:cxnSp>
        <p:nvCxnSpPr>
          <p:cNvPr id="503" name="Google Shape;503;p35"/>
          <p:cNvCxnSpPr/>
          <p:nvPr/>
        </p:nvCxnSpPr>
        <p:spPr>
          <a:xfrm>
            <a:off x="3009401" y="4055700"/>
            <a:ext cx="0" cy="457200"/>
          </a:xfrm>
          <a:prstGeom prst="straightConnector1">
            <a:avLst/>
          </a:prstGeom>
          <a:noFill/>
          <a:ln w="57150" cap="flat" cmpd="sng">
            <a:solidFill>
              <a:srgbClr val="980DA5"/>
            </a:solidFill>
            <a:prstDash val="solid"/>
            <a:round/>
            <a:headEnd type="none" w="sm" len="sm"/>
            <a:tailEnd type="triangle" w="med" len="med"/>
          </a:ln>
        </p:spPr>
      </p:cxnSp>
      <p:sp>
        <p:nvSpPr>
          <p:cNvPr id="504" name="Google Shape;504;p35"/>
          <p:cNvSpPr/>
          <p:nvPr/>
        </p:nvSpPr>
        <p:spPr>
          <a:xfrm rot="429629">
            <a:off x="7970838" y="5305425"/>
            <a:ext cx="76200" cy="58738"/>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05" name="Google Shape;505;p35"/>
          <p:cNvSpPr/>
          <p:nvPr/>
        </p:nvSpPr>
        <p:spPr>
          <a:xfrm rot="429629">
            <a:off x="9267825" y="5237163"/>
            <a:ext cx="76200" cy="58737"/>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06" name="Google Shape;506;p35"/>
          <p:cNvSpPr/>
          <p:nvPr/>
        </p:nvSpPr>
        <p:spPr>
          <a:xfrm rot="429629">
            <a:off x="11417300" y="4873625"/>
            <a:ext cx="76200" cy="58738"/>
          </a:xfrm>
          <a:prstGeom prst="ellipse">
            <a:avLst/>
          </a:prstGeom>
          <a:solidFill>
            <a:srgbClr val="FFFF00"/>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507" name="Google Shape;507;p35"/>
          <p:cNvCxnSpPr/>
          <p:nvPr/>
        </p:nvCxnSpPr>
        <p:spPr>
          <a:xfrm>
            <a:off x="3863975" y="4941888"/>
            <a:ext cx="576263" cy="0"/>
          </a:xfrm>
          <a:prstGeom prst="straightConnector1">
            <a:avLst/>
          </a:prstGeom>
          <a:noFill/>
          <a:ln w="15875" cap="rnd" cmpd="sng">
            <a:solidFill>
              <a:srgbClr val="980DA5"/>
            </a:solidFill>
            <a:prstDash val="solid"/>
            <a:round/>
            <a:headEnd type="none" w="sm" len="sm"/>
            <a:tailEnd type="triangle" w="med" len="med"/>
          </a:ln>
        </p:spPr>
      </p:cxnSp>
      <p:cxnSp>
        <p:nvCxnSpPr>
          <p:cNvPr id="508" name="Google Shape;508;p35"/>
          <p:cNvCxnSpPr/>
          <p:nvPr/>
        </p:nvCxnSpPr>
        <p:spPr>
          <a:xfrm>
            <a:off x="3863975" y="5089525"/>
            <a:ext cx="576263" cy="0"/>
          </a:xfrm>
          <a:prstGeom prst="straightConnector1">
            <a:avLst/>
          </a:prstGeom>
          <a:noFill/>
          <a:ln w="15875" cap="rnd" cmpd="sng">
            <a:solidFill>
              <a:srgbClr val="980DA5"/>
            </a:solidFill>
            <a:prstDash val="solid"/>
            <a:round/>
            <a:headEnd type="none" w="sm" len="sm"/>
            <a:tailEnd type="triangle" w="med" len="med"/>
          </a:ln>
        </p:spPr>
      </p:cxnSp>
      <p:cxnSp>
        <p:nvCxnSpPr>
          <p:cNvPr id="509" name="Google Shape;509;p35"/>
          <p:cNvCxnSpPr/>
          <p:nvPr/>
        </p:nvCxnSpPr>
        <p:spPr>
          <a:xfrm>
            <a:off x="3863975" y="5241925"/>
            <a:ext cx="576263" cy="0"/>
          </a:xfrm>
          <a:prstGeom prst="straightConnector1">
            <a:avLst/>
          </a:prstGeom>
          <a:noFill/>
          <a:ln w="15875" cap="rnd" cmpd="sng">
            <a:solidFill>
              <a:srgbClr val="980DA5"/>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36"/>
          <p:cNvPicPr preferRelativeResize="0"/>
          <p:nvPr/>
        </p:nvPicPr>
        <p:blipFill rotWithShape="1">
          <a:blip r:embed="rId3">
            <a:alphaModFix/>
          </a:blip>
          <a:srcRect l="18530" t="3432" r="14847" b="7358"/>
          <a:stretch/>
        </p:blipFill>
        <p:spPr>
          <a:xfrm>
            <a:off x="2143125" y="4179888"/>
            <a:ext cx="2093913" cy="2103437"/>
          </a:xfrm>
          <a:prstGeom prst="rect">
            <a:avLst/>
          </a:prstGeom>
          <a:noFill/>
          <a:ln>
            <a:noFill/>
          </a:ln>
        </p:spPr>
      </p:pic>
      <p:pic>
        <p:nvPicPr>
          <p:cNvPr id="515" name="Google Shape;515;p36"/>
          <p:cNvPicPr preferRelativeResize="0"/>
          <p:nvPr/>
        </p:nvPicPr>
        <p:blipFill rotWithShape="1">
          <a:blip r:embed="rId4">
            <a:alphaModFix/>
          </a:blip>
          <a:srcRect l="18507" t="4282" r="14952" b="7201"/>
          <a:stretch/>
        </p:blipFill>
        <p:spPr>
          <a:xfrm>
            <a:off x="2143125" y="2001838"/>
            <a:ext cx="2093913" cy="2084387"/>
          </a:xfrm>
          <a:prstGeom prst="rect">
            <a:avLst/>
          </a:prstGeom>
          <a:noFill/>
          <a:ln>
            <a:noFill/>
          </a:ln>
        </p:spPr>
      </p:pic>
      <p:sp>
        <p:nvSpPr>
          <p:cNvPr id="516" name="Google Shape;516;p36"/>
          <p:cNvSpPr/>
          <p:nvPr/>
        </p:nvSpPr>
        <p:spPr>
          <a:xfrm>
            <a:off x="2994025" y="5037138"/>
            <a:ext cx="390525" cy="390525"/>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5B0"/>
          </a:solidFill>
          <a:ln w="25400" cap="flat" cmpd="sng">
            <a:solidFill>
              <a:srgbClr val="69695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517" name="Google Shape;517;p36"/>
          <p:cNvSpPr/>
          <p:nvPr/>
        </p:nvSpPr>
        <p:spPr>
          <a:xfrm>
            <a:off x="2992438" y="2825750"/>
            <a:ext cx="390525" cy="390525"/>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C5656"/>
          </a:solidFill>
          <a:ln w="25400" cap="flat" cmpd="sng">
            <a:solidFill>
              <a:srgbClr val="69695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cxnSp>
        <p:nvCxnSpPr>
          <p:cNvPr id="518" name="Google Shape;518;p36"/>
          <p:cNvCxnSpPr/>
          <p:nvPr/>
        </p:nvCxnSpPr>
        <p:spPr>
          <a:xfrm rot="10800000">
            <a:off x="2297113" y="2474913"/>
            <a:ext cx="0" cy="358775"/>
          </a:xfrm>
          <a:prstGeom prst="straightConnector1">
            <a:avLst/>
          </a:prstGeom>
          <a:noFill/>
          <a:ln w="25400" cap="flat" cmpd="sng">
            <a:solidFill>
              <a:srgbClr val="686B5D"/>
            </a:solidFill>
            <a:prstDash val="solid"/>
            <a:round/>
            <a:headEnd type="none" w="sm" len="sm"/>
            <a:tailEnd type="triangle" w="med" len="med"/>
          </a:ln>
        </p:spPr>
      </p:cxnSp>
      <p:sp>
        <p:nvSpPr>
          <p:cNvPr id="519" name="Google Shape;519;p36"/>
          <p:cNvSpPr/>
          <p:nvPr/>
        </p:nvSpPr>
        <p:spPr>
          <a:xfrm>
            <a:off x="2281238" y="2503488"/>
            <a:ext cx="911225" cy="352425"/>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687">
                <a:solidFill>
                  <a:srgbClr val="686B5D"/>
                </a:solidFill>
                <a:latin typeface="Arial"/>
                <a:ea typeface="Arial"/>
                <a:cs typeface="Arial"/>
                <a:sym typeface="Arial"/>
              </a:rPr>
              <a:t>B</a:t>
            </a:r>
            <a:r>
              <a:rPr lang="en-GB" sz="1687" baseline="-25000">
                <a:solidFill>
                  <a:srgbClr val="686B5D"/>
                </a:solidFill>
                <a:latin typeface="Arial"/>
                <a:ea typeface="Arial"/>
                <a:cs typeface="Arial"/>
                <a:sym typeface="Arial"/>
              </a:rPr>
              <a:t>0</a:t>
            </a:r>
            <a:endParaRPr/>
          </a:p>
        </p:txBody>
      </p:sp>
      <p:sp>
        <p:nvSpPr>
          <p:cNvPr id="520" name="Google Shape;520;p36"/>
          <p:cNvSpPr/>
          <p:nvPr/>
        </p:nvSpPr>
        <p:spPr>
          <a:xfrm>
            <a:off x="2274888" y="3576638"/>
            <a:ext cx="912812" cy="285750"/>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266">
                <a:solidFill>
                  <a:srgbClr val="000000"/>
                </a:solidFill>
                <a:latin typeface="Arial"/>
                <a:ea typeface="Arial"/>
                <a:cs typeface="Arial"/>
                <a:sym typeface="Arial"/>
              </a:rPr>
              <a:t>Tissue</a:t>
            </a:r>
            <a:endParaRPr/>
          </a:p>
        </p:txBody>
      </p:sp>
      <p:sp>
        <p:nvSpPr>
          <p:cNvPr id="521" name="Google Shape;521;p36"/>
          <p:cNvSpPr/>
          <p:nvPr/>
        </p:nvSpPr>
        <p:spPr>
          <a:xfrm>
            <a:off x="2436813" y="3124200"/>
            <a:ext cx="912812" cy="287338"/>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266">
                <a:solidFill>
                  <a:srgbClr val="000000"/>
                </a:solidFill>
                <a:latin typeface="Arial"/>
                <a:ea typeface="Arial"/>
                <a:cs typeface="Arial"/>
                <a:sym typeface="Arial"/>
              </a:rPr>
              <a:t>Vessel</a:t>
            </a:r>
            <a:endParaRPr/>
          </a:p>
        </p:txBody>
      </p:sp>
      <p:sp>
        <p:nvSpPr>
          <p:cNvPr id="522" name="Google Shape;522;p36"/>
          <p:cNvSpPr/>
          <p:nvPr/>
        </p:nvSpPr>
        <p:spPr>
          <a:xfrm>
            <a:off x="2297113" y="2020888"/>
            <a:ext cx="1830387" cy="352425"/>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687">
                <a:solidFill>
                  <a:srgbClr val="000000"/>
                </a:solidFill>
                <a:latin typeface="Arial"/>
                <a:ea typeface="Arial"/>
                <a:cs typeface="Arial"/>
                <a:sym typeface="Arial"/>
              </a:rPr>
              <a:t>Oxygenated Hb</a:t>
            </a:r>
            <a:endParaRPr/>
          </a:p>
        </p:txBody>
      </p:sp>
      <p:sp>
        <p:nvSpPr>
          <p:cNvPr id="523" name="Google Shape;523;p36"/>
          <p:cNvSpPr/>
          <p:nvPr/>
        </p:nvSpPr>
        <p:spPr>
          <a:xfrm>
            <a:off x="2182813" y="4224338"/>
            <a:ext cx="2041525" cy="350837"/>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687">
                <a:solidFill>
                  <a:srgbClr val="000000"/>
                </a:solidFill>
                <a:latin typeface="Arial"/>
                <a:ea typeface="Arial"/>
                <a:cs typeface="Arial"/>
                <a:sym typeface="Arial"/>
              </a:rPr>
              <a:t>Deoxygenated Hb</a:t>
            </a:r>
            <a:endParaRPr/>
          </a:p>
        </p:txBody>
      </p:sp>
      <p:sp>
        <p:nvSpPr>
          <p:cNvPr id="524" name="Google Shape;524;p36"/>
          <p:cNvSpPr/>
          <p:nvPr/>
        </p:nvSpPr>
        <p:spPr>
          <a:xfrm>
            <a:off x="3516313" y="5068888"/>
            <a:ext cx="288925" cy="290512"/>
          </a:xfrm>
          <a:prstGeom prst="rect">
            <a:avLst/>
          </a:prstGeom>
          <a:noFill/>
          <a:ln w="25400" cap="flat" cmpd="sng">
            <a:solidFill>
              <a:srgbClr val="69695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pic>
        <p:nvPicPr>
          <p:cNvPr id="525" name="Google Shape;525;p36"/>
          <p:cNvPicPr preferRelativeResize="0"/>
          <p:nvPr/>
        </p:nvPicPr>
        <p:blipFill rotWithShape="1">
          <a:blip r:embed="rId5">
            <a:alphaModFix/>
          </a:blip>
          <a:srcRect l="18659" t="3773" r="15038" b="7666"/>
          <a:stretch/>
        </p:blipFill>
        <p:spPr>
          <a:xfrm>
            <a:off x="4860925" y="4179888"/>
            <a:ext cx="2101850" cy="2103437"/>
          </a:xfrm>
          <a:prstGeom prst="rect">
            <a:avLst/>
          </a:prstGeom>
          <a:noFill/>
          <a:ln>
            <a:noFill/>
          </a:ln>
        </p:spPr>
      </p:pic>
      <p:cxnSp>
        <p:nvCxnSpPr>
          <p:cNvPr id="526" name="Google Shape;526;p36"/>
          <p:cNvCxnSpPr/>
          <p:nvPr/>
        </p:nvCxnSpPr>
        <p:spPr>
          <a:xfrm rot="10800000" flipH="1">
            <a:off x="3805238" y="4270375"/>
            <a:ext cx="1149350" cy="792163"/>
          </a:xfrm>
          <a:prstGeom prst="straightConnector1">
            <a:avLst/>
          </a:prstGeom>
          <a:noFill/>
          <a:ln w="12700" cap="flat" cmpd="sng">
            <a:solidFill>
              <a:srgbClr val="8D8D7F"/>
            </a:solidFill>
            <a:prstDash val="dash"/>
            <a:round/>
            <a:headEnd type="none" w="sm" len="sm"/>
            <a:tailEnd type="none" w="sm" len="sm"/>
          </a:ln>
        </p:spPr>
      </p:cxnSp>
      <p:cxnSp>
        <p:nvCxnSpPr>
          <p:cNvPr id="527" name="Google Shape;527;p36"/>
          <p:cNvCxnSpPr/>
          <p:nvPr/>
        </p:nvCxnSpPr>
        <p:spPr>
          <a:xfrm>
            <a:off x="3808413" y="5359400"/>
            <a:ext cx="1146175" cy="841375"/>
          </a:xfrm>
          <a:prstGeom prst="straightConnector1">
            <a:avLst/>
          </a:prstGeom>
          <a:noFill/>
          <a:ln w="12700" cap="flat" cmpd="sng">
            <a:solidFill>
              <a:srgbClr val="8D8D7F"/>
            </a:solidFill>
            <a:prstDash val="dash"/>
            <a:round/>
            <a:headEnd type="none" w="sm" len="sm"/>
            <a:tailEnd type="none" w="sm" len="sm"/>
          </a:ln>
        </p:spPr>
      </p:cxnSp>
      <p:sp>
        <p:nvSpPr>
          <p:cNvPr id="528" name="Google Shape;528;p36"/>
          <p:cNvSpPr/>
          <p:nvPr/>
        </p:nvSpPr>
        <p:spPr>
          <a:xfrm>
            <a:off x="3422650" y="2616200"/>
            <a:ext cx="520700" cy="287338"/>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266">
                <a:solidFill>
                  <a:srgbClr val="000000"/>
                </a:solidFill>
                <a:latin typeface="Arial"/>
                <a:ea typeface="Arial"/>
                <a:cs typeface="Arial"/>
                <a:sym typeface="Arial"/>
              </a:rPr>
              <a:t>voxel</a:t>
            </a:r>
            <a:endParaRPr/>
          </a:p>
        </p:txBody>
      </p:sp>
      <p:cxnSp>
        <p:nvCxnSpPr>
          <p:cNvPr id="529" name="Google Shape;529;p36"/>
          <p:cNvCxnSpPr/>
          <p:nvPr/>
        </p:nvCxnSpPr>
        <p:spPr>
          <a:xfrm>
            <a:off x="6430963" y="5232400"/>
            <a:ext cx="288925" cy="0"/>
          </a:xfrm>
          <a:prstGeom prst="straightConnector1">
            <a:avLst/>
          </a:prstGeom>
          <a:noFill/>
          <a:ln w="25400" cap="flat" cmpd="sng">
            <a:solidFill>
              <a:srgbClr val="0070C0"/>
            </a:solidFill>
            <a:prstDash val="solid"/>
            <a:round/>
            <a:headEnd type="none" w="sm" len="sm"/>
            <a:tailEnd type="triangle" w="med" len="med"/>
          </a:ln>
        </p:spPr>
      </p:cxnSp>
      <p:cxnSp>
        <p:nvCxnSpPr>
          <p:cNvPr id="530" name="Google Shape;530;p36"/>
          <p:cNvCxnSpPr/>
          <p:nvPr/>
        </p:nvCxnSpPr>
        <p:spPr>
          <a:xfrm>
            <a:off x="5999163" y="5232400"/>
            <a:ext cx="288925" cy="0"/>
          </a:xfrm>
          <a:prstGeom prst="straightConnector1">
            <a:avLst/>
          </a:prstGeom>
          <a:noFill/>
          <a:ln w="25400" cap="flat" cmpd="sng">
            <a:solidFill>
              <a:srgbClr val="0070C0"/>
            </a:solidFill>
            <a:prstDash val="solid"/>
            <a:round/>
            <a:headEnd type="none" w="sm" len="sm"/>
            <a:tailEnd type="triangle" w="med" len="med"/>
          </a:ln>
        </p:spPr>
      </p:cxnSp>
      <p:cxnSp>
        <p:nvCxnSpPr>
          <p:cNvPr id="531" name="Google Shape;531;p36"/>
          <p:cNvCxnSpPr/>
          <p:nvPr/>
        </p:nvCxnSpPr>
        <p:spPr>
          <a:xfrm>
            <a:off x="5567363" y="5233988"/>
            <a:ext cx="287337" cy="0"/>
          </a:xfrm>
          <a:prstGeom prst="straightConnector1">
            <a:avLst/>
          </a:prstGeom>
          <a:noFill/>
          <a:ln w="25400" cap="flat" cmpd="sng">
            <a:solidFill>
              <a:srgbClr val="0070C0"/>
            </a:solidFill>
            <a:prstDash val="solid"/>
            <a:round/>
            <a:headEnd type="none" w="sm" len="sm"/>
            <a:tailEnd type="triangle" w="med" len="med"/>
          </a:ln>
        </p:spPr>
      </p:cxnSp>
      <p:cxnSp>
        <p:nvCxnSpPr>
          <p:cNvPr id="532" name="Google Shape;532;p36"/>
          <p:cNvCxnSpPr/>
          <p:nvPr/>
        </p:nvCxnSpPr>
        <p:spPr>
          <a:xfrm>
            <a:off x="5135563" y="5233988"/>
            <a:ext cx="287337" cy="0"/>
          </a:xfrm>
          <a:prstGeom prst="straightConnector1">
            <a:avLst/>
          </a:prstGeom>
          <a:noFill/>
          <a:ln w="25400" cap="flat" cmpd="sng">
            <a:solidFill>
              <a:srgbClr val="0070C0"/>
            </a:solidFill>
            <a:prstDash val="solid"/>
            <a:round/>
            <a:headEnd type="none" w="sm" len="sm"/>
            <a:tailEnd type="triangle" w="med" len="med"/>
          </a:ln>
        </p:spPr>
      </p:cxnSp>
      <p:pic>
        <p:nvPicPr>
          <p:cNvPr id="533" name="Google Shape;533;p36"/>
          <p:cNvPicPr preferRelativeResize="0"/>
          <p:nvPr/>
        </p:nvPicPr>
        <p:blipFill rotWithShape="1">
          <a:blip r:embed="rId6">
            <a:alphaModFix/>
          </a:blip>
          <a:srcRect/>
          <a:stretch/>
        </p:blipFill>
        <p:spPr>
          <a:xfrm>
            <a:off x="7316788" y="4195763"/>
            <a:ext cx="2787650" cy="2087562"/>
          </a:xfrm>
          <a:prstGeom prst="rect">
            <a:avLst/>
          </a:prstGeom>
          <a:noFill/>
          <a:ln>
            <a:noFill/>
          </a:ln>
        </p:spPr>
      </p:pic>
      <p:pic>
        <p:nvPicPr>
          <p:cNvPr id="534" name="Google Shape;534;p36"/>
          <p:cNvPicPr preferRelativeResize="0"/>
          <p:nvPr/>
        </p:nvPicPr>
        <p:blipFill rotWithShape="1">
          <a:blip r:embed="rId7">
            <a:alphaModFix/>
          </a:blip>
          <a:srcRect/>
          <a:stretch/>
        </p:blipFill>
        <p:spPr>
          <a:xfrm>
            <a:off x="7316788" y="2001838"/>
            <a:ext cx="2787650" cy="2085975"/>
          </a:xfrm>
          <a:prstGeom prst="rect">
            <a:avLst/>
          </a:prstGeom>
          <a:noFill/>
          <a:ln>
            <a:noFill/>
          </a:ln>
        </p:spPr>
      </p:pic>
      <p:grpSp>
        <p:nvGrpSpPr>
          <p:cNvPr id="535" name="Google Shape;535;p36"/>
          <p:cNvGrpSpPr/>
          <p:nvPr/>
        </p:nvGrpSpPr>
        <p:grpSpPr>
          <a:xfrm>
            <a:off x="3513138" y="2001838"/>
            <a:ext cx="3449637" cy="2084387"/>
            <a:chOff x="1989389" y="2001450"/>
            <a:chExt cx="3449393" cy="2085176"/>
          </a:xfrm>
        </p:grpSpPr>
        <p:sp>
          <p:nvSpPr>
            <p:cNvPr id="536" name="Google Shape;536;p36"/>
            <p:cNvSpPr/>
            <p:nvPr/>
          </p:nvSpPr>
          <p:spPr>
            <a:xfrm>
              <a:off x="1989389" y="2886022"/>
              <a:ext cx="287317" cy="289034"/>
            </a:xfrm>
            <a:prstGeom prst="rect">
              <a:avLst/>
            </a:prstGeom>
            <a:noFill/>
            <a:ln w="25400" cap="flat" cmpd="sng">
              <a:solidFill>
                <a:srgbClr val="69695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pic>
          <p:nvPicPr>
            <p:cNvPr id="537" name="Google Shape;537;p36"/>
            <p:cNvPicPr preferRelativeResize="0"/>
            <p:nvPr/>
          </p:nvPicPr>
          <p:blipFill rotWithShape="1">
            <a:blip r:embed="rId8">
              <a:alphaModFix/>
            </a:blip>
            <a:srcRect l="18661" t="3789" r="15039" b="8371"/>
            <a:stretch/>
          </p:blipFill>
          <p:spPr>
            <a:xfrm>
              <a:off x="3336515" y="2001450"/>
              <a:ext cx="2102267" cy="2085176"/>
            </a:xfrm>
            <a:prstGeom prst="rect">
              <a:avLst/>
            </a:prstGeom>
            <a:noFill/>
            <a:ln>
              <a:noFill/>
            </a:ln>
          </p:spPr>
        </p:pic>
        <p:cxnSp>
          <p:nvCxnSpPr>
            <p:cNvPr id="538" name="Google Shape;538;p36"/>
            <p:cNvCxnSpPr/>
            <p:nvPr/>
          </p:nvCxnSpPr>
          <p:spPr>
            <a:xfrm rot="10800000" flipH="1">
              <a:off x="2276706" y="2093560"/>
              <a:ext cx="1150857" cy="792462"/>
            </a:xfrm>
            <a:prstGeom prst="straightConnector1">
              <a:avLst/>
            </a:prstGeom>
            <a:noFill/>
            <a:ln w="12700" cap="flat" cmpd="sng">
              <a:solidFill>
                <a:srgbClr val="8D8D7F"/>
              </a:solidFill>
              <a:prstDash val="dash"/>
              <a:round/>
              <a:headEnd type="none" w="sm" len="sm"/>
              <a:tailEnd type="none" w="sm" len="sm"/>
            </a:ln>
          </p:spPr>
        </p:cxnSp>
        <p:cxnSp>
          <p:nvCxnSpPr>
            <p:cNvPr id="539" name="Google Shape;539;p36"/>
            <p:cNvCxnSpPr/>
            <p:nvPr/>
          </p:nvCxnSpPr>
          <p:spPr>
            <a:xfrm>
              <a:off x="2281468" y="3181408"/>
              <a:ext cx="1146094" cy="843282"/>
            </a:xfrm>
            <a:prstGeom prst="straightConnector1">
              <a:avLst/>
            </a:prstGeom>
            <a:noFill/>
            <a:ln w="12700" cap="flat" cmpd="sng">
              <a:solidFill>
                <a:srgbClr val="8D8D7F"/>
              </a:solidFill>
              <a:prstDash val="dash"/>
              <a:round/>
              <a:headEnd type="none" w="sm" len="sm"/>
              <a:tailEnd type="none" w="sm" len="sm"/>
            </a:ln>
          </p:spPr>
        </p:cxnSp>
        <p:cxnSp>
          <p:nvCxnSpPr>
            <p:cNvPr id="540" name="Google Shape;540;p36"/>
            <p:cNvCxnSpPr/>
            <p:nvPr/>
          </p:nvCxnSpPr>
          <p:spPr>
            <a:xfrm>
              <a:off x="4907008" y="3043244"/>
              <a:ext cx="288905" cy="1588"/>
            </a:xfrm>
            <a:prstGeom prst="straightConnector1">
              <a:avLst/>
            </a:prstGeom>
            <a:noFill/>
            <a:ln w="25400" cap="flat" cmpd="sng">
              <a:solidFill>
                <a:srgbClr val="BC5656"/>
              </a:solidFill>
              <a:prstDash val="solid"/>
              <a:round/>
              <a:headEnd type="none" w="sm" len="sm"/>
              <a:tailEnd type="triangle" w="med" len="med"/>
            </a:ln>
          </p:spPr>
        </p:cxnSp>
        <p:cxnSp>
          <p:nvCxnSpPr>
            <p:cNvPr id="541" name="Google Shape;541;p36"/>
            <p:cNvCxnSpPr/>
            <p:nvPr/>
          </p:nvCxnSpPr>
          <p:spPr>
            <a:xfrm>
              <a:off x="4475238" y="3043244"/>
              <a:ext cx="288905" cy="1588"/>
            </a:xfrm>
            <a:prstGeom prst="straightConnector1">
              <a:avLst/>
            </a:prstGeom>
            <a:noFill/>
            <a:ln w="25400" cap="flat" cmpd="sng">
              <a:solidFill>
                <a:srgbClr val="BC5656"/>
              </a:solidFill>
              <a:prstDash val="solid"/>
              <a:round/>
              <a:headEnd type="none" w="sm" len="sm"/>
              <a:tailEnd type="triangle" w="med" len="med"/>
            </a:ln>
          </p:spPr>
        </p:cxnSp>
        <p:cxnSp>
          <p:nvCxnSpPr>
            <p:cNvPr id="542" name="Google Shape;542;p36"/>
            <p:cNvCxnSpPr/>
            <p:nvPr/>
          </p:nvCxnSpPr>
          <p:spPr>
            <a:xfrm>
              <a:off x="4043469" y="3046420"/>
              <a:ext cx="287317" cy="0"/>
            </a:xfrm>
            <a:prstGeom prst="straightConnector1">
              <a:avLst/>
            </a:prstGeom>
            <a:noFill/>
            <a:ln w="25400" cap="flat" cmpd="sng">
              <a:solidFill>
                <a:srgbClr val="BC5656"/>
              </a:solidFill>
              <a:prstDash val="solid"/>
              <a:round/>
              <a:headEnd type="none" w="sm" len="sm"/>
              <a:tailEnd type="triangle" w="med" len="med"/>
            </a:ln>
          </p:spPr>
        </p:cxnSp>
        <p:cxnSp>
          <p:nvCxnSpPr>
            <p:cNvPr id="543" name="Google Shape;543;p36"/>
            <p:cNvCxnSpPr/>
            <p:nvPr/>
          </p:nvCxnSpPr>
          <p:spPr>
            <a:xfrm>
              <a:off x="3611699" y="3046420"/>
              <a:ext cx="287317" cy="0"/>
            </a:xfrm>
            <a:prstGeom prst="straightConnector1">
              <a:avLst/>
            </a:prstGeom>
            <a:noFill/>
            <a:ln w="25400" cap="flat" cmpd="sng">
              <a:solidFill>
                <a:srgbClr val="BC5656"/>
              </a:solidFill>
              <a:prstDash val="solid"/>
              <a:round/>
              <a:headEnd type="none" w="sm" len="sm"/>
              <a:tailEnd type="triangle" w="med" len="med"/>
            </a:ln>
          </p:spPr>
        </p:cxnSp>
        <p:sp>
          <p:nvSpPr>
            <p:cNvPr id="544" name="Google Shape;544;p36"/>
            <p:cNvSpPr/>
            <p:nvPr/>
          </p:nvSpPr>
          <p:spPr>
            <a:xfrm rot="-5400000">
              <a:off x="4282316" y="2642604"/>
              <a:ext cx="242979" cy="1584213"/>
            </a:xfrm>
            <a:custGeom>
              <a:avLst/>
              <a:gdLst/>
              <a:ahLst/>
              <a:cxnLst/>
              <a:rect l="l" t="t" r="r" b="b"/>
              <a:pathLst>
                <a:path w="21600" h="21600" extrusionOk="0">
                  <a:moveTo>
                    <a:pt x="21600" y="21600"/>
                  </a:moveTo>
                  <a:cubicBezTo>
                    <a:pt x="15635" y="21600"/>
                    <a:pt x="10800" y="21476"/>
                    <a:pt x="10800" y="21324"/>
                  </a:cubicBezTo>
                  <a:lnTo>
                    <a:pt x="10800" y="11076"/>
                  </a:lnTo>
                  <a:cubicBezTo>
                    <a:pt x="10800" y="10924"/>
                    <a:pt x="5965" y="10800"/>
                    <a:pt x="0" y="10800"/>
                  </a:cubicBezTo>
                  <a:cubicBezTo>
                    <a:pt x="5965" y="10800"/>
                    <a:pt x="10800" y="10676"/>
                    <a:pt x="10800" y="10524"/>
                  </a:cubicBezTo>
                  <a:lnTo>
                    <a:pt x="10800" y="276"/>
                  </a:lnTo>
                  <a:cubicBezTo>
                    <a:pt x="10800" y="124"/>
                    <a:pt x="15635" y="0"/>
                    <a:pt x="21600" y="0"/>
                  </a:cubicBezTo>
                </a:path>
              </a:pathLst>
            </a:custGeom>
            <a:noFill/>
            <a:ln w="12700" cap="flat" cmpd="sng">
              <a:solidFill>
                <a:srgbClr val="BC565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BC5656"/>
                </a:solidFill>
                <a:latin typeface="Arial"/>
                <a:ea typeface="Arial"/>
                <a:cs typeface="Arial"/>
                <a:sym typeface="Arial"/>
              </a:endParaRPr>
            </a:p>
          </p:txBody>
        </p:sp>
        <p:sp>
          <p:nvSpPr>
            <p:cNvPr id="545" name="Google Shape;545;p36"/>
            <p:cNvSpPr/>
            <p:nvPr/>
          </p:nvSpPr>
          <p:spPr>
            <a:xfrm>
              <a:off x="3997434" y="3592727"/>
              <a:ext cx="863539" cy="147693"/>
            </a:xfrm>
            <a:prstGeom prst="rightArrow">
              <a:avLst>
                <a:gd name="adj1" fmla="val 50000"/>
                <a:gd name="adj2" fmla="val 35156"/>
              </a:avLst>
            </a:prstGeom>
            <a:solidFill>
              <a:srgbClr val="BC5656"/>
            </a:solidFill>
            <a:ln w="25400" cap="flat" cmpd="sng">
              <a:solidFill>
                <a:srgbClr val="BC565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BC5656"/>
                </a:solidFill>
                <a:latin typeface="Arial"/>
                <a:ea typeface="Arial"/>
                <a:cs typeface="Arial"/>
                <a:sym typeface="Arial"/>
              </a:endParaRPr>
            </a:p>
          </p:txBody>
        </p:sp>
      </p:grpSp>
      <p:sp>
        <p:nvSpPr>
          <p:cNvPr id="546" name="Google Shape;546;p36"/>
          <p:cNvSpPr/>
          <p:nvPr/>
        </p:nvSpPr>
        <p:spPr>
          <a:xfrm rot="-5400000">
            <a:off x="5799932" y="4782344"/>
            <a:ext cx="242887" cy="1584325"/>
          </a:xfrm>
          <a:custGeom>
            <a:avLst/>
            <a:gdLst/>
            <a:ahLst/>
            <a:cxnLst/>
            <a:rect l="l" t="t" r="r" b="b"/>
            <a:pathLst>
              <a:path w="21600" h="21600" extrusionOk="0">
                <a:moveTo>
                  <a:pt x="21600" y="21600"/>
                </a:moveTo>
                <a:cubicBezTo>
                  <a:pt x="15635" y="21600"/>
                  <a:pt x="10800" y="21476"/>
                  <a:pt x="10800" y="21324"/>
                </a:cubicBezTo>
                <a:lnTo>
                  <a:pt x="10800" y="11076"/>
                </a:lnTo>
                <a:cubicBezTo>
                  <a:pt x="10800" y="10924"/>
                  <a:pt x="5965" y="10800"/>
                  <a:pt x="0" y="10800"/>
                </a:cubicBezTo>
                <a:cubicBezTo>
                  <a:pt x="5965" y="10800"/>
                  <a:pt x="10800" y="10676"/>
                  <a:pt x="10800" y="10524"/>
                </a:cubicBezTo>
                <a:lnTo>
                  <a:pt x="10800" y="276"/>
                </a:lnTo>
                <a:cubicBezTo>
                  <a:pt x="10800" y="124"/>
                  <a:pt x="15635" y="0"/>
                  <a:pt x="21600" y="0"/>
                </a:cubicBezTo>
              </a:path>
            </a:pathLst>
          </a:custGeom>
          <a:noFill/>
          <a:ln w="12700" cap="flat" cmpd="sng">
            <a:solidFill>
              <a:srgbClr val="0070C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547" name="Google Shape;547;p36"/>
          <p:cNvSpPr/>
          <p:nvPr/>
        </p:nvSpPr>
        <p:spPr>
          <a:xfrm>
            <a:off x="5514975" y="5732463"/>
            <a:ext cx="863600" cy="147637"/>
          </a:xfrm>
          <a:prstGeom prst="rightArrow">
            <a:avLst>
              <a:gd name="adj1" fmla="val 50000"/>
              <a:gd name="adj2" fmla="val 35156"/>
            </a:avLst>
          </a:prstGeom>
          <a:solidFill>
            <a:srgbClr val="0070C0"/>
          </a:solidFill>
          <a:ln w="25400" cap="flat" cmpd="sng">
            <a:solidFill>
              <a:srgbClr val="0070C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548" name="Google Shape;548;p36"/>
          <p:cNvSpPr txBox="1">
            <a:spLocks noGrp="1"/>
          </p:cNvSpPr>
          <p:nvPr>
            <p:ph type="body" idx="2"/>
          </p:nvPr>
        </p:nvSpPr>
        <p:spPr>
          <a:xfrm>
            <a:off x="1794725" y="433375"/>
            <a:ext cx="8427000" cy="57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176"/>
              <a:buNone/>
            </a:pPr>
            <a:r>
              <a:rPr lang="en-GB" sz="3600" b="1">
                <a:solidFill>
                  <a:srgbClr val="000000"/>
                </a:solidFill>
              </a:rPr>
              <a:t>Impact of Magnetic Susceptibility</a:t>
            </a:r>
            <a:endParaRPr sz="36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7"/>
          <p:cNvSpPr/>
          <p:nvPr/>
        </p:nvSpPr>
        <p:spPr>
          <a:xfrm>
            <a:off x="9023350" y="5980113"/>
            <a:ext cx="1008063" cy="287337"/>
          </a:xfrm>
          <a:prstGeom prst="rect">
            <a:avLst/>
          </a:prstGeom>
          <a:noFill/>
          <a:ln>
            <a:noFill/>
          </a:ln>
        </p:spPr>
        <p:txBody>
          <a:bodyPr spcFirstLastPara="1" wrap="square" lIns="45700" tIns="45700" rIns="45700" bIns="45700" anchor="t" anchorCtr="0">
            <a:noAutofit/>
          </a:bodyPr>
          <a:lstStyle/>
          <a:p>
            <a:pPr marL="0" marR="0" lvl="0" indent="0" algn="r" rtl="0">
              <a:spcBef>
                <a:spcPts val="0"/>
              </a:spcBef>
              <a:spcAft>
                <a:spcPts val="0"/>
              </a:spcAft>
              <a:buNone/>
            </a:pPr>
            <a:r>
              <a:rPr lang="en-GB" sz="1266">
                <a:solidFill>
                  <a:srgbClr val="000000"/>
                </a:solidFill>
                <a:latin typeface="Arial"/>
                <a:ea typeface="Arial"/>
                <a:cs typeface="Arial"/>
                <a:sym typeface="Arial"/>
              </a:rPr>
              <a:t>8</a:t>
            </a:r>
            <a:endParaRPr/>
          </a:p>
        </p:txBody>
      </p:sp>
      <p:pic>
        <p:nvPicPr>
          <p:cNvPr id="554" name="Google Shape;554;p37"/>
          <p:cNvPicPr preferRelativeResize="0"/>
          <p:nvPr/>
        </p:nvPicPr>
        <p:blipFill rotWithShape="1">
          <a:blip r:embed="rId3">
            <a:alphaModFix/>
          </a:blip>
          <a:srcRect l="18530" t="3432" r="14847" b="7358"/>
          <a:stretch/>
        </p:blipFill>
        <p:spPr>
          <a:xfrm>
            <a:off x="2143125" y="4179888"/>
            <a:ext cx="2093913" cy="2103437"/>
          </a:xfrm>
          <a:prstGeom prst="rect">
            <a:avLst/>
          </a:prstGeom>
          <a:noFill/>
          <a:ln>
            <a:noFill/>
          </a:ln>
        </p:spPr>
      </p:pic>
      <p:pic>
        <p:nvPicPr>
          <p:cNvPr id="555" name="Google Shape;555;p37"/>
          <p:cNvPicPr preferRelativeResize="0"/>
          <p:nvPr/>
        </p:nvPicPr>
        <p:blipFill rotWithShape="1">
          <a:blip r:embed="rId4">
            <a:alphaModFix/>
          </a:blip>
          <a:srcRect l="18507" t="4282" r="14952" b="7201"/>
          <a:stretch/>
        </p:blipFill>
        <p:spPr>
          <a:xfrm>
            <a:off x="2143125" y="2001838"/>
            <a:ext cx="2093913" cy="2084387"/>
          </a:xfrm>
          <a:prstGeom prst="rect">
            <a:avLst/>
          </a:prstGeom>
          <a:noFill/>
          <a:ln>
            <a:noFill/>
          </a:ln>
        </p:spPr>
      </p:pic>
      <p:sp>
        <p:nvSpPr>
          <p:cNvPr id="556" name="Google Shape;556;p37"/>
          <p:cNvSpPr/>
          <p:nvPr/>
        </p:nvSpPr>
        <p:spPr>
          <a:xfrm>
            <a:off x="2994025" y="5037138"/>
            <a:ext cx="390525" cy="390525"/>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5B0"/>
          </a:solidFill>
          <a:ln w="25400" cap="flat" cmpd="sng">
            <a:solidFill>
              <a:srgbClr val="69695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557" name="Google Shape;557;p37"/>
          <p:cNvSpPr/>
          <p:nvPr/>
        </p:nvSpPr>
        <p:spPr>
          <a:xfrm>
            <a:off x="2992438" y="2825750"/>
            <a:ext cx="390525" cy="390525"/>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C5656"/>
          </a:solidFill>
          <a:ln w="25400" cap="flat" cmpd="sng">
            <a:solidFill>
              <a:srgbClr val="69695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cxnSp>
        <p:nvCxnSpPr>
          <p:cNvPr id="558" name="Google Shape;558;p37"/>
          <p:cNvCxnSpPr/>
          <p:nvPr/>
        </p:nvCxnSpPr>
        <p:spPr>
          <a:xfrm rot="10800000">
            <a:off x="2297113" y="2474913"/>
            <a:ext cx="0" cy="358775"/>
          </a:xfrm>
          <a:prstGeom prst="straightConnector1">
            <a:avLst/>
          </a:prstGeom>
          <a:noFill/>
          <a:ln w="25400" cap="flat" cmpd="sng">
            <a:solidFill>
              <a:srgbClr val="686B5D"/>
            </a:solidFill>
            <a:prstDash val="solid"/>
            <a:round/>
            <a:headEnd type="none" w="sm" len="sm"/>
            <a:tailEnd type="triangle" w="med" len="med"/>
          </a:ln>
        </p:spPr>
      </p:cxnSp>
      <p:sp>
        <p:nvSpPr>
          <p:cNvPr id="559" name="Google Shape;559;p37"/>
          <p:cNvSpPr/>
          <p:nvPr/>
        </p:nvSpPr>
        <p:spPr>
          <a:xfrm>
            <a:off x="2281238" y="2503488"/>
            <a:ext cx="911225" cy="352425"/>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687">
                <a:solidFill>
                  <a:srgbClr val="686B5D"/>
                </a:solidFill>
                <a:latin typeface="Arial"/>
                <a:ea typeface="Arial"/>
                <a:cs typeface="Arial"/>
                <a:sym typeface="Arial"/>
              </a:rPr>
              <a:t>B</a:t>
            </a:r>
            <a:r>
              <a:rPr lang="en-GB" sz="1687" baseline="-25000">
                <a:solidFill>
                  <a:srgbClr val="686B5D"/>
                </a:solidFill>
                <a:latin typeface="Arial"/>
                <a:ea typeface="Arial"/>
                <a:cs typeface="Arial"/>
                <a:sym typeface="Arial"/>
              </a:rPr>
              <a:t>0</a:t>
            </a:r>
            <a:endParaRPr/>
          </a:p>
        </p:txBody>
      </p:sp>
      <p:sp>
        <p:nvSpPr>
          <p:cNvPr id="560" name="Google Shape;560;p37"/>
          <p:cNvSpPr/>
          <p:nvPr/>
        </p:nvSpPr>
        <p:spPr>
          <a:xfrm>
            <a:off x="2274888" y="3576638"/>
            <a:ext cx="912812" cy="285750"/>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266">
                <a:solidFill>
                  <a:srgbClr val="000000"/>
                </a:solidFill>
                <a:latin typeface="Arial"/>
                <a:ea typeface="Arial"/>
                <a:cs typeface="Arial"/>
                <a:sym typeface="Arial"/>
              </a:rPr>
              <a:t>Tissue</a:t>
            </a:r>
            <a:endParaRPr/>
          </a:p>
        </p:txBody>
      </p:sp>
      <p:sp>
        <p:nvSpPr>
          <p:cNvPr id="561" name="Google Shape;561;p37"/>
          <p:cNvSpPr/>
          <p:nvPr/>
        </p:nvSpPr>
        <p:spPr>
          <a:xfrm>
            <a:off x="2436813" y="3124200"/>
            <a:ext cx="912812" cy="287338"/>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266">
                <a:solidFill>
                  <a:srgbClr val="000000"/>
                </a:solidFill>
                <a:latin typeface="Arial"/>
                <a:ea typeface="Arial"/>
                <a:cs typeface="Arial"/>
                <a:sym typeface="Arial"/>
              </a:rPr>
              <a:t>Vessel</a:t>
            </a:r>
            <a:endParaRPr/>
          </a:p>
        </p:txBody>
      </p:sp>
      <p:sp>
        <p:nvSpPr>
          <p:cNvPr id="562" name="Google Shape;562;p37"/>
          <p:cNvSpPr/>
          <p:nvPr/>
        </p:nvSpPr>
        <p:spPr>
          <a:xfrm>
            <a:off x="2297113" y="2020888"/>
            <a:ext cx="1830387" cy="352425"/>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687">
                <a:solidFill>
                  <a:srgbClr val="000000"/>
                </a:solidFill>
                <a:latin typeface="Arial"/>
                <a:ea typeface="Arial"/>
                <a:cs typeface="Arial"/>
                <a:sym typeface="Arial"/>
              </a:rPr>
              <a:t>Oxygenated Hb</a:t>
            </a:r>
            <a:endParaRPr/>
          </a:p>
        </p:txBody>
      </p:sp>
      <p:sp>
        <p:nvSpPr>
          <p:cNvPr id="563" name="Google Shape;563;p37"/>
          <p:cNvSpPr/>
          <p:nvPr/>
        </p:nvSpPr>
        <p:spPr>
          <a:xfrm>
            <a:off x="2182813" y="4224338"/>
            <a:ext cx="2041525" cy="350837"/>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687">
                <a:solidFill>
                  <a:srgbClr val="000000"/>
                </a:solidFill>
                <a:latin typeface="Arial"/>
                <a:ea typeface="Arial"/>
                <a:cs typeface="Arial"/>
                <a:sym typeface="Arial"/>
              </a:rPr>
              <a:t>Deoxygenated Hb</a:t>
            </a:r>
            <a:endParaRPr/>
          </a:p>
        </p:txBody>
      </p:sp>
      <p:sp>
        <p:nvSpPr>
          <p:cNvPr id="564" name="Google Shape;564;p37"/>
          <p:cNvSpPr/>
          <p:nvPr/>
        </p:nvSpPr>
        <p:spPr>
          <a:xfrm>
            <a:off x="3513138" y="2886075"/>
            <a:ext cx="288925" cy="288925"/>
          </a:xfrm>
          <a:prstGeom prst="rect">
            <a:avLst/>
          </a:prstGeom>
          <a:noFill/>
          <a:ln w="25400" cap="flat" cmpd="sng">
            <a:solidFill>
              <a:srgbClr val="69695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565" name="Google Shape;565;p37"/>
          <p:cNvSpPr/>
          <p:nvPr/>
        </p:nvSpPr>
        <p:spPr>
          <a:xfrm>
            <a:off x="3516313" y="5068888"/>
            <a:ext cx="288925" cy="290512"/>
          </a:xfrm>
          <a:prstGeom prst="rect">
            <a:avLst/>
          </a:prstGeom>
          <a:noFill/>
          <a:ln w="25400" cap="flat" cmpd="sng">
            <a:solidFill>
              <a:srgbClr val="69695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pic>
        <p:nvPicPr>
          <p:cNvPr id="566" name="Google Shape;566;p37"/>
          <p:cNvPicPr preferRelativeResize="0"/>
          <p:nvPr/>
        </p:nvPicPr>
        <p:blipFill rotWithShape="1">
          <a:blip r:embed="rId5">
            <a:alphaModFix/>
          </a:blip>
          <a:srcRect l="18659" t="3773" r="15038" b="7666"/>
          <a:stretch/>
        </p:blipFill>
        <p:spPr>
          <a:xfrm>
            <a:off x="4860925" y="4179888"/>
            <a:ext cx="2101850" cy="2103437"/>
          </a:xfrm>
          <a:prstGeom prst="rect">
            <a:avLst/>
          </a:prstGeom>
          <a:noFill/>
          <a:ln>
            <a:noFill/>
          </a:ln>
        </p:spPr>
      </p:pic>
      <p:pic>
        <p:nvPicPr>
          <p:cNvPr id="567" name="Google Shape;567;p37"/>
          <p:cNvPicPr preferRelativeResize="0"/>
          <p:nvPr/>
        </p:nvPicPr>
        <p:blipFill rotWithShape="1">
          <a:blip r:embed="rId6">
            <a:alphaModFix/>
          </a:blip>
          <a:srcRect l="18661" t="3789" r="15039" b="8371"/>
          <a:stretch/>
        </p:blipFill>
        <p:spPr>
          <a:xfrm>
            <a:off x="4860925" y="2001838"/>
            <a:ext cx="2101850" cy="2084387"/>
          </a:xfrm>
          <a:prstGeom prst="rect">
            <a:avLst/>
          </a:prstGeom>
          <a:noFill/>
          <a:ln>
            <a:noFill/>
          </a:ln>
        </p:spPr>
      </p:pic>
      <p:cxnSp>
        <p:nvCxnSpPr>
          <p:cNvPr id="568" name="Google Shape;568;p37"/>
          <p:cNvCxnSpPr/>
          <p:nvPr/>
        </p:nvCxnSpPr>
        <p:spPr>
          <a:xfrm rot="10800000" flipH="1">
            <a:off x="3802063" y="2093913"/>
            <a:ext cx="1149350" cy="792162"/>
          </a:xfrm>
          <a:prstGeom prst="straightConnector1">
            <a:avLst/>
          </a:prstGeom>
          <a:noFill/>
          <a:ln w="12700" cap="flat" cmpd="sng">
            <a:solidFill>
              <a:srgbClr val="8D8D7F"/>
            </a:solidFill>
            <a:prstDash val="dash"/>
            <a:round/>
            <a:headEnd type="none" w="sm" len="sm"/>
            <a:tailEnd type="none" w="sm" len="sm"/>
          </a:ln>
        </p:spPr>
      </p:cxnSp>
      <p:cxnSp>
        <p:nvCxnSpPr>
          <p:cNvPr id="569" name="Google Shape;569;p37"/>
          <p:cNvCxnSpPr/>
          <p:nvPr/>
        </p:nvCxnSpPr>
        <p:spPr>
          <a:xfrm>
            <a:off x="3805238" y="3181350"/>
            <a:ext cx="1146175" cy="842963"/>
          </a:xfrm>
          <a:prstGeom prst="straightConnector1">
            <a:avLst/>
          </a:prstGeom>
          <a:noFill/>
          <a:ln w="12700" cap="flat" cmpd="sng">
            <a:solidFill>
              <a:srgbClr val="8D8D7F"/>
            </a:solidFill>
            <a:prstDash val="dash"/>
            <a:round/>
            <a:headEnd type="none" w="sm" len="sm"/>
            <a:tailEnd type="none" w="sm" len="sm"/>
          </a:ln>
        </p:spPr>
      </p:cxnSp>
      <p:cxnSp>
        <p:nvCxnSpPr>
          <p:cNvPr id="570" name="Google Shape;570;p37"/>
          <p:cNvCxnSpPr/>
          <p:nvPr/>
        </p:nvCxnSpPr>
        <p:spPr>
          <a:xfrm rot="10800000" flipH="1">
            <a:off x="3805238" y="4270375"/>
            <a:ext cx="1149350" cy="792163"/>
          </a:xfrm>
          <a:prstGeom prst="straightConnector1">
            <a:avLst/>
          </a:prstGeom>
          <a:noFill/>
          <a:ln w="12700" cap="flat" cmpd="sng">
            <a:solidFill>
              <a:srgbClr val="8D8D7F"/>
            </a:solidFill>
            <a:prstDash val="dash"/>
            <a:round/>
            <a:headEnd type="none" w="sm" len="sm"/>
            <a:tailEnd type="none" w="sm" len="sm"/>
          </a:ln>
        </p:spPr>
      </p:cxnSp>
      <p:cxnSp>
        <p:nvCxnSpPr>
          <p:cNvPr id="571" name="Google Shape;571;p37"/>
          <p:cNvCxnSpPr/>
          <p:nvPr/>
        </p:nvCxnSpPr>
        <p:spPr>
          <a:xfrm>
            <a:off x="3808413" y="5359400"/>
            <a:ext cx="1146175" cy="841375"/>
          </a:xfrm>
          <a:prstGeom prst="straightConnector1">
            <a:avLst/>
          </a:prstGeom>
          <a:noFill/>
          <a:ln w="12700" cap="flat" cmpd="sng">
            <a:solidFill>
              <a:srgbClr val="8D8D7F"/>
            </a:solidFill>
            <a:prstDash val="dash"/>
            <a:round/>
            <a:headEnd type="none" w="sm" len="sm"/>
            <a:tailEnd type="none" w="sm" len="sm"/>
          </a:ln>
        </p:spPr>
      </p:cxnSp>
      <p:cxnSp>
        <p:nvCxnSpPr>
          <p:cNvPr id="572" name="Google Shape;572;p37"/>
          <p:cNvCxnSpPr/>
          <p:nvPr/>
        </p:nvCxnSpPr>
        <p:spPr>
          <a:xfrm>
            <a:off x="6430963" y="3044825"/>
            <a:ext cx="288925" cy="0"/>
          </a:xfrm>
          <a:prstGeom prst="straightConnector1">
            <a:avLst/>
          </a:prstGeom>
          <a:noFill/>
          <a:ln w="25400" cap="flat" cmpd="sng">
            <a:solidFill>
              <a:srgbClr val="BC5656"/>
            </a:solidFill>
            <a:prstDash val="solid"/>
            <a:round/>
            <a:headEnd type="none" w="sm" len="sm"/>
            <a:tailEnd type="triangle" w="med" len="med"/>
          </a:ln>
        </p:spPr>
      </p:cxnSp>
      <p:cxnSp>
        <p:nvCxnSpPr>
          <p:cNvPr id="573" name="Google Shape;573;p37"/>
          <p:cNvCxnSpPr/>
          <p:nvPr/>
        </p:nvCxnSpPr>
        <p:spPr>
          <a:xfrm>
            <a:off x="6430963" y="5232400"/>
            <a:ext cx="288925" cy="0"/>
          </a:xfrm>
          <a:prstGeom prst="straightConnector1">
            <a:avLst/>
          </a:prstGeom>
          <a:noFill/>
          <a:ln w="25400" cap="flat" cmpd="sng">
            <a:solidFill>
              <a:srgbClr val="0070C0"/>
            </a:solidFill>
            <a:prstDash val="solid"/>
            <a:round/>
            <a:headEnd type="none" w="sm" len="sm"/>
            <a:tailEnd type="triangle" w="med" len="med"/>
          </a:ln>
        </p:spPr>
      </p:cxnSp>
      <p:cxnSp>
        <p:nvCxnSpPr>
          <p:cNvPr id="574" name="Google Shape;574;p37"/>
          <p:cNvCxnSpPr/>
          <p:nvPr/>
        </p:nvCxnSpPr>
        <p:spPr>
          <a:xfrm rot="10800000" flipH="1">
            <a:off x="5999163" y="3030538"/>
            <a:ext cx="288925" cy="15875"/>
          </a:xfrm>
          <a:prstGeom prst="straightConnector1">
            <a:avLst/>
          </a:prstGeom>
          <a:noFill/>
          <a:ln w="25400" cap="flat" cmpd="sng">
            <a:solidFill>
              <a:srgbClr val="BC5656"/>
            </a:solidFill>
            <a:prstDash val="solid"/>
            <a:round/>
            <a:headEnd type="none" w="sm" len="sm"/>
            <a:tailEnd type="triangle" w="med" len="med"/>
          </a:ln>
        </p:spPr>
      </p:cxnSp>
      <p:cxnSp>
        <p:nvCxnSpPr>
          <p:cNvPr id="575" name="Google Shape;575;p37"/>
          <p:cNvCxnSpPr/>
          <p:nvPr/>
        </p:nvCxnSpPr>
        <p:spPr>
          <a:xfrm rot="10800000" flipH="1">
            <a:off x="5999163" y="5213350"/>
            <a:ext cx="288925" cy="52388"/>
          </a:xfrm>
          <a:prstGeom prst="straightConnector1">
            <a:avLst/>
          </a:prstGeom>
          <a:noFill/>
          <a:ln w="25400" cap="flat" cmpd="sng">
            <a:solidFill>
              <a:srgbClr val="0070C0"/>
            </a:solidFill>
            <a:prstDash val="solid"/>
            <a:round/>
            <a:headEnd type="none" w="sm" len="sm"/>
            <a:tailEnd type="triangle" w="med" len="med"/>
          </a:ln>
        </p:spPr>
      </p:cxnSp>
      <p:cxnSp>
        <p:nvCxnSpPr>
          <p:cNvPr id="576" name="Google Shape;576;p37"/>
          <p:cNvCxnSpPr/>
          <p:nvPr/>
        </p:nvCxnSpPr>
        <p:spPr>
          <a:xfrm rot="10800000" flipH="1">
            <a:off x="5567363" y="3021013"/>
            <a:ext cx="287337" cy="25400"/>
          </a:xfrm>
          <a:prstGeom prst="straightConnector1">
            <a:avLst/>
          </a:prstGeom>
          <a:noFill/>
          <a:ln w="25400" cap="flat" cmpd="sng">
            <a:solidFill>
              <a:srgbClr val="BC5656"/>
            </a:solidFill>
            <a:prstDash val="solid"/>
            <a:round/>
            <a:headEnd type="none" w="sm" len="sm"/>
            <a:tailEnd type="triangle" w="med" len="med"/>
          </a:ln>
        </p:spPr>
      </p:cxnSp>
      <p:cxnSp>
        <p:nvCxnSpPr>
          <p:cNvPr id="577" name="Google Shape;577;p37"/>
          <p:cNvCxnSpPr/>
          <p:nvPr/>
        </p:nvCxnSpPr>
        <p:spPr>
          <a:xfrm rot="10800000" flipH="1">
            <a:off x="5567363" y="5183188"/>
            <a:ext cx="287337" cy="82550"/>
          </a:xfrm>
          <a:prstGeom prst="straightConnector1">
            <a:avLst/>
          </a:prstGeom>
          <a:noFill/>
          <a:ln w="25400" cap="flat" cmpd="sng">
            <a:solidFill>
              <a:srgbClr val="0070C0"/>
            </a:solidFill>
            <a:prstDash val="solid"/>
            <a:round/>
            <a:headEnd type="none" w="sm" len="sm"/>
            <a:tailEnd type="triangle" w="med" len="med"/>
          </a:ln>
        </p:spPr>
      </p:cxnSp>
      <p:cxnSp>
        <p:nvCxnSpPr>
          <p:cNvPr id="578" name="Google Shape;578;p37"/>
          <p:cNvCxnSpPr/>
          <p:nvPr/>
        </p:nvCxnSpPr>
        <p:spPr>
          <a:xfrm rot="10800000" flipH="1">
            <a:off x="5157788" y="3021013"/>
            <a:ext cx="265112" cy="36512"/>
          </a:xfrm>
          <a:prstGeom prst="straightConnector1">
            <a:avLst/>
          </a:prstGeom>
          <a:noFill/>
          <a:ln w="25400" cap="flat" cmpd="sng">
            <a:solidFill>
              <a:srgbClr val="BC5656"/>
            </a:solidFill>
            <a:prstDash val="solid"/>
            <a:round/>
            <a:headEnd type="none" w="sm" len="sm"/>
            <a:tailEnd type="triangle" w="med" len="med"/>
          </a:ln>
        </p:spPr>
      </p:cxnSp>
      <p:cxnSp>
        <p:nvCxnSpPr>
          <p:cNvPr id="579" name="Google Shape;579;p37"/>
          <p:cNvCxnSpPr/>
          <p:nvPr/>
        </p:nvCxnSpPr>
        <p:spPr>
          <a:xfrm rot="10800000" flipH="1">
            <a:off x="5157788" y="5113338"/>
            <a:ext cx="238125" cy="177800"/>
          </a:xfrm>
          <a:prstGeom prst="straightConnector1">
            <a:avLst/>
          </a:prstGeom>
          <a:noFill/>
          <a:ln w="25400" cap="flat" cmpd="sng">
            <a:solidFill>
              <a:srgbClr val="0070C0"/>
            </a:solidFill>
            <a:prstDash val="solid"/>
            <a:round/>
            <a:headEnd type="none" w="sm" len="sm"/>
            <a:tailEnd type="triangle" w="med" len="med"/>
          </a:ln>
        </p:spPr>
      </p:cxnSp>
      <p:pic>
        <p:nvPicPr>
          <p:cNvPr id="580" name="Google Shape;580;p37"/>
          <p:cNvPicPr preferRelativeResize="0"/>
          <p:nvPr/>
        </p:nvPicPr>
        <p:blipFill rotWithShape="1">
          <a:blip r:embed="rId7">
            <a:alphaModFix/>
          </a:blip>
          <a:srcRect/>
          <a:stretch/>
        </p:blipFill>
        <p:spPr>
          <a:xfrm>
            <a:off x="7316788" y="4197350"/>
            <a:ext cx="2789237" cy="2087563"/>
          </a:xfrm>
          <a:prstGeom prst="rect">
            <a:avLst/>
          </a:prstGeom>
          <a:noFill/>
          <a:ln>
            <a:noFill/>
          </a:ln>
        </p:spPr>
      </p:pic>
      <p:pic>
        <p:nvPicPr>
          <p:cNvPr id="581" name="Google Shape;581;p37"/>
          <p:cNvPicPr preferRelativeResize="0"/>
          <p:nvPr/>
        </p:nvPicPr>
        <p:blipFill rotWithShape="1">
          <a:blip r:embed="rId8">
            <a:alphaModFix/>
          </a:blip>
          <a:srcRect/>
          <a:stretch/>
        </p:blipFill>
        <p:spPr>
          <a:xfrm>
            <a:off x="7316788" y="2000250"/>
            <a:ext cx="2789237" cy="2089150"/>
          </a:xfrm>
          <a:prstGeom prst="rect">
            <a:avLst/>
          </a:prstGeom>
          <a:noFill/>
          <a:ln>
            <a:noFill/>
          </a:ln>
        </p:spPr>
      </p:pic>
      <p:sp>
        <p:nvSpPr>
          <p:cNvPr id="582" name="Google Shape;582;p37"/>
          <p:cNvSpPr/>
          <p:nvPr/>
        </p:nvSpPr>
        <p:spPr>
          <a:xfrm rot="-5400000">
            <a:off x="5806282" y="2642394"/>
            <a:ext cx="242887" cy="1584325"/>
          </a:xfrm>
          <a:custGeom>
            <a:avLst/>
            <a:gdLst/>
            <a:ahLst/>
            <a:cxnLst/>
            <a:rect l="l" t="t" r="r" b="b"/>
            <a:pathLst>
              <a:path w="21600" h="21600" extrusionOk="0">
                <a:moveTo>
                  <a:pt x="21600" y="21600"/>
                </a:moveTo>
                <a:cubicBezTo>
                  <a:pt x="15635" y="21600"/>
                  <a:pt x="10800" y="21476"/>
                  <a:pt x="10800" y="21324"/>
                </a:cubicBezTo>
                <a:lnTo>
                  <a:pt x="10800" y="11076"/>
                </a:lnTo>
                <a:cubicBezTo>
                  <a:pt x="10800" y="10924"/>
                  <a:pt x="5965" y="10800"/>
                  <a:pt x="0" y="10800"/>
                </a:cubicBezTo>
                <a:cubicBezTo>
                  <a:pt x="5965" y="10800"/>
                  <a:pt x="10800" y="10676"/>
                  <a:pt x="10800" y="10524"/>
                </a:cubicBezTo>
                <a:lnTo>
                  <a:pt x="10800" y="276"/>
                </a:lnTo>
                <a:cubicBezTo>
                  <a:pt x="10800" y="124"/>
                  <a:pt x="15635" y="0"/>
                  <a:pt x="21600" y="0"/>
                </a:cubicBezTo>
              </a:path>
            </a:pathLst>
          </a:custGeom>
          <a:noFill/>
          <a:ln w="12700" cap="flat" cmpd="sng">
            <a:solidFill>
              <a:srgbClr val="BC565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583" name="Google Shape;583;p37"/>
          <p:cNvSpPr/>
          <p:nvPr/>
        </p:nvSpPr>
        <p:spPr>
          <a:xfrm>
            <a:off x="5521325" y="3592513"/>
            <a:ext cx="838200" cy="147637"/>
          </a:xfrm>
          <a:prstGeom prst="rightArrow">
            <a:avLst>
              <a:gd name="adj1" fmla="val 50000"/>
              <a:gd name="adj2" fmla="val 35156"/>
            </a:avLst>
          </a:prstGeom>
          <a:solidFill>
            <a:srgbClr val="BC5656"/>
          </a:solidFill>
          <a:ln w="25400" cap="flat" cmpd="sng">
            <a:solidFill>
              <a:srgbClr val="BC565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584" name="Google Shape;584;p37"/>
          <p:cNvSpPr/>
          <p:nvPr/>
        </p:nvSpPr>
        <p:spPr>
          <a:xfrm rot="-5400000">
            <a:off x="5799932" y="4782344"/>
            <a:ext cx="242887" cy="1584325"/>
          </a:xfrm>
          <a:custGeom>
            <a:avLst/>
            <a:gdLst/>
            <a:ahLst/>
            <a:cxnLst/>
            <a:rect l="l" t="t" r="r" b="b"/>
            <a:pathLst>
              <a:path w="21600" h="21600" extrusionOk="0">
                <a:moveTo>
                  <a:pt x="21600" y="21600"/>
                </a:moveTo>
                <a:cubicBezTo>
                  <a:pt x="15635" y="21600"/>
                  <a:pt x="10800" y="21476"/>
                  <a:pt x="10800" y="21324"/>
                </a:cubicBezTo>
                <a:lnTo>
                  <a:pt x="10800" y="11076"/>
                </a:lnTo>
                <a:cubicBezTo>
                  <a:pt x="10800" y="10924"/>
                  <a:pt x="5965" y="10800"/>
                  <a:pt x="0" y="10800"/>
                </a:cubicBezTo>
                <a:cubicBezTo>
                  <a:pt x="5965" y="10800"/>
                  <a:pt x="10800" y="10676"/>
                  <a:pt x="10800" y="10524"/>
                </a:cubicBezTo>
                <a:lnTo>
                  <a:pt x="10800" y="276"/>
                </a:lnTo>
                <a:cubicBezTo>
                  <a:pt x="10800" y="124"/>
                  <a:pt x="15635" y="0"/>
                  <a:pt x="21600" y="0"/>
                </a:cubicBezTo>
              </a:path>
            </a:pathLst>
          </a:custGeom>
          <a:noFill/>
          <a:ln w="12700" cap="flat" cmpd="sng">
            <a:solidFill>
              <a:srgbClr val="0070C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585" name="Google Shape;585;p37"/>
          <p:cNvSpPr/>
          <p:nvPr/>
        </p:nvSpPr>
        <p:spPr>
          <a:xfrm>
            <a:off x="5514975" y="5732463"/>
            <a:ext cx="700088" cy="147637"/>
          </a:xfrm>
          <a:prstGeom prst="rightArrow">
            <a:avLst>
              <a:gd name="adj1" fmla="val 50000"/>
              <a:gd name="adj2" fmla="val 35156"/>
            </a:avLst>
          </a:prstGeom>
          <a:solidFill>
            <a:srgbClr val="0070C0"/>
          </a:solidFill>
          <a:ln w="25400" cap="flat" cmpd="sng">
            <a:solidFill>
              <a:srgbClr val="0070C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586" name="Google Shape;586;p37"/>
          <p:cNvSpPr/>
          <p:nvPr/>
        </p:nvSpPr>
        <p:spPr>
          <a:xfrm>
            <a:off x="3422650" y="2616200"/>
            <a:ext cx="520700" cy="287338"/>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266">
                <a:solidFill>
                  <a:srgbClr val="000000"/>
                </a:solidFill>
                <a:latin typeface="Arial"/>
                <a:ea typeface="Arial"/>
                <a:cs typeface="Arial"/>
                <a:sym typeface="Arial"/>
              </a:rPr>
              <a:t>voxel</a:t>
            </a:r>
            <a:endParaRPr/>
          </a:p>
        </p:txBody>
      </p:sp>
      <p:sp>
        <p:nvSpPr>
          <p:cNvPr id="587" name="Google Shape;587;p37"/>
          <p:cNvSpPr txBox="1">
            <a:spLocks noGrp="1"/>
          </p:cNvSpPr>
          <p:nvPr>
            <p:ph type="body" idx="2"/>
          </p:nvPr>
        </p:nvSpPr>
        <p:spPr>
          <a:xfrm>
            <a:off x="3086888" y="479413"/>
            <a:ext cx="6018300" cy="57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176"/>
              <a:buNone/>
            </a:pPr>
            <a:r>
              <a:rPr lang="en-GB" sz="2720" b="1">
                <a:solidFill>
                  <a:srgbClr val="000000"/>
                </a:solidFill>
              </a:rPr>
              <a:t>Impact of Magnetic Susceptibility</a:t>
            </a:r>
            <a:endParaRPr b="1">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8"/>
          <p:cNvSpPr txBox="1">
            <a:spLocks noGrp="1"/>
          </p:cNvSpPr>
          <p:nvPr>
            <p:ph type="sldNum" idx="12"/>
          </p:nvPr>
        </p:nvSpPr>
        <p:spPr>
          <a:xfrm>
            <a:off x="11280775" y="6503988"/>
            <a:ext cx="771525" cy="365125"/>
          </a:xfrm>
          <a:prstGeom prst="rect">
            <a:avLst/>
          </a:prstGeom>
          <a:noFill/>
          <a:ln>
            <a:noFill/>
          </a:ln>
        </p:spPr>
        <p:txBody>
          <a:bodyPr spcFirstLastPara="1" wrap="square" lIns="91425" tIns="45700" rIns="91425" bIns="45700" anchor="b" anchorCtr="0">
            <a:noAutofit/>
          </a:bodyPr>
          <a:lstStyle/>
          <a:p>
            <a:pPr marL="0" lvl="0" indent="0" algn="r" rtl="0">
              <a:lnSpc>
                <a:spcPct val="80000"/>
              </a:lnSpc>
              <a:spcBef>
                <a:spcPts val="0"/>
              </a:spcBef>
              <a:spcAft>
                <a:spcPts val="0"/>
              </a:spcAft>
              <a:buNone/>
            </a:pPr>
            <a:fld id="{00000000-1234-1234-1234-123412341234}" type="slidenum">
              <a:rPr lang="en-GB" sz="2240">
                <a:solidFill>
                  <a:srgbClr val="FFFFFF"/>
                </a:solidFill>
              </a:rPr>
              <a:t>19</a:t>
            </a:fld>
            <a:endParaRPr sz="2240">
              <a:solidFill>
                <a:srgbClr val="FFFFFF"/>
              </a:solidFill>
            </a:endParaRPr>
          </a:p>
        </p:txBody>
      </p:sp>
      <p:sp>
        <p:nvSpPr>
          <p:cNvPr id="593" name="Google Shape;593;p38"/>
          <p:cNvSpPr txBox="1">
            <a:spLocks noGrp="1"/>
          </p:cNvSpPr>
          <p:nvPr>
            <p:ph type="body" idx="2"/>
          </p:nvPr>
        </p:nvSpPr>
        <p:spPr>
          <a:xfrm>
            <a:off x="2918625" y="479413"/>
            <a:ext cx="6018300" cy="57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176"/>
              <a:buNone/>
            </a:pPr>
            <a:r>
              <a:rPr lang="en-GB" sz="2720" b="1">
                <a:solidFill>
                  <a:srgbClr val="000000"/>
                </a:solidFill>
              </a:rPr>
              <a:t>Impact of Magnetic Susceptibility</a:t>
            </a:r>
            <a:endParaRPr b="1">
              <a:solidFill>
                <a:srgbClr val="000000"/>
              </a:solidFill>
            </a:endParaRPr>
          </a:p>
        </p:txBody>
      </p:sp>
      <p:sp>
        <p:nvSpPr>
          <p:cNvPr id="594" name="Google Shape;594;p38"/>
          <p:cNvSpPr/>
          <p:nvPr/>
        </p:nvSpPr>
        <p:spPr>
          <a:xfrm>
            <a:off x="9023350" y="5980113"/>
            <a:ext cx="1008063" cy="287337"/>
          </a:xfrm>
          <a:prstGeom prst="rect">
            <a:avLst/>
          </a:prstGeom>
          <a:noFill/>
          <a:ln>
            <a:noFill/>
          </a:ln>
        </p:spPr>
        <p:txBody>
          <a:bodyPr spcFirstLastPara="1" wrap="square" lIns="45700" tIns="45700" rIns="45700" bIns="45700" anchor="t" anchorCtr="0">
            <a:noAutofit/>
          </a:bodyPr>
          <a:lstStyle/>
          <a:p>
            <a:pPr marL="0" marR="0" lvl="0" indent="0" algn="r" rtl="0">
              <a:spcBef>
                <a:spcPts val="0"/>
              </a:spcBef>
              <a:spcAft>
                <a:spcPts val="0"/>
              </a:spcAft>
              <a:buNone/>
            </a:pPr>
            <a:r>
              <a:rPr lang="en-GB" sz="1266">
                <a:solidFill>
                  <a:srgbClr val="000000"/>
                </a:solidFill>
                <a:latin typeface="Arial"/>
                <a:ea typeface="Arial"/>
                <a:cs typeface="Arial"/>
                <a:sym typeface="Arial"/>
              </a:rPr>
              <a:t>9</a:t>
            </a:r>
            <a:endParaRPr/>
          </a:p>
        </p:txBody>
      </p:sp>
      <p:pic>
        <p:nvPicPr>
          <p:cNvPr id="595" name="Google Shape;595;p38"/>
          <p:cNvPicPr preferRelativeResize="0"/>
          <p:nvPr/>
        </p:nvPicPr>
        <p:blipFill rotWithShape="1">
          <a:blip r:embed="rId3">
            <a:alphaModFix/>
          </a:blip>
          <a:srcRect l="18530" t="3432" r="14847" b="7358"/>
          <a:stretch/>
        </p:blipFill>
        <p:spPr>
          <a:xfrm>
            <a:off x="2143125" y="4179888"/>
            <a:ext cx="2093913" cy="2103437"/>
          </a:xfrm>
          <a:prstGeom prst="rect">
            <a:avLst/>
          </a:prstGeom>
          <a:noFill/>
          <a:ln>
            <a:noFill/>
          </a:ln>
        </p:spPr>
      </p:pic>
      <p:pic>
        <p:nvPicPr>
          <p:cNvPr id="596" name="Google Shape;596;p38"/>
          <p:cNvPicPr preferRelativeResize="0"/>
          <p:nvPr/>
        </p:nvPicPr>
        <p:blipFill rotWithShape="1">
          <a:blip r:embed="rId4">
            <a:alphaModFix/>
          </a:blip>
          <a:srcRect l="18507" t="4282" r="14952" b="7201"/>
          <a:stretch/>
        </p:blipFill>
        <p:spPr>
          <a:xfrm>
            <a:off x="2143125" y="2001838"/>
            <a:ext cx="2093913" cy="2084387"/>
          </a:xfrm>
          <a:prstGeom prst="rect">
            <a:avLst/>
          </a:prstGeom>
          <a:noFill/>
          <a:ln>
            <a:noFill/>
          </a:ln>
        </p:spPr>
      </p:pic>
      <p:sp>
        <p:nvSpPr>
          <p:cNvPr id="597" name="Google Shape;597;p38"/>
          <p:cNvSpPr/>
          <p:nvPr/>
        </p:nvSpPr>
        <p:spPr>
          <a:xfrm>
            <a:off x="2994025" y="5037138"/>
            <a:ext cx="390525" cy="390525"/>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85B0"/>
          </a:solidFill>
          <a:ln w="25400" cap="flat" cmpd="sng">
            <a:solidFill>
              <a:srgbClr val="69695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598" name="Google Shape;598;p38"/>
          <p:cNvSpPr/>
          <p:nvPr/>
        </p:nvSpPr>
        <p:spPr>
          <a:xfrm>
            <a:off x="2992438" y="2825750"/>
            <a:ext cx="390525" cy="390525"/>
          </a:xfrm>
          <a:custGeom>
            <a:avLst/>
            <a:gdLst/>
            <a:ahLst/>
            <a:cxnLst/>
            <a:rect l="l" t="t"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C5656"/>
          </a:solidFill>
          <a:ln w="25400" cap="flat" cmpd="sng">
            <a:solidFill>
              <a:srgbClr val="69695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cxnSp>
        <p:nvCxnSpPr>
          <p:cNvPr id="599" name="Google Shape;599;p38"/>
          <p:cNvCxnSpPr/>
          <p:nvPr/>
        </p:nvCxnSpPr>
        <p:spPr>
          <a:xfrm rot="10800000">
            <a:off x="2297113" y="2474913"/>
            <a:ext cx="0" cy="358775"/>
          </a:xfrm>
          <a:prstGeom prst="straightConnector1">
            <a:avLst/>
          </a:prstGeom>
          <a:noFill/>
          <a:ln w="25400" cap="flat" cmpd="sng">
            <a:solidFill>
              <a:srgbClr val="686B5D"/>
            </a:solidFill>
            <a:prstDash val="solid"/>
            <a:round/>
            <a:headEnd type="none" w="sm" len="sm"/>
            <a:tailEnd type="triangle" w="med" len="med"/>
          </a:ln>
        </p:spPr>
      </p:cxnSp>
      <p:sp>
        <p:nvSpPr>
          <p:cNvPr id="600" name="Google Shape;600;p38"/>
          <p:cNvSpPr/>
          <p:nvPr/>
        </p:nvSpPr>
        <p:spPr>
          <a:xfrm>
            <a:off x="2281238" y="2503488"/>
            <a:ext cx="911225" cy="352425"/>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687">
                <a:solidFill>
                  <a:srgbClr val="686B5D"/>
                </a:solidFill>
                <a:latin typeface="Arial"/>
                <a:ea typeface="Arial"/>
                <a:cs typeface="Arial"/>
                <a:sym typeface="Arial"/>
              </a:rPr>
              <a:t>B</a:t>
            </a:r>
            <a:r>
              <a:rPr lang="en-GB" sz="1687" baseline="-25000">
                <a:solidFill>
                  <a:srgbClr val="686B5D"/>
                </a:solidFill>
                <a:latin typeface="Arial"/>
                <a:ea typeface="Arial"/>
                <a:cs typeface="Arial"/>
                <a:sym typeface="Arial"/>
              </a:rPr>
              <a:t>0</a:t>
            </a:r>
            <a:endParaRPr/>
          </a:p>
        </p:txBody>
      </p:sp>
      <p:sp>
        <p:nvSpPr>
          <p:cNvPr id="601" name="Google Shape;601;p38"/>
          <p:cNvSpPr/>
          <p:nvPr/>
        </p:nvSpPr>
        <p:spPr>
          <a:xfrm>
            <a:off x="2274888" y="3576638"/>
            <a:ext cx="912812" cy="285750"/>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266">
                <a:solidFill>
                  <a:srgbClr val="000000"/>
                </a:solidFill>
                <a:latin typeface="Arial"/>
                <a:ea typeface="Arial"/>
                <a:cs typeface="Arial"/>
                <a:sym typeface="Arial"/>
              </a:rPr>
              <a:t>Tissue</a:t>
            </a:r>
            <a:endParaRPr/>
          </a:p>
        </p:txBody>
      </p:sp>
      <p:sp>
        <p:nvSpPr>
          <p:cNvPr id="602" name="Google Shape;602;p38"/>
          <p:cNvSpPr/>
          <p:nvPr/>
        </p:nvSpPr>
        <p:spPr>
          <a:xfrm>
            <a:off x="2436813" y="3124200"/>
            <a:ext cx="912812" cy="287338"/>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266">
                <a:solidFill>
                  <a:srgbClr val="000000"/>
                </a:solidFill>
                <a:latin typeface="Arial"/>
                <a:ea typeface="Arial"/>
                <a:cs typeface="Arial"/>
                <a:sym typeface="Arial"/>
              </a:rPr>
              <a:t>Vessel</a:t>
            </a:r>
            <a:endParaRPr/>
          </a:p>
        </p:txBody>
      </p:sp>
      <p:sp>
        <p:nvSpPr>
          <p:cNvPr id="603" name="Google Shape;603;p38"/>
          <p:cNvSpPr/>
          <p:nvPr/>
        </p:nvSpPr>
        <p:spPr>
          <a:xfrm>
            <a:off x="2297113" y="2020888"/>
            <a:ext cx="1830387" cy="352425"/>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687">
                <a:solidFill>
                  <a:srgbClr val="000000"/>
                </a:solidFill>
                <a:latin typeface="Arial"/>
                <a:ea typeface="Arial"/>
                <a:cs typeface="Arial"/>
                <a:sym typeface="Arial"/>
              </a:rPr>
              <a:t>Oxygenated Hb</a:t>
            </a:r>
            <a:endParaRPr/>
          </a:p>
        </p:txBody>
      </p:sp>
      <p:sp>
        <p:nvSpPr>
          <p:cNvPr id="604" name="Google Shape;604;p38"/>
          <p:cNvSpPr/>
          <p:nvPr/>
        </p:nvSpPr>
        <p:spPr>
          <a:xfrm>
            <a:off x="2182813" y="4224338"/>
            <a:ext cx="2041525" cy="350837"/>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687">
                <a:solidFill>
                  <a:srgbClr val="000000"/>
                </a:solidFill>
                <a:latin typeface="Arial"/>
                <a:ea typeface="Arial"/>
                <a:cs typeface="Arial"/>
                <a:sym typeface="Arial"/>
              </a:rPr>
              <a:t>Deoxygenated Hb</a:t>
            </a:r>
            <a:endParaRPr/>
          </a:p>
        </p:txBody>
      </p:sp>
      <p:sp>
        <p:nvSpPr>
          <p:cNvPr id="605" name="Google Shape;605;p38"/>
          <p:cNvSpPr/>
          <p:nvPr/>
        </p:nvSpPr>
        <p:spPr>
          <a:xfrm>
            <a:off x="3513138" y="2886075"/>
            <a:ext cx="288925" cy="288925"/>
          </a:xfrm>
          <a:prstGeom prst="rect">
            <a:avLst/>
          </a:prstGeom>
          <a:noFill/>
          <a:ln w="25400" cap="flat" cmpd="sng">
            <a:solidFill>
              <a:srgbClr val="69695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606" name="Google Shape;606;p38"/>
          <p:cNvSpPr/>
          <p:nvPr/>
        </p:nvSpPr>
        <p:spPr>
          <a:xfrm>
            <a:off x="3516313" y="5068888"/>
            <a:ext cx="288925" cy="290512"/>
          </a:xfrm>
          <a:prstGeom prst="rect">
            <a:avLst/>
          </a:prstGeom>
          <a:noFill/>
          <a:ln w="25400" cap="flat" cmpd="sng">
            <a:solidFill>
              <a:srgbClr val="69695F"/>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pic>
        <p:nvPicPr>
          <p:cNvPr id="607" name="Google Shape;607;p38"/>
          <p:cNvPicPr preferRelativeResize="0"/>
          <p:nvPr/>
        </p:nvPicPr>
        <p:blipFill rotWithShape="1">
          <a:blip r:embed="rId5">
            <a:alphaModFix/>
          </a:blip>
          <a:srcRect l="18659" t="3773" r="15038" b="7666"/>
          <a:stretch/>
        </p:blipFill>
        <p:spPr>
          <a:xfrm>
            <a:off x="4860925" y="4179888"/>
            <a:ext cx="2101850" cy="2103437"/>
          </a:xfrm>
          <a:prstGeom prst="rect">
            <a:avLst/>
          </a:prstGeom>
          <a:noFill/>
          <a:ln>
            <a:noFill/>
          </a:ln>
        </p:spPr>
      </p:pic>
      <p:pic>
        <p:nvPicPr>
          <p:cNvPr id="608" name="Google Shape;608;p38"/>
          <p:cNvPicPr preferRelativeResize="0"/>
          <p:nvPr/>
        </p:nvPicPr>
        <p:blipFill rotWithShape="1">
          <a:blip r:embed="rId6">
            <a:alphaModFix/>
          </a:blip>
          <a:srcRect l="18661" t="3789" r="15039" b="8371"/>
          <a:stretch/>
        </p:blipFill>
        <p:spPr>
          <a:xfrm>
            <a:off x="4860925" y="2001838"/>
            <a:ext cx="2101850" cy="2084387"/>
          </a:xfrm>
          <a:prstGeom prst="rect">
            <a:avLst/>
          </a:prstGeom>
          <a:noFill/>
          <a:ln>
            <a:noFill/>
          </a:ln>
        </p:spPr>
      </p:pic>
      <p:cxnSp>
        <p:nvCxnSpPr>
          <p:cNvPr id="609" name="Google Shape;609;p38"/>
          <p:cNvCxnSpPr/>
          <p:nvPr/>
        </p:nvCxnSpPr>
        <p:spPr>
          <a:xfrm rot="10800000" flipH="1">
            <a:off x="3802063" y="2093913"/>
            <a:ext cx="1149350" cy="792162"/>
          </a:xfrm>
          <a:prstGeom prst="straightConnector1">
            <a:avLst/>
          </a:prstGeom>
          <a:noFill/>
          <a:ln w="12700" cap="flat" cmpd="sng">
            <a:solidFill>
              <a:srgbClr val="8D8D7F"/>
            </a:solidFill>
            <a:prstDash val="dash"/>
            <a:round/>
            <a:headEnd type="none" w="sm" len="sm"/>
            <a:tailEnd type="none" w="sm" len="sm"/>
          </a:ln>
        </p:spPr>
      </p:cxnSp>
      <p:cxnSp>
        <p:nvCxnSpPr>
          <p:cNvPr id="610" name="Google Shape;610;p38"/>
          <p:cNvCxnSpPr/>
          <p:nvPr/>
        </p:nvCxnSpPr>
        <p:spPr>
          <a:xfrm>
            <a:off x="3805238" y="3181350"/>
            <a:ext cx="1146175" cy="842963"/>
          </a:xfrm>
          <a:prstGeom prst="straightConnector1">
            <a:avLst/>
          </a:prstGeom>
          <a:noFill/>
          <a:ln w="12700" cap="flat" cmpd="sng">
            <a:solidFill>
              <a:srgbClr val="8D8D7F"/>
            </a:solidFill>
            <a:prstDash val="dash"/>
            <a:round/>
            <a:headEnd type="none" w="sm" len="sm"/>
            <a:tailEnd type="none" w="sm" len="sm"/>
          </a:ln>
        </p:spPr>
      </p:cxnSp>
      <p:cxnSp>
        <p:nvCxnSpPr>
          <p:cNvPr id="611" name="Google Shape;611;p38"/>
          <p:cNvCxnSpPr/>
          <p:nvPr/>
        </p:nvCxnSpPr>
        <p:spPr>
          <a:xfrm rot="10800000" flipH="1">
            <a:off x="3805238" y="4270375"/>
            <a:ext cx="1149350" cy="792163"/>
          </a:xfrm>
          <a:prstGeom prst="straightConnector1">
            <a:avLst/>
          </a:prstGeom>
          <a:noFill/>
          <a:ln w="12700" cap="flat" cmpd="sng">
            <a:solidFill>
              <a:srgbClr val="8D8D7F"/>
            </a:solidFill>
            <a:prstDash val="dash"/>
            <a:round/>
            <a:headEnd type="none" w="sm" len="sm"/>
            <a:tailEnd type="none" w="sm" len="sm"/>
          </a:ln>
        </p:spPr>
      </p:cxnSp>
      <p:cxnSp>
        <p:nvCxnSpPr>
          <p:cNvPr id="612" name="Google Shape;612;p38"/>
          <p:cNvCxnSpPr/>
          <p:nvPr/>
        </p:nvCxnSpPr>
        <p:spPr>
          <a:xfrm>
            <a:off x="3808413" y="5359400"/>
            <a:ext cx="1146175" cy="841375"/>
          </a:xfrm>
          <a:prstGeom prst="straightConnector1">
            <a:avLst/>
          </a:prstGeom>
          <a:noFill/>
          <a:ln w="12700" cap="flat" cmpd="sng">
            <a:solidFill>
              <a:srgbClr val="8D8D7F"/>
            </a:solidFill>
            <a:prstDash val="dash"/>
            <a:round/>
            <a:headEnd type="none" w="sm" len="sm"/>
            <a:tailEnd type="none" w="sm" len="sm"/>
          </a:ln>
        </p:spPr>
      </p:cxnSp>
      <p:cxnSp>
        <p:nvCxnSpPr>
          <p:cNvPr id="613" name="Google Shape;613;p38"/>
          <p:cNvCxnSpPr/>
          <p:nvPr/>
        </p:nvCxnSpPr>
        <p:spPr>
          <a:xfrm>
            <a:off x="6430963" y="3044825"/>
            <a:ext cx="288925" cy="0"/>
          </a:xfrm>
          <a:prstGeom prst="straightConnector1">
            <a:avLst/>
          </a:prstGeom>
          <a:noFill/>
          <a:ln w="25400" cap="flat" cmpd="sng">
            <a:solidFill>
              <a:srgbClr val="BC5656"/>
            </a:solidFill>
            <a:prstDash val="solid"/>
            <a:round/>
            <a:headEnd type="none" w="sm" len="sm"/>
            <a:tailEnd type="triangle" w="med" len="med"/>
          </a:ln>
        </p:spPr>
      </p:cxnSp>
      <p:cxnSp>
        <p:nvCxnSpPr>
          <p:cNvPr id="614" name="Google Shape;614;p38"/>
          <p:cNvCxnSpPr/>
          <p:nvPr/>
        </p:nvCxnSpPr>
        <p:spPr>
          <a:xfrm>
            <a:off x="6430963" y="5232400"/>
            <a:ext cx="288925" cy="0"/>
          </a:xfrm>
          <a:prstGeom prst="straightConnector1">
            <a:avLst/>
          </a:prstGeom>
          <a:noFill/>
          <a:ln w="25400" cap="flat" cmpd="sng">
            <a:solidFill>
              <a:srgbClr val="0070C0"/>
            </a:solidFill>
            <a:prstDash val="solid"/>
            <a:round/>
            <a:headEnd type="none" w="sm" len="sm"/>
            <a:tailEnd type="triangle" w="med" len="med"/>
          </a:ln>
        </p:spPr>
      </p:cxnSp>
      <p:cxnSp>
        <p:nvCxnSpPr>
          <p:cNvPr id="615" name="Google Shape;615;p38"/>
          <p:cNvCxnSpPr/>
          <p:nvPr/>
        </p:nvCxnSpPr>
        <p:spPr>
          <a:xfrm rot="10800000" flipH="1">
            <a:off x="5999163" y="2992438"/>
            <a:ext cx="288925" cy="88900"/>
          </a:xfrm>
          <a:prstGeom prst="straightConnector1">
            <a:avLst/>
          </a:prstGeom>
          <a:noFill/>
          <a:ln w="25400" cap="flat" cmpd="sng">
            <a:solidFill>
              <a:srgbClr val="BC5656"/>
            </a:solidFill>
            <a:prstDash val="solid"/>
            <a:round/>
            <a:headEnd type="none" w="sm" len="sm"/>
            <a:tailEnd type="triangle" w="med" len="med"/>
          </a:ln>
        </p:spPr>
      </p:cxnSp>
      <p:cxnSp>
        <p:nvCxnSpPr>
          <p:cNvPr id="616" name="Google Shape;616;p38"/>
          <p:cNvCxnSpPr/>
          <p:nvPr/>
        </p:nvCxnSpPr>
        <p:spPr>
          <a:xfrm rot="10800000" flipH="1">
            <a:off x="6043613" y="5113338"/>
            <a:ext cx="203200" cy="177800"/>
          </a:xfrm>
          <a:prstGeom prst="straightConnector1">
            <a:avLst/>
          </a:prstGeom>
          <a:noFill/>
          <a:ln w="25400" cap="flat" cmpd="sng">
            <a:solidFill>
              <a:srgbClr val="0070C0"/>
            </a:solidFill>
            <a:prstDash val="solid"/>
            <a:round/>
            <a:headEnd type="none" w="sm" len="sm"/>
            <a:tailEnd type="triangle" w="med" len="med"/>
          </a:ln>
        </p:spPr>
      </p:cxnSp>
      <p:cxnSp>
        <p:nvCxnSpPr>
          <p:cNvPr id="617" name="Google Shape;617;p38"/>
          <p:cNvCxnSpPr/>
          <p:nvPr/>
        </p:nvCxnSpPr>
        <p:spPr>
          <a:xfrm rot="10800000" flipH="1">
            <a:off x="5599113" y="2947988"/>
            <a:ext cx="255587" cy="133350"/>
          </a:xfrm>
          <a:prstGeom prst="straightConnector1">
            <a:avLst/>
          </a:prstGeom>
          <a:noFill/>
          <a:ln w="25400" cap="flat" cmpd="sng">
            <a:solidFill>
              <a:srgbClr val="BC5656"/>
            </a:solidFill>
            <a:prstDash val="solid"/>
            <a:round/>
            <a:headEnd type="none" w="sm" len="sm"/>
            <a:tailEnd type="triangle" w="med" len="med"/>
          </a:ln>
        </p:spPr>
      </p:cxnSp>
      <p:cxnSp>
        <p:nvCxnSpPr>
          <p:cNvPr id="618" name="Google Shape;618;p38"/>
          <p:cNvCxnSpPr/>
          <p:nvPr/>
        </p:nvCxnSpPr>
        <p:spPr>
          <a:xfrm rot="10800000">
            <a:off x="5637213" y="5037138"/>
            <a:ext cx="0" cy="254000"/>
          </a:xfrm>
          <a:prstGeom prst="straightConnector1">
            <a:avLst/>
          </a:prstGeom>
          <a:noFill/>
          <a:ln w="25400" cap="flat" cmpd="sng">
            <a:solidFill>
              <a:srgbClr val="0070C0"/>
            </a:solidFill>
            <a:prstDash val="solid"/>
            <a:round/>
            <a:headEnd type="none" w="sm" len="sm"/>
            <a:tailEnd type="triangle" w="med" len="med"/>
          </a:ln>
        </p:spPr>
      </p:cxnSp>
      <p:cxnSp>
        <p:nvCxnSpPr>
          <p:cNvPr id="619" name="Google Shape;619;p38"/>
          <p:cNvCxnSpPr/>
          <p:nvPr/>
        </p:nvCxnSpPr>
        <p:spPr>
          <a:xfrm rot="10800000" flipH="1">
            <a:off x="5218113" y="2886075"/>
            <a:ext cx="204787" cy="195263"/>
          </a:xfrm>
          <a:prstGeom prst="straightConnector1">
            <a:avLst/>
          </a:prstGeom>
          <a:noFill/>
          <a:ln w="25400" cap="flat" cmpd="sng">
            <a:solidFill>
              <a:srgbClr val="BC5656"/>
            </a:solidFill>
            <a:prstDash val="solid"/>
            <a:round/>
            <a:headEnd type="none" w="sm" len="sm"/>
            <a:tailEnd type="triangle" w="med" len="med"/>
          </a:ln>
        </p:spPr>
      </p:cxnSp>
      <p:cxnSp>
        <p:nvCxnSpPr>
          <p:cNvPr id="620" name="Google Shape;620;p38"/>
          <p:cNvCxnSpPr/>
          <p:nvPr/>
        </p:nvCxnSpPr>
        <p:spPr>
          <a:xfrm rot="10800000">
            <a:off x="5081588" y="5037138"/>
            <a:ext cx="136525" cy="254000"/>
          </a:xfrm>
          <a:prstGeom prst="straightConnector1">
            <a:avLst/>
          </a:prstGeom>
          <a:noFill/>
          <a:ln w="25400" cap="flat" cmpd="sng">
            <a:solidFill>
              <a:srgbClr val="0070C0"/>
            </a:solidFill>
            <a:prstDash val="solid"/>
            <a:round/>
            <a:headEnd type="none" w="sm" len="sm"/>
            <a:tailEnd type="triangle" w="med" len="med"/>
          </a:ln>
        </p:spPr>
      </p:cxnSp>
      <p:pic>
        <p:nvPicPr>
          <p:cNvPr id="621" name="Google Shape;621;p38"/>
          <p:cNvPicPr preferRelativeResize="0"/>
          <p:nvPr/>
        </p:nvPicPr>
        <p:blipFill rotWithShape="1">
          <a:blip r:embed="rId7">
            <a:alphaModFix/>
          </a:blip>
          <a:srcRect/>
          <a:stretch/>
        </p:blipFill>
        <p:spPr>
          <a:xfrm>
            <a:off x="7316788" y="4197350"/>
            <a:ext cx="2789237" cy="2087563"/>
          </a:xfrm>
          <a:prstGeom prst="rect">
            <a:avLst/>
          </a:prstGeom>
          <a:noFill/>
          <a:ln>
            <a:noFill/>
          </a:ln>
        </p:spPr>
      </p:pic>
      <p:pic>
        <p:nvPicPr>
          <p:cNvPr id="622" name="Google Shape;622;p38"/>
          <p:cNvPicPr preferRelativeResize="0"/>
          <p:nvPr/>
        </p:nvPicPr>
        <p:blipFill rotWithShape="1">
          <a:blip r:embed="rId8">
            <a:alphaModFix/>
          </a:blip>
          <a:srcRect/>
          <a:stretch/>
        </p:blipFill>
        <p:spPr>
          <a:xfrm>
            <a:off x="7316788" y="2000250"/>
            <a:ext cx="2789237" cy="2089150"/>
          </a:xfrm>
          <a:prstGeom prst="rect">
            <a:avLst/>
          </a:prstGeom>
          <a:noFill/>
          <a:ln>
            <a:noFill/>
          </a:ln>
        </p:spPr>
      </p:pic>
      <p:sp>
        <p:nvSpPr>
          <p:cNvPr id="623" name="Google Shape;623;p38"/>
          <p:cNvSpPr/>
          <p:nvPr/>
        </p:nvSpPr>
        <p:spPr>
          <a:xfrm rot="-5400000">
            <a:off x="5806282" y="2642394"/>
            <a:ext cx="242887" cy="1584325"/>
          </a:xfrm>
          <a:custGeom>
            <a:avLst/>
            <a:gdLst/>
            <a:ahLst/>
            <a:cxnLst/>
            <a:rect l="l" t="t" r="r" b="b"/>
            <a:pathLst>
              <a:path w="21600" h="21600" extrusionOk="0">
                <a:moveTo>
                  <a:pt x="21600" y="21600"/>
                </a:moveTo>
                <a:cubicBezTo>
                  <a:pt x="15635" y="21600"/>
                  <a:pt x="10800" y="21476"/>
                  <a:pt x="10800" y="21324"/>
                </a:cubicBezTo>
                <a:lnTo>
                  <a:pt x="10800" y="11076"/>
                </a:lnTo>
                <a:cubicBezTo>
                  <a:pt x="10800" y="10924"/>
                  <a:pt x="5965" y="10800"/>
                  <a:pt x="0" y="10800"/>
                </a:cubicBezTo>
                <a:cubicBezTo>
                  <a:pt x="5965" y="10800"/>
                  <a:pt x="10800" y="10676"/>
                  <a:pt x="10800" y="10524"/>
                </a:cubicBezTo>
                <a:lnTo>
                  <a:pt x="10800" y="276"/>
                </a:lnTo>
                <a:cubicBezTo>
                  <a:pt x="10800" y="124"/>
                  <a:pt x="15635" y="0"/>
                  <a:pt x="21600" y="0"/>
                </a:cubicBezTo>
              </a:path>
            </a:pathLst>
          </a:custGeom>
          <a:noFill/>
          <a:ln w="12700" cap="flat" cmpd="sng">
            <a:solidFill>
              <a:srgbClr val="BC565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624" name="Google Shape;624;p38"/>
          <p:cNvSpPr/>
          <p:nvPr/>
        </p:nvSpPr>
        <p:spPr>
          <a:xfrm>
            <a:off x="5521325" y="3592513"/>
            <a:ext cx="725488" cy="147637"/>
          </a:xfrm>
          <a:prstGeom prst="rightArrow">
            <a:avLst>
              <a:gd name="adj1" fmla="val 50000"/>
              <a:gd name="adj2" fmla="val 35156"/>
            </a:avLst>
          </a:prstGeom>
          <a:solidFill>
            <a:srgbClr val="BC5656"/>
          </a:solidFill>
          <a:ln w="25400" cap="flat" cmpd="sng">
            <a:solidFill>
              <a:srgbClr val="BC5656"/>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625" name="Google Shape;625;p38"/>
          <p:cNvSpPr/>
          <p:nvPr/>
        </p:nvSpPr>
        <p:spPr>
          <a:xfrm rot="-5400000">
            <a:off x="5799932" y="4782344"/>
            <a:ext cx="242887" cy="1584325"/>
          </a:xfrm>
          <a:custGeom>
            <a:avLst/>
            <a:gdLst/>
            <a:ahLst/>
            <a:cxnLst/>
            <a:rect l="l" t="t" r="r" b="b"/>
            <a:pathLst>
              <a:path w="21600" h="21600" extrusionOk="0">
                <a:moveTo>
                  <a:pt x="21600" y="21600"/>
                </a:moveTo>
                <a:cubicBezTo>
                  <a:pt x="15635" y="21600"/>
                  <a:pt x="10800" y="21476"/>
                  <a:pt x="10800" y="21324"/>
                </a:cubicBezTo>
                <a:lnTo>
                  <a:pt x="10800" y="11076"/>
                </a:lnTo>
                <a:cubicBezTo>
                  <a:pt x="10800" y="10924"/>
                  <a:pt x="5965" y="10800"/>
                  <a:pt x="0" y="10800"/>
                </a:cubicBezTo>
                <a:cubicBezTo>
                  <a:pt x="5965" y="10800"/>
                  <a:pt x="10800" y="10676"/>
                  <a:pt x="10800" y="10524"/>
                </a:cubicBezTo>
                <a:lnTo>
                  <a:pt x="10800" y="276"/>
                </a:lnTo>
                <a:cubicBezTo>
                  <a:pt x="10800" y="124"/>
                  <a:pt x="15635" y="0"/>
                  <a:pt x="21600" y="0"/>
                </a:cubicBezTo>
              </a:path>
            </a:pathLst>
          </a:custGeom>
          <a:noFill/>
          <a:ln w="12700" cap="flat" cmpd="sng">
            <a:solidFill>
              <a:srgbClr val="0070C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626" name="Google Shape;626;p38"/>
          <p:cNvSpPr/>
          <p:nvPr/>
        </p:nvSpPr>
        <p:spPr>
          <a:xfrm>
            <a:off x="5514975" y="5732463"/>
            <a:ext cx="484188" cy="147637"/>
          </a:xfrm>
          <a:prstGeom prst="rightArrow">
            <a:avLst>
              <a:gd name="adj1" fmla="val 50000"/>
              <a:gd name="adj2" fmla="val 35156"/>
            </a:avLst>
          </a:prstGeom>
          <a:solidFill>
            <a:srgbClr val="0070C0"/>
          </a:solidFill>
          <a:ln w="25400" cap="flat" cmpd="sng">
            <a:solidFill>
              <a:srgbClr val="0070C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spcBef>
                <a:spcPts val="0"/>
              </a:spcBef>
              <a:spcAft>
                <a:spcPts val="0"/>
              </a:spcAft>
              <a:buNone/>
            </a:pPr>
            <a:endParaRPr sz="1687">
              <a:solidFill>
                <a:srgbClr val="FFFFFF"/>
              </a:solidFill>
              <a:latin typeface="Arial"/>
              <a:ea typeface="Arial"/>
              <a:cs typeface="Arial"/>
              <a:sym typeface="Arial"/>
            </a:endParaRPr>
          </a:p>
        </p:txBody>
      </p:sp>
      <p:sp>
        <p:nvSpPr>
          <p:cNvPr id="627" name="Google Shape;627;p38"/>
          <p:cNvSpPr/>
          <p:nvPr/>
        </p:nvSpPr>
        <p:spPr>
          <a:xfrm>
            <a:off x="3422650" y="2616200"/>
            <a:ext cx="520700" cy="287338"/>
          </a:xfrm>
          <a:prstGeom prst="rect">
            <a:avLst/>
          </a:prstGeom>
          <a:noFill/>
          <a:ln>
            <a:noFill/>
          </a:ln>
        </p:spPr>
        <p:txBody>
          <a:bodyPr spcFirstLastPara="1" wrap="square" lIns="45700" tIns="45700" rIns="45700" bIns="45700" anchor="t" anchorCtr="0">
            <a:noAutofit/>
          </a:bodyPr>
          <a:lstStyle/>
          <a:p>
            <a:pPr marL="0" marR="0" lvl="0" indent="0" algn="l" rtl="0">
              <a:spcBef>
                <a:spcPts val="0"/>
              </a:spcBef>
              <a:spcAft>
                <a:spcPts val="0"/>
              </a:spcAft>
              <a:buNone/>
            </a:pPr>
            <a:r>
              <a:rPr lang="en-GB" sz="1266">
                <a:solidFill>
                  <a:srgbClr val="000000"/>
                </a:solidFill>
                <a:latin typeface="Arial"/>
                <a:ea typeface="Arial"/>
                <a:cs typeface="Arial"/>
                <a:sym typeface="Arial"/>
              </a:rPr>
              <a:t>voxel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p:nvPr/>
        </p:nvSpPr>
        <p:spPr>
          <a:xfrm>
            <a:off x="2790092" y="726831"/>
            <a:ext cx="5216769"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5400" b="1" i="0" u="none" strike="noStrike" cap="none">
                <a:latin typeface="Century Gothic"/>
                <a:ea typeface="Century Gothic"/>
                <a:cs typeface="Century Gothic"/>
                <a:sym typeface="Century Gothic"/>
              </a:rPr>
              <a:t>Outline</a:t>
            </a:r>
            <a:endParaRPr b="1"/>
          </a:p>
        </p:txBody>
      </p:sp>
      <p:sp>
        <p:nvSpPr>
          <p:cNvPr id="154" name="Google Shape;154;p21"/>
          <p:cNvSpPr txBox="1"/>
          <p:nvPr/>
        </p:nvSpPr>
        <p:spPr>
          <a:xfrm>
            <a:off x="2880900" y="2281675"/>
            <a:ext cx="6637500" cy="774300"/>
          </a:xfrm>
          <a:prstGeom prst="rect">
            <a:avLst/>
          </a:prstGeom>
          <a:noFill/>
          <a:ln>
            <a:noFill/>
          </a:ln>
        </p:spPr>
        <p:txBody>
          <a:bodyPr spcFirstLastPara="1" wrap="square" lIns="91425" tIns="91425" rIns="91425" bIns="91425" anchor="t" anchorCtr="0">
            <a:noAutofit/>
          </a:bodyPr>
          <a:lstStyle/>
          <a:p>
            <a:pPr marL="457200" lvl="0" indent="-419100" algn="l" rtl="0">
              <a:lnSpc>
                <a:spcPct val="150000"/>
              </a:lnSpc>
              <a:spcBef>
                <a:spcPts val="0"/>
              </a:spcBef>
              <a:spcAft>
                <a:spcPts val="0"/>
              </a:spcAft>
              <a:buSzPts val="3000"/>
              <a:buChar char="➢"/>
            </a:pPr>
            <a:r>
              <a:rPr lang="en-GB" sz="3000"/>
              <a:t>The Basics of fMRI</a:t>
            </a:r>
            <a:endParaRPr sz="3000"/>
          </a:p>
          <a:p>
            <a:pPr marL="457200" lvl="0" indent="-419100" algn="l" rtl="0">
              <a:lnSpc>
                <a:spcPct val="150000"/>
              </a:lnSpc>
              <a:spcBef>
                <a:spcPts val="0"/>
              </a:spcBef>
              <a:spcAft>
                <a:spcPts val="0"/>
              </a:spcAft>
              <a:buSzPts val="3000"/>
              <a:buChar char="➢"/>
            </a:pPr>
            <a:r>
              <a:rPr lang="en-GB" sz="3000"/>
              <a:t>A brief introduction to BOLD</a:t>
            </a:r>
            <a:endParaRPr sz="3000"/>
          </a:p>
          <a:p>
            <a:pPr marL="457200" lvl="0" indent="-419100" algn="l" rtl="0">
              <a:lnSpc>
                <a:spcPct val="150000"/>
              </a:lnSpc>
              <a:spcBef>
                <a:spcPts val="0"/>
              </a:spcBef>
              <a:spcAft>
                <a:spcPts val="0"/>
              </a:spcAft>
              <a:buSzPts val="3000"/>
              <a:buChar char="➢"/>
            </a:pPr>
            <a:r>
              <a:rPr lang="en-GB" sz="3000"/>
              <a:t>The physics of BOLD</a:t>
            </a:r>
            <a:endParaRPr sz="3000"/>
          </a:p>
          <a:p>
            <a:pPr marL="457200" lvl="0" indent="-419100" algn="l" rtl="0">
              <a:lnSpc>
                <a:spcPct val="150000"/>
              </a:lnSpc>
              <a:spcBef>
                <a:spcPts val="0"/>
              </a:spcBef>
              <a:spcAft>
                <a:spcPts val="0"/>
              </a:spcAft>
              <a:buSzPts val="3000"/>
              <a:buChar char="➢"/>
            </a:pPr>
            <a:r>
              <a:rPr lang="en-GB" sz="3000"/>
              <a:t>Factors affecting the BOLD signal </a:t>
            </a:r>
            <a:endParaRPr sz="3000"/>
          </a:p>
          <a:p>
            <a:pPr marL="457200" lvl="0" indent="-419100" algn="l" rtl="0">
              <a:lnSpc>
                <a:spcPct val="150000"/>
              </a:lnSpc>
              <a:spcBef>
                <a:spcPts val="0"/>
              </a:spcBef>
              <a:spcAft>
                <a:spcPts val="0"/>
              </a:spcAft>
              <a:buSzPts val="3000"/>
              <a:buChar char="➢"/>
            </a:pPr>
            <a:r>
              <a:rPr lang="en-GB" sz="3000"/>
              <a:t>Applications of BOLD fmri</a:t>
            </a:r>
            <a:endParaRPr sz="3000"/>
          </a:p>
          <a:p>
            <a:pPr marL="457200" lvl="0" indent="0" algn="l" rtl="0">
              <a:lnSpc>
                <a:spcPct val="150000"/>
              </a:lnSpc>
              <a:spcBef>
                <a:spcPts val="0"/>
              </a:spcBef>
              <a:spcAft>
                <a:spcPts val="0"/>
              </a:spcAft>
              <a:buNone/>
            </a:pPr>
            <a:r>
              <a:rPr lang="en-GB" sz="3000"/>
              <a:t> </a:t>
            </a:r>
            <a:endParaRPr sz="3000"/>
          </a:p>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39"/>
          <p:cNvSpPr txBox="1">
            <a:spLocks noGrp="1"/>
          </p:cNvSpPr>
          <p:nvPr>
            <p:ph type="body" idx="2"/>
          </p:nvPr>
        </p:nvSpPr>
        <p:spPr>
          <a:xfrm>
            <a:off x="2822600" y="760388"/>
            <a:ext cx="6018300" cy="57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176"/>
              <a:buNone/>
            </a:pPr>
            <a:r>
              <a:rPr lang="en-GB" sz="2720" b="1">
                <a:solidFill>
                  <a:srgbClr val="000000"/>
                </a:solidFill>
              </a:rPr>
              <a:t>Impact of magnetic susceptibility</a:t>
            </a:r>
            <a:endParaRPr b="1">
              <a:solidFill>
                <a:srgbClr val="000000"/>
              </a:solidFill>
            </a:endParaRPr>
          </a:p>
        </p:txBody>
      </p:sp>
      <p:sp>
        <p:nvSpPr>
          <p:cNvPr id="633" name="Google Shape;633;p39"/>
          <p:cNvSpPr/>
          <p:nvPr/>
        </p:nvSpPr>
        <p:spPr>
          <a:xfrm>
            <a:off x="623888" y="2781300"/>
            <a:ext cx="4311650" cy="38115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634" name="Google Shape;634;p39"/>
          <p:cNvGrpSpPr/>
          <p:nvPr/>
        </p:nvGrpSpPr>
        <p:grpSpPr>
          <a:xfrm>
            <a:off x="742738" y="2360600"/>
            <a:ext cx="4311650" cy="3263900"/>
            <a:chOff x="528" y="1708"/>
            <a:chExt cx="3010" cy="2278"/>
          </a:xfrm>
        </p:grpSpPr>
        <p:sp>
          <p:nvSpPr>
            <p:cNvPr id="635" name="Google Shape;635;p39"/>
            <p:cNvSpPr/>
            <p:nvPr/>
          </p:nvSpPr>
          <p:spPr>
            <a:xfrm>
              <a:off x="528" y="1708"/>
              <a:ext cx="3010" cy="2268"/>
            </a:xfrm>
            <a:prstGeom prst="rect">
              <a:avLst/>
            </a:prstGeom>
            <a:noFill/>
            <a:ln>
              <a:noFill/>
            </a:ln>
            <a:effectLst>
              <a:outerShdw blurRad="57150" dist="19050" dir="5400000" algn="bl" rotWithShape="0">
                <a:srgbClr val="000000">
                  <a:alpha val="5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36" name="Google Shape;636;p39"/>
            <p:cNvSpPr/>
            <p:nvPr/>
          </p:nvSpPr>
          <p:spPr>
            <a:xfrm>
              <a:off x="920" y="1877"/>
              <a:ext cx="2336" cy="1789"/>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cxnSp>
          <p:nvCxnSpPr>
            <p:cNvPr id="637" name="Google Shape;637;p39"/>
            <p:cNvCxnSpPr/>
            <p:nvPr/>
          </p:nvCxnSpPr>
          <p:spPr>
            <a:xfrm>
              <a:off x="920" y="3666"/>
              <a:ext cx="2336" cy="0"/>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638" name="Google Shape;638;p39"/>
            <p:cNvCxnSpPr/>
            <p:nvPr/>
          </p:nvCxnSpPr>
          <p:spPr>
            <a:xfrm rot="10800000">
              <a:off x="920" y="3643"/>
              <a:ext cx="0" cy="23"/>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639" name="Google Shape;639;p39"/>
            <p:cNvCxnSpPr/>
            <p:nvPr/>
          </p:nvCxnSpPr>
          <p:spPr>
            <a:xfrm rot="10800000">
              <a:off x="1387" y="3643"/>
              <a:ext cx="0" cy="23"/>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640" name="Google Shape;640;p39"/>
            <p:cNvCxnSpPr/>
            <p:nvPr/>
          </p:nvCxnSpPr>
          <p:spPr>
            <a:xfrm rot="10800000">
              <a:off x="1854" y="3643"/>
              <a:ext cx="0" cy="23"/>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641" name="Google Shape;641;p39"/>
            <p:cNvCxnSpPr/>
            <p:nvPr/>
          </p:nvCxnSpPr>
          <p:spPr>
            <a:xfrm rot="10800000">
              <a:off x="2322" y="3643"/>
              <a:ext cx="0" cy="23"/>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642" name="Google Shape;642;p39"/>
            <p:cNvCxnSpPr/>
            <p:nvPr/>
          </p:nvCxnSpPr>
          <p:spPr>
            <a:xfrm rot="10800000">
              <a:off x="2789" y="3643"/>
              <a:ext cx="0" cy="23"/>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643" name="Google Shape;643;p39"/>
            <p:cNvCxnSpPr/>
            <p:nvPr/>
          </p:nvCxnSpPr>
          <p:spPr>
            <a:xfrm rot="10800000">
              <a:off x="3256" y="3643"/>
              <a:ext cx="0" cy="23"/>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sp>
          <p:nvSpPr>
            <p:cNvPr id="644" name="Google Shape;644;p39"/>
            <p:cNvSpPr/>
            <p:nvPr/>
          </p:nvSpPr>
          <p:spPr>
            <a:xfrm>
              <a:off x="889" y="3713"/>
              <a:ext cx="58" cy="124"/>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a:t>
              </a:r>
              <a:endParaRPr sz="1350">
                <a:solidFill>
                  <a:schemeClr val="lt1"/>
                </a:solidFill>
                <a:latin typeface="Arial"/>
                <a:ea typeface="Arial"/>
                <a:cs typeface="Arial"/>
                <a:sym typeface="Arial"/>
              </a:endParaRPr>
            </a:p>
          </p:txBody>
        </p:sp>
        <p:sp>
          <p:nvSpPr>
            <p:cNvPr id="645" name="Google Shape;645;p39"/>
            <p:cNvSpPr/>
            <p:nvPr/>
          </p:nvSpPr>
          <p:spPr>
            <a:xfrm>
              <a:off x="1328" y="3713"/>
              <a:ext cx="116" cy="124"/>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20</a:t>
              </a:r>
              <a:endParaRPr sz="1350">
                <a:solidFill>
                  <a:schemeClr val="lt1"/>
                </a:solidFill>
                <a:latin typeface="Arial"/>
                <a:ea typeface="Arial"/>
                <a:cs typeface="Arial"/>
                <a:sym typeface="Arial"/>
              </a:endParaRPr>
            </a:p>
          </p:txBody>
        </p:sp>
        <p:sp>
          <p:nvSpPr>
            <p:cNvPr id="646" name="Google Shape;646;p39"/>
            <p:cNvSpPr/>
            <p:nvPr/>
          </p:nvSpPr>
          <p:spPr>
            <a:xfrm>
              <a:off x="1794" y="3713"/>
              <a:ext cx="116" cy="124"/>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40</a:t>
              </a:r>
              <a:endParaRPr sz="1350">
                <a:solidFill>
                  <a:schemeClr val="lt1"/>
                </a:solidFill>
                <a:latin typeface="Arial"/>
                <a:ea typeface="Arial"/>
                <a:cs typeface="Arial"/>
                <a:sym typeface="Arial"/>
              </a:endParaRPr>
            </a:p>
          </p:txBody>
        </p:sp>
        <p:sp>
          <p:nvSpPr>
            <p:cNvPr id="647" name="Google Shape;647;p39"/>
            <p:cNvSpPr/>
            <p:nvPr/>
          </p:nvSpPr>
          <p:spPr>
            <a:xfrm>
              <a:off x="2264" y="3713"/>
              <a:ext cx="116" cy="124"/>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60</a:t>
              </a:r>
              <a:endParaRPr sz="1350">
                <a:solidFill>
                  <a:schemeClr val="lt1"/>
                </a:solidFill>
                <a:latin typeface="Arial"/>
                <a:ea typeface="Arial"/>
                <a:cs typeface="Arial"/>
                <a:sym typeface="Arial"/>
              </a:endParaRPr>
            </a:p>
          </p:txBody>
        </p:sp>
        <p:sp>
          <p:nvSpPr>
            <p:cNvPr id="648" name="Google Shape;648;p39"/>
            <p:cNvSpPr/>
            <p:nvPr/>
          </p:nvSpPr>
          <p:spPr>
            <a:xfrm>
              <a:off x="2731" y="3713"/>
              <a:ext cx="115" cy="124"/>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80</a:t>
              </a:r>
              <a:endParaRPr sz="1350">
                <a:solidFill>
                  <a:schemeClr val="lt1"/>
                </a:solidFill>
                <a:latin typeface="Arial"/>
                <a:ea typeface="Arial"/>
                <a:cs typeface="Arial"/>
                <a:sym typeface="Arial"/>
              </a:endParaRPr>
            </a:p>
          </p:txBody>
        </p:sp>
        <p:sp>
          <p:nvSpPr>
            <p:cNvPr id="649" name="Google Shape;649;p39"/>
            <p:cNvSpPr/>
            <p:nvPr/>
          </p:nvSpPr>
          <p:spPr>
            <a:xfrm>
              <a:off x="3166" y="3713"/>
              <a:ext cx="174" cy="124"/>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100</a:t>
              </a:r>
              <a:endParaRPr sz="1350">
                <a:solidFill>
                  <a:schemeClr val="lt1"/>
                </a:solidFill>
                <a:latin typeface="Arial"/>
                <a:ea typeface="Arial"/>
                <a:cs typeface="Arial"/>
                <a:sym typeface="Arial"/>
              </a:endParaRPr>
            </a:p>
          </p:txBody>
        </p:sp>
        <p:sp>
          <p:nvSpPr>
            <p:cNvPr id="650" name="Google Shape;650;p39"/>
            <p:cNvSpPr/>
            <p:nvPr/>
          </p:nvSpPr>
          <p:spPr>
            <a:xfrm>
              <a:off x="1884" y="3850"/>
              <a:ext cx="399" cy="13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TE (ms)</a:t>
              </a:r>
              <a:endParaRPr sz="1350">
                <a:solidFill>
                  <a:schemeClr val="lt1"/>
                </a:solidFill>
                <a:latin typeface="Arial"/>
                <a:ea typeface="Arial"/>
                <a:cs typeface="Arial"/>
                <a:sym typeface="Arial"/>
              </a:endParaRPr>
            </a:p>
          </p:txBody>
        </p:sp>
        <p:cxnSp>
          <p:nvCxnSpPr>
            <p:cNvPr id="651" name="Google Shape;651;p39"/>
            <p:cNvCxnSpPr/>
            <p:nvPr/>
          </p:nvCxnSpPr>
          <p:spPr>
            <a:xfrm rot="10800000">
              <a:off x="920" y="1877"/>
              <a:ext cx="0" cy="1789"/>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652" name="Google Shape;652;p39"/>
            <p:cNvCxnSpPr/>
            <p:nvPr/>
          </p:nvCxnSpPr>
          <p:spPr>
            <a:xfrm>
              <a:off x="920" y="3666"/>
              <a:ext cx="23" cy="0"/>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653" name="Google Shape;653;p39"/>
            <p:cNvCxnSpPr/>
            <p:nvPr/>
          </p:nvCxnSpPr>
          <p:spPr>
            <a:xfrm>
              <a:off x="920" y="3308"/>
              <a:ext cx="23" cy="0"/>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654" name="Google Shape;654;p39"/>
            <p:cNvCxnSpPr/>
            <p:nvPr/>
          </p:nvCxnSpPr>
          <p:spPr>
            <a:xfrm>
              <a:off x="920" y="2950"/>
              <a:ext cx="23" cy="0"/>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655" name="Google Shape;655;p39"/>
            <p:cNvCxnSpPr/>
            <p:nvPr/>
          </p:nvCxnSpPr>
          <p:spPr>
            <a:xfrm>
              <a:off x="920" y="2593"/>
              <a:ext cx="23" cy="0"/>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656" name="Google Shape;656;p39"/>
            <p:cNvCxnSpPr/>
            <p:nvPr/>
          </p:nvCxnSpPr>
          <p:spPr>
            <a:xfrm>
              <a:off x="920" y="2235"/>
              <a:ext cx="23" cy="0"/>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cxnSp>
          <p:nvCxnSpPr>
            <p:cNvPr id="657" name="Google Shape;657;p39"/>
            <p:cNvCxnSpPr/>
            <p:nvPr/>
          </p:nvCxnSpPr>
          <p:spPr>
            <a:xfrm>
              <a:off x="920" y="1877"/>
              <a:ext cx="23" cy="0"/>
            </a:xfrm>
            <a:prstGeom prst="straightConnector1">
              <a:avLst/>
            </a:prstGeom>
            <a:noFill/>
            <a:ln w="9525" cap="flat" cmpd="sng">
              <a:solidFill>
                <a:srgbClr val="262626"/>
              </a:solidFill>
              <a:prstDash val="solid"/>
              <a:round/>
              <a:headEnd type="none" w="med" len="med"/>
              <a:tailEnd type="none" w="med" len="med"/>
            </a:ln>
            <a:effectLst>
              <a:outerShdw blurRad="57150" dist="19050" dir="5400000" algn="bl" rotWithShape="0">
                <a:srgbClr val="000000">
                  <a:alpha val="50000"/>
                </a:srgbClr>
              </a:outerShdw>
            </a:effectLst>
          </p:spPr>
        </p:cxnSp>
        <p:sp>
          <p:nvSpPr>
            <p:cNvPr id="658" name="Google Shape;658;p39"/>
            <p:cNvSpPr/>
            <p:nvPr/>
          </p:nvSpPr>
          <p:spPr>
            <a:xfrm>
              <a:off x="826" y="3615"/>
              <a:ext cx="58" cy="12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a:t>
              </a:r>
              <a:endParaRPr sz="1350">
                <a:solidFill>
                  <a:schemeClr val="lt1"/>
                </a:solidFill>
                <a:latin typeface="Arial"/>
                <a:ea typeface="Arial"/>
                <a:cs typeface="Arial"/>
                <a:sym typeface="Arial"/>
              </a:endParaRPr>
            </a:p>
          </p:txBody>
        </p:sp>
        <p:sp>
          <p:nvSpPr>
            <p:cNvPr id="659" name="Google Shape;659;p39"/>
            <p:cNvSpPr/>
            <p:nvPr/>
          </p:nvSpPr>
          <p:spPr>
            <a:xfrm>
              <a:off x="740" y="3258"/>
              <a:ext cx="145" cy="12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0.2</a:t>
              </a:r>
              <a:endParaRPr sz="1350">
                <a:solidFill>
                  <a:schemeClr val="lt1"/>
                </a:solidFill>
                <a:latin typeface="Arial"/>
                <a:ea typeface="Arial"/>
                <a:cs typeface="Arial"/>
                <a:sym typeface="Arial"/>
              </a:endParaRPr>
            </a:p>
          </p:txBody>
        </p:sp>
        <p:sp>
          <p:nvSpPr>
            <p:cNvPr id="660" name="Google Shape;660;p39"/>
            <p:cNvSpPr/>
            <p:nvPr/>
          </p:nvSpPr>
          <p:spPr>
            <a:xfrm>
              <a:off x="740" y="2901"/>
              <a:ext cx="145" cy="125"/>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0.4</a:t>
              </a:r>
              <a:endParaRPr sz="1350">
                <a:solidFill>
                  <a:schemeClr val="lt1"/>
                </a:solidFill>
                <a:latin typeface="Arial"/>
                <a:ea typeface="Arial"/>
                <a:cs typeface="Arial"/>
                <a:sym typeface="Arial"/>
              </a:endParaRPr>
            </a:p>
          </p:txBody>
        </p:sp>
        <p:sp>
          <p:nvSpPr>
            <p:cNvPr id="661" name="Google Shape;661;p39"/>
            <p:cNvSpPr/>
            <p:nvPr/>
          </p:nvSpPr>
          <p:spPr>
            <a:xfrm>
              <a:off x="740" y="2540"/>
              <a:ext cx="145" cy="12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0.6</a:t>
              </a:r>
              <a:endParaRPr sz="1350">
                <a:solidFill>
                  <a:schemeClr val="lt1"/>
                </a:solidFill>
                <a:latin typeface="Arial"/>
                <a:ea typeface="Arial"/>
                <a:cs typeface="Arial"/>
                <a:sym typeface="Arial"/>
              </a:endParaRPr>
            </a:p>
          </p:txBody>
        </p:sp>
        <p:sp>
          <p:nvSpPr>
            <p:cNvPr id="662" name="Google Shape;662;p39"/>
            <p:cNvSpPr/>
            <p:nvPr/>
          </p:nvSpPr>
          <p:spPr>
            <a:xfrm>
              <a:off x="740" y="2183"/>
              <a:ext cx="145" cy="125"/>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0.8</a:t>
              </a:r>
              <a:endParaRPr sz="1350">
                <a:solidFill>
                  <a:schemeClr val="lt1"/>
                </a:solidFill>
                <a:latin typeface="Arial"/>
                <a:ea typeface="Arial"/>
                <a:cs typeface="Arial"/>
                <a:sym typeface="Arial"/>
              </a:endParaRPr>
            </a:p>
          </p:txBody>
        </p:sp>
        <p:sp>
          <p:nvSpPr>
            <p:cNvPr id="663" name="Google Shape;663;p39"/>
            <p:cNvSpPr/>
            <p:nvPr/>
          </p:nvSpPr>
          <p:spPr>
            <a:xfrm>
              <a:off x="826" y="1827"/>
              <a:ext cx="58" cy="125"/>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1</a:t>
              </a:r>
              <a:endParaRPr sz="1350">
                <a:solidFill>
                  <a:schemeClr val="lt1"/>
                </a:solidFill>
                <a:latin typeface="Arial"/>
                <a:ea typeface="Arial"/>
                <a:cs typeface="Arial"/>
                <a:sym typeface="Arial"/>
              </a:endParaRPr>
            </a:p>
          </p:txBody>
        </p:sp>
        <p:sp>
          <p:nvSpPr>
            <p:cNvPr id="664" name="Google Shape;664;p39"/>
            <p:cNvSpPr/>
            <p:nvPr/>
          </p:nvSpPr>
          <p:spPr>
            <a:xfrm rot="-5400000">
              <a:off x="585" y="2895"/>
              <a:ext cx="75" cy="13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S</a:t>
              </a:r>
              <a:endParaRPr sz="1350">
                <a:solidFill>
                  <a:schemeClr val="lt1"/>
                </a:solidFill>
                <a:latin typeface="Arial"/>
                <a:ea typeface="Arial"/>
                <a:cs typeface="Arial"/>
                <a:sym typeface="Arial"/>
              </a:endParaRPr>
            </a:p>
          </p:txBody>
        </p:sp>
        <p:sp>
          <p:nvSpPr>
            <p:cNvPr id="665" name="Google Shape;665;p39"/>
            <p:cNvSpPr/>
            <p:nvPr/>
          </p:nvSpPr>
          <p:spPr>
            <a:xfrm rot="-5400000">
              <a:off x="603" y="2845"/>
              <a:ext cx="39" cy="13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a:t>
              </a:r>
              <a:endParaRPr sz="1350">
                <a:solidFill>
                  <a:schemeClr val="lt1"/>
                </a:solidFill>
                <a:latin typeface="Arial"/>
                <a:ea typeface="Arial"/>
                <a:cs typeface="Arial"/>
                <a:sym typeface="Arial"/>
              </a:endParaRPr>
            </a:p>
          </p:txBody>
        </p:sp>
        <p:sp>
          <p:nvSpPr>
            <p:cNvPr id="666" name="Google Shape;666;p39"/>
            <p:cNvSpPr/>
            <p:nvPr/>
          </p:nvSpPr>
          <p:spPr>
            <a:xfrm rot="-5400000">
              <a:off x="588" y="2787"/>
              <a:ext cx="69" cy="13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T</a:t>
              </a:r>
              <a:endParaRPr sz="1350">
                <a:solidFill>
                  <a:schemeClr val="lt1"/>
                </a:solidFill>
                <a:latin typeface="Arial"/>
                <a:ea typeface="Arial"/>
                <a:cs typeface="Arial"/>
                <a:sym typeface="Arial"/>
              </a:endParaRPr>
            </a:p>
          </p:txBody>
        </p:sp>
        <p:sp>
          <p:nvSpPr>
            <p:cNvPr id="667" name="Google Shape;667;p39"/>
            <p:cNvSpPr/>
            <p:nvPr/>
          </p:nvSpPr>
          <p:spPr>
            <a:xfrm rot="-5400000">
              <a:off x="586" y="2708"/>
              <a:ext cx="73" cy="13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E</a:t>
              </a:r>
              <a:endParaRPr sz="1350">
                <a:solidFill>
                  <a:schemeClr val="lt1"/>
                </a:solidFill>
                <a:latin typeface="Arial"/>
                <a:ea typeface="Arial"/>
                <a:cs typeface="Arial"/>
                <a:sym typeface="Arial"/>
              </a:endParaRPr>
            </a:p>
          </p:txBody>
        </p:sp>
        <p:sp>
          <p:nvSpPr>
            <p:cNvPr id="668" name="Google Shape;668;p39"/>
            <p:cNvSpPr/>
            <p:nvPr/>
          </p:nvSpPr>
          <p:spPr>
            <a:xfrm rot="-5400000">
              <a:off x="604" y="2656"/>
              <a:ext cx="38" cy="13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a:t>
              </a:r>
              <a:endParaRPr sz="1350">
                <a:solidFill>
                  <a:schemeClr val="lt1"/>
                </a:solidFill>
                <a:latin typeface="Arial"/>
                <a:ea typeface="Arial"/>
                <a:cs typeface="Arial"/>
                <a:sym typeface="Arial"/>
              </a:endParaRPr>
            </a:p>
          </p:txBody>
        </p:sp>
        <p:sp>
          <p:nvSpPr>
            <p:cNvPr id="669" name="Google Shape;669;p39"/>
            <p:cNvSpPr/>
            <p:nvPr/>
          </p:nvSpPr>
          <p:spPr>
            <a:xfrm rot="-5400000">
              <a:off x="607" y="2617"/>
              <a:ext cx="31" cy="13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 </a:t>
              </a:r>
              <a:endParaRPr sz="1350">
                <a:solidFill>
                  <a:schemeClr val="lt1"/>
                </a:solidFill>
                <a:latin typeface="Arial"/>
                <a:ea typeface="Arial"/>
                <a:cs typeface="Arial"/>
                <a:sym typeface="Arial"/>
              </a:endParaRPr>
            </a:p>
          </p:txBody>
        </p:sp>
        <p:sp>
          <p:nvSpPr>
            <p:cNvPr id="670" name="Google Shape;670;p39"/>
            <p:cNvSpPr/>
            <p:nvPr/>
          </p:nvSpPr>
          <p:spPr>
            <a:xfrm rot="-5400000">
              <a:off x="607" y="2586"/>
              <a:ext cx="31" cy="13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a:t>
              </a:r>
              <a:endParaRPr sz="1350">
                <a:solidFill>
                  <a:schemeClr val="lt1"/>
                </a:solidFill>
                <a:latin typeface="Arial"/>
                <a:ea typeface="Arial"/>
                <a:cs typeface="Arial"/>
                <a:sym typeface="Arial"/>
              </a:endParaRPr>
            </a:p>
          </p:txBody>
        </p:sp>
        <p:sp>
          <p:nvSpPr>
            <p:cNvPr id="671" name="Google Shape;671;p39"/>
            <p:cNvSpPr/>
            <p:nvPr/>
          </p:nvSpPr>
          <p:spPr>
            <a:xfrm rot="-5400000">
              <a:off x="607" y="2554"/>
              <a:ext cx="31" cy="13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 </a:t>
              </a:r>
              <a:endParaRPr sz="1350">
                <a:solidFill>
                  <a:schemeClr val="lt1"/>
                </a:solidFill>
                <a:latin typeface="Arial"/>
                <a:ea typeface="Arial"/>
                <a:cs typeface="Arial"/>
                <a:sym typeface="Arial"/>
              </a:endParaRPr>
            </a:p>
          </p:txBody>
        </p:sp>
        <p:sp>
          <p:nvSpPr>
            <p:cNvPr id="672" name="Google Shape;672;p39"/>
            <p:cNvSpPr/>
            <p:nvPr/>
          </p:nvSpPr>
          <p:spPr>
            <a:xfrm rot="-5400000">
              <a:off x="586" y="2504"/>
              <a:ext cx="74" cy="13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S</a:t>
              </a:r>
              <a:endParaRPr sz="1350">
                <a:solidFill>
                  <a:schemeClr val="lt1"/>
                </a:solidFill>
                <a:latin typeface="Arial"/>
                <a:ea typeface="Arial"/>
                <a:cs typeface="Arial"/>
                <a:sym typeface="Arial"/>
              </a:endParaRPr>
            </a:p>
          </p:txBody>
        </p:sp>
        <p:sp>
          <p:nvSpPr>
            <p:cNvPr id="673" name="Google Shape;673;p39"/>
            <p:cNvSpPr/>
            <p:nvPr/>
          </p:nvSpPr>
          <p:spPr>
            <a:xfrm rot="-5400000">
              <a:off x="658" y="2464"/>
              <a:ext cx="51" cy="109"/>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825">
                  <a:solidFill>
                    <a:srgbClr val="262626"/>
                  </a:solidFill>
                  <a:latin typeface="Arial"/>
                  <a:ea typeface="Arial"/>
                  <a:cs typeface="Arial"/>
                  <a:sym typeface="Arial"/>
                </a:rPr>
                <a:t>0</a:t>
              </a:r>
              <a:endParaRPr sz="1350">
                <a:solidFill>
                  <a:schemeClr val="lt1"/>
                </a:solidFill>
                <a:latin typeface="Arial"/>
                <a:ea typeface="Arial"/>
                <a:cs typeface="Arial"/>
                <a:sym typeface="Arial"/>
              </a:endParaRPr>
            </a:p>
          </p:txBody>
        </p:sp>
        <p:sp>
          <p:nvSpPr>
            <p:cNvPr id="674" name="Google Shape;674;p39"/>
            <p:cNvSpPr/>
            <p:nvPr/>
          </p:nvSpPr>
          <p:spPr>
            <a:xfrm>
              <a:off x="943" y="1877"/>
              <a:ext cx="2313" cy="1747"/>
            </a:xfrm>
            <a:custGeom>
              <a:avLst/>
              <a:gdLst/>
              <a:ahLst/>
              <a:cxnLst/>
              <a:rect l="l" t="t" r="r" b="b"/>
              <a:pathLst>
                <a:path w="2313" h="1747" extrusionOk="0">
                  <a:moveTo>
                    <a:pt x="0" y="0"/>
                  </a:moveTo>
                  <a:lnTo>
                    <a:pt x="24" y="66"/>
                  </a:lnTo>
                  <a:lnTo>
                    <a:pt x="47" y="130"/>
                  </a:lnTo>
                  <a:lnTo>
                    <a:pt x="70" y="192"/>
                  </a:lnTo>
                  <a:lnTo>
                    <a:pt x="94" y="251"/>
                  </a:lnTo>
                  <a:lnTo>
                    <a:pt x="117" y="308"/>
                  </a:lnTo>
                  <a:lnTo>
                    <a:pt x="141" y="364"/>
                  </a:lnTo>
                  <a:lnTo>
                    <a:pt x="164" y="417"/>
                  </a:lnTo>
                  <a:lnTo>
                    <a:pt x="187" y="468"/>
                  </a:lnTo>
                  <a:lnTo>
                    <a:pt x="211" y="517"/>
                  </a:lnTo>
                  <a:lnTo>
                    <a:pt x="234" y="564"/>
                  </a:lnTo>
                  <a:lnTo>
                    <a:pt x="257" y="610"/>
                  </a:lnTo>
                  <a:lnTo>
                    <a:pt x="281" y="653"/>
                  </a:lnTo>
                  <a:lnTo>
                    <a:pt x="304" y="696"/>
                  </a:lnTo>
                  <a:lnTo>
                    <a:pt x="327" y="736"/>
                  </a:lnTo>
                  <a:lnTo>
                    <a:pt x="351" y="775"/>
                  </a:lnTo>
                  <a:lnTo>
                    <a:pt x="374" y="813"/>
                  </a:lnTo>
                  <a:lnTo>
                    <a:pt x="398" y="849"/>
                  </a:lnTo>
                  <a:lnTo>
                    <a:pt x="421" y="884"/>
                  </a:lnTo>
                  <a:lnTo>
                    <a:pt x="444" y="918"/>
                  </a:lnTo>
                  <a:lnTo>
                    <a:pt x="468" y="950"/>
                  </a:lnTo>
                  <a:lnTo>
                    <a:pt x="491" y="981"/>
                  </a:lnTo>
                  <a:lnTo>
                    <a:pt x="514" y="1012"/>
                  </a:lnTo>
                  <a:lnTo>
                    <a:pt x="538" y="1041"/>
                  </a:lnTo>
                  <a:lnTo>
                    <a:pt x="561" y="1068"/>
                  </a:lnTo>
                  <a:lnTo>
                    <a:pt x="584" y="1095"/>
                  </a:lnTo>
                  <a:lnTo>
                    <a:pt x="608" y="1121"/>
                  </a:lnTo>
                  <a:lnTo>
                    <a:pt x="631" y="1146"/>
                  </a:lnTo>
                  <a:lnTo>
                    <a:pt x="654" y="1170"/>
                  </a:lnTo>
                  <a:lnTo>
                    <a:pt x="678" y="1193"/>
                  </a:lnTo>
                  <a:lnTo>
                    <a:pt x="701" y="1215"/>
                  </a:lnTo>
                  <a:lnTo>
                    <a:pt x="725" y="1236"/>
                  </a:lnTo>
                  <a:lnTo>
                    <a:pt x="748" y="1257"/>
                  </a:lnTo>
                  <a:lnTo>
                    <a:pt x="771" y="1276"/>
                  </a:lnTo>
                  <a:lnTo>
                    <a:pt x="795" y="1296"/>
                  </a:lnTo>
                  <a:lnTo>
                    <a:pt x="818" y="1314"/>
                  </a:lnTo>
                  <a:lnTo>
                    <a:pt x="841" y="1332"/>
                  </a:lnTo>
                  <a:lnTo>
                    <a:pt x="865" y="1349"/>
                  </a:lnTo>
                  <a:lnTo>
                    <a:pt x="888" y="1365"/>
                  </a:lnTo>
                  <a:lnTo>
                    <a:pt x="911" y="1381"/>
                  </a:lnTo>
                  <a:lnTo>
                    <a:pt x="935" y="1396"/>
                  </a:lnTo>
                  <a:lnTo>
                    <a:pt x="958" y="1411"/>
                  </a:lnTo>
                  <a:lnTo>
                    <a:pt x="981" y="1425"/>
                  </a:lnTo>
                  <a:lnTo>
                    <a:pt x="1005" y="1438"/>
                  </a:lnTo>
                  <a:lnTo>
                    <a:pt x="1028" y="1451"/>
                  </a:lnTo>
                  <a:lnTo>
                    <a:pt x="1052" y="1464"/>
                  </a:lnTo>
                  <a:lnTo>
                    <a:pt x="1075" y="1476"/>
                  </a:lnTo>
                  <a:lnTo>
                    <a:pt x="1098" y="1487"/>
                  </a:lnTo>
                  <a:lnTo>
                    <a:pt x="1122" y="1499"/>
                  </a:lnTo>
                  <a:lnTo>
                    <a:pt x="1145" y="1509"/>
                  </a:lnTo>
                  <a:lnTo>
                    <a:pt x="1168" y="1520"/>
                  </a:lnTo>
                  <a:lnTo>
                    <a:pt x="1192" y="1530"/>
                  </a:lnTo>
                  <a:lnTo>
                    <a:pt x="1215" y="1540"/>
                  </a:lnTo>
                  <a:lnTo>
                    <a:pt x="1238" y="1549"/>
                  </a:lnTo>
                  <a:lnTo>
                    <a:pt x="1262" y="1558"/>
                  </a:lnTo>
                  <a:lnTo>
                    <a:pt x="1285" y="1566"/>
                  </a:lnTo>
                  <a:lnTo>
                    <a:pt x="1308" y="1575"/>
                  </a:lnTo>
                  <a:lnTo>
                    <a:pt x="1332" y="1583"/>
                  </a:lnTo>
                  <a:lnTo>
                    <a:pt x="1355" y="1590"/>
                  </a:lnTo>
                  <a:lnTo>
                    <a:pt x="1379" y="1598"/>
                  </a:lnTo>
                  <a:lnTo>
                    <a:pt x="1402" y="1605"/>
                  </a:lnTo>
                  <a:lnTo>
                    <a:pt x="1425" y="1612"/>
                  </a:lnTo>
                  <a:lnTo>
                    <a:pt x="1449" y="1618"/>
                  </a:lnTo>
                  <a:lnTo>
                    <a:pt x="1472" y="1625"/>
                  </a:lnTo>
                  <a:lnTo>
                    <a:pt x="1495" y="1631"/>
                  </a:lnTo>
                  <a:lnTo>
                    <a:pt x="1519" y="1636"/>
                  </a:lnTo>
                  <a:lnTo>
                    <a:pt x="1542" y="1642"/>
                  </a:lnTo>
                  <a:lnTo>
                    <a:pt x="1565" y="1648"/>
                  </a:lnTo>
                  <a:lnTo>
                    <a:pt x="1589" y="1653"/>
                  </a:lnTo>
                  <a:lnTo>
                    <a:pt x="1612" y="1658"/>
                  </a:lnTo>
                  <a:lnTo>
                    <a:pt x="1636" y="1663"/>
                  </a:lnTo>
                  <a:lnTo>
                    <a:pt x="1659" y="1668"/>
                  </a:lnTo>
                  <a:lnTo>
                    <a:pt x="1682" y="1672"/>
                  </a:lnTo>
                  <a:lnTo>
                    <a:pt x="1706" y="1676"/>
                  </a:lnTo>
                  <a:lnTo>
                    <a:pt x="1729" y="1681"/>
                  </a:lnTo>
                  <a:lnTo>
                    <a:pt x="1752" y="1685"/>
                  </a:lnTo>
                  <a:lnTo>
                    <a:pt x="1776" y="1688"/>
                  </a:lnTo>
                  <a:lnTo>
                    <a:pt x="1799" y="1692"/>
                  </a:lnTo>
                  <a:lnTo>
                    <a:pt x="1822" y="1696"/>
                  </a:lnTo>
                  <a:lnTo>
                    <a:pt x="1846" y="1699"/>
                  </a:lnTo>
                  <a:lnTo>
                    <a:pt x="1869" y="1703"/>
                  </a:lnTo>
                  <a:lnTo>
                    <a:pt x="1892" y="1706"/>
                  </a:lnTo>
                  <a:lnTo>
                    <a:pt x="1916" y="1709"/>
                  </a:lnTo>
                  <a:lnTo>
                    <a:pt x="1939" y="1712"/>
                  </a:lnTo>
                  <a:lnTo>
                    <a:pt x="1963" y="1715"/>
                  </a:lnTo>
                  <a:lnTo>
                    <a:pt x="1986" y="1718"/>
                  </a:lnTo>
                  <a:lnTo>
                    <a:pt x="2009" y="1720"/>
                  </a:lnTo>
                  <a:lnTo>
                    <a:pt x="2033" y="1723"/>
                  </a:lnTo>
                  <a:lnTo>
                    <a:pt x="2056" y="1725"/>
                  </a:lnTo>
                  <a:lnTo>
                    <a:pt x="2079" y="1728"/>
                  </a:lnTo>
                  <a:lnTo>
                    <a:pt x="2103" y="1730"/>
                  </a:lnTo>
                  <a:lnTo>
                    <a:pt x="2126" y="1732"/>
                  </a:lnTo>
                  <a:lnTo>
                    <a:pt x="2149" y="1734"/>
                  </a:lnTo>
                  <a:lnTo>
                    <a:pt x="2173" y="1736"/>
                  </a:lnTo>
                  <a:lnTo>
                    <a:pt x="2196" y="1738"/>
                  </a:lnTo>
                  <a:lnTo>
                    <a:pt x="2219" y="1740"/>
                  </a:lnTo>
                  <a:lnTo>
                    <a:pt x="2243" y="1742"/>
                  </a:lnTo>
                  <a:lnTo>
                    <a:pt x="2266" y="1744"/>
                  </a:lnTo>
                  <a:lnTo>
                    <a:pt x="2290" y="1745"/>
                  </a:lnTo>
                  <a:lnTo>
                    <a:pt x="2313" y="1747"/>
                  </a:lnTo>
                </a:path>
              </a:pathLst>
            </a:custGeom>
            <a:noFill/>
            <a:ln w="9525" cap="flat" cmpd="sng">
              <a:solidFill>
                <a:srgbClr val="0072BD"/>
              </a:solidFill>
              <a:prstDash val="solid"/>
              <a:round/>
              <a:headEnd type="none" w="med" len="med"/>
              <a:tailEnd type="none" w="med" len="med"/>
            </a:ln>
            <a:effectLst>
              <a:outerShdw blurRad="57150" dist="19050" dir="5400000" algn="bl" rotWithShape="0">
                <a:srgbClr val="000000">
                  <a:alpha val="5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75" name="Google Shape;675;p39"/>
            <p:cNvSpPr/>
            <p:nvPr/>
          </p:nvSpPr>
          <p:spPr>
            <a:xfrm>
              <a:off x="943" y="1877"/>
              <a:ext cx="2313" cy="1700"/>
            </a:xfrm>
            <a:custGeom>
              <a:avLst/>
              <a:gdLst/>
              <a:ahLst/>
              <a:cxnLst/>
              <a:rect l="l" t="t" r="r" b="b"/>
              <a:pathLst>
                <a:path w="2313" h="1700" extrusionOk="0">
                  <a:moveTo>
                    <a:pt x="0" y="0"/>
                  </a:moveTo>
                  <a:lnTo>
                    <a:pt x="24" y="53"/>
                  </a:lnTo>
                  <a:lnTo>
                    <a:pt x="47" y="105"/>
                  </a:lnTo>
                  <a:lnTo>
                    <a:pt x="70" y="155"/>
                  </a:lnTo>
                  <a:lnTo>
                    <a:pt x="94" y="204"/>
                  </a:lnTo>
                  <a:lnTo>
                    <a:pt x="117" y="251"/>
                  </a:lnTo>
                  <a:lnTo>
                    <a:pt x="141" y="297"/>
                  </a:lnTo>
                  <a:lnTo>
                    <a:pt x="164" y="342"/>
                  </a:lnTo>
                  <a:lnTo>
                    <a:pt x="187" y="385"/>
                  </a:lnTo>
                  <a:lnTo>
                    <a:pt x="211" y="427"/>
                  </a:lnTo>
                  <a:lnTo>
                    <a:pt x="234" y="468"/>
                  </a:lnTo>
                  <a:lnTo>
                    <a:pt x="257" y="507"/>
                  </a:lnTo>
                  <a:lnTo>
                    <a:pt x="281" y="545"/>
                  </a:lnTo>
                  <a:lnTo>
                    <a:pt x="304" y="582"/>
                  </a:lnTo>
                  <a:lnTo>
                    <a:pt x="327" y="618"/>
                  </a:lnTo>
                  <a:lnTo>
                    <a:pt x="351" y="653"/>
                  </a:lnTo>
                  <a:lnTo>
                    <a:pt x="374" y="687"/>
                  </a:lnTo>
                  <a:lnTo>
                    <a:pt x="398" y="720"/>
                  </a:lnTo>
                  <a:lnTo>
                    <a:pt x="421" y="752"/>
                  </a:lnTo>
                  <a:lnTo>
                    <a:pt x="444" y="783"/>
                  </a:lnTo>
                  <a:lnTo>
                    <a:pt x="468" y="813"/>
                  </a:lnTo>
                  <a:lnTo>
                    <a:pt x="491" y="842"/>
                  </a:lnTo>
                  <a:lnTo>
                    <a:pt x="514" y="871"/>
                  </a:lnTo>
                  <a:lnTo>
                    <a:pt x="538" y="898"/>
                  </a:lnTo>
                  <a:lnTo>
                    <a:pt x="561" y="925"/>
                  </a:lnTo>
                  <a:lnTo>
                    <a:pt x="584" y="950"/>
                  </a:lnTo>
                  <a:lnTo>
                    <a:pt x="608" y="975"/>
                  </a:lnTo>
                  <a:lnTo>
                    <a:pt x="631" y="1000"/>
                  </a:lnTo>
                  <a:lnTo>
                    <a:pt x="654" y="1023"/>
                  </a:lnTo>
                  <a:lnTo>
                    <a:pt x="678" y="1046"/>
                  </a:lnTo>
                  <a:lnTo>
                    <a:pt x="701" y="1068"/>
                  </a:lnTo>
                  <a:lnTo>
                    <a:pt x="725" y="1090"/>
                  </a:lnTo>
                  <a:lnTo>
                    <a:pt x="748" y="1111"/>
                  </a:lnTo>
                  <a:lnTo>
                    <a:pt x="771" y="1131"/>
                  </a:lnTo>
                  <a:lnTo>
                    <a:pt x="795" y="1151"/>
                  </a:lnTo>
                  <a:lnTo>
                    <a:pt x="818" y="1170"/>
                  </a:lnTo>
                  <a:lnTo>
                    <a:pt x="841" y="1188"/>
                  </a:lnTo>
                  <a:lnTo>
                    <a:pt x="865" y="1206"/>
                  </a:lnTo>
                  <a:lnTo>
                    <a:pt x="888" y="1223"/>
                  </a:lnTo>
                  <a:lnTo>
                    <a:pt x="911" y="1240"/>
                  </a:lnTo>
                  <a:lnTo>
                    <a:pt x="935" y="1257"/>
                  </a:lnTo>
                  <a:lnTo>
                    <a:pt x="958" y="1273"/>
                  </a:lnTo>
                  <a:lnTo>
                    <a:pt x="981" y="1288"/>
                  </a:lnTo>
                  <a:lnTo>
                    <a:pt x="1005" y="1303"/>
                  </a:lnTo>
                  <a:lnTo>
                    <a:pt x="1028" y="1317"/>
                  </a:lnTo>
                  <a:lnTo>
                    <a:pt x="1052" y="1332"/>
                  </a:lnTo>
                  <a:lnTo>
                    <a:pt x="1075" y="1345"/>
                  </a:lnTo>
                  <a:lnTo>
                    <a:pt x="1098" y="1358"/>
                  </a:lnTo>
                  <a:lnTo>
                    <a:pt x="1122" y="1371"/>
                  </a:lnTo>
                  <a:lnTo>
                    <a:pt x="1145" y="1384"/>
                  </a:lnTo>
                  <a:lnTo>
                    <a:pt x="1168" y="1396"/>
                  </a:lnTo>
                  <a:lnTo>
                    <a:pt x="1192" y="1408"/>
                  </a:lnTo>
                  <a:lnTo>
                    <a:pt x="1215" y="1419"/>
                  </a:lnTo>
                  <a:lnTo>
                    <a:pt x="1238" y="1430"/>
                  </a:lnTo>
                  <a:lnTo>
                    <a:pt x="1262" y="1441"/>
                  </a:lnTo>
                  <a:lnTo>
                    <a:pt x="1285" y="1451"/>
                  </a:lnTo>
                  <a:lnTo>
                    <a:pt x="1308" y="1461"/>
                  </a:lnTo>
                  <a:lnTo>
                    <a:pt x="1332" y="1471"/>
                  </a:lnTo>
                  <a:lnTo>
                    <a:pt x="1355" y="1480"/>
                  </a:lnTo>
                  <a:lnTo>
                    <a:pt x="1379" y="1490"/>
                  </a:lnTo>
                  <a:lnTo>
                    <a:pt x="1402" y="1499"/>
                  </a:lnTo>
                  <a:lnTo>
                    <a:pt x="1425" y="1507"/>
                  </a:lnTo>
                  <a:lnTo>
                    <a:pt x="1449" y="1516"/>
                  </a:lnTo>
                  <a:lnTo>
                    <a:pt x="1472" y="1524"/>
                  </a:lnTo>
                  <a:lnTo>
                    <a:pt x="1495" y="1532"/>
                  </a:lnTo>
                  <a:lnTo>
                    <a:pt x="1519" y="1540"/>
                  </a:lnTo>
                  <a:lnTo>
                    <a:pt x="1542" y="1547"/>
                  </a:lnTo>
                  <a:lnTo>
                    <a:pt x="1565" y="1554"/>
                  </a:lnTo>
                  <a:lnTo>
                    <a:pt x="1589" y="1561"/>
                  </a:lnTo>
                  <a:lnTo>
                    <a:pt x="1612" y="1568"/>
                  </a:lnTo>
                  <a:lnTo>
                    <a:pt x="1636" y="1575"/>
                  </a:lnTo>
                  <a:lnTo>
                    <a:pt x="1659" y="1581"/>
                  </a:lnTo>
                  <a:lnTo>
                    <a:pt x="1682" y="1587"/>
                  </a:lnTo>
                  <a:lnTo>
                    <a:pt x="1706" y="1593"/>
                  </a:lnTo>
                  <a:lnTo>
                    <a:pt x="1729" y="1599"/>
                  </a:lnTo>
                  <a:lnTo>
                    <a:pt x="1752" y="1605"/>
                  </a:lnTo>
                  <a:lnTo>
                    <a:pt x="1776" y="1610"/>
                  </a:lnTo>
                  <a:lnTo>
                    <a:pt x="1799" y="1616"/>
                  </a:lnTo>
                  <a:lnTo>
                    <a:pt x="1822" y="1621"/>
                  </a:lnTo>
                  <a:lnTo>
                    <a:pt x="1846" y="1626"/>
                  </a:lnTo>
                  <a:lnTo>
                    <a:pt x="1869" y="1631"/>
                  </a:lnTo>
                  <a:lnTo>
                    <a:pt x="1892" y="1635"/>
                  </a:lnTo>
                  <a:lnTo>
                    <a:pt x="1916" y="1640"/>
                  </a:lnTo>
                  <a:lnTo>
                    <a:pt x="1939" y="1645"/>
                  </a:lnTo>
                  <a:lnTo>
                    <a:pt x="1963" y="1649"/>
                  </a:lnTo>
                  <a:lnTo>
                    <a:pt x="1986" y="1653"/>
                  </a:lnTo>
                  <a:lnTo>
                    <a:pt x="2009" y="1657"/>
                  </a:lnTo>
                  <a:lnTo>
                    <a:pt x="2033" y="1661"/>
                  </a:lnTo>
                  <a:lnTo>
                    <a:pt x="2056" y="1665"/>
                  </a:lnTo>
                  <a:lnTo>
                    <a:pt x="2079" y="1669"/>
                  </a:lnTo>
                  <a:lnTo>
                    <a:pt x="2103" y="1672"/>
                  </a:lnTo>
                  <a:lnTo>
                    <a:pt x="2126" y="1676"/>
                  </a:lnTo>
                  <a:lnTo>
                    <a:pt x="2149" y="1679"/>
                  </a:lnTo>
                  <a:lnTo>
                    <a:pt x="2173" y="1682"/>
                  </a:lnTo>
                  <a:lnTo>
                    <a:pt x="2196" y="1686"/>
                  </a:lnTo>
                  <a:lnTo>
                    <a:pt x="2219" y="1688"/>
                  </a:lnTo>
                  <a:lnTo>
                    <a:pt x="2243" y="1692"/>
                  </a:lnTo>
                  <a:lnTo>
                    <a:pt x="2266" y="1695"/>
                  </a:lnTo>
                  <a:lnTo>
                    <a:pt x="2290" y="1697"/>
                  </a:lnTo>
                  <a:lnTo>
                    <a:pt x="2313" y="1700"/>
                  </a:lnTo>
                </a:path>
              </a:pathLst>
            </a:custGeom>
            <a:noFill/>
            <a:ln w="9525" cap="flat" cmpd="sng">
              <a:solidFill>
                <a:srgbClr val="D95319"/>
              </a:solidFill>
              <a:prstDash val="solid"/>
              <a:round/>
              <a:headEnd type="none" w="med" len="med"/>
              <a:tailEnd type="none" w="med" len="med"/>
            </a:ln>
            <a:effectLst>
              <a:outerShdw blurRad="57150" dist="19050" dir="5400000" algn="bl" rotWithShape="0">
                <a:srgbClr val="000000">
                  <a:alpha val="50000"/>
                </a:srgbClr>
              </a:outerShdw>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76" name="Google Shape;676;p39"/>
            <p:cNvSpPr/>
            <p:nvPr/>
          </p:nvSpPr>
          <p:spPr>
            <a:xfrm>
              <a:off x="2931" y="1952"/>
              <a:ext cx="199" cy="11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00">
                  <a:solidFill>
                    <a:srgbClr val="000000"/>
                  </a:solidFill>
                  <a:latin typeface="Arial"/>
                  <a:ea typeface="Arial"/>
                  <a:cs typeface="Arial"/>
                  <a:sym typeface="Arial"/>
                </a:rPr>
                <a:t>Rest</a:t>
              </a:r>
              <a:endParaRPr sz="1350">
                <a:solidFill>
                  <a:schemeClr val="lt1"/>
                </a:solidFill>
                <a:latin typeface="Arial"/>
                <a:ea typeface="Arial"/>
                <a:cs typeface="Arial"/>
                <a:sym typeface="Arial"/>
              </a:endParaRPr>
            </a:p>
          </p:txBody>
        </p:sp>
        <p:cxnSp>
          <p:nvCxnSpPr>
            <p:cNvPr id="677" name="Google Shape;677;p39"/>
            <p:cNvCxnSpPr/>
            <p:nvPr/>
          </p:nvCxnSpPr>
          <p:spPr>
            <a:xfrm>
              <a:off x="2801" y="1997"/>
              <a:ext cx="118" cy="0"/>
            </a:xfrm>
            <a:prstGeom prst="straightConnector1">
              <a:avLst/>
            </a:prstGeom>
            <a:noFill/>
            <a:ln w="9525" cap="flat" cmpd="sng">
              <a:solidFill>
                <a:srgbClr val="0072BD"/>
              </a:solidFill>
              <a:prstDash val="solid"/>
              <a:round/>
              <a:headEnd type="none" w="med" len="med"/>
              <a:tailEnd type="none" w="med" len="med"/>
            </a:ln>
            <a:effectLst>
              <a:outerShdw blurRad="57150" dist="19050" dir="5400000" algn="bl" rotWithShape="0">
                <a:srgbClr val="000000">
                  <a:alpha val="50000"/>
                </a:srgbClr>
              </a:outerShdw>
            </a:effectLst>
          </p:spPr>
        </p:cxnSp>
        <p:sp>
          <p:nvSpPr>
            <p:cNvPr id="678" name="Google Shape;678;p39"/>
            <p:cNvSpPr/>
            <p:nvPr/>
          </p:nvSpPr>
          <p:spPr>
            <a:xfrm>
              <a:off x="2931" y="2073"/>
              <a:ext cx="265" cy="116"/>
            </a:xfrm>
            <a:prstGeom prst="rect">
              <a:avLst/>
            </a:prstGeom>
            <a:noFill/>
            <a:ln>
              <a:noFill/>
            </a:ln>
            <a:effectLst>
              <a:outerShdw blurRad="57150" dist="19050" dir="5400000" algn="bl" rotWithShape="0">
                <a:srgbClr val="000000">
                  <a:alpha val="50000"/>
                </a:srgbClr>
              </a:outerShdw>
            </a:effectLst>
          </p:spPr>
          <p:txBody>
            <a:bodyPr spcFirstLastPara="1" wrap="square" lIns="0" tIns="0" rIns="0" bIns="0" anchor="t" anchorCtr="0">
              <a:noAutofit/>
            </a:bodyPr>
            <a:lstStyle/>
            <a:p>
              <a:pPr marL="0" marR="0" lvl="0" indent="0" algn="l" rtl="0">
                <a:spcBef>
                  <a:spcPts val="0"/>
                </a:spcBef>
                <a:spcAft>
                  <a:spcPts val="0"/>
                </a:spcAft>
                <a:buNone/>
              </a:pPr>
              <a:r>
                <a:rPr lang="en-GB" sz="900">
                  <a:solidFill>
                    <a:srgbClr val="000000"/>
                  </a:solidFill>
                  <a:latin typeface="Arial"/>
                  <a:ea typeface="Arial"/>
                  <a:cs typeface="Arial"/>
                  <a:sym typeface="Arial"/>
                </a:rPr>
                <a:t>Active</a:t>
              </a:r>
              <a:endParaRPr sz="1350">
                <a:solidFill>
                  <a:schemeClr val="lt1"/>
                </a:solidFill>
                <a:latin typeface="Arial"/>
                <a:ea typeface="Arial"/>
                <a:cs typeface="Arial"/>
                <a:sym typeface="Arial"/>
              </a:endParaRPr>
            </a:p>
          </p:txBody>
        </p:sp>
        <p:cxnSp>
          <p:nvCxnSpPr>
            <p:cNvPr id="679" name="Google Shape;679;p39"/>
            <p:cNvCxnSpPr/>
            <p:nvPr/>
          </p:nvCxnSpPr>
          <p:spPr>
            <a:xfrm>
              <a:off x="2801" y="2121"/>
              <a:ext cx="118" cy="0"/>
            </a:xfrm>
            <a:prstGeom prst="straightConnector1">
              <a:avLst/>
            </a:prstGeom>
            <a:noFill/>
            <a:ln w="9525" cap="flat" cmpd="sng">
              <a:solidFill>
                <a:srgbClr val="D95319"/>
              </a:solidFill>
              <a:prstDash val="solid"/>
              <a:round/>
              <a:headEnd type="none" w="med" len="med"/>
              <a:tailEnd type="none" w="med" len="med"/>
            </a:ln>
            <a:effectLst>
              <a:outerShdw blurRad="57150" dist="19050" dir="5400000" algn="bl" rotWithShape="0">
                <a:srgbClr val="000000">
                  <a:alpha val="50000"/>
                </a:srgbClr>
              </a:outerShdw>
            </a:effectLst>
          </p:spPr>
        </p:cxnSp>
      </p:grpSp>
      <p:pic>
        <p:nvPicPr>
          <p:cNvPr id="680" name="Google Shape;680;p39"/>
          <p:cNvPicPr preferRelativeResize="0"/>
          <p:nvPr/>
        </p:nvPicPr>
        <p:blipFill rotWithShape="1">
          <a:blip r:embed="rId3">
            <a:alphaModFix/>
          </a:blip>
          <a:srcRect/>
          <a:stretch/>
        </p:blipFill>
        <p:spPr>
          <a:xfrm>
            <a:off x="1735926" y="1858163"/>
            <a:ext cx="1830386" cy="396875"/>
          </a:xfrm>
          <a:prstGeom prst="rect">
            <a:avLst/>
          </a:prstGeom>
          <a:noFill/>
          <a:ln>
            <a:noFill/>
          </a:ln>
        </p:spPr>
      </p:pic>
      <p:sp>
        <p:nvSpPr>
          <p:cNvPr id="681" name="Google Shape;681;p39"/>
          <p:cNvSpPr txBox="1"/>
          <p:nvPr/>
        </p:nvSpPr>
        <p:spPr>
          <a:xfrm>
            <a:off x="2143125" y="4868863"/>
            <a:ext cx="1016000" cy="260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a:solidFill>
                  <a:schemeClr val="lt1"/>
                </a:solidFill>
                <a:latin typeface="Arial"/>
                <a:ea typeface="Arial"/>
                <a:cs typeface="Arial"/>
                <a:sym typeface="Arial"/>
              </a:rPr>
              <a:t>BOLD Effect</a:t>
            </a:r>
            <a:endParaRPr/>
          </a:p>
        </p:txBody>
      </p:sp>
      <p:cxnSp>
        <p:nvCxnSpPr>
          <p:cNvPr id="682" name="Google Shape;682;p39"/>
          <p:cNvCxnSpPr/>
          <p:nvPr/>
        </p:nvCxnSpPr>
        <p:spPr>
          <a:xfrm flipH="1">
            <a:off x="2650375" y="4358975"/>
            <a:ext cx="1500" cy="221100"/>
          </a:xfrm>
          <a:prstGeom prst="straightConnector1">
            <a:avLst/>
          </a:prstGeom>
          <a:noFill/>
          <a:ln w="15875" cap="rnd" cmpd="sng">
            <a:solidFill>
              <a:schemeClr val="dk1"/>
            </a:solidFill>
            <a:prstDash val="solid"/>
            <a:round/>
            <a:headEnd type="triangle" w="med" len="med"/>
            <a:tailEnd type="triangle" w="med" len="med"/>
          </a:ln>
        </p:spPr>
      </p:cxnSp>
      <p:sp>
        <p:nvSpPr>
          <p:cNvPr id="683" name="Google Shape;683;p39"/>
          <p:cNvSpPr txBox="1"/>
          <p:nvPr/>
        </p:nvSpPr>
        <p:spPr>
          <a:xfrm>
            <a:off x="3140063" y="4273763"/>
            <a:ext cx="1581300" cy="30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E68C65"/>
                </a:solidFill>
                <a:latin typeface="Arial"/>
                <a:ea typeface="Arial"/>
                <a:cs typeface="Arial"/>
                <a:sym typeface="Arial"/>
              </a:rPr>
              <a:t>Oxyhaemoglobin</a:t>
            </a:r>
            <a:endParaRPr/>
          </a:p>
        </p:txBody>
      </p:sp>
      <p:sp>
        <p:nvSpPr>
          <p:cNvPr id="684" name="Google Shape;684;p39"/>
          <p:cNvSpPr txBox="1"/>
          <p:nvPr/>
        </p:nvSpPr>
        <p:spPr>
          <a:xfrm>
            <a:off x="1254688" y="4721700"/>
            <a:ext cx="1779600" cy="30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1C81C4"/>
                </a:solidFill>
                <a:latin typeface="Arial"/>
                <a:ea typeface="Arial"/>
                <a:cs typeface="Arial"/>
                <a:sym typeface="Arial"/>
              </a:rPr>
              <a:t>Deoxyhaemoglobin</a:t>
            </a:r>
            <a:endParaRPr/>
          </a:p>
        </p:txBody>
      </p:sp>
      <p:sp>
        <p:nvSpPr>
          <p:cNvPr id="685" name="Google Shape;685;p39"/>
          <p:cNvSpPr/>
          <p:nvPr/>
        </p:nvSpPr>
        <p:spPr>
          <a:xfrm>
            <a:off x="6512313" y="2360600"/>
            <a:ext cx="4448100" cy="2136900"/>
          </a:xfrm>
          <a:prstGeom prst="roundRect">
            <a:avLst>
              <a:gd name="adj" fmla="val 16667"/>
            </a:avLst>
          </a:prstGeom>
          <a:solidFill>
            <a:srgbClr val="FFFF99"/>
          </a:solidFill>
          <a:ln w="9525" cap="rnd" cmpd="sng">
            <a:solidFill>
              <a:srgbClr val="0D88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D88A7"/>
                </a:solidFill>
                <a:latin typeface="Century Gothic"/>
                <a:ea typeface="Century Gothic"/>
                <a:cs typeface="Century Gothic"/>
                <a:sym typeface="Century Gothic"/>
              </a:rPr>
              <a:t>TE  must be </a:t>
            </a:r>
            <a:r>
              <a:rPr lang="en-GB" sz="2400" b="1">
                <a:solidFill>
                  <a:srgbClr val="0D88A7"/>
                </a:solidFill>
                <a:latin typeface="Century Gothic"/>
                <a:ea typeface="Century Gothic"/>
                <a:cs typeface="Century Gothic"/>
                <a:sym typeface="Century Gothic"/>
              </a:rPr>
              <a:t>sufficient long </a:t>
            </a:r>
            <a:r>
              <a:rPr lang="en-GB" sz="2400">
                <a:solidFill>
                  <a:srgbClr val="0D88A7"/>
                </a:solidFill>
                <a:latin typeface="Century Gothic"/>
                <a:ea typeface="Century Gothic"/>
                <a:cs typeface="Century Gothic"/>
                <a:sym typeface="Century Gothic"/>
              </a:rPr>
              <a:t>to capture the BOLD effect but </a:t>
            </a:r>
            <a:r>
              <a:rPr lang="en-GB" sz="2400" b="1">
                <a:solidFill>
                  <a:srgbClr val="0D88A7"/>
                </a:solidFill>
                <a:latin typeface="Century Gothic"/>
                <a:ea typeface="Century Gothic"/>
                <a:cs typeface="Century Gothic"/>
                <a:sym typeface="Century Gothic"/>
              </a:rPr>
              <a:t>not too long </a:t>
            </a:r>
            <a:r>
              <a:rPr lang="en-GB" sz="2400">
                <a:solidFill>
                  <a:srgbClr val="0D88A7"/>
                </a:solidFill>
                <a:latin typeface="Century Gothic"/>
                <a:ea typeface="Century Gothic"/>
                <a:cs typeface="Century Gothic"/>
                <a:sym typeface="Century Gothic"/>
              </a:rPr>
              <a:t>to have enough MR signal.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0"/>
          <p:cNvSpPr txBox="1">
            <a:spLocks noGrp="1"/>
          </p:cNvSpPr>
          <p:nvPr>
            <p:ph type="body" idx="2"/>
          </p:nvPr>
        </p:nvSpPr>
        <p:spPr>
          <a:xfrm>
            <a:off x="1541400" y="812825"/>
            <a:ext cx="9109200" cy="57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176"/>
              <a:buNone/>
            </a:pPr>
            <a:r>
              <a:rPr lang="en-GB" sz="3000" b="1">
                <a:solidFill>
                  <a:srgbClr val="000000"/>
                </a:solidFill>
              </a:rPr>
              <a:t>Impact of magnetic susceptibility</a:t>
            </a:r>
            <a:endParaRPr sz="3000" b="1">
              <a:solidFill>
                <a:srgbClr val="000000"/>
              </a:solidFill>
            </a:endParaRPr>
          </a:p>
          <a:p>
            <a:pPr marL="0" lvl="0" indent="0" algn="l" rtl="0">
              <a:lnSpc>
                <a:spcPct val="90000"/>
              </a:lnSpc>
              <a:spcBef>
                <a:spcPts val="544"/>
              </a:spcBef>
              <a:spcAft>
                <a:spcPts val="0"/>
              </a:spcAft>
              <a:buSzPts val="2176"/>
              <a:buNone/>
            </a:pPr>
            <a:endParaRPr sz="2720" b="1"/>
          </a:p>
        </p:txBody>
      </p:sp>
      <p:sp>
        <p:nvSpPr>
          <p:cNvPr id="692" name="Google Shape;692;p40"/>
          <p:cNvSpPr/>
          <p:nvPr/>
        </p:nvSpPr>
        <p:spPr>
          <a:xfrm>
            <a:off x="623888" y="2781300"/>
            <a:ext cx="4311650" cy="38115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693" name="Google Shape;693;p40"/>
          <p:cNvGrpSpPr/>
          <p:nvPr/>
        </p:nvGrpSpPr>
        <p:grpSpPr>
          <a:xfrm>
            <a:off x="623888" y="2733700"/>
            <a:ext cx="4311650" cy="3263900"/>
            <a:chOff x="528" y="1708"/>
            <a:chExt cx="3010" cy="2278"/>
          </a:xfrm>
        </p:grpSpPr>
        <p:sp>
          <p:nvSpPr>
            <p:cNvPr id="694" name="Google Shape;694;p40"/>
            <p:cNvSpPr/>
            <p:nvPr/>
          </p:nvSpPr>
          <p:spPr>
            <a:xfrm>
              <a:off x="528" y="1708"/>
              <a:ext cx="3010" cy="226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95" name="Google Shape;695;p40"/>
            <p:cNvSpPr/>
            <p:nvPr/>
          </p:nvSpPr>
          <p:spPr>
            <a:xfrm>
              <a:off x="920" y="1877"/>
              <a:ext cx="2336" cy="1789"/>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cxnSp>
          <p:nvCxnSpPr>
            <p:cNvPr id="696" name="Google Shape;696;p40"/>
            <p:cNvCxnSpPr/>
            <p:nvPr/>
          </p:nvCxnSpPr>
          <p:spPr>
            <a:xfrm>
              <a:off x="920" y="3666"/>
              <a:ext cx="2336" cy="0"/>
            </a:xfrm>
            <a:prstGeom prst="straightConnector1">
              <a:avLst/>
            </a:prstGeom>
            <a:noFill/>
            <a:ln w="9525" cap="flat" cmpd="sng">
              <a:solidFill>
                <a:srgbClr val="262626"/>
              </a:solidFill>
              <a:prstDash val="solid"/>
              <a:round/>
              <a:headEnd type="none" w="med" len="med"/>
              <a:tailEnd type="none" w="med" len="med"/>
            </a:ln>
          </p:spPr>
        </p:cxnSp>
        <p:cxnSp>
          <p:nvCxnSpPr>
            <p:cNvPr id="697" name="Google Shape;697;p40"/>
            <p:cNvCxnSpPr/>
            <p:nvPr/>
          </p:nvCxnSpPr>
          <p:spPr>
            <a:xfrm rot="10800000">
              <a:off x="920" y="3643"/>
              <a:ext cx="0" cy="23"/>
            </a:xfrm>
            <a:prstGeom prst="straightConnector1">
              <a:avLst/>
            </a:prstGeom>
            <a:noFill/>
            <a:ln w="9525" cap="flat" cmpd="sng">
              <a:solidFill>
                <a:srgbClr val="262626"/>
              </a:solidFill>
              <a:prstDash val="solid"/>
              <a:round/>
              <a:headEnd type="none" w="med" len="med"/>
              <a:tailEnd type="none" w="med" len="med"/>
            </a:ln>
          </p:spPr>
        </p:cxnSp>
        <p:cxnSp>
          <p:nvCxnSpPr>
            <p:cNvPr id="698" name="Google Shape;698;p40"/>
            <p:cNvCxnSpPr/>
            <p:nvPr/>
          </p:nvCxnSpPr>
          <p:spPr>
            <a:xfrm rot="10800000">
              <a:off x="1387" y="3643"/>
              <a:ext cx="0" cy="23"/>
            </a:xfrm>
            <a:prstGeom prst="straightConnector1">
              <a:avLst/>
            </a:prstGeom>
            <a:noFill/>
            <a:ln w="9525" cap="flat" cmpd="sng">
              <a:solidFill>
                <a:srgbClr val="262626"/>
              </a:solidFill>
              <a:prstDash val="solid"/>
              <a:round/>
              <a:headEnd type="none" w="med" len="med"/>
              <a:tailEnd type="none" w="med" len="med"/>
            </a:ln>
          </p:spPr>
        </p:cxnSp>
        <p:cxnSp>
          <p:nvCxnSpPr>
            <p:cNvPr id="699" name="Google Shape;699;p40"/>
            <p:cNvCxnSpPr/>
            <p:nvPr/>
          </p:nvCxnSpPr>
          <p:spPr>
            <a:xfrm rot="10800000">
              <a:off x="1854" y="3643"/>
              <a:ext cx="0" cy="23"/>
            </a:xfrm>
            <a:prstGeom prst="straightConnector1">
              <a:avLst/>
            </a:prstGeom>
            <a:noFill/>
            <a:ln w="9525" cap="flat" cmpd="sng">
              <a:solidFill>
                <a:srgbClr val="262626"/>
              </a:solidFill>
              <a:prstDash val="solid"/>
              <a:round/>
              <a:headEnd type="none" w="med" len="med"/>
              <a:tailEnd type="none" w="med" len="med"/>
            </a:ln>
          </p:spPr>
        </p:cxnSp>
        <p:cxnSp>
          <p:nvCxnSpPr>
            <p:cNvPr id="700" name="Google Shape;700;p40"/>
            <p:cNvCxnSpPr/>
            <p:nvPr/>
          </p:nvCxnSpPr>
          <p:spPr>
            <a:xfrm rot="10800000">
              <a:off x="2322" y="3643"/>
              <a:ext cx="0" cy="23"/>
            </a:xfrm>
            <a:prstGeom prst="straightConnector1">
              <a:avLst/>
            </a:prstGeom>
            <a:noFill/>
            <a:ln w="9525" cap="flat" cmpd="sng">
              <a:solidFill>
                <a:srgbClr val="262626"/>
              </a:solidFill>
              <a:prstDash val="solid"/>
              <a:round/>
              <a:headEnd type="none" w="med" len="med"/>
              <a:tailEnd type="none" w="med" len="med"/>
            </a:ln>
          </p:spPr>
        </p:cxnSp>
        <p:cxnSp>
          <p:nvCxnSpPr>
            <p:cNvPr id="701" name="Google Shape;701;p40"/>
            <p:cNvCxnSpPr/>
            <p:nvPr/>
          </p:nvCxnSpPr>
          <p:spPr>
            <a:xfrm rot="10800000">
              <a:off x="2789" y="3643"/>
              <a:ext cx="0" cy="23"/>
            </a:xfrm>
            <a:prstGeom prst="straightConnector1">
              <a:avLst/>
            </a:prstGeom>
            <a:noFill/>
            <a:ln w="9525" cap="flat" cmpd="sng">
              <a:solidFill>
                <a:srgbClr val="262626"/>
              </a:solidFill>
              <a:prstDash val="solid"/>
              <a:round/>
              <a:headEnd type="none" w="med" len="med"/>
              <a:tailEnd type="none" w="med" len="med"/>
            </a:ln>
          </p:spPr>
        </p:cxnSp>
        <p:cxnSp>
          <p:nvCxnSpPr>
            <p:cNvPr id="702" name="Google Shape;702;p40"/>
            <p:cNvCxnSpPr/>
            <p:nvPr/>
          </p:nvCxnSpPr>
          <p:spPr>
            <a:xfrm rot="10800000">
              <a:off x="3256" y="3643"/>
              <a:ext cx="0" cy="23"/>
            </a:xfrm>
            <a:prstGeom prst="straightConnector1">
              <a:avLst/>
            </a:prstGeom>
            <a:noFill/>
            <a:ln w="9525" cap="flat" cmpd="sng">
              <a:solidFill>
                <a:srgbClr val="262626"/>
              </a:solidFill>
              <a:prstDash val="solid"/>
              <a:round/>
              <a:headEnd type="none" w="med" len="med"/>
              <a:tailEnd type="none" w="med" len="med"/>
            </a:ln>
          </p:spPr>
        </p:cxnSp>
        <p:sp>
          <p:nvSpPr>
            <p:cNvPr id="703" name="Google Shape;703;p40"/>
            <p:cNvSpPr/>
            <p:nvPr/>
          </p:nvSpPr>
          <p:spPr>
            <a:xfrm>
              <a:off x="889" y="3713"/>
              <a:ext cx="58" cy="1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a:t>
              </a:r>
              <a:endParaRPr sz="1350">
                <a:solidFill>
                  <a:schemeClr val="lt1"/>
                </a:solidFill>
                <a:latin typeface="Arial"/>
                <a:ea typeface="Arial"/>
                <a:cs typeface="Arial"/>
                <a:sym typeface="Arial"/>
              </a:endParaRPr>
            </a:p>
          </p:txBody>
        </p:sp>
        <p:sp>
          <p:nvSpPr>
            <p:cNvPr id="704" name="Google Shape;704;p40"/>
            <p:cNvSpPr/>
            <p:nvPr/>
          </p:nvSpPr>
          <p:spPr>
            <a:xfrm>
              <a:off x="1328" y="3713"/>
              <a:ext cx="116" cy="1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20</a:t>
              </a:r>
              <a:endParaRPr sz="1350">
                <a:solidFill>
                  <a:schemeClr val="lt1"/>
                </a:solidFill>
                <a:latin typeface="Arial"/>
                <a:ea typeface="Arial"/>
                <a:cs typeface="Arial"/>
                <a:sym typeface="Arial"/>
              </a:endParaRPr>
            </a:p>
          </p:txBody>
        </p:sp>
        <p:sp>
          <p:nvSpPr>
            <p:cNvPr id="705" name="Google Shape;705;p40"/>
            <p:cNvSpPr/>
            <p:nvPr/>
          </p:nvSpPr>
          <p:spPr>
            <a:xfrm>
              <a:off x="1794" y="3713"/>
              <a:ext cx="116" cy="1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40</a:t>
              </a:r>
              <a:endParaRPr sz="1350">
                <a:solidFill>
                  <a:schemeClr val="lt1"/>
                </a:solidFill>
                <a:latin typeface="Arial"/>
                <a:ea typeface="Arial"/>
                <a:cs typeface="Arial"/>
                <a:sym typeface="Arial"/>
              </a:endParaRPr>
            </a:p>
          </p:txBody>
        </p:sp>
        <p:sp>
          <p:nvSpPr>
            <p:cNvPr id="706" name="Google Shape;706;p40"/>
            <p:cNvSpPr/>
            <p:nvPr/>
          </p:nvSpPr>
          <p:spPr>
            <a:xfrm>
              <a:off x="2264" y="3713"/>
              <a:ext cx="116" cy="1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60</a:t>
              </a:r>
              <a:endParaRPr sz="1350">
                <a:solidFill>
                  <a:schemeClr val="lt1"/>
                </a:solidFill>
                <a:latin typeface="Arial"/>
                <a:ea typeface="Arial"/>
                <a:cs typeface="Arial"/>
                <a:sym typeface="Arial"/>
              </a:endParaRPr>
            </a:p>
          </p:txBody>
        </p:sp>
        <p:sp>
          <p:nvSpPr>
            <p:cNvPr id="707" name="Google Shape;707;p40"/>
            <p:cNvSpPr/>
            <p:nvPr/>
          </p:nvSpPr>
          <p:spPr>
            <a:xfrm>
              <a:off x="2731" y="3713"/>
              <a:ext cx="115" cy="1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80</a:t>
              </a:r>
              <a:endParaRPr sz="1350">
                <a:solidFill>
                  <a:schemeClr val="lt1"/>
                </a:solidFill>
                <a:latin typeface="Arial"/>
                <a:ea typeface="Arial"/>
                <a:cs typeface="Arial"/>
                <a:sym typeface="Arial"/>
              </a:endParaRPr>
            </a:p>
          </p:txBody>
        </p:sp>
        <p:sp>
          <p:nvSpPr>
            <p:cNvPr id="708" name="Google Shape;708;p40"/>
            <p:cNvSpPr/>
            <p:nvPr/>
          </p:nvSpPr>
          <p:spPr>
            <a:xfrm>
              <a:off x="3166" y="3713"/>
              <a:ext cx="174" cy="1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100</a:t>
              </a:r>
              <a:endParaRPr sz="1350">
                <a:solidFill>
                  <a:schemeClr val="lt1"/>
                </a:solidFill>
                <a:latin typeface="Arial"/>
                <a:ea typeface="Arial"/>
                <a:cs typeface="Arial"/>
                <a:sym typeface="Arial"/>
              </a:endParaRPr>
            </a:p>
          </p:txBody>
        </p:sp>
        <p:sp>
          <p:nvSpPr>
            <p:cNvPr id="709" name="Google Shape;709;p40"/>
            <p:cNvSpPr/>
            <p:nvPr/>
          </p:nvSpPr>
          <p:spPr>
            <a:xfrm>
              <a:off x="1884" y="3850"/>
              <a:ext cx="399"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TE (ms)</a:t>
              </a:r>
              <a:endParaRPr sz="1350">
                <a:solidFill>
                  <a:schemeClr val="lt1"/>
                </a:solidFill>
                <a:latin typeface="Arial"/>
                <a:ea typeface="Arial"/>
                <a:cs typeface="Arial"/>
                <a:sym typeface="Arial"/>
              </a:endParaRPr>
            </a:p>
          </p:txBody>
        </p:sp>
        <p:cxnSp>
          <p:nvCxnSpPr>
            <p:cNvPr id="710" name="Google Shape;710;p40"/>
            <p:cNvCxnSpPr/>
            <p:nvPr/>
          </p:nvCxnSpPr>
          <p:spPr>
            <a:xfrm rot="10800000">
              <a:off x="920" y="1877"/>
              <a:ext cx="0" cy="1789"/>
            </a:xfrm>
            <a:prstGeom prst="straightConnector1">
              <a:avLst/>
            </a:prstGeom>
            <a:noFill/>
            <a:ln w="9525" cap="flat" cmpd="sng">
              <a:solidFill>
                <a:srgbClr val="262626"/>
              </a:solidFill>
              <a:prstDash val="solid"/>
              <a:round/>
              <a:headEnd type="none" w="med" len="med"/>
              <a:tailEnd type="none" w="med" len="med"/>
            </a:ln>
          </p:spPr>
        </p:cxnSp>
        <p:cxnSp>
          <p:nvCxnSpPr>
            <p:cNvPr id="711" name="Google Shape;711;p40"/>
            <p:cNvCxnSpPr/>
            <p:nvPr/>
          </p:nvCxnSpPr>
          <p:spPr>
            <a:xfrm>
              <a:off x="920" y="3666"/>
              <a:ext cx="23" cy="0"/>
            </a:xfrm>
            <a:prstGeom prst="straightConnector1">
              <a:avLst/>
            </a:prstGeom>
            <a:noFill/>
            <a:ln w="9525" cap="flat" cmpd="sng">
              <a:solidFill>
                <a:srgbClr val="262626"/>
              </a:solidFill>
              <a:prstDash val="solid"/>
              <a:round/>
              <a:headEnd type="none" w="med" len="med"/>
              <a:tailEnd type="none" w="med" len="med"/>
            </a:ln>
          </p:spPr>
        </p:cxnSp>
        <p:cxnSp>
          <p:nvCxnSpPr>
            <p:cNvPr id="712" name="Google Shape;712;p40"/>
            <p:cNvCxnSpPr/>
            <p:nvPr/>
          </p:nvCxnSpPr>
          <p:spPr>
            <a:xfrm>
              <a:off x="920" y="3308"/>
              <a:ext cx="23" cy="0"/>
            </a:xfrm>
            <a:prstGeom prst="straightConnector1">
              <a:avLst/>
            </a:prstGeom>
            <a:noFill/>
            <a:ln w="9525" cap="flat" cmpd="sng">
              <a:solidFill>
                <a:srgbClr val="262626"/>
              </a:solidFill>
              <a:prstDash val="solid"/>
              <a:round/>
              <a:headEnd type="none" w="med" len="med"/>
              <a:tailEnd type="none" w="med" len="med"/>
            </a:ln>
          </p:spPr>
        </p:cxnSp>
        <p:cxnSp>
          <p:nvCxnSpPr>
            <p:cNvPr id="713" name="Google Shape;713;p40"/>
            <p:cNvCxnSpPr/>
            <p:nvPr/>
          </p:nvCxnSpPr>
          <p:spPr>
            <a:xfrm>
              <a:off x="920" y="2950"/>
              <a:ext cx="23" cy="0"/>
            </a:xfrm>
            <a:prstGeom prst="straightConnector1">
              <a:avLst/>
            </a:prstGeom>
            <a:noFill/>
            <a:ln w="9525" cap="flat" cmpd="sng">
              <a:solidFill>
                <a:srgbClr val="262626"/>
              </a:solidFill>
              <a:prstDash val="solid"/>
              <a:round/>
              <a:headEnd type="none" w="med" len="med"/>
              <a:tailEnd type="none" w="med" len="med"/>
            </a:ln>
          </p:spPr>
        </p:cxnSp>
        <p:cxnSp>
          <p:nvCxnSpPr>
            <p:cNvPr id="714" name="Google Shape;714;p40"/>
            <p:cNvCxnSpPr/>
            <p:nvPr/>
          </p:nvCxnSpPr>
          <p:spPr>
            <a:xfrm>
              <a:off x="920" y="2593"/>
              <a:ext cx="23" cy="0"/>
            </a:xfrm>
            <a:prstGeom prst="straightConnector1">
              <a:avLst/>
            </a:prstGeom>
            <a:noFill/>
            <a:ln w="9525" cap="flat" cmpd="sng">
              <a:solidFill>
                <a:srgbClr val="262626"/>
              </a:solidFill>
              <a:prstDash val="solid"/>
              <a:round/>
              <a:headEnd type="none" w="med" len="med"/>
              <a:tailEnd type="none" w="med" len="med"/>
            </a:ln>
          </p:spPr>
        </p:cxnSp>
        <p:cxnSp>
          <p:nvCxnSpPr>
            <p:cNvPr id="715" name="Google Shape;715;p40"/>
            <p:cNvCxnSpPr/>
            <p:nvPr/>
          </p:nvCxnSpPr>
          <p:spPr>
            <a:xfrm>
              <a:off x="920" y="2235"/>
              <a:ext cx="23" cy="0"/>
            </a:xfrm>
            <a:prstGeom prst="straightConnector1">
              <a:avLst/>
            </a:prstGeom>
            <a:noFill/>
            <a:ln w="9525" cap="flat" cmpd="sng">
              <a:solidFill>
                <a:srgbClr val="262626"/>
              </a:solidFill>
              <a:prstDash val="solid"/>
              <a:round/>
              <a:headEnd type="none" w="med" len="med"/>
              <a:tailEnd type="none" w="med" len="med"/>
            </a:ln>
          </p:spPr>
        </p:cxnSp>
        <p:cxnSp>
          <p:nvCxnSpPr>
            <p:cNvPr id="716" name="Google Shape;716;p40"/>
            <p:cNvCxnSpPr/>
            <p:nvPr/>
          </p:nvCxnSpPr>
          <p:spPr>
            <a:xfrm>
              <a:off x="920" y="1877"/>
              <a:ext cx="23" cy="0"/>
            </a:xfrm>
            <a:prstGeom prst="straightConnector1">
              <a:avLst/>
            </a:prstGeom>
            <a:noFill/>
            <a:ln w="9525" cap="flat" cmpd="sng">
              <a:solidFill>
                <a:srgbClr val="262626"/>
              </a:solidFill>
              <a:prstDash val="solid"/>
              <a:round/>
              <a:headEnd type="none" w="med" len="med"/>
              <a:tailEnd type="none" w="med" len="med"/>
            </a:ln>
          </p:spPr>
        </p:cxnSp>
        <p:sp>
          <p:nvSpPr>
            <p:cNvPr id="717" name="Google Shape;717;p40"/>
            <p:cNvSpPr/>
            <p:nvPr/>
          </p:nvSpPr>
          <p:spPr>
            <a:xfrm>
              <a:off x="826" y="3615"/>
              <a:ext cx="58" cy="12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a:t>
              </a:r>
              <a:endParaRPr sz="1350">
                <a:solidFill>
                  <a:schemeClr val="lt1"/>
                </a:solidFill>
                <a:latin typeface="Arial"/>
                <a:ea typeface="Arial"/>
                <a:cs typeface="Arial"/>
                <a:sym typeface="Arial"/>
              </a:endParaRPr>
            </a:p>
          </p:txBody>
        </p:sp>
        <p:sp>
          <p:nvSpPr>
            <p:cNvPr id="718" name="Google Shape;718;p40"/>
            <p:cNvSpPr/>
            <p:nvPr/>
          </p:nvSpPr>
          <p:spPr>
            <a:xfrm>
              <a:off x="740" y="3258"/>
              <a:ext cx="145" cy="12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0.2</a:t>
              </a:r>
              <a:endParaRPr sz="1350">
                <a:solidFill>
                  <a:schemeClr val="lt1"/>
                </a:solidFill>
                <a:latin typeface="Arial"/>
                <a:ea typeface="Arial"/>
                <a:cs typeface="Arial"/>
                <a:sym typeface="Arial"/>
              </a:endParaRPr>
            </a:p>
          </p:txBody>
        </p:sp>
        <p:sp>
          <p:nvSpPr>
            <p:cNvPr id="719" name="Google Shape;719;p40"/>
            <p:cNvSpPr/>
            <p:nvPr/>
          </p:nvSpPr>
          <p:spPr>
            <a:xfrm>
              <a:off x="740" y="2901"/>
              <a:ext cx="145" cy="1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0.4</a:t>
              </a:r>
              <a:endParaRPr sz="1350">
                <a:solidFill>
                  <a:schemeClr val="lt1"/>
                </a:solidFill>
                <a:latin typeface="Arial"/>
                <a:ea typeface="Arial"/>
                <a:cs typeface="Arial"/>
                <a:sym typeface="Arial"/>
              </a:endParaRPr>
            </a:p>
          </p:txBody>
        </p:sp>
        <p:sp>
          <p:nvSpPr>
            <p:cNvPr id="720" name="Google Shape;720;p40"/>
            <p:cNvSpPr/>
            <p:nvPr/>
          </p:nvSpPr>
          <p:spPr>
            <a:xfrm>
              <a:off x="740" y="2540"/>
              <a:ext cx="145" cy="12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0.6</a:t>
              </a:r>
              <a:endParaRPr sz="1350">
                <a:solidFill>
                  <a:schemeClr val="lt1"/>
                </a:solidFill>
                <a:latin typeface="Arial"/>
                <a:ea typeface="Arial"/>
                <a:cs typeface="Arial"/>
                <a:sym typeface="Arial"/>
              </a:endParaRPr>
            </a:p>
          </p:txBody>
        </p:sp>
        <p:sp>
          <p:nvSpPr>
            <p:cNvPr id="721" name="Google Shape;721;p40"/>
            <p:cNvSpPr/>
            <p:nvPr/>
          </p:nvSpPr>
          <p:spPr>
            <a:xfrm>
              <a:off x="740" y="2183"/>
              <a:ext cx="145" cy="1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0.8</a:t>
              </a:r>
              <a:endParaRPr sz="1350">
                <a:solidFill>
                  <a:schemeClr val="lt1"/>
                </a:solidFill>
                <a:latin typeface="Arial"/>
                <a:ea typeface="Arial"/>
                <a:cs typeface="Arial"/>
                <a:sym typeface="Arial"/>
              </a:endParaRPr>
            </a:p>
          </p:txBody>
        </p:sp>
        <p:sp>
          <p:nvSpPr>
            <p:cNvPr id="722" name="Google Shape;722;p40"/>
            <p:cNvSpPr/>
            <p:nvPr/>
          </p:nvSpPr>
          <p:spPr>
            <a:xfrm>
              <a:off x="826" y="1827"/>
              <a:ext cx="58" cy="1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1</a:t>
              </a:r>
              <a:endParaRPr sz="1350">
                <a:solidFill>
                  <a:schemeClr val="lt1"/>
                </a:solidFill>
                <a:latin typeface="Arial"/>
                <a:ea typeface="Arial"/>
                <a:cs typeface="Arial"/>
                <a:sym typeface="Arial"/>
              </a:endParaRPr>
            </a:p>
          </p:txBody>
        </p:sp>
        <p:sp>
          <p:nvSpPr>
            <p:cNvPr id="723" name="Google Shape;723;p40"/>
            <p:cNvSpPr/>
            <p:nvPr/>
          </p:nvSpPr>
          <p:spPr>
            <a:xfrm rot="-5400000">
              <a:off x="585" y="2895"/>
              <a:ext cx="75"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S</a:t>
              </a:r>
              <a:endParaRPr sz="1350">
                <a:solidFill>
                  <a:schemeClr val="lt1"/>
                </a:solidFill>
                <a:latin typeface="Arial"/>
                <a:ea typeface="Arial"/>
                <a:cs typeface="Arial"/>
                <a:sym typeface="Arial"/>
              </a:endParaRPr>
            </a:p>
          </p:txBody>
        </p:sp>
        <p:sp>
          <p:nvSpPr>
            <p:cNvPr id="724" name="Google Shape;724;p40"/>
            <p:cNvSpPr/>
            <p:nvPr/>
          </p:nvSpPr>
          <p:spPr>
            <a:xfrm rot="-5400000">
              <a:off x="603" y="2845"/>
              <a:ext cx="39"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a:t>
              </a:r>
              <a:endParaRPr sz="1350">
                <a:solidFill>
                  <a:schemeClr val="lt1"/>
                </a:solidFill>
                <a:latin typeface="Arial"/>
                <a:ea typeface="Arial"/>
                <a:cs typeface="Arial"/>
                <a:sym typeface="Arial"/>
              </a:endParaRPr>
            </a:p>
          </p:txBody>
        </p:sp>
        <p:sp>
          <p:nvSpPr>
            <p:cNvPr id="725" name="Google Shape;725;p40"/>
            <p:cNvSpPr/>
            <p:nvPr/>
          </p:nvSpPr>
          <p:spPr>
            <a:xfrm rot="-5400000">
              <a:off x="588" y="2787"/>
              <a:ext cx="69"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T</a:t>
              </a:r>
              <a:endParaRPr sz="1350">
                <a:solidFill>
                  <a:schemeClr val="lt1"/>
                </a:solidFill>
                <a:latin typeface="Arial"/>
                <a:ea typeface="Arial"/>
                <a:cs typeface="Arial"/>
                <a:sym typeface="Arial"/>
              </a:endParaRPr>
            </a:p>
          </p:txBody>
        </p:sp>
        <p:sp>
          <p:nvSpPr>
            <p:cNvPr id="726" name="Google Shape;726;p40"/>
            <p:cNvSpPr/>
            <p:nvPr/>
          </p:nvSpPr>
          <p:spPr>
            <a:xfrm rot="-5400000">
              <a:off x="586" y="2708"/>
              <a:ext cx="73"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E</a:t>
              </a:r>
              <a:endParaRPr sz="1350">
                <a:solidFill>
                  <a:schemeClr val="lt1"/>
                </a:solidFill>
                <a:latin typeface="Arial"/>
                <a:ea typeface="Arial"/>
                <a:cs typeface="Arial"/>
                <a:sym typeface="Arial"/>
              </a:endParaRPr>
            </a:p>
          </p:txBody>
        </p:sp>
        <p:sp>
          <p:nvSpPr>
            <p:cNvPr id="727" name="Google Shape;727;p40"/>
            <p:cNvSpPr/>
            <p:nvPr/>
          </p:nvSpPr>
          <p:spPr>
            <a:xfrm rot="-5400000">
              <a:off x="604" y="2656"/>
              <a:ext cx="38"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a:t>
              </a:r>
              <a:endParaRPr sz="1350">
                <a:solidFill>
                  <a:schemeClr val="lt1"/>
                </a:solidFill>
                <a:latin typeface="Arial"/>
                <a:ea typeface="Arial"/>
                <a:cs typeface="Arial"/>
                <a:sym typeface="Arial"/>
              </a:endParaRPr>
            </a:p>
          </p:txBody>
        </p:sp>
        <p:sp>
          <p:nvSpPr>
            <p:cNvPr id="728" name="Google Shape;728;p40"/>
            <p:cNvSpPr/>
            <p:nvPr/>
          </p:nvSpPr>
          <p:spPr>
            <a:xfrm rot="-5400000">
              <a:off x="607" y="2617"/>
              <a:ext cx="31"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 </a:t>
              </a:r>
              <a:endParaRPr sz="1350">
                <a:solidFill>
                  <a:schemeClr val="lt1"/>
                </a:solidFill>
                <a:latin typeface="Arial"/>
                <a:ea typeface="Arial"/>
                <a:cs typeface="Arial"/>
                <a:sym typeface="Arial"/>
              </a:endParaRPr>
            </a:p>
          </p:txBody>
        </p:sp>
        <p:sp>
          <p:nvSpPr>
            <p:cNvPr id="729" name="Google Shape;729;p40"/>
            <p:cNvSpPr/>
            <p:nvPr/>
          </p:nvSpPr>
          <p:spPr>
            <a:xfrm rot="-5400000">
              <a:off x="607" y="2586"/>
              <a:ext cx="31"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a:t>
              </a:r>
              <a:endParaRPr sz="1350">
                <a:solidFill>
                  <a:schemeClr val="lt1"/>
                </a:solidFill>
                <a:latin typeface="Arial"/>
                <a:ea typeface="Arial"/>
                <a:cs typeface="Arial"/>
                <a:sym typeface="Arial"/>
              </a:endParaRPr>
            </a:p>
          </p:txBody>
        </p:sp>
        <p:sp>
          <p:nvSpPr>
            <p:cNvPr id="730" name="Google Shape;730;p40"/>
            <p:cNvSpPr/>
            <p:nvPr/>
          </p:nvSpPr>
          <p:spPr>
            <a:xfrm rot="-5400000">
              <a:off x="607" y="2554"/>
              <a:ext cx="31"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 </a:t>
              </a:r>
              <a:endParaRPr sz="1350">
                <a:solidFill>
                  <a:schemeClr val="lt1"/>
                </a:solidFill>
                <a:latin typeface="Arial"/>
                <a:ea typeface="Arial"/>
                <a:cs typeface="Arial"/>
                <a:sym typeface="Arial"/>
              </a:endParaRPr>
            </a:p>
          </p:txBody>
        </p:sp>
        <p:sp>
          <p:nvSpPr>
            <p:cNvPr id="731" name="Google Shape;731;p40"/>
            <p:cNvSpPr/>
            <p:nvPr/>
          </p:nvSpPr>
          <p:spPr>
            <a:xfrm rot="-5400000">
              <a:off x="586" y="2504"/>
              <a:ext cx="74"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S</a:t>
              </a:r>
              <a:endParaRPr sz="1350">
                <a:solidFill>
                  <a:schemeClr val="lt1"/>
                </a:solidFill>
                <a:latin typeface="Arial"/>
                <a:ea typeface="Arial"/>
                <a:cs typeface="Arial"/>
                <a:sym typeface="Arial"/>
              </a:endParaRPr>
            </a:p>
          </p:txBody>
        </p:sp>
        <p:sp>
          <p:nvSpPr>
            <p:cNvPr id="732" name="Google Shape;732;p40"/>
            <p:cNvSpPr/>
            <p:nvPr/>
          </p:nvSpPr>
          <p:spPr>
            <a:xfrm rot="-5400000">
              <a:off x="658" y="2464"/>
              <a:ext cx="51" cy="10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25">
                  <a:solidFill>
                    <a:srgbClr val="262626"/>
                  </a:solidFill>
                  <a:latin typeface="Arial"/>
                  <a:ea typeface="Arial"/>
                  <a:cs typeface="Arial"/>
                  <a:sym typeface="Arial"/>
                </a:rPr>
                <a:t>0</a:t>
              </a:r>
              <a:endParaRPr sz="1350">
                <a:solidFill>
                  <a:schemeClr val="lt1"/>
                </a:solidFill>
                <a:latin typeface="Arial"/>
                <a:ea typeface="Arial"/>
                <a:cs typeface="Arial"/>
                <a:sym typeface="Arial"/>
              </a:endParaRPr>
            </a:p>
          </p:txBody>
        </p:sp>
        <p:sp>
          <p:nvSpPr>
            <p:cNvPr id="733" name="Google Shape;733;p40"/>
            <p:cNvSpPr/>
            <p:nvPr/>
          </p:nvSpPr>
          <p:spPr>
            <a:xfrm>
              <a:off x="943" y="1877"/>
              <a:ext cx="2313" cy="1747"/>
            </a:xfrm>
            <a:custGeom>
              <a:avLst/>
              <a:gdLst/>
              <a:ahLst/>
              <a:cxnLst/>
              <a:rect l="l" t="t" r="r" b="b"/>
              <a:pathLst>
                <a:path w="2313" h="1747" extrusionOk="0">
                  <a:moveTo>
                    <a:pt x="0" y="0"/>
                  </a:moveTo>
                  <a:lnTo>
                    <a:pt x="24" y="66"/>
                  </a:lnTo>
                  <a:lnTo>
                    <a:pt x="47" y="130"/>
                  </a:lnTo>
                  <a:lnTo>
                    <a:pt x="70" y="192"/>
                  </a:lnTo>
                  <a:lnTo>
                    <a:pt x="94" y="251"/>
                  </a:lnTo>
                  <a:lnTo>
                    <a:pt x="117" y="308"/>
                  </a:lnTo>
                  <a:lnTo>
                    <a:pt x="141" y="364"/>
                  </a:lnTo>
                  <a:lnTo>
                    <a:pt x="164" y="417"/>
                  </a:lnTo>
                  <a:lnTo>
                    <a:pt x="187" y="468"/>
                  </a:lnTo>
                  <a:lnTo>
                    <a:pt x="211" y="517"/>
                  </a:lnTo>
                  <a:lnTo>
                    <a:pt x="234" y="564"/>
                  </a:lnTo>
                  <a:lnTo>
                    <a:pt x="257" y="610"/>
                  </a:lnTo>
                  <a:lnTo>
                    <a:pt x="281" y="653"/>
                  </a:lnTo>
                  <a:lnTo>
                    <a:pt x="304" y="696"/>
                  </a:lnTo>
                  <a:lnTo>
                    <a:pt x="327" y="736"/>
                  </a:lnTo>
                  <a:lnTo>
                    <a:pt x="351" y="775"/>
                  </a:lnTo>
                  <a:lnTo>
                    <a:pt x="374" y="813"/>
                  </a:lnTo>
                  <a:lnTo>
                    <a:pt x="398" y="849"/>
                  </a:lnTo>
                  <a:lnTo>
                    <a:pt x="421" y="884"/>
                  </a:lnTo>
                  <a:lnTo>
                    <a:pt x="444" y="918"/>
                  </a:lnTo>
                  <a:lnTo>
                    <a:pt x="468" y="950"/>
                  </a:lnTo>
                  <a:lnTo>
                    <a:pt x="491" y="981"/>
                  </a:lnTo>
                  <a:lnTo>
                    <a:pt x="514" y="1012"/>
                  </a:lnTo>
                  <a:lnTo>
                    <a:pt x="538" y="1041"/>
                  </a:lnTo>
                  <a:lnTo>
                    <a:pt x="561" y="1068"/>
                  </a:lnTo>
                  <a:lnTo>
                    <a:pt x="584" y="1095"/>
                  </a:lnTo>
                  <a:lnTo>
                    <a:pt x="608" y="1121"/>
                  </a:lnTo>
                  <a:lnTo>
                    <a:pt x="631" y="1146"/>
                  </a:lnTo>
                  <a:lnTo>
                    <a:pt x="654" y="1170"/>
                  </a:lnTo>
                  <a:lnTo>
                    <a:pt x="678" y="1193"/>
                  </a:lnTo>
                  <a:lnTo>
                    <a:pt x="701" y="1215"/>
                  </a:lnTo>
                  <a:lnTo>
                    <a:pt x="725" y="1236"/>
                  </a:lnTo>
                  <a:lnTo>
                    <a:pt x="748" y="1257"/>
                  </a:lnTo>
                  <a:lnTo>
                    <a:pt x="771" y="1276"/>
                  </a:lnTo>
                  <a:lnTo>
                    <a:pt x="795" y="1296"/>
                  </a:lnTo>
                  <a:lnTo>
                    <a:pt x="818" y="1314"/>
                  </a:lnTo>
                  <a:lnTo>
                    <a:pt x="841" y="1332"/>
                  </a:lnTo>
                  <a:lnTo>
                    <a:pt x="865" y="1349"/>
                  </a:lnTo>
                  <a:lnTo>
                    <a:pt x="888" y="1365"/>
                  </a:lnTo>
                  <a:lnTo>
                    <a:pt x="911" y="1381"/>
                  </a:lnTo>
                  <a:lnTo>
                    <a:pt x="935" y="1396"/>
                  </a:lnTo>
                  <a:lnTo>
                    <a:pt x="958" y="1411"/>
                  </a:lnTo>
                  <a:lnTo>
                    <a:pt x="981" y="1425"/>
                  </a:lnTo>
                  <a:lnTo>
                    <a:pt x="1005" y="1438"/>
                  </a:lnTo>
                  <a:lnTo>
                    <a:pt x="1028" y="1451"/>
                  </a:lnTo>
                  <a:lnTo>
                    <a:pt x="1052" y="1464"/>
                  </a:lnTo>
                  <a:lnTo>
                    <a:pt x="1075" y="1476"/>
                  </a:lnTo>
                  <a:lnTo>
                    <a:pt x="1098" y="1487"/>
                  </a:lnTo>
                  <a:lnTo>
                    <a:pt x="1122" y="1499"/>
                  </a:lnTo>
                  <a:lnTo>
                    <a:pt x="1145" y="1509"/>
                  </a:lnTo>
                  <a:lnTo>
                    <a:pt x="1168" y="1520"/>
                  </a:lnTo>
                  <a:lnTo>
                    <a:pt x="1192" y="1530"/>
                  </a:lnTo>
                  <a:lnTo>
                    <a:pt x="1215" y="1540"/>
                  </a:lnTo>
                  <a:lnTo>
                    <a:pt x="1238" y="1549"/>
                  </a:lnTo>
                  <a:lnTo>
                    <a:pt x="1262" y="1558"/>
                  </a:lnTo>
                  <a:lnTo>
                    <a:pt x="1285" y="1566"/>
                  </a:lnTo>
                  <a:lnTo>
                    <a:pt x="1308" y="1575"/>
                  </a:lnTo>
                  <a:lnTo>
                    <a:pt x="1332" y="1583"/>
                  </a:lnTo>
                  <a:lnTo>
                    <a:pt x="1355" y="1590"/>
                  </a:lnTo>
                  <a:lnTo>
                    <a:pt x="1379" y="1598"/>
                  </a:lnTo>
                  <a:lnTo>
                    <a:pt x="1402" y="1605"/>
                  </a:lnTo>
                  <a:lnTo>
                    <a:pt x="1425" y="1612"/>
                  </a:lnTo>
                  <a:lnTo>
                    <a:pt x="1449" y="1618"/>
                  </a:lnTo>
                  <a:lnTo>
                    <a:pt x="1472" y="1625"/>
                  </a:lnTo>
                  <a:lnTo>
                    <a:pt x="1495" y="1631"/>
                  </a:lnTo>
                  <a:lnTo>
                    <a:pt x="1519" y="1636"/>
                  </a:lnTo>
                  <a:lnTo>
                    <a:pt x="1542" y="1642"/>
                  </a:lnTo>
                  <a:lnTo>
                    <a:pt x="1565" y="1648"/>
                  </a:lnTo>
                  <a:lnTo>
                    <a:pt x="1589" y="1653"/>
                  </a:lnTo>
                  <a:lnTo>
                    <a:pt x="1612" y="1658"/>
                  </a:lnTo>
                  <a:lnTo>
                    <a:pt x="1636" y="1663"/>
                  </a:lnTo>
                  <a:lnTo>
                    <a:pt x="1659" y="1668"/>
                  </a:lnTo>
                  <a:lnTo>
                    <a:pt x="1682" y="1672"/>
                  </a:lnTo>
                  <a:lnTo>
                    <a:pt x="1706" y="1676"/>
                  </a:lnTo>
                  <a:lnTo>
                    <a:pt x="1729" y="1681"/>
                  </a:lnTo>
                  <a:lnTo>
                    <a:pt x="1752" y="1685"/>
                  </a:lnTo>
                  <a:lnTo>
                    <a:pt x="1776" y="1688"/>
                  </a:lnTo>
                  <a:lnTo>
                    <a:pt x="1799" y="1692"/>
                  </a:lnTo>
                  <a:lnTo>
                    <a:pt x="1822" y="1696"/>
                  </a:lnTo>
                  <a:lnTo>
                    <a:pt x="1846" y="1699"/>
                  </a:lnTo>
                  <a:lnTo>
                    <a:pt x="1869" y="1703"/>
                  </a:lnTo>
                  <a:lnTo>
                    <a:pt x="1892" y="1706"/>
                  </a:lnTo>
                  <a:lnTo>
                    <a:pt x="1916" y="1709"/>
                  </a:lnTo>
                  <a:lnTo>
                    <a:pt x="1939" y="1712"/>
                  </a:lnTo>
                  <a:lnTo>
                    <a:pt x="1963" y="1715"/>
                  </a:lnTo>
                  <a:lnTo>
                    <a:pt x="1986" y="1718"/>
                  </a:lnTo>
                  <a:lnTo>
                    <a:pt x="2009" y="1720"/>
                  </a:lnTo>
                  <a:lnTo>
                    <a:pt x="2033" y="1723"/>
                  </a:lnTo>
                  <a:lnTo>
                    <a:pt x="2056" y="1725"/>
                  </a:lnTo>
                  <a:lnTo>
                    <a:pt x="2079" y="1728"/>
                  </a:lnTo>
                  <a:lnTo>
                    <a:pt x="2103" y="1730"/>
                  </a:lnTo>
                  <a:lnTo>
                    <a:pt x="2126" y="1732"/>
                  </a:lnTo>
                  <a:lnTo>
                    <a:pt x="2149" y="1734"/>
                  </a:lnTo>
                  <a:lnTo>
                    <a:pt x="2173" y="1736"/>
                  </a:lnTo>
                  <a:lnTo>
                    <a:pt x="2196" y="1738"/>
                  </a:lnTo>
                  <a:lnTo>
                    <a:pt x="2219" y="1740"/>
                  </a:lnTo>
                  <a:lnTo>
                    <a:pt x="2243" y="1742"/>
                  </a:lnTo>
                  <a:lnTo>
                    <a:pt x="2266" y="1744"/>
                  </a:lnTo>
                  <a:lnTo>
                    <a:pt x="2290" y="1745"/>
                  </a:lnTo>
                  <a:lnTo>
                    <a:pt x="2313" y="1747"/>
                  </a:lnTo>
                </a:path>
              </a:pathLst>
            </a:custGeom>
            <a:noFill/>
            <a:ln w="9525" cap="flat" cmpd="sng">
              <a:solidFill>
                <a:srgbClr val="0072BD"/>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34" name="Google Shape;734;p40"/>
            <p:cNvSpPr/>
            <p:nvPr/>
          </p:nvSpPr>
          <p:spPr>
            <a:xfrm>
              <a:off x="943" y="1877"/>
              <a:ext cx="2313" cy="1700"/>
            </a:xfrm>
            <a:custGeom>
              <a:avLst/>
              <a:gdLst/>
              <a:ahLst/>
              <a:cxnLst/>
              <a:rect l="l" t="t" r="r" b="b"/>
              <a:pathLst>
                <a:path w="2313" h="1700" extrusionOk="0">
                  <a:moveTo>
                    <a:pt x="0" y="0"/>
                  </a:moveTo>
                  <a:lnTo>
                    <a:pt x="24" y="53"/>
                  </a:lnTo>
                  <a:lnTo>
                    <a:pt x="47" y="105"/>
                  </a:lnTo>
                  <a:lnTo>
                    <a:pt x="70" y="155"/>
                  </a:lnTo>
                  <a:lnTo>
                    <a:pt x="94" y="204"/>
                  </a:lnTo>
                  <a:lnTo>
                    <a:pt x="117" y="251"/>
                  </a:lnTo>
                  <a:lnTo>
                    <a:pt x="141" y="297"/>
                  </a:lnTo>
                  <a:lnTo>
                    <a:pt x="164" y="342"/>
                  </a:lnTo>
                  <a:lnTo>
                    <a:pt x="187" y="385"/>
                  </a:lnTo>
                  <a:lnTo>
                    <a:pt x="211" y="427"/>
                  </a:lnTo>
                  <a:lnTo>
                    <a:pt x="234" y="468"/>
                  </a:lnTo>
                  <a:lnTo>
                    <a:pt x="257" y="507"/>
                  </a:lnTo>
                  <a:lnTo>
                    <a:pt x="281" y="545"/>
                  </a:lnTo>
                  <a:lnTo>
                    <a:pt x="304" y="582"/>
                  </a:lnTo>
                  <a:lnTo>
                    <a:pt x="327" y="618"/>
                  </a:lnTo>
                  <a:lnTo>
                    <a:pt x="351" y="653"/>
                  </a:lnTo>
                  <a:lnTo>
                    <a:pt x="374" y="687"/>
                  </a:lnTo>
                  <a:lnTo>
                    <a:pt x="398" y="720"/>
                  </a:lnTo>
                  <a:lnTo>
                    <a:pt x="421" y="752"/>
                  </a:lnTo>
                  <a:lnTo>
                    <a:pt x="444" y="783"/>
                  </a:lnTo>
                  <a:lnTo>
                    <a:pt x="468" y="813"/>
                  </a:lnTo>
                  <a:lnTo>
                    <a:pt x="491" y="842"/>
                  </a:lnTo>
                  <a:lnTo>
                    <a:pt x="514" y="871"/>
                  </a:lnTo>
                  <a:lnTo>
                    <a:pt x="538" y="898"/>
                  </a:lnTo>
                  <a:lnTo>
                    <a:pt x="561" y="925"/>
                  </a:lnTo>
                  <a:lnTo>
                    <a:pt x="584" y="950"/>
                  </a:lnTo>
                  <a:lnTo>
                    <a:pt x="608" y="975"/>
                  </a:lnTo>
                  <a:lnTo>
                    <a:pt x="631" y="1000"/>
                  </a:lnTo>
                  <a:lnTo>
                    <a:pt x="654" y="1023"/>
                  </a:lnTo>
                  <a:lnTo>
                    <a:pt x="678" y="1046"/>
                  </a:lnTo>
                  <a:lnTo>
                    <a:pt x="701" y="1068"/>
                  </a:lnTo>
                  <a:lnTo>
                    <a:pt x="725" y="1090"/>
                  </a:lnTo>
                  <a:lnTo>
                    <a:pt x="748" y="1111"/>
                  </a:lnTo>
                  <a:lnTo>
                    <a:pt x="771" y="1131"/>
                  </a:lnTo>
                  <a:lnTo>
                    <a:pt x="795" y="1151"/>
                  </a:lnTo>
                  <a:lnTo>
                    <a:pt x="818" y="1170"/>
                  </a:lnTo>
                  <a:lnTo>
                    <a:pt x="841" y="1188"/>
                  </a:lnTo>
                  <a:lnTo>
                    <a:pt x="865" y="1206"/>
                  </a:lnTo>
                  <a:lnTo>
                    <a:pt x="888" y="1223"/>
                  </a:lnTo>
                  <a:lnTo>
                    <a:pt x="911" y="1240"/>
                  </a:lnTo>
                  <a:lnTo>
                    <a:pt x="935" y="1257"/>
                  </a:lnTo>
                  <a:lnTo>
                    <a:pt x="958" y="1273"/>
                  </a:lnTo>
                  <a:lnTo>
                    <a:pt x="981" y="1288"/>
                  </a:lnTo>
                  <a:lnTo>
                    <a:pt x="1005" y="1303"/>
                  </a:lnTo>
                  <a:lnTo>
                    <a:pt x="1028" y="1317"/>
                  </a:lnTo>
                  <a:lnTo>
                    <a:pt x="1052" y="1332"/>
                  </a:lnTo>
                  <a:lnTo>
                    <a:pt x="1075" y="1345"/>
                  </a:lnTo>
                  <a:lnTo>
                    <a:pt x="1098" y="1358"/>
                  </a:lnTo>
                  <a:lnTo>
                    <a:pt x="1122" y="1371"/>
                  </a:lnTo>
                  <a:lnTo>
                    <a:pt x="1145" y="1384"/>
                  </a:lnTo>
                  <a:lnTo>
                    <a:pt x="1168" y="1396"/>
                  </a:lnTo>
                  <a:lnTo>
                    <a:pt x="1192" y="1408"/>
                  </a:lnTo>
                  <a:lnTo>
                    <a:pt x="1215" y="1419"/>
                  </a:lnTo>
                  <a:lnTo>
                    <a:pt x="1238" y="1430"/>
                  </a:lnTo>
                  <a:lnTo>
                    <a:pt x="1262" y="1441"/>
                  </a:lnTo>
                  <a:lnTo>
                    <a:pt x="1285" y="1451"/>
                  </a:lnTo>
                  <a:lnTo>
                    <a:pt x="1308" y="1461"/>
                  </a:lnTo>
                  <a:lnTo>
                    <a:pt x="1332" y="1471"/>
                  </a:lnTo>
                  <a:lnTo>
                    <a:pt x="1355" y="1480"/>
                  </a:lnTo>
                  <a:lnTo>
                    <a:pt x="1379" y="1490"/>
                  </a:lnTo>
                  <a:lnTo>
                    <a:pt x="1402" y="1499"/>
                  </a:lnTo>
                  <a:lnTo>
                    <a:pt x="1425" y="1507"/>
                  </a:lnTo>
                  <a:lnTo>
                    <a:pt x="1449" y="1516"/>
                  </a:lnTo>
                  <a:lnTo>
                    <a:pt x="1472" y="1524"/>
                  </a:lnTo>
                  <a:lnTo>
                    <a:pt x="1495" y="1532"/>
                  </a:lnTo>
                  <a:lnTo>
                    <a:pt x="1519" y="1540"/>
                  </a:lnTo>
                  <a:lnTo>
                    <a:pt x="1542" y="1547"/>
                  </a:lnTo>
                  <a:lnTo>
                    <a:pt x="1565" y="1554"/>
                  </a:lnTo>
                  <a:lnTo>
                    <a:pt x="1589" y="1561"/>
                  </a:lnTo>
                  <a:lnTo>
                    <a:pt x="1612" y="1568"/>
                  </a:lnTo>
                  <a:lnTo>
                    <a:pt x="1636" y="1575"/>
                  </a:lnTo>
                  <a:lnTo>
                    <a:pt x="1659" y="1581"/>
                  </a:lnTo>
                  <a:lnTo>
                    <a:pt x="1682" y="1587"/>
                  </a:lnTo>
                  <a:lnTo>
                    <a:pt x="1706" y="1593"/>
                  </a:lnTo>
                  <a:lnTo>
                    <a:pt x="1729" y="1599"/>
                  </a:lnTo>
                  <a:lnTo>
                    <a:pt x="1752" y="1605"/>
                  </a:lnTo>
                  <a:lnTo>
                    <a:pt x="1776" y="1610"/>
                  </a:lnTo>
                  <a:lnTo>
                    <a:pt x="1799" y="1616"/>
                  </a:lnTo>
                  <a:lnTo>
                    <a:pt x="1822" y="1621"/>
                  </a:lnTo>
                  <a:lnTo>
                    <a:pt x="1846" y="1626"/>
                  </a:lnTo>
                  <a:lnTo>
                    <a:pt x="1869" y="1631"/>
                  </a:lnTo>
                  <a:lnTo>
                    <a:pt x="1892" y="1635"/>
                  </a:lnTo>
                  <a:lnTo>
                    <a:pt x="1916" y="1640"/>
                  </a:lnTo>
                  <a:lnTo>
                    <a:pt x="1939" y="1645"/>
                  </a:lnTo>
                  <a:lnTo>
                    <a:pt x="1963" y="1649"/>
                  </a:lnTo>
                  <a:lnTo>
                    <a:pt x="1986" y="1653"/>
                  </a:lnTo>
                  <a:lnTo>
                    <a:pt x="2009" y="1657"/>
                  </a:lnTo>
                  <a:lnTo>
                    <a:pt x="2033" y="1661"/>
                  </a:lnTo>
                  <a:lnTo>
                    <a:pt x="2056" y="1665"/>
                  </a:lnTo>
                  <a:lnTo>
                    <a:pt x="2079" y="1669"/>
                  </a:lnTo>
                  <a:lnTo>
                    <a:pt x="2103" y="1672"/>
                  </a:lnTo>
                  <a:lnTo>
                    <a:pt x="2126" y="1676"/>
                  </a:lnTo>
                  <a:lnTo>
                    <a:pt x="2149" y="1679"/>
                  </a:lnTo>
                  <a:lnTo>
                    <a:pt x="2173" y="1682"/>
                  </a:lnTo>
                  <a:lnTo>
                    <a:pt x="2196" y="1686"/>
                  </a:lnTo>
                  <a:lnTo>
                    <a:pt x="2219" y="1688"/>
                  </a:lnTo>
                  <a:lnTo>
                    <a:pt x="2243" y="1692"/>
                  </a:lnTo>
                  <a:lnTo>
                    <a:pt x="2266" y="1695"/>
                  </a:lnTo>
                  <a:lnTo>
                    <a:pt x="2290" y="1697"/>
                  </a:lnTo>
                  <a:lnTo>
                    <a:pt x="2313" y="1700"/>
                  </a:lnTo>
                </a:path>
              </a:pathLst>
            </a:custGeom>
            <a:noFill/>
            <a:ln w="9525" cap="flat" cmpd="sng">
              <a:solidFill>
                <a:srgbClr val="D95319"/>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35" name="Google Shape;735;p40"/>
            <p:cNvSpPr/>
            <p:nvPr/>
          </p:nvSpPr>
          <p:spPr>
            <a:xfrm>
              <a:off x="2931" y="1952"/>
              <a:ext cx="199" cy="11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00">
                  <a:solidFill>
                    <a:srgbClr val="000000"/>
                  </a:solidFill>
                  <a:latin typeface="Arial"/>
                  <a:ea typeface="Arial"/>
                  <a:cs typeface="Arial"/>
                  <a:sym typeface="Arial"/>
                </a:rPr>
                <a:t>Rest</a:t>
              </a:r>
              <a:endParaRPr sz="1350">
                <a:solidFill>
                  <a:schemeClr val="lt1"/>
                </a:solidFill>
                <a:latin typeface="Arial"/>
                <a:ea typeface="Arial"/>
                <a:cs typeface="Arial"/>
                <a:sym typeface="Arial"/>
              </a:endParaRPr>
            </a:p>
          </p:txBody>
        </p:sp>
        <p:cxnSp>
          <p:nvCxnSpPr>
            <p:cNvPr id="736" name="Google Shape;736;p40"/>
            <p:cNvCxnSpPr/>
            <p:nvPr/>
          </p:nvCxnSpPr>
          <p:spPr>
            <a:xfrm>
              <a:off x="2801" y="1997"/>
              <a:ext cx="118" cy="0"/>
            </a:xfrm>
            <a:prstGeom prst="straightConnector1">
              <a:avLst/>
            </a:prstGeom>
            <a:noFill/>
            <a:ln w="9525" cap="flat" cmpd="sng">
              <a:solidFill>
                <a:srgbClr val="0072BD"/>
              </a:solidFill>
              <a:prstDash val="solid"/>
              <a:round/>
              <a:headEnd type="none" w="med" len="med"/>
              <a:tailEnd type="none" w="med" len="med"/>
            </a:ln>
          </p:spPr>
        </p:cxnSp>
        <p:sp>
          <p:nvSpPr>
            <p:cNvPr id="737" name="Google Shape;737;p40"/>
            <p:cNvSpPr/>
            <p:nvPr/>
          </p:nvSpPr>
          <p:spPr>
            <a:xfrm>
              <a:off x="2931" y="2073"/>
              <a:ext cx="265" cy="11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00">
                  <a:solidFill>
                    <a:srgbClr val="000000"/>
                  </a:solidFill>
                  <a:latin typeface="Arial"/>
                  <a:ea typeface="Arial"/>
                  <a:cs typeface="Arial"/>
                  <a:sym typeface="Arial"/>
                </a:rPr>
                <a:t>Active</a:t>
              </a:r>
              <a:endParaRPr sz="1350">
                <a:solidFill>
                  <a:schemeClr val="lt1"/>
                </a:solidFill>
                <a:latin typeface="Arial"/>
                <a:ea typeface="Arial"/>
                <a:cs typeface="Arial"/>
                <a:sym typeface="Arial"/>
              </a:endParaRPr>
            </a:p>
          </p:txBody>
        </p:sp>
        <p:cxnSp>
          <p:nvCxnSpPr>
            <p:cNvPr id="738" name="Google Shape;738;p40"/>
            <p:cNvCxnSpPr/>
            <p:nvPr/>
          </p:nvCxnSpPr>
          <p:spPr>
            <a:xfrm>
              <a:off x="2801" y="2121"/>
              <a:ext cx="118" cy="0"/>
            </a:xfrm>
            <a:prstGeom prst="straightConnector1">
              <a:avLst/>
            </a:prstGeom>
            <a:noFill/>
            <a:ln w="9525" cap="flat" cmpd="sng">
              <a:solidFill>
                <a:srgbClr val="D95319"/>
              </a:solidFill>
              <a:prstDash val="solid"/>
              <a:round/>
              <a:headEnd type="none" w="med" len="med"/>
              <a:tailEnd type="none" w="med" len="med"/>
            </a:ln>
          </p:spPr>
        </p:cxnSp>
      </p:grpSp>
      <p:pic>
        <p:nvPicPr>
          <p:cNvPr id="739" name="Google Shape;739;p40"/>
          <p:cNvPicPr preferRelativeResize="0"/>
          <p:nvPr/>
        </p:nvPicPr>
        <p:blipFill rotWithShape="1">
          <a:blip r:embed="rId3">
            <a:alphaModFix/>
          </a:blip>
          <a:srcRect/>
          <a:stretch/>
        </p:blipFill>
        <p:spPr>
          <a:xfrm>
            <a:off x="1735926" y="2225675"/>
            <a:ext cx="1830386" cy="396875"/>
          </a:xfrm>
          <a:prstGeom prst="rect">
            <a:avLst/>
          </a:prstGeom>
          <a:noFill/>
          <a:ln>
            <a:noFill/>
          </a:ln>
        </p:spPr>
      </p:pic>
      <p:sp>
        <p:nvSpPr>
          <p:cNvPr id="740" name="Google Shape;740;p40"/>
          <p:cNvSpPr txBox="1"/>
          <p:nvPr/>
        </p:nvSpPr>
        <p:spPr>
          <a:xfrm rot="10800000" flipH="1">
            <a:off x="2448425" y="4388943"/>
            <a:ext cx="710700" cy="4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a:solidFill>
                  <a:schemeClr val="lt1"/>
                </a:solidFill>
                <a:latin typeface="Arial"/>
                <a:ea typeface="Arial"/>
                <a:cs typeface="Arial"/>
                <a:sym typeface="Arial"/>
              </a:rPr>
              <a:t>BOLD Effect</a:t>
            </a:r>
            <a:endParaRPr/>
          </a:p>
        </p:txBody>
      </p:sp>
      <p:cxnSp>
        <p:nvCxnSpPr>
          <p:cNvPr id="741" name="Google Shape;741;p40"/>
          <p:cNvCxnSpPr/>
          <p:nvPr/>
        </p:nvCxnSpPr>
        <p:spPr>
          <a:xfrm flipH="1">
            <a:off x="2620813" y="4841093"/>
            <a:ext cx="60600" cy="217200"/>
          </a:xfrm>
          <a:prstGeom prst="straightConnector1">
            <a:avLst/>
          </a:prstGeom>
          <a:noFill/>
          <a:ln w="15875" cap="rnd" cmpd="sng">
            <a:solidFill>
              <a:schemeClr val="dk1"/>
            </a:solidFill>
            <a:prstDash val="solid"/>
            <a:round/>
            <a:headEnd type="triangle" w="med" len="med"/>
            <a:tailEnd type="triangle" w="med" len="med"/>
          </a:ln>
        </p:spPr>
      </p:cxnSp>
      <p:sp>
        <p:nvSpPr>
          <p:cNvPr id="742" name="Google Shape;742;p40"/>
          <p:cNvSpPr txBox="1"/>
          <p:nvPr/>
        </p:nvSpPr>
        <p:spPr>
          <a:xfrm>
            <a:off x="3091513" y="4841088"/>
            <a:ext cx="1581300" cy="30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E68C65"/>
                </a:solidFill>
                <a:latin typeface="Arial"/>
                <a:ea typeface="Arial"/>
                <a:cs typeface="Arial"/>
                <a:sym typeface="Arial"/>
              </a:rPr>
              <a:t>Oxyhaemoglobin</a:t>
            </a:r>
            <a:endParaRPr/>
          </a:p>
        </p:txBody>
      </p:sp>
      <p:sp>
        <p:nvSpPr>
          <p:cNvPr id="743" name="Google Shape;743;p40"/>
          <p:cNvSpPr txBox="1"/>
          <p:nvPr/>
        </p:nvSpPr>
        <p:spPr>
          <a:xfrm>
            <a:off x="1205963" y="5076825"/>
            <a:ext cx="1779600" cy="30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1C81C4"/>
                </a:solidFill>
                <a:latin typeface="Arial"/>
                <a:ea typeface="Arial"/>
                <a:cs typeface="Arial"/>
                <a:sym typeface="Arial"/>
              </a:rPr>
              <a:t>Deoxyhaemoglobin</a:t>
            </a:r>
            <a:endParaRPr/>
          </a:p>
        </p:txBody>
      </p:sp>
      <p:sp>
        <p:nvSpPr>
          <p:cNvPr id="744" name="Google Shape;744;p40"/>
          <p:cNvSpPr txBox="1"/>
          <p:nvPr/>
        </p:nvSpPr>
        <p:spPr>
          <a:xfrm>
            <a:off x="7489825" y="2239963"/>
            <a:ext cx="3089275" cy="3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lt1"/>
                </a:solidFill>
                <a:latin typeface="Calibri"/>
                <a:ea typeface="Calibri"/>
                <a:cs typeface="Calibri"/>
                <a:sym typeface="Calibri"/>
              </a:rPr>
              <a:t>BOLD Sensitivity = TE * S(TE)</a:t>
            </a:r>
            <a:endParaRPr/>
          </a:p>
        </p:txBody>
      </p:sp>
      <p:sp>
        <p:nvSpPr>
          <p:cNvPr id="745" name="Google Shape;745;p40"/>
          <p:cNvSpPr/>
          <p:nvPr/>
        </p:nvSpPr>
        <p:spPr>
          <a:xfrm>
            <a:off x="9197975" y="2197100"/>
            <a:ext cx="604838" cy="466725"/>
          </a:xfrm>
          <a:prstGeom prst="ellipse">
            <a:avLst/>
          </a:prstGeom>
          <a:noFill/>
          <a:ln w="15875" cap="rnd"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46" name="Google Shape;746;p40"/>
          <p:cNvSpPr/>
          <p:nvPr/>
        </p:nvSpPr>
        <p:spPr>
          <a:xfrm>
            <a:off x="9729788" y="2190750"/>
            <a:ext cx="854075" cy="466725"/>
          </a:xfrm>
          <a:prstGeom prst="ellipse">
            <a:avLst/>
          </a:prstGeom>
          <a:noFill/>
          <a:ln w="15875" cap="rnd"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47" name="Google Shape;747;p40"/>
          <p:cNvSpPr/>
          <p:nvPr/>
        </p:nvSpPr>
        <p:spPr>
          <a:xfrm>
            <a:off x="7104063" y="3779838"/>
            <a:ext cx="2770187" cy="1296987"/>
          </a:xfrm>
          <a:prstGeom prst="wedgeRoundRectCallout">
            <a:avLst>
              <a:gd name="adj1" fmla="val 34382"/>
              <a:gd name="adj2" fmla="val -136178"/>
              <a:gd name="adj3" fmla="val 16667"/>
            </a:avLst>
          </a:prstGeom>
          <a:solidFill>
            <a:srgbClr val="FFFF99"/>
          </a:solidFill>
          <a:ln w="28575" cap="flat" cmpd="sng">
            <a:solidFill>
              <a:srgbClr val="354F0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latin typeface="Century Gothic"/>
                <a:ea typeface="Century Gothic"/>
                <a:cs typeface="Century Gothic"/>
                <a:sym typeface="Century Gothic"/>
              </a:rPr>
              <a:t>TE must be sufficiently long to have BOLD sensitivity, e.g. &gt; 25ms at 3T</a:t>
            </a:r>
            <a:endParaRPr/>
          </a:p>
        </p:txBody>
      </p:sp>
      <p:sp>
        <p:nvSpPr>
          <p:cNvPr id="748" name="Google Shape;748;p40"/>
          <p:cNvSpPr/>
          <p:nvPr/>
        </p:nvSpPr>
        <p:spPr>
          <a:xfrm>
            <a:off x="10272725" y="2733700"/>
            <a:ext cx="1919400" cy="1497600"/>
          </a:xfrm>
          <a:prstGeom prst="wedgeRoundRectCallout">
            <a:avLst>
              <a:gd name="adj1" fmla="val -42438"/>
              <a:gd name="adj2" fmla="val -73976"/>
              <a:gd name="adj3" fmla="val 16667"/>
            </a:avLst>
          </a:prstGeom>
          <a:solidFill>
            <a:srgbClr val="FFFF99"/>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latin typeface="Century Gothic"/>
                <a:ea typeface="Century Gothic"/>
                <a:cs typeface="Century Gothic"/>
                <a:sym typeface="Century Gothic"/>
              </a:rPr>
              <a:t>TE must be sufficiently short to maintain signal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41"/>
          <p:cNvSpPr txBox="1">
            <a:spLocks noGrp="1"/>
          </p:cNvSpPr>
          <p:nvPr>
            <p:ph type="body" idx="2"/>
          </p:nvPr>
        </p:nvSpPr>
        <p:spPr>
          <a:xfrm>
            <a:off x="3086888" y="554313"/>
            <a:ext cx="6018300" cy="57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176"/>
              <a:buNone/>
            </a:pPr>
            <a:r>
              <a:rPr lang="en-GB" sz="2720" b="1">
                <a:solidFill>
                  <a:srgbClr val="000000"/>
                </a:solidFill>
              </a:rPr>
              <a:t>Impact of magnetic susceptibility</a:t>
            </a:r>
            <a:endParaRPr b="1">
              <a:solidFill>
                <a:srgbClr val="000000"/>
              </a:solidFill>
            </a:endParaRPr>
          </a:p>
        </p:txBody>
      </p:sp>
      <p:sp>
        <p:nvSpPr>
          <p:cNvPr id="755" name="Google Shape;755;p41"/>
          <p:cNvSpPr/>
          <p:nvPr/>
        </p:nvSpPr>
        <p:spPr>
          <a:xfrm>
            <a:off x="623888" y="2781300"/>
            <a:ext cx="4311650" cy="381158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756" name="Google Shape;756;p41"/>
          <p:cNvGrpSpPr/>
          <p:nvPr/>
        </p:nvGrpSpPr>
        <p:grpSpPr>
          <a:xfrm>
            <a:off x="623888" y="2598750"/>
            <a:ext cx="4311650" cy="3263900"/>
            <a:chOff x="528" y="1708"/>
            <a:chExt cx="3010" cy="2278"/>
          </a:xfrm>
        </p:grpSpPr>
        <p:sp>
          <p:nvSpPr>
            <p:cNvPr id="757" name="Google Shape;757;p41"/>
            <p:cNvSpPr/>
            <p:nvPr/>
          </p:nvSpPr>
          <p:spPr>
            <a:xfrm>
              <a:off x="528" y="1708"/>
              <a:ext cx="3010" cy="2268"/>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58" name="Google Shape;758;p41"/>
            <p:cNvSpPr/>
            <p:nvPr/>
          </p:nvSpPr>
          <p:spPr>
            <a:xfrm>
              <a:off x="920" y="1877"/>
              <a:ext cx="2336" cy="1789"/>
            </a:xfrm>
            <a:prstGeom prst="rect">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cxnSp>
          <p:nvCxnSpPr>
            <p:cNvPr id="759" name="Google Shape;759;p41"/>
            <p:cNvCxnSpPr/>
            <p:nvPr/>
          </p:nvCxnSpPr>
          <p:spPr>
            <a:xfrm>
              <a:off x="920" y="3666"/>
              <a:ext cx="2336" cy="0"/>
            </a:xfrm>
            <a:prstGeom prst="straightConnector1">
              <a:avLst/>
            </a:prstGeom>
            <a:noFill/>
            <a:ln w="9525" cap="flat" cmpd="sng">
              <a:solidFill>
                <a:srgbClr val="262626"/>
              </a:solidFill>
              <a:prstDash val="solid"/>
              <a:round/>
              <a:headEnd type="none" w="med" len="med"/>
              <a:tailEnd type="none" w="med" len="med"/>
            </a:ln>
          </p:spPr>
        </p:cxnSp>
        <p:cxnSp>
          <p:nvCxnSpPr>
            <p:cNvPr id="760" name="Google Shape;760;p41"/>
            <p:cNvCxnSpPr/>
            <p:nvPr/>
          </p:nvCxnSpPr>
          <p:spPr>
            <a:xfrm rot="10800000">
              <a:off x="920" y="3643"/>
              <a:ext cx="0" cy="23"/>
            </a:xfrm>
            <a:prstGeom prst="straightConnector1">
              <a:avLst/>
            </a:prstGeom>
            <a:noFill/>
            <a:ln w="9525" cap="flat" cmpd="sng">
              <a:solidFill>
                <a:srgbClr val="262626"/>
              </a:solidFill>
              <a:prstDash val="solid"/>
              <a:round/>
              <a:headEnd type="none" w="med" len="med"/>
              <a:tailEnd type="none" w="med" len="med"/>
            </a:ln>
          </p:spPr>
        </p:cxnSp>
        <p:cxnSp>
          <p:nvCxnSpPr>
            <p:cNvPr id="761" name="Google Shape;761;p41"/>
            <p:cNvCxnSpPr/>
            <p:nvPr/>
          </p:nvCxnSpPr>
          <p:spPr>
            <a:xfrm rot="10800000">
              <a:off x="1387" y="3643"/>
              <a:ext cx="0" cy="23"/>
            </a:xfrm>
            <a:prstGeom prst="straightConnector1">
              <a:avLst/>
            </a:prstGeom>
            <a:noFill/>
            <a:ln w="9525" cap="flat" cmpd="sng">
              <a:solidFill>
                <a:srgbClr val="262626"/>
              </a:solidFill>
              <a:prstDash val="solid"/>
              <a:round/>
              <a:headEnd type="none" w="med" len="med"/>
              <a:tailEnd type="none" w="med" len="med"/>
            </a:ln>
          </p:spPr>
        </p:cxnSp>
        <p:cxnSp>
          <p:nvCxnSpPr>
            <p:cNvPr id="762" name="Google Shape;762;p41"/>
            <p:cNvCxnSpPr/>
            <p:nvPr/>
          </p:nvCxnSpPr>
          <p:spPr>
            <a:xfrm rot="10800000">
              <a:off x="1854" y="3643"/>
              <a:ext cx="0" cy="23"/>
            </a:xfrm>
            <a:prstGeom prst="straightConnector1">
              <a:avLst/>
            </a:prstGeom>
            <a:noFill/>
            <a:ln w="9525" cap="flat" cmpd="sng">
              <a:solidFill>
                <a:srgbClr val="262626"/>
              </a:solidFill>
              <a:prstDash val="solid"/>
              <a:round/>
              <a:headEnd type="none" w="med" len="med"/>
              <a:tailEnd type="none" w="med" len="med"/>
            </a:ln>
          </p:spPr>
        </p:cxnSp>
        <p:cxnSp>
          <p:nvCxnSpPr>
            <p:cNvPr id="763" name="Google Shape;763;p41"/>
            <p:cNvCxnSpPr/>
            <p:nvPr/>
          </p:nvCxnSpPr>
          <p:spPr>
            <a:xfrm rot="10800000">
              <a:off x="2322" y="3643"/>
              <a:ext cx="0" cy="23"/>
            </a:xfrm>
            <a:prstGeom prst="straightConnector1">
              <a:avLst/>
            </a:prstGeom>
            <a:noFill/>
            <a:ln w="9525" cap="flat" cmpd="sng">
              <a:solidFill>
                <a:srgbClr val="262626"/>
              </a:solidFill>
              <a:prstDash val="solid"/>
              <a:round/>
              <a:headEnd type="none" w="med" len="med"/>
              <a:tailEnd type="none" w="med" len="med"/>
            </a:ln>
          </p:spPr>
        </p:cxnSp>
        <p:cxnSp>
          <p:nvCxnSpPr>
            <p:cNvPr id="764" name="Google Shape;764;p41"/>
            <p:cNvCxnSpPr/>
            <p:nvPr/>
          </p:nvCxnSpPr>
          <p:spPr>
            <a:xfrm rot="10800000">
              <a:off x="2789" y="3643"/>
              <a:ext cx="0" cy="23"/>
            </a:xfrm>
            <a:prstGeom prst="straightConnector1">
              <a:avLst/>
            </a:prstGeom>
            <a:noFill/>
            <a:ln w="9525" cap="flat" cmpd="sng">
              <a:solidFill>
                <a:srgbClr val="262626"/>
              </a:solidFill>
              <a:prstDash val="solid"/>
              <a:round/>
              <a:headEnd type="none" w="med" len="med"/>
              <a:tailEnd type="none" w="med" len="med"/>
            </a:ln>
          </p:spPr>
        </p:cxnSp>
        <p:cxnSp>
          <p:nvCxnSpPr>
            <p:cNvPr id="765" name="Google Shape;765;p41"/>
            <p:cNvCxnSpPr/>
            <p:nvPr/>
          </p:nvCxnSpPr>
          <p:spPr>
            <a:xfrm rot="10800000">
              <a:off x="3256" y="3643"/>
              <a:ext cx="0" cy="23"/>
            </a:xfrm>
            <a:prstGeom prst="straightConnector1">
              <a:avLst/>
            </a:prstGeom>
            <a:noFill/>
            <a:ln w="9525" cap="flat" cmpd="sng">
              <a:solidFill>
                <a:srgbClr val="262626"/>
              </a:solidFill>
              <a:prstDash val="solid"/>
              <a:round/>
              <a:headEnd type="none" w="med" len="med"/>
              <a:tailEnd type="none" w="med" len="med"/>
            </a:ln>
          </p:spPr>
        </p:cxnSp>
        <p:sp>
          <p:nvSpPr>
            <p:cNvPr id="766" name="Google Shape;766;p41"/>
            <p:cNvSpPr/>
            <p:nvPr/>
          </p:nvSpPr>
          <p:spPr>
            <a:xfrm>
              <a:off x="889" y="3713"/>
              <a:ext cx="58" cy="1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a:t>
              </a:r>
              <a:endParaRPr sz="1350">
                <a:solidFill>
                  <a:schemeClr val="lt1"/>
                </a:solidFill>
                <a:latin typeface="Arial"/>
                <a:ea typeface="Arial"/>
                <a:cs typeface="Arial"/>
                <a:sym typeface="Arial"/>
              </a:endParaRPr>
            </a:p>
          </p:txBody>
        </p:sp>
        <p:sp>
          <p:nvSpPr>
            <p:cNvPr id="767" name="Google Shape;767;p41"/>
            <p:cNvSpPr/>
            <p:nvPr/>
          </p:nvSpPr>
          <p:spPr>
            <a:xfrm>
              <a:off x="1328" y="3713"/>
              <a:ext cx="116" cy="1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20</a:t>
              </a:r>
              <a:endParaRPr sz="1350">
                <a:solidFill>
                  <a:schemeClr val="lt1"/>
                </a:solidFill>
                <a:latin typeface="Arial"/>
                <a:ea typeface="Arial"/>
                <a:cs typeface="Arial"/>
                <a:sym typeface="Arial"/>
              </a:endParaRPr>
            </a:p>
          </p:txBody>
        </p:sp>
        <p:sp>
          <p:nvSpPr>
            <p:cNvPr id="768" name="Google Shape;768;p41"/>
            <p:cNvSpPr/>
            <p:nvPr/>
          </p:nvSpPr>
          <p:spPr>
            <a:xfrm>
              <a:off x="1794" y="3713"/>
              <a:ext cx="116" cy="1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40</a:t>
              </a:r>
              <a:endParaRPr sz="1350">
                <a:solidFill>
                  <a:schemeClr val="lt1"/>
                </a:solidFill>
                <a:latin typeface="Arial"/>
                <a:ea typeface="Arial"/>
                <a:cs typeface="Arial"/>
                <a:sym typeface="Arial"/>
              </a:endParaRPr>
            </a:p>
          </p:txBody>
        </p:sp>
        <p:sp>
          <p:nvSpPr>
            <p:cNvPr id="769" name="Google Shape;769;p41"/>
            <p:cNvSpPr/>
            <p:nvPr/>
          </p:nvSpPr>
          <p:spPr>
            <a:xfrm>
              <a:off x="2264" y="3713"/>
              <a:ext cx="116" cy="1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60</a:t>
              </a:r>
              <a:endParaRPr sz="1350">
                <a:solidFill>
                  <a:schemeClr val="lt1"/>
                </a:solidFill>
                <a:latin typeface="Arial"/>
                <a:ea typeface="Arial"/>
                <a:cs typeface="Arial"/>
                <a:sym typeface="Arial"/>
              </a:endParaRPr>
            </a:p>
          </p:txBody>
        </p:sp>
        <p:sp>
          <p:nvSpPr>
            <p:cNvPr id="770" name="Google Shape;770;p41"/>
            <p:cNvSpPr/>
            <p:nvPr/>
          </p:nvSpPr>
          <p:spPr>
            <a:xfrm>
              <a:off x="2731" y="3713"/>
              <a:ext cx="115" cy="1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80</a:t>
              </a:r>
              <a:endParaRPr sz="1350">
                <a:solidFill>
                  <a:schemeClr val="lt1"/>
                </a:solidFill>
                <a:latin typeface="Arial"/>
                <a:ea typeface="Arial"/>
                <a:cs typeface="Arial"/>
                <a:sym typeface="Arial"/>
              </a:endParaRPr>
            </a:p>
          </p:txBody>
        </p:sp>
        <p:sp>
          <p:nvSpPr>
            <p:cNvPr id="771" name="Google Shape;771;p41"/>
            <p:cNvSpPr/>
            <p:nvPr/>
          </p:nvSpPr>
          <p:spPr>
            <a:xfrm>
              <a:off x="3166" y="3713"/>
              <a:ext cx="174" cy="12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100</a:t>
              </a:r>
              <a:endParaRPr sz="1350">
                <a:solidFill>
                  <a:schemeClr val="lt1"/>
                </a:solidFill>
                <a:latin typeface="Arial"/>
                <a:ea typeface="Arial"/>
                <a:cs typeface="Arial"/>
                <a:sym typeface="Arial"/>
              </a:endParaRPr>
            </a:p>
          </p:txBody>
        </p:sp>
        <p:sp>
          <p:nvSpPr>
            <p:cNvPr id="772" name="Google Shape;772;p41"/>
            <p:cNvSpPr/>
            <p:nvPr/>
          </p:nvSpPr>
          <p:spPr>
            <a:xfrm>
              <a:off x="1884" y="3850"/>
              <a:ext cx="399"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TE (ms)</a:t>
              </a:r>
              <a:endParaRPr sz="1350">
                <a:solidFill>
                  <a:schemeClr val="lt1"/>
                </a:solidFill>
                <a:latin typeface="Arial"/>
                <a:ea typeface="Arial"/>
                <a:cs typeface="Arial"/>
                <a:sym typeface="Arial"/>
              </a:endParaRPr>
            </a:p>
          </p:txBody>
        </p:sp>
        <p:cxnSp>
          <p:nvCxnSpPr>
            <p:cNvPr id="773" name="Google Shape;773;p41"/>
            <p:cNvCxnSpPr/>
            <p:nvPr/>
          </p:nvCxnSpPr>
          <p:spPr>
            <a:xfrm rot="10800000">
              <a:off x="920" y="1877"/>
              <a:ext cx="0" cy="1789"/>
            </a:xfrm>
            <a:prstGeom prst="straightConnector1">
              <a:avLst/>
            </a:prstGeom>
            <a:noFill/>
            <a:ln w="9525" cap="flat" cmpd="sng">
              <a:solidFill>
                <a:srgbClr val="262626"/>
              </a:solidFill>
              <a:prstDash val="solid"/>
              <a:round/>
              <a:headEnd type="none" w="med" len="med"/>
              <a:tailEnd type="none" w="med" len="med"/>
            </a:ln>
          </p:spPr>
        </p:cxnSp>
        <p:cxnSp>
          <p:nvCxnSpPr>
            <p:cNvPr id="774" name="Google Shape;774;p41"/>
            <p:cNvCxnSpPr/>
            <p:nvPr/>
          </p:nvCxnSpPr>
          <p:spPr>
            <a:xfrm>
              <a:off x="920" y="3666"/>
              <a:ext cx="23" cy="0"/>
            </a:xfrm>
            <a:prstGeom prst="straightConnector1">
              <a:avLst/>
            </a:prstGeom>
            <a:noFill/>
            <a:ln w="9525" cap="flat" cmpd="sng">
              <a:solidFill>
                <a:srgbClr val="262626"/>
              </a:solidFill>
              <a:prstDash val="solid"/>
              <a:round/>
              <a:headEnd type="none" w="med" len="med"/>
              <a:tailEnd type="none" w="med" len="med"/>
            </a:ln>
          </p:spPr>
        </p:cxnSp>
        <p:cxnSp>
          <p:nvCxnSpPr>
            <p:cNvPr id="775" name="Google Shape;775;p41"/>
            <p:cNvCxnSpPr/>
            <p:nvPr/>
          </p:nvCxnSpPr>
          <p:spPr>
            <a:xfrm>
              <a:off x="920" y="3308"/>
              <a:ext cx="23" cy="0"/>
            </a:xfrm>
            <a:prstGeom prst="straightConnector1">
              <a:avLst/>
            </a:prstGeom>
            <a:noFill/>
            <a:ln w="9525" cap="flat" cmpd="sng">
              <a:solidFill>
                <a:srgbClr val="262626"/>
              </a:solidFill>
              <a:prstDash val="solid"/>
              <a:round/>
              <a:headEnd type="none" w="med" len="med"/>
              <a:tailEnd type="none" w="med" len="med"/>
            </a:ln>
          </p:spPr>
        </p:cxnSp>
        <p:cxnSp>
          <p:nvCxnSpPr>
            <p:cNvPr id="776" name="Google Shape;776;p41"/>
            <p:cNvCxnSpPr/>
            <p:nvPr/>
          </p:nvCxnSpPr>
          <p:spPr>
            <a:xfrm>
              <a:off x="920" y="2950"/>
              <a:ext cx="23" cy="0"/>
            </a:xfrm>
            <a:prstGeom prst="straightConnector1">
              <a:avLst/>
            </a:prstGeom>
            <a:noFill/>
            <a:ln w="9525" cap="flat" cmpd="sng">
              <a:solidFill>
                <a:srgbClr val="262626"/>
              </a:solidFill>
              <a:prstDash val="solid"/>
              <a:round/>
              <a:headEnd type="none" w="med" len="med"/>
              <a:tailEnd type="none" w="med" len="med"/>
            </a:ln>
          </p:spPr>
        </p:cxnSp>
        <p:cxnSp>
          <p:nvCxnSpPr>
            <p:cNvPr id="777" name="Google Shape;777;p41"/>
            <p:cNvCxnSpPr/>
            <p:nvPr/>
          </p:nvCxnSpPr>
          <p:spPr>
            <a:xfrm>
              <a:off x="920" y="2593"/>
              <a:ext cx="23" cy="0"/>
            </a:xfrm>
            <a:prstGeom prst="straightConnector1">
              <a:avLst/>
            </a:prstGeom>
            <a:noFill/>
            <a:ln w="9525" cap="flat" cmpd="sng">
              <a:solidFill>
                <a:srgbClr val="262626"/>
              </a:solidFill>
              <a:prstDash val="solid"/>
              <a:round/>
              <a:headEnd type="none" w="med" len="med"/>
              <a:tailEnd type="none" w="med" len="med"/>
            </a:ln>
          </p:spPr>
        </p:cxnSp>
        <p:cxnSp>
          <p:nvCxnSpPr>
            <p:cNvPr id="778" name="Google Shape;778;p41"/>
            <p:cNvCxnSpPr/>
            <p:nvPr/>
          </p:nvCxnSpPr>
          <p:spPr>
            <a:xfrm>
              <a:off x="920" y="2235"/>
              <a:ext cx="23" cy="0"/>
            </a:xfrm>
            <a:prstGeom prst="straightConnector1">
              <a:avLst/>
            </a:prstGeom>
            <a:noFill/>
            <a:ln w="9525" cap="flat" cmpd="sng">
              <a:solidFill>
                <a:srgbClr val="262626"/>
              </a:solidFill>
              <a:prstDash val="solid"/>
              <a:round/>
              <a:headEnd type="none" w="med" len="med"/>
              <a:tailEnd type="none" w="med" len="med"/>
            </a:ln>
          </p:spPr>
        </p:cxnSp>
        <p:cxnSp>
          <p:nvCxnSpPr>
            <p:cNvPr id="779" name="Google Shape;779;p41"/>
            <p:cNvCxnSpPr/>
            <p:nvPr/>
          </p:nvCxnSpPr>
          <p:spPr>
            <a:xfrm>
              <a:off x="920" y="1877"/>
              <a:ext cx="23" cy="0"/>
            </a:xfrm>
            <a:prstGeom prst="straightConnector1">
              <a:avLst/>
            </a:prstGeom>
            <a:noFill/>
            <a:ln w="9525" cap="flat" cmpd="sng">
              <a:solidFill>
                <a:srgbClr val="262626"/>
              </a:solidFill>
              <a:prstDash val="solid"/>
              <a:round/>
              <a:headEnd type="none" w="med" len="med"/>
              <a:tailEnd type="none" w="med" len="med"/>
            </a:ln>
          </p:spPr>
        </p:cxnSp>
        <p:sp>
          <p:nvSpPr>
            <p:cNvPr id="780" name="Google Shape;780;p41"/>
            <p:cNvSpPr/>
            <p:nvPr/>
          </p:nvSpPr>
          <p:spPr>
            <a:xfrm>
              <a:off x="826" y="3615"/>
              <a:ext cx="58" cy="12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a:t>
              </a:r>
              <a:endParaRPr sz="1350">
                <a:solidFill>
                  <a:schemeClr val="lt1"/>
                </a:solidFill>
                <a:latin typeface="Arial"/>
                <a:ea typeface="Arial"/>
                <a:cs typeface="Arial"/>
                <a:sym typeface="Arial"/>
              </a:endParaRPr>
            </a:p>
          </p:txBody>
        </p:sp>
        <p:sp>
          <p:nvSpPr>
            <p:cNvPr id="781" name="Google Shape;781;p41"/>
            <p:cNvSpPr/>
            <p:nvPr/>
          </p:nvSpPr>
          <p:spPr>
            <a:xfrm>
              <a:off x="740" y="3258"/>
              <a:ext cx="145" cy="12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0.2</a:t>
              </a:r>
              <a:endParaRPr sz="1350">
                <a:solidFill>
                  <a:schemeClr val="lt1"/>
                </a:solidFill>
                <a:latin typeface="Arial"/>
                <a:ea typeface="Arial"/>
                <a:cs typeface="Arial"/>
                <a:sym typeface="Arial"/>
              </a:endParaRPr>
            </a:p>
          </p:txBody>
        </p:sp>
        <p:sp>
          <p:nvSpPr>
            <p:cNvPr id="782" name="Google Shape;782;p41"/>
            <p:cNvSpPr/>
            <p:nvPr/>
          </p:nvSpPr>
          <p:spPr>
            <a:xfrm>
              <a:off x="740" y="2901"/>
              <a:ext cx="145" cy="1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0.4</a:t>
              </a:r>
              <a:endParaRPr sz="1350">
                <a:solidFill>
                  <a:schemeClr val="lt1"/>
                </a:solidFill>
                <a:latin typeface="Arial"/>
                <a:ea typeface="Arial"/>
                <a:cs typeface="Arial"/>
                <a:sym typeface="Arial"/>
              </a:endParaRPr>
            </a:p>
          </p:txBody>
        </p:sp>
        <p:sp>
          <p:nvSpPr>
            <p:cNvPr id="783" name="Google Shape;783;p41"/>
            <p:cNvSpPr/>
            <p:nvPr/>
          </p:nvSpPr>
          <p:spPr>
            <a:xfrm>
              <a:off x="740" y="2540"/>
              <a:ext cx="145" cy="12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0.6</a:t>
              </a:r>
              <a:endParaRPr sz="1350">
                <a:solidFill>
                  <a:schemeClr val="lt1"/>
                </a:solidFill>
                <a:latin typeface="Arial"/>
                <a:ea typeface="Arial"/>
                <a:cs typeface="Arial"/>
                <a:sym typeface="Arial"/>
              </a:endParaRPr>
            </a:p>
          </p:txBody>
        </p:sp>
        <p:sp>
          <p:nvSpPr>
            <p:cNvPr id="784" name="Google Shape;784;p41"/>
            <p:cNvSpPr/>
            <p:nvPr/>
          </p:nvSpPr>
          <p:spPr>
            <a:xfrm>
              <a:off x="740" y="2183"/>
              <a:ext cx="145" cy="1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0.8</a:t>
              </a:r>
              <a:endParaRPr sz="1350">
                <a:solidFill>
                  <a:schemeClr val="lt1"/>
                </a:solidFill>
                <a:latin typeface="Arial"/>
                <a:ea typeface="Arial"/>
                <a:cs typeface="Arial"/>
                <a:sym typeface="Arial"/>
              </a:endParaRPr>
            </a:p>
          </p:txBody>
        </p:sp>
        <p:sp>
          <p:nvSpPr>
            <p:cNvPr id="785" name="Google Shape;785;p41"/>
            <p:cNvSpPr/>
            <p:nvPr/>
          </p:nvSpPr>
          <p:spPr>
            <a:xfrm>
              <a:off x="826" y="1827"/>
              <a:ext cx="58" cy="1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75">
                  <a:solidFill>
                    <a:srgbClr val="262626"/>
                  </a:solidFill>
                  <a:latin typeface="Arial"/>
                  <a:ea typeface="Arial"/>
                  <a:cs typeface="Arial"/>
                  <a:sym typeface="Arial"/>
                </a:rPr>
                <a:t>1</a:t>
              </a:r>
              <a:endParaRPr sz="1350">
                <a:solidFill>
                  <a:schemeClr val="lt1"/>
                </a:solidFill>
                <a:latin typeface="Arial"/>
                <a:ea typeface="Arial"/>
                <a:cs typeface="Arial"/>
                <a:sym typeface="Arial"/>
              </a:endParaRPr>
            </a:p>
          </p:txBody>
        </p:sp>
        <p:sp>
          <p:nvSpPr>
            <p:cNvPr id="786" name="Google Shape;786;p41"/>
            <p:cNvSpPr/>
            <p:nvPr/>
          </p:nvSpPr>
          <p:spPr>
            <a:xfrm rot="-5400000">
              <a:off x="585" y="2895"/>
              <a:ext cx="75"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S</a:t>
              </a:r>
              <a:endParaRPr sz="1350">
                <a:solidFill>
                  <a:schemeClr val="lt1"/>
                </a:solidFill>
                <a:latin typeface="Arial"/>
                <a:ea typeface="Arial"/>
                <a:cs typeface="Arial"/>
                <a:sym typeface="Arial"/>
              </a:endParaRPr>
            </a:p>
          </p:txBody>
        </p:sp>
        <p:sp>
          <p:nvSpPr>
            <p:cNvPr id="787" name="Google Shape;787;p41"/>
            <p:cNvSpPr/>
            <p:nvPr/>
          </p:nvSpPr>
          <p:spPr>
            <a:xfrm rot="-5400000">
              <a:off x="603" y="2845"/>
              <a:ext cx="39"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a:t>
              </a:r>
              <a:endParaRPr sz="1350">
                <a:solidFill>
                  <a:schemeClr val="lt1"/>
                </a:solidFill>
                <a:latin typeface="Arial"/>
                <a:ea typeface="Arial"/>
                <a:cs typeface="Arial"/>
                <a:sym typeface="Arial"/>
              </a:endParaRPr>
            </a:p>
          </p:txBody>
        </p:sp>
        <p:sp>
          <p:nvSpPr>
            <p:cNvPr id="788" name="Google Shape;788;p41"/>
            <p:cNvSpPr/>
            <p:nvPr/>
          </p:nvSpPr>
          <p:spPr>
            <a:xfrm rot="-5400000">
              <a:off x="588" y="2787"/>
              <a:ext cx="69"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T</a:t>
              </a:r>
              <a:endParaRPr sz="1350">
                <a:solidFill>
                  <a:schemeClr val="lt1"/>
                </a:solidFill>
                <a:latin typeface="Arial"/>
                <a:ea typeface="Arial"/>
                <a:cs typeface="Arial"/>
                <a:sym typeface="Arial"/>
              </a:endParaRPr>
            </a:p>
          </p:txBody>
        </p:sp>
        <p:sp>
          <p:nvSpPr>
            <p:cNvPr id="789" name="Google Shape;789;p41"/>
            <p:cNvSpPr/>
            <p:nvPr/>
          </p:nvSpPr>
          <p:spPr>
            <a:xfrm rot="-5400000">
              <a:off x="586" y="2708"/>
              <a:ext cx="73"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E</a:t>
              </a:r>
              <a:endParaRPr sz="1350">
                <a:solidFill>
                  <a:schemeClr val="lt1"/>
                </a:solidFill>
                <a:latin typeface="Arial"/>
                <a:ea typeface="Arial"/>
                <a:cs typeface="Arial"/>
                <a:sym typeface="Arial"/>
              </a:endParaRPr>
            </a:p>
          </p:txBody>
        </p:sp>
        <p:sp>
          <p:nvSpPr>
            <p:cNvPr id="790" name="Google Shape;790;p41"/>
            <p:cNvSpPr/>
            <p:nvPr/>
          </p:nvSpPr>
          <p:spPr>
            <a:xfrm rot="-5400000">
              <a:off x="604" y="2656"/>
              <a:ext cx="38"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a:t>
              </a:r>
              <a:endParaRPr sz="1350">
                <a:solidFill>
                  <a:schemeClr val="lt1"/>
                </a:solidFill>
                <a:latin typeface="Arial"/>
                <a:ea typeface="Arial"/>
                <a:cs typeface="Arial"/>
                <a:sym typeface="Arial"/>
              </a:endParaRPr>
            </a:p>
          </p:txBody>
        </p:sp>
        <p:sp>
          <p:nvSpPr>
            <p:cNvPr id="791" name="Google Shape;791;p41"/>
            <p:cNvSpPr/>
            <p:nvPr/>
          </p:nvSpPr>
          <p:spPr>
            <a:xfrm rot="-5400000">
              <a:off x="607" y="2617"/>
              <a:ext cx="31"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 </a:t>
              </a:r>
              <a:endParaRPr sz="1350">
                <a:solidFill>
                  <a:schemeClr val="lt1"/>
                </a:solidFill>
                <a:latin typeface="Arial"/>
                <a:ea typeface="Arial"/>
                <a:cs typeface="Arial"/>
                <a:sym typeface="Arial"/>
              </a:endParaRPr>
            </a:p>
          </p:txBody>
        </p:sp>
        <p:sp>
          <p:nvSpPr>
            <p:cNvPr id="792" name="Google Shape;792;p41"/>
            <p:cNvSpPr/>
            <p:nvPr/>
          </p:nvSpPr>
          <p:spPr>
            <a:xfrm rot="-5400000">
              <a:off x="607" y="2586"/>
              <a:ext cx="31"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a:t>
              </a:r>
              <a:endParaRPr sz="1350">
                <a:solidFill>
                  <a:schemeClr val="lt1"/>
                </a:solidFill>
                <a:latin typeface="Arial"/>
                <a:ea typeface="Arial"/>
                <a:cs typeface="Arial"/>
                <a:sym typeface="Arial"/>
              </a:endParaRPr>
            </a:p>
          </p:txBody>
        </p:sp>
        <p:sp>
          <p:nvSpPr>
            <p:cNvPr id="793" name="Google Shape;793;p41"/>
            <p:cNvSpPr/>
            <p:nvPr/>
          </p:nvSpPr>
          <p:spPr>
            <a:xfrm rot="-5400000">
              <a:off x="607" y="2554"/>
              <a:ext cx="31"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 </a:t>
              </a:r>
              <a:endParaRPr sz="1350">
                <a:solidFill>
                  <a:schemeClr val="lt1"/>
                </a:solidFill>
                <a:latin typeface="Arial"/>
                <a:ea typeface="Arial"/>
                <a:cs typeface="Arial"/>
                <a:sym typeface="Arial"/>
              </a:endParaRPr>
            </a:p>
          </p:txBody>
        </p:sp>
        <p:sp>
          <p:nvSpPr>
            <p:cNvPr id="794" name="Google Shape;794;p41"/>
            <p:cNvSpPr/>
            <p:nvPr/>
          </p:nvSpPr>
          <p:spPr>
            <a:xfrm rot="-5400000">
              <a:off x="586" y="2504"/>
              <a:ext cx="74" cy="1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50">
                  <a:solidFill>
                    <a:srgbClr val="262626"/>
                  </a:solidFill>
                  <a:latin typeface="Arial"/>
                  <a:ea typeface="Arial"/>
                  <a:cs typeface="Arial"/>
                  <a:sym typeface="Arial"/>
                </a:rPr>
                <a:t>S</a:t>
              </a:r>
              <a:endParaRPr sz="1350">
                <a:solidFill>
                  <a:schemeClr val="lt1"/>
                </a:solidFill>
                <a:latin typeface="Arial"/>
                <a:ea typeface="Arial"/>
                <a:cs typeface="Arial"/>
                <a:sym typeface="Arial"/>
              </a:endParaRPr>
            </a:p>
          </p:txBody>
        </p:sp>
        <p:sp>
          <p:nvSpPr>
            <p:cNvPr id="795" name="Google Shape;795;p41"/>
            <p:cNvSpPr/>
            <p:nvPr/>
          </p:nvSpPr>
          <p:spPr>
            <a:xfrm rot="-5400000">
              <a:off x="658" y="2464"/>
              <a:ext cx="51" cy="10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25">
                  <a:solidFill>
                    <a:srgbClr val="262626"/>
                  </a:solidFill>
                  <a:latin typeface="Arial"/>
                  <a:ea typeface="Arial"/>
                  <a:cs typeface="Arial"/>
                  <a:sym typeface="Arial"/>
                </a:rPr>
                <a:t>0</a:t>
              </a:r>
              <a:endParaRPr sz="1350">
                <a:solidFill>
                  <a:schemeClr val="lt1"/>
                </a:solidFill>
                <a:latin typeface="Arial"/>
                <a:ea typeface="Arial"/>
                <a:cs typeface="Arial"/>
                <a:sym typeface="Arial"/>
              </a:endParaRPr>
            </a:p>
          </p:txBody>
        </p:sp>
        <p:sp>
          <p:nvSpPr>
            <p:cNvPr id="796" name="Google Shape;796;p41"/>
            <p:cNvSpPr/>
            <p:nvPr/>
          </p:nvSpPr>
          <p:spPr>
            <a:xfrm>
              <a:off x="943" y="1877"/>
              <a:ext cx="2313" cy="1747"/>
            </a:xfrm>
            <a:custGeom>
              <a:avLst/>
              <a:gdLst/>
              <a:ahLst/>
              <a:cxnLst/>
              <a:rect l="l" t="t" r="r" b="b"/>
              <a:pathLst>
                <a:path w="2313" h="1747" extrusionOk="0">
                  <a:moveTo>
                    <a:pt x="0" y="0"/>
                  </a:moveTo>
                  <a:lnTo>
                    <a:pt x="24" y="66"/>
                  </a:lnTo>
                  <a:lnTo>
                    <a:pt x="47" y="130"/>
                  </a:lnTo>
                  <a:lnTo>
                    <a:pt x="70" y="192"/>
                  </a:lnTo>
                  <a:lnTo>
                    <a:pt x="94" y="251"/>
                  </a:lnTo>
                  <a:lnTo>
                    <a:pt x="117" y="308"/>
                  </a:lnTo>
                  <a:lnTo>
                    <a:pt x="141" y="364"/>
                  </a:lnTo>
                  <a:lnTo>
                    <a:pt x="164" y="417"/>
                  </a:lnTo>
                  <a:lnTo>
                    <a:pt x="187" y="468"/>
                  </a:lnTo>
                  <a:lnTo>
                    <a:pt x="211" y="517"/>
                  </a:lnTo>
                  <a:lnTo>
                    <a:pt x="234" y="564"/>
                  </a:lnTo>
                  <a:lnTo>
                    <a:pt x="257" y="610"/>
                  </a:lnTo>
                  <a:lnTo>
                    <a:pt x="281" y="653"/>
                  </a:lnTo>
                  <a:lnTo>
                    <a:pt x="304" y="696"/>
                  </a:lnTo>
                  <a:lnTo>
                    <a:pt x="327" y="736"/>
                  </a:lnTo>
                  <a:lnTo>
                    <a:pt x="351" y="775"/>
                  </a:lnTo>
                  <a:lnTo>
                    <a:pt x="374" y="813"/>
                  </a:lnTo>
                  <a:lnTo>
                    <a:pt x="398" y="849"/>
                  </a:lnTo>
                  <a:lnTo>
                    <a:pt x="421" y="884"/>
                  </a:lnTo>
                  <a:lnTo>
                    <a:pt x="444" y="918"/>
                  </a:lnTo>
                  <a:lnTo>
                    <a:pt x="468" y="950"/>
                  </a:lnTo>
                  <a:lnTo>
                    <a:pt x="491" y="981"/>
                  </a:lnTo>
                  <a:lnTo>
                    <a:pt x="514" y="1012"/>
                  </a:lnTo>
                  <a:lnTo>
                    <a:pt x="538" y="1041"/>
                  </a:lnTo>
                  <a:lnTo>
                    <a:pt x="561" y="1068"/>
                  </a:lnTo>
                  <a:lnTo>
                    <a:pt x="584" y="1095"/>
                  </a:lnTo>
                  <a:lnTo>
                    <a:pt x="608" y="1121"/>
                  </a:lnTo>
                  <a:lnTo>
                    <a:pt x="631" y="1146"/>
                  </a:lnTo>
                  <a:lnTo>
                    <a:pt x="654" y="1170"/>
                  </a:lnTo>
                  <a:lnTo>
                    <a:pt x="678" y="1193"/>
                  </a:lnTo>
                  <a:lnTo>
                    <a:pt x="701" y="1215"/>
                  </a:lnTo>
                  <a:lnTo>
                    <a:pt x="725" y="1236"/>
                  </a:lnTo>
                  <a:lnTo>
                    <a:pt x="748" y="1257"/>
                  </a:lnTo>
                  <a:lnTo>
                    <a:pt x="771" y="1276"/>
                  </a:lnTo>
                  <a:lnTo>
                    <a:pt x="795" y="1296"/>
                  </a:lnTo>
                  <a:lnTo>
                    <a:pt x="818" y="1314"/>
                  </a:lnTo>
                  <a:lnTo>
                    <a:pt x="841" y="1332"/>
                  </a:lnTo>
                  <a:lnTo>
                    <a:pt x="865" y="1349"/>
                  </a:lnTo>
                  <a:lnTo>
                    <a:pt x="888" y="1365"/>
                  </a:lnTo>
                  <a:lnTo>
                    <a:pt x="911" y="1381"/>
                  </a:lnTo>
                  <a:lnTo>
                    <a:pt x="935" y="1396"/>
                  </a:lnTo>
                  <a:lnTo>
                    <a:pt x="958" y="1411"/>
                  </a:lnTo>
                  <a:lnTo>
                    <a:pt x="981" y="1425"/>
                  </a:lnTo>
                  <a:lnTo>
                    <a:pt x="1005" y="1438"/>
                  </a:lnTo>
                  <a:lnTo>
                    <a:pt x="1028" y="1451"/>
                  </a:lnTo>
                  <a:lnTo>
                    <a:pt x="1052" y="1464"/>
                  </a:lnTo>
                  <a:lnTo>
                    <a:pt x="1075" y="1476"/>
                  </a:lnTo>
                  <a:lnTo>
                    <a:pt x="1098" y="1487"/>
                  </a:lnTo>
                  <a:lnTo>
                    <a:pt x="1122" y="1499"/>
                  </a:lnTo>
                  <a:lnTo>
                    <a:pt x="1145" y="1509"/>
                  </a:lnTo>
                  <a:lnTo>
                    <a:pt x="1168" y="1520"/>
                  </a:lnTo>
                  <a:lnTo>
                    <a:pt x="1192" y="1530"/>
                  </a:lnTo>
                  <a:lnTo>
                    <a:pt x="1215" y="1540"/>
                  </a:lnTo>
                  <a:lnTo>
                    <a:pt x="1238" y="1549"/>
                  </a:lnTo>
                  <a:lnTo>
                    <a:pt x="1262" y="1558"/>
                  </a:lnTo>
                  <a:lnTo>
                    <a:pt x="1285" y="1566"/>
                  </a:lnTo>
                  <a:lnTo>
                    <a:pt x="1308" y="1575"/>
                  </a:lnTo>
                  <a:lnTo>
                    <a:pt x="1332" y="1583"/>
                  </a:lnTo>
                  <a:lnTo>
                    <a:pt x="1355" y="1590"/>
                  </a:lnTo>
                  <a:lnTo>
                    <a:pt x="1379" y="1598"/>
                  </a:lnTo>
                  <a:lnTo>
                    <a:pt x="1402" y="1605"/>
                  </a:lnTo>
                  <a:lnTo>
                    <a:pt x="1425" y="1612"/>
                  </a:lnTo>
                  <a:lnTo>
                    <a:pt x="1449" y="1618"/>
                  </a:lnTo>
                  <a:lnTo>
                    <a:pt x="1472" y="1625"/>
                  </a:lnTo>
                  <a:lnTo>
                    <a:pt x="1495" y="1631"/>
                  </a:lnTo>
                  <a:lnTo>
                    <a:pt x="1519" y="1636"/>
                  </a:lnTo>
                  <a:lnTo>
                    <a:pt x="1542" y="1642"/>
                  </a:lnTo>
                  <a:lnTo>
                    <a:pt x="1565" y="1648"/>
                  </a:lnTo>
                  <a:lnTo>
                    <a:pt x="1589" y="1653"/>
                  </a:lnTo>
                  <a:lnTo>
                    <a:pt x="1612" y="1658"/>
                  </a:lnTo>
                  <a:lnTo>
                    <a:pt x="1636" y="1663"/>
                  </a:lnTo>
                  <a:lnTo>
                    <a:pt x="1659" y="1668"/>
                  </a:lnTo>
                  <a:lnTo>
                    <a:pt x="1682" y="1672"/>
                  </a:lnTo>
                  <a:lnTo>
                    <a:pt x="1706" y="1676"/>
                  </a:lnTo>
                  <a:lnTo>
                    <a:pt x="1729" y="1681"/>
                  </a:lnTo>
                  <a:lnTo>
                    <a:pt x="1752" y="1685"/>
                  </a:lnTo>
                  <a:lnTo>
                    <a:pt x="1776" y="1688"/>
                  </a:lnTo>
                  <a:lnTo>
                    <a:pt x="1799" y="1692"/>
                  </a:lnTo>
                  <a:lnTo>
                    <a:pt x="1822" y="1696"/>
                  </a:lnTo>
                  <a:lnTo>
                    <a:pt x="1846" y="1699"/>
                  </a:lnTo>
                  <a:lnTo>
                    <a:pt x="1869" y="1703"/>
                  </a:lnTo>
                  <a:lnTo>
                    <a:pt x="1892" y="1706"/>
                  </a:lnTo>
                  <a:lnTo>
                    <a:pt x="1916" y="1709"/>
                  </a:lnTo>
                  <a:lnTo>
                    <a:pt x="1939" y="1712"/>
                  </a:lnTo>
                  <a:lnTo>
                    <a:pt x="1963" y="1715"/>
                  </a:lnTo>
                  <a:lnTo>
                    <a:pt x="1986" y="1718"/>
                  </a:lnTo>
                  <a:lnTo>
                    <a:pt x="2009" y="1720"/>
                  </a:lnTo>
                  <a:lnTo>
                    <a:pt x="2033" y="1723"/>
                  </a:lnTo>
                  <a:lnTo>
                    <a:pt x="2056" y="1725"/>
                  </a:lnTo>
                  <a:lnTo>
                    <a:pt x="2079" y="1728"/>
                  </a:lnTo>
                  <a:lnTo>
                    <a:pt x="2103" y="1730"/>
                  </a:lnTo>
                  <a:lnTo>
                    <a:pt x="2126" y="1732"/>
                  </a:lnTo>
                  <a:lnTo>
                    <a:pt x="2149" y="1734"/>
                  </a:lnTo>
                  <a:lnTo>
                    <a:pt x="2173" y="1736"/>
                  </a:lnTo>
                  <a:lnTo>
                    <a:pt x="2196" y="1738"/>
                  </a:lnTo>
                  <a:lnTo>
                    <a:pt x="2219" y="1740"/>
                  </a:lnTo>
                  <a:lnTo>
                    <a:pt x="2243" y="1742"/>
                  </a:lnTo>
                  <a:lnTo>
                    <a:pt x="2266" y="1744"/>
                  </a:lnTo>
                  <a:lnTo>
                    <a:pt x="2290" y="1745"/>
                  </a:lnTo>
                  <a:lnTo>
                    <a:pt x="2313" y="1747"/>
                  </a:lnTo>
                </a:path>
              </a:pathLst>
            </a:custGeom>
            <a:noFill/>
            <a:ln w="9525" cap="flat" cmpd="sng">
              <a:solidFill>
                <a:srgbClr val="0072BD"/>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97" name="Google Shape;797;p41"/>
            <p:cNvSpPr/>
            <p:nvPr/>
          </p:nvSpPr>
          <p:spPr>
            <a:xfrm>
              <a:off x="943" y="1877"/>
              <a:ext cx="2313" cy="1700"/>
            </a:xfrm>
            <a:custGeom>
              <a:avLst/>
              <a:gdLst/>
              <a:ahLst/>
              <a:cxnLst/>
              <a:rect l="l" t="t" r="r" b="b"/>
              <a:pathLst>
                <a:path w="2313" h="1700" extrusionOk="0">
                  <a:moveTo>
                    <a:pt x="0" y="0"/>
                  </a:moveTo>
                  <a:lnTo>
                    <a:pt x="24" y="53"/>
                  </a:lnTo>
                  <a:lnTo>
                    <a:pt x="47" y="105"/>
                  </a:lnTo>
                  <a:lnTo>
                    <a:pt x="70" y="155"/>
                  </a:lnTo>
                  <a:lnTo>
                    <a:pt x="94" y="204"/>
                  </a:lnTo>
                  <a:lnTo>
                    <a:pt x="117" y="251"/>
                  </a:lnTo>
                  <a:lnTo>
                    <a:pt x="141" y="297"/>
                  </a:lnTo>
                  <a:lnTo>
                    <a:pt x="164" y="342"/>
                  </a:lnTo>
                  <a:lnTo>
                    <a:pt x="187" y="385"/>
                  </a:lnTo>
                  <a:lnTo>
                    <a:pt x="211" y="427"/>
                  </a:lnTo>
                  <a:lnTo>
                    <a:pt x="234" y="468"/>
                  </a:lnTo>
                  <a:lnTo>
                    <a:pt x="257" y="507"/>
                  </a:lnTo>
                  <a:lnTo>
                    <a:pt x="281" y="545"/>
                  </a:lnTo>
                  <a:lnTo>
                    <a:pt x="304" y="582"/>
                  </a:lnTo>
                  <a:lnTo>
                    <a:pt x="327" y="618"/>
                  </a:lnTo>
                  <a:lnTo>
                    <a:pt x="351" y="653"/>
                  </a:lnTo>
                  <a:lnTo>
                    <a:pt x="374" y="687"/>
                  </a:lnTo>
                  <a:lnTo>
                    <a:pt x="398" y="720"/>
                  </a:lnTo>
                  <a:lnTo>
                    <a:pt x="421" y="752"/>
                  </a:lnTo>
                  <a:lnTo>
                    <a:pt x="444" y="783"/>
                  </a:lnTo>
                  <a:lnTo>
                    <a:pt x="468" y="813"/>
                  </a:lnTo>
                  <a:lnTo>
                    <a:pt x="491" y="842"/>
                  </a:lnTo>
                  <a:lnTo>
                    <a:pt x="514" y="871"/>
                  </a:lnTo>
                  <a:lnTo>
                    <a:pt x="538" y="898"/>
                  </a:lnTo>
                  <a:lnTo>
                    <a:pt x="561" y="925"/>
                  </a:lnTo>
                  <a:lnTo>
                    <a:pt x="584" y="950"/>
                  </a:lnTo>
                  <a:lnTo>
                    <a:pt x="608" y="975"/>
                  </a:lnTo>
                  <a:lnTo>
                    <a:pt x="631" y="1000"/>
                  </a:lnTo>
                  <a:lnTo>
                    <a:pt x="654" y="1023"/>
                  </a:lnTo>
                  <a:lnTo>
                    <a:pt x="678" y="1046"/>
                  </a:lnTo>
                  <a:lnTo>
                    <a:pt x="701" y="1068"/>
                  </a:lnTo>
                  <a:lnTo>
                    <a:pt x="725" y="1090"/>
                  </a:lnTo>
                  <a:lnTo>
                    <a:pt x="748" y="1111"/>
                  </a:lnTo>
                  <a:lnTo>
                    <a:pt x="771" y="1131"/>
                  </a:lnTo>
                  <a:lnTo>
                    <a:pt x="795" y="1151"/>
                  </a:lnTo>
                  <a:lnTo>
                    <a:pt x="818" y="1170"/>
                  </a:lnTo>
                  <a:lnTo>
                    <a:pt x="841" y="1188"/>
                  </a:lnTo>
                  <a:lnTo>
                    <a:pt x="865" y="1206"/>
                  </a:lnTo>
                  <a:lnTo>
                    <a:pt x="888" y="1223"/>
                  </a:lnTo>
                  <a:lnTo>
                    <a:pt x="911" y="1240"/>
                  </a:lnTo>
                  <a:lnTo>
                    <a:pt x="935" y="1257"/>
                  </a:lnTo>
                  <a:lnTo>
                    <a:pt x="958" y="1273"/>
                  </a:lnTo>
                  <a:lnTo>
                    <a:pt x="981" y="1288"/>
                  </a:lnTo>
                  <a:lnTo>
                    <a:pt x="1005" y="1303"/>
                  </a:lnTo>
                  <a:lnTo>
                    <a:pt x="1028" y="1317"/>
                  </a:lnTo>
                  <a:lnTo>
                    <a:pt x="1052" y="1332"/>
                  </a:lnTo>
                  <a:lnTo>
                    <a:pt x="1075" y="1345"/>
                  </a:lnTo>
                  <a:lnTo>
                    <a:pt x="1098" y="1358"/>
                  </a:lnTo>
                  <a:lnTo>
                    <a:pt x="1122" y="1371"/>
                  </a:lnTo>
                  <a:lnTo>
                    <a:pt x="1145" y="1384"/>
                  </a:lnTo>
                  <a:lnTo>
                    <a:pt x="1168" y="1396"/>
                  </a:lnTo>
                  <a:lnTo>
                    <a:pt x="1192" y="1408"/>
                  </a:lnTo>
                  <a:lnTo>
                    <a:pt x="1215" y="1419"/>
                  </a:lnTo>
                  <a:lnTo>
                    <a:pt x="1238" y="1430"/>
                  </a:lnTo>
                  <a:lnTo>
                    <a:pt x="1262" y="1441"/>
                  </a:lnTo>
                  <a:lnTo>
                    <a:pt x="1285" y="1451"/>
                  </a:lnTo>
                  <a:lnTo>
                    <a:pt x="1308" y="1461"/>
                  </a:lnTo>
                  <a:lnTo>
                    <a:pt x="1332" y="1471"/>
                  </a:lnTo>
                  <a:lnTo>
                    <a:pt x="1355" y="1480"/>
                  </a:lnTo>
                  <a:lnTo>
                    <a:pt x="1379" y="1490"/>
                  </a:lnTo>
                  <a:lnTo>
                    <a:pt x="1402" y="1499"/>
                  </a:lnTo>
                  <a:lnTo>
                    <a:pt x="1425" y="1507"/>
                  </a:lnTo>
                  <a:lnTo>
                    <a:pt x="1449" y="1516"/>
                  </a:lnTo>
                  <a:lnTo>
                    <a:pt x="1472" y="1524"/>
                  </a:lnTo>
                  <a:lnTo>
                    <a:pt x="1495" y="1532"/>
                  </a:lnTo>
                  <a:lnTo>
                    <a:pt x="1519" y="1540"/>
                  </a:lnTo>
                  <a:lnTo>
                    <a:pt x="1542" y="1547"/>
                  </a:lnTo>
                  <a:lnTo>
                    <a:pt x="1565" y="1554"/>
                  </a:lnTo>
                  <a:lnTo>
                    <a:pt x="1589" y="1561"/>
                  </a:lnTo>
                  <a:lnTo>
                    <a:pt x="1612" y="1568"/>
                  </a:lnTo>
                  <a:lnTo>
                    <a:pt x="1636" y="1575"/>
                  </a:lnTo>
                  <a:lnTo>
                    <a:pt x="1659" y="1581"/>
                  </a:lnTo>
                  <a:lnTo>
                    <a:pt x="1682" y="1587"/>
                  </a:lnTo>
                  <a:lnTo>
                    <a:pt x="1706" y="1593"/>
                  </a:lnTo>
                  <a:lnTo>
                    <a:pt x="1729" y="1599"/>
                  </a:lnTo>
                  <a:lnTo>
                    <a:pt x="1752" y="1605"/>
                  </a:lnTo>
                  <a:lnTo>
                    <a:pt x="1776" y="1610"/>
                  </a:lnTo>
                  <a:lnTo>
                    <a:pt x="1799" y="1616"/>
                  </a:lnTo>
                  <a:lnTo>
                    <a:pt x="1822" y="1621"/>
                  </a:lnTo>
                  <a:lnTo>
                    <a:pt x="1846" y="1626"/>
                  </a:lnTo>
                  <a:lnTo>
                    <a:pt x="1869" y="1631"/>
                  </a:lnTo>
                  <a:lnTo>
                    <a:pt x="1892" y="1635"/>
                  </a:lnTo>
                  <a:lnTo>
                    <a:pt x="1916" y="1640"/>
                  </a:lnTo>
                  <a:lnTo>
                    <a:pt x="1939" y="1645"/>
                  </a:lnTo>
                  <a:lnTo>
                    <a:pt x="1963" y="1649"/>
                  </a:lnTo>
                  <a:lnTo>
                    <a:pt x="1986" y="1653"/>
                  </a:lnTo>
                  <a:lnTo>
                    <a:pt x="2009" y="1657"/>
                  </a:lnTo>
                  <a:lnTo>
                    <a:pt x="2033" y="1661"/>
                  </a:lnTo>
                  <a:lnTo>
                    <a:pt x="2056" y="1665"/>
                  </a:lnTo>
                  <a:lnTo>
                    <a:pt x="2079" y="1669"/>
                  </a:lnTo>
                  <a:lnTo>
                    <a:pt x="2103" y="1672"/>
                  </a:lnTo>
                  <a:lnTo>
                    <a:pt x="2126" y="1676"/>
                  </a:lnTo>
                  <a:lnTo>
                    <a:pt x="2149" y="1679"/>
                  </a:lnTo>
                  <a:lnTo>
                    <a:pt x="2173" y="1682"/>
                  </a:lnTo>
                  <a:lnTo>
                    <a:pt x="2196" y="1686"/>
                  </a:lnTo>
                  <a:lnTo>
                    <a:pt x="2219" y="1688"/>
                  </a:lnTo>
                  <a:lnTo>
                    <a:pt x="2243" y="1692"/>
                  </a:lnTo>
                  <a:lnTo>
                    <a:pt x="2266" y="1695"/>
                  </a:lnTo>
                  <a:lnTo>
                    <a:pt x="2290" y="1697"/>
                  </a:lnTo>
                  <a:lnTo>
                    <a:pt x="2313" y="1700"/>
                  </a:lnTo>
                </a:path>
              </a:pathLst>
            </a:custGeom>
            <a:noFill/>
            <a:ln w="9525" cap="flat" cmpd="sng">
              <a:solidFill>
                <a:srgbClr val="D95319"/>
              </a:solidFill>
              <a:prstDash val="solid"/>
              <a:round/>
              <a:headEnd type="none" w="med" len="med"/>
              <a:tailEnd type="none" w="med" len="med"/>
            </a:ln>
          </p:spPr>
          <p:txBody>
            <a:bodyPr spcFirstLastPara="1" wrap="square" lIns="68575" tIns="34275" rIns="68575" bIns="34275"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98" name="Google Shape;798;p41"/>
            <p:cNvSpPr/>
            <p:nvPr/>
          </p:nvSpPr>
          <p:spPr>
            <a:xfrm>
              <a:off x="2931" y="1952"/>
              <a:ext cx="199" cy="11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00">
                  <a:solidFill>
                    <a:srgbClr val="000000"/>
                  </a:solidFill>
                  <a:latin typeface="Arial"/>
                  <a:ea typeface="Arial"/>
                  <a:cs typeface="Arial"/>
                  <a:sym typeface="Arial"/>
                </a:rPr>
                <a:t>Rest</a:t>
              </a:r>
              <a:endParaRPr sz="1350">
                <a:solidFill>
                  <a:schemeClr val="lt1"/>
                </a:solidFill>
                <a:latin typeface="Arial"/>
                <a:ea typeface="Arial"/>
                <a:cs typeface="Arial"/>
                <a:sym typeface="Arial"/>
              </a:endParaRPr>
            </a:p>
          </p:txBody>
        </p:sp>
        <p:cxnSp>
          <p:nvCxnSpPr>
            <p:cNvPr id="799" name="Google Shape;799;p41"/>
            <p:cNvCxnSpPr/>
            <p:nvPr/>
          </p:nvCxnSpPr>
          <p:spPr>
            <a:xfrm>
              <a:off x="2801" y="1997"/>
              <a:ext cx="118" cy="0"/>
            </a:xfrm>
            <a:prstGeom prst="straightConnector1">
              <a:avLst/>
            </a:prstGeom>
            <a:noFill/>
            <a:ln w="9525" cap="flat" cmpd="sng">
              <a:solidFill>
                <a:srgbClr val="0072BD"/>
              </a:solidFill>
              <a:prstDash val="solid"/>
              <a:round/>
              <a:headEnd type="none" w="med" len="med"/>
              <a:tailEnd type="none" w="med" len="med"/>
            </a:ln>
          </p:spPr>
        </p:cxnSp>
        <p:sp>
          <p:nvSpPr>
            <p:cNvPr id="800" name="Google Shape;800;p41"/>
            <p:cNvSpPr/>
            <p:nvPr/>
          </p:nvSpPr>
          <p:spPr>
            <a:xfrm>
              <a:off x="2931" y="2073"/>
              <a:ext cx="265" cy="11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900">
                  <a:solidFill>
                    <a:srgbClr val="000000"/>
                  </a:solidFill>
                  <a:latin typeface="Arial"/>
                  <a:ea typeface="Arial"/>
                  <a:cs typeface="Arial"/>
                  <a:sym typeface="Arial"/>
                </a:rPr>
                <a:t>Active</a:t>
              </a:r>
              <a:endParaRPr sz="1350">
                <a:solidFill>
                  <a:schemeClr val="lt1"/>
                </a:solidFill>
                <a:latin typeface="Arial"/>
                <a:ea typeface="Arial"/>
                <a:cs typeface="Arial"/>
                <a:sym typeface="Arial"/>
              </a:endParaRPr>
            </a:p>
          </p:txBody>
        </p:sp>
        <p:cxnSp>
          <p:nvCxnSpPr>
            <p:cNvPr id="801" name="Google Shape;801;p41"/>
            <p:cNvCxnSpPr/>
            <p:nvPr/>
          </p:nvCxnSpPr>
          <p:spPr>
            <a:xfrm>
              <a:off x="2801" y="2121"/>
              <a:ext cx="118" cy="0"/>
            </a:xfrm>
            <a:prstGeom prst="straightConnector1">
              <a:avLst/>
            </a:prstGeom>
            <a:noFill/>
            <a:ln w="9525" cap="flat" cmpd="sng">
              <a:solidFill>
                <a:srgbClr val="D95319"/>
              </a:solidFill>
              <a:prstDash val="solid"/>
              <a:round/>
              <a:headEnd type="none" w="med" len="med"/>
              <a:tailEnd type="none" w="med" len="med"/>
            </a:ln>
          </p:spPr>
        </p:cxnSp>
      </p:grpSp>
      <p:pic>
        <p:nvPicPr>
          <p:cNvPr id="802" name="Google Shape;802;p41"/>
          <p:cNvPicPr preferRelativeResize="0"/>
          <p:nvPr/>
        </p:nvPicPr>
        <p:blipFill rotWithShape="1">
          <a:blip r:embed="rId3">
            <a:alphaModFix/>
          </a:blip>
          <a:srcRect/>
          <a:stretch/>
        </p:blipFill>
        <p:spPr>
          <a:xfrm>
            <a:off x="1864526" y="2215363"/>
            <a:ext cx="1830386" cy="396875"/>
          </a:xfrm>
          <a:prstGeom prst="rect">
            <a:avLst/>
          </a:prstGeom>
          <a:noFill/>
          <a:ln>
            <a:noFill/>
          </a:ln>
        </p:spPr>
      </p:pic>
      <p:sp>
        <p:nvSpPr>
          <p:cNvPr id="803" name="Google Shape;803;p41"/>
          <p:cNvSpPr txBox="1"/>
          <p:nvPr/>
        </p:nvSpPr>
        <p:spPr>
          <a:xfrm>
            <a:off x="2678800" y="3701788"/>
            <a:ext cx="1016100" cy="260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1">
                <a:solidFill>
                  <a:schemeClr val="lt1"/>
                </a:solidFill>
                <a:latin typeface="Arial"/>
                <a:ea typeface="Arial"/>
                <a:cs typeface="Arial"/>
                <a:sym typeface="Arial"/>
              </a:rPr>
              <a:t>BOLD Effect</a:t>
            </a:r>
            <a:endParaRPr/>
          </a:p>
        </p:txBody>
      </p:sp>
      <p:cxnSp>
        <p:nvCxnSpPr>
          <p:cNvPr id="804" name="Google Shape;804;p41"/>
          <p:cNvCxnSpPr/>
          <p:nvPr/>
        </p:nvCxnSpPr>
        <p:spPr>
          <a:xfrm flipH="1">
            <a:off x="2422025" y="4530188"/>
            <a:ext cx="66600" cy="313800"/>
          </a:xfrm>
          <a:prstGeom prst="straightConnector1">
            <a:avLst/>
          </a:prstGeom>
          <a:noFill/>
          <a:ln w="15875" cap="rnd" cmpd="sng">
            <a:solidFill>
              <a:schemeClr val="dk1"/>
            </a:solidFill>
            <a:prstDash val="solid"/>
            <a:round/>
            <a:headEnd type="triangle" w="med" len="med"/>
            <a:tailEnd type="triangle" w="med" len="med"/>
          </a:ln>
        </p:spPr>
      </p:cxnSp>
      <p:sp>
        <p:nvSpPr>
          <p:cNvPr id="805" name="Google Shape;805;p41"/>
          <p:cNvSpPr txBox="1"/>
          <p:nvPr/>
        </p:nvSpPr>
        <p:spPr>
          <a:xfrm>
            <a:off x="3008313" y="4614388"/>
            <a:ext cx="1581300" cy="30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E68C65"/>
                </a:solidFill>
                <a:latin typeface="Arial"/>
                <a:ea typeface="Arial"/>
                <a:cs typeface="Arial"/>
                <a:sym typeface="Arial"/>
              </a:rPr>
              <a:t>Oxyhaemoglobin</a:t>
            </a:r>
            <a:endParaRPr/>
          </a:p>
        </p:txBody>
      </p:sp>
      <p:sp>
        <p:nvSpPr>
          <p:cNvPr id="806" name="Google Shape;806;p41"/>
          <p:cNvSpPr txBox="1"/>
          <p:nvPr/>
        </p:nvSpPr>
        <p:spPr>
          <a:xfrm>
            <a:off x="1307313" y="5051750"/>
            <a:ext cx="1779600" cy="30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400">
                <a:solidFill>
                  <a:srgbClr val="1C81C4"/>
                </a:solidFill>
                <a:latin typeface="Arial"/>
                <a:ea typeface="Arial"/>
                <a:cs typeface="Arial"/>
                <a:sym typeface="Arial"/>
              </a:rPr>
              <a:t>Deoxyhaemoglobin</a:t>
            </a:r>
            <a:endParaRPr/>
          </a:p>
        </p:txBody>
      </p:sp>
      <p:pic>
        <p:nvPicPr>
          <p:cNvPr id="807" name="Google Shape;807;p41"/>
          <p:cNvPicPr preferRelativeResize="0"/>
          <p:nvPr/>
        </p:nvPicPr>
        <p:blipFill rotWithShape="1">
          <a:blip r:embed="rId4">
            <a:alphaModFix/>
          </a:blip>
          <a:srcRect/>
          <a:stretch/>
        </p:blipFill>
        <p:spPr>
          <a:xfrm>
            <a:off x="7175500" y="2852738"/>
            <a:ext cx="4778375" cy="3600450"/>
          </a:xfrm>
          <a:prstGeom prst="rect">
            <a:avLst/>
          </a:prstGeom>
          <a:noFill/>
          <a:ln>
            <a:noFill/>
          </a:ln>
        </p:spPr>
      </p:pic>
      <p:sp>
        <p:nvSpPr>
          <p:cNvPr id="808" name="Google Shape;808;p41"/>
          <p:cNvSpPr txBox="1"/>
          <p:nvPr/>
        </p:nvSpPr>
        <p:spPr>
          <a:xfrm>
            <a:off x="8029650" y="6453200"/>
            <a:ext cx="3295500" cy="3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Calibri"/>
                <a:ea typeface="Calibri"/>
                <a:cs typeface="Calibri"/>
                <a:sym typeface="Calibri"/>
              </a:rPr>
              <a:t>Lipshutz </a:t>
            </a:r>
            <a:r>
              <a:rPr lang="en-GB" sz="1800" i="1">
                <a:latin typeface="Calibri"/>
                <a:ea typeface="Calibri"/>
                <a:cs typeface="Calibri"/>
                <a:sym typeface="Calibri"/>
              </a:rPr>
              <a:t>et al.</a:t>
            </a:r>
            <a:r>
              <a:rPr lang="en-GB" sz="1800">
                <a:latin typeface="Calibri"/>
                <a:ea typeface="Calibri"/>
                <a:cs typeface="Calibri"/>
                <a:sym typeface="Calibri"/>
              </a:rPr>
              <a:t> Neuroimage 2001</a:t>
            </a:r>
            <a:endParaRPr/>
          </a:p>
        </p:txBody>
      </p:sp>
      <p:cxnSp>
        <p:nvCxnSpPr>
          <p:cNvPr id="809" name="Google Shape;809;p41"/>
          <p:cNvCxnSpPr/>
          <p:nvPr/>
        </p:nvCxnSpPr>
        <p:spPr>
          <a:xfrm>
            <a:off x="8920163" y="2852738"/>
            <a:ext cx="0" cy="3295650"/>
          </a:xfrm>
          <a:prstGeom prst="straightConnector1">
            <a:avLst/>
          </a:prstGeom>
          <a:noFill/>
          <a:ln w="9525" cap="rnd" cmpd="sng">
            <a:solidFill>
              <a:schemeClr val="accent6"/>
            </a:solidFill>
            <a:prstDash val="dash"/>
            <a:round/>
            <a:headEnd type="none" w="sm" len="sm"/>
            <a:tailEnd type="none" w="sm" len="sm"/>
          </a:ln>
        </p:spPr>
      </p:cxnSp>
      <p:sp>
        <p:nvSpPr>
          <p:cNvPr id="810" name="Google Shape;810;p41"/>
          <p:cNvSpPr txBox="1"/>
          <p:nvPr/>
        </p:nvSpPr>
        <p:spPr>
          <a:xfrm>
            <a:off x="8863013" y="4716463"/>
            <a:ext cx="1628775" cy="3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a:solidFill>
                  <a:schemeClr val="accent6"/>
                </a:solidFill>
                <a:latin typeface="Century Gothic"/>
                <a:ea typeface="Century Gothic"/>
                <a:cs typeface="Century Gothic"/>
                <a:sym typeface="Century Gothic"/>
              </a:rPr>
              <a:t>Max at TE = T</a:t>
            </a:r>
            <a:r>
              <a:rPr lang="en-GB" sz="1800" b="1" baseline="-25000">
                <a:solidFill>
                  <a:schemeClr val="accent6"/>
                </a:solidFill>
                <a:latin typeface="Century Gothic"/>
                <a:ea typeface="Century Gothic"/>
                <a:cs typeface="Century Gothic"/>
                <a:sym typeface="Century Gothic"/>
              </a:rPr>
              <a:t>2</a:t>
            </a:r>
            <a:r>
              <a:rPr lang="en-GB" sz="1800" b="1" baseline="30000">
                <a:solidFill>
                  <a:schemeClr val="accent6"/>
                </a:solidFill>
                <a:latin typeface="Century Gothic"/>
                <a:ea typeface="Century Gothic"/>
                <a:cs typeface="Century Gothic"/>
                <a:sym typeface="Century Gothic"/>
              </a:rPr>
              <a:t>*</a:t>
            </a:r>
            <a:endParaRPr sz="1800" b="1">
              <a:solidFill>
                <a:schemeClr val="accent6"/>
              </a:solidFill>
              <a:latin typeface="Century Gothic"/>
              <a:ea typeface="Century Gothic"/>
              <a:cs typeface="Century Gothic"/>
              <a:sym typeface="Century Gothic"/>
            </a:endParaRPr>
          </a:p>
        </p:txBody>
      </p:sp>
      <p:sp>
        <p:nvSpPr>
          <p:cNvPr id="811" name="Google Shape;811;p41"/>
          <p:cNvSpPr txBox="1"/>
          <p:nvPr/>
        </p:nvSpPr>
        <p:spPr>
          <a:xfrm>
            <a:off x="7824788" y="2228850"/>
            <a:ext cx="3089275" cy="3698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Century Gothic"/>
                <a:ea typeface="Century Gothic"/>
                <a:cs typeface="Century Gothic"/>
                <a:sym typeface="Century Gothic"/>
              </a:rPr>
              <a:t>BOLD Sensitivity = TE * S(TE)</a:t>
            </a:r>
            <a:endParaRPr>
              <a:latin typeface="Century Gothic"/>
              <a:ea typeface="Century Gothic"/>
              <a:cs typeface="Century Gothic"/>
              <a:sym typeface="Century Gothic"/>
            </a:endParaRPr>
          </a:p>
        </p:txBody>
      </p:sp>
      <p:sp>
        <p:nvSpPr>
          <p:cNvPr id="812" name="Google Shape;812;p41"/>
          <p:cNvSpPr txBox="1"/>
          <p:nvPr/>
        </p:nvSpPr>
        <p:spPr>
          <a:xfrm>
            <a:off x="648900" y="2612250"/>
            <a:ext cx="4311600" cy="33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42"/>
          <p:cNvSpPr txBox="1">
            <a:spLocks noGrp="1"/>
          </p:cNvSpPr>
          <p:nvPr>
            <p:ph type="body" idx="2"/>
          </p:nvPr>
        </p:nvSpPr>
        <p:spPr>
          <a:xfrm>
            <a:off x="979488" y="494863"/>
            <a:ext cx="9102600" cy="57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560"/>
              <a:buNone/>
            </a:pPr>
            <a:r>
              <a:rPr lang="en-GB" b="1">
                <a:solidFill>
                  <a:srgbClr val="000000"/>
                </a:solidFill>
              </a:rPr>
              <a:t>Dynamic of the BOLD response </a:t>
            </a:r>
            <a:endParaRPr b="1">
              <a:solidFill>
                <a:srgbClr val="000000"/>
              </a:solidFill>
            </a:endParaRPr>
          </a:p>
        </p:txBody>
      </p:sp>
      <p:pic>
        <p:nvPicPr>
          <p:cNvPr id="819" name="Google Shape;819;p42"/>
          <p:cNvPicPr preferRelativeResize="0"/>
          <p:nvPr/>
        </p:nvPicPr>
        <p:blipFill rotWithShape="1">
          <a:blip r:embed="rId3">
            <a:alphaModFix/>
          </a:blip>
          <a:srcRect l="48019" t="22327" r="21131" b="59967"/>
          <a:stretch/>
        </p:blipFill>
        <p:spPr>
          <a:xfrm>
            <a:off x="1416050" y="2708275"/>
            <a:ext cx="8229600" cy="2952750"/>
          </a:xfrm>
          <a:prstGeom prst="rect">
            <a:avLst/>
          </a:prstGeom>
          <a:noFill/>
          <a:ln>
            <a:noFill/>
          </a:ln>
        </p:spPr>
      </p:pic>
      <p:cxnSp>
        <p:nvCxnSpPr>
          <p:cNvPr id="820" name="Google Shape;820;p42"/>
          <p:cNvCxnSpPr/>
          <p:nvPr/>
        </p:nvCxnSpPr>
        <p:spPr>
          <a:xfrm>
            <a:off x="1919288" y="4437063"/>
            <a:ext cx="1152525" cy="0"/>
          </a:xfrm>
          <a:prstGeom prst="straightConnector1">
            <a:avLst/>
          </a:prstGeom>
          <a:noFill/>
          <a:ln w="15875" cap="rnd" cmpd="sng">
            <a:solidFill>
              <a:srgbClr val="FF0000"/>
            </a:solidFill>
            <a:prstDash val="solid"/>
            <a:round/>
            <a:headEnd type="triangle" w="med" len="med"/>
            <a:tailEnd type="triangle" w="med" len="med"/>
          </a:ln>
        </p:spPr>
      </p:cxnSp>
      <p:sp>
        <p:nvSpPr>
          <p:cNvPr id="821" name="Google Shape;821;p42"/>
          <p:cNvSpPr txBox="1"/>
          <p:nvPr/>
        </p:nvSpPr>
        <p:spPr>
          <a:xfrm>
            <a:off x="2135188" y="4067175"/>
            <a:ext cx="720725" cy="3698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C00000"/>
                </a:solidFill>
                <a:latin typeface="Arial"/>
                <a:ea typeface="Arial"/>
                <a:cs typeface="Arial"/>
                <a:sym typeface="Arial"/>
              </a:rPr>
              <a:t>&lt;1s</a:t>
            </a:r>
            <a:endParaRPr/>
          </a:p>
        </p:txBody>
      </p:sp>
      <p:cxnSp>
        <p:nvCxnSpPr>
          <p:cNvPr id="822" name="Google Shape;822;p42"/>
          <p:cNvCxnSpPr/>
          <p:nvPr/>
        </p:nvCxnSpPr>
        <p:spPr>
          <a:xfrm rot="10800000" flipH="1">
            <a:off x="1919288" y="3933825"/>
            <a:ext cx="2376487" cy="14288"/>
          </a:xfrm>
          <a:prstGeom prst="straightConnector1">
            <a:avLst/>
          </a:prstGeom>
          <a:noFill/>
          <a:ln w="15875" cap="rnd" cmpd="sng">
            <a:solidFill>
              <a:srgbClr val="FF0000"/>
            </a:solidFill>
            <a:prstDash val="solid"/>
            <a:round/>
            <a:headEnd type="triangle" w="med" len="med"/>
            <a:tailEnd type="triangle" w="med" len="med"/>
          </a:ln>
        </p:spPr>
      </p:cxnSp>
      <p:sp>
        <p:nvSpPr>
          <p:cNvPr id="823" name="Google Shape;823;p42"/>
          <p:cNvSpPr txBox="1"/>
          <p:nvPr/>
        </p:nvSpPr>
        <p:spPr>
          <a:xfrm>
            <a:off x="3135313" y="3579813"/>
            <a:ext cx="719137" cy="3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C00000"/>
                </a:solidFill>
                <a:latin typeface="Arial"/>
                <a:ea typeface="Arial"/>
                <a:cs typeface="Arial"/>
                <a:sym typeface="Arial"/>
              </a:rPr>
              <a:t>5-6s</a:t>
            </a:r>
            <a:endParaRPr/>
          </a:p>
        </p:txBody>
      </p:sp>
      <p:cxnSp>
        <p:nvCxnSpPr>
          <p:cNvPr id="824" name="Google Shape;824;p42"/>
          <p:cNvCxnSpPr/>
          <p:nvPr/>
        </p:nvCxnSpPr>
        <p:spPr>
          <a:xfrm>
            <a:off x="3638550" y="4132263"/>
            <a:ext cx="1152525" cy="0"/>
          </a:xfrm>
          <a:prstGeom prst="straightConnector1">
            <a:avLst/>
          </a:prstGeom>
          <a:noFill/>
          <a:ln w="15875" cap="rnd" cmpd="sng">
            <a:solidFill>
              <a:srgbClr val="FF0000"/>
            </a:solidFill>
            <a:prstDash val="solid"/>
            <a:round/>
            <a:headEnd type="triangle" w="med" len="med"/>
            <a:tailEnd type="triangle" w="med" len="med"/>
          </a:ln>
        </p:spPr>
      </p:cxnSp>
      <p:sp>
        <p:nvSpPr>
          <p:cNvPr id="825" name="Google Shape;825;p42"/>
          <p:cNvSpPr txBox="1"/>
          <p:nvPr/>
        </p:nvSpPr>
        <p:spPr>
          <a:xfrm>
            <a:off x="3935413" y="4179888"/>
            <a:ext cx="720725" cy="368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C00000"/>
                </a:solidFill>
                <a:latin typeface="Arial"/>
                <a:ea typeface="Arial"/>
                <a:cs typeface="Arial"/>
                <a:sym typeface="Arial"/>
              </a:rPr>
              <a:t>4s</a:t>
            </a:r>
            <a:endParaRPr/>
          </a:p>
        </p:txBody>
      </p:sp>
      <p:cxnSp>
        <p:nvCxnSpPr>
          <p:cNvPr id="826" name="Google Shape;826;p42"/>
          <p:cNvCxnSpPr/>
          <p:nvPr/>
        </p:nvCxnSpPr>
        <p:spPr>
          <a:xfrm rot="10800000" flipH="1">
            <a:off x="4943475" y="4132263"/>
            <a:ext cx="2376488" cy="15875"/>
          </a:xfrm>
          <a:prstGeom prst="straightConnector1">
            <a:avLst/>
          </a:prstGeom>
          <a:noFill/>
          <a:ln w="15875" cap="rnd" cmpd="sng">
            <a:solidFill>
              <a:srgbClr val="FF0000"/>
            </a:solidFill>
            <a:prstDash val="solid"/>
            <a:round/>
            <a:headEnd type="triangle" w="med" len="med"/>
            <a:tailEnd type="triangle" w="med" len="med"/>
          </a:ln>
        </p:spPr>
      </p:cxnSp>
      <p:sp>
        <p:nvSpPr>
          <p:cNvPr id="827" name="Google Shape;827;p42"/>
          <p:cNvSpPr txBox="1"/>
          <p:nvPr/>
        </p:nvSpPr>
        <p:spPr>
          <a:xfrm>
            <a:off x="5867400" y="4114800"/>
            <a:ext cx="1308100" cy="3698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C00000"/>
                </a:solidFill>
                <a:latin typeface="Arial"/>
                <a:ea typeface="Arial"/>
                <a:cs typeface="Arial"/>
                <a:sym typeface="Arial"/>
              </a:rPr>
              <a:t>10-20s</a:t>
            </a:r>
            <a:endParaRPr/>
          </a:p>
        </p:txBody>
      </p:sp>
      <p:cxnSp>
        <p:nvCxnSpPr>
          <p:cNvPr id="828" name="Google Shape;828;p42"/>
          <p:cNvCxnSpPr/>
          <p:nvPr/>
        </p:nvCxnSpPr>
        <p:spPr>
          <a:xfrm rot="10800000">
            <a:off x="4656138" y="3500438"/>
            <a:ext cx="134937" cy="0"/>
          </a:xfrm>
          <a:prstGeom prst="straightConnector1">
            <a:avLst/>
          </a:prstGeom>
          <a:noFill/>
          <a:ln w="15875" cap="rnd" cmpd="sng">
            <a:solidFill>
              <a:schemeClr val="lt1"/>
            </a:solidFill>
            <a:prstDash val="solid"/>
            <a:round/>
            <a:headEnd type="none" w="sm" len="sm"/>
            <a:tailEnd type="triangle" w="med" len="med"/>
          </a:ln>
        </p:spPr>
      </p:cxnSp>
      <p:cxnSp>
        <p:nvCxnSpPr>
          <p:cNvPr id="829" name="Google Shape;829;p42"/>
          <p:cNvCxnSpPr/>
          <p:nvPr/>
        </p:nvCxnSpPr>
        <p:spPr>
          <a:xfrm rot="10800000">
            <a:off x="6240463" y="5300663"/>
            <a:ext cx="134937" cy="0"/>
          </a:xfrm>
          <a:prstGeom prst="straightConnector1">
            <a:avLst/>
          </a:prstGeom>
          <a:noFill/>
          <a:ln w="15875" cap="rnd" cmpd="sng">
            <a:solidFill>
              <a:schemeClr val="lt1"/>
            </a:solidFill>
            <a:prstDash val="solid"/>
            <a:round/>
            <a:headEnd type="none" w="sm" len="sm"/>
            <a:tailEnd type="triangle" w="med" len="med"/>
          </a:ln>
        </p:spPr>
      </p:cxnSp>
      <p:cxnSp>
        <p:nvCxnSpPr>
          <p:cNvPr id="830" name="Google Shape;830;p42"/>
          <p:cNvCxnSpPr/>
          <p:nvPr/>
        </p:nvCxnSpPr>
        <p:spPr>
          <a:xfrm rot="10800000">
            <a:off x="7535863" y="7100888"/>
            <a:ext cx="134937" cy="0"/>
          </a:xfrm>
          <a:prstGeom prst="straightConnector1">
            <a:avLst/>
          </a:prstGeom>
          <a:noFill/>
          <a:ln w="15875" cap="rnd" cmpd="sng">
            <a:solidFill>
              <a:schemeClr val="lt1"/>
            </a:solidFill>
            <a:prstDash val="solid"/>
            <a:round/>
            <a:headEnd type="none" w="sm" len="sm"/>
            <a:tailEnd type="triangle" w="med" len="med"/>
          </a:ln>
        </p:spPr>
      </p:cxnSp>
      <p:sp>
        <p:nvSpPr>
          <p:cNvPr id="831" name="Google Shape;831;p42"/>
          <p:cNvSpPr txBox="1"/>
          <p:nvPr/>
        </p:nvSpPr>
        <p:spPr>
          <a:xfrm>
            <a:off x="263525" y="2205038"/>
            <a:ext cx="4527550" cy="369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rgbClr val="C00000"/>
                </a:solidFill>
                <a:latin typeface="Arial"/>
                <a:ea typeface="Arial"/>
                <a:cs typeface="Arial"/>
                <a:sym typeface="Arial"/>
              </a:rPr>
              <a:t>Haemodynamic response function (HRF)</a:t>
            </a:r>
            <a:endParaRPr b="1" i="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43"/>
          <p:cNvSpPr txBox="1">
            <a:spLocks noGrp="1"/>
          </p:cNvSpPr>
          <p:nvPr>
            <p:ph type="body" idx="2"/>
          </p:nvPr>
        </p:nvSpPr>
        <p:spPr>
          <a:xfrm>
            <a:off x="1385875" y="423009"/>
            <a:ext cx="8239200" cy="571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2368"/>
              <a:buNone/>
            </a:pPr>
            <a:r>
              <a:rPr lang="en-GB" sz="2960" b="1">
                <a:solidFill>
                  <a:srgbClr val="000000"/>
                </a:solidFill>
              </a:rPr>
              <a:t>Neuroelectric activity and BOLD response</a:t>
            </a:r>
            <a:endParaRPr sz="2960" b="1">
              <a:solidFill>
                <a:srgbClr val="000000"/>
              </a:solidFill>
            </a:endParaRPr>
          </a:p>
        </p:txBody>
      </p:sp>
      <p:pic>
        <p:nvPicPr>
          <p:cNvPr id="838" name="Google Shape;838;p43"/>
          <p:cNvPicPr preferRelativeResize="0"/>
          <p:nvPr/>
        </p:nvPicPr>
        <p:blipFill rotWithShape="1">
          <a:blip r:embed="rId3">
            <a:alphaModFix/>
          </a:blip>
          <a:srcRect l="49872" t="18439" r="9178" b="19350"/>
          <a:stretch/>
        </p:blipFill>
        <p:spPr>
          <a:xfrm>
            <a:off x="6807200" y="1697625"/>
            <a:ext cx="5384812" cy="5112826"/>
          </a:xfrm>
          <a:prstGeom prst="rect">
            <a:avLst/>
          </a:prstGeom>
          <a:noFill/>
          <a:ln>
            <a:noFill/>
          </a:ln>
        </p:spPr>
      </p:pic>
      <p:sp>
        <p:nvSpPr>
          <p:cNvPr id="839" name="Google Shape;839;p43"/>
          <p:cNvSpPr txBox="1"/>
          <p:nvPr/>
        </p:nvSpPr>
        <p:spPr>
          <a:xfrm>
            <a:off x="7951470" y="1149475"/>
            <a:ext cx="37641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600">
                <a:latin typeface="Century Gothic"/>
                <a:ea typeface="Century Gothic"/>
                <a:cs typeface="Century Gothic"/>
                <a:sym typeface="Century Gothic"/>
              </a:rPr>
              <a:t>Logothetis et al., Nature 2001</a:t>
            </a:r>
            <a:endParaRPr sz="1600">
              <a:latin typeface="Century Gothic"/>
              <a:ea typeface="Century Gothic"/>
              <a:cs typeface="Century Gothic"/>
              <a:sym typeface="Century Gothic"/>
            </a:endParaRPr>
          </a:p>
        </p:txBody>
      </p:sp>
      <p:sp>
        <p:nvSpPr>
          <p:cNvPr id="840" name="Google Shape;840;p43"/>
          <p:cNvSpPr txBox="1"/>
          <p:nvPr/>
        </p:nvSpPr>
        <p:spPr>
          <a:xfrm>
            <a:off x="407368" y="2204864"/>
            <a:ext cx="4104134" cy="3416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Century Gothic"/>
                <a:ea typeface="Century Gothic"/>
                <a:cs typeface="Century Gothic"/>
                <a:sym typeface="Century Gothic"/>
              </a:rPr>
              <a:t> The BOLD signal primarily measures </a:t>
            </a:r>
            <a:r>
              <a:rPr lang="en-GB" sz="1800" b="1">
                <a:latin typeface="Century Gothic"/>
                <a:ea typeface="Century Gothic"/>
                <a:cs typeface="Century Gothic"/>
                <a:sym typeface="Century Gothic"/>
              </a:rPr>
              <a:t>the input and processing of neuronal information</a:t>
            </a:r>
            <a:r>
              <a:rPr lang="en-GB" sz="1800">
                <a:latin typeface="Century Gothic"/>
                <a:ea typeface="Century Gothic"/>
                <a:cs typeface="Century Gothic"/>
                <a:sym typeface="Century Gothic"/>
              </a:rPr>
              <a:t> within a region and not the output signal transmitted to other brain regions  :</a:t>
            </a:r>
            <a:r>
              <a:rPr lang="en-GB" sz="1800">
                <a:solidFill>
                  <a:schemeClr val="lt1"/>
                </a:solidFill>
                <a:latin typeface="Century Gothic"/>
                <a:ea typeface="Century Gothic"/>
                <a:cs typeface="Century Gothic"/>
                <a:sym typeface="Century Gothic"/>
              </a:rPr>
              <a:t/>
            </a:r>
            <a:br>
              <a:rPr lang="en-GB" sz="1800">
                <a:solidFill>
                  <a:schemeClr val="lt1"/>
                </a:solidFill>
                <a:latin typeface="Century Gothic"/>
                <a:ea typeface="Century Gothic"/>
                <a:cs typeface="Century Gothic"/>
                <a:sym typeface="Century Gothic"/>
              </a:rPr>
            </a:br>
            <a:endParaRPr sz="1800">
              <a:solidFill>
                <a:schemeClr val="lt1"/>
              </a:solidFill>
              <a:latin typeface="Century Gothic"/>
              <a:ea typeface="Century Gothic"/>
              <a:cs typeface="Century Gothic"/>
              <a:sym typeface="Century Gothic"/>
            </a:endParaRPr>
          </a:p>
          <a:p>
            <a:pPr marL="228600" lvl="0" indent="-139700" algn="l" rtl="0">
              <a:lnSpc>
                <a:spcPct val="90000"/>
              </a:lnSpc>
              <a:spcBef>
                <a:spcPts val="0"/>
              </a:spcBef>
              <a:spcAft>
                <a:spcPts val="0"/>
              </a:spcAft>
              <a:buClr>
                <a:schemeClr val="dk1"/>
              </a:buClr>
              <a:buSzPts val="1400"/>
              <a:buFont typeface="Century Gothic"/>
              <a:buChar char="•"/>
            </a:pPr>
            <a:r>
              <a:rPr lang="en-GB">
                <a:solidFill>
                  <a:schemeClr val="dk1"/>
                </a:solidFill>
                <a:latin typeface="Century Gothic"/>
                <a:ea typeface="Century Gothic"/>
                <a:cs typeface="Century Gothic"/>
                <a:sym typeface="Century Gothic"/>
              </a:rPr>
              <a:t>Indirect measure of oxygen consumption (Blood flow ≠ Neural activities)</a:t>
            </a:r>
            <a:endParaRPr>
              <a:solidFill>
                <a:schemeClr val="dk1"/>
              </a:solidFill>
              <a:latin typeface="Century Gothic"/>
              <a:ea typeface="Century Gothic"/>
              <a:cs typeface="Century Gothic"/>
              <a:sym typeface="Century Gothic"/>
            </a:endParaRPr>
          </a:p>
          <a:p>
            <a:pPr marL="228600" lvl="0" indent="-139700" algn="l" rtl="0">
              <a:lnSpc>
                <a:spcPct val="90000"/>
              </a:lnSpc>
              <a:spcBef>
                <a:spcPts val="1000"/>
              </a:spcBef>
              <a:spcAft>
                <a:spcPts val="0"/>
              </a:spcAft>
              <a:buClr>
                <a:schemeClr val="dk1"/>
              </a:buClr>
              <a:buSzPts val="1400"/>
              <a:buFont typeface="Century Gothic"/>
              <a:buChar char="•"/>
            </a:pPr>
            <a:r>
              <a:rPr lang="en-GB">
                <a:solidFill>
                  <a:schemeClr val="dk1"/>
                </a:solidFill>
                <a:latin typeface="Century Gothic"/>
                <a:ea typeface="Century Gothic"/>
                <a:cs typeface="Century Gothic"/>
                <a:sym typeface="Century Gothic"/>
              </a:rPr>
              <a:t>Difficult to differentiate between excitation/inhibition and neuromodulation (all need oxygen and glucose)</a:t>
            </a:r>
            <a:endParaRPr>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800"/>
              <a:buFont typeface="Century Gothic"/>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Clr>
                <a:schemeClr val="lt1"/>
              </a:buClr>
              <a:buSzPts val="1800"/>
              <a:buFont typeface="Century Gothic"/>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en-GB" sz="1800">
                <a:latin typeface="Century Gothic"/>
                <a:ea typeface="Century Gothic"/>
                <a:cs typeface="Century Gothic"/>
                <a:sym typeface="Century Gothic"/>
              </a:rPr>
              <a:t>LFD: Local Field Potentials  (input)</a:t>
            </a:r>
            <a:endParaRPr/>
          </a:p>
          <a:p>
            <a:pPr marL="0" marR="0" lvl="0" indent="0" algn="l" rtl="0">
              <a:spcBef>
                <a:spcPts val="0"/>
              </a:spcBef>
              <a:spcAft>
                <a:spcPts val="0"/>
              </a:spcAft>
              <a:buNone/>
            </a:pPr>
            <a:r>
              <a:rPr lang="en-GB" sz="1800">
                <a:latin typeface="Century Gothic"/>
                <a:ea typeface="Century Gothic"/>
                <a:cs typeface="Century Gothic"/>
                <a:sym typeface="Century Gothic"/>
              </a:rPr>
              <a:t>MUA: Multi unit Activity (output)</a:t>
            </a:r>
            <a:endParaRPr/>
          </a:p>
          <a:p>
            <a:pPr marL="0" marR="0" lvl="0" indent="0" algn="l" rtl="0">
              <a:spcBef>
                <a:spcPts val="0"/>
              </a:spcBef>
              <a:spcAft>
                <a:spcPts val="0"/>
              </a:spcAft>
              <a:buNone/>
            </a:pPr>
            <a:r>
              <a:rPr lang="en-GB" sz="1800">
                <a:latin typeface="Century Gothic"/>
                <a:ea typeface="Century Gothic"/>
                <a:cs typeface="Century Gothic"/>
                <a:sym typeface="Century Gothic"/>
              </a:rPr>
              <a:t>SDF: Spike Density Function (output)</a:t>
            </a:r>
            <a:endParaRPr/>
          </a:p>
        </p:txBody>
      </p:sp>
      <p:sp>
        <p:nvSpPr>
          <p:cNvPr id="841" name="Google Shape;841;p43"/>
          <p:cNvSpPr/>
          <p:nvPr/>
        </p:nvSpPr>
        <p:spPr>
          <a:xfrm>
            <a:off x="4295800" y="3767751"/>
            <a:ext cx="2419500" cy="793500"/>
          </a:xfrm>
          <a:prstGeom prst="roundRect">
            <a:avLst>
              <a:gd name="adj" fmla="val 16667"/>
            </a:avLst>
          </a:prstGeom>
          <a:solidFill>
            <a:srgbClr val="F4CCCC"/>
          </a:solidFill>
          <a:ln w="9525" cap="rnd" cmpd="sng">
            <a:solidFill>
              <a:srgbClr val="858E99">
                <a:alpha val="600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rgbClr val="032348"/>
                </a:solidFill>
                <a:latin typeface="Century Gothic"/>
                <a:ea typeface="Century Gothic"/>
                <a:cs typeface="Century Gothic"/>
                <a:sym typeface="Century Gothic"/>
              </a:rPr>
              <a:t>correlation with local field potentials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47" name="Google Shape;847;p44"/>
          <p:cNvPicPr preferRelativeResize="0"/>
          <p:nvPr/>
        </p:nvPicPr>
        <p:blipFill rotWithShape="1">
          <a:blip r:embed="rId3">
            <a:alphaModFix/>
          </a:blip>
          <a:srcRect l="26772" t="20998" r="27556" b="16833"/>
          <a:stretch/>
        </p:blipFill>
        <p:spPr>
          <a:xfrm>
            <a:off x="6465841" y="1493114"/>
            <a:ext cx="5041901" cy="4289425"/>
          </a:xfrm>
          <a:prstGeom prst="rect">
            <a:avLst/>
          </a:prstGeom>
          <a:noFill/>
          <a:ln>
            <a:noFill/>
          </a:ln>
        </p:spPr>
      </p:pic>
      <p:sp>
        <p:nvSpPr>
          <p:cNvPr id="848" name="Google Shape;848;p44"/>
          <p:cNvSpPr txBox="1"/>
          <p:nvPr/>
        </p:nvSpPr>
        <p:spPr>
          <a:xfrm>
            <a:off x="870476" y="1493130"/>
            <a:ext cx="3136800" cy="2554500"/>
          </a:xfrm>
          <a:prstGeom prst="rect">
            <a:avLst/>
          </a:prstGeom>
          <a:noFill/>
          <a:ln>
            <a:noFill/>
          </a:ln>
        </p:spPr>
        <p:txBody>
          <a:bodyPr spcFirstLastPara="1" wrap="square" lIns="91425" tIns="45700" rIns="91425" bIns="45700" anchor="t" anchorCtr="0">
            <a:noAutofit/>
          </a:bodyPr>
          <a:lstStyle/>
          <a:p>
            <a:pPr marL="0" marR="0" lvl="0" indent="-114300" algn="l" rtl="0">
              <a:spcBef>
                <a:spcPts val="0"/>
              </a:spcBef>
              <a:spcAft>
                <a:spcPts val="0"/>
              </a:spcAft>
              <a:buClr>
                <a:srgbClr val="032348"/>
              </a:buClr>
              <a:buSzPts val="1800"/>
              <a:buFont typeface="Century Gothic"/>
              <a:buChar char="•"/>
            </a:pPr>
            <a:r>
              <a:rPr lang="en-GB" sz="1800">
                <a:solidFill>
                  <a:srgbClr val="032348"/>
                </a:solidFill>
                <a:latin typeface="Century Gothic"/>
                <a:ea typeface="Century Gothic"/>
                <a:cs typeface="Century Gothic"/>
                <a:sym typeface="Century Gothic"/>
              </a:rPr>
              <a:t> </a:t>
            </a:r>
            <a:r>
              <a:rPr lang="en-GB" sz="2800">
                <a:solidFill>
                  <a:srgbClr val="032348"/>
                </a:solidFill>
                <a:latin typeface="Century Gothic"/>
                <a:ea typeface="Century Gothic"/>
                <a:cs typeface="Century Gothic"/>
                <a:sym typeface="Century Gothic"/>
              </a:rPr>
              <a:t>fMRI voxel of 55 ml</a:t>
            </a:r>
            <a:endParaRPr/>
          </a:p>
          <a:p>
            <a:pPr marL="457200" marR="0" lvl="1" indent="0" algn="l" rtl="0">
              <a:spcBef>
                <a:spcPts val="0"/>
              </a:spcBef>
              <a:spcAft>
                <a:spcPts val="0"/>
              </a:spcAft>
              <a:buNone/>
            </a:pPr>
            <a:endParaRPr sz="2800" b="0" i="0" u="none" strike="noStrike" cap="none">
              <a:solidFill>
                <a:schemeClr val="lt1"/>
              </a:solidFill>
              <a:latin typeface="Century Gothic"/>
              <a:ea typeface="Century Gothic"/>
              <a:cs typeface="Century Gothic"/>
              <a:sym typeface="Century Gothic"/>
            </a:endParaRPr>
          </a:p>
          <a:p>
            <a:pPr marL="800100" marR="0" lvl="1" indent="-342900" algn="l" rtl="0">
              <a:spcBef>
                <a:spcPts val="0"/>
              </a:spcBef>
              <a:spcAft>
                <a:spcPts val="0"/>
              </a:spcAft>
              <a:buSzPts val="2000"/>
              <a:buFont typeface="Century Gothic"/>
              <a:buChar char="•"/>
            </a:pPr>
            <a:r>
              <a:rPr lang="en-GB" sz="2000" i="0" u="none" strike="noStrike" cap="none">
                <a:latin typeface="Century Gothic"/>
                <a:ea typeface="Century Gothic"/>
                <a:cs typeface="Century Gothic"/>
                <a:sym typeface="Century Gothic"/>
              </a:rPr>
              <a:t> 5.5 million neurons</a:t>
            </a:r>
            <a:endParaRPr>
              <a:latin typeface="Century Gothic"/>
              <a:ea typeface="Century Gothic"/>
              <a:cs typeface="Century Gothic"/>
              <a:sym typeface="Century Gothic"/>
            </a:endParaRPr>
          </a:p>
          <a:p>
            <a:pPr marL="800100" marR="0" lvl="1" indent="-342900" algn="l" rtl="0">
              <a:spcBef>
                <a:spcPts val="0"/>
              </a:spcBef>
              <a:spcAft>
                <a:spcPts val="0"/>
              </a:spcAft>
              <a:buSzPts val="2000"/>
              <a:buFont typeface="Century Gothic"/>
              <a:buChar char="•"/>
            </a:pPr>
            <a:r>
              <a:rPr lang="en-GB" sz="2000" i="0" u="none" strike="noStrike" cap="none">
                <a:latin typeface="Century Gothic"/>
                <a:ea typeface="Century Gothic"/>
                <a:cs typeface="Century Gothic"/>
                <a:sym typeface="Century Gothic"/>
              </a:rPr>
              <a:t> 5.53*10</a:t>
            </a:r>
            <a:r>
              <a:rPr lang="en-GB" sz="2000" i="0" u="none" strike="noStrike" cap="none" baseline="30000">
                <a:latin typeface="Century Gothic"/>
                <a:ea typeface="Century Gothic"/>
                <a:cs typeface="Century Gothic"/>
                <a:sym typeface="Century Gothic"/>
              </a:rPr>
              <a:t>10</a:t>
            </a:r>
            <a:r>
              <a:rPr lang="en-GB" sz="2000" i="0" u="none" strike="noStrike" cap="none">
                <a:latin typeface="Century Gothic"/>
                <a:ea typeface="Century Gothic"/>
                <a:cs typeface="Century Gothic"/>
                <a:sym typeface="Century Gothic"/>
              </a:rPr>
              <a:t> synapses</a:t>
            </a:r>
            <a:endParaRPr>
              <a:latin typeface="Century Gothic"/>
              <a:ea typeface="Century Gothic"/>
              <a:cs typeface="Century Gothic"/>
              <a:sym typeface="Century Gothic"/>
            </a:endParaRPr>
          </a:p>
          <a:p>
            <a:pPr marL="800100" marR="0" lvl="1" indent="-342900" algn="l" rtl="0">
              <a:spcBef>
                <a:spcPts val="0"/>
              </a:spcBef>
              <a:spcAft>
                <a:spcPts val="0"/>
              </a:spcAft>
              <a:buSzPts val="2000"/>
              <a:buFont typeface="Century Gothic"/>
              <a:buChar char="•"/>
            </a:pPr>
            <a:r>
              <a:rPr lang="en-GB" sz="2000" i="0" u="none" strike="noStrike" cap="none">
                <a:latin typeface="Century Gothic"/>
                <a:ea typeface="Century Gothic"/>
                <a:cs typeface="Century Gothic"/>
                <a:sym typeface="Century Gothic"/>
              </a:rPr>
              <a:t> 22 km of dendrites</a:t>
            </a:r>
            <a:endParaRPr>
              <a:latin typeface="Century Gothic"/>
              <a:ea typeface="Century Gothic"/>
              <a:cs typeface="Century Gothic"/>
              <a:sym typeface="Century Gothic"/>
            </a:endParaRPr>
          </a:p>
          <a:p>
            <a:pPr marL="800100" marR="0" lvl="1" indent="-342900" algn="l" rtl="0">
              <a:spcBef>
                <a:spcPts val="0"/>
              </a:spcBef>
              <a:spcAft>
                <a:spcPts val="0"/>
              </a:spcAft>
              <a:buSzPts val="2000"/>
              <a:buFont typeface="Century Gothic"/>
              <a:buChar char="•"/>
            </a:pPr>
            <a:r>
              <a:rPr lang="en-GB" sz="2000" i="0" u="none" strike="noStrike" cap="none">
                <a:latin typeface="Century Gothic"/>
                <a:ea typeface="Century Gothic"/>
                <a:cs typeface="Century Gothic"/>
                <a:sym typeface="Century Gothic"/>
              </a:rPr>
              <a:t> 220 km of axons.</a:t>
            </a:r>
            <a:endParaRPr>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lt1"/>
              </a:solidFill>
              <a:latin typeface="Century Gothic"/>
              <a:ea typeface="Century Gothic"/>
              <a:cs typeface="Century Gothic"/>
              <a:sym typeface="Century Gothic"/>
            </a:endParaRPr>
          </a:p>
        </p:txBody>
      </p:sp>
      <p:sp>
        <p:nvSpPr>
          <p:cNvPr id="849" name="Google Shape;849;p44"/>
          <p:cNvSpPr txBox="1"/>
          <p:nvPr/>
        </p:nvSpPr>
        <p:spPr>
          <a:xfrm>
            <a:off x="7178896" y="6111600"/>
            <a:ext cx="36252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Century Gothic"/>
                <a:ea typeface="Century Gothic"/>
                <a:cs typeface="Century Gothic"/>
                <a:sym typeface="Century Gothic"/>
              </a:rPr>
              <a:t>Logothetis, Nature 2008</a:t>
            </a:r>
            <a:endParaRPr sz="1800">
              <a:latin typeface="Century Gothic"/>
              <a:ea typeface="Century Gothic"/>
              <a:cs typeface="Century Gothic"/>
              <a:sym typeface="Century Gothic"/>
            </a:endParaRPr>
          </a:p>
        </p:txBody>
      </p:sp>
      <p:sp>
        <p:nvSpPr>
          <p:cNvPr id="850" name="Google Shape;850;p44"/>
          <p:cNvSpPr txBox="1">
            <a:spLocks noGrp="1"/>
          </p:cNvSpPr>
          <p:nvPr>
            <p:ph type="body" idx="2"/>
          </p:nvPr>
        </p:nvSpPr>
        <p:spPr>
          <a:xfrm>
            <a:off x="1868313" y="375484"/>
            <a:ext cx="8455500" cy="571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560"/>
              <a:buNone/>
            </a:pPr>
            <a:r>
              <a:rPr lang="en-GB" sz="3000" b="1">
                <a:solidFill>
                  <a:srgbClr val="000000"/>
                </a:solidFill>
              </a:rPr>
              <a:t>Neuroelectric activity and BOLD response</a:t>
            </a:r>
            <a:endParaRPr sz="3000" b="1">
              <a:solidFill>
                <a:srgbClr val="000000"/>
              </a:solidFill>
            </a:endParaRPr>
          </a:p>
        </p:txBody>
      </p:sp>
      <p:sp>
        <p:nvSpPr>
          <p:cNvPr id="851" name="Google Shape;851;p44"/>
          <p:cNvSpPr/>
          <p:nvPr/>
        </p:nvSpPr>
        <p:spPr>
          <a:xfrm>
            <a:off x="1343472" y="5373216"/>
            <a:ext cx="2663825" cy="1223962"/>
          </a:xfrm>
          <a:prstGeom prst="roundRect">
            <a:avLst>
              <a:gd name="adj" fmla="val 16667"/>
            </a:avLst>
          </a:prstGeom>
          <a:solidFill>
            <a:srgbClr val="FFFF99"/>
          </a:solidFill>
          <a:ln w="9525" cap="rnd" cmpd="sng">
            <a:solidFill>
              <a:srgbClr val="0D88A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GB" sz="1800">
                <a:latin typeface="Century Gothic"/>
                <a:ea typeface="Century Gothic"/>
                <a:cs typeface="Century Gothic"/>
                <a:sym typeface="Century Gothic"/>
              </a:rPr>
              <a:t>Be careful with the interpretation !</a:t>
            </a:r>
            <a:endParaRPr sz="1800" b="1">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45"/>
          <p:cNvSpPr txBox="1">
            <a:spLocks noGrp="1"/>
          </p:cNvSpPr>
          <p:nvPr>
            <p:ph type="title"/>
          </p:nvPr>
        </p:nvSpPr>
        <p:spPr>
          <a:xfrm>
            <a:off x="7085012" y="685800"/>
            <a:ext cx="3657600" cy="1371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400"/>
              <a:buFont typeface="Century Gothic"/>
              <a:buNone/>
            </a:pPr>
            <a:r>
              <a:rPr lang="en-GB" b="1">
                <a:solidFill>
                  <a:srgbClr val="000000"/>
                </a:solidFill>
              </a:rPr>
              <a:t>FACTORS AFFECTING THE BOLD SIGNAL</a:t>
            </a:r>
            <a:endParaRPr b="1">
              <a:solidFill>
                <a:srgbClr val="000000"/>
              </a:solidFill>
            </a:endParaRPr>
          </a:p>
        </p:txBody>
      </p:sp>
      <p:pic>
        <p:nvPicPr>
          <p:cNvPr id="2" name="Picture 1">
            <a:extLst>
              <a:ext uri="{FF2B5EF4-FFF2-40B4-BE49-F238E27FC236}">
                <a16:creationId xmlns:a16="http://schemas.microsoft.com/office/drawing/2014/main" id="{509BE662-1EC6-4B91-BBFC-845024322EDB}"/>
              </a:ext>
            </a:extLst>
          </p:cNvPr>
          <p:cNvPicPr>
            <a:picLocks noChangeAspect="1"/>
          </p:cNvPicPr>
          <p:nvPr/>
        </p:nvPicPr>
        <p:blipFill>
          <a:blip r:embed="rId3"/>
          <a:stretch>
            <a:fillRect/>
          </a:stretch>
        </p:blipFill>
        <p:spPr>
          <a:xfrm>
            <a:off x="1247490" y="0"/>
            <a:ext cx="4572000" cy="6858000"/>
          </a:xfrm>
          <a:prstGeom prst="rect">
            <a:avLst/>
          </a:prstGeom>
        </p:spPr>
      </p:pic>
      <p:sp>
        <p:nvSpPr>
          <p:cNvPr id="857" name="Google Shape;857;p45"/>
          <p:cNvSpPr txBox="1">
            <a:spLocks noGrp="1"/>
          </p:cNvSpPr>
          <p:nvPr>
            <p:ph type="body" idx="1"/>
          </p:nvPr>
        </p:nvSpPr>
        <p:spPr>
          <a:xfrm>
            <a:off x="684212" y="685800"/>
            <a:ext cx="5943601" cy="5308600"/>
          </a:xfrm>
          <a:prstGeom prst="rect">
            <a:avLst/>
          </a:prstGeom>
          <a:noFill/>
          <a:ln>
            <a:noFill/>
          </a:ln>
        </p:spPr>
        <p:txBody>
          <a:bodyPr spcFirstLastPara="1" wrap="square" lIns="91425" tIns="45700" rIns="91425" bIns="45700" anchor="ctr" anchorCtr="0">
            <a:noAutofit/>
          </a:bodyPr>
          <a:lstStyle/>
          <a:p>
            <a:pPr marL="285750" lvl="0" indent="-184150" algn="l" rtl="0">
              <a:spcBef>
                <a:spcPts val="0"/>
              </a:spcBef>
              <a:spcAft>
                <a:spcPts val="0"/>
              </a:spcAft>
              <a:buSzPts val="1600"/>
              <a:buNone/>
            </a:pPr>
            <a:endParaRPr dirty="0"/>
          </a:p>
        </p:txBody>
      </p:sp>
      <p:sp>
        <p:nvSpPr>
          <p:cNvPr id="858" name="Google Shape;858;p45"/>
          <p:cNvSpPr txBox="1">
            <a:spLocks noGrp="1"/>
          </p:cNvSpPr>
          <p:nvPr>
            <p:ph type="body" idx="2"/>
          </p:nvPr>
        </p:nvSpPr>
        <p:spPr>
          <a:xfrm>
            <a:off x="7085012" y="2209799"/>
            <a:ext cx="3657600" cy="2091267"/>
          </a:xfrm>
          <a:prstGeom prst="rect">
            <a:avLst/>
          </a:prstGeom>
          <a:noFill/>
          <a:ln>
            <a:noFill/>
          </a:ln>
        </p:spPr>
        <p:txBody>
          <a:bodyPr spcFirstLastPara="1" wrap="square" lIns="91425" tIns="45700" rIns="91425" bIns="45700" anchor="t" anchorCtr="0">
            <a:noAutofit/>
          </a:bodyPr>
          <a:lstStyle/>
          <a:p>
            <a:pPr marL="285750" lvl="0" indent="-330962" algn="l" rtl="0">
              <a:lnSpc>
                <a:spcPct val="80000"/>
              </a:lnSpc>
              <a:spcBef>
                <a:spcPts val="0"/>
              </a:spcBef>
              <a:spcAft>
                <a:spcPts val="0"/>
              </a:spcAft>
              <a:buClr>
                <a:srgbClr val="000000"/>
              </a:buClr>
              <a:buSzPts val="1800"/>
              <a:buFont typeface="Century Gothic"/>
              <a:buChar char="-"/>
            </a:pPr>
            <a:r>
              <a:rPr lang="en-GB" sz="1800">
                <a:solidFill>
                  <a:srgbClr val="000000"/>
                </a:solidFill>
              </a:rPr>
              <a:t>Age</a:t>
            </a:r>
            <a:endParaRPr sz="1800">
              <a:solidFill>
                <a:srgbClr val="000000"/>
              </a:solidFill>
            </a:endParaRPr>
          </a:p>
          <a:p>
            <a:pPr marL="285750" lvl="0" indent="-330962" algn="l" rtl="0">
              <a:lnSpc>
                <a:spcPct val="80000"/>
              </a:lnSpc>
              <a:spcBef>
                <a:spcPts val="872"/>
              </a:spcBef>
              <a:spcAft>
                <a:spcPts val="0"/>
              </a:spcAft>
              <a:buClr>
                <a:srgbClr val="000000"/>
              </a:buClr>
              <a:buSzPts val="1800"/>
              <a:buFont typeface="Century Gothic"/>
              <a:buChar char="-"/>
            </a:pPr>
            <a:r>
              <a:rPr lang="en-GB" sz="1800">
                <a:solidFill>
                  <a:srgbClr val="000000"/>
                </a:solidFill>
              </a:rPr>
              <a:t>Pathology</a:t>
            </a:r>
            <a:endParaRPr sz="1800">
              <a:solidFill>
                <a:srgbClr val="000000"/>
              </a:solidFill>
            </a:endParaRPr>
          </a:p>
          <a:p>
            <a:pPr marL="285750" lvl="0" indent="-330962" algn="l" rtl="0">
              <a:lnSpc>
                <a:spcPct val="80000"/>
              </a:lnSpc>
              <a:spcBef>
                <a:spcPts val="872"/>
              </a:spcBef>
              <a:spcAft>
                <a:spcPts val="0"/>
              </a:spcAft>
              <a:buClr>
                <a:srgbClr val="000000"/>
              </a:buClr>
              <a:buSzPts val="1800"/>
              <a:buFont typeface="Century Gothic"/>
              <a:buChar char="-"/>
            </a:pPr>
            <a:r>
              <a:rPr lang="en-GB" sz="1800">
                <a:solidFill>
                  <a:srgbClr val="000000"/>
                </a:solidFill>
              </a:rPr>
              <a:t>Drugs</a:t>
            </a:r>
            <a:endParaRPr sz="1800">
              <a:solidFill>
                <a:srgbClr val="000000"/>
              </a:solidFill>
            </a:endParaRPr>
          </a:p>
          <a:p>
            <a:pPr marL="285750" lvl="0" indent="-330962" algn="l" rtl="0">
              <a:lnSpc>
                <a:spcPct val="80000"/>
              </a:lnSpc>
              <a:spcBef>
                <a:spcPts val="872"/>
              </a:spcBef>
              <a:spcAft>
                <a:spcPts val="0"/>
              </a:spcAft>
              <a:buClr>
                <a:srgbClr val="000000"/>
              </a:buClr>
              <a:buSzPts val="1800"/>
              <a:buFont typeface="Century Gothic"/>
              <a:buChar char="-"/>
            </a:pPr>
            <a:r>
              <a:rPr lang="en-GB" sz="1800">
                <a:solidFill>
                  <a:srgbClr val="000000"/>
                </a:solidFill>
              </a:rPr>
              <a:t>Levels of consciousness</a:t>
            </a:r>
            <a:endParaRPr sz="1800">
              <a:solidFill>
                <a:srgbClr val="000000"/>
              </a:solidFill>
            </a:endParaRPr>
          </a:p>
          <a:p>
            <a:pPr marL="285750" lvl="0" indent="-330962" algn="l" rtl="0">
              <a:lnSpc>
                <a:spcPct val="80000"/>
              </a:lnSpc>
              <a:spcBef>
                <a:spcPts val="872"/>
              </a:spcBef>
              <a:spcAft>
                <a:spcPts val="0"/>
              </a:spcAft>
              <a:buClr>
                <a:srgbClr val="000000"/>
              </a:buClr>
              <a:buSzPts val="1800"/>
              <a:buFont typeface="Century Gothic"/>
              <a:buChar char="-"/>
            </a:pPr>
            <a:r>
              <a:rPr lang="en-GB" sz="1800">
                <a:solidFill>
                  <a:srgbClr val="000000"/>
                </a:solidFill>
              </a:rPr>
              <a:t>Individual variances </a:t>
            </a:r>
            <a:endParaRPr sz="1800">
              <a:solidFill>
                <a:srgbClr val="000000"/>
              </a:solidFill>
            </a:endParaRPr>
          </a:p>
          <a:p>
            <a:pPr marL="285750" lvl="0" indent="-330962" algn="l" rtl="0">
              <a:lnSpc>
                <a:spcPct val="80000"/>
              </a:lnSpc>
              <a:spcBef>
                <a:spcPts val="872"/>
              </a:spcBef>
              <a:spcAft>
                <a:spcPts val="0"/>
              </a:spcAft>
              <a:buClr>
                <a:srgbClr val="000000"/>
              </a:buClr>
              <a:buSzPts val="1800"/>
              <a:buFont typeface="Century Gothic"/>
              <a:buChar char="-"/>
            </a:pPr>
            <a:r>
              <a:rPr lang="en-GB" sz="1800">
                <a:solidFill>
                  <a:srgbClr val="000000"/>
                </a:solidFill>
              </a:rPr>
              <a:t>Brain regions</a:t>
            </a:r>
            <a:endParaRPr sz="18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46"/>
          <p:cNvSpPr txBox="1"/>
          <p:nvPr/>
        </p:nvSpPr>
        <p:spPr>
          <a:xfrm>
            <a:off x="2618102" y="672075"/>
            <a:ext cx="68547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3000" b="1">
                <a:latin typeface="Century Gothic"/>
                <a:ea typeface="Century Gothic"/>
                <a:cs typeface="Century Gothic"/>
                <a:sym typeface="Century Gothic"/>
              </a:rPr>
              <a:t>Why is BOLD fMRI useful / when would you use it?</a:t>
            </a:r>
            <a:endParaRPr sz="3000" b="1"/>
          </a:p>
        </p:txBody>
      </p:sp>
      <p:sp>
        <p:nvSpPr>
          <p:cNvPr id="865" name="Google Shape;865;p46"/>
          <p:cNvSpPr txBox="1"/>
          <p:nvPr/>
        </p:nvSpPr>
        <p:spPr>
          <a:xfrm>
            <a:off x="1690950" y="2028300"/>
            <a:ext cx="7077000" cy="28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latin typeface="Century Gothic"/>
                <a:ea typeface="Century Gothic"/>
                <a:cs typeface="Century Gothic"/>
                <a:sym typeface="Century Gothic"/>
              </a:rPr>
              <a:t>. Allows for presurgical planning </a:t>
            </a:r>
            <a:endParaRPr sz="2400">
              <a:latin typeface="Century Gothic"/>
              <a:ea typeface="Century Gothic"/>
              <a:cs typeface="Century Gothic"/>
              <a:sym typeface="Century Gothic"/>
            </a:endParaRPr>
          </a:p>
          <a:p>
            <a:pPr marL="0" lvl="0" indent="0" algn="l" rtl="0">
              <a:spcBef>
                <a:spcPts val="0"/>
              </a:spcBef>
              <a:spcAft>
                <a:spcPts val="0"/>
              </a:spcAft>
              <a:buNone/>
            </a:pPr>
            <a:r>
              <a:rPr lang="en-GB" sz="2400">
                <a:latin typeface="Century Gothic"/>
                <a:ea typeface="Century Gothic"/>
                <a:cs typeface="Century Gothic"/>
                <a:sym typeface="Century Gothic"/>
              </a:rPr>
              <a:t>. Experimental brain mapping tool allowing for understanding of functional anatomy</a:t>
            </a:r>
            <a:endParaRPr sz="2400">
              <a:latin typeface="Century Gothic"/>
              <a:ea typeface="Century Gothic"/>
              <a:cs typeface="Century Gothic"/>
              <a:sym typeface="Century Gothic"/>
            </a:endParaRPr>
          </a:p>
          <a:p>
            <a:pPr marL="0" lvl="0" indent="0" algn="l" rtl="0">
              <a:spcBef>
                <a:spcPts val="0"/>
              </a:spcBef>
              <a:spcAft>
                <a:spcPts val="0"/>
              </a:spcAft>
              <a:buNone/>
            </a:pPr>
            <a:r>
              <a:rPr lang="en-GB"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pic>
        <p:nvPicPr>
          <p:cNvPr id="871" name="Google Shape;871;p47"/>
          <p:cNvPicPr preferRelativeResize="0"/>
          <p:nvPr/>
        </p:nvPicPr>
        <p:blipFill>
          <a:blip r:embed="rId3">
            <a:alphaModFix/>
          </a:blip>
          <a:stretch>
            <a:fillRect/>
          </a:stretch>
        </p:blipFill>
        <p:spPr>
          <a:xfrm>
            <a:off x="1861200" y="1034250"/>
            <a:ext cx="7448550" cy="5048250"/>
          </a:xfrm>
          <a:prstGeom prst="rect">
            <a:avLst/>
          </a:prstGeom>
          <a:noFill/>
          <a:ln>
            <a:noFill/>
          </a:ln>
        </p:spPr>
      </p:pic>
      <p:sp>
        <p:nvSpPr>
          <p:cNvPr id="872" name="Google Shape;872;p47"/>
          <p:cNvSpPr txBox="1"/>
          <p:nvPr/>
        </p:nvSpPr>
        <p:spPr>
          <a:xfrm>
            <a:off x="3921125" y="412750"/>
            <a:ext cx="9144000" cy="10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t>Typical use of fMRI in a study</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48"/>
          <p:cNvSpPr txBox="1"/>
          <p:nvPr/>
        </p:nvSpPr>
        <p:spPr>
          <a:xfrm>
            <a:off x="2568313" y="69268"/>
            <a:ext cx="7055400" cy="1400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4400"/>
              <a:buFont typeface="Century Gothic"/>
              <a:buNone/>
            </a:pPr>
            <a:r>
              <a:rPr lang="en-GB" sz="3600" b="1">
                <a:latin typeface="Century Gothic"/>
                <a:ea typeface="Century Gothic"/>
                <a:cs typeface="Century Gothic"/>
                <a:sym typeface="Century Gothic"/>
              </a:rPr>
              <a:t>Advantages of BOLD</a:t>
            </a:r>
            <a:endParaRPr sz="3600" b="1">
              <a:latin typeface="Century Gothic"/>
              <a:ea typeface="Century Gothic"/>
              <a:cs typeface="Century Gothic"/>
              <a:sym typeface="Century Gothic"/>
            </a:endParaRPr>
          </a:p>
        </p:txBody>
      </p:sp>
      <p:sp>
        <p:nvSpPr>
          <p:cNvPr id="878" name="Google Shape;878;p48"/>
          <p:cNvSpPr txBox="1"/>
          <p:nvPr/>
        </p:nvSpPr>
        <p:spPr>
          <a:xfrm>
            <a:off x="701040" y="1341122"/>
            <a:ext cx="7117080" cy="3606800"/>
          </a:xfrm>
          <a:prstGeom prst="rect">
            <a:avLst/>
          </a:prstGeom>
          <a:noFill/>
          <a:ln>
            <a:noFill/>
          </a:ln>
        </p:spPr>
        <p:txBody>
          <a:bodyPr spcFirstLastPara="1" wrap="square" lIns="91425" tIns="45700" rIns="91425" bIns="45700" anchor="t" anchorCtr="0">
            <a:noAutofit/>
          </a:bodyPr>
          <a:lstStyle/>
          <a:p>
            <a:pPr marL="228600" marR="0" lvl="0" indent="-203200" algn="l" rtl="0">
              <a:lnSpc>
                <a:spcPct val="90000"/>
              </a:lnSpc>
              <a:spcBef>
                <a:spcPts val="0"/>
              </a:spcBef>
              <a:spcAft>
                <a:spcPts val="0"/>
              </a:spcAft>
              <a:buSzPts val="2400"/>
              <a:buFont typeface="Century Gothic"/>
              <a:buChar char="•"/>
            </a:pPr>
            <a:r>
              <a:rPr lang="en-GB" sz="2400">
                <a:latin typeface="Century Gothic"/>
                <a:ea typeface="Century Gothic"/>
                <a:cs typeface="Century Gothic"/>
                <a:sym typeface="Century Gothic"/>
              </a:rPr>
              <a:t>High spatial localisation</a:t>
            </a:r>
            <a:endParaRPr sz="2400">
              <a:latin typeface="Century Gothic"/>
              <a:ea typeface="Century Gothic"/>
              <a:cs typeface="Century Gothic"/>
              <a:sym typeface="Century Gothic"/>
            </a:endParaRPr>
          </a:p>
          <a:p>
            <a:pPr marL="228600" marR="0" lvl="0" indent="-203200" algn="l" rtl="0">
              <a:lnSpc>
                <a:spcPct val="90000"/>
              </a:lnSpc>
              <a:spcBef>
                <a:spcPts val="1000"/>
              </a:spcBef>
              <a:spcAft>
                <a:spcPts val="0"/>
              </a:spcAft>
              <a:buSzPts val="2400"/>
              <a:buFont typeface="Century Gothic"/>
              <a:buChar char="•"/>
            </a:pPr>
            <a:r>
              <a:rPr lang="en-GB" sz="2400">
                <a:latin typeface="Century Gothic"/>
                <a:ea typeface="Century Gothic"/>
                <a:cs typeface="Century Gothic"/>
                <a:sym typeface="Century Gothic"/>
              </a:rPr>
              <a:t>Non-invasive</a:t>
            </a:r>
            <a:endParaRPr sz="2400">
              <a:latin typeface="Century Gothic"/>
              <a:ea typeface="Century Gothic"/>
              <a:cs typeface="Century Gothic"/>
              <a:sym typeface="Century Gothic"/>
            </a:endParaRPr>
          </a:p>
          <a:p>
            <a:pPr marL="228600" marR="0" lvl="0" indent="-203200" algn="l" rtl="0">
              <a:lnSpc>
                <a:spcPct val="90000"/>
              </a:lnSpc>
              <a:spcBef>
                <a:spcPts val="1000"/>
              </a:spcBef>
              <a:spcAft>
                <a:spcPts val="0"/>
              </a:spcAft>
              <a:buSzPts val="2400"/>
              <a:buFont typeface="Century Gothic"/>
              <a:buChar char="•"/>
            </a:pPr>
            <a:r>
              <a:rPr lang="en-GB" sz="2400">
                <a:latin typeface="Century Gothic"/>
                <a:ea typeface="Century Gothic"/>
                <a:cs typeface="Century Gothic"/>
                <a:sym typeface="Century Gothic"/>
              </a:rPr>
              <a:t>Increasing availability </a:t>
            </a:r>
            <a:endParaRPr sz="2400">
              <a:latin typeface="Century Gothic"/>
              <a:ea typeface="Century Gothic"/>
              <a:cs typeface="Century Gothic"/>
              <a:sym typeface="Century Gothic"/>
            </a:endParaRPr>
          </a:p>
          <a:p>
            <a:pPr marL="228600" marR="0" lvl="0" indent="-203200" algn="l" rtl="0">
              <a:lnSpc>
                <a:spcPct val="90000"/>
              </a:lnSpc>
              <a:spcBef>
                <a:spcPts val="1000"/>
              </a:spcBef>
              <a:spcAft>
                <a:spcPts val="0"/>
              </a:spcAft>
              <a:buSzPts val="2400"/>
              <a:buFont typeface="Century Gothic"/>
              <a:buChar char="•"/>
            </a:pPr>
            <a:r>
              <a:rPr lang="en-GB" sz="2400">
                <a:latin typeface="Century Gothic"/>
                <a:ea typeface="Century Gothic"/>
                <a:cs typeface="Century Gothic"/>
                <a:sym typeface="Century Gothic"/>
              </a:rPr>
              <a:t>Enables visualising of entire brain areas/networks engaged in specific activities </a:t>
            </a:r>
            <a:endParaRPr sz="2400">
              <a:latin typeface="Century Gothic"/>
              <a:ea typeface="Century Gothic"/>
              <a:cs typeface="Century Gothic"/>
              <a:sym typeface="Century Gothic"/>
            </a:endParaRPr>
          </a:p>
          <a:p>
            <a:pPr marL="228600" marR="0" lvl="0" indent="-50800" algn="l" rtl="0">
              <a:lnSpc>
                <a:spcPct val="90000"/>
              </a:lnSpc>
              <a:spcBef>
                <a:spcPts val="1000"/>
              </a:spcBef>
              <a:spcAft>
                <a:spcPts val="0"/>
              </a:spcAft>
              <a:buClr>
                <a:schemeClr val="lt1"/>
              </a:buClr>
              <a:buSzPts val="2800"/>
              <a:buFont typeface="Arial"/>
              <a:buNone/>
            </a:pPr>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2"/>
          <p:cNvSpPr/>
          <p:nvPr/>
        </p:nvSpPr>
        <p:spPr>
          <a:xfrm>
            <a:off x="4908975" y="4027738"/>
            <a:ext cx="1223963" cy="515937"/>
          </a:xfrm>
          <a:custGeom>
            <a:avLst/>
            <a:gdLst/>
            <a:ahLst/>
            <a:cxnLst/>
            <a:rect l="l" t="t" r="r" b="b"/>
            <a:pathLst>
              <a:path w="680" h="325" extrusionOk="0">
                <a:moveTo>
                  <a:pt x="0" y="325"/>
                </a:moveTo>
                <a:cubicBezTo>
                  <a:pt x="79" y="215"/>
                  <a:pt x="159" y="106"/>
                  <a:pt x="272" y="53"/>
                </a:cubicBezTo>
                <a:cubicBezTo>
                  <a:pt x="385" y="0"/>
                  <a:pt x="612" y="15"/>
                  <a:pt x="680" y="8"/>
                </a:cubicBezTo>
              </a:path>
            </a:pathLst>
          </a:custGeom>
          <a:no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0" name="Google Shape;160;p22"/>
          <p:cNvSpPr txBox="1"/>
          <p:nvPr/>
        </p:nvSpPr>
        <p:spPr>
          <a:xfrm>
            <a:off x="713125" y="455225"/>
            <a:ext cx="9829500" cy="516000"/>
          </a:xfrm>
          <a:prstGeom prst="rect">
            <a:avLst/>
          </a:prstGeom>
          <a:noFill/>
          <a:ln>
            <a:noFill/>
          </a:ln>
        </p:spPr>
        <p:txBody>
          <a:bodyPr spcFirstLastPara="1" wrap="square" lIns="91425" tIns="45700" rIns="91425" bIns="45700" anchor="t" anchorCtr="0">
            <a:noAutofit/>
          </a:bodyPr>
          <a:lstStyle/>
          <a:p>
            <a:pPr marL="457200" marR="0" lvl="0" indent="0" algn="ctr" rtl="0">
              <a:spcBef>
                <a:spcPts val="0"/>
              </a:spcBef>
              <a:spcAft>
                <a:spcPts val="0"/>
              </a:spcAft>
              <a:buNone/>
            </a:pPr>
            <a:r>
              <a:rPr lang="en-GB" sz="3600" b="1" cap="none">
                <a:latin typeface="Century Gothic"/>
                <a:ea typeface="Century Gothic"/>
                <a:cs typeface="Century Gothic"/>
                <a:sym typeface="Century Gothic"/>
              </a:rPr>
              <a:t>Measuring/imaging “brain activity</a:t>
            </a:r>
            <a:r>
              <a:rPr lang="en-GB" sz="3600" b="1">
                <a:latin typeface="Century Gothic"/>
                <a:ea typeface="Century Gothic"/>
                <a:cs typeface="Century Gothic"/>
                <a:sym typeface="Century Gothic"/>
              </a:rPr>
              <a:t>”</a:t>
            </a:r>
            <a:endParaRPr sz="3600" b="1" cap="none">
              <a:latin typeface="Century Gothic"/>
              <a:ea typeface="Century Gothic"/>
              <a:cs typeface="Century Gothic"/>
              <a:sym typeface="Century Gothic"/>
            </a:endParaRPr>
          </a:p>
        </p:txBody>
      </p:sp>
      <p:sp>
        <p:nvSpPr>
          <p:cNvPr id="161" name="Google Shape;161;p22"/>
          <p:cNvSpPr/>
          <p:nvPr/>
        </p:nvSpPr>
        <p:spPr>
          <a:xfrm>
            <a:off x="1451400" y="3237163"/>
            <a:ext cx="2879700" cy="1484400"/>
          </a:xfrm>
          <a:prstGeom prst="roundRect">
            <a:avLst>
              <a:gd name="adj" fmla="val 16667"/>
            </a:avLst>
          </a:prstGeom>
          <a:solidFill>
            <a:srgbClr val="22C4ED"/>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Neuroelectric activity</a:t>
            </a:r>
            <a:endParaRPr/>
          </a:p>
          <a:p>
            <a:pPr marL="0" marR="0" lvl="0" indent="-114300" algn="l" rtl="0">
              <a:spcBef>
                <a:spcPts val="0"/>
              </a:spcBef>
              <a:spcAft>
                <a:spcPts val="0"/>
              </a:spcAft>
              <a:buClr>
                <a:schemeClr val="dk1"/>
              </a:buClr>
              <a:buSzPts val="1800"/>
              <a:buFont typeface="Century Gothic"/>
              <a:buChar char="•"/>
            </a:pPr>
            <a:r>
              <a:rPr lang="en-GB" sz="1800">
                <a:solidFill>
                  <a:schemeClr val="dk1"/>
                </a:solidFill>
                <a:latin typeface="Century Gothic"/>
                <a:ea typeface="Century Gothic"/>
                <a:cs typeface="Century Gothic"/>
                <a:sym typeface="Century Gothic"/>
              </a:rPr>
              <a:t> action potential</a:t>
            </a:r>
            <a:endParaRPr/>
          </a:p>
          <a:p>
            <a:pPr marL="0" marR="0" lvl="0" indent="-114300" algn="l" rtl="0">
              <a:spcBef>
                <a:spcPts val="0"/>
              </a:spcBef>
              <a:spcAft>
                <a:spcPts val="0"/>
              </a:spcAft>
              <a:buClr>
                <a:schemeClr val="dk1"/>
              </a:buClr>
              <a:buSzPts val="1800"/>
              <a:buFont typeface="Century Gothic"/>
              <a:buChar char="•"/>
            </a:pPr>
            <a:r>
              <a:rPr lang="en-GB" sz="1800">
                <a:solidFill>
                  <a:schemeClr val="dk1"/>
                </a:solidFill>
                <a:latin typeface="Century Gothic"/>
                <a:ea typeface="Century Gothic"/>
                <a:cs typeface="Century Gothic"/>
                <a:sym typeface="Century Gothic"/>
              </a:rPr>
              <a:t> postsynaptic activity</a:t>
            </a:r>
            <a:endParaRPr/>
          </a:p>
          <a:p>
            <a:pPr marL="0" marR="0" lvl="0" indent="-114300" algn="l" rtl="0">
              <a:spcBef>
                <a:spcPts val="0"/>
              </a:spcBef>
              <a:spcAft>
                <a:spcPts val="0"/>
              </a:spcAft>
              <a:buClr>
                <a:schemeClr val="dk1"/>
              </a:buClr>
              <a:buSzPts val="1800"/>
              <a:buFont typeface="Century Gothic"/>
              <a:buChar char="•"/>
            </a:pPr>
            <a:r>
              <a:rPr lang="en-GB" sz="1800">
                <a:solidFill>
                  <a:schemeClr val="dk1"/>
                </a:solidFill>
                <a:latin typeface="Century Gothic"/>
                <a:ea typeface="Century Gothic"/>
                <a:cs typeface="Century Gothic"/>
                <a:sym typeface="Century Gothic"/>
              </a:rPr>
              <a:t> excitatory/inhibitory</a:t>
            </a:r>
            <a:endParaRPr sz="1800">
              <a:solidFill>
                <a:schemeClr val="dk1"/>
              </a:solidFill>
              <a:latin typeface="Century Gothic"/>
              <a:ea typeface="Century Gothic"/>
              <a:cs typeface="Century Gothic"/>
              <a:sym typeface="Century Gothic"/>
            </a:endParaRPr>
          </a:p>
        </p:txBody>
      </p:sp>
      <p:sp>
        <p:nvSpPr>
          <p:cNvPr id="162" name="Google Shape;162;p22"/>
          <p:cNvSpPr/>
          <p:nvPr/>
        </p:nvSpPr>
        <p:spPr>
          <a:xfrm>
            <a:off x="1721275" y="2095750"/>
            <a:ext cx="2124000" cy="935100"/>
          </a:xfrm>
          <a:prstGeom prst="rect">
            <a:avLst/>
          </a:prstGeom>
          <a:solidFill>
            <a:srgbClr val="FFC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114300" algn="l" rtl="0">
              <a:spcBef>
                <a:spcPts val="0"/>
              </a:spcBef>
              <a:spcAft>
                <a:spcPts val="0"/>
              </a:spcAft>
              <a:buSzPts val="1800"/>
              <a:buFont typeface="Arial"/>
              <a:buChar char="•"/>
            </a:pPr>
            <a:r>
              <a:rPr lang="en-GB" sz="1800">
                <a:latin typeface="Arial"/>
                <a:ea typeface="Arial"/>
                <a:cs typeface="Arial"/>
                <a:sym typeface="Arial"/>
              </a:rPr>
              <a:t> EEG/MEG</a:t>
            </a:r>
            <a:endParaRPr/>
          </a:p>
          <a:p>
            <a:pPr marL="0" marR="0" lvl="0" indent="-114300" algn="l" rtl="0">
              <a:spcBef>
                <a:spcPts val="0"/>
              </a:spcBef>
              <a:spcAft>
                <a:spcPts val="0"/>
              </a:spcAft>
              <a:buSzPts val="1800"/>
              <a:buFont typeface="Arial"/>
              <a:buChar char="•"/>
            </a:pPr>
            <a:r>
              <a:rPr lang="en-GB" sz="1800">
                <a:latin typeface="Arial"/>
                <a:ea typeface="Arial"/>
                <a:cs typeface="Arial"/>
                <a:sym typeface="Arial"/>
              </a:rPr>
              <a:t> Electrophysiology</a:t>
            </a:r>
            <a:endParaRPr sz="1800">
              <a:latin typeface="Arial"/>
              <a:ea typeface="Arial"/>
              <a:cs typeface="Arial"/>
              <a:sym typeface="Arial"/>
            </a:endParaRPr>
          </a:p>
        </p:txBody>
      </p:sp>
      <p:cxnSp>
        <p:nvCxnSpPr>
          <p:cNvPr id="163" name="Google Shape;163;p22"/>
          <p:cNvCxnSpPr/>
          <p:nvPr/>
        </p:nvCxnSpPr>
        <p:spPr>
          <a:xfrm rot="10800000" flipH="1">
            <a:off x="4332713" y="2634000"/>
            <a:ext cx="647700" cy="1296900"/>
          </a:xfrm>
          <a:prstGeom prst="straightConnector1">
            <a:avLst/>
          </a:prstGeom>
          <a:noFill/>
          <a:ln w="38100" cap="flat" cmpd="sng">
            <a:solidFill>
              <a:schemeClr val="lt1"/>
            </a:solidFill>
            <a:prstDash val="solid"/>
            <a:round/>
            <a:headEnd type="none" w="med" len="med"/>
            <a:tailEnd type="triangle" w="med" len="med"/>
          </a:ln>
        </p:spPr>
      </p:cxnSp>
      <p:cxnSp>
        <p:nvCxnSpPr>
          <p:cNvPr id="164" name="Google Shape;164;p22"/>
          <p:cNvCxnSpPr/>
          <p:nvPr/>
        </p:nvCxnSpPr>
        <p:spPr>
          <a:xfrm>
            <a:off x="4332713" y="4002338"/>
            <a:ext cx="792300" cy="1152600"/>
          </a:xfrm>
          <a:prstGeom prst="straightConnector1">
            <a:avLst/>
          </a:prstGeom>
          <a:noFill/>
          <a:ln w="38100" cap="flat" cmpd="sng">
            <a:solidFill>
              <a:schemeClr val="lt1"/>
            </a:solidFill>
            <a:prstDash val="dash"/>
            <a:round/>
            <a:headEnd type="none" w="med" len="med"/>
            <a:tailEnd type="triangle" w="med" len="med"/>
          </a:ln>
        </p:spPr>
      </p:cxnSp>
      <p:sp>
        <p:nvSpPr>
          <p:cNvPr id="165" name="Google Shape;165;p22"/>
          <p:cNvSpPr/>
          <p:nvPr/>
        </p:nvSpPr>
        <p:spPr>
          <a:xfrm>
            <a:off x="5196312" y="4578600"/>
            <a:ext cx="2606400" cy="1484400"/>
          </a:xfrm>
          <a:prstGeom prst="roundRect">
            <a:avLst>
              <a:gd name="adj" fmla="val 16667"/>
            </a:avLst>
          </a:prstGeom>
          <a:solidFill>
            <a:srgbClr val="22C4ED"/>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Vascular response</a:t>
            </a:r>
            <a:endParaRPr/>
          </a:p>
          <a:p>
            <a:pPr marL="0" marR="0" lvl="0" indent="-114300" algn="l" rtl="0">
              <a:spcBef>
                <a:spcPts val="0"/>
              </a:spcBef>
              <a:spcAft>
                <a:spcPts val="0"/>
              </a:spcAft>
              <a:buClr>
                <a:schemeClr val="dk1"/>
              </a:buClr>
              <a:buSzPts val="1800"/>
              <a:buFont typeface="Century Gothic"/>
              <a:buChar char="•"/>
            </a:pPr>
            <a:r>
              <a:rPr lang="en-GB" sz="1800">
                <a:solidFill>
                  <a:schemeClr val="dk1"/>
                </a:solidFill>
                <a:latin typeface="Century Gothic"/>
                <a:ea typeface="Century Gothic"/>
                <a:cs typeface="Century Gothic"/>
                <a:sym typeface="Century Gothic"/>
              </a:rPr>
              <a:t> blood flow</a:t>
            </a:r>
            <a:endParaRPr/>
          </a:p>
          <a:p>
            <a:pPr marL="0" marR="0" lvl="0" indent="-114300" algn="l" rtl="0">
              <a:spcBef>
                <a:spcPts val="0"/>
              </a:spcBef>
              <a:spcAft>
                <a:spcPts val="0"/>
              </a:spcAft>
              <a:buClr>
                <a:schemeClr val="dk1"/>
              </a:buClr>
              <a:buSzPts val="1800"/>
              <a:buFont typeface="Century Gothic"/>
              <a:buChar char="•"/>
            </a:pPr>
            <a:r>
              <a:rPr lang="en-GB" sz="1800">
                <a:solidFill>
                  <a:schemeClr val="dk1"/>
                </a:solidFill>
                <a:latin typeface="Century Gothic"/>
                <a:ea typeface="Century Gothic"/>
                <a:cs typeface="Century Gothic"/>
                <a:sym typeface="Century Gothic"/>
              </a:rPr>
              <a:t> blood volume</a:t>
            </a:r>
            <a:endParaRPr/>
          </a:p>
          <a:p>
            <a:pPr marL="0" marR="0" lvl="0" indent="-114300" algn="l" rtl="0">
              <a:spcBef>
                <a:spcPts val="0"/>
              </a:spcBef>
              <a:spcAft>
                <a:spcPts val="0"/>
              </a:spcAft>
              <a:buClr>
                <a:schemeClr val="dk1"/>
              </a:buClr>
              <a:buSzPts val="1800"/>
              <a:buFont typeface="Century Gothic"/>
              <a:buChar char="•"/>
            </a:pPr>
            <a:r>
              <a:rPr lang="en-GB" sz="1800">
                <a:solidFill>
                  <a:schemeClr val="dk1"/>
                </a:solidFill>
                <a:latin typeface="Century Gothic"/>
                <a:ea typeface="Century Gothic"/>
                <a:cs typeface="Century Gothic"/>
                <a:sym typeface="Century Gothic"/>
              </a:rPr>
              <a:t> blood oxygenation</a:t>
            </a:r>
            <a:endParaRPr sz="1800">
              <a:solidFill>
                <a:schemeClr val="dk1"/>
              </a:solidFill>
              <a:latin typeface="Century Gothic"/>
              <a:ea typeface="Century Gothic"/>
              <a:cs typeface="Century Gothic"/>
              <a:sym typeface="Century Gothic"/>
            </a:endParaRPr>
          </a:p>
        </p:txBody>
      </p:sp>
      <p:sp>
        <p:nvSpPr>
          <p:cNvPr id="166" name="Google Shape;166;p22"/>
          <p:cNvSpPr/>
          <p:nvPr/>
        </p:nvSpPr>
        <p:spPr>
          <a:xfrm>
            <a:off x="5051849" y="1870325"/>
            <a:ext cx="2933700" cy="1484400"/>
          </a:xfrm>
          <a:prstGeom prst="roundRect">
            <a:avLst>
              <a:gd name="adj" fmla="val 16667"/>
            </a:avLst>
          </a:prstGeom>
          <a:solidFill>
            <a:srgbClr val="22C4ED"/>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a:solidFill>
                  <a:schemeClr val="dk1"/>
                </a:solidFill>
                <a:latin typeface="Century Gothic"/>
                <a:ea typeface="Century Gothic"/>
                <a:cs typeface="Century Gothic"/>
                <a:sym typeface="Century Gothic"/>
              </a:rPr>
              <a:t>Metabolic consequence</a:t>
            </a:r>
            <a:endParaRPr/>
          </a:p>
          <a:p>
            <a:pPr marL="0" marR="0" lvl="0" indent="-114300" algn="l" rtl="0">
              <a:spcBef>
                <a:spcPts val="0"/>
              </a:spcBef>
              <a:spcAft>
                <a:spcPts val="0"/>
              </a:spcAft>
              <a:buClr>
                <a:schemeClr val="dk1"/>
              </a:buClr>
              <a:buSzPts val="1800"/>
              <a:buFont typeface="Century Gothic"/>
              <a:buChar char="•"/>
            </a:pPr>
            <a:r>
              <a:rPr lang="en-GB" sz="1800">
                <a:solidFill>
                  <a:schemeClr val="dk1"/>
                </a:solidFill>
                <a:latin typeface="Century Gothic"/>
                <a:ea typeface="Century Gothic"/>
                <a:cs typeface="Century Gothic"/>
                <a:sym typeface="Century Gothic"/>
              </a:rPr>
              <a:t> oxygen consumption</a:t>
            </a:r>
            <a:endParaRPr/>
          </a:p>
          <a:p>
            <a:pPr marL="0" marR="0" lvl="0" indent="-114300" algn="l" rtl="0">
              <a:spcBef>
                <a:spcPts val="0"/>
              </a:spcBef>
              <a:spcAft>
                <a:spcPts val="0"/>
              </a:spcAft>
              <a:buClr>
                <a:schemeClr val="dk1"/>
              </a:buClr>
              <a:buSzPts val="1800"/>
              <a:buFont typeface="Century Gothic"/>
              <a:buChar char="•"/>
            </a:pPr>
            <a:r>
              <a:rPr lang="en-GB" sz="1800">
                <a:solidFill>
                  <a:schemeClr val="dk1"/>
                </a:solidFill>
                <a:latin typeface="Century Gothic"/>
                <a:ea typeface="Century Gothic"/>
                <a:cs typeface="Century Gothic"/>
                <a:sym typeface="Century Gothic"/>
              </a:rPr>
              <a:t> glucose consumption</a:t>
            </a:r>
            <a:endParaRPr sz="1800">
              <a:solidFill>
                <a:schemeClr val="dk1"/>
              </a:solidFill>
              <a:latin typeface="Century Gothic"/>
              <a:ea typeface="Century Gothic"/>
              <a:cs typeface="Century Gothic"/>
              <a:sym typeface="Century Gothic"/>
            </a:endParaRPr>
          </a:p>
        </p:txBody>
      </p:sp>
      <p:sp>
        <p:nvSpPr>
          <p:cNvPr id="167" name="Google Shape;167;p22"/>
          <p:cNvSpPr/>
          <p:nvPr/>
        </p:nvSpPr>
        <p:spPr>
          <a:xfrm>
            <a:off x="8085563" y="2203700"/>
            <a:ext cx="2124000" cy="935100"/>
          </a:xfrm>
          <a:prstGeom prst="rect">
            <a:avLst/>
          </a:prstGeom>
          <a:solidFill>
            <a:srgbClr val="FFC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114300" algn="l" rtl="0">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 </a:t>
            </a:r>
            <a:r>
              <a:rPr lang="en-GB" sz="1800">
                <a:latin typeface="Arial"/>
                <a:ea typeface="Arial"/>
                <a:cs typeface="Arial"/>
                <a:sym typeface="Arial"/>
              </a:rPr>
              <a:t>FDG PET</a:t>
            </a:r>
            <a:endParaRPr/>
          </a:p>
          <a:p>
            <a:pPr marL="0" marR="0" lvl="0" indent="-114300" algn="l" rtl="0">
              <a:spcBef>
                <a:spcPts val="0"/>
              </a:spcBef>
              <a:spcAft>
                <a:spcPts val="0"/>
              </a:spcAft>
              <a:buSzPts val="1800"/>
              <a:buFont typeface="Arial"/>
              <a:buChar char="•"/>
            </a:pPr>
            <a:r>
              <a:rPr lang="en-GB" sz="1800">
                <a:latin typeface="Arial"/>
                <a:ea typeface="Arial"/>
                <a:cs typeface="Arial"/>
                <a:sym typeface="Arial"/>
              </a:rPr>
              <a:t> autoradiography</a:t>
            </a:r>
            <a:endParaRPr/>
          </a:p>
          <a:p>
            <a:pPr marL="0" marR="0" lvl="0" indent="-114300" algn="l" rtl="0">
              <a:spcBef>
                <a:spcPts val="0"/>
              </a:spcBef>
              <a:spcAft>
                <a:spcPts val="0"/>
              </a:spcAft>
              <a:buSzPts val="1800"/>
              <a:buFont typeface="Arial"/>
              <a:buChar char="•"/>
            </a:pPr>
            <a:r>
              <a:rPr lang="en-GB" sz="1800">
                <a:latin typeface="Arial"/>
                <a:ea typeface="Arial"/>
                <a:cs typeface="Arial"/>
                <a:sym typeface="Arial"/>
              </a:rPr>
              <a:t> 13C MRI</a:t>
            </a:r>
            <a:endParaRPr sz="1800">
              <a:latin typeface="Arial"/>
              <a:ea typeface="Arial"/>
              <a:cs typeface="Arial"/>
              <a:sym typeface="Arial"/>
            </a:endParaRPr>
          </a:p>
        </p:txBody>
      </p:sp>
      <p:sp>
        <p:nvSpPr>
          <p:cNvPr id="168" name="Google Shape;168;p22"/>
          <p:cNvSpPr/>
          <p:nvPr/>
        </p:nvSpPr>
        <p:spPr>
          <a:xfrm>
            <a:off x="7936338" y="4191250"/>
            <a:ext cx="2305200" cy="1871700"/>
          </a:xfrm>
          <a:prstGeom prst="rect">
            <a:avLst/>
          </a:prstGeom>
          <a:solidFill>
            <a:srgbClr val="FFC000"/>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114300" algn="l" rtl="0">
              <a:spcBef>
                <a:spcPts val="0"/>
              </a:spcBef>
              <a:spcAft>
                <a:spcPts val="0"/>
              </a:spcAft>
              <a:buSzPts val="1800"/>
              <a:buFont typeface="Arial"/>
              <a:buChar char="•"/>
            </a:pPr>
            <a:r>
              <a:rPr lang="en-GB" sz="1800">
                <a:latin typeface="Arial"/>
                <a:ea typeface="Arial"/>
                <a:cs typeface="Arial"/>
                <a:sym typeface="Arial"/>
              </a:rPr>
              <a:t> BOLD fMRI</a:t>
            </a:r>
            <a:endParaRPr/>
          </a:p>
          <a:p>
            <a:pPr marL="0" marR="0" lvl="0" indent="-114300" algn="l" rtl="0">
              <a:spcBef>
                <a:spcPts val="0"/>
              </a:spcBef>
              <a:spcAft>
                <a:spcPts val="0"/>
              </a:spcAft>
              <a:buSzPts val="1800"/>
              <a:buFont typeface="Arial"/>
              <a:buChar char="•"/>
            </a:pPr>
            <a:r>
              <a:rPr lang="en-GB" sz="1800">
                <a:latin typeface="Arial"/>
                <a:ea typeface="Arial"/>
                <a:cs typeface="Arial"/>
                <a:sym typeface="Arial"/>
              </a:rPr>
              <a:t> ASL/VASO/CA </a:t>
            </a:r>
            <a:endParaRPr/>
          </a:p>
          <a:p>
            <a:pPr marL="0" marR="0" lvl="0" indent="-114300" algn="l" rtl="0">
              <a:spcBef>
                <a:spcPts val="0"/>
              </a:spcBef>
              <a:spcAft>
                <a:spcPts val="0"/>
              </a:spcAft>
              <a:buSzPts val="1800"/>
              <a:buFont typeface="Arial"/>
              <a:buChar char="•"/>
            </a:pPr>
            <a:r>
              <a:rPr lang="en-GB" sz="1800">
                <a:latin typeface="Arial"/>
                <a:ea typeface="Arial"/>
                <a:cs typeface="Arial"/>
                <a:sym typeface="Arial"/>
              </a:rPr>
              <a:t> 15O PET</a:t>
            </a:r>
            <a:endParaRPr/>
          </a:p>
          <a:p>
            <a:pPr marL="0" marR="0" lvl="0" indent="-114300" algn="l" rtl="0">
              <a:spcBef>
                <a:spcPts val="0"/>
              </a:spcBef>
              <a:spcAft>
                <a:spcPts val="0"/>
              </a:spcAft>
              <a:buSzPts val="1800"/>
              <a:buFont typeface="Arial"/>
              <a:buChar char="•"/>
            </a:pPr>
            <a:r>
              <a:rPr lang="en-GB" sz="1800">
                <a:latin typeface="Arial"/>
                <a:ea typeface="Arial"/>
                <a:cs typeface="Arial"/>
                <a:sym typeface="Arial"/>
              </a:rPr>
              <a:t> NIRS</a:t>
            </a:r>
            <a:endParaRPr/>
          </a:p>
          <a:p>
            <a:pPr marL="0" marR="0" lvl="0" indent="-114300" algn="l" rtl="0">
              <a:spcBef>
                <a:spcPts val="0"/>
              </a:spcBef>
              <a:spcAft>
                <a:spcPts val="0"/>
              </a:spcAft>
              <a:buSzPts val="1800"/>
              <a:buFont typeface="Arial"/>
              <a:buChar char="•"/>
            </a:pPr>
            <a:r>
              <a:rPr lang="en-GB" sz="1800">
                <a:latin typeface="Arial"/>
                <a:ea typeface="Arial"/>
                <a:cs typeface="Arial"/>
                <a:sym typeface="Arial"/>
              </a:rPr>
              <a:t> optical imaging</a:t>
            </a:r>
            <a:endParaRPr/>
          </a:p>
          <a:p>
            <a:pPr marL="0" marR="0" lvl="0" indent="-114300" algn="l" rtl="0">
              <a:spcBef>
                <a:spcPts val="0"/>
              </a:spcBef>
              <a:spcAft>
                <a:spcPts val="0"/>
              </a:spcAft>
              <a:buSzPts val="1800"/>
              <a:buFont typeface="Arial"/>
              <a:buChar char="•"/>
            </a:pPr>
            <a:r>
              <a:rPr lang="en-GB" sz="1800">
                <a:latin typeface="Arial"/>
                <a:ea typeface="Arial"/>
                <a:cs typeface="Arial"/>
                <a:sym typeface="Arial"/>
              </a:rPr>
              <a:t> Doppler US</a:t>
            </a:r>
            <a:endParaRPr sz="1800">
              <a:latin typeface="Arial"/>
              <a:ea typeface="Arial"/>
              <a:cs typeface="Arial"/>
              <a:sym typeface="Arial"/>
            </a:endParaRPr>
          </a:p>
        </p:txBody>
      </p:sp>
      <p:cxnSp>
        <p:nvCxnSpPr>
          <p:cNvPr id="169" name="Google Shape;169;p22"/>
          <p:cNvCxnSpPr/>
          <p:nvPr/>
        </p:nvCxnSpPr>
        <p:spPr>
          <a:xfrm>
            <a:off x="6348838" y="3437188"/>
            <a:ext cx="0" cy="936600"/>
          </a:xfrm>
          <a:prstGeom prst="straightConnector1">
            <a:avLst/>
          </a:prstGeom>
          <a:noFill/>
          <a:ln w="38100" cap="flat" cmpd="sng">
            <a:solidFill>
              <a:schemeClr val="lt1"/>
            </a:solidFill>
            <a:prstDash val="dash"/>
            <a:round/>
            <a:headEnd type="none" w="med" len="med"/>
            <a:tailEnd type="triangle" w="med" len="med"/>
          </a:ln>
        </p:spPr>
      </p:cxnSp>
      <p:sp>
        <p:nvSpPr>
          <p:cNvPr id="170" name="Google Shape;170;p22"/>
          <p:cNvSpPr txBox="1"/>
          <p:nvPr/>
        </p:nvSpPr>
        <p:spPr>
          <a:xfrm>
            <a:off x="5070900" y="3602288"/>
            <a:ext cx="409500" cy="57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200">
                <a:solidFill>
                  <a:schemeClr val="lt1"/>
                </a:solidFill>
                <a:latin typeface="Arial"/>
                <a:ea typeface="Arial"/>
                <a:cs typeface="Arial"/>
                <a:sym typeface="Arial"/>
              </a:rPr>
              <a:t>?</a:t>
            </a:r>
            <a:endParaRPr sz="320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49"/>
          <p:cNvSpPr txBox="1"/>
          <p:nvPr/>
        </p:nvSpPr>
        <p:spPr>
          <a:xfrm>
            <a:off x="1194025" y="699023"/>
            <a:ext cx="7356000" cy="3531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endParaRPr sz="2400">
              <a:latin typeface="Century Gothic"/>
              <a:ea typeface="Century Gothic"/>
              <a:cs typeface="Century Gothic"/>
              <a:sym typeface="Century Gothic"/>
            </a:endParaRPr>
          </a:p>
          <a:p>
            <a:pPr marL="457200" marR="0" lvl="0" indent="-381000" algn="l" rtl="0">
              <a:lnSpc>
                <a:spcPct val="90000"/>
              </a:lnSpc>
              <a:spcBef>
                <a:spcPts val="1000"/>
              </a:spcBef>
              <a:spcAft>
                <a:spcPts val="0"/>
              </a:spcAft>
              <a:buSzPts val="2400"/>
              <a:buChar char="●"/>
            </a:pPr>
            <a:r>
              <a:rPr lang="en-GB" sz="2400">
                <a:solidFill>
                  <a:schemeClr val="dk1"/>
                </a:solidFill>
                <a:latin typeface="Calibri"/>
                <a:ea typeface="Calibri"/>
                <a:cs typeface="Calibri"/>
                <a:sym typeface="Calibri"/>
              </a:rPr>
              <a:t>Signal changes due to brain activations are small so Requires sufficient signal to noise ratio to detect a MR signal change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Loud noise of scanner when switching magnetic fields can cause confounding variables in studies of auditory systems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Logistical difficulties in delivering stimuli due to magnetic fields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endParaRPr sz="24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3200"/>
              <a:buFont typeface="Noto Sans Symbols"/>
              <a:buNone/>
            </a:pPr>
            <a:endParaRPr sz="240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lt1"/>
              </a:buClr>
              <a:buSzPts val="3200"/>
              <a:buFont typeface="Noto Sans Symbols"/>
              <a:buNone/>
            </a:pPr>
            <a:endParaRPr sz="3200" b="1">
              <a:solidFill>
                <a:schemeClr val="lt1"/>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chemeClr val="lt1"/>
              </a:buClr>
              <a:buSzPts val="2400"/>
              <a:buFont typeface="Noto Sans Symbols"/>
              <a:buNone/>
            </a:pPr>
            <a:endParaRPr sz="2400">
              <a:solidFill>
                <a:schemeClr val="lt1"/>
              </a:solidFill>
              <a:latin typeface="Century Gothic"/>
              <a:ea typeface="Century Gothic"/>
              <a:cs typeface="Century Gothic"/>
              <a:sym typeface="Century Gothic"/>
            </a:endParaRPr>
          </a:p>
        </p:txBody>
      </p:sp>
      <p:sp>
        <p:nvSpPr>
          <p:cNvPr id="884" name="Google Shape;884;p49"/>
          <p:cNvSpPr txBox="1"/>
          <p:nvPr/>
        </p:nvSpPr>
        <p:spPr>
          <a:xfrm>
            <a:off x="2297250" y="0"/>
            <a:ext cx="7055400" cy="1400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3"/>
              </a:buClr>
              <a:buSzPts val="4400"/>
              <a:buFont typeface="Century Gothic"/>
              <a:buNone/>
            </a:pPr>
            <a:r>
              <a:rPr lang="en-GB" sz="3600" b="1">
                <a:latin typeface="Century Gothic"/>
                <a:ea typeface="Century Gothic"/>
                <a:cs typeface="Century Gothic"/>
                <a:sym typeface="Century Gothic"/>
              </a:rPr>
              <a:t>Disadvantages of BOLD</a:t>
            </a:r>
            <a:r>
              <a:rPr lang="en-GB" sz="4400">
                <a:solidFill>
                  <a:schemeClr val="accent3"/>
                </a:solidFill>
                <a:latin typeface="Century Gothic"/>
                <a:ea typeface="Century Gothic"/>
                <a:cs typeface="Century Gothic"/>
                <a:sym typeface="Century Gothic"/>
              </a:rPr>
              <a:t> </a:t>
            </a:r>
            <a:endParaRPr sz="4400">
              <a:solidFill>
                <a:schemeClr val="accent3"/>
              </a:solidFill>
              <a:latin typeface="Century Gothic"/>
              <a:ea typeface="Century Gothic"/>
              <a:cs typeface="Century Gothic"/>
              <a:sym typeface="Century Gothic"/>
            </a:endParaRPr>
          </a:p>
        </p:txBody>
      </p:sp>
      <p:pic>
        <p:nvPicPr>
          <p:cNvPr id="885" name="Google Shape;885;p49"/>
          <p:cNvPicPr preferRelativeResize="0"/>
          <p:nvPr/>
        </p:nvPicPr>
        <p:blipFill>
          <a:blip r:embed="rId3">
            <a:alphaModFix/>
          </a:blip>
          <a:stretch>
            <a:fillRect/>
          </a:stretch>
        </p:blipFill>
        <p:spPr>
          <a:xfrm>
            <a:off x="6614425" y="4066075"/>
            <a:ext cx="5209076" cy="27919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pic>
        <p:nvPicPr>
          <p:cNvPr id="891" name="Google Shape;891;p50"/>
          <p:cNvPicPr preferRelativeResize="0"/>
          <p:nvPr/>
        </p:nvPicPr>
        <p:blipFill>
          <a:blip r:embed="rId3">
            <a:alphaModFix/>
          </a:blip>
          <a:stretch>
            <a:fillRect/>
          </a:stretch>
        </p:blipFill>
        <p:spPr>
          <a:xfrm>
            <a:off x="3313550" y="1294025"/>
            <a:ext cx="6135475" cy="5104900"/>
          </a:xfrm>
          <a:prstGeom prst="rect">
            <a:avLst/>
          </a:prstGeom>
          <a:noFill/>
          <a:ln>
            <a:noFill/>
          </a:ln>
        </p:spPr>
      </p:pic>
      <p:sp>
        <p:nvSpPr>
          <p:cNvPr id="892" name="Google Shape;892;p50"/>
          <p:cNvSpPr txBox="1"/>
          <p:nvPr/>
        </p:nvSpPr>
        <p:spPr>
          <a:xfrm>
            <a:off x="3095625" y="349250"/>
            <a:ext cx="61356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800"/>
              <a:t>Future of BOLD fMRI </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p:nvPr/>
        </p:nvSpPr>
        <p:spPr>
          <a:xfrm>
            <a:off x="2568300" y="142627"/>
            <a:ext cx="7055400" cy="11163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accent3"/>
              </a:buClr>
              <a:buSzPts val="6000"/>
              <a:buFont typeface="Century Gothic"/>
              <a:buNone/>
            </a:pPr>
            <a:r>
              <a:rPr lang="en-GB" sz="6000" b="1">
                <a:latin typeface="Century Gothic"/>
                <a:ea typeface="Century Gothic"/>
                <a:cs typeface="Century Gothic"/>
                <a:sym typeface="Century Gothic"/>
              </a:rPr>
              <a:t>MRI  </a:t>
            </a:r>
            <a:endParaRPr b="1"/>
          </a:p>
        </p:txBody>
      </p:sp>
      <p:sp>
        <p:nvSpPr>
          <p:cNvPr id="176" name="Google Shape;176;p23"/>
          <p:cNvSpPr txBox="1"/>
          <p:nvPr/>
        </p:nvSpPr>
        <p:spPr>
          <a:xfrm>
            <a:off x="370500" y="1568015"/>
            <a:ext cx="3858600" cy="502385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a:latin typeface="Century Gothic"/>
                <a:ea typeface="Century Gothic"/>
                <a:cs typeface="Century Gothic"/>
                <a:sym typeface="Century Gothic"/>
              </a:rPr>
              <a:t>Underpinned by nuclear magnetic resonance (NMR)</a:t>
            </a:r>
            <a:br>
              <a:rPr lang="en-GB" sz="2400">
                <a:latin typeface="Century Gothic"/>
                <a:ea typeface="Century Gothic"/>
                <a:cs typeface="Century Gothic"/>
                <a:sym typeface="Century Gothic"/>
              </a:rPr>
            </a:br>
            <a:endParaRPr sz="2400">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lt1"/>
              </a:buClr>
              <a:buSzPts val="2400"/>
              <a:buFont typeface="Arial"/>
              <a:buNone/>
            </a:pPr>
            <a:r>
              <a:rPr lang="en-GB" sz="2400">
                <a:latin typeface="Century Gothic"/>
                <a:ea typeface="Century Gothic"/>
                <a:cs typeface="Century Gothic"/>
                <a:sym typeface="Century Gothic"/>
              </a:rPr>
              <a:t>fMRI looks at MRI signal changes associated with functional brain activity.</a:t>
            </a:r>
            <a:br>
              <a:rPr lang="en-GB" sz="2400">
                <a:latin typeface="Century Gothic"/>
                <a:ea typeface="Century Gothic"/>
                <a:cs typeface="Century Gothic"/>
                <a:sym typeface="Century Gothic"/>
              </a:rPr>
            </a:br>
            <a:endParaRPr sz="2400">
              <a:latin typeface="Century Gothic"/>
              <a:ea typeface="Century Gothic"/>
              <a:cs typeface="Century Gothic"/>
              <a:sym typeface="Century Gothic"/>
            </a:endParaRPr>
          </a:p>
          <a:p>
            <a:pPr marL="0" marR="0" lvl="0" indent="0" algn="ctr" rtl="0">
              <a:lnSpc>
                <a:spcPct val="90000"/>
              </a:lnSpc>
              <a:spcBef>
                <a:spcPts val="1000"/>
              </a:spcBef>
              <a:spcAft>
                <a:spcPts val="0"/>
              </a:spcAft>
              <a:buClr>
                <a:schemeClr val="lt1"/>
              </a:buClr>
              <a:buSzPts val="2400"/>
              <a:buFont typeface="Arial"/>
              <a:buNone/>
            </a:pPr>
            <a:endParaRPr sz="2400">
              <a:latin typeface="Century Gothic"/>
              <a:ea typeface="Century Gothic"/>
              <a:cs typeface="Century Gothic"/>
              <a:sym typeface="Century Gothic"/>
            </a:endParaRPr>
          </a:p>
        </p:txBody>
      </p:sp>
      <p:pic>
        <p:nvPicPr>
          <p:cNvPr id="177" name="Google Shape;177;p23"/>
          <p:cNvPicPr preferRelativeResize="0"/>
          <p:nvPr/>
        </p:nvPicPr>
        <p:blipFill rotWithShape="1">
          <a:blip r:embed="rId3">
            <a:alphaModFix/>
          </a:blip>
          <a:srcRect/>
          <a:stretch/>
        </p:blipFill>
        <p:spPr>
          <a:xfrm>
            <a:off x="5496224" y="1568026"/>
            <a:ext cx="5438550" cy="438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2517160" y="-7"/>
            <a:ext cx="7055400" cy="1400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3"/>
              </a:buClr>
              <a:buSzPts val="3600"/>
              <a:buFont typeface="Century Gothic"/>
              <a:buNone/>
            </a:pPr>
            <a:r>
              <a:rPr lang="en-GB" b="1">
                <a:solidFill>
                  <a:srgbClr val="000000"/>
                </a:solidFill>
              </a:rPr>
              <a:t>THE MRI SCANNER </a:t>
            </a:r>
            <a:endParaRPr b="1">
              <a:solidFill>
                <a:srgbClr val="000000"/>
              </a:solidFill>
            </a:endParaRPr>
          </a:p>
        </p:txBody>
      </p:sp>
      <p:sp>
        <p:nvSpPr>
          <p:cNvPr id="183" name="Google Shape;183;p24"/>
          <p:cNvSpPr txBox="1">
            <a:spLocks noGrp="1"/>
          </p:cNvSpPr>
          <p:nvPr>
            <p:ph type="body" idx="1"/>
          </p:nvPr>
        </p:nvSpPr>
        <p:spPr>
          <a:xfrm>
            <a:off x="245175" y="1407650"/>
            <a:ext cx="10511400" cy="5215500"/>
          </a:xfrm>
          <a:prstGeom prst="rect">
            <a:avLst/>
          </a:prstGeom>
          <a:noFill/>
          <a:ln>
            <a:noFill/>
          </a:ln>
        </p:spPr>
        <p:txBody>
          <a:bodyPr spcFirstLastPara="1" wrap="square" lIns="91425" tIns="45700" rIns="91425" bIns="45700" anchor="t" anchorCtr="0">
            <a:noAutofit/>
          </a:bodyPr>
          <a:lstStyle/>
          <a:p>
            <a:pPr marL="285750" lvl="0" indent="-163830" algn="l" rtl="0">
              <a:spcBef>
                <a:spcPts val="0"/>
              </a:spcBef>
              <a:spcAft>
                <a:spcPts val="0"/>
              </a:spcAft>
              <a:buSzPts val="1920"/>
              <a:buNone/>
            </a:pPr>
            <a:endParaRPr sz="2400"/>
          </a:p>
          <a:p>
            <a:pPr marL="285750" lvl="0" indent="-184150" algn="l" rtl="0">
              <a:spcBef>
                <a:spcPts val="1000"/>
              </a:spcBef>
              <a:spcAft>
                <a:spcPts val="0"/>
              </a:spcAft>
              <a:buSzPts val="1600"/>
              <a:buNone/>
            </a:pPr>
            <a:endParaRPr/>
          </a:p>
          <a:p>
            <a:pPr marL="285750" lvl="0" indent="-184150" algn="l" rtl="0">
              <a:spcBef>
                <a:spcPts val="1000"/>
              </a:spcBef>
              <a:spcAft>
                <a:spcPts val="0"/>
              </a:spcAft>
              <a:buSzPts val="1600"/>
              <a:buNone/>
            </a:pPr>
            <a:endParaRPr/>
          </a:p>
          <a:p>
            <a:pPr marL="742950" lvl="1" indent="-194309" algn="l" rtl="0">
              <a:spcBef>
                <a:spcPts val="960"/>
              </a:spcBef>
              <a:spcAft>
                <a:spcPts val="0"/>
              </a:spcAft>
              <a:buSzPts val="1440"/>
              <a:buNone/>
            </a:pPr>
            <a:endParaRPr/>
          </a:p>
          <a:p>
            <a:pPr marL="742950" lvl="1" indent="-194309" algn="l" rtl="0">
              <a:spcBef>
                <a:spcPts val="960"/>
              </a:spcBef>
              <a:spcAft>
                <a:spcPts val="0"/>
              </a:spcAft>
              <a:buSzPts val="1440"/>
              <a:buNone/>
            </a:pPr>
            <a:endParaRPr/>
          </a:p>
          <a:p>
            <a:pPr marL="742950" lvl="1" indent="-194309" algn="l" rtl="0">
              <a:spcBef>
                <a:spcPts val="960"/>
              </a:spcBef>
              <a:spcAft>
                <a:spcPts val="0"/>
              </a:spcAft>
              <a:buSzPts val="1440"/>
              <a:buNone/>
            </a:pPr>
            <a:endParaRPr/>
          </a:p>
          <a:p>
            <a:pPr marL="742950" lvl="1" indent="-194309" algn="l" rtl="0">
              <a:spcBef>
                <a:spcPts val="960"/>
              </a:spcBef>
              <a:spcAft>
                <a:spcPts val="0"/>
              </a:spcAft>
              <a:buSzPts val="1440"/>
              <a:buNone/>
            </a:pPr>
            <a:endParaRPr/>
          </a:p>
          <a:p>
            <a:pPr marL="742950" lvl="1" indent="-194309" algn="l" rtl="0">
              <a:spcBef>
                <a:spcPts val="960"/>
              </a:spcBef>
              <a:spcAft>
                <a:spcPts val="0"/>
              </a:spcAft>
              <a:buSzPts val="1440"/>
              <a:buNone/>
            </a:pPr>
            <a:endParaRPr/>
          </a:p>
          <a:p>
            <a:pPr marL="742950" lvl="1" indent="-194309" algn="l" rtl="0">
              <a:spcBef>
                <a:spcPts val="960"/>
              </a:spcBef>
              <a:spcAft>
                <a:spcPts val="0"/>
              </a:spcAft>
              <a:buSzPts val="1440"/>
              <a:buNone/>
            </a:pPr>
            <a:endParaRPr/>
          </a:p>
          <a:p>
            <a:pPr marL="742950" lvl="1" indent="-194309" algn="l" rtl="0">
              <a:spcBef>
                <a:spcPts val="960"/>
              </a:spcBef>
              <a:spcAft>
                <a:spcPts val="0"/>
              </a:spcAft>
              <a:buSzPts val="1440"/>
              <a:buNone/>
            </a:pPr>
            <a:endParaRPr/>
          </a:p>
          <a:p>
            <a:pPr marL="457206" lvl="1" indent="0" algn="l" rtl="0">
              <a:spcBef>
                <a:spcPts val="960"/>
              </a:spcBef>
              <a:spcAft>
                <a:spcPts val="0"/>
              </a:spcAft>
              <a:buSzPts val="1440"/>
              <a:buNone/>
            </a:pPr>
            <a:endParaRPr/>
          </a:p>
          <a:p>
            <a:pPr marL="457206" lvl="1" indent="0" algn="l" rtl="0">
              <a:spcBef>
                <a:spcPts val="960"/>
              </a:spcBef>
              <a:spcAft>
                <a:spcPts val="0"/>
              </a:spcAft>
              <a:buSzPts val="1440"/>
              <a:buNone/>
            </a:pPr>
            <a:r>
              <a:rPr lang="en-GB">
                <a:solidFill>
                  <a:srgbClr val="000000"/>
                </a:solidFill>
              </a:rPr>
              <a:t>         Earth’s magnetic field: 0.00003 Tesla                    Clinical MRI: 1.5 - 7 Tesla</a:t>
            </a:r>
            <a:endParaRPr>
              <a:solidFill>
                <a:srgbClr val="000000"/>
              </a:solidFill>
            </a:endParaRPr>
          </a:p>
          <a:p>
            <a:pPr marL="457206" lvl="1" indent="0" algn="l" rtl="0">
              <a:spcBef>
                <a:spcPts val="960"/>
              </a:spcBef>
              <a:spcAft>
                <a:spcPts val="0"/>
              </a:spcAft>
              <a:buSzPts val="1440"/>
              <a:buNone/>
            </a:pPr>
            <a:endParaRPr/>
          </a:p>
        </p:txBody>
      </p:sp>
      <p:pic>
        <p:nvPicPr>
          <p:cNvPr id="184" name="Google Shape;184;p24"/>
          <p:cNvPicPr preferRelativeResize="0"/>
          <p:nvPr/>
        </p:nvPicPr>
        <p:blipFill rotWithShape="1">
          <a:blip r:embed="rId3">
            <a:alphaModFix/>
          </a:blip>
          <a:srcRect/>
          <a:stretch/>
        </p:blipFill>
        <p:spPr>
          <a:xfrm>
            <a:off x="5413803" y="1181824"/>
            <a:ext cx="5210591" cy="4196650"/>
          </a:xfrm>
          <a:prstGeom prst="rect">
            <a:avLst/>
          </a:prstGeom>
          <a:noFill/>
          <a:ln>
            <a:noFill/>
          </a:ln>
        </p:spPr>
      </p:pic>
      <p:pic>
        <p:nvPicPr>
          <p:cNvPr id="185" name="Google Shape;185;p24" descr="https://encrypted-tbn3.gstatic.com/images?q=tbn:ANd9GcS_xzcj6z2cPuI73tWngzT9mCVjsfBz44LePNJMVKzHfvZtr-Zs"/>
          <p:cNvPicPr preferRelativeResize="0"/>
          <p:nvPr/>
        </p:nvPicPr>
        <p:blipFill rotWithShape="1">
          <a:blip r:embed="rId4">
            <a:alphaModFix/>
          </a:blip>
          <a:srcRect/>
          <a:stretch/>
        </p:blipFill>
        <p:spPr>
          <a:xfrm>
            <a:off x="1235425" y="1205600"/>
            <a:ext cx="4178375" cy="414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p:nvPr/>
        </p:nvSpPr>
        <p:spPr>
          <a:xfrm>
            <a:off x="133350" y="2000250"/>
            <a:ext cx="4448100" cy="4132800"/>
          </a:xfrm>
          <a:prstGeom prst="rect">
            <a:avLst/>
          </a:prstGeom>
          <a:noFill/>
          <a:ln>
            <a:noFill/>
          </a:ln>
        </p:spPr>
        <p:txBody>
          <a:bodyPr spcFirstLastPara="1" wrap="square" lIns="91425" tIns="45700" rIns="91425" bIns="45700" anchor="ctr" anchorCtr="0">
            <a:noAutofit/>
          </a:bodyPr>
          <a:lstStyle/>
          <a:p>
            <a:pPr marL="457189" marR="0" lvl="0" indent="-457189" algn="l" rtl="0">
              <a:spcBef>
                <a:spcPts val="0"/>
              </a:spcBef>
              <a:spcAft>
                <a:spcPts val="0"/>
              </a:spcAft>
              <a:buSzPts val="1920"/>
              <a:buFont typeface="Century Gothic"/>
              <a:buChar char="●"/>
            </a:pPr>
            <a:r>
              <a:rPr lang="en-GB" sz="2400" cap="none">
                <a:latin typeface="Century Gothic"/>
                <a:ea typeface="Century Gothic"/>
                <a:cs typeface="Century Gothic"/>
                <a:sym typeface="Century Gothic"/>
              </a:rPr>
              <a:t>Ogawa et al., 1990: “static” BOLD effect in rat brain</a:t>
            </a:r>
            <a:endParaRPr>
              <a:latin typeface="Century Gothic"/>
              <a:ea typeface="Century Gothic"/>
              <a:cs typeface="Century Gothic"/>
              <a:sym typeface="Century Gothic"/>
            </a:endParaRPr>
          </a:p>
          <a:p>
            <a:pPr marL="457189" marR="0" lvl="0" indent="-457189" algn="l" rtl="0">
              <a:spcBef>
                <a:spcPts val="480"/>
              </a:spcBef>
              <a:spcAft>
                <a:spcPts val="0"/>
              </a:spcAft>
              <a:buSzPts val="1920"/>
              <a:buFont typeface="Century Gothic"/>
              <a:buChar char="●"/>
            </a:pPr>
            <a:r>
              <a:rPr lang="en-GB" sz="2400" cap="none">
                <a:latin typeface="Century Gothic"/>
                <a:ea typeface="Century Gothic"/>
                <a:cs typeface="Century Gothic"/>
                <a:sym typeface="Century Gothic"/>
              </a:rPr>
              <a:t>Kwong et al., Bandettini et al., Ogawa et al., 1992: BOLD fMRI in human</a:t>
            </a:r>
            <a:endParaRPr>
              <a:latin typeface="Century Gothic"/>
              <a:ea typeface="Century Gothic"/>
              <a:cs typeface="Century Gothic"/>
              <a:sym typeface="Century Gothic"/>
            </a:endParaRPr>
          </a:p>
          <a:p>
            <a:pPr marL="457189" marR="0" lvl="0" indent="-335269" algn="l" rtl="0">
              <a:spcBef>
                <a:spcPts val="480"/>
              </a:spcBef>
              <a:spcAft>
                <a:spcPts val="0"/>
              </a:spcAft>
              <a:buClr>
                <a:schemeClr val="lt1"/>
              </a:buClr>
              <a:buSzPts val="1920"/>
              <a:buFont typeface="Noto Sans Symbols"/>
              <a:buNone/>
            </a:pPr>
            <a:endParaRPr sz="2400" cap="none">
              <a:solidFill>
                <a:srgbClr val="22C4ED"/>
              </a:solidFill>
              <a:latin typeface="Century Gothic"/>
              <a:ea typeface="Century Gothic"/>
              <a:cs typeface="Century Gothic"/>
              <a:sym typeface="Century Gothic"/>
            </a:endParaRPr>
          </a:p>
        </p:txBody>
      </p:sp>
      <p:sp>
        <p:nvSpPr>
          <p:cNvPr id="191" name="Google Shape;191;p25"/>
          <p:cNvSpPr txBox="1"/>
          <p:nvPr/>
        </p:nvSpPr>
        <p:spPr>
          <a:xfrm>
            <a:off x="1750225" y="459213"/>
            <a:ext cx="8599500" cy="57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r>
              <a:rPr lang="en-GB" sz="3600" b="1" cap="none">
                <a:latin typeface="Century Gothic"/>
                <a:ea typeface="Century Gothic"/>
                <a:cs typeface="Century Gothic"/>
                <a:sym typeface="Century Gothic"/>
              </a:rPr>
              <a:t>Brief introduction to BOLD imaging</a:t>
            </a:r>
            <a:endParaRPr sz="3600" b="1">
              <a:latin typeface="Century Gothic"/>
              <a:ea typeface="Century Gothic"/>
              <a:cs typeface="Century Gothic"/>
              <a:sym typeface="Century Gothic"/>
            </a:endParaRPr>
          </a:p>
          <a:p>
            <a:pPr marL="285750" marR="0" lvl="0" indent="-184150" algn="l" rtl="0">
              <a:spcBef>
                <a:spcPts val="400"/>
              </a:spcBef>
              <a:spcAft>
                <a:spcPts val="0"/>
              </a:spcAft>
              <a:buClr>
                <a:schemeClr val="lt1"/>
              </a:buClr>
              <a:buSzPts val="1600"/>
              <a:buFont typeface="Noto Sans Symbols"/>
              <a:buNone/>
            </a:pPr>
            <a:endParaRPr sz="3600" b="1" cap="none">
              <a:solidFill>
                <a:srgbClr val="0F486F"/>
              </a:solidFill>
              <a:latin typeface="Century Gothic"/>
              <a:ea typeface="Century Gothic"/>
              <a:cs typeface="Century Gothic"/>
              <a:sym typeface="Century Gothic"/>
            </a:endParaRPr>
          </a:p>
        </p:txBody>
      </p:sp>
      <p:pic>
        <p:nvPicPr>
          <p:cNvPr id="192" name="Google Shape;192;p25"/>
          <p:cNvPicPr preferRelativeResize="0"/>
          <p:nvPr/>
        </p:nvPicPr>
        <p:blipFill rotWithShape="1">
          <a:blip r:embed="rId3">
            <a:alphaModFix/>
          </a:blip>
          <a:srcRect l="9976" t="58665" r="64559" b="19038"/>
          <a:stretch/>
        </p:blipFill>
        <p:spPr>
          <a:xfrm>
            <a:off x="8405813" y="1437538"/>
            <a:ext cx="3749674" cy="2054225"/>
          </a:xfrm>
          <a:prstGeom prst="rect">
            <a:avLst/>
          </a:prstGeom>
          <a:noFill/>
          <a:ln>
            <a:noFill/>
          </a:ln>
        </p:spPr>
      </p:pic>
      <p:pic>
        <p:nvPicPr>
          <p:cNvPr id="193" name="Google Shape;193;p25"/>
          <p:cNvPicPr preferRelativeResize="0"/>
          <p:nvPr/>
        </p:nvPicPr>
        <p:blipFill rotWithShape="1">
          <a:blip r:embed="rId3">
            <a:alphaModFix/>
          </a:blip>
          <a:srcRect l="50393" t="54593" r="8125" b="10962"/>
          <a:stretch/>
        </p:blipFill>
        <p:spPr>
          <a:xfrm>
            <a:off x="8480413" y="3898600"/>
            <a:ext cx="3600450" cy="1868488"/>
          </a:xfrm>
          <a:prstGeom prst="rect">
            <a:avLst/>
          </a:prstGeom>
          <a:noFill/>
          <a:ln>
            <a:noFill/>
          </a:ln>
        </p:spPr>
      </p:pic>
      <p:sp>
        <p:nvSpPr>
          <p:cNvPr id="194" name="Google Shape;194;p25"/>
          <p:cNvSpPr txBox="1"/>
          <p:nvPr/>
        </p:nvSpPr>
        <p:spPr>
          <a:xfrm>
            <a:off x="8405825" y="5959533"/>
            <a:ext cx="2762400" cy="57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Arial"/>
                <a:ea typeface="Arial"/>
                <a:cs typeface="Arial"/>
                <a:sym typeface="Arial"/>
              </a:rPr>
              <a:t>Kwong et al., PNAS 1992</a:t>
            </a:r>
            <a:endParaRPr sz="1800">
              <a:latin typeface="Arial"/>
              <a:ea typeface="Arial"/>
              <a:cs typeface="Arial"/>
              <a:sym typeface="Arial"/>
            </a:endParaRPr>
          </a:p>
        </p:txBody>
      </p:sp>
      <p:sp>
        <p:nvSpPr>
          <p:cNvPr id="195" name="Google Shape;195;p25"/>
          <p:cNvSpPr txBox="1"/>
          <p:nvPr/>
        </p:nvSpPr>
        <p:spPr>
          <a:xfrm>
            <a:off x="5370550" y="5592813"/>
            <a:ext cx="3003600" cy="36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Arial"/>
                <a:ea typeface="Arial"/>
                <a:cs typeface="Arial"/>
                <a:sym typeface="Arial"/>
              </a:rPr>
              <a:t>Bandettini et al., MRM 1992</a:t>
            </a:r>
            <a:endParaRPr sz="1800">
              <a:latin typeface="Arial"/>
              <a:ea typeface="Arial"/>
              <a:cs typeface="Arial"/>
              <a:sym typeface="Arial"/>
            </a:endParaRPr>
          </a:p>
        </p:txBody>
      </p:sp>
      <p:pic>
        <p:nvPicPr>
          <p:cNvPr id="196" name="Google Shape;196;p25"/>
          <p:cNvPicPr preferRelativeResize="0"/>
          <p:nvPr/>
        </p:nvPicPr>
        <p:blipFill rotWithShape="1">
          <a:blip r:embed="rId4">
            <a:alphaModFix/>
          </a:blip>
          <a:srcRect/>
          <a:stretch/>
        </p:blipFill>
        <p:spPr>
          <a:xfrm>
            <a:off x="4656176" y="2030748"/>
            <a:ext cx="3749650" cy="3373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p:nvPr/>
        </p:nvSpPr>
        <p:spPr>
          <a:xfrm>
            <a:off x="1433400" y="500150"/>
            <a:ext cx="8664900" cy="5715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r>
              <a:rPr lang="en-GB" sz="3600" b="1" cap="none">
                <a:latin typeface="Century Gothic"/>
                <a:ea typeface="Century Gothic"/>
                <a:cs typeface="Century Gothic"/>
                <a:sym typeface="Century Gothic"/>
              </a:rPr>
              <a:t>Brief introduction to BOLD imaging</a:t>
            </a:r>
            <a:endParaRPr sz="3600" b="1" cap="none">
              <a:latin typeface="Century Gothic"/>
              <a:ea typeface="Century Gothic"/>
              <a:cs typeface="Century Gothic"/>
              <a:sym typeface="Century Gothic"/>
            </a:endParaRPr>
          </a:p>
        </p:txBody>
      </p:sp>
      <p:sp>
        <p:nvSpPr>
          <p:cNvPr id="202" name="Google Shape;202;p26"/>
          <p:cNvSpPr txBox="1"/>
          <p:nvPr/>
        </p:nvSpPr>
        <p:spPr>
          <a:xfrm>
            <a:off x="407368" y="2132856"/>
            <a:ext cx="335922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i="1">
                <a:latin typeface="Century Gothic"/>
                <a:ea typeface="Century Gothic"/>
                <a:cs typeface="Century Gothic"/>
                <a:sym typeface="Century Gothic"/>
              </a:rPr>
              <a:t>Functional MRI in brief …</a:t>
            </a:r>
            <a:endParaRPr i="1"/>
          </a:p>
        </p:txBody>
      </p:sp>
      <p:grpSp>
        <p:nvGrpSpPr>
          <p:cNvPr id="203" name="Google Shape;203;p26"/>
          <p:cNvGrpSpPr/>
          <p:nvPr/>
        </p:nvGrpSpPr>
        <p:grpSpPr>
          <a:xfrm>
            <a:off x="407368" y="2875760"/>
            <a:ext cx="11314366" cy="3481209"/>
            <a:chOff x="1469691" y="3044135"/>
            <a:chExt cx="8613404" cy="2370456"/>
          </a:xfrm>
        </p:grpSpPr>
        <p:sp>
          <p:nvSpPr>
            <p:cNvPr id="204" name="Google Shape;204;p26"/>
            <p:cNvSpPr/>
            <p:nvPr/>
          </p:nvSpPr>
          <p:spPr>
            <a:xfrm>
              <a:off x="1469691" y="3044135"/>
              <a:ext cx="1481535" cy="1481535"/>
            </a:xfrm>
            <a:prstGeom prst="roundRect">
              <a:avLst>
                <a:gd name="adj" fmla="val 10000"/>
              </a:avLst>
            </a:prstGeom>
            <a:blipFill rotWithShape="1">
              <a:blip r:embed="rId3">
                <a:alphaModFix/>
              </a:blip>
              <a:stretch>
                <a:fillRect l="-999" r="-999"/>
              </a:stretch>
            </a:blipFill>
            <a:ln w="1587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205" name="Google Shape;205;p26"/>
            <p:cNvGrpSpPr/>
            <p:nvPr/>
          </p:nvGrpSpPr>
          <p:grpSpPr>
            <a:xfrm>
              <a:off x="1710871" y="3933056"/>
              <a:ext cx="1481535" cy="1481535"/>
              <a:chOff x="242317" y="1717912"/>
              <a:chExt cx="1481535" cy="1481535"/>
            </a:xfrm>
          </p:grpSpPr>
          <p:sp>
            <p:nvSpPr>
              <p:cNvPr id="206" name="Google Shape;206;p26"/>
              <p:cNvSpPr/>
              <p:nvPr/>
            </p:nvSpPr>
            <p:spPr>
              <a:xfrm>
                <a:off x="242317" y="1717912"/>
                <a:ext cx="1481535" cy="1481535"/>
              </a:xfrm>
              <a:prstGeom prst="roundRect">
                <a:avLst>
                  <a:gd name="adj" fmla="val 10000"/>
                </a:avLst>
              </a:prstGeom>
              <a:solidFill>
                <a:srgbClr val="022F61"/>
              </a:solidFill>
              <a:ln w="1587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07" name="Google Shape;207;p26"/>
              <p:cNvSpPr/>
              <p:nvPr/>
            </p:nvSpPr>
            <p:spPr>
              <a:xfrm>
                <a:off x="285710" y="1761305"/>
                <a:ext cx="1394749" cy="1394749"/>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GB" sz="1800">
                    <a:solidFill>
                      <a:schemeClr val="lt1"/>
                    </a:solidFill>
                    <a:latin typeface="Century Gothic"/>
                    <a:ea typeface="Century Gothic"/>
                    <a:cs typeface="Century Gothic"/>
                    <a:sym typeface="Century Gothic"/>
                  </a:rPr>
                  <a:t>Stimulus</a:t>
                </a:r>
                <a:endParaRPr/>
              </a:p>
              <a:p>
                <a:pPr marL="57150" marR="0" lvl="1" indent="-101600" algn="l" rtl="0">
                  <a:lnSpc>
                    <a:spcPct val="90000"/>
                  </a:lnSpc>
                  <a:spcBef>
                    <a:spcPts val="630"/>
                  </a:spcBef>
                  <a:spcAft>
                    <a:spcPts val="0"/>
                  </a:spcAft>
                  <a:buClr>
                    <a:schemeClr val="lt1"/>
                  </a:buClr>
                  <a:buSzPts val="1600"/>
                  <a:buFont typeface="Century Gothic"/>
                  <a:buChar char="•"/>
                </a:pPr>
                <a:r>
                  <a:rPr lang="en-GB" sz="1600" b="0" i="0" u="none" strike="noStrike" cap="none">
                    <a:solidFill>
                      <a:schemeClr val="lt1"/>
                    </a:solidFill>
                    <a:latin typeface="Century Gothic"/>
                    <a:ea typeface="Century Gothic"/>
                    <a:cs typeface="Century Gothic"/>
                    <a:sym typeface="Century Gothic"/>
                  </a:rPr>
                  <a:t>Carefully designed to elicit a specific response from some cognitive system</a:t>
                </a:r>
                <a:endParaRPr/>
              </a:p>
            </p:txBody>
          </p:sp>
        </p:grpSp>
        <p:grpSp>
          <p:nvGrpSpPr>
            <p:cNvPr id="208" name="Google Shape;208;p26"/>
            <p:cNvGrpSpPr/>
            <p:nvPr/>
          </p:nvGrpSpPr>
          <p:grpSpPr>
            <a:xfrm>
              <a:off x="3236603" y="3606907"/>
              <a:ext cx="285376" cy="355992"/>
              <a:chOff x="1768049" y="1391763"/>
              <a:chExt cx="285376" cy="355992"/>
            </a:xfrm>
          </p:grpSpPr>
          <p:sp>
            <p:nvSpPr>
              <p:cNvPr id="209" name="Google Shape;209;p26"/>
              <p:cNvSpPr/>
              <p:nvPr/>
            </p:nvSpPr>
            <p:spPr>
              <a:xfrm>
                <a:off x="1768049" y="1391763"/>
                <a:ext cx="285376" cy="355992"/>
              </a:xfrm>
              <a:prstGeom prst="rightArrow">
                <a:avLst>
                  <a:gd name="adj1" fmla="val 60000"/>
                  <a:gd name="adj2" fmla="val 50000"/>
                </a:avLst>
              </a:prstGeom>
              <a:solidFill>
                <a:srgbClr val="A8AB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0" name="Google Shape;210;p26"/>
              <p:cNvSpPr/>
              <p:nvPr/>
            </p:nvSpPr>
            <p:spPr>
              <a:xfrm>
                <a:off x="1768049" y="1462961"/>
                <a:ext cx="199763" cy="21359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Century Gothic"/>
                  <a:ea typeface="Century Gothic"/>
                  <a:cs typeface="Century Gothic"/>
                  <a:sym typeface="Century Gothic"/>
                </a:endParaRPr>
              </a:p>
            </p:txBody>
          </p:sp>
        </p:grpSp>
        <p:sp>
          <p:nvSpPr>
            <p:cNvPr id="211" name="Google Shape;211;p26"/>
            <p:cNvSpPr/>
            <p:nvPr/>
          </p:nvSpPr>
          <p:spPr>
            <a:xfrm>
              <a:off x="3766588" y="3044135"/>
              <a:ext cx="1481535" cy="1481535"/>
            </a:xfrm>
            <a:prstGeom prst="roundRect">
              <a:avLst>
                <a:gd name="adj" fmla="val 10000"/>
              </a:avLst>
            </a:prstGeom>
            <a:blipFill rotWithShape="1">
              <a:blip r:embed="rId4">
                <a:alphaModFix/>
              </a:blip>
              <a:stretch>
                <a:fillRect t="-2999" b="-2999"/>
              </a:stretch>
            </a:blipFill>
            <a:ln w="1587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212" name="Google Shape;212;p26"/>
            <p:cNvGrpSpPr/>
            <p:nvPr/>
          </p:nvGrpSpPr>
          <p:grpSpPr>
            <a:xfrm>
              <a:off x="4007768" y="3933056"/>
              <a:ext cx="1481535" cy="1481535"/>
              <a:chOff x="2539214" y="1717912"/>
              <a:chExt cx="1481535" cy="1481535"/>
            </a:xfrm>
          </p:grpSpPr>
          <p:sp>
            <p:nvSpPr>
              <p:cNvPr id="213" name="Google Shape;213;p26"/>
              <p:cNvSpPr/>
              <p:nvPr/>
            </p:nvSpPr>
            <p:spPr>
              <a:xfrm>
                <a:off x="2539214" y="1717912"/>
                <a:ext cx="1481535" cy="1481535"/>
              </a:xfrm>
              <a:prstGeom prst="roundRect">
                <a:avLst>
                  <a:gd name="adj" fmla="val 10000"/>
                </a:avLst>
              </a:prstGeom>
              <a:solidFill>
                <a:srgbClr val="022F61"/>
              </a:solidFill>
              <a:ln w="1587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4" name="Google Shape;214;p26"/>
              <p:cNvSpPr/>
              <p:nvPr/>
            </p:nvSpPr>
            <p:spPr>
              <a:xfrm>
                <a:off x="2582607" y="1761305"/>
                <a:ext cx="1394749" cy="1394749"/>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GB" sz="1800">
                    <a:solidFill>
                      <a:schemeClr val="lt1"/>
                    </a:solidFill>
                    <a:latin typeface="Century Gothic"/>
                    <a:ea typeface="Century Gothic"/>
                    <a:cs typeface="Century Gothic"/>
                    <a:sym typeface="Century Gothic"/>
                  </a:rPr>
                  <a:t>Neuronal Activity</a:t>
                </a:r>
                <a:endParaRPr/>
              </a:p>
              <a:p>
                <a:pPr marL="57150" marR="0" lvl="1" indent="-101600" algn="l" rtl="0">
                  <a:lnSpc>
                    <a:spcPct val="90000"/>
                  </a:lnSpc>
                  <a:spcBef>
                    <a:spcPts val="630"/>
                  </a:spcBef>
                  <a:spcAft>
                    <a:spcPts val="0"/>
                  </a:spcAft>
                  <a:buClr>
                    <a:schemeClr val="lt1"/>
                  </a:buClr>
                  <a:buSzPts val="1600"/>
                  <a:buFont typeface="Century Gothic"/>
                  <a:buChar char="•"/>
                </a:pPr>
                <a:r>
                  <a:rPr lang="en-GB" sz="1600" b="0" i="0" u="none" strike="noStrike" cap="none">
                    <a:solidFill>
                      <a:schemeClr val="lt1"/>
                    </a:solidFill>
                    <a:latin typeface="Century Gothic"/>
                    <a:ea typeface="Century Gothic"/>
                    <a:cs typeface="Century Gothic"/>
                    <a:sym typeface="Century Gothic"/>
                  </a:rPr>
                  <a:t>Requires energy leading to an increase in oxygen demands</a:t>
                </a:r>
                <a:endParaRPr/>
              </a:p>
            </p:txBody>
          </p:sp>
        </p:grpSp>
        <p:grpSp>
          <p:nvGrpSpPr>
            <p:cNvPr id="215" name="Google Shape;215;p26"/>
            <p:cNvGrpSpPr/>
            <p:nvPr/>
          </p:nvGrpSpPr>
          <p:grpSpPr>
            <a:xfrm>
              <a:off x="5533499" y="3606907"/>
              <a:ext cx="285376" cy="355992"/>
              <a:chOff x="4064945" y="1391763"/>
              <a:chExt cx="285376" cy="355992"/>
            </a:xfrm>
          </p:grpSpPr>
          <p:sp>
            <p:nvSpPr>
              <p:cNvPr id="216" name="Google Shape;216;p26"/>
              <p:cNvSpPr/>
              <p:nvPr/>
            </p:nvSpPr>
            <p:spPr>
              <a:xfrm>
                <a:off x="4064945" y="1391763"/>
                <a:ext cx="285376" cy="355992"/>
              </a:xfrm>
              <a:prstGeom prst="rightArrow">
                <a:avLst>
                  <a:gd name="adj1" fmla="val 60000"/>
                  <a:gd name="adj2" fmla="val 50000"/>
                </a:avLst>
              </a:prstGeom>
              <a:solidFill>
                <a:srgbClr val="A8AB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7" name="Google Shape;217;p26"/>
              <p:cNvSpPr/>
              <p:nvPr/>
            </p:nvSpPr>
            <p:spPr>
              <a:xfrm>
                <a:off x="4064945" y="1462961"/>
                <a:ext cx="199763" cy="21359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Century Gothic"/>
                  <a:ea typeface="Century Gothic"/>
                  <a:cs typeface="Century Gothic"/>
                  <a:sym typeface="Century Gothic"/>
                </a:endParaRPr>
              </a:p>
            </p:txBody>
          </p:sp>
        </p:grpSp>
        <p:sp>
          <p:nvSpPr>
            <p:cNvPr id="218" name="Google Shape;218;p26"/>
            <p:cNvSpPr/>
            <p:nvPr/>
          </p:nvSpPr>
          <p:spPr>
            <a:xfrm>
              <a:off x="6063484" y="3044135"/>
              <a:ext cx="1481535" cy="1481535"/>
            </a:xfrm>
            <a:prstGeom prst="roundRect">
              <a:avLst>
                <a:gd name="adj" fmla="val 10000"/>
              </a:avLst>
            </a:prstGeom>
            <a:blipFill rotWithShape="1">
              <a:blip r:embed="rId5">
                <a:alphaModFix/>
              </a:blip>
              <a:stretch>
                <a:fillRect l="-21996" r="-21996"/>
              </a:stretch>
            </a:blipFill>
            <a:ln w="1587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219" name="Google Shape;219;p26"/>
            <p:cNvGrpSpPr/>
            <p:nvPr/>
          </p:nvGrpSpPr>
          <p:grpSpPr>
            <a:xfrm>
              <a:off x="6304664" y="3933056"/>
              <a:ext cx="1481535" cy="1481535"/>
              <a:chOff x="4836110" y="1717912"/>
              <a:chExt cx="1481535" cy="1481535"/>
            </a:xfrm>
          </p:grpSpPr>
          <p:sp>
            <p:nvSpPr>
              <p:cNvPr id="220" name="Google Shape;220;p26"/>
              <p:cNvSpPr/>
              <p:nvPr/>
            </p:nvSpPr>
            <p:spPr>
              <a:xfrm>
                <a:off x="4836110" y="1717912"/>
                <a:ext cx="1481535" cy="1481535"/>
              </a:xfrm>
              <a:prstGeom prst="roundRect">
                <a:avLst>
                  <a:gd name="adj" fmla="val 10000"/>
                </a:avLst>
              </a:prstGeom>
              <a:solidFill>
                <a:srgbClr val="022F61"/>
              </a:solidFill>
              <a:ln w="1587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1" name="Google Shape;221;p26"/>
              <p:cNvSpPr/>
              <p:nvPr/>
            </p:nvSpPr>
            <p:spPr>
              <a:xfrm>
                <a:off x="4879503" y="1761305"/>
                <a:ext cx="1394749" cy="1394749"/>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GB" sz="1800">
                    <a:solidFill>
                      <a:schemeClr val="lt1"/>
                    </a:solidFill>
                    <a:latin typeface="Century Gothic"/>
                    <a:ea typeface="Century Gothic"/>
                    <a:cs typeface="Century Gothic"/>
                    <a:sym typeface="Century Gothic"/>
                  </a:rPr>
                  <a:t>Neurovascular Coupling</a:t>
                </a:r>
                <a:endParaRPr/>
              </a:p>
              <a:p>
                <a:pPr marL="57150" marR="0" lvl="1" indent="-101600" algn="l" rtl="0">
                  <a:lnSpc>
                    <a:spcPct val="90000"/>
                  </a:lnSpc>
                  <a:spcBef>
                    <a:spcPts val="630"/>
                  </a:spcBef>
                  <a:spcAft>
                    <a:spcPts val="0"/>
                  </a:spcAft>
                  <a:buClr>
                    <a:schemeClr val="lt1"/>
                  </a:buClr>
                  <a:buSzPts val="1600"/>
                  <a:buFont typeface="Century Gothic"/>
                  <a:buChar char="•"/>
                </a:pPr>
                <a:r>
                  <a:rPr lang="en-GB" sz="1600" b="0" i="0" u="none" strike="noStrike" cap="none">
                    <a:solidFill>
                      <a:schemeClr val="lt1"/>
                    </a:solidFill>
                    <a:latin typeface="Century Gothic"/>
                    <a:ea typeface="Century Gothic"/>
                    <a:cs typeface="Century Gothic"/>
                    <a:sym typeface="Century Gothic"/>
                  </a:rPr>
                  <a:t>Vessels dilate</a:t>
                </a:r>
                <a:endParaRPr/>
              </a:p>
              <a:p>
                <a:pPr marL="57150" marR="0" lvl="1" indent="-101600" algn="l" rtl="0">
                  <a:lnSpc>
                    <a:spcPct val="90000"/>
                  </a:lnSpc>
                  <a:spcBef>
                    <a:spcPts val="240"/>
                  </a:spcBef>
                  <a:spcAft>
                    <a:spcPts val="0"/>
                  </a:spcAft>
                  <a:buClr>
                    <a:schemeClr val="lt1"/>
                  </a:buClr>
                  <a:buSzPts val="1600"/>
                  <a:buFont typeface="Century Gothic"/>
                  <a:buChar char="•"/>
                </a:pPr>
                <a:r>
                  <a:rPr lang="en-GB" sz="1600" b="0" i="0" u="none" strike="noStrike" cap="none">
                    <a:solidFill>
                      <a:schemeClr val="lt1"/>
                    </a:solidFill>
                    <a:latin typeface="Century Gothic"/>
                    <a:ea typeface="Century Gothic"/>
                    <a:cs typeface="Century Gothic"/>
                    <a:sym typeface="Century Gothic"/>
                  </a:rPr>
                  <a:t>Blood flow increases</a:t>
                </a:r>
                <a:endParaRPr/>
              </a:p>
              <a:p>
                <a:pPr marL="57150" marR="0" lvl="1" indent="-101600" algn="l" rtl="0">
                  <a:lnSpc>
                    <a:spcPct val="90000"/>
                  </a:lnSpc>
                  <a:spcBef>
                    <a:spcPts val="240"/>
                  </a:spcBef>
                  <a:spcAft>
                    <a:spcPts val="0"/>
                  </a:spcAft>
                  <a:buClr>
                    <a:schemeClr val="lt1"/>
                  </a:buClr>
                  <a:buSzPts val="1600"/>
                  <a:buFont typeface="Century Gothic"/>
                  <a:buChar char="•"/>
                </a:pPr>
                <a:r>
                  <a:rPr lang="en-GB" sz="1600" b="0" i="0" u="none" strike="noStrike" cap="none">
                    <a:solidFill>
                      <a:schemeClr val="lt1"/>
                    </a:solidFill>
                    <a:latin typeface="Century Gothic"/>
                    <a:ea typeface="Century Gothic"/>
                    <a:cs typeface="Century Gothic"/>
                    <a:sym typeface="Century Gothic"/>
                  </a:rPr>
                  <a:t>The supply of oxygen exceeds demand</a:t>
                </a:r>
                <a:endParaRPr/>
              </a:p>
            </p:txBody>
          </p:sp>
        </p:grpSp>
        <p:grpSp>
          <p:nvGrpSpPr>
            <p:cNvPr id="222" name="Google Shape;222;p26"/>
            <p:cNvGrpSpPr/>
            <p:nvPr/>
          </p:nvGrpSpPr>
          <p:grpSpPr>
            <a:xfrm>
              <a:off x="7830396" y="3606907"/>
              <a:ext cx="285376" cy="355992"/>
              <a:chOff x="6361842" y="1391763"/>
              <a:chExt cx="285376" cy="355992"/>
            </a:xfrm>
          </p:grpSpPr>
          <p:sp>
            <p:nvSpPr>
              <p:cNvPr id="223" name="Google Shape;223;p26"/>
              <p:cNvSpPr/>
              <p:nvPr/>
            </p:nvSpPr>
            <p:spPr>
              <a:xfrm>
                <a:off x="6361842" y="1391763"/>
                <a:ext cx="285376" cy="355992"/>
              </a:xfrm>
              <a:prstGeom prst="rightArrow">
                <a:avLst>
                  <a:gd name="adj1" fmla="val 60000"/>
                  <a:gd name="adj2" fmla="val 50000"/>
                </a:avLst>
              </a:prstGeom>
              <a:solidFill>
                <a:srgbClr val="A8AB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4" name="Google Shape;224;p26"/>
              <p:cNvSpPr/>
              <p:nvPr/>
            </p:nvSpPr>
            <p:spPr>
              <a:xfrm>
                <a:off x="6361842" y="1462961"/>
                <a:ext cx="199763" cy="21359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600">
                  <a:solidFill>
                    <a:schemeClr val="lt1"/>
                  </a:solidFill>
                  <a:latin typeface="Century Gothic"/>
                  <a:ea typeface="Century Gothic"/>
                  <a:cs typeface="Century Gothic"/>
                  <a:sym typeface="Century Gothic"/>
                </a:endParaRPr>
              </a:p>
            </p:txBody>
          </p:sp>
        </p:grpSp>
        <p:sp>
          <p:nvSpPr>
            <p:cNvPr id="225" name="Google Shape;225;p26"/>
            <p:cNvSpPr/>
            <p:nvPr/>
          </p:nvSpPr>
          <p:spPr>
            <a:xfrm>
              <a:off x="8360380" y="3044135"/>
              <a:ext cx="1481535" cy="1481535"/>
            </a:xfrm>
            <a:prstGeom prst="roundRect">
              <a:avLst>
                <a:gd name="adj" fmla="val 10000"/>
              </a:avLst>
            </a:prstGeom>
            <a:blipFill rotWithShape="1">
              <a:blip r:embed="rId6">
                <a:alphaModFix/>
              </a:blip>
              <a:stretch>
                <a:fillRect l="-5999" r="-5998"/>
              </a:stretch>
            </a:blipFill>
            <a:ln w="1587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grpSp>
          <p:nvGrpSpPr>
            <p:cNvPr id="226" name="Google Shape;226;p26"/>
            <p:cNvGrpSpPr/>
            <p:nvPr/>
          </p:nvGrpSpPr>
          <p:grpSpPr>
            <a:xfrm>
              <a:off x="8601560" y="3933056"/>
              <a:ext cx="1481535" cy="1481535"/>
              <a:chOff x="7133006" y="1717912"/>
              <a:chExt cx="1481535" cy="1481535"/>
            </a:xfrm>
          </p:grpSpPr>
          <p:sp>
            <p:nvSpPr>
              <p:cNvPr id="227" name="Google Shape;227;p26"/>
              <p:cNvSpPr/>
              <p:nvPr/>
            </p:nvSpPr>
            <p:spPr>
              <a:xfrm>
                <a:off x="7133006" y="1717912"/>
                <a:ext cx="1481535" cy="1481535"/>
              </a:xfrm>
              <a:prstGeom prst="roundRect">
                <a:avLst>
                  <a:gd name="adj" fmla="val 10000"/>
                </a:avLst>
              </a:prstGeom>
              <a:solidFill>
                <a:srgbClr val="022F61"/>
              </a:solidFill>
              <a:ln w="15875" cap="rnd"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28" name="Google Shape;228;p26"/>
              <p:cNvSpPr/>
              <p:nvPr/>
            </p:nvSpPr>
            <p:spPr>
              <a:xfrm>
                <a:off x="7176399" y="1761305"/>
                <a:ext cx="1394749" cy="1394749"/>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GB" sz="1800">
                    <a:solidFill>
                      <a:schemeClr val="lt1"/>
                    </a:solidFill>
                    <a:latin typeface="Century Gothic"/>
                    <a:ea typeface="Century Gothic"/>
                    <a:cs typeface="Century Gothic"/>
                    <a:sym typeface="Century Gothic"/>
                  </a:rPr>
                  <a:t>BOLD Contrast</a:t>
                </a:r>
                <a:endParaRPr/>
              </a:p>
              <a:p>
                <a:pPr marL="57150" marR="0" lvl="1" indent="-101600" algn="l" rtl="0">
                  <a:lnSpc>
                    <a:spcPct val="90000"/>
                  </a:lnSpc>
                  <a:spcBef>
                    <a:spcPts val="630"/>
                  </a:spcBef>
                  <a:spcAft>
                    <a:spcPts val="0"/>
                  </a:spcAft>
                  <a:buClr>
                    <a:schemeClr val="lt1"/>
                  </a:buClr>
                  <a:buSzPts val="1600"/>
                  <a:buFont typeface="Century Gothic"/>
                  <a:buChar char="•"/>
                </a:pPr>
                <a:r>
                  <a:rPr lang="en-GB" sz="1600" b="0" i="0" u="none" strike="noStrike" cap="none">
                    <a:solidFill>
                      <a:schemeClr val="lt1"/>
                    </a:solidFill>
                    <a:latin typeface="Century Gothic"/>
                    <a:ea typeface="Century Gothic"/>
                    <a:cs typeface="Century Gothic"/>
                    <a:sym typeface="Century Gothic"/>
                  </a:rPr>
                  <a:t>The net increase in oxygenated hemoglobin in the vasculature leads to an increase in signal</a:t>
                </a:r>
                <a:r>
                  <a:rPr lang="en-GB" sz="1100" b="0" i="0" u="none" strike="noStrike" cap="none">
                    <a:solidFill>
                      <a:schemeClr val="lt1"/>
                    </a:solidFill>
                    <a:latin typeface="Century Gothic"/>
                    <a:ea typeface="Century Gothic"/>
                    <a:cs typeface="Century Gothic"/>
                    <a:sym typeface="Century Gothic"/>
                  </a:rPr>
                  <a:t>	</a:t>
                </a: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7"/>
          <p:cNvSpPr txBox="1"/>
          <p:nvPr/>
        </p:nvSpPr>
        <p:spPr>
          <a:xfrm>
            <a:off x="122922" y="98250"/>
            <a:ext cx="7055380" cy="140053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3"/>
              </a:buClr>
              <a:buSzPts val="2800"/>
              <a:buFont typeface="Century Gothic"/>
              <a:buNone/>
            </a:pPr>
            <a:r>
              <a:rPr lang="en-GB" sz="3600" b="1">
                <a:latin typeface="Century Gothic"/>
                <a:ea typeface="Century Gothic"/>
                <a:cs typeface="Century Gothic"/>
                <a:sym typeface="Century Gothic"/>
              </a:rPr>
              <a:t>Hydrogen Ions</a:t>
            </a:r>
            <a:endParaRPr sz="3600" b="1">
              <a:latin typeface="Century Gothic"/>
              <a:ea typeface="Century Gothic"/>
              <a:cs typeface="Century Gothic"/>
              <a:sym typeface="Century Gothic"/>
            </a:endParaRPr>
          </a:p>
        </p:txBody>
      </p:sp>
      <p:sp>
        <p:nvSpPr>
          <p:cNvPr id="235" name="Google Shape;235;p27"/>
          <p:cNvSpPr txBox="1"/>
          <p:nvPr/>
        </p:nvSpPr>
        <p:spPr>
          <a:xfrm>
            <a:off x="269175" y="1825600"/>
            <a:ext cx="4997400" cy="4748700"/>
          </a:xfrm>
          <a:prstGeom prst="rect">
            <a:avLst/>
          </a:prstGeom>
          <a:noFill/>
          <a:ln>
            <a:noFill/>
          </a:ln>
        </p:spPr>
        <p:txBody>
          <a:bodyPr spcFirstLastPara="1" wrap="square" lIns="91425" tIns="45700" rIns="91425" bIns="45700" anchor="t" anchorCtr="0">
            <a:noAutofit/>
          </a:bodyPr>
          <a:lstStyle/>
          <a:p>
            <a:pPr marL="228600" marR="0" lvl="0" indent="-216534" algn="l" rtl="0">
              <a:lnSpc>
                <a:spcPct val="70000"/>
              </a:lnSpc>
              <a:spcBef>
                <a:spcPts val="0"/>
              </a:spcBef>
              <a:spcAft>
                <a:spcPts val="0"/>
              </a:spcAft>
              <a:buSzPts val="2400"/>
              <a:buFont typeface="Century Gothic"/>
              <a:buChar char="•"/>
            </a:pPr>
            <a:r>
              <a:rPr lang="en-GB" sz="2400">
                <a:latin typeface="Century Gothic"/>
                <a:ea typeface="Century Gothic"/>
                <a:cs typeface="Century Gothic"/>
                <a:sym typeface="Century Gothic"/>
              </a:rPr>
              <a:t>Human tissue contains many hydrogen ions.</a:t>
            </a:r>
            <a:endParaRPr sz="2400">
              <a:latin typeface="Century Gothic"/>
              <a:ea typeface="Century Gothic"/>
              <a:cs typeface="Century Gothic"/>
              <a:sym typeface="Century Gothic"/>
            </a:endParaRPr>
          </a:p>
          <a:p>
            <a:pPr marL="685800" marR="0" lvl="1" indent="-228600" algn="l" rtl="0">
              <a:lnSpc>
                <a:spcPct val="70000"/>
              </a:lnSpc>
              <a:spcBef>
                <a:spcPts val="500"/>
              </a:spcBef>
              <a:spcAft>
                <a:spcPts val="0"/>
              </a:spcAft>
              <a:buSzPts val="2220"/>
              <a:buFont typeface="Century Gothic"/>
              <a:buChar char="•"/>
            </a:pPr>
            <a:r>
              <a:rPr lang="en-GB" sz="2220" i="0" u="none" strike="noStrike" cap="none">
                <a:latin typeface="Century Gothic"/>
                <a:ea typeface="Century Gothic"/>
                <a:cs typeface="Century Gothic"/>
                <a:sym typeface="Century Gothic"/>
              </a:rPr>
              <a:t>Fat</a:t>
            </a:r>
            <a:endParaRPr>
              <a:latin typeface="Century Gothic"/>
              <a:ea typeface="Century Gothic"/>
              <a:cs typeface="Century Gothic"/>
              <a:sym typeface="Century Gothic"/>
            </a:endParaRPr>
          </a:p>
          <a:p>
            <a:pPr marL="685800" marR="0" lvl="1" indent="-228600" algn="l" rtl="0">
              <a:lnSpc>
                <a:spcPct val="70000"/>
              </a:lnSpc>
              <a:spcBef>
                <a:spcPts val="500"/>
              </a:spcBef>
              <a:spcAft>
                <a:spcPts val="0"/>
              </a:spcAft>
              <a:buSzPts val="2220"/>
              <a:buFont typeface="Century Gothic"/>
              <a:buChar char="•"/>
            </a:pPr>
            <a:r>
              <a:rPr lang="en-GB" sz="2220" i="0" u="none" strike="noStrike" cap="none">
                <a:latin typeface="Century Gothic"/>
                <a:ea typeface="Century Gothic"/>
                <a:cs typeface="Century Gothic"/>
                <a:sym typeface="Century Gothic"/>
              </a:rPr>
              <a:t>Water:</a:t>
            </a:r>
            <a:br>
              <a:rPr lang="en-GB" sz="2220" i="0" u="none" strike="noStrike" cap="none">
                <a:latin typeface="Century Gothic"/>
                <a:ea typeface="Century Gothic"/>
                <a:cs typeface="Century Gothic"/>
                <a:sym typeface="Century Gothic"/>
              </a:rPr>
            </a:br>
            <a:r>
              <a:rPr lang="en-GB" sz="2220" i="0" u="none" strike="noStrike" cap="none">
                <a:latin typeface="Century Gothic"/>
                <a:ea typeface="Century Gothic"/>
                <a:cs typeface="Century Gothic"/>
                <a:sym typeface="Century Gothic"/>
              </a:rPr>
              <a:t>A trillion, trillion, trillion water molecules in the human body.</a:t>
            </a:r>
            <a:endParaRPr>
              <a:latin typeface="Century Gothic"/>
              <a:ea typeface="Century Gothic"/>
              <a:cs typeface="Century Gothic"/>
              <a:sym typeface="Century Gothic"/>
            </a:endParaRPr>
          </a:p>
          <a:p>
            <a:pPr marL="228600" marR="0" lvl="0" indent="-216534" algn="l" rtl="0">
              <a:lnSpc>
                <a:spcPct val="70000"/>
              </a:lnSpc>
              <a:spcBef>
                <a:spcPts val="1000"/>
              </a:spcBef>
              <a:spcAft>
                <a:spcPts val="0"/>
              </a:spcAft>
              <a:buSzPts val="2400"/>
              <a:buFont typeface="Century Gothic"/>
              <a:buChar char="•"/>
            </a:pPr>
            <a:r>
              <a:rPr lang="en-GB" sz="2400">
                <a:latin typeface="Century Gothic"/>
                <a:ea typeface="Century Gothic"/>
                <a:cs typeface="Century Gothic"/>
                <a:sym typeface="Century Gothic"/>
              </a:rPr>
              <a:t>Hydrogen atoms are tiny magnets</a:t>
            </a:r>
            <a:endParaRPr sz="2400">
              <a:latin typeface="Century Gothic"/>
              <a:ea typeface="Century Gothic"/>
              <a:cs typeface="Century Gothic"/>
              <a:sym typeface="Century Gothic"/>
            </a:endParaRPr>
          </a:p>
          <a:p>
            <a:pPr marL="228600" marR="0" lvl="0" indent="-64135" algn="l" rtl="0">
              <a:lnSpc>
                <a:spcPct val="70000"/>
              </a:lnSpc>
              <a:spcBef>
                <a:spcPts val="1000"/>
              </a:spcBef>
              <a:spcAft>
                <a:spcPts val="0"/>
              </a:spcAft>
              <a:buClr>
                <a:schemeClr val="lt1"/>
              </a:buClr>
              <a:buSzPts val="2590"/>
              <a:buFont typeface="Arial"/>
              <a:buNone/>
            </a:pPr>
            <a:endParaRPr sz="2590">
              <a:solidFill>
                <a:schemeClr val="lt1"/>
              </a:solidFill>
              <a:latin typeface="Century Gothic"/>
              <a:ea typeface="Century Gothic"/>
              <a:cs typeface="Century Gothic"/>
              <a:sym typeface="Century Gothic"/>
            </a:endParaRPr>
          </a:p>
        </p:txBody>
      </p:sp>
      <p:pic>
        <p:nvPicPr>
          <p:cNvPr id="236" name="Google Shape;236;p27"/>
          <p:cNvPicPr preferRelativeResize="0"/>
          <p:nvPr/>
        </p:nvPicPr>
        <p:blipFill rotWithShape="1">
          <a:blip r:embed="rId3">
            <a:alphaModFix/>
          </a:blip>
          <a:srcRect/>
          <a:stretch/>
        </p:blipFill>
        <p:spPr>
          <a:xfrm>
            <a:off x="6322127" y="727303"/>
            <a:ext cx="1351474" cy="2521651"/>
          </a:xfrm>
          <a:prstGeom prst="rect">
            <a:avLst/>
          </a:prstGeom>
          <a:noFill/>
          <a:ln>
            <a:noFill/>
          </a:ln>
        </p:spPr>
      </p:pic>
      <p:pic>
        <p:nvPicPr>
          <p:cNvPr id="237" name="Google Shape;237;p27"/>
          <p:cNvPicPr preferRelativeResize="0"/>
          <p:nvPr/>
        </p:nvPicPr>
        <p:blipFill rotWithShape="1">
          <a:blip r:embed="rId4">
            <a:alphaModFix/>
          </a:blip>
          <a:srcRect/>
          <a:stretch/>
        </p:blipFill>
        <p:spPr>
          <a:xfrm>
            <a:off x="8079136" y="4699873"/>
            <a:ext cx="3352178" cy="1874421"/>
          </a:xfrm>
          <a:prstGeom prst="rect">
            <a:avLst/>
          </a:prstGeom>
          <a:noFill/>
          <a:ln>
            <a:noFill/>
          </a:ln>
        </p:spPr>
      </p:pic>
      <p:pic>
        <p:nvPicPr>
          <p:cNvPr id="238" name="Google Shape;238;p27" descr="mage result for radiofrequency pulse spin"/>
          <p:cNvPicPr preferRelativeResize="0"/>
          <p:nvPr/>
        </p:nvPicPr>
        <p:blipFill rotWithShape="1">
          <a:blip r:embed="rId5">
            <a:alphaModFix/>
          </a:blip>
          <a:srcRect/>
          <a:stretch/>
        </p:blipFill>
        <p:spPr>
          <a:xfrm>
            <a:off x="8207936" y="472668"/>
            <a:ext cx="3223383" cy="3948644"/>
          </a:xfrm>
          <a:prstGeom prst="rect">
            <a:avLst/>
          </a:prstGeom>
          <a:noFill/>
          <a:ln>
            <a:noFill/>
          </a:ln>
        </p:spPr>
      </p:pic>
      <p:pic>
        <p:nvPicPr>
          <p:cNvPr id="239" name="Google Shape;239;p27"/>
          <p:cNvPicPr preferRelativeResize="0"/>
          <p:nvPr/>
        </p:nvPicPr>
        <p:blipFill rotWithShape="1">
          <a:blip r:embed="rId6">
            <a:alphaModFix/>
          </a:blip>
          <a:srcRect/>
          <a:stretch/>
        </p:blipFill>
        <p:spPr>
          <a:xfrm>
            <a:off x="6104048" y="3553548"/>
            <a:ext cx="1787625" cy="3074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a:spLocks noGrp="1"/>
          </p:cNvSpPr>
          <p:nvPr>
            <p:ph type="title"/>
          </p:nvPr>
        </p:nvSpPr>
        <p:spPr>
          <a:xfrm>
            <a:off x="2568313" y="157088"/>
            <a:ext cx="7055400" cy="1400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3"/>
              </a:buClr>
              <a:buSzPts val="3600"/>
              <a:buFont typeface="Century Gothic"/>
              <a:buNone/>
            </a:pPr>
            <a:r>
              <a:rPr lang="en-GB" sz="3600" b="1">
                <a:solidFill>
                  <a:srgbClr val="000000"/>
                </a:solidFill>
              </a:rPr>
              <a:t>NUCLEAR SPIN: PRECESSION</a:t>
            </a:r>
            <a:endParaRPr sz="4400" b="1">
              <a:solidFill>
                <a:srgbClr val="000000"/>
              </a:solidFill>
            </a:endParaRPr>
          </a:p>
        </p:txBody>
      </p:sp>
      <p:sp>
        <p:nvSpPr>
          <p:cNvPr id="245" name="Google Shape;245;p28"/>
          <p:cNvSpPr txBox="1">
            <a:spLocks noGrp="1"/>
          </p:cNvSpPr>
          <p:nvPr>
            <p:ph type="body" idx="1"/>
          </p:nvPr>
        </p:nvSpPr>
        <p:spPr>
          <a:xfrm>
            <a:off x="151900" y="2611625"/>
            <a:ext cx="7003200" cy="278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360"/>
              <a:buNone/>
            </a:pPr>
            <a:r>
              <a:rPr lang="en-GB" sz="2400">
                <a:solidFill>
                  <a:srgbClr val="000000"/>
                </a:solidFill>
              </a:rPr>
              <a:t>In nuclear spin, the proton spins around the long axis of the primary magnetic field. Never truly aligned!</a:t>
            </a:r>
            <a:endParaRPr sz="2400">
              <a:solidFill>
                <a:srgbClr val="000000"/>
              </a:solidFill>
            </a:endParaRPr>
          </a:p>
          <a:p>
            <a:pPr marL="0" lvl="0" indent="0" algn="l" rtl="0">
              <a:lnSpc>
                <a:spcPct val="90000"/>
              </a:lnSpc>
              <a:spcBef>
                <a:spcPts val="940"/>
              </a:spcBef>
              <a:spcAft>
                <a:spcPts val="0"/>
              </a:spcAft>
              <a:buSzPts val="1360"/>
              <a:buNone/>
            </a:pPr>
            <a:endParaRPr sz="2400">
              <a:solidFill>
                <a:srgbClr val="000000"/>
              </a:solidFill>
            </a:endParaRPr>
          </a:p>
          <a:p>
            <a:pPr marL="0" lvl="0" indent="0" algn="l" rtl="0">
              <a:lnSpc>
                <a:spcPct val="90000"/>
              </a:lnSpc>
              <a:spcBef>
                <a:spcPts val="940"/>
              </a:spcBef>
              <a:spcAft>
                <a:spcPts val="0"/>
              </a:spcAft>
              <a:buSzPts val="1360"/>
              <a:buNone/>
            </a:pPr>
            <a:r>
              <a:rPr lang="en-GB" sz="2400">
                <a:solidFill>
                  <a:srgbClr val="000000"/>
                </a:solidFill>
              </a:rPr>
              <a:t>The proton gyrates as it spins into alignment.</a:t>
            </a:r>
            <a:endParaRPr sz="2400">
              <a:solidFill>
                <a:srgbClr val="000000"/>
              </a:solidFill>
            </a:endParaRPr>
          </a:p>
          <a:p>
            <a:pPr marL="0" lvl="0" indent="0" algn="l" rtl="0">
              <a:lnSpc>
                <a:spcPct val="90000"/>
              </a:lnSpc>
              <a:spcBef>
                <a:spcPts val="940"/>
              </a:spcBef>
              <a:spcAft>
                <a:spcPts val="0"/>
              </a:spcAft>
              <a:buSzPts val="1360"/>
              <a:buNone/>
            </a:pPr>
            <a:endParaRPr sz="2400">
              <a:solidFill>
                <a:srgbClr val="000000"/>
              </a:solidFill>
            </a:endParaRPr>
          </a:p>
          <a:p>
            <a:pPr marL="0" lvl="0" indent="0" algn="l" rtl="0">
              <a:lnSpc>
                <a:spcPct val="90000"/>
              </a:lnSpc>
              <a:spcBef>
                <a:spcPts val="940"/>
              </a:spcBef>
              <a:spcAft>
                <a:spcPts val="0"/>
              </a:spcAft>
              <a:buSzPts val="1360"/>
              <a:buNone/>
            </a:pPr>
            <a:r>
              <a:rPr lang="en-GB" sz="2400">
                <a:solidFill>
                  <a:srgbClr val="000000"/>
                </a:solidFill>
              </a:rPr>
              <a:t>= precession</a:t>
            </a:r>
            <a:endParaRPr sz="2400">
              <a:solidFill>
                <a:srgbClr val="000000"/>
              </a:solidFill>
            </a:endParaRPr>
          </a:p>
          <a:p>
            <a:pPr marL="0" lvl="0" indent="0" algn="l" rtl="0">
              <a:lnSpc>
                <a:spcPct val="90000"/>
              </a:lnSpc>
              <a:spcBef>
                <a:spcPts val="940"/>
              </a:spcBef>
              <a:spcAft>
                <a:spcPts val="0"/>
              </a:spcAft>
              <a:buSzPts val="1360"/>
              <a:buNone/>
            </a:pPr>
            <a:endParaRPr sz="1700"/>
          </a:p>
          <a:p>
            <a:pPr marL="0" lvl="0" indent="0" algn="l" rtl="0">
              <a:lnSpc>
                <a:spcPct val="90000"/>
              </a:lnSpc>
              <a:spcBef>
                <a:spcPts val="940"/>
              </a:spcBef>
              <a:spcAft>
                <a:spcPts val="0"/>
              </a:spcAft>
              <a:buSzPts val="1360"/>
              <a:buNone/>
            </a:pPr>
            <a:endParaRPr sz="1700"/>
          </a:p>
        </p:txBody>
      </p:sp>
      <p:pic>
        <p:nvPicPr>
          <p:cNvPr id="246" name="Google Shape;246;p28" descr="http://www.dossier-irm.fr/images/p001_1_00.jpg"/>
          <p:cNvPicPr preferRelativeResize="0"/>
          <p:nvPr/>
        </p:nvPicPr>
        <p:blipFill rotWithShape="1">
          <a:blip r:embed="rId3">
            <a:alphaModFix/>
          </a:blip>
          <a:srcRect/>
          <a:stretch/>
        </p:blipFill>
        <p:spPr>
          <a:xfrm>
            <a:off x="7927209" y="2319633"/>
            <a:ext cx="3357875" cy="2789239"/>
          </a:xfrm>
          <a:prstGeom prst="rect">
            <a:avLst/>
          </a:prstGeom>
          <a:noFill/>
          <a:ln>
            <a:noFill/>
          </a:ln>
        </p:spPr>
      </p:pic>
    </p:spTree>
  </p:cSld>
  <p:clrMapOvr>
    <a:masterClrMapping/>
  </p:clrMapOvr>
</p:sld>
</file>

<file path=ppt/theme/theme1.xml><?xml version="1.0" encoding="utf-8"?>
<a:theme xmlns:a="http://schemas.openxmlformats.org/drawingml/2006/main"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3083</Words>
  <Application>Microsoft Office PowerPoint</Application>
  <PresentationFormat>Widescreen</PresentationFormat>
  <Paragraphs>387</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Noto Sans Symbols</vt:lpstr>
      <vt:lpstr>Roboto</vt:lpstr>
      <vt:lpstr>Century Gothic</vt:lpstr>
      <vt:lpstr>Calibri</vt:lpstr>
      <vt:lpstr>Slice</vt:lpstr>
      <vt:lpstr>BASIS OF THE BOLD SIGNAL </vt:lpstr>
      <vt:lpstr>PowerPoint Presentation</vt:lpstr>
      <vt:lpstr>PowerPoint Presentation</vt:lpstr>
      <vt:lpstr>PowerPoint Presentation</vt:lpstr>
      <vt:lpstr>THE MRI SCANNER </vt:lpstr>
      <vt:lpstr>PowerPoint Presentation</vt:lpstr>
      <vt:lpstr>PowerPoint Presentation</vt:lpstr>
      <vt:lpstr>PowerPoint Presentation</vt:lpstr>
      <vt:lpstr>NUCLEAR SPIN: PRECESSION</vt:lpstr>
      <vt:lpstr>HTTPS://WWW.YOUTUBE.COM/WATCH?V=0YBUSORH0LW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THE BOLD SIGNAL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BASIS OF THE BOLD SIGNAL</dc:title>
  <dc:creator>Marte Jensen</dc:creator>
  <cp:lastModifiedBy>Magda Dubois</cp:lastModifiedBy>
  <cp:revision>3</cp:revision>
  <dcterms:modified xsi:type="dcterms:W3CDTF">2018-11-07T11:20:06Z</dcterms:modified>
</cp:coreProperties>
</file>