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93" r:id="rId2"/>
    <p:sldId id="296" r:id="rId3"/>
    <p:sldId id="323" r:id="rId4"/>
    <p:sldId id="359" r:id="rId5"/>
    <p:sldId id="360" r:id="rId6"/>
    <p:sldId id="362" r:id="rId7"/>
    <p:sldId id="322" r:id="rId8"/>
    <p:sldId id="364" r:id="rId9"/>
    <p:sldId id="295" r:id="rId10"/>
    <p:sldId id="365" r:id="rId11"/>
    <p:sldId id="366" r:id="rId12"/>
    <p:sldId id="333" r:id="rId13"/>
    <p:sldId id="297" r:id="rId14"/>
    <p:sldId id="298" r:id="rId15"/>
    <p:sldId id="367" r:id="rId16"/>
    <p:sldId id="368" r:id="rId17"/>
    <p:sldId id="324" r:id="rId18"/>
    <p:sldId id="369" r:id="rId19"/>
    <p:sldId id="370" r:id="rId20"/>
    <p:sldId id="371" r:id="rId21"/>
    <p:sldId id="334" r:id="rId22"/>
    <p:sldId id="325" r:id="rId23"/>
    <p:sldId id="330" r:id="rId24"/>
    <p:sldId id="372" r:id="rId25"/>
    <p:sldId id="373" r:id="rId26"/>
    <p:sldId id="374" r:id="rId27"/>
    <p:sldId id="329" r:id="rId28"/>
    <p:sldId id="375" r:id="rId29"/>
    <p:sldId id="376" r:id="rId30"/>
    <p:sldId id="335" r:id="rId31"/>
    <p:sldId id="377" r:id="rId32"/>
    <p:sldId id="331" r:id="rId33"/>
    <p:sldId id="378" r:id="rId34"/>
    <p:sldId id="379" r:id="rId35"/>
    <p:sldId id="380" r:id="rId36"/>
    <p:sldId id="356" r:id="rId37"/>
    <p:sldId id="382" r:id="rId38"/>
    <p:sldId id="381" r:id="rId39"/>
    <p:sldId id="384" r:id="rId40"/>
    <p:sldId id="383" r:id="rId41"/>
    <p:sldId id="358" r:id="rId42"/>
    <p:sldId id="385" r:id="rId43"/>
    <p:sldId id="386" r:id="rId44"/>
    <p:sldId id="387" r:id="rId45"/>
    <p:sldId id="388" r:id="rId46"/>
    <p:sldId id="389" r:id="rId47"/>
    <p:sldId id="390" r:id="rId48"/>
    <p:sldId id="391" r:id="rId49"/>
    <p:sldId id="392" r:id="rId50"/>
    <p:sldId id="393" r:id="rId51"/>
    <p:sldId id="394" r:id="rId52"/>
    <p:sldId id="395" r:id="rId53"/>
    <p:sldId id="396" r:id="rId54"/>
    <p:sldId id="397" r:id="rId55"/>
    <p:sldId id="398" r:id="rId56"/>
    <p:sldId id="399" r:id="rId57"/>
    <p:sldId id="400" r:id="rId58"/>
    <p:sldId id="401" r:id="rId59"/>
    <p:sldId id="402" r:id="rId60"/>
    <p:sldId id="403" r:id="rId61"/>
    <p:sldId id="404" r:id="rId62"/>
    <p:sldId id="405" r:id="rId63"/>
    <p:sldId id="406"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 Lu" initials="DL" lastIdx="1" clrIdx="0"/>
  <p:cmAuthor id="2" name="Rachel Bedder" initials="RB" lastIdx="1" clrIdx="1">
    <p:extLst>
      <p:ext uri="{19B8F6BF-5375-455C-9EA6-DF929625EA0E}">
        <p15:presenceInfo xmlns:p15="http://schemas.microsoft.com/office/powerpoint/2012/main" userId="839ef60c060423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00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5" autoAdjust="0"/>
    <p:restoredTop sz="50061" autoAdjust="0"/>
  </p:normalViewPr>
  <p:slideViewPr>
    <p:cSldViewPr snapToGrid="0">
      <p:cViewPr varScale="1">
        <p:scale>
          <a:sx n="64" d="100"/>
          <a:sy n="64" d="100"/>
        </p:scale>
        <p:origin x="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14T12:28:11.194" idx="1">
    <p:pos x="7672" y="4079"/>
    <p:text/>
    <p:extLst>
      <p:ext uri="{C676402C-5697-4E1C-873F-D02D1690AC5C}">
        <p15:threadingInfo xmlns:p15="http://schemas.microsoft.com/office/powerpoint/2012/main" timeZoneBias="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0341E-0689-41EF-B6E9-E55BC5D1B08D}" type="datetimeFigureOut">
              <a:rPr lang="en-GB" smtClean="0"/>
              <a:t>14/02/2018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B7C3B-7082-46EE-B3E5-88F90964F705}" type="slidenum">
              <a:rPr lang="en-GB" smtClean="0"/>
              <a:t>‹#›</a:t>
            </a:fld>
            <a:endParaRPr lang="en-GB"/>
          </a:p>
        </p:txBody>
      </p:sp>
    </p:spTree>
    <p:extLst>
      <p:ext uri="{BB962C8B-B14F-4D97-AF65-F5344CB8AC3E}">
        <p14:creationId xmlns:p14="http://schemas.microsoft.com/office/powerpoint/2010/main" val="216219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en.wikipedia.org/wiki/Computation" TargetMode="External"/><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https://en.wikipedia.org/wiki/Random_sampling" TargetMode="External"/><Relationship Id="rId4" Type="http://schemas.openxmlformats.org/officeDocument/2006/relationships/hyperlink" Target="https://en.wikipedia.org/wiki/Algorithm"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en.wikipedia.org/wiki/Algorithm"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s://en.wikipedia.org/wiki/Markov_chain#Steady-state_analysis_and_limiting_distributions" TargetMode="External"/><Relationship Id="rId5" Type="http://schemas.openxmlformats.org/officeDocument/2006/relationships/hyperlink" Target="https://en.wikipedia.org/wiki/Markov_chain" TargetMode="External"/><Relationship Id="rId4" Type="http://schemas.openxmlformats.org/officeDocument/2006/relationships/hyperlink" Target="https://en.wikipedia.org/wiki/Probability_distribu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r>
              <a:rPr lang="en-US" b="0" dirty="0" smtClean="0"/>
              <a:t> – </a:t>
            </a:r>
          </a:p>
          <a:p>
            <a:r>
              <a:rPr lang="en-US" b="0" baseline="0" dirty="0" smtClean="0"/>
              <a:t>cover some different techniques used</a:t>
            </a:r>
          </a:p>
          <a:p>
            <a:endParaRPr lang="en-US" dirty="0"/>
          </a:p>
        </p:txBody>
      </p:sp>
      <p:sp>
        <p:nvSpPr>
          <p:cNvPr id="4" name="Slide Number Placeholder 3"/>
          <p:cNvSpPr>
            <a:spLocks noGrp="1"/>
          </p:cNvSpPr>
          <p:nvPr>
            <p:ph type="sldNum" sz="quarter" idx="10"/>
          </p:nvPr>
        </p:nvSpPr>
        <p:spPr/>
        <p:txBody>
          <a:bodyPr/>
          <a:lstStyle/>
          <a:p>
            <a:fld id="{559D2ED0-1ECD-654C-9285-1EA019214744}" type="slidenum">
              <a:rPr lang="en-US" smtClean="0"/>
              <a:t>1</a:t>
            </a:fld>
            <a:endParaRPr lang="en-US"/>
          </a:p>
        </p:txBody>
      </p:sp>
    </p:spTree>
    <p:extLst>
      <p:ext uri="{BB962C8B-B14F-4D97-AF65-F5344CB8AC3E}">
        <p14:creationId xmlns:p14="http://schemas.microsoft.com/office/powerpoint/2010/main" val="800358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MODEL</a:t>
            </a:r>
            <a:r>
              <a:rPr lang="en-US" sz="1200" b="1" kern="1200" baseline="0" dirty="0" smtClean="0">
                <a:solidFill>
                  <a:schemeClr val="tx1"/>
                </a:solidFill>
                <a:effectLst/>
                <a:latin typeface="+mn-lt"/>
                <a:ea typeface="+mn-ea"/>
                <a:cs typeface="+mn-cs"/>
              </a:rPr>
              <a:t> FITTING</a:t>
            </a:r>
            <a:r>
              <a:rPr lang="en-US" sz="1200" b="0" kern="1200" baseline="0" dirty="0" smtClean="0">
                <a:solidFill>
                  <a:schemeClr val="tx1"/>
                </a:solidFill>
                <a:effectLst/>
                <a:latin typeface="+mn-lt"/>
                <a:ea typeface="+mn-ea"/>
                <a:cs typeface="+mn-cs"/>
              </a:rPr>
              <a:t> – </a:t>
            </a:r>
            <a:r>
              <a:rPr lang="en-US" sz="1200" b="1" kern="1200" baseline="0" dirty="0" smtClean="0">
                <a:solidFill>
                  <a:schemeClr val="tx1"/>
                </a:solidFill>
                <a:effectLst/>
                <a:latin typeface="+mn-lt"/>
                <a:ea typeface="+mn-ea"/>
                <a:cs typeface="+mn-cs"/>
              </a:rPr>
              <a:t>assume a model is true</a:t>
            </a:r>
            <a:r>
              <a:rPr lang="en-US" sz="1200" b="0" kern="1200" baseline="0" dirty="0" smtClean="0">
                <a:solidFill>
                  <a:schemeClr val="tx1"/>
                </a:solidFill>
                <a:effectLst/>
                <a:latin typeface="+mn-lt"/>
                <a:ea typeface="+mn-ea"/>
                <a:cs typeface="+mn-cs"/>
              </a:rPr>
              <a:t>, and </a:t>
            </a:r>
            <a:r>
              <a:rPr lang="en-US" sz="1200" b="1" kern="1200" baseline="0" dirty="0" smtClean="0">
                <a:solidFill>
                  <a:schemeClr val="tx1"/>
                </a:solidFill>
                <a:effectLst/>
                <a:latin typeface="+mn-lt"/>
                <a:ea typeface="+mn-ea"/>
                <a:cs typeface="+mn-cs"/>
              </a:rPr>
              <a:t>tune parameters </a:t>
            </a:r>
            <a:r>
              <a:rPr lang="en-US" sz="1200" b="0" kern="1200" baseline="0" dirty="0" smtClean="0">
                <a:solidFill>
                  <a:schemeClr val="tx1"/>
                </a:solidFill>
                <a:effectLst/>
                <a:latin typeface="+mn-lt"/>
                <a:ea typeface="+mn-ea"/>
                <a:cs typeface="+mn-cs"/>
              </a:rPr>
              <a:t>until they fit data (change the parameters in some systematic way</a:t>
            </a:r>
            <a:r>
              <a:rPr lang="en-US" sz="1200" b="0" kern="1200" baseline="0" dirty="0" smtClean="0">
                <a:solidFill>
                  <a:schemeClr val="tx1"/>
                </a:solidFill>
                <a:effectLst/>
                <a:latin typeface="+mn-lt"/>
                <a:ea typeface="+mn-ea"/>
                <a:cs typeface="+mn-cs"/>
              </a:rPr>
              <a:t>)</a:t>
            </a:r>
          </a:p>
          <a:p>
            <a:endParaRPr lang="en-US" sz="1200" b="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Analytically with statistical </a:t>
            </a:r>
            <a:r>
              <a:rPr lang="en-US" sz="1200" b="1" kern="1200" baseline="0" dirty="0" smtClean="0">
                <a:solidFill>
                  <a:schemeClr val="tx1"/>
                </a:solidFill>
                <a:effectLst/>
                <a:latin typeface="+mn-lt"/>
                <a:ea typeface="+mn-ea"/>
                <a:cs typeface="+mn-cs"/>
              </a:rPr>
              <a:t>package</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Or </a:t>
            </a:r>
            <a:r>
              <a:rPr lang="en-US" sz="1200" b="1" kern="1200" baseline="0" dirty="0" smtClean="0">
                <a:solidFill>
                  <a:schemeClr val="tx1"/>
                </a:solidFill>
                <a:effectLst/>
                <a:latin typeface="+mn-lt"/>
                <a:ea typeface="+mn-ea"/>
                <a:cs typeface="+mn-cs"/>
              </a:rPr>
              <a:t>parameter space search </a:t>
            </a:r>
            <a:r>
              <a:rPr lang="en-US" sz="1200" b="0" kern="1200" baseline="0" dirty="0" smtClean="0">
                <a:solidFill>
                  <a:schemeClr val="tx1"/>
                </a:solidFill>
                <a:effectLst/>
                <a:latin typeface="+mn-lt"/>
                <a:ea typeface="+mn-ea"/>
                <a:cs typeface="+mn-cs"/>
              </a:rPr>
              <a:t>using an </a:t>
            </a:r>
            <a:r>
              <a:rPr lang="en-US" sz="1200" b="1" kern="1200" baseline="0" dirty="0" smtClean="0">
                <a:solidFill>
                  <a:schemeClr val="tx1"/>
                </a:solidFill>
                <a:effectLst/>
                <a:latin typeface="+mn-lt"/>
                <a:ea typeface="+mn-ea"/>
                <a:cs typeface="+mn-cs"/>
              </a:rPr>
              <a:t>optimization algorithm </a:t>
            </a:r>
            <a:r>
              <a:rPr lang="en-US" sz="1200" b="0" kern="1200" baseline="0" dirty="0" smtClean="0">
                <a:solidFill>
                  <a:schemeClr val="tx1"/>
                </a:solidFill>
                <a:effectLst/>
                <a:latin typeface="+mn-lt"/>
                <a:ea typeface="+mn-ea"/>
                <a:cs typeface="+mn-cs"/>
              </a:rPr>
              <a:t>(don’t worry, just another method)</a:t>
            </a:r>
          </a:p>
          <a:p>
            <a:endParaRPr lang="en-US" sz="1200" b="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MODEL SELECTION</a:t>
            </a:r>
            <a:r>
              <a:rPr lang="en-US" sz="1200" b="0" kern="1200" baseline="0" dirty="0" smtClean="0">
                <a:solidFill>
                  <a:schemeClr val="tx1"/>
                </a:solidFill>
                <a:effectLst/>
                <a:latin typeface="+mn-lt"/>
                <a:ea typeface="+mn-ea"/>
                <a:cs typeface="+mn-cs"/>
              </a:rPr>
              <a:t> – which tuned model best fits the data</a:t>
            </a:r>
            <a:endParaRPr lang="en-US" sz="1200" b="1" kern="1200" baseline="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pPr marL="171450" indent="-171450">
              <a:buFontTx/>
              <a:buChar char="-"/>
            </a:pPr>
            <a:endParaRPr lang="en-US" sz="1200" b="0" kern="1200" baseline="0" dirty="0" smtClean="0">
              <a:solidFill>
                <a:schemeClr val="tx1"/>
              </a:solidFill>
              <a:effectLst/>
              <a:latin typeface="+mn-lt"/>
              <a:ea typeface="+mn-ea"/>
              <a:cs typeface="+mn-cs"/>
            </a:endParaRPr>
          </a:p>
          <a:p>
            <a:pPr marL="0" indent="0">
              <a:buFontTx/>
              <a:buNone/>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9D2ED0-1ECD-654C-9285-1EA019214744}" type="slidenum">
              <a:rPr lang="en-US" smtClean="0"/>
              <a:t>10</a:t>
            </a:fld>
            <a:endParaRPr lang="en-US"/>
          </a:p>
        </p:txBody>
      </p:sp>
    </p:spTree>
    <p:extLst>
      <p:ext uri="{BB962C8B-B14F-4D97-AF65-F5344CB8AC3E}">
        <p14:creationId xmlns:p14="http://schemas.microsoft.com/office/powerpoint/2010/main" val="341019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1" kern="1200" baseline="0" dirty="0" smtClean="0">
                <a:solidFill>
                  <a:schemeClr val="tx1"/>
                </a:solidFill>
                <a:effectLst/>
                <a:latin typeface="+mn-lt"/>
                <a:ea typeface="+mn-ea"/>
                <a:cs typeface="+mn-cs"/>
              </a:rPr>
              <a:t>INTERCEPT ONLY</a:t>
            </a:r>
            <a:r>
              <a:rPr lang="en-US" sz="1200" b="0" kern="1200" baseline="0" dirty="0" smtClean="0">
                <a:solidFill>
                  <a:schemeClr val="tx1"/>
                </a:solidFill>
                <a:effectLst/>
                <a:latin typeface="+mn-lt"/>
                <a:ea typeface="+mn-ea"/>
                <a:cs typeface="+mn-cs"/>
              </a:rPr>
              <a:t> – model is relationship between variables, so the shape of the red line, and what dimensions it can move it.</a:t>
            </a:r>
          </a:p>
          <a:p>
            <a:pPr marL="0" indent="0">
              <a:buFontTx/>
              <a:buNone/>
            </a:pPr>
            <a:r>
              <a:rPr lang="en-US" sz="1200" b="0" kern="1200" baseline="0" dirty="0" smtClean="0">
                <a:solidFill>
                  <a:schemeClr val="tx1"/>
                </a:solidFill>
                <a:effectLst/>
                <a:latin typeface="+mn-lt"/>
                <a:ea typeface="+mn-ea"/>
                <a:cs typeface="+mn-cs"/>
              </a:rPr>
              <a:t>Fit this model by changing intercept</a:t>
            </a:r>
          </a:p>
          <a:p>
            <a:pPr marL="0" indent="0">
              <a:buFontTx/>
              <a:buNone/>
            </a:pPr>
            <a:endParaRPr lang="en-US" sz="1200" b="0" kern="1200" baseline="0" dirty="0" smtClean="0">
              <a:solidFill>
                <a:schemeClr val="tx1"/>
              </a:solidFill>
              <a:effectLst/>
              <a:latin typeface="+mn-lt"/>
              <a:ea typeface="+mn-ea"/>
              <a:cs typeface="+mn-cs"/>
            </a:endParaRPr>
          </a:p>
          <a:p>
            <a:pPr marL="0" indent="0">
              <a:buFontTx/>
              <a:buNone/>
            </a:pPr>
            <a:r>
              <a:rPr lang="en-US" sz="1200" b="1" kern="1200" baseline="0" dirty="0" smtClean="0">
                <a:solidFill>
                  <a:schemeClr val="tx1"/>
                </a:solidFill>
                <a:effectLst/>
                <a:latin typeface="+mn-lt"/>
                <a:ea typeface="+mn-ea"/>
                <a:cs typeface="+mn-cs"/>
              </a:rPr>
              <a:t>INTERCEPT &amp; HEIGHT</a:t>
            </a:r>
            <a:r>
              <a:rPr lang="en-US" sz="1200" b="0" kern="1200" baseline="0" dirty="0" smtClean="0">
                <a:solidFill>
                  <a:schemeClr val="tx1"/>
                </a:solidFill>
                <a:effectLst/>
                <a:latin typeface="+mn-lt"/>
                <a:ea typeface="+mn-ea"/>
                <a:cs typeface="+mn-cs"/>
              </a:rPr>
              <a:t> </a:t>
            </a:r>
          </a:p>
          <a:p>
            <a:pPr marL="0" indent="0">
              <a:buFontTx/>
              <a:buNone/>
            </a:pPr>
            <a:endParaRPr lang="en-US" sz="1200" b="0" kern="1200" baseline="0" dirty="0" smtClean="0">
              <a:solidFill>
                <a:schemeClr val="tx1"/>
              </a:solidFill>
              <a:effectLst/>
              <a:latin typeface="+mn-lt"/>
              <a:ea typeface="+mn-ea"/>
              <a:cs typeface="+mn-cs"/>
            </a:endParaRPr>
          </a:p>
          <a:p>
            <a:pPr marL="0" indent="0">
              <a:buFontTx/>
              <a:buNone/>
            </a:pPr>
            <a:r>
              <a:rPr lang="en-US" sz="1200" b="1" kern="1200" baseline="0" dirty="0" smtClean="0">
                <a:solidFill>
                  <a:schemeClr val="tx1"/>
                </a:solidFill>
                <a:effectLst/>
                <a:latin typeface="+mn-lt"/>
                <a:ea typeface="+mn-ea"/>
                <a:cs typeface="+mn-cs"/>
              </a:rPr>
              <a:t>INTERCEPT + HEIGHT + AGE</a:t>
            </a:r>
            <a:r>
              <a:rPr lang="en-US" sz="1200" b="0" kern="1200" baseline="0" dirty="0" smtClean="0">
                <a:solidFill>
                  <a:schemeClr val="tx1"/>
                </a:solidFill>
                <a:effectLst/>
                <a:latin typeface="+mn-lt"/>
                <a:ea typeface="+mn-ea"/>
                <a:cs typeface="+mn-cs"/>
              </a:rPr>
              <a:t> add age, fits data pretty well, but not exactly</a:t>
            </a:r>
          </a:p>
          <a:p>
            <a:pPr marL="0" indent="0">
              <a:buFontTx/>
              <a:buNone/>
            </a:pPr>
            <a:endParaRPr lang="en-US" sz="1200" b="0" kern="1200" baseline="0" dirty="0" smtClean="0">
              <a:solidFill>
                <a:schemeClr val="tx1"/>
              </a:solidFill>
              <a:effectLst/>
              <a:latin typeface="+mn-lt"/>
              <a:ea typeface="+mn-ea"/>
              <a:cs typeface="+mn-cs"/>
            </a:endParaRPr>
          </a:p>
          <a:p>
            <a:pPr marL="0" indent="0">
              <a:buFontTx/>
              <a:buNone/>
            </a:pPr>
            <a:r>
              <a:rPr lang="en-US" sz="1200" b="1" kern="1200" baseline="0" dirty="0" smtClean="0">
                <a:solidFill>
                  <a:schemeClr val="tx1"/>
                </a:solidFill>
                <a:effectLst/>
                <a:latin typeface="+mn-lt"/>
                <a:ea typeface="+mn-ea"/>
                <a:cs typeface="+mn-cs"/>
              </a:rPr>
              <a:t>INTERCEPT + A BUNCH MORE PARAMETERS </a:t>
            </a:r>
            <a:r>
              <a:rPr lang="en-US" sz="1200" b="0" kern="1200" baseline="0" dirty="0" smtClean="0">
                <a:solidFill>
                  <a:schemeClr val="tx1"/>
                </a:solidFill>
                <a:effectLst/>
                <a:latin typeface="+mn-lt"/>
                <a:ea typeface="+mn-ea"/>
                <a:cs typeface="+mn-cs"/>
              </a:rPr>
              <a:t>we capture the data perfectly!</a:t>
            </a:r>
          </a:p>
          <a:p>
            <a:pPr marL="0" indent="0">
              <a:buFontTx/>
              <a:buNone/>
            </a:pPr>
            <a:r>
              <a:rPr lang="en-US" sz="1200" b="0" kern="1200" baseline="0" dirty="0" smtClean="0">
                <a:solidFill>
                  <a:schemeClr val="tx1"/>
                </a:solidFill>
                <a:effectLst/>
                <a:latin typeface="+mn-lt"/>
                <a:ea typeface="+mn-ea"/>
                <a:cs typeface="+mn-cs"/>
              </a:rPr>
              <a:t>However this </a:t>
            </a:r>
            <a:r>
              <a:rPr lang="en-US" sz="1200" b="0" kern="1200" baseline="0" dirty="0" err="1" smtClean="0">
                <a:solidFill>
                  <a:schemeClr val="tx1"/>
                </a:solidFill>
                <a:effectLst/>
                <a:latin typeface="+mn-lt"/>
                <a:ea typeface="+mn-ea"/>
                <a:cs typeface="+mn-cs"/>
              </a:rPr>
              <a:t>overfits</a:t>
            </a:r>
            <a:r>
              <a:rPr lang="en-US" sz="1200" b="0" kern="1200" baseline="0" dirty="0" smtClean="0">
                <a:solidFill>
                  <a:schemeClr val="tx1"/>
                </a:solidFill>
                <a:effectLst/>
                <a:latin typeface="+mn-lt"/>
                <a:ea typeface="+mn-ea"/>
                <a:cs typeface="+mn-cs"/>
              </a:rPr>
              <a:t> the data – which we want to avoid as it makes the model less useful</a:t>
            </a:r>
          </a:p>
          <a:p>
            <a:pPr marL="0" indent="0">
              <a:buFontTx/>
              <a:buNone/>
            </a:pPr>
            <a:r>
              <a:rPr lang="en-US" sz="1200" b="0" kern="1200" baseline="0" dirty="0" smtClean="0">
                <a:solidFill>
                  <a:schemeClr val="tx1"/>
                </a:solidFill>
                <a:effectLst/>
                <a:latin typeface="+mn-lt"/>
                <a:ea typeface="+mn-ea"/>
                <a:cs typeface="+mn-cs"/>
              </a:rPr>
              <a:t>We will return to this issue a few times</a:t>
            </a:r>
            <a:endParaRPr lang="en-US" sz="1200" b="1" kern="1200" baseline="0" dirty="0" smtClean="0">
              <a:solidFill>
                <a:schemeClr val="tx1"/>
              </a:solidFill>
              <a:effectLst/>
              <a:latin typeface="+mn-lt"/>
              <a:ea typeface="+mn-ea"/>
              <a:cs typeface="+mn-cs"/>
            </a:endParaRPr>
          </a:p>
          <a:p>
            <a:pPr marL="0" indent="0">
              <a:buFontTx/>
              <a:buNone/>
            </a:pPr>
            <a:endParaRPr lang="en-US" sz="1200" b="0" kern="1200" baseline="0" dirty="0" smtClean="0">
              <a:solidFill>
                <a:schemeClr val="tx1"/>
              </a:solidFill>
              <a:effectLst/>
              <a:latin typeface="+mn-lt"/>
              <a:ea typeface="+mn-ea"/>
              <a:cs typeface="+mn-cs"/>
            </a:endParaRPr>
          </a:p>
          <a:p>
            <a:pPr marL="0" indent="0">
              <a:buFontTx/>
              <a:buNone/>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9D2ED0-1ECD-654C-9285-1EA019214744}" type="slidenum">
              <a:rPr lang="en-US" smtClean="0"/>
              <a:t>11</a:t>
            </a:fld>
            <a:endParaRPr lang="en-US"/>
          </a:p>
        </p:txBody>
      </p:sp>
    </p:spTree>
    <p:extLst>
      <p:ext uri="{BB962C8B-B14F-4D97-AF65-F5344CB8AC3E}">
        <p14:creationId xmlns:p14="http://schemas.microsoft.com/office/powerpoint/2010/main" val="167022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a:t>
            </a:r>
            <a:r>
              <a:rPr lang="en-US" sz="1200" kern="1200" baseline="0" dirty="0" smtClean="0">
                <a:solidFill>
                  <a:schemeClr val="tx1"/>
                </a:solidFill>
                <a:effectLst/>
                <a:latin typeface="+mn-lt"/>
                <a:ea typeface="+mn-ea"/>
                <a:cs typeface="+mn-cs"/>
              </a:rPr>
              <a:t> we know what models are, and what it means to fit a model </a:t>
            </a:r>
          </a:p>
          <a:p>
            <a:r>
              <a:rPr lang="en-US" sz="1200" kern="1200" baseline="0" dirty="0" smtClean="0">
                <a:solidFill>
                  <a:schemeClr val="tx1"/>
                </a:solidFill>
                <a:effectLst/>
                <a:latin typeface="+mn-lt"/>
                <a:ea typeface="+mn-ea"/>
                <a:cs typeface="+mn-cs"/>
              </a:rPr>
              <a:t>We can talk about ways to compare them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9D2ED0-1ECD-654C-9285-1EA019214744}" type="slidenum">
              <a:rPr lang="en-US" smtClean="0"/>
              <a:t>12</a:t>
            </a:fld>
            <a:endParaRPr lang="en-US"/>
          </a:p>
        </p:txBody>
      </p:sp>
    </p:spTree>
    <p:extLst>
      <p:ext uri="{BB962C8B-B14F-4D97-AF65-F5344CB8AC3E}">
        <p14:creationId xmlns:p14="http://schemas.microsoft.com/office/powerpoint/2010/main" val="63052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sz="1200" b="1" i="0" kern="1200" dirty="0" smtClean="0">
                <a:solidFill>
                  <a:schemeClr val="tx1"/>
                </a:solidFill>
                <a:effectLst/>
                <a:latin typeface="+mn-lt"/>
                <a:ea typeface="+mn-ea"/>
                <a:cs typeface="+mn-cs"/>
              </a:rPr>
              <a:t>GLM</a:t>
            </a:r>
            <a:r>
              <a:rPr lang="en-CA" sz="1200" b="0" i="0" kern="1200" dirty="0" smtClean="0">
                <a:solidFill>
                  <a:schemeClr val="tx1"/>
                </a:solidFill>
                <a:effectLst/>
                <a:latin typeface="+mn-lt"/>
                <a:ea typeface="+mn-ea"/>
                <a:cs typeface="+mn-cs"/>
              </a:rPr>
              <a:t> – lets start with our favourite model and write it in terms of our height</a:t>
            </a:r>
            <a:r>
              <a:rPr lang="en-CA" sz="1200" b="0" i="0" kern="1200" baseline="0" dirty="0" smtClean="0">
                <a:solidFill>
                  <a:schemeClr val="tx1"/>
                </a:solidFill>
                <a:effectLst/>
                <a:latin typeface="+mn-lt"/>
                <a:ea typeface="+mn-ea"/>
                <a:cs typeface="+mn-cs"/>
              </a:rPr>
              <a:t> dog preference model</a:t>
            </a:r>
          </a:p>
          <a:p>
            <a:pPr marL="0" indent="0">
              <a:buFontTx/>
              <a:buNone/>
            </a:pPr>
            <a:r>
              <a:rPr lang="en-CA" sz="1200" b="0" i="0" kern="1200" baseline="0" dirty="0" smtClean="0">
                <a:solidFill>
                  <a:schemeClr val="tx1"/>
                </a:solidFill>
                <a:effectLst/>
                <a:latin typeface="+mn-lt"/>
                <a:ea typeface="+mn-ea"/>
                <a:cs typeface="+mn-cs"/>
              </a:rPr>
              <a:t>Is foundation for many statistical models (t-test, F-test, ANOVA, MANOVA, linear regression) recap in first </a:t>
            </a:r>
            <a:r>
              <a:rPr lang="en-CA" sz="1200" b="0" i="0" kern="1200" baseline="0" dirty="0" err="1" smtClean="0">
                <a:solidFill>
                  <a:schemeClr val="tx1"/>
                </a:solidFill>
                <a:effectLst/>
                <a:latin typeface="+mn-lt"/>
                <a:ea typeface="+mn-ea"/>
                <a:cs typeface="+mn-cs"/>
              </a:rPr>
              <a:t>MfD</a:t>
            </a:r>
            <a:r>
              <a:rPr lang="en-CA" sz="1200" b="0" i="0" kern="1200" baseline="0" dirty="0" smtClean="0">
                <a:solidFill>
                  <a:schemeClr val="tx1"/>
                </a:solidFill>
                <a:effectLst/>
                <a:latin typeface="+mn-lt"/>
                <a:ea typeface="+mn-ea"/>
                <a:cs typeface="+mn-cs"/>
              </a:rPr>
              <a:t> lecture</a:t>
            </a:r>
          </a:p>
          <a:p>
            <a:pPr marL="0" indent="0">
              <a:buFontTx/>
              <a:buNone/>
            </a:pPr>
            <a:endParaRPr lang="en-CA" sz="1200" b="0" i="0" kern="1200" baseline="0" dirty="0" smtClean="0">
              <a:solidFill>
                <a:schemeClr val="tx1"/>
              </a:solidFill>
              <a:effectLst/>
              <a:latin typeface="+mn-lt"/>
              <a:ea typeface="+mn-ea"/>
              <a:cs typeface="+mn-cs"/>
            </a:endParaRPr>
          </a:p>
          <a:p>
            <a:pPr marL="0" indent="0">
              <a:buFontTx/>
              <a:buNone/>
            </a:pPr>
            <a:r>
              <a:rPr lang="en-CA" sz="1200" b="1" i="0" kern="1200" baseline="0" dirty="0" smtClean="0">
                <a:solidFill>
                  <a:schemeClr val="tx1"/>
                </a:solidFill>
                <a:effectLst/>
                <a:latin typeface="+mn-lt"/>
                <a:ea typeface="+mn-ea"/>
                <a:cs typeface="+mn-cs"/>
              </a:rPr>
              <a:t>LINEAR REGRESSION</a:t>
            </a:r>
            <a:r>
              <a:rPr lang="en-CA" sz="1200" b="0" i="0" kern="1200" baseline="0" dirty="0" smtClean="0">
                <a:solidFill>
                  <a:schemeClr val="tx1"/>
                </a:solidFill>
                <a:effectLst/>
                <a:latin typeface="+mn-lt"/>
                <a:ea typeface="+mn-ea"/>
                <a:cs typeface="+mn-cs"/>
              </a:rPr>
              <a:t> – Y, </a:t>
            </a:r>
            <a:r>
              <a:rPr lang="en-CA" sz="1200" b="0" i="0" kern="1200" baseline="0" dirty="0" err="1" smtClean="0">
                <a:solidFill>
                  <a:schemeClr val="tx1"/>
                </a:solidFill>
                <a:effectLst/>
                <a:latin typeface="+mn-lt"/>
                <a:ea typeface="+mn-ea"/>
                <a:cs typeface="+mn-cs"/>
              </a:rPr>
              <a:t>slope,and</a:t>
            </a:r>
            <a:r>
              <a:rPr lang="en-CA" sz="1200" b="0" i="0" kern="1200" baseline="0" dirty="0" smtClean="0">
                <a:solidFill>
                  <a:schemeClr val="tx1"/>
                </a:solidFill>
                <a:effectLst/>
                <a:latin typeface="+mn-lt"/>
                <a:ea typeface="+mn-ea"/>
                <a:cs typeface="+mn-cs"/>
              </a:rPr>
              <a:t> error are all </a:t>
            </a:r>
            <a:r>
              <a:rPr lang="en-CA" sz="1200" b="0" i="0" kern="1200" baseline="0" dirty="0" err="1" smtClean="0">
                <a:solidFill>
                  <a:schemeClr val="tx1"/>
                </a:solidFill>
                <a:effectLst/>
                <a:latin typeface="+mn-lt"/>
                <a:ea typeface="+mn-ea"/>
                <a:cs typeface="+mn-cs"/>
              </a:rPr>
              <a:t>colunn</a:t>
            </a:r>
            <a:r>
              <a:rPr lang="en-CA" sz="1200" b="0" i="0" kern="1200" baseline="0" dirty="0" smtClean="0">
                <a:solidFill>
                  <a:schemeClr val="tx1"/>
                </a:solidFill>
                <a:effectLst/>
                <a:latin typeface="+mn-lt"/>
                <a:ea typeface="+mn-ea"/>
                <a:cs typeface="+mn-cs"/>
              </a:rPr>
              <a:t> vectors (vary for each fitted model) it would represent linear regression.</a:t>
            </a:r>
            <a:endParaRPr lang="en-CA" sz="1200" b="1" i="0" kern="1200" dirty="0" smtClean="0">
              <a:solidFill>
                <a:schemeClr val="tx1"/>
              </a:solidFill>
              <a:effectLst/>
              <a:latin typeface="+mn-lt"/>
              <a:ea typeface="+mn-ea"/>
              <a:cs typeface="+mn-cs"/>
            </a:endParaRPr>
          </a:p>
          <a:p>
            <a:pPr marL="171450" indent="-171450">
              <a:buFontTx/>
              <a:buChar char="-"/>
            </a:pPr>
            <a:endParaRPr lang="en-CA" sz="1200" b="0"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NO DATA</a:t>
            </a:r>
            <a:r>
              <a:rPr lang="en-CA" sz="1200" b="1" i="0" kern="1200" baseline="0" dirty="0" smtClean="0">
                <a:solidFill>
                  <a:schemeClr val="tx1"/>
                </a:solidFill>
                <a:effectLst/>
                <a:latin typeface="+mn-lt"/>
                <a:ea typeface="+mn-ea"/>
                <a:cs typeface="+mn-cs"/>
              </a:rPr>
              <a:t> </a:t>
            </a:r>
            <a:r>
              <a:rPr lang="en-CA" sz="1200" b="1" i="0" kern="1200" dirty="0" smtClean="0">
                <a:solidFill>
                  <a:schemeClr val="tx1"/>
                </a:solidFill>
                <a:effectLst/>
                <a:latin typeface="+mn-lt"/>
                <a:ea typeface="+mn-ea"/>
                <a:cs typeface="+mn-cs"/>
              </a:rPr>
              <a:t>ASSUMPTIONS </a:t>
            </a:r>
            <a:r>
              <a:rPr lang="en-CA" sz="1200" b="1" i="0" kern="1200" baseline="0" dirty="0" smtClean="0">
                <a:solidFill>
                  <a:schemeClr val="tx1"/>
                </a:solidFill>
                <a:effectLst/>
                <a:latin typeface="+mn-lt"/>
                <a:ea typeface="+mn-ea"/>
                <a:cs typeface="+mn-cs"/>
              </a:rPr>
              <a:t> </a:t>
            </a:r>
            <a:r>
              <a:rPr lang="en-CA" sz="1200" b="0" i="0" kern="1200" baseline="0" dirty="0" smtClean="0">
                <a:solidFill>
                  <a:schemeClr val="tx1"/>
                </a:solidFill>
                <a:effectLst/>
                <a:latin typeface="+mn-lt"/>
                <a:ea typeface="+mn-ea"/>
                <a:cs typeface="+mn-cs"/>
              </a:rPr>
              <a:t>– we make no assumptions about the form of data y (doesn’t necessarily follow a normal distribution)</a:t>
            </a:r>
            <a:endParaRPr lang="en-CA" sz="1200" b="1" i="0" kern="1200" dirty="0" smtClean="0">
              <a:solidFill>
                <a:schemeClr val="tx1"/>
              </a:solidFill>
              <a:effectLst/>
              <a:latin typeface="+mn-lt"/>
              <a:ea typeface="+mn-ea"/>
              <a:cs typeface="+mn-cs"/>
            </a:endParaRPr>
          </a:p>
          <a:p>
            <a:pPr marL="0" indent="0">
              <a:buFontTx/>
              <a:buNone/>
            </a:pPr>
            <a:endParaRPr lang="en-CA" sz="1200" b="0" i="0" kern="1200" baseline="0" dirty="0" smtClean="0">
              <a:solidFill>
                <a:schemeClr val="tx1"/>
              </a:solidFill>
              <a:effectLst/>
              <a:latin typeface="+mn-lt"/>
              <a:ea typeface="+mn-ea"/>
              <a:cs typeface="+mn-cs"/>
            </a:endParaRPr>
          </a:p>
          <a:p>
            <a:pPr marL="0" indent="0">
              <a:buFontTx/>
              <a:buNone/>
            </a:pPr>
            <a:r>
              <a:rPr lang="en-CA" sz="1200" b="1" i="0" kern="1200" baseline="0" dirty="0" smtClean="0">
                <a:solidFill>
                  <a:schemeClr val="tx1"/>
                </a:solidFill>
                <a:effectLst/>
                <a:latin typeface="+mn-lt"/>
                <a:ea typeface="+mn-ea"/>
                <a:cs typeface="+mn-cs"/>
              </a:rPr>
              <a:t>ERROR ASSUMPTIONS</a:t>
            </a:r>
          </a:p>
          <a:p>
            <a:pPr marL="0" indent="0">
              <a:buFontTx/>
              <a:buNone/>
            </a:pPr>
            <a:r>
              <a:rPr lang="en-CA" sz="1200" b="0" i="0" kern="1200" baseline="0" dirty="0" smtClean="0">
                <a:solidFill>
                  <a:schemeClr val="tx1"/>
                </a:solidFill>
                <a:effectLst/>
                <a:latin typeface="+mn-lt"/>
                <a:ea typeface="+mn-ea"/>
                <a:cs typeface="+mn-cs"/>
              </a:rPr>
              <a:t>Or residuals</a:t>
            </a:r>
          </a:p>
          <a:p>
            <a:pPr marL="0" indent="0">
              <a:buFontTx/>
              <a:buNone/>
            </a:pPr>
            <a:r>
              <a:rPr lang="en-CA" sz="1200" b="0" i="0" kern="1200" baseline="0" dirty="0" smtClean="0">
                <a:solidFill>
                  <a:schemeClr val="tx1"/>
                </a:solidFill>
                <a:effectLst/>
                <a:latin typeface="+mn-lt"/>
                <a:ea typeface="+mn-ea"/>
                <a:cs typeface="+mn-cs"/>
              </a:rPr>
              <a:t>Error does not mean wrong, they are deviations from fit</a:t>
            </a:r>
          </a:p>
          <a:p>
            <a:pPr marL="0" indent="0">
              <a:buFontTx/>
              <a:buNone/>
            </a:pPr>
            <a:r>
              <a:rPr lang="en-CA" sz="1200" b="0" i="0" kern="1200" baseline="0" dirty="0" smtClean="0">
                <a:solidFill>
                  <a:schemeClr val="tx1"/>
                </a:solidFill>
                <a:effectLst/>
                <a:latin typeface="+mn-lt"/>
                <a:ea typeface="+mn-ea"/>
                <a:cs typeface="+mn-cs"/>
              </a:rPr>
              <a:t>Different fitted model, different residuals (all the possible data dimensions we haven’t fit which is arguably infinite)</a:t>
            </a:r>
          </a:p>
          <a:p>
            <a:r>
              <a:rPr lang="en-US" b="1" dirty="0" smtClean="0"/>
              <a:t>Thus</a:t>
            </a:r>
            <a:r>
              <a:rPr lang="en-US" b="1" baseline="0" dirty="0" smtClean="0"/>
              <a:t> to compare model fits, we can compare the error. </a:t>
            </a:r>
            <a:endParaRPr lang="en-US" b="1" dirty="0"/>
          </a:p>
        </p:txBody>
      </p:sp>
      <p:sp>
        <p:nvSpPr>
          <p:cNvPr id="4" name="Slide Number Placeholder 3"/>
          <p:cNvSpPr>
            <a:spLocks noGrp="1"/>
          </p:cNvSpPr>
          <p:nvPr>
            <p:ph type="sldNum" sz="quarter" idx="10"/>
          </p:nvPr>
        </p:nvSpPr>
        <p:spPr/>
        <p:txBody>
          <a:bodyPr/>
          <a:lstStyle/>
          <a:p>
            <a:fld id="{559D2ED0-1ECD-654C-9285-1EA019214744}" type="slidenum">
              <a:rPr lang="en-US" smtClean="0"/>
              <a:t>13</a:t>
            </a:fld>
            <a:endParaRPr lang="en-US"/>
          </a:p>
        </p:txBody>
      </p:sp>
    </p:spTree>
    <p:extLst>
      <p:ext uri="{BB962C8B-B14F-4D97-AF65-F5344CB8AC3E}">
        <p14:creationId xmlns:p14="http://schemas.microsoft.com/office/powerpoint/2010/main" val="331458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sz="1200" b="1" i="0" kern="1200" dirty="0" smtClean="0">
                <a:solidFill>
                  <a:schemeClr val="tx1"/>
                </a:solidFill>
                <a:effectLst/>
                <a:latin typeface="+mn-lt"/>
                <a:ea typeface="+mn-ea"/>
                <a:cs typeface="+mn-cs"/>
              </a:rPr>
              <a:t>F-TEST</a:t>
            </a:r>
            <a:r>
              <a:rPr lang="en-CA" sz="1200" b="0" i="0" kern="1200" dirty="0" smtClean="0">
                <a:solidFill>
                  <a:schemeClr val="tx1"/>
                </a:solidFill>
                <a:effectLst/>
                <a:latin typeface="+mn-lt"/>
                <a:ea typeface="+mn-ea"/>
                <a:cs typeface="+mn-cs"/>
              </a:rPr>
              <a:t> – use</a:t>
            </a:r>
            <a:r>
              <a:rPr lang="en-CA" sz="1200" b="0" i="0" kern="1200" baseline="0" dirty="0" smtClean="0">
                <a:solidFill>
                  <a:schemeClr val="tx1"/>
                </a:solidFill>
                <a:effectLst/>
                <a:latin typeface="+mn-lt"/>
                <a:ea typeface="+mn-ea"/>
                <a:cs typeface="+mn-cs"/>
              </a:rPr>
              <a:t> to compare models from the GLM, </a:t>
            </a:r>
          </a:p>
          <a:p>
            <a:pPr marL="0" indent="0">
              <a:buFontTx/>
              <a:buNone/>
            </a:pPr>
            <a:r>
              <a:rPr lang="en-CA" sz="1200" b="0" i="0" kern="1200" baseline="0" dirty="0" smtClean="0">
                <a:solidFill>
                  <a:schemeClr val="tx1"/>
                </a:solidFill>
                <a:effectLst/>
                <a:latin typeface="+mn-lt"/>
                <a:ea typeface="+mn-ea"/>
                <a:cs typeface="+mn-cs"/>
              </a:rPr>
              <a:t>There is some distribution of F under the null hypothesis, like the t statistic in a t-test</a:t>
            </a:r>
            <a:endParaRPr lang="en-CA" sz="1200" b="1" i="0" kern="1200" dirty="0" smtClean="0">
              <a:solidFill>
                <a:schemeClr val="tx1"/>
              </a:solidFill>
              <a:effectLst/>
              <a:latin typeface="+mn-lt"/>
              <a:ea typeface="+mn-ea"/>
              <a:cs typeface="+mn-cs"/>
            </a:endParaRPr>
          </a:p>
          <a:p>
            <a:pPr marL="0" indent="0">
              <a:buFontTx/>
              <a:buNone/>
            </a:pPr>
            <a:endParaRPr lang="en-CA" sz="1200" b="0" i="0" kern="1200" baseline="0" dirty="0" smtClean="0">
              <a:solidFill>
                <a:schemeClr val="tx1"/>
              </a:solidFill>
              <a:effectLst/>
              <a:latin typeface="+mn-lt"/>
              <a:ea typeface="+mn-ea"/>
              <a:cs typeface="+mn-cs"/>
            </a:endParaRPr>
          </a:p>
          <a:p>
            <a:pPr marL="0" indent="0">
              <a:buFontTx/>
              <a:buNone/>
            </a:pPr>
            <a:r>
              <a:rPr lang="en-CA" sz="1200" b="1" i="0" kern="1200" baseline="0" dirty="0" smtClean="0">
                <a:solidFill>
                  <a:schemeClr val="tx1"/>
                </a:solidFill>
                <a:effectLst/>
                <a:latin typeface="+mn-lt"/>
                <a:ea typeface="+mn-ea"/>
                <a:cs typeface="+mn-cs"/>
              </a:rPr>
              <a:t>COMPARE TWO NESTEST MODELS – </a:t>
            </a:r>
            <a:r>
              <a:rPr lang="en-CA" sz="1200" b="0" i="0" kern="1200" baseline="0" dirty="0" smtClean="0">
                <a:solidFill>
                  <a:schemeClr val="tx1"/>
                </a:solidFill>
                <a:effectLst/>
                <a:latin typeface="+mn-lt"/>
                <a:ea typeface="+mn-ea"/>
                <a:cs typeface="+mn-cs"/>
              </a:rPr>
              <a:t>one includes all the parameters from the other, plus a new parameter</a:t>
            </a:r>
            <a:endParaRPr lang="en-CA" sz="1200" b="1" i="0" kern="1200" baseline="0" dirty="0" smtClean="0">
              <a:solidFill>
                <a:schemeClr val="tx1"/>
              </a:solidFill>
              <a:effectLst/>
              <a:latin typeface="+mn-lt"/>
              <a:ea typeface="+mn-ea"/>
              <a:cs typeface="+mn-cs"/>
            </a:endParaRPr>
          </a:p>
          <a:p>
            <a:pPr marL="0" indent="0">
              <a:buFontTx/>
              <a:buNone/>
            </a:pPr>
            <a:r>
              <a:rPr lang="en-CA" sz="1200" b="0" i="0" kern="1200" baseline="0" dirty="0" smtClean="0">
                <a:solidFill>
                  <a:schemeClr val="tx1"/>
                </a:solidFill>
                <a:effectLst/>
                <a:latin typeface="+mn-lt"/>
                <a:ea typeface="+mn-ea"/>
                <a:cs typeface="+mn-cs"/>
              </a:rPr>
              <a:t>we are asking, is the model improved by adding an extra parameter. </a:t>
            </a:r>
          </a:p>
          <a:p>
            <a:pPr marL="0" indent="0">
              <a:buFontTx/>
              <a:buNone/>
            </a:pPr>
            <a:r>
              <a:rPr lang="en-CA" sz="1200" b="1" i="0" kern="1200" baseline="0" dirty="0" smtClean="0">
                <a:solidFill>
                  <a:schemeClr val="tx1"/>
                </a:solidFill>
                <a:effectLst/>
                <a:latin typeface="+mn-lt"/>
                <a:ea typeface="+mn-ea"/>
                <a:cs typeface="+mn-cs"/>
              </a:rPr>
              <a:t>Is it worth adding age?</a:t>
            </a:r>
          </a:p>
        </p:txBody>
      </p:sp>
      <p:sp>
        <p:nvSpPr>
          <p:cNvPr id="4" name="Slide Number Placeholder 3"/>
          <p:cNvSpPr>
            <a:spLocks noGrp="1"/>
          </p:cNvSpPr>
          <p:nvPr>
            <p:ph type="sldNum" sz="quarter" idx="10"/>
          </p:nvPr>
        </p:nvSpPr>
        <p:spPr/>
        <p:txBody>
          <a:bodyPr/>
          <a:lstStyle/>
          <a:p>
            <a:fld id="{559D2ED0-1ECD-654C-9285-1EA019214744}" type="slidenum">
              <a:rPr lang="en-US" smtClean="0"/>
              <a:t>14</a:t>
            </a:fld>
            <a:endParaRPr lang="en-US"/>
          </a:p>
        </p:txBody>
      </p:sp>
    </p:spTree>
    <p:extLst>
      <p:ext uri="{BB962C8B-B14F-4D97-AF65-F5344CB8AC3E}">
        <p14:creationId xmlns:p14="http://schemas.microsoft.com/office/powerpoint/2010/main" val="1351354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sz="1200" b="1" i="0" kern="1200" baseline="0" dirty="0" smtClean="0">
                <a:solidFill>
                  <a:schemeClr val="tx1"/>
                </a:solidFill>
                <a:effectLst/>
                <a:latin typeface="+mn-lt"/>
                <a:ea typeface="+mn-ea"/>
                <a:cs typeface="+mn-cs"/>
              </a:rPr>
              <a:t>COMPUTE AN F STATISTIC </a:t>
            </a:r>
            <a:r>
              <a:rPr lang="en-CA" sz="1200" b="0" i="0" kern="1200" baseline="0" dirty="0" smtClean="0">
                <a:solidFill>
                  <a:schemeClr val="tx1"/>
                </a:solidFill>
                <a:effectLst/>
                <a:latin typeface="+mn-lt"/>
                <a:ea typeface="+mn-ea"/>
                <a:cs typeface="+mn-cs"/>
              </a:rPr>
              <a:t>– will unpack this equation in just a moment</a:t>
            </a:r>
          </a:p>
          <a:p>
            <a:pPr marL="0" indent="0">
              <a:buFontTx/>
              <a:buNone/>
            </a:pPr>
            <a:r>
              <a:rPr lang="en-CA" sz="1200" b="0" i="0" kern="1200" baseline="0" dirty="0" smtClean="0">
                <a:solidFill>
                  <a:schemeClr val="tx1"/>
                </a:solidFill>
                <a:effectLst/>
                <a:latin typeface="+mn-lt"/>
                <a:ea typeface="+mn-ea"/>
                <a:cs typeface="+mn-cs"/>
              </a:rPr>
              <a:t>Essentially compares the residuals from each model</a:t>
            </a:r>
          </a:p>
          <a:p>
            <a:pPr marL="0" indent="0">
              <a:buFontTx/>
              <a:buNone/>
            </a:pPr>
            <a:r>
              <a:rPr lang="en-CA" sz="1200" b="1" i="0" kern="1200" baseline="0" dirty="0" smtClean="0">
                <a:solidFill>
                  <a:schemeClr val="tx1"/>
                </a:solidFill>
                <a:effectLst/>
                <a:latin typeface="+mn-lt"/>
                <a:ea typeface="+mn-ea"/>
                <a:cs typeface="+mn-cs"/>
              </a:rPr>
              <a:t>Just make it clear it is throwing out one statistic</a:t>
            </a:r>
          </a:p>
        </p:txBody>
      </p:sp>
      <p:sp>
        <p:nvSpPr>
          <p:cNvPr id="4" name="Slide Number Placeholder 3"/>
          <p:cNvSpPr>
            <a:spLocks noGrp="1"/>
          </p:cNvSpPr>
          <p:nvPr>
            <p:ph type="sldNum" sz="quarter" idx="10"/>
          </p:nvPr>
        </p:nvSpPr>
        <p:spPr/>
        <p:txBody>
          <a:bodyPr/>
          <a:lstStyle/>
          <a:p>
            <a:fld id="{559D2ED0-1ECD-654C-9285-1EA019214744}" type="slidenum">
              <a:rPr lang="en-US" smtClean="0"/>
              <a:t>15</a:t>
            </a:fld>
            <a:endParaRPr lang="en-US"/>
          </a:p>
        </p:txBody>
      </p:sp>
    </p:spTree>
    <p:extLst>
      <p:ext uri="{BB962C8B-B14F-4D97-AF65-F5344CB8AC3E}">
        <p14:creationId xmlns:p14="http://schemas.microsoft.com/office/powerpoint/2010/main" val="274246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sz="1200" b="1" i="0" kern="1200" baseline="0" dirty="0" smtClean="0">
                <a:solidFill>
                  <a:schemeClr val="tx1"/>
                </a:solidFill>
                <a:effectLst/>
                <a:latin typeface="+mn-lt"/>
                <a:ea typeface="+mn-ea"/>
                <a:cs typeface="+mn-cs"/>
              </a:rPr>
              <a:t>COMPARE F TO DISTRIBUTION</a:t>
            </a:r>
            <a:r>
              <a:rPr lang="en-CA" sz="1200" b="0" i="0" kern="1200" baseline="0" dirty="0" smtClean="0">
                <a:solidFill>
                  <a:schemeClr val="tx1"/>
                </a:solidFill>
                <a:effectLst/>
                <a:latin typeface="+mn-lt"/>
                <a:ea typeface="+mn-ea"/>
                <a:cs typeface="+mn-cs"/>
              </a:rPr>
              <a:t> – defined by </a:t>
            </a:r>
            <a:r>
              <a:rPr lang="en-CA" sz="1200" b="0" i="0" kern="1200" baseline="0" dirty="0" err="1" smtClean="0">
                <a:solidFill>
                  <a:schemeClr val="tx1"/>
                </a:solidFill>
                <a:effectLst/>
                <a:latin typeface="+mn-lt"/>
                <a:ea typeface="+mn-ea"/>
                <a:cs typeface="+mn-cs"/>
              </a:rPr>
              <a:t>dof</a:t>
            </a:r>
            <a:endParaRPr lang="en-CA" sz="1200" b="1" i="0" kern="1200" baseline="0" dirty="0" smtClean="0">
              <a:solidFill>
                <a:schemeClr val="tx1"/>
              </a:solidFill>
              <a:effectLst/>
              <a:latin typeface="+mn-lt"/>
              <a:ea typeface="+mn-ea"/>
              <a:cs typeface="+mn-cs"/>
            </a:endParaRPr>
          </a:p>
          <a:p>
            <a:pPr marL="0" indent="0">
              <a:buFontTx/>
              <a:buNone/>
            </a:pPr>
            <a:r>
              <a:rPr lang="en-CA" sz="1200" b="0" i="0" kern="1200" baseline="0" dirty="0" smtClean="0">
                <a:solidFill>
                  <a:srgbClr val="FFFF00"/>
                </a:solidFill>
                <a:effectLst/>
                <a:latin typeface="+mn-lt"/>
                <a:ea typeface="+mn-ea"/>
                <a:cs typeface="+mn-cs"/>
              </a:rPr>
              <a:t>Determine significance</a:t>
            </a:r>
          </a:p>
          <a:p>
            <a:pPr marL="0" indent="0">
              <a:buFontTx/>
              <a:buNone/>
            </a:pPr>
            <a:r>
              <a:rPr lang="en-CA" sz="1200" b="0" i="0" kern="1200" baseline="0" dirty="0" smtClean="0">
                <a:solidFill>
                  <a:srgbClr val="FFFF00"/>
                </a:solidFill>
                <a:effectLst/>
                <a:latin typeface="+mn-lt"/>
                <a:ea typeface="+mn-ea"/>
                <a:cs typeface="+mn-cs"/>
              </a:rPr>
              <a:t>If sig – accept the augmented model</a:t>
            </a:r>
          </a:p>
          <a:p>
            <a:pPr marL="0" indent="0">
              <a:buFontTx/>
              <a:buNone/>
            </a:pPr>
            <a:endParaRPr lang="en-CA" sz="1200" b="0" i="0" kern="1200" baseline="0" dirty="0" smtClean="0">
              <a:solidFill>
                <a:srgbClr val="FFFF00"/>
              </a:solidFill>
              <a:effectLst/>
              <a:latin typeface="+mn-lt"/>
              <a:ea typeface="+mn-ea"/>
              <a:cs typeface="+mn-cs"/>
            </a:endParaRPr>
          </a:p>
          <a:p>
            <a:pPr marL="0" indent="0">
              <a:buFontTx/>
              <a:buNone/>
            </a:pPr>
            <a:r>
              <a:rPr lang="en-CA" sz="1200" b="0" i="0" kern="1200" baseline="0" dirty="0" smtClean="0">
                <a:solidFill>
                  <a:srgbClr val="FFFF00"/>
                </a:solidFill>
                <a:effectLst/>
                <a:latin typeface="+mn-lt"/>
                <a:ea typeface="+mn-ea"/>
                <a:cs typeface="+mn-cs"/>
              </a:rPr>
              <a:t>Works for any nesting (intercept over slope and intercept)</a:t>
            </a:r>
          </a:p>
          <a:p>
            <a:pPr marL="0" indent="0">
              <a:buFontTx/>
              <a:buNone/>
            </a:pPr>
            <a:r>
              <a:rPr lang="en-CA" sz="1200" b="0" i="0" kern="1200" baseline="0" dirty="0" smtClean="0">
                <a:solidFill>
                  <a:srgbClr val="FFFF00"/>
                </a:solidFill>
                <a:effectLst/>
                <a:latin typeface="+mn-lt"/>
                <a:ea typeface="+mn-ea"/>
                <a:cs typeface="+mn-cs"/>
              </a:rPr>
              <a:t>Only add one parameter at a time.</a:t>
            </a:r>
          </a:p>
        </p:txBody>
      </p:sp>
      <p:sp>
        <p:nvSpPr>
          <p:cNvPr id="4" name="Slide Number Placeholder 3"/>
          <p:cNvSpPr>
            <a:spLocks noGrp="1"/>
          </p:cNvSpPr>
          <p:nvPr>
            <p:ph type="sldNum" sz="quarter" idx="10"/>
          </p:nvPr>
        </p:nvSpPr>
        <p:spPr/>
        <p:txBody>
          <a:bodyPr/>
          <a:lstStyle/>
          <a:p>
            <a:fld id="{559D2ED0-1ECD-654C-9285-1EA019214744}" type="slidenum">
              <a:rPr lang="en-US" smtClean="0"/>
              <a:t>16</a:t>
            </a:fld>
            <a:endParaRPr lang="en-US"/>
          </a:p>
        </p:txBody>
      </p:sp>
    </p:spTree>
    <p:extLst>
      <p:ext uri="{BB962C8B-B14F-4D97-AF65-F5344CB8AC3E}">
        <p14:creationId xmlns:p14="http://schemas.microsoft.com/office/powerpoint/2010/main" val="200777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Using the f test we try and avoid </a:t>
            </a:r>
            <a:r>
              <a:rPr lang="en-US" sz="1200" kern="1200" baseline="0" dirty="0" smtClean="0">
                <a:solidFill>
                  <a:schemeClr val="tx1"/>
                </a:solidFill>
                <a:effectLst/>
                <a:latin typeface="+mn-lt"/>
                <a:ea typeface="+mn-ea"/>
                <a:cs typeface="+mn-cs"/>
              </a:rPr>
              <a:t>overfitting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USING ONLY SSE FOR MODEL COMP</a:t>
            </a:r>
            <a:r>
              <a:rPr lang="en-US" sz="1200" b="0" kern="1200" baseline="0" dirty="0" smtClean="0">
                <a:solidFill>
                  <a:schemeClr val="tx1"/>
                </a:solidFill>
                <a:effectLst/>
                <a:latin typeface="+mn-lt"/>
                <a:ea typeface="+mn-ea"/>
                <a:cs typeface="+mn-cs"/>
              </a:rPr>
              <a:t> – always select most complex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Becomes less useful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Furthermore it may not be more accurate, may fit noise when trying to fit small amounts of variance</a:t>
            </a: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DB7C3B-7082-46EE-B3E5-88F90964F705}" type="slidenum">
              <a:rPr lang="en-GB" smtClean="0"/>
              <a:t>17</a:t>
            </a:fld>
            <a:endParaRPr lang="en-GB"/>
          </a:p>
        </p:txBody>
      </p:sp>
    </p:spTree>
    <p:extLst>
      <p:ext uri="{BB962C8B-B14F-4D97-AF65-F5344CB8AC3E}">
        <p14:creationId xmlns:p14="http://schemas.microsoft.com/office/powerpoint/2010/main" val="2509578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CAVEAT</a:t>
            </a:r>
            <a:r>
              <a:rPr lang="en-US" sz="1200" b="0" kern="1200" baseline="0" dirty="0" smtClean="0">
                <a:solidFill>
                  <a:schemeClr val="tx1"/>
                </a:solidFill>
                <a:effectLst/>
                <a:latin typeface="+mn-lt"/>
                <a:ea typeface="+mn-ea"/>
                <a:cs typeface="+mn-cs"/>
              </a:rPr>
              <a:t> – complex parameter search has </a:t>
            </a:r>
            <a:r>
              <a:rPr lang="en-US" sz="1200" b="0" kern="1200" baseline="0" dirty="0" err="1" smtClean="0">
                <a:solidFill>
                  <a:schemeClr val="tx1"/>
                </a:solidFill>
                <a:effectLst/>
                <a:latin typeface="+mn-lt"/>
                <a:ea typeface="+mn-ea"/>
                <a:cs typeface="+mn-cs"/>
              </a:rPr>
              <a:t>stocasticty</a:t>
            </a:r>
            <a:r>
              <a:rPr lang="en-US" sz="1200" b="0" kern="1200" baseline="0" dirty="0" smtClean="0">
                <a:solidFill>
                  <a:schemeClr val="tx1"/>
                </a:solidFill>
                <a:effectLst/>
                <a:latin typeface="+mn-lt"/>
                <a:ea typeface="+mn-ea"/>
                <a:cs typeface="+mn-cs"/>
              </a:rPr>
              <a:t>/local minimum so may fit worse with more parameters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How does the F test equation actually work?</a:t>
            </a:r>
          </a:p>
        </p:txBody>
      </p:sp>
      <p:sp>
        <p:nvSpPr>
          <p:cNvPr id="4" name="Slide Number Placeholder 3"/>
          <p:cNvSpPr>
            <a:spLocks noGrp="1"/>
          </p:cNvSpPr>
          <p:nvPr>
            <p:ph type="sldNum" sz="quarter" idx="10"/>
          </p:nvPr>
        </p:nvSpPr>
        <p:spPr/>
        <p:txBody>
          <a:bodyPr/>
          <a:lstStyle/>
          <a:p>
            <a:fld id="{48DB7C3B-7082-46EE-B3E5-88F90964F705}" type="slidenum">
              <a:rPr lang="en-GB" smtClean="0"/>
              <a:t>18</a:t>
            </a:fld>
            <a:endParaRPr lang="en-GB"/>
          </a:p>
        </p:txBody>
      </p:sp>
    </p:spTree>
    <p:extLst>
      <p:ext uri="{BB962C8B-B14F-4D97-AF65-F5344CB8AC3E}">
        <p14:creationId xmlns:p14="http://schemas.microsoft.com/office/powerpoint/2010/main" val="1226374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Compare simple two para model, and augmented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Visually we can guess this would pass F</a:t>
            </a:r>
          </a:p>
        </p:txBody>
      </p:sp>
      <p:sp>
        <p:nvSpPr>
          <p:cNvPr id="4" name="Slide Number Placeholder 3"/>
          <p:cNvSpPr>
            <a:spLocks noGrp="1"/>
          </p:cNvSpPr>
          <p:nvPr>
            <p:ph type="sldNum" sz="quarter" idx="10"/>
          </p:nvPr>
        </p:nvSpPr>
        <p:spPr/>
        <p:txBody>
          <a:bodyPr/>
          <a:lstStyle/>
          <a:p>
            <a:fld id="{48DB7C3B-7082-46EE-B3E5-88F90964F705}" type="slidenum">
              <a:rPr lang="en-GB" smtClean="0"/>
              <a:t>19</a:t>
            </a:fld>
            <a:endParaRPr lang="en-GB"/>
          </a:p>
        </p:txBody>
      </p:sp>
    </p:spTree>
    <p:extLst>
      <p:ext uri="{BB962C8B-B14F-4D97-AF65-F5344CB8AC3E}">
        <p14:creationId xmlns:p14="http://schemas.microsoft.com/office/powerpoint/2010/main" val="5097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9D2ED0-1ECD-654C-9285-1EA019214744}" type="slidenum">
              <a:rPr lang="en-US" smtClean="0"/>
              <a:t>2</a:t>
            </a:fld>
            <a:endParaRPr lang="en-US"/>
          </a:p>
        </p:txBody>
      </p:sp>
    </p:spTree>
    <p:extLst>
      <p:ext uri="{BB962C8B-B14F-4D97-AF65-F5344CB8AC3E}">
        <p14:creationId xmlns:p14="http://schemas.microsoft.com/office/powerpoint/2010/main" val="1620420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Now compare this model to next one (change labels)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Probably would not pass F test, as error reduction per parameter does not look worthwhile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i="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DB7C3B-7082-46EE-B3E5-88F90964F705}" type="slidenum">
              <a:rPr lang="en-GB" smtClean="0"/>
              <a:t>20</a:t>
            </a:fld>
            <a:endParaRPr lang="en-GB"/>
          </a:p>
        </p:txBody>
      </p:sp>
    </p:spTree>
    <p:extLst>
      <p:ext uri="{BB962C8B-B14F-4D97-AF65-F5344CB8AC3E}">
        <p14:creationId xmlns:p14="http://schemas.microsoft.com/office/powerpoint/2010/main" val="982525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alternative to the F test is the Likelihood ratio </a:t>
            </a:r>
            <a:r>
              <a:rPr lang="en-US" sz="1200" kern="1200" dirty="0" smtClean="0">
                <a:solidFill>
                  <a:schemeClr val="tx1"/>
                </a:solidFill>
                <a:effectLst/>
                <a:latin typeface="+mn-lt"/>
                <a:ea typeface="+mn-ea"/>
                <a:cs typeface="+mn-cs"/>
              </a:rPr>
              <a:t>test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Use evidence</a:t>
            </a:r>
            <a:r>
              <a:rPr lang="en-US" sz="1200" b="1" kern="1200" baseline="0" dirty="0" smtClean="0">
                <a:solidFill>
                  <a:schemeClr val="tx1"/>
                </a:solidFill>
                <a:effectLst/>
                <a:latin typeface="+mn-lt"/>
                <a:ea typeface="+mn-ea"/>
                <a:cs typeface="+mn-cs"/>
              </a:rPr>
              <a:t> FOR the model</a:t>
            </a:r>
            <a:r>
              <a:rPr lang="en-US" sz="1200" b="1" kern="1200" dirty="0" smtClean="0">
                <a:solidFill>
                  <a:schemeClr val="tx1"/>
                </a:solidFill>
                <a:effectLst/>
                <a:latin typeface="+mn-lt"/>
                <a:ea typeface="+mn-ea"/>
                <a:cs typeface="+mn-cs"/>
              </a:rPr>
              <a:t>, instead</a:t>
            </a:r>
            <a:r>
              <a:rPr lang="en-US" sz="1200" b="1" kern="1200" baseline="0" dirty="0" smtClean="0">
                <a:solidFill>
                  <a:schemeClr val="tx1"/>
                </a:solidFill>
                <a:effectLst/>
                <a:latin typeface="+mn-lt"/>
                <a:ea typeface="+mn-ea"/>
                <a:cs typeface="+mn-cs"/>
              </a:rPr>
              <a:t> of SSE (evidence against it)</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9D2ED0-1ECD-654C-9285-1EA019214744}" type="slidenum">
              <a:rPr lang="en-US" smtClean="0"/>
              <a:t>21</a:t>
            </a:fld>
            <a:endParaRPr lang="en-US"/>
          </a:p>
        </p:txBody>
      </p:sp>
    </p:spTree>
    <p:extLst>
      <p:ext uri="{BB962C8B-B14F-4D97-AF65-F5344CB8AC3E}">
        <p14:creationId xmlns:p14="http://schemas.microsoft.com/office/powerpoint/2010/main" val="1615512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lets</a:t>
            </a:r>
            <a:r>
              <a:rPr lang="en-GB" b="0" baseline="0" dirty="0" smtClean="0"/>
              <a:t> be clear on this – not just another word for probability</a:t>
            </a:r>
          </a:p>
          <a:p>
            <a:r>
              <a:rPr lang="en-GB" b="0" baseline="0" dirty="0" smtClean="0"/>
              <a:t>Opposite inference to probability</a:t>
            </a:r>
          </a:p>
          <a:p>
            <a:endParaRPr lang="en-GB" b="0" baseline="0" dirty="0" smtClean="0"/>
          </a:p>
          <a:p>
            <a:r>
              <a:rPr lang="en-GB" b="1" baseline="0" dirty="0" smtClean="0"/>
              <a:t>PROBABILITY</a:t>
            </a:r>
            <a:r>
              <a:rPr lang="en-GB" b="0" baseline="0" dirty="0" smtClean="0"/>
              <a:t> </a:t>
            </a:r>
          </a:p>
          <a:p>
            <a:r>
              <a:rPr lang="en-GB" b="0" baseline="0" dirty="0" smtClean="0"/>
              <a:t>However, we have the data, so what we really want to ask is how likely is our model, given the data (we have the data!)</a:t>
            </a:r>
          </a:p>
          <a:p>
            <a:endParaRPr lang="en-GB"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LIKELIHOOD</a:t>
            </a:r>
            <a:r>
              <a:rPr lang="en-GB" b="0" baseline="0" dirty="0" smtClean="0"/>
              <a:t> - most plausible model and parameter values given out data</a:t>
            </a:r>
            <a:endParaRPr lang="en-GB" b="1" dirty="0" smtClean="0"/>
          </a:p>
          <a:p>
            <a:r>
              <a:rPr lang="en-GB" b="1" dirty="0" smtClean="0"/>
              <a:t>In model fitting</a:t>
            </a:r>
            <a:r>
              <a:rPr lang="en-GB" b="1" baseline="0" dirty="0" smtClean="0"/>
              <a:t>, we want to want to find the most plausible parameter values given our data. </a:t>
            </a:r>
          </a:p>
          <a:p>
            <a:endParaRPr lang="en-GB" baseline="0" dirty="0" smtClean="0"/>
          </a:p>
          <a:p>
            <a:r>
              <a:rPr lang="en-GB" b="1" baseline="0" dirty="0" smtClean="0"/>
              <a:t>WE WANT TO MAXIMISE THIS</a:t>
            </a:r>
          </a:p>
          <a:p>
            <a:endParaRPr lang="en-GB" baseline="0" dirty="0" smtClean="0"/>
          </a:p>
          <a:p>
            <a:r>
              <a:rPr lang="en-GB" baseline="0" dirty="0" smtClean="0"/>
              <a:t>Thus we want to find the model, which can generate the more plausible parameter values. We want to find the model with the maximum likelihood.</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48DB7C3B-7082-46EE-B3E5-88F90964F705}" type="slidenum">
              <a:rPr lang="en-GB" smtClean="0"/>
              <a:t>22</a:t>
            </a:fld>
            <a:endParaRPr lang="en-GB"/>
          </a:p>
        </p:txBody>
      </p:sp>
    </p:spTree>
    <p:extLst>
      <p:ext uri="{BB962C8B-B14F-4D97-AF65-F5344CB8AC3E}">
        <p14:creationId xmlns:p14="http://schemas.microsoft.com/office/powerpoint/2010/main" val="538402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BINARISE OUR</a:t>
            </a:r>
            <a:r>
              <a:rPr lang="en-US" b="1" baseline="0" dirty="0" smtClean="0"/>
              <a:t> RESEARCH QUESTION</a:t>
            </a:r>
            <a:r>
              <a:rPr lang="en-US" b="0" baseline="0" dirty="0" smtClean="0"/>
              <a:t> – method works for continuous too, just clearer for getting an intuition</a:t>
            </a:r>
          </a:p>
          <a:p>
            <a:r>
              <a:rPr lang="en-US" b="0" baseline="0" dirty="0" smtClean="0"/>
              <a:t>Do p prefer D to C, can it be predicted by height</a:t>
            </a:r>
            <a:endParaRPr lang="en-US" baseline="0" dirty="0" smtClean="0"/>
          </a:p>
          <a:p>
            <a:endParaRPr lang="en-US" baseline="0" dirty="0" smtClean="0"/>
          </a:p>
          <a:p>
            <a:r>
              <a:rPr lang="en-US" baseline="0" dirty="0" smtClean="0"/>
              <a:t>0 or 1</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can see from LR line the probability of the data, given our parameter values</a:t>
            </a:r>
          </a:p>
          <a:p>
            <a:endParaRPr lang="en-US" baseline="0" dirty="0" smtClean="0"/>
          </a:p>
          <a:p>
            <a:r>
              <a:rPr lang="en-US" baseline="0" dirty="0" err="1" smtClean="0"/>
              <a:t>Prob</a:t>
            </a:r>
            <a:r>
              <a:rPr lang="en-US" baseline="0" dirty="0" smtClean="0"/>
              <a:t> of 5’4” the data (being cat) is .8</a:t>
            </a:r>
          </a:p>
          <a:p>
            <a:endParaRPr lang="en-US" baseline="0" dirty="0" smtClean="0"/>
          </a:p>
        </p:txBody>
      </p:sp>
      <p:sp>
        <p:nvSpPr>
          <p:cNvPr id="4" name="Slide Number Placeholder 3"/>
          <p:cNvSpPr>
            <a:spLocks noGrp="1"/>
          </p:cNvSpPr>
          <p:nvPr>
            <p:ph type="sldNum" sz="quarter" idx="10"/>
          </p:nvPr>
        </p:nvSpPr>
        <p:spPr/>
        <p:txBody>
          <a:bodyPr/>
          <a:lstStyle/>
          <a:p>
            <a:fld id="{559D2ED0-1ECD-654C-9285-1EA019214744}" type="slidenum">
              <a:rPr lang="en-US" smtClean="0"/>
              <a:t>23</a:t>
            </a:fld>
            <a:endParaRPr lang="en-US"/>
          </a:p>
        </p:txBody>
      </p:sp>
    </p:spTree>
    <p:extLst>
      <p:ext uri="{BB962C8B-B14F-4D97-AF65-F5344CB8AC3E}">
        <p14:creationId xmlns:p14="http://schemas.microsoft.com/office/powerpoint/2010/main" val="492599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to find the best parameter values</a:t>
            </a:r>
          </a:p>
          <a:p>
            <a:r>
              <a:rPr lang="en-US" baseline="0" dirty="0" smtClean="0"/>
              <a:t>We can move this regression line to find the best fitting model</a:t>
            </a:r>
          </a:p>
          <a:p>
            <a:r>
              <a:rPr lang="en-US" baseline="0" dirty="0" smtClean="0"/>
              <a:t>Blue area is individual probability of selecting dog</a:t>
            </a:r>
          </a:p>
          <a:p>
            <a:r>
              <a:rPr lang="en-US" b="1" baseline="0" dirty="0" smtClean="0"/>
              <a:t>SOFTMAX = </a:t>
            </a:r>
            <a:r>
              <a:rPr lang="en-US" baseline="0" dirty="0" smtClean="0"/>
              <a:t>Next plot transforms blue area into values between 0 and 1 </a:t>
            </a:r>
          </a:p>
          <a:p>
            <a:endParaRPr lang="en-US" baseline="0" dirty="0" smtClean="0"/>
          </a:p>
          <a:p>
            <a:r>
              <a:rPr lang="en-US" b="1" baseline="0" dirty="0" smtClean="0"/>
              <a:t>USE LIKELIHOOD TO FIT PARAMETERS</a:t>
            </a:r>
            <a:r>
              <a:rPr lang="en-US" b="0" baseline="0" dirty="0" smtClean="0"/>
              <a:t> -</a:t>
            </a:r>
            <a:r>
              <a:rPr lang="en-US" baseline="0" dirty="0" smtClean="0"/>
              <a:t>We want to know the joint probability for all these observations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9D2ED0-1ECD-654C-9285-1EA019214744}" type="slidenum">
              <a:rPr lang="en-US" smtClean="0"/>
              <a:t>24</a:t>
            </a:fld>
            <a:endParaRPr lang="en-US"/>
          </a:p>
        </p:txBody>
      </p:sp>
    </p:spTree>
    <p:extLst>
      <p:ext uri="{BB962C8B-B14F-4D97-AF65-F5344CB8AC3E}">
        <p14:creationId xmlns:p14="http://schemas.microsoft.com/office/powerpoint/2010/main" val="1509015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MULTIPLY PROBABILITY OF ALL DATA POINTS TOGETHER GIVES LIKELIHOOD OF PARAMETERS GIVEN THE DATA</a:t>
            </a:r>
          </a:p>
          <a:p>
            <a:endParaRPr lang="en-US" baseline="0" dirty="0" smtClean="0"/>
          </a:p>
          <a:p>
            <a:r>
              <a:rPr lang="en-US" dirty="0" smtClean="0"/>
              <a:t>We</a:t>
            </a:r>
            <a:r>
              <a:rPr lang="en-US" baseline="0" dirty="0" smtClean="0"/>
              <a:t> can use this for model fitting, find parameter values which give us the maximum likelihood</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9D2ED0-1ECD-654C-9285-1EA019214744}" type="slidenum">
              <a:rPr lang="en-US" smtClean="0"/>
              <a:t>25</a:t>
            </a:fld>
            <a:endParaRPr lang="en-US"/>
          </a:p>
        </p:txBody>
      </p:sp>
    </p:spTree>
    <p:extLst>
      <p:ext uri="{BB962C8B-B14F-4D97-AF65-F5344CB8AC3E}">
        <p14:creationId xmlns:p14="http://schemas.microsoft.com/office/powerpoint/2010/main" val="1390163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LOG TRANSFORM</a:t>
            </a:r>
            <a:r>
              <a:rPr lang="en-US" b="0" baseline="0" dirty="0" smtClean="0"/>
              <a:t> for easier computation</a:t>
            </a:r>
            <a:endParaRPr lang="en-US" b="1" baseline="0" dirty="0" smtClean="0"/>
          </a:p>
          <a:p>
            <a:r>
              <a:rPr lang="en-US" baseline="0" dirty="0" smtClean="0"/>
              <a:t>Or average </a:t>
            </a:r>
            <a:r>
              <a:rPr lang="en-US" baseline="0" dirty="0" err="1" smtClean="0"/>
              <a:t>loglikeood</a:t>
            </a:r>
            <a:r>
              <a:rPr lang="en-US" baseline="0" dirty="0" smtClean="0"/>
              <a:t> (as long as you only use one)</a:t>
            </a:r>
          </a:p>
          <a:p>
            <a:endParaRPr lang="en-US" baseline="0" dirty="0" smtClean="0"/>
          </a:p>
          <a:p>
            <a:r>
              <a:rPr lang="en-US" baseline="0" dirty="0" smtClean="0"/>
              <a:t>indexes the likelihood of the model parameter values given the data. </a:t>
            </a:r>
          </a:p>
          <a:p>
            <a:endParaRPr lang="en-US" baseline="0" dirty="0" smtClean="0"/>
          </a:p>
          <a:p>
            <a:r>
              <a:rPr lang="en-US" baseline="0" dirty="0" smtClean="0"/>
              <a:t>Once maximized, we can use this statistic we can use for model comparison using the maximum likelihood method.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this is cool as we are using the same method for finding the optimum parameter values, as we are using for hypothesis testing.</a:t>
            </a:r>
          </a:p>
          <a:p>
            <a:endParaRPr lang="en-US" dirty="0" smtClean="0"/>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9D2ED0-1ECD-654C-9285-1EA019214744}" type="slidenum">
              <a:rPr lang="en-US" smtClean="0"/>
              <a:t>26</a:t>
            </a:fld>
            <a:endParaRPr lang="en-US"/>
          </a:p>
        </p:txBody>
      </p:sp>
    </p:spTree>
    <p:extLst>
      <p:ext uri="{BB962C8B-B14F-4D97-AF65-F5344CB8AC3E}">
        <p14:creationId xmlns:p14="http://schemas.microsoft.com/office/powerpoint/2010/main" val="1406816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MAXIMISE LIKELIHOOD,</a:t>
            </a:r>
            <a:r>
              <a:rPr lang="en-US" sz="1200" b="1" kern="1200" baseline="0" dirty="0" smtClean="0">
                <a:solidFill>
                  <a:schemeClr val="tx1"/>
                </a:solidFill>
                <a:effectLst/>
                <a:latin typeface="+mn-lt"/>
                <a:ea typeface="+mn-ea"/>
                <a:cs typeface="+mn-cs"/>
              </a:rPr>
              <a:t> NOT MINIMISE SSE</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9D2ED0-1ECD-654C-9285-1EA019214744}" type="slidenum">
              <a:rPr lang="en-US" smtClean="0"/>
              <a:t>27</a:t>
            </a:fld>
            <a:endParaRPr lang="en-US"/>
          </a:p>
        </p:txBody>
      </p:sp>
    </p:spTree>
    <p:extLst>
      <p:ext uri="{BB962C8B-B14F-4D97-AF65-F5344CB8AC3E}">
        <p14:creationId xmlns:p14="http://schemas.microsoft.com/office/powerpoint/2010/main" val="4034641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CALCULATE SOME STATISTIC</a:t>
            </a:r>
            <a:r>
              <a:rPr lang="en-US" sz="1200" b="0" kern="1200" baseline="0" dirty="0" smtClean="0">
                <a:solidFill>
                  <a:schemeClr val="tx1"/>
                </a:solidFill>
                <a:effectLst/>
                <a:latin typeface="+mn-lt"/>
                <a:ea typeface="+mn-ea"/>
                <a:cs typeface="+mn-cs"/>
              </a:rPr>
              <a:t> compare </a:t>
            </a:r>
            <a:r>
              <a:rPr lang="en-US" sz="1200" b="0" kern="1200" baseline="0" dirty="0" err="1" smtClean="0">
                <a:solidFill>
                  <a:schemeClr val="tx1"/>
                </a:solidFill>
                <a:effectLst/>
                <a:latin typeface="+mn-lt"/>
                <a:ea typeface="+mn-ea"/>
                <a:cs typeface="+mn-cs"/>
              </a:rPr>
              <a:t>loglikelihood’s</a:t>
            </a:r>
            <a:r>
              <a:rPr lang="en-US" sz="1200" b="0" kern="1200" baseline="0" dirty="0" smtClean="0">
                <a:solidFill>
                  <a:schemeClr val="tx1"/>
                </a:solidFill>
                <a:effectLst/>
                <a:latin typeface="+mn-lt"/>
                <a:ea typeface="+mn-ea"/>
                <a:cs typeface="+mn-cs"/>
              </a:rPr>
              <a:t> of two models</a:t>
            </a: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Don’t worry about the -2 constant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Nice and </a:t>
            </a:r>
            <a:r>
              <a:rPr lang="en-US" sz="1200" kern="1200" dirty="0" err="1" smtClean="0">
                <a:solidFill>
                  <a:schemeClr val="tx1"/>
                </a:solidFill>
                <a:effectLst/>
                <a:latin typeface="+mn-lt"/>
                <a:ea typeface="+mn-ea"/>
                <a:cs typeface="+mn-cs"/>
              </a:rPr>
              <a:t>intrinsicly</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chi squared is the difference in likelihood between the simple and augmented models, or really any two models.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9D2ED0-1ECD-654C-9285-1EA019214744}" type="slidenum">
              <a:rPr lang="en-US" smtClean="0"/>
              <a:t>28</a:t>
            </a:fld>
            <a:endParaRPr lang="en-US"/>
          </a:p>
        </p:txBody>
      </p:sp>
    </p:spTree>
    <p:extLst>
      <p:ext uri="{BB962C8B-B14F-4D97-AF65-F5344CB8AC3E}">
        <p14:creationId xmlns:p14="http://schemas.microsoft.com/office/powerpoint/2010/main" val="15659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COMPARE WITH DISTRIBUTION GIVEN BY DOF </a:t>
            </a:r>
            <a:r>
              <a:rPr lang="en-US" sz="1200" b="0" kern="1200" baseline="0" dirty="0" smtClean="0">
                <a:solidFill>
                  <a:schemeClr val="tx1"/>
                </a:solidFill>
                <a:effectLst/>
                <a:latin typeface="+mn-lt"/>
                <a:ea typeface="+mn-ea"/>
                <a:cs typeface="+mn-cs"/>
              </a:rPr>
              <a:t>Like f test</a:t>
            </a: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Don’t penalize for extra parameters</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need tests that don’t reply on penalties, we might be </a:t>
            </a:r>
            <a:r>
              <a:rPr lang="en-US" baseline="0" dirty="0" err="1" smtClean="0"/>
              <a:t>expotential</a:t>
            </a:r>
            <a:r>
              <a:rPr lang="en-US" baseline="0" dirty="0" smtClean="0"/>
              <a:t> vs power function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Good test but inefficient for many models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9D2ED0-1ECD-654C-9285-1EA019214744}" type="slidenum">
              <a:rPr lang="en-US" smtClean="0"/>
              <a:t>29</a:t>
            </a:fld>
            <a:endParaRPr lang="en-US"/>
          </a:p>
        </p:txBody>
      </p:sp>
    </p:spTree>
    <p:extLst>
      <p:ext uri="{BB962C8B-B14F-4D97-AF65-F5344CB8AC3E}">
        <p14:creationId xmlns:p14="http://schemas.microsoft.com/office/powerpoint/2010/main" val="169172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err="1" smtClean="0"/>
              <a:t>Refered</a:t>
            </a:r>
            <a:r>
              <a:rPr lang="en-GB" baseline="0" dirty="0" smtClean="0"/>
              <a:t> </a:t>
            </a:r>
            <a:r>
              <a:rPr lang="en-GB" baseline="0" dirty="0" smtClean="0"/>
              <a:t>to as </a:t>
            </a:r>
            <a:r>
              <a:rPr lang="en-GB" b="1" baseline="0" dirty="0" err="1" smtClean="0"/>
              <a:t>binini’s</a:t>
            </a:r>
            <a:r>
              <a:rPr lang="en-GB" b="1" baseline="0" dirty="0" smtClean="0"/>
              <a:t> paradox</a:t>
            </a:r>
          </a:p>
          <a:p>
            <a:endParaRPr lang="en-GB" b="1" baseline="0" dirty="0" smtClean="0"/>
          </a:p>
          <a:p>
            <a:r>
              <a:rPr lang="en-US" b="1" dirty="0" smtClean="0"/>
              <a:t>Models</a:t>
            </a:r>
            <a:r>
              <a:rPr lang="en-US" b="1" baseline="0" dirty="0" smtClean="0"/>
              <a:t> are approximations </a:t>
            </a:r>
            <a:r>
              <a:rPr lang="en-US" baseline="0" dirty="0" smtClean="0"/>
              <a:t>– if they ac perfectly they would be the thing we are modelling</a:t>
            </a:r>
          </a:p>
          <a:p>
            <a:endParaRPr lang="en-US" baseline="0" dirty="0" smtClean="0"/>
          </a:p>
          <a:p>
            <a:r>
              <a:rPr lang="en-US" dirty="0" smtClean="0"/>
              <a:t>If we </a:t>
            </a:r>
            <a:r>
              <a:rPr lang="en-US" b="1" dirty="0" smtClean="0"/>
              <a:t>explain all aspects of something – it isn’t very useful</a:t>
            </a:r>
            <a:r>
              <a:rPr lang="en-US" b="1" baseline="0" dirty="0" smtClean="0"/>
              <a:t> </a:t>
            </a:r>
            <a:r>
              <a:rPr lang="en-US" baseline="0" dirty="0" smtClean="0"/>
              <a:t>as it can’t be generalized to other situation</a:t>
            </a:r>
          </a:p>
          <a:p>
            <a:endParaRPr lang="en-US" baseline="0" dirty="0" smtClean="0"/>
          </a:p>
          <a:p>
            <a:r>
              <a:rPr lang="en-US" baseline="0" dirty="0" smtClean="0"/>
              <a:t>No one will cite it, if </a:t>
            </a:r>
            <a:r>
              <a:rPr lang="en-US" b="1" baseline="0" dirty="0" smtClean="0"/>
              <a:t>model is not generalizable to other datasets</a:t>
            </a:r>
            <a:endParaRPr lang="en-US" b="1" dirty="0" smtClean="0"/>
          </a:p>
          <a:p>
            <a:endParaRPr lang="en-GB" dirty="0"/>
          </a:p>
        </p:txBody>
      </p:sp>
      <p:sp>
        <p:nvSpPr>
          <p:cNvPr id="4" name="Slide Number Placeholder 3"/>
          <p:cNvSpPr>
            <a:spLocks noGrp="1"/>
          </p:cNvSpPr>
          <p:nvPr>
            <p:ph type="sldNum" sz="quarter" idx="10"/>
          </p:nvPr>
        </p:nvSpPr>
        <p:spPr/>
        <p:txBody>
          <a:bodyPr/>
          <a:lstStyle/>
          <a:p>
            <a:fld id="{48DB7C3B-7082-46EE-B3E5-88F90964F705}" type="slidenum">
              <a:rPr lang="en-GB" smtClean="0"/>
              <a:t>3</a:t>
            </a:fld>
            <a:endParaRPr lang="en-GB"/>
          </a:p>
        </p:txBody>
      </p:sp>
    </p:spTree>
    <p:extLst>
      <p:ext uri="{BB962C8B-B14F-4D97-AF65-F5344CB8AC3E}">
        <p14:creationId xmlns:p14="http://schemas.microsoft.com/office/powerpoint/2010/main" val="2705701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this we can use AIC</a:t>
            </a:r>
          </a:p>
        </p:txBody>
      </p:sp>
      <p:sp>
        <p:nvSpPr>
          <p:cNvPr id="4" name="Slide Number Placeholder 3"/>
          <p:cNvSpPr>
            <a:spLocks noGrp="1"/>
          </p:cNvSpPr>
          <p:nvPr>
            <p:ph type="sldNum" sz="quarter" idx="10"/>
          </p:nvPr>
        </p:nvSpPr>
        <p:spPr/>
        <p:txBody>
          <a:bodyPr/>
          <a:lstStyle/>
          <a:p>
            <a:fld id="{559D2ED0-1ECD-654C-9285-1EA019214744}" type="slidenum">
              <a:rPr lang="en-US" smtClean="0"/>
              <a:t>30</a:t>
            </a:fld>
            <a:endParaRPr lang="en-US"/>
          </a:p>
        </p:txBody>
      </p:sp>
    </p:spTree>
    <p:extLst>
      <p:ext uri="{BB962C8B-B14F-4D97-AF65-F5344CB8AC3E}">
        <p14:creationId xmlns:p14="http://schemas.microsoft.com/office/powerpoint/2010/main" val="1838582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kern="1200" dirty="0" smtClean="0">
                <a:solidFill>
                  <a:schemeClr val="tx1"/>
                </a:solidFill>
                <a:effectLst/>
                <a:latin typeface="+mn-lt"/>
                <a:ea typeface="+mn-ea"/>
                <a:cs typeface="+mn-cs"/>
              </a:rPr>
              <a:t>PENALISES</a:t>
            </a:r>
            <a:r>
              <a:rPr lang="en-CA" sz="1200" b="1" i="0" kern="1200" baseline="0" dirty="0" smtClean="0">
                <a:solidFill>
                  <a:schemeClr val="tx1"/>
                </a:solidFill>
                <a:effectLst/>
                <a:latin typeface="+mn-lt"/>
                <a:ea typeface="+mn-ea"/>
                <a:cs typeface="+mn-cs"/>
              </a:rPr>
              <a:t> FOR COMPLEXITY</a:t>
            </a:r>
          </a:p>
        </p:txBody>
      </p:sp>
      <p:sp>
        <p:nvSpPr>
          <p:cNvPr id="4" name="Slide Number Placeholder 3"/>
          <p:cNvSpPr>
            <a:spLocks noGrp="1"/>
          </p:cNvSpPr>
          <p:nvPr>
            <p:ph type="sldNum" sz="quarter" idx="10"/>
          </p:nvPr>
        </p:nvSpPr>
        <p:spPr/>
        <p:txBody>
          <a:bodyPr/>
          <a:lstStyle/>
          <a:p>
            <a:fld id="{559D2ED0-1ECD-654C-9285-1EA019214744}" type="slidenum">
              <a:rPr lang="en-US" smtClean="0"/>
              <a:t>31</a:t>
            </a:fld>
            <a:endParaRPr lang="en-US"/>
          </a:p>
        </p:txBody>
      </p:sp>
    </p:spTree>
    <p:extLst>
      <p:ext uri="{BB962C8B-B14F-4D97-AF65-F5344CB8AC3E}">
        <p14:creationId xmlns:p14="http://schemas.microsoft.com/office/powerpoint/2010/main" val="2412363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kern="1200" dirty="0" smtClean="0">
                <a:solidFill>
                  <a:schemeClr val="tx1"/>
                </a:solidFill>
                <a:effectLst/>
                <a:latin typeface="+mn-lt"/>
                <a:ea typeface="+mn-ea"/>
                <a:cs typeface="+mn-cs"/>
              </a:rPr>
              <a:t>GROUNDED</a:t>
            </a:r>
            <a:r>
              <a:rPr lang="en-CA" sz="1200" b="1" i="0" kern="1200" baseline="0" dirty="0" smtClean="0">
                <a:solidFill>
                  <a:schemeClr val="tx1"/>
                </a:solidFill>
                <a:effectLst/>
                <a:latin typeface="+mn-lt"/>
                <a:ea typeface="+mn-ea"/>
                <a:cs typeface="+mn-cs"/>
              </a:rPr>
              <a:t> IN INFORMATION THEORY</a:t>
            </a:r>
            <a:r>
              <a:rPr lang="en-CA" sz="1200" b="0" i="0" kern="1200" baseline="0" dirty="0" smtClean="0">
                <a:solidFill>
                  <a:schemeClr val="tx1"/>
                </a:solidFill>
                <a:effectLst/>
                <a:latin typeface="+mn-lt"/>
                <a:ea typeface="+mn-ea"/>
                <a:cs typeface="+mn-cs"/>
              </a:rPr>
              <a:t> – not important but cool</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IT – field that studies the quantification, storage and communication of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Assume some real process which generates the data – want model to minimise info lost between them</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Can’t calculate difference as don’t know real model</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As different parameters means in different dimensions spaces/not comparable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Correcting for parameters puts them within the same space</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Different in info between M1 and M2 can be used in play of difference.</a:t>
            </a:r>
            <a:endParaRPr lang="en-CA"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9D2ED0-1ECD-654C-9285-1EA019214744}" type="slidenum">
              <a:rPr lang="en-US" smtClean="0"/>
              <a:t>32</a:t>
            </a:fld>
            <a:endParaRPr lang="en-US"/>
          </a:p>
        </p:txBody>
      </p:sp>
    </p:spTree>
    <p:extLst>
      <p:ext uri="{BB962C8B-B14F-4D97-AF65-F5344CB8AC3E}">
        <p14:creationId xmlns:p14="http://schemas.microsoft.com/office/powerpoint/2010/main" val="2380773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kern="1200" baseline="0" dirty="0" smtClean="0">
                <a:solidFill>
                  <a:schemeClr val="tx1"/>
                </a:solidFill>
                <a:effectLst/>
                <a:latin typeface="+mn-lt"/>
                <a:ea typeface="+mn-ea"/>
                <a:cs typeface="+mn-cs"/>
              </a:rPr>
              <a:t>AIC FOR FULL DATA SET – OR FOR PARTICIPANTS INDIVIDUALLY?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i.e. have free parameters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Sum AIC and chose lowest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Don’t worry about scale, or compare between scales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sz="1200" b="0" i="0" kern="1200" baseline="0" dirty="0" smtClean="0">
              <a:solidFill>
                <a:schemeClr val="tx1"/>
              </a:solidFill>
              <a:effectLst/>
              <a:latin typeface="+mn-lt"/>
              <a:ea typeface="+mn-ea"/>
              <a:cs typeface="+mn-cs"/>
            </a:endParaRPr>
          </a:p>
          <a:p>
            <a:r>
              <a:rPr lang="en-US" sz="1200" dirty="0" smtClean="0"/>
              <a:t>- Also</a:t>
            </a:r>
            <a:r>
              <a:rPr lang="en-US" sz="1200" baseline="0" dirty="0" smtClean="0"/>
              <a:t> important to remember </a:t>
            </a:r>
            <a:r>
              <a:rPr lang="en-US" sz="1200" dirty="0" smtClean="0"/>
              <a:t>AIC is only relevant </a:t>
            </a:r>
            <a:r>
              <a:rPr lang="en-US" sz="1200" b="1" i="1" dirty="0" smtClean="0"/>
              <a:t>in comparison </a:t>
            </a:r>
            <a:r>
              <a:rPr lang="en-US" sz="1200" dirty="0" smtClean="0"/>
              <a:t>to other models with the same data (actual value of AIC is unimportant)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9D2ED0-1ECD-654C-9285-1EA019214744}" type="slidenum">
              <a:rPr lang="en-US" smtClean="0"/>
              <a:t>33</a:t>
            </a:fld>
            <a:endParaRPr lang="en-US"/>
          </a:p>
        </p:txBody>
      </p:sp>
    </p:spTree>
    <p:extLst>
      <p:ext uri="{BB962C8B-B14F-4D97-AF65-F5344CB8AC3E}">
        <p14:creationId xmlns:p14="http://schemas.microsoft.com/office/powerpoint/2010/main" val="800246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kern="1200" baseline="0" dirty="0" err="1" smtClean="0">
                <a:solidFill>
                  <a:schemeClr val="tx1"/>
                </a:solidFill>
                <a:effectLst/>
                <a:latin typeface="+mn-lt"/>
                <a:ea typeface="+mn-ea"/>
                <a:cs typeface="+mn-cs"/>
              </a:rPr>
              <a:t>AICc</a:t>
            </a:r>
            <a:r>
              <a:rPr lang="en-CA" sz="1200" b="1" i="0" kern="1200" baseline="0" dirty="0" smtClean="0">
                <a:solidFill>
                  <a:schemeClr val="tx1"/>
                </a:solidFill>
                <a:effectLst/>
                <a:latin typeface="+mn-lt"/>
                <a:ea typeface="+mn-ea"/>
                <a:cs typeface="+mn-cs"/>
              </a:rPr>
              <a:t> –</a:t>
            </a:r>
            <a:r>
              <a:rPr lang="en-CA" sz="1200" b="0" i="0" kern="1200" baseline="0" dirty="0" smtClean="0">
                <a:solidFill>
                  <a:schemeClr val="tx1"/>
                </a:solidFill>
                <a:effectLst/>
                <a:latin typeface="+mn-lt"/>
                <a:ea typeface="+mn-ea"/>
                <a:cs typeface="+mn-cs"/>
              </a:rPr>
              <a:t> small sample (in comp to parameters) often </a:t>
            </a:r>
            <a:r>
              <a:rPr lang="en-CA" sz="1200" b="0" i="0" kern="1200" baseline="0" dirty="0" err="1" smtClean="0">
                <a:solidFill>
                  <a:schemeClr val="tx1"/>
                </a:solidFill>
                <a:effectLst/>
                <a:latin typeface="+mn-lt"/>
                <a:ea typeface="+mn-ea"/>
                <a:cs typeface="+mn-cs"/>
              </a:rPr>
              <a:t>overfits</a:t>
            </a:r>
            <a:r>
              <a:rPr lang="en-CA" sz="1200" b="0" i="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Further penalty for parameters</a:t>
            </a:r>
            <a:endParaRPr lang="en-CA" sz="1200" b="1" i="0" kern="1200" baseline="0" dirty="0" smtClean="0">
              <a:solidFill>
                <a:schemeClr val="tx1"/>
              </a:solidFill>
              <a:effectLst/>
              <a:latin typeface="+mn-lt"/>
              <a:ea typeface="+mn-ea"/>
              <a:cs typeface="+mn-cs"/>
            </a:endParaRPr>
          </a:p>
          <a:p>
            <a:endParaRPr lang="en-US" sz="1200" dirty="0" smtClean="0"/>
          </a:p>
          <a:p>
            <a:r>
              <a:rPr lang="en-US" sz="1200" dirty="0" smtClean="0"/>
              <a:t>- AIC only chooses the best of the candidate models </a:t>
            </a:r>
            <a:r>
              <a:rPr lang="mr-IN" sz="1200" dirty="0" smtClean="0"/>
              <a:t>–</a:t>
            </a:r>
            <a:r>
              <a:rPr lang="en-US" sz="1200" dirty="0" smtClean="0"/>
              <a:t> it may not be a good model in an absolute sense if they are all bad!</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9D2ED0-1ECD-654C-9285-1EA019214744}" type="slidenum">
              <a:rPr lang="en-US" smtClean="0"/>
              <a:t>34</a:t>
            </a:fld>
            <a:endParaRPr lang="en-US"/>
          </a:p>
        </p:txBody>
      </p:sp>
    </p:spTree>
    <p:extLst>
      <p:ext uri="{BB962C8B-B14F-4D97-AF65-F5344CB8AC3E}">
        <p14:creationId xmlns:p14="http://schemas.microsoft.com/office/powerpoint/2010/main" val="1257505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dirty="0" smtClean="0"/>
              <a:t>Not</a:t>
            </a:r>
            <a:r>
              <a:rPr lang="en-GB" b="1" baseline="0" dirty="0" smtClean="0"/>
              <a:t> finished!</a:t>
            </a:r>
            <a:r>
              <a:rPr lang="en-GB" b="0" baseline="0" dirty="0" smtClean="0"/>
              <a:t> We could still </a:t>
            </a:r>
            <a:r>
              <a:rPr lang="en-GB" b="0" baseline="0" dirty="0" err="1" smtClean="0"/>
              <a:t>overfit</a:t>
            </a:r>
            <a:r>
              <a:rPr lang="en-GB" b="0" baseline="0" dirty="0" smtClean="0"/>
              <a:t>.</a:t>
            </a:r>
          </a:p>
          <a:p>
            <a:pPr marL="0" indent="0">
              <a:buFontTx/>
              <a:buNone/>
            </a:pPr>
            <a:r>
              <a:rPr lang="en-GB" b="0" baseline="0" dirty="0" smtClean="0"/>
              <a:t>We know best model in model space, but how useful is it overall?</a:t>
            </a:r>
          </a:p>
          <a:p>
            <a:pPr marL="0" indent="0">
              <a:buFontTx/>
              <a:buNone/>
            </a:pPr>
            <a:r>
              <a:rPr lang="en-GB" b="1" baseline="0" dirty="0" err="1" smtClean="0"/>
              <a:t>Generalisable</a:t>
            </a:r>
            <a:r>
              <a:rPr lang="en-GB" b="1" baseline="0" dirty="0" smtClean="0"/>
              <a:t> - </a:t>
            </a:r>
            <a:r>
              <a:rPr lang="en-GB" b="0" baseline="0" dirty="0" smtClean="0"/>
              <a:t>Can </a:t>
            </a:r>
            <a:r>
              <a:rPr lang="en-GB" b="0" baseline="0" dirty="0" smtClean="0"/>
              <a:t>it predict parameters in other data sets?</a:t>
            </a:r>
            <a:endParaRPr lang="en-GB" b="1" dirty="0" smtClean="0"/>
          </a:p>
        </p:txBody>
      </p:sp>
      <p:sp>
        <p:nvSpPr>
          <p:cNvPr id="4" name="Slide Number Placeholder 3"/>
          <p:cNvSpPr>
            <a:spLocks noGrp="1"/>
          </p:cNvSpPr>
          <p:nvPr>
            <p:ph type="sldNum" sz="quarter" idx="10"/>
          </p:nvPr>
        </p:nvSpPr>
        <p:spPr/>
        <p:txBody>
          <a:bodyPr/>
          <a:lstStyle/>
          <a:p>
            <a:fld id="{48DB7C3B-7082-46EE-B3E5-88F90964F705}" type="slidenum">
              <a:rPr lang="en-GB" smtClean="0"/>
              <a:t>35</a:t>
            </a:fld>
            <a:endParaRPr lang="en-GB"/>
          </a:p>
        </p:txBody>
      </p:sp>
    </p:spTree>
    <p:extLst>
      <p:ext uri="{BB962C8B-B14F-4D97-AF65-F5344CB8AC3E}">
        <p14:creationId xmlns:p14="http://schemas.microsoft.com/office/powerpoint/2010/main" val="3237196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dirty="0" smtClean="0"/>
              <a:t>FOOLS</a:t>
            </a:r>
            <a:r>
              <a:rPr lang="en-GB" b="1" baseline="0" dirty="0" smtClean="0"/>
              <a:t> ERRAND –</a:t>
            </a:r>
            <a:r>
              <a:rPr lang="en-GB" b="0" baseline="0" dirty="0" smtClean="0"/>
              <a:t> FIND BEST MODEL, IN SET OF MAYBE BAD MODELS, BUT DON’T PICK A MODEL THAT’S TOO GOOD</a:t>
            </a:r>
          </a:p>
          <a:p>
            <a:pPr marL="0" indent="0">
              <a:buFontTx/>
              <a:buNone/>
            </a:pPr>
            <a:r>
              <a:rPr lang="en-GB" b="0" baseline="0" dirty="0" smtClean="0"/>
              <a:t>Modelling is more art than science (sometimes</a:t>
            </a:r>
            <a:r>
              <a:rPr lang="en-GB" b="0" baseline="0" dirty="0" smtClean="0"/>
              <a:t>)</a:t>
            </a:r>
          </a:p>
          <a:p>
            <a:pPr marL="0" indent="0">
              <a:buFontTx/>
              <a:buNone/>
            </a:pPr>
            <a:endParaRPr lang="en-GB" b="0" baseline="0" dirty="0" smtClean="0"/>
          </a:p>
          <a:p>
            <a:pPr marL="0" indent="0">
              <a:buFontTx/>
              <a:buNone/>
            </a:pPr>
            <a:r>
              <a:rPr lang="en-GB" b="0" baseline="0" dirty="0" smtClean="0"/>
              <a:t>One more piece of puzzle – how generalizable?</a:t>
            </a:r>
            <a:endParaRPr lang="en-GB" b="0" dirty="0" smtClean="0"/>
          </a:p>
          <a:p>
            <a:pPr marL="17145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fld id="{48DB7C3B-7082-46EE-B3E5-88F90964F705}" type="slidenum">
              <a:rPr lang="en-GB" smtClean="0"/>
              <a:t>36</a:t>
            </a:fld>
            <a:endParaRPr lang="en-GB"/>
          </a:p>
        </p:txBody>
      </p:sp>
    </p:spTree>
    <p:extLst>
      <p:ext uri="{BB962C8B-B14F-4D97-AF65-F5344CB8AC3E}">
        <p14:creationId xmlns:p14="http://schemas.microsoft.com/office/powerpoint/2010/main" val="387756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baseline="0" dirty="0" smtClean="0"/>
              <a:t>ILLUSTRATION</a:t>
            </a:r>
            <a:r>
              <a:rPr lang="en-GB" b="0" baseline="0" dirty="0" smtClean="0"/>
              <a:t> </a:t>
            </a:r>
          </a:p>
          <a:p>
            <a:pPr marL="0" indent="0">
              <a:buFontTx/>
              <a:buNone/>
            </a:pPr>
            <a:r>
              <a:rPr lang="en-GB" b="0" baseline="0" dirty="0" smtClean="0"/>
              <a:t>Generate orange data using some model with simulated noise</a:t>
            </a:r>
          </a:p>
          <a:p>
            <a:pPr marL="0" indent="0">
              <a:buFontTx/>
              <a:buNone/>
            </a:pPr>
            <a:r>
              <a:rPr lang="en-GB" b="0" baseline="0" dirty="0" smtClean="0"/>
              <a:t>Perform model comparison (penalising for complexity) – pink model wins? Some polynomial model</a:t>
            </a:r>
          </a:p>
          <a:p>
            <a:pPr marL="0" indent="0">
              <a:buFontTx/>
              <a:buNone/>
            </a:pPr>
            <a:r>
              <a:rPr lang="en-GB" b="0" baseline="0" dirty="0" smtClean="0"/>
              <a:t>Stopped us </a:t>
            </a:r>
            <a:r>
              <a:rPr lang="en-GB" b="0" baseline="0" dirty="0" err="1" smtClean="0"/>
              <a:t>chosing</a:t>
            </a:r>
            <a:r>
              <a:rPr lang="en-GB" b="0" baseline="0" dirty="0" smtClean="0"/>
              <a:t> green, but not pink.</a:t>
            </a:r>
          </a:p>
          <a:p>
            <a:pPr marL="0" indent="0">
              <a:buFontTx/>
              <a:buNone/>
            </a:pPr>
            <a:endParaRPr lang="en-GB" b="0" baseline="0" dirty="0" smtClean="0"/>
          </a:p>
          <a:p>
            <a:pPr marL="0" indent="0">
              <a:buFontTx/>
              <a:buNone/>
            </a:pPr>
            <a:r>
              <a:rPr lang="en-GB" b="0" baseline="0" dirty="0" smtClean="0"/>
              <a:t>We have guarded against unnecessary complexity </a:t>
            </a:r>
          </a:p>
          <a:p>
            <a:pPr marL="0" indent="0">
              <a:buFontTx/>
              <a:buNone/>
            </a:pPr>
            <a:r>
              <a:rPr lang="en-GB" b="0" baseline="0" dirty="0" smtClean="0"/>
              <a:t>Only assumed this makes it generalizable – not actually calculated this/done inference</a:t>
            </a:r>
          </a:p>
          <a:p>
            <a:pPr marL="0" indent="0">
              <a:buFontTx/>
              <a:buNone/>
            </a:pPr>
            <a:r>
              <a:rPr lang="en-GB" b="0" baseline="0" dirty="0" smtClean="0"/>
              <a:t>Use cross validation!</a:t>
            </a:r>
            <a:endParaRPr lang="en-GB" b="1" baseline="0" dirty="0" smtClean="0"/>
          </a:p>
          <a:p>
            <a:pPr marL="171450" indent="-171450">
              <a:buFontTx/>
              <a:buChar char="-"/>
            </a:pPr>
            <a:endParaRPr lang="en-GB" baseline="0" dirty="0" smtClean="0"/>
          </a:p>
          <a:p>
            <a:pPr marL="17145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fld id="{48DB7C3B-7082-46EE-B3E5-88F90964F705}" type="slidenum">
              <a:rPr lang="en-GB" smtClean="0"/>
              <a:t>37</a:t>
            </a:fld>
            <a:endParaRPr lang="en-GB"/>
          </a:p>
        </p:txBody>
      </p:sp>
    </p:spTree>
    <p:extLst>
      <p:ext uri="{BB962C8B-B14F-4D97-AF65-F5344CB8AC3E}">
        <p14:creationId xmlns:p14="http://schemas.microsoft.com/office/powerpoint/2010/main" val="2175656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GROUP</a:t>
            </a:r>
            <a:r>
              <a:rPr lang="en-GB" b="1" baseline="0" dirty="0" smtClean="0"/>
              <a:t> OF TECHNIQUES</a:t>
            </a:r>
            <a:r>
              <a:rPr lang="en-GB" b="0" baseline="0" dirty="0" smtClean="0"/>
              <a:t> – </a:t>
            </a:r>
          </a:p>
          <a:p>
            <a:r>
              <a:rPr lang="en-GB" b="0" baseline="0" dirty="0" smtClean="0"/>
              <a:t>Fit to calibration sample, find best model</a:t>
            </a:r>
          </a:p>
          <a:p>
            <a:r>
              <a:rPr lang="en-GB" b="0" baseline="0" dirty="0" smtClean="0"/>
              <a:t>Compare to validation sample</a:t>
            </a:r>
          </a:p>
          <a:p>
            <a:r>
              <a:rPr lang="en-GB" b="0" baseline="0" dirty="0" smtClean="0"/>
              <a:t>How predictive is the C model of the V data set?</a:t>
            </a:r>
          </a:p>
          <a:p>
            <a:r>
              <a:rPr lang="en-GB" b="0" baseline="0" dirty="0" smtClean="0"/>
              <a:t>Under the assumption, a new sample will have a different noise contamination</a:t>
            </a:r>
          </a:p>
          <a:p>
            <a:r>
              <a:rPr lang="en-GB" b="0" baseline="0" smtClean="0"/>
              <a:t>Systematically </a:t>
            </a:r>
            <a:r>
              <a:rPr lang="en-GB" b="0" baseline="0" dirty="0" smtClean="0"/>
              <a:t>construct our calibration and validation samples</a:t>
            </a:r>
            <a:endParaRPr lang="en-GB" dirty="0"/>
          </a:p>
        </p:txBody>
      </p:sp>
      <p:sp>
        <p:nvSpPr>
          <p:cNvPr id="4" name="Slide Number Placeholder 3"/>
          <p:cNvSpPr>
            <a:spLocks noGrp="1"/>
          </p:cNvSpPr>
          <p:nvPr>
            <p:ph type="sldNum" sz="quarter" idx="10"/>
          </p:nvPr>
        </p:nvSpPr>
        <p:spPr/>
        <p:txBody>
          <a:bodyPr/>
          <a:lstStyle/>
          <a:p>
            <a:fld id="{48DB7C3B-7082-46EE-B3E5-88F90964F705}" type="slidenum">
              <a:rPr lang="en-GB" smtClean="0"/>
              <a:t>38</a:t>
            </a:fld>
            <a:endParaRPr lang="en-GB"/>
          </a:p>
        </p:txBody>
      </p:sp>
    </p:spTree>
    <p:extLst>
      <p:ext uri="{BB962C8B-B14F-4D97-AF65-F5344CB8AC3E}">
        <p14:creationId xmlns:p14="http://schemas.microsoft.com/office/powerpoint/2010/main" val="1173622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SIMPLEST VERSION – called holdout method</a:t>
            </a:r>
            <a:endParaRPr lang="en-GB" b="0" baseline="0" dirty="0" smtClean="0"/>
          </a:p>
          <a:p>
            <a:r>
              <a:rPr lang="en-GB" b="0" baseline="0" dirty="0" smtClean="0"/>
              <a:t>Split the data set into two</a:t>
            </a:r>
          </a:p>
          <a:p>
            <a:r>
              <a:rPr lang="en-GB" b="0" baseline="0" dirty="0" smtClean="0"/>
              <a:t>How we do this is non-trivial</a:t>
            </a:r>
          </a:p>
          <a:p>
            <a:r>
              <a:rPr lang="en-GB" b="0" baseline="0" dirty="0" smtClean="0"/>
              <a:t>V sample has to be meaningfully predicted by C sample – it must come from the same generative process.</a:t>
            </a:r>
          </a:p>
          <a:p>
            <a:r>
              <a:rPr lang="en-GB" b="0" baseline="0" dirty="0" smtClean="0"/>
              <a:t>fit parameters which describe a population (with our height and dog preference example) this will be the same generative process.</a:t>
            </a:r>
          </a:p>
          <a:p>
            <a:r>
              <a:rPr lang="en-GB" b="0" baseline="0" dirty="0" smtClean="0"/>
              <a:t>Fit parameters which are allowed to vary for each participant, so predict trial by trial behaviour of cats over dogs we would need to split within each participants data.</a:t>
            </a:r>
          </a:p>
          <a:p>
            <a:r>
              <a:rPr lang="en-GB" b="0" baseline="0" dirty="0" smtClean="0"/>
              <a:t>This is an active research area</a:t>
            </a:r>
          </a:p>
        </p:txBody>
      </p:sp>
      <p:sp>
        <p:nvSpPr>
          <p:cNvPr id="4" name="Slide Number Placeholder 3"/>
          <p:cNvSpPr>
            <a:spLocks noGrp="1"/>
          </p:cNvSpPr>
          <p:nvPr>
            <p:ph type="sldNum" sz="quarter" idx="10"/>
          </p:nvPr>
        </p:nvSpPr>
        <p:spPr/>
        <p:txBody>
          <a:bodyPr/>
          <a:lstStyle/>
          <a:p>
            <a:fld id="{48DB7C3B-7082-46EE-B3E5-88F90964F705}" type="slidenum">
              <a:rPr lang="en-GB" smtClean="0"/>
              <a:t>39</a:t>
            </a:fld>
            <a:endParaRPr lang="en-GB"/>
          </a:p>
        </p:txBody>
      </p:sp>
    </p:spTree>
    <p:extLst>
      <p:ext uri="{BB962C8B-B14F-4D97-AF65-F5344CB8AC3E}">
        <p14:creationId xmlns:p14="http://schemas.microsoft.com/office/powerpoint/2010/main" val="275654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DATASET </a:t>
            </a:r>
            <a:r>
              <a:rPr lang="en-US" b="0" baseline="0" dirty="0" smtClean="0"/>
              <a:t>We have some </a:t>
            </a:r>
            <a:r>
              <a:rPr lang="en-US" b="0" baseline="0" dirty="0" smtClean="0"/>
              <a:t>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MODEL</a:t>
            </a:r>
            <a:r>
              <a:rPr lang="en-US" b="0" baseline="0" dirty="0" smtClean="0"/>
              <a:t> we want to build a model of if and how height predicts preference of dogs over cats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We have </a:t>
            </a:r>
            <a:r>
              <a:rPr lang="en-US" b="1" baseline="0" dirty="0" smtClean="0"/>
              <a:t>loads of data in the set – we include these all as predictors</a:t>
            </a:r>
            <a:r>
              <a:rPr lang="en-US" b="1"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Also </a:t>
            </a:r>
            <a:r>
              <a:rPr lang="en-US" b="1" baseline="0" dirty="0" smtClean="0"/>
              <a:t>more data dimensions we have not observed </a:t>
            </a:r>
            <a:r>
              <a:rPr lang="en-US" b="0" baseline="0" dirty="0" smtClean="0"/>
              <a:t>that might predict some variance in our height/dog model</a:t>
            </a:r>
            <a:endParaRPr lang="en-US" b="1" baseline="0" dirty="0" smtClean="0"/>
          </a:p>
          <a:p>
            <a:endParaRPr lang="en-GB" dirty="0"/>
          </a:p>
        </p:txBody>
      </p:sp>
      <p:sp>
        <p:nvSpPr>
          <p:cNvPr id="4" name="Slide Number Placeholder 3"/>
          <p:cNvSpPr>
            <a:spLocks noGrp="1"/>
          </p:cNvSpPr>
          <p:nvPr>
            <p:ph type="sldNum" sz="quarter" idx="10"/>
          </p:nvPr>
        </p:nvSpPr>
        <p:spPr/>
        <p:txBody>
          <a:bodyPr/>
          <a:lstStyle/>
          <a:p>
            <a:fld id="{48DB7C3B-7082-46EE-B3E5-88F90964F705}" type="slidenum">
              <a:rPr lang="en-GB" smtClean="0"/>
              <a:t>4</a:t>
            </a:fld>
            <a:endParaRPr lang="en-GB"/>
          </a:p>
        </p:txBody>
      </p:sp>
    </p:spTree>
    <p:extLst>
      <p:ext uri="{BB962C8B-B14F-4D97-AF65-F5344CB8AC3E}">
        <p14:creationId xmlns:p14="http://schemas.microsoft.com/office/powerpoint/2010/main" val="821627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PLOT </a:t>
            </a:r>
            <a:r>
              <a:rPr lang="en-GB" b="0" baseline="0" dirty="0" smtClean="0"/>
              <a:t>Here is a cartoon of this principle – we can see linear regression is the best</a:t>
            </a:r>
          </a:p>
          <a:p>
            <a:r>
              <a:rPr lang="en-GB" b="0" baseline="0" dirty="0" smtClean="0"/>
              <a:t>C sample says 2</a:t>
            </a:r>
            <a:r>
              <a:rPr lang="en-GB" b="0" baseline="30000" dirty="0" smtClean="0"/>
              <a:t>nd</a:t>
            </a:r>
            <a:r>
              <a:rPr lang="en-GB" b="0" baseline="0" dirty="0" smtClean="0"/>
              <a:t> model is best</a:t>
            </a:r>
          </a:p>
          <a:p>
            <a:r>
              <a:rPr lang="en-GB" b="0" baseline="0" dirty="0" smtClean="0"/>
              <a:t>Very bad for V sample</a:t>
            </a:r>
          </a:p>
          <a:p>
            <a:r>
              <a:rPr lang="en-GB" b="0" baseline="0" dirty="0" smtClean="0"/>
              <a:t>Cross validation would have revealed this overfitting, where model comparison may have just stopped you choosing model 3.</a:t>
            </a:r>
          </a:p>
          <a:p>
            <a:endParaRPr lang="en-GB" b="0" baseline="0" dirty="0" smtClean="0"/>
          </a:p>
          <a:p>
            <a:r>
              <a:rPr lang="en-GB" b="1" baseline="0" dirty="0" smtClean="0"/>
              <a:t>HOWEVER</a:t>
            </a:r>
          </a:p>
          <a:p>
            <a:r>
              <a:rPr lang="en-GB" b="0" baseline="0" dirty="0" smtClean="0"/>
              <a:t>unless you have a massive data set, or maybe you are running an </a:t>
            </a:r>
            <a:r>
              <a:rPr lang="en-GB" b="0" baseline="0" dirty="0" err="1" smtClean="0"/>
              <a:t>Mturk</a:t>
            </a:r>
            <a:r>
              <a:rPr lang="en-GB" b="0" baseline="0" dirty="0" smtClean="0"/>
              <a:t> task this is a waste of data and means you are less likely to find the best fitting model in the first place.</a:t>
            </a:r>
          </a:p>
          <a:p>
            <a:endParaRPr lang="en-GB" b="1" baseline="0" dirty="0" smtClean="0"/>
          </a:p>
          <a:p>
            <a:r>
              <a:rPr lang="en-GB" b="0" baseline="0" dirty="0" smtClean="0"/>
              <a:t>Thus we have more sophisticated cross-validation methods we can use where we systematically construct our calibration and validation samples</a:t>
            </a:r>
            <a:endParaRPr lang="en-GB" dirty="0"/>
          </a:p>
        </p:txBody>
      </p:sp>
      <p:sp>
        <p:nvSpPr>
          <p:cNvPr id="4" name="Slide Number Placeholder 3"/>
          <p:cNvSpPr>
            <a:spLocks noGrp="1"/>
          </p:cNvSpPr>
          <p:nvPr>
            <p:ph type="sldNum" sz="quarter" idx="10"/>
          </p:nvPr>
        </p:nvSpPr>
        <p:spPr/>
        <p:txBody>
          <a:bodyPr/>
          <a:lstStyle/>
          <a:p>
            <a:fld id="{48DB7C3B-7082-46EE-B3E5-88F90964F705}" type="slidenum">
              <a:rPr lang="en-GB" smtClean="0"/>
              <a:t>40</a:t>
            </a:fld>
            <a:endParaRPr lang="en-GB"/>
          </a:p>
        </p:txBody>
      </p:sp>
    </p:spTree>
    <p:extLst>
      <p:ext uri="{BB962C8B-B14F-4D97-AF65-F5344CB8AC3E}">
        <p14:creationId xmlns:p14="http://schemas.microsoft.com/office/powerpoint/2010/main" val="139864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kern="1200" dirty="0" smtClean="0">
                <a:solidFill>
                  <a:schemeClr val="tx1"/>
                </a:solidFill>
                <a:effectLst/>
                <a:latin typeface="+mn-lt"/>
                <a:ea typeface="+mn-ea"/>
                <a:cs typeface="+mn-cs"/>
              </a:rPr>
              <a:t>RANDOM SUBSAMPLING</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We</a:t>
            </a:r>
            <a:r>
              <a:rPr lang="en-CA" sz="1200" b="0" i="0" kern="1200" baseline="0" dirty="0" smtClean="0">
                <a:solidFill>
                  <a:schemeClr val="tx1"/>
                </a:solidFill>
                <a:effectLst/>
                <a:latin typeface="+mn-lt"/>
                <a:ea typeface="+mn-ea"/>
                <a:cs typeface="+mn-cs"/>
              </a:rPr>
              <a:t> select the V samples randomly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Average across the error of all our validation samples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1" kern="1200" baseline="0" dirty="0" smtClean="0">
                <a:solidFill>
                  <a:schemeClr val="tx1"/>
                </a:solidFill>
                <a:effectLst/>
                <a:latin typeface="+mn-lt"/>
                <a:ea typeface="+mn-ea"/>
                <a:cs typeface="+mn-cs"/>
              </a:rPr>
              <a:t>Compute average error across all Folds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Different ways to compute error depending on the kind of model you have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Root mean square for regression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Estimated cross-</a:t>
            </a:r>
            <a:r>
              <a:rPr lang="en-CA" sz="1200" b="0" i="0" kern="1200" baseline="0" dirty="0" err="1" smtClean="0">
                <a:solidFill>
                  <a:schemeClr val="tx1"/>
                </a:solidFill>
                <a:effectLst/>
                <a:latin typeface="+mn-lt"/>
                <a:ea typeface="+mn-ea"/>
                <a:cs typeface="+mn-cs"/>
              </a:rPr>
              <a:t>entrophy</a:t>
            </a:r>
            <a:r>
              <a:rPr lang="en-CA" sz="1200" b="0" i="0" kern="1200" baseline="0" dirty="0" smtClean="0">
                <a:solidFill>
                  <a:schemeClr val="tx1"/>
                </a:solidFill>
                <a:effectLst/>
                <a:latin typeface="+mn-lt"/>
                <a:ea typeface="+mn-ea"/>
                <a:cs typeface="+mn-cs"/>
              </a:rPr>
              <a:t> for categorical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I won’t go into those today, but there will be some details in </a:t>
            </a:r>
            <a:r>
              <a:rPr lang="en-CA" sz="1200" b="0" i="0" kern="1200" baseline="0" smtClean="0">
                <a:solidFill>
                  <a:schemeClr val="tx1"/>
                </a:solidFill>
                <a:effectLst/>
                <a:latin typeface="+mn-lt"/>
                <a:ea typeface="+mn-ea"/>
                <a:cs typeface="+mn-cs"/>
              </a:rPr>
              <a:t>the slide notes</a:t>
            </a:r>
            <a:endParaRPr lang="en-CA"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9D2ED0-1ECD-654C-9285-1EA019214744}" type="slidenum">
              <a:rPr lang="en-US" smtClean="0"/>
              <a:t>41</a:t>
            </a:fld>
            <a:endParaRPr lang="en-US"/>
          </a:p>
        </p:txBody>
      </p:sp>
    </p:spTree>
    <p:extLst>
      <p:ext uri="{BB962C8B-B14F-4D97-AF65-F5344CB8AC3E}">
        <p14:creationId xmlns:p14="http://schemas.microsoft.com/office/powerpoint/2010/main" val="1796052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kern="1200" dirty="0" smtClean="0">
                <a:solidFill>
                  <a:schemeClr val="tx1"/>
                </a:solidFill>
                <a:effectLst/>
                <a:latin typeface="+mn-lt"/>
                <a:ea typeface="+mn-ea"/>
                <a:cs typeface="+mn-cs"/>
              </a:rPr>
              <a:t>K-FOLD</a:t>
            </a:r>
            <a:r>
              <a:rPr lang="en-CA" sz="1200" b="1" i="0" kern="1200" baseline="0" dirty="0" smtClean="0">
                <a:solidFill>
                  <a:schemeClr val="tx1"/>
                </a:solidFill>
                <a:effectLst/>
                <a:latin typeface="+mn-lt"/>
                <a:ea typeface="+mn-ea"/>
                <a:cs typeface="+mn-cs"/>
              </a:rPr>
              <a:t> CROSS VALIDATION</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Partition original sample into k equal sized subsets.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Retain one sample as C, the remaining subsamples as V</a:t>
            </a:r>
          </a:p>
          <a:p>
            <a:pPr marL="0" marR="0" indent="0" algn="l" defTabSz="914400" rtl="0" eaLnBrk="1" fontAlgn="auto" latinLnBrk="0" hangingPunct="1">
              <a:lnSpc>
                <a:spcPct val="100000"/>
              </a:lnSpc>
              <a:spcBef>
                <a:spcPts val="0"/>
              </a:spcBef>
              <a:spcAft>
                <a:spcPts val="0"/>
              </a:spcAft>
              <a:buClrTx/>
              <a:buSzTx/>
              <a:buFontTx/>
              <a:buNone/>
              <a:tabLst/>
              <a:defRPr/>
            </a:pPr>
            <a:r>
              <a:rPr lang="en-CA" sz="1400" b="0" i="0" kern="1200" baseline="0" dirty="0" smtClean="0">
                <a:solidFill>
                  <a:schemeClr val="tx1"/>
                </a:solidFill>
                <a:effectLst/>
                <a:latin typeface="+mn-lt"/>
                <a:ea typeface="+mn-ea"/>
                <a:cs typeface="+mn-cs"/>
              </a:rPr>
              <a:t>Repeat the holdout method k times.</a:t>
            </a:r>
          </a:p>
          <a:p>
            <a:pPr marL="0" marR="0" indent="0" algn="l" defTabSz="914400" rtl="0" eaLnBrk="1" fontAlgn="auto" latinLnBrk="0" hangingPunct="1">
              <a:lnSpc>
                <a:spcPct val="100000"/>
              </a:lnSpc>
              <a:spcBef>
                <a:spcPts val="0"/>
              </a:spcBef>
              <a:spcAft>
                <a:spcPts val="0"/>
              </a:spcAft>
              <a:buClrTx/>
              <a:buSzTx/>
              <a:buFontTx/>
              <a:buNone/>
              <a:tabLst/>
              <a:defRPr/>
            </a:pPr>
            <a:r>
              <a:rPr lang="en-CA" sz="1400" b="0" i="0" kern="1200" baseline="0" dirty="0" smtClean="0">
                <a:solidFill>
                  <a:schemeClr val="tx1"/>
                </a:solidFill>
                <a:effectLst/>
                <a:latin typeface="+mn-lt"/>
                <a:ea typeface="+mn-ea"/>
                <a:cs typeface="+mn-cs"/>
              </a:rPr>
              <a:t>Each time one k set gets to be the V set.</a:t>
            </a:r>
          </a:p>
          <a:p>
            <a:pPr marL="0" marR="0" indent="0" algn="l" defTabSz="914400" rtl="0" eaLnBrk="1" fontAlgn="auto" latinLnBrk="0" hangingPunct="1">
              <a:lnSpc>
                <a:spcPct val="100000"/>
              </a:lnSpc>
              <a:spcBef>
                <a:spcPts val="0"/>
              </a:spcBef>
              <a:spcAft>
                <a:spcPts val="0"/>
              </a:spcAft>
              <a:buClrTx/>
              <a:buSzTx/>
              <a:buFontTx/>
              <a:buNone/>
              <a:tabLst/>
              <a:defRPr/>
            </a:pPr>
            <a:r>
              <a:rPr lang="en-CA" sz="1400" b="0" i="0" kern="1200" baseline="0" dirty="0" smtClean="0">
                <a:solidFill>
                  <a:schemeClr val="tx1"/>
                </a:solidFill>
                <a:effectLst/>
                <a:latin typeface="+mn-lt"/>
                <a:ea typeface="+mn-ea"/>
                <a:cs typeface="+mn-cs"/>
              </a:rPr>
              <a:t>Every </a:t>
            </a:r>
            <a:r>
              <a:rPr lang="en-CA" sz="1400" b="0" i="0" kern="1200" baseline="0" dirty="0" err="1" smtClean="0">
                <a:solidFill>
                  <a:schemeClr val="tx1"/>
                </a:solidFill>
                <a:effectLst/>
                <a:latin typeface="+mn-lt"/>
                <a:ea typeface="+mn-ea"/>
                <a:cs typeface="+mn-cs"/>
              </a:rPr>
              <a:t>datapoint</a:t>
            </a:r>
            <a:r>
              <a:rPr lang="en-CA" sz="1400" b="0" i="0" kern="1200" baseline="0" dirty="0" smtClean="0">
                <a:solidFill>
                  <a:schemeClr val="tx1"/>
                </a:solidFill>
                <a:effectLst/>
                <a:latin typeface="+mn-lt"/>
                <a:ea typeface="+mn-ea"/>
                <a:cs typeface="+mn-cs"/>
              </a:rPr>
              <a:t> gets to be in the V set once.</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9D2ED0-1ECD-654C-9285-1EA019214744}" type="slidenum">
              <a:rPr lang="en-US" smtClean="0"/>
              <a:t>42</a:t>
            </a:fld>
            <a:endParaRPr lang="en-US"/>
          </a:p>
        </p:txBody>
      </p:sp>
    </p:spTree>
    <p:extLst>
      <p:ext uri="{BB962C8B-B14F-4D97-AF65-F5344CB8AC3E}">
        <p14:creationId xmlns:p14="http://schemas.microsoft.com/office/powerpoint/2010/main" val="3276750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kern="1200" baseline="0" dirty="0" smtClean="0">
                <a:solidFill>
                  <a:schemeClr val="tx1"/>
                </a:solidFill>
                <a:effectLst/>
                <a:latin typeface="+mn-lt"/>
                <a:ea typeface="+mn-ea"/>
                <a:cs typeface="+mn-cs"/>
              </a:rPr>
              <a:t>LEAVE-ONE-OUT CROSS VALIDATION </a:t>
            </a:r>
            <a:r>
              <a:rPr lang="en-CA" sz="1200" b="0" i="0" kern="1200" baseline="0" dirty="0" smtClean="0">
                <a:solidFill>
                  <a:schemeClr val="tx1"/>
                </a:solidFill>
                <a:effectLst/>
                <a:latin typeface="+mn-lt"/>
                <a:ea typeface="+mn-ea"/>
                <a:cs typeface="+mn-cs"/>
              </a:rPr>
              <a:t>– extreme version of k fold,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K = N (number of data points in a set)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Decision depends on things such as computational cost,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e.g. Leave one out with an N of 100 you can to calibrate and validate 100 times, so do 200 fits.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9D2ED0-1ECD-654C-9285-1EA019214744}" type="slidenum">
              <a:rPr lang="en-US" smtClean="0"/>
              <a:t>43</a:t>
            </a:fld>
            <a:endParaRPr lang="en-US"/>
          </a:p>
        </p:txBody>
      </p:sp>
    </p:spTree>
    <p:extLst>
      <p:ext uri="{BB962C8B-B14F-4D97-AF65-F5344CB8AC3E}">
        <p14:creationId xmlns:p14="http://schemas.microsoft.com/office/powerpoint/2010/main" val="1630902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In Bayesian model selection, B</a:t>
            </a:r>
            <a:r>
              <a:rPr lang="en-GB" baseline="0" dirty="0"/>
              <a:t>ayes rule is used to formulate</a:t>
            </a:r>
            <a:r>
              <a:rPr lang="en-GB" dirty="0"/>
              <a:t> the posterior over a model</a:t>
            </a:r>
            <a:r>
              <a:rPr lang="en-US" dirty="0"/>
              <a:t>,</a:t>
            </a:r>
            <a:r>
              <a:rPr lang="en-GB" dirty="0"/>
              <a:t> given observed</a:t>
            </a:r>
            <a:r>
              <a:rPr lang="en-GB" baseline="0" dirty="0"/>
              <a:t> data</a:t>
            </a:r>
          </a:p>
          <a:p>
            <a:pPr marL="228600" indent="-228600">
              <a:buAutoNum type="arabicPeriod"/>
            </a:pPr>
            <a:r>
              <a:rPr lang="en-GB" baseline="0" dirty="0"/>
              <a:t>The model that most accurately describes the observed data is then chosen as the model that maximises the posterior probability</a:t>
            </a:r>
          </a:p>
          <a:p>
            <a:pPr marL="0" indent="0">
              <a:buNone/>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8DB7C3B-7082-46EE-B3E5-88F90964F705}" type="slidenum">
              <a:rPr lang="en-GB" smtClean="0"/>
              <a:t>44</a:t>
            </a:fld>
            <a:endParaRPr lang="en-GB"/>
          </a:p>
        </p:txBody>
      </p:sp>
    </p:spTree>
    <p:extLst>
      <p:ext uri="{BB962C8B-B14F-4D97-AF65-F5344CB8AC3E}">
        <p14:creationId xmlns:p14="http://schemas.microsoft.com/office/powerpoint/2010/main" val="2083348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1 </a:t>
            </a:r>
            <a:r>
              <a:rPr lang="en-GB" dirty="0" err="1"/>
              <a:t>coul</a:t>
            </a:r>
            <a:r>
              <a:rPr lang="en-GB" dirty="0"/>
              <a:t> be height predicting dog liking; model 2 could be height and weight </a:t>
            </a:r>
          </a:p>
          <a:p>
            <a:endParaRPr lang="en-GB" dirty="0"/>
          </a:p>
          <a:p>
            <a:r>
              <a:rPr lang="en-GB" dirty="0"/>
              <a:t>0. </a:t>
            </a:r>
            <a:r>
              <a:rPr lang="en-GB" b="1" dirty="0"/>
              <a:t>In practice</a:t>
            </a:r>
            <a:r>
              <a:rPr lang="en-GB" baseline="0" dirty="0"/>
              <a:t> one uses something known as the Bayes factor to do Bayesian model comparison</a:t>
            </a:r>
            <a:endParaRPr lang="en-GB" dirty="0"/>
          </a:p>
          <a:p>
            <a:r>
              <a:rPr lang="en-GB" dirty="0"/>
              <a:t>1.</a:t>
            </a:r>
            <a:r>
              <a:rPr lang="en-GB" baseline="0" dirty="0"/>
              <a:t> </a:t>
            </a:r>
            <a:r>
              <a:rPr lang="en-GB" dirty="0"/>
              <a:t>Assume that the</a:t>
            </a:r>
            <a:r>
              <a:rPr lang="en-GB" baseline="0" dirty="0"/>
              <a:t> data has arisen under one of two models, M_1 and M_2</a:t>
            </a:r>
          </a:p>
          <a:p>
            <a:r>
              <a:rPr lang="en-GB" baseline="0" dirty="0"/>
              <a:t>2. The posterior probability of model k, given the observed data, is then given by this expression</a:t>
            </a:r>
          </a:p>
          <a:p>
            <a:r>
              <a:rPr lang="en-GB" baseline="0" dirty="0"/>
              <a:t>3. By dividing the two posteriors, that is…, we arrive at an expression which consists of model evidences and model priors.</a:t>
            </a:r>
          </a:p>
          <a:p>
            <a:r>
              <a:rPr lang="en-GB" baseline="0" dirty="0"/>
              <a:t>4. The Bayes factor is then the ratios of model </a:t>
            </a:r>
            <a:r>
              <a:rPr lang="en-GB" baseline="0" dirty="0" err="1"/>
              <a:t>evicendes</a:t>
            </a:r>
            <a:r>
              <a:rPr lang="en-GB" baseline="0" dirty="0"/>
              <a:t>, and we can see that the Bayes factor can be used to compare two different models (point at LHS)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5. This shows that for model selection, at least in theory, Bayesians have the advantage. Because</a:t>
            </a:r>
            <a:r>
              <a:rPr lang="en-GB" sz="1200" b="0" i="0" kern="1200" baseline="0" dirty="0">
                <a:solidFill>
                  <a:schemeClr val="tx1"/>
                </a:solidFill>
                <a:effectLst/>
                <a:latin typeface="+mn-lt"/>
                <a:ea typeface="+mn-ea"/>
                <a:cs typeface="+mn-cs"/>
              </a:rPr>
              <a:t> t</a:t>
            </a:r>
            <a:r>
              <a:rPr lang="en-GB" sz="1200" b="0" i="0" kern="1200" dirty="0">
                <a:solidFill>
                  <a:schemeClr val="tx1"/>
                </a:solidFill>
                <a:effectLst/>
                <a:latin typeface="+mn-lt"/>
                <a:ea typeface="+mn-ea"/>
                <a:cs typeface="+mn-cs"/>
              </a:rPr>
              <a:t>hrough a combination of Bayes Theorem and probability axioms, they can arrive</a:t>
            </a:r>
            <a:r>
              <a:rPr lang="en-GB" sz="1200" b="0" i="0" kern="1200" baseline="0" dirty="0">
                <a:solidFill>
                  <a:schemeClr val="tx1"/>
                </a:solidFill>
                <a:effectLst/>
                <a:latin typeface="+mn-lt"/>
                <a:ea typeface="+mn-ea"/>
                <a:cs typeface="+mn-cs"/>
              </a:rPr>
              <a:t> at an </a:t>
            </a:r>
            <a:r>
              <a:rPr lang="en-GB" sz="1200" b="0" i="0" kern="1200" dirty="0">
                <a:solidFill>
                  <a:schemeClr val="tx1"/>
                </a:solidFill>
                <a:effectLst/>
                <a:latin typeface="+mn-lt"/>
                <a:ea typeface="+mn-ea"/>
                <a:cs typeface="+mn-cs"/>
              </a:rPr>
              <a:t>expression</a:t>
            </a:r>
            <a:r>
              <a:rPr lang="en-GB" sz="1200" b="0" i="0" kern="1200" baseline="0" dirty="0">
                <a:solidFill>
                  <a:schemeClr val="tx1"/>
                </a:solidFill>
                <a:effectLst/>
                <a:latin typeface="+mn-lt"/>
                <a:ea typeface="+mn-ea"/>
                <a:cs typeface="+mn-cs"/>
              </a:rPr>
              <a:t> for</a:t>
            </a:r>
            <a:r>
              <a:rPr lang="en-GB" sz="1200" b="0" i="0" kern="1200" dirty="0">
                <a:solidFill>
                  <a:schemeClr val="tx1"/>
                </a:solidFill>
                <a:effectLst/>
                <a:latin typeface="+mn-lt"/>
                <a:ea typeface="+mn-ea"/>
                <a:cs typeface="+mn-cs"/>
              </a:rPr>
              <a:t> the model posterior in terms of computable quantities and priors.</a:t>
            </a:r>
            <a:endParaRPr lang="en-GB" dirty="0"/>
          </a:p>
        </p:txBody>
      </p:sp>
      <p:sp>
        <p:nvSpPr>
          <p:cNvPr id="4" name="Slide Number Placeholder 3"/>
          <p:cNvSpPr>
            <a:spLocks noGrp="1"/>
          </p:cNvSpPr>
          <p:nvPr>
            <p:ph type="sldNum" sz="quarter" idx="10"/>
          </p:nvPr>
        </p:nvSpPr>
        <p:spPr/>
        <p:txBody>
          <a:bodyPr/>
          <a:lstStyle/>
          <a:p>
            <a:fld id="{48DB7C3B-7082-46EE-B3E5-88F90964F705}" type="slidenum">
              <a:rPr lang="en-GB" smtClean="0"/>
              <a:t>45</a:t>
            </a:fld>
            <a:endParaRPr lang="en-GB"/>
          </a:p>
        </p:txBody>
      </p:sp>
    </p:spTree>
    <p:extLst>
      <p:ext uri="{BB962C8B-B14F-4D97-AF65-F5344CB8AC3E}">
        <p14:creationId xmlns:p14="http://schemas.microsoft.com/office/powerpoint/2010/main" val="319548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The Bayes factor</a:t>
            </a:r>
            <a:r>
              <a:rPr lang="en-GB" baseline="0" dirty="0"/>
              <a:t> is a summary of the evidence provided by the data in favour of one scientific theory, represented by a statistical model, as opposed to another.</a:t>
            </a:r>
          </a:p>
          <a:p>
            <a:pPr marL="228600" indent="-228600">
              <a:buAutoNum type="arabicPeriod"/>
            </a:pPr>
            <a:r>
              <a:rPr lang="en-GB" baseline="0" dirty="0"/>
              <a:t>And in a well-known paper on the Bayes factor values were given for when to accept or reject a model, over another, based on the ratio calculated by the Bayes factor.</a:t>
            </a:r>
          </a:p>
          <a:p>
            <a:pPr marL="228600" indent="-228600">
              <a:buAutoNum type="arabicPeriod"/>
            </a:pPr>
            <a:r>
              <a:rPr lang="en-GB" baseline="0" dirty="0"/>
              <a:t>In the paper the authors write that these categories provides a rough descriptive statement about standards of evidence in a scientific investigation.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However, keep in mind that if all models considered are bad, Bayesian model selection will not make </a:t>
            </a:r>
            <a:r>
              <a:rPr lang="en-US" baseline="0" dirty="0"/>
              <a:t>that </a:t>
            </a:r>
            <a:r>
              <a:rPr lang="en-GB" baseline="0" dirty="0"/>
              <a:t>much sense…</a:t>
            </a:r>
          </a:p>
          <a:p>
            <a:pPr marL="228600" indent="-228600">
              <a:buAutoNum type="arabicPeriod"/>
            </a:pPr>
            <a:r>
              <a:rPr lang="en-GB" baseline="0" dirty="0"/>
              <a:t>Furthermore, when comparing more than two models the Bayes factor can be defined as </a:t>
            </a:r>
            <a:r>
              <a:rPr lang="en-GB" baseline="0" dirty="0" err="1"/>
              <a:t>B_ij</a:t>
            </a:r>
            <a:r>
              <a:rPr lang="en-GB" dirty="0"/>
              <a:t> </a:t>
            </a:r>
            <a:r>
              <a:rPr lang="en-GB" b="1" dirty="0"/>
              <a:t>(the Bayes factor</a:t>
            </a:r>
            <a:r>
              <a:rPr lang="en-GB" b="1" baseline="0" dirty="0"/>
              <a:t> for </a:t>
            </a:r>
            <a:r>
              <a:rPr lang="en-GB" b="1" baseline="0" dirty="0" err="1"/>
              <a:t>M_i</a:t>
            </a:r>
            <a:r>
              <a:rPr lang="en-GB" b="1" baseline="0" dirty="0"/>
              <a:t> against </a:t>
            </a:r>
            <a:r>
              <a:rPr lang="en-GB" b="1" baseline="0" dirty="0" err="1"/>
              <a:t>M_j</a:t>
            </a:r>
            <a:r>
              <a:rPr lang="en-GB" b="1" baseline="0" dirty="0"/>
              <a:t>)</a:t>
            </a:r>
            <a:endParaRPr lang="en-GB" b="1" dirty="0"/>
          </a:p>
        </p:txBody>
      </p:sp>
      <p:sp>
        <p:nvSpPr>
          <p:cNvPr id="4" name="Slide Number Placeholder 3"/>
          <p:cNvSpPr>
            <a:spLocks noGrp="1"/>
          </p:cNvSpPr>
          <p:nvPr>
            <p:ph type="sldNum" sz="quarter" idx="10"/>
          </p:nvPr>
        </p:nvSpPr>
        <p:spPr/>
        <p:txBody>
          <a:bodyPr/>
          <a:lstStyle/>
          <a:p>
            <a:fld id="{48DB7C3B-7082-46EE-B3E5-88F90964F705}" type="slidenum">
              <a:rPr lang="en-GB" smtClean="0"/>
              <a:t>46</a:t>
            </a:fld>
            <a:endParaRPr lang="en-GB"/>
          </a:p>
        </p:txBody>
      </p:sp>
    </p:spTree>
    <p:extLst>
      <p:ext uri="{BB962C8B-B14F-4D97-AF65-F5344CB8AC3E}">
        <p14:creationId xmlns:p14="http://schemas.microsoft.com/office/powerpoint/2010/main" val="1942375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a:t>
            </a:r>
            <a:r>
              <a:rPr lang="en-GB" b="1" dirty="0"/>
              <a:t>You might think that using p(</a:t>
            </a:r>
            <a:r>
              <a:rPr lang="en-GB" b="1" dirty="0" err="1"/>
              <a:t>D|m</a:t>
            </a:r>
            <a:r>
              <a:rPr lang="en-GB" b="1" dirty="0"/>
              <a:t>) to select models would always favour the model with the most parameters.</a:t>
            </a:r>
            <a:r>
              <a:rPr lang="en-GB" dirty="0"/>
              <a:t> This is true if we use p(D|ˆ</a:t>
            </a:r>
          </a:p>
          <a:p>
            <a:r>
              <a:rPr lang="en-GB" dirty="0" err="1"/>
              <a:t>θm</a:t>
            </a:r>
            <a:r>
              <a:rPr lang="en-GB" dirty="0"/>
              <a:t>) to select models, where ˆ </a:t>
            </a:r>
            <a:r>
              <a:rPr lang="en-GB" dirty="0" err="1"/>
              <a:t>θm</a:t>
            </a:r>
            <a:r>
              <a:rPr lang="en-GB" dirty="0"/>
              <a:t> is the MLE or MAP estimate of the parameters for model m, because models with more parameters will fit the data better, and hence achieve higher likelihood. However, if we integrate out the parameters, rather than maximizing them, we are automatically protected from </a:t>
            </a:r>
            <a:r>
              <a:rPr lang="en-GB" dirty="0" err="1"/>
              <a:t>overfitting</a:t>
            </a:r>
            <a:r>
              <a:rPr lang="en-GB" dirty="0"/>
              <a:t>: </a:t>
            </a:r>
          </a:p>
          <a:p>
            <a:r>
              <a:rPr lang="en-GB" b="1" dirty="0"/>
              <a:t>models with more parameters do not necessarily have higher marginal likelihood. </a:t>
            </a:r>
            <a:r>
              <a:rPr lang="en-GB" b="1" baseline="0" dirty="0"/>
              <a:t> </a:t>
            </a:r>
            <a:r>
              <a:rPr lang="en-GB" b="1" dirty="0"/>
              <a:t>This is called the Bayesian Occam’s razor effect. </a:t>
            </a:r>
          </a:p>
          <a:p>
            <a:r>
              <a:rPr lang="en-GB" dirty="0"/>
              <a:t>3. Occam’s razor is a problem-solving principle , which says one should pick the simplest model that adequately explains the data</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4. In a </a:t>
            </a:r>
            <a:r>
              <a:rPr lang="en-GB" dirty="0" err="1"/>
              <a:t>Bayseian</a:t>
            </a:r>
            <a:r>
              <a:rPr lang="en-GB" dirty="0"/>
              <a:t> model selection</a:t>
            </a:r>
            <a:r>
              <a:rPr lang="en-GB" baseline="0" dirty="0"/>
              <a:t> context this means that: “</a:t>
            </a:r>
            <a:r>
              <a:rPr lang="en-US" dirty="0"/>
              <a:t>Model classes that are too simple are unlikely to generate the observed data set</a:t>
            </a:r>
            <a:r>
              <a:rPr lang="en-GB" baseline="0" dirty="0"/>
              <a:t>” and “</a:t>
            </a:r>
            <a:r>
              <a:rPr lang="en-US" dirty="0"/>
              <a:t>Model classes that are too complex can generate many possible data sets, so again, they are unlikely to generate that particular “</a:t>
            </a:r>
            <a:endParaRPr lang="en-GB" dirty="0"/>
          </a:p>
          <a:p>
            <a:endParaRPr lang="sv-SE" dirty="0"/>
          </a:p>
        </p:txBody>
      </p:sp>
      <p:sp>
        <p:nvSpPr>
          <p:cNvPr id="4" name="Slide Number Placeholder 3"/>
          <p:cNvSpPr>
            <a:spLocks noGrp="1"/>
          </p:cNvSpPr>
          <p:nvPr>
            <p:ph type="sldNum" sz="quarter" idx="10"/>
          </p:nvPr>
        </p:nvSpPr>
        <p:spPr/>
        <p:txBody>
          <a:bodyPr/>
          <a:lstStyle/>
          <a:p>
            <a:fld id="{48DB7C3B-7082-46EE-B3E5-88F90964F705}" type="slidenum">
              <a:rPr lang="en-GB" smtClean="0"/>
              <a:t>47</a:t>
            </a:fld>
            <a:endParaRPr lang="en-GB"/>
          </a:p>
        </p:txBody>
      </p:sp>
    </p:spTree>
    <p:extLst>
      <p:ext uri="{BB962C8B-B14F-4D97-AF65-F5344CB8AC3E}">
        <p14:creationId xmlns:p14="http://schemas.microsoft.com/office/powerpoint/2010/main" val="14606083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aseline="0" dirty="0"/>
              <a:t>If we assume equal model priors , meaning that this expression equals one, we get an expression for comparing two models involving solely the Bayes factor, that is a ratio of Bayesian model evidences.</a:t>
            </a:r>
          </a:p>
          <a:p>
            <a:pPr marL="228600" indent="-228600">
              <a:buAutoNum type="arabicPeriod"/>
            </a:pPr>
            <a:r>
              <a:rPr lang="en-GB" b="1" baseline="0" dirty="0"/>
              <a:t>In order to calculate the evidence  for model k we have to integrate over all possible parameter values for that particular model (where the rules of probability have been applied)</a:t>
            </a:r>
          </a:p>
          <a:p>
            <a:pPr marL="228600" indent="-228600">
              <a:buAutoNum type="arabicPeriod"/>
            </a:pPr>
            <a:r>
              <a:rPr lang="en-GB" baseline="0" dirty="0"/>
              <a:t>This integral can be calculated by numerical integration for low-dimensional models, but is more often intractable (</a:t>
            </a:r>
            <a:r>
              <a:rPr lang="en-US" sz="1200" b="0" i="0" kern="1200" baseline="0" dirty="0">
                <a:solidFill>
                  <a:schemeClr val="tx1"/>
                </a:solidFill>
                <a:effectLst/>
                <a:latin typeface="+mn-lt"/>
                <a:ea typeface="+mn-ea"/>
                <a:cs typeface="+mn-cs"/>
              </a:rPr>
              <a:t>meaning that </a:t>
            </a:r>
            <a:r>
              <a:rPr lang="en-US" sz="1200" b="0" i="0" kern="1200" dirty="0">
                <a:solidFill>
                  <a:schemeClr val="tx1"/>
                </a:solidFill>
                <a:effectLst/>
                <a:latin typeface="+mn-lt"/>
                <a:ea typeface="+mn-ea"/>
                <a:cs typeface="+mn-cs"/>
              </a:rPr>
              <a:t>there exist no efficient algorithms to solve the integration</a:t>
            </a:r>
            <a:r>
              <a:rPr lang="en-GB" baseline="0" dirty="0"/>
              <a:t>)</a:t>
            </a:r>
            <a:endParaRPr lang="en-GB" dirty="0"/>
          </a:p>
        </p:txBody>
      </p:sp>
      <p:sp>
        <p:nvSpPr>
          <p:cNvPr id="4" name="Slide Number Placeholder 3"/>
          <p:cNvSpPr>
            <a:spLocks noGrp="1"/>
          </p:cNvSpPr>
          <p:nvPr>
            <p:ph type="sldNum" sz="quarter" idx="10"/>
          </p:nvPr>
        </p:nvSpPr>
        <p:spPr/>
        <p:txBody>
          <a:bodyPr/>
          <a:lstStyle/>
          <a:p>
            <a:fld id="{48DB7C3B-7082-46EE-B3E5-88F90964F705}" type="slidenum">
              <a:rPr lang="en-GB" smtClean="0"/>
              <a:t>48</a:t>
            </a:fld>
            <a:endParaRPr lang="en-GB"/>
          </a:p>
        </p:txBody>
      </p:sp>
    </p:spTree>
    <p:extLst>
      <p:ext uri="{BB962C8B-B14F-4D97-AF65-F5344CB8AC3E}">
        <p14:creationId xmlns:p14="http://schemas.microsoft.com/office/powerpoint/2010/main" val="12747057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v-SE" baseline="0" dirty="0"/>
              <a:t>Back to calculating the Bayes factor, which means calculating this integral here.</a:t>
            </a:r>
          </a:p>
          <a:p>
            <a:pPr marL="228600" indent="-228600">
              <a:buAutoNum type="arabicPeriod"/>
            </a:pPr>
            <a:r>
              <a:rPr lang="sv-SE" baseline="0" dirty="0"/>
              <a:t>There are numerous ways of doing it, besides numerical and probably intractable integration.</a:t>
            </a:r>
          </a:p>
          <a:p>
            <a:pPr marL="228600" indent="-228600">
              <a:buAutoNum type="arabicPeriod"/>
            </a:pPr>
            <a:r>
              <a:rPr lang="sv-SE" baseline="0" dirty="0"/>
              <a:t>These methods can be separated into exact and approximate.</a:t>
            </a:r>
          </a:p>
          <a:p>
            <a:pPr marL="228600" indent="-228600">
              <a:buAutoNum type="arabicPeriod"/>
            </a:pPr>
            <a:r>
              <a:rPr lang="sv-SE" baseline="0" dirty="0"/>
              <a:t>Exact methods involves using something known as conjugate priors</a:t>
            </a:r>
          </a:p>
          <a:p>
            <a:pPr marL="228600" indent="-228600">
              <a:buAutoNum type="arabicPeriod"/>
            </a:pPr>
            <a:r>
              <a:rPr lang="sv-SE" baseline="0" dirty="0"/>
              <a:t>While approximate methods uses various technqiues...</a:t>
            </a:r>
          </a:p>
          <a:p>
            <a:pPr marL="228600" indent="-228600">
              <a:buAutoNum type="arabicPeriod"/>
            </a:pPr>
            <a:r>
              <a:rPr lang="sv-SE" baseline="0" dirty="0"/>
              <a:t>In this talk we will not cover the junction tree algorithm or loopy belief propagation (-&gt; Gatsby module unsupervised learning)</a:t>
            </a:r>
          </a:p>
        </p:txBody>
      </p:sp>
      <p:sp>
        <p:nvSpPr>
          <p:cNvPr id="4" name="Slide Number Placeholder 3"/>
          <p:cNvSpPr>
            <a:spLocks noGrp="1"/>
          </p:cNvSpPr>
          <p:nvPr>
            <p:ph type="sldNum" sz="quarter" idx="10"/>
          </p:nvPr>
        </p:nvSpPr>
        <p:spPr/>
        <p:txBody>
          <a:bodyPr/>
          <a:lstStyle/>
          <a:p>
            <a:fld id="{48DB7C3B-7082-46EE-B3E5-88F90964F705}" type="slidenum">
              <a:rPr lang="en-GB" smtClean="0"/>
              <a:t>49</a:t>
            </a:fld>
            <a:endParaRPr lang="en-GB"/>
          </a:p>
        </p:txBody>
      </p:sp>
    </p:spTree>
    <p:extLst>
      <p:ext uri="{BB962C8B-B14F-4D97-AF65-F5344CB8AC3E}">
        <p14:creationId xmlns:p14="http://schemas.microsoft.com/office/powerpoint/2010/main" val="140344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DIMENSION REDUCTION</a:t>
            </a:r>
            <a:r>
              <a:rPr lang="en-US" b="0" baseline="0" dirty="0" smtClean="0"/>
              <a:t> – to just height as a predictor, our model will be </a:t>
            </a:r>
            <a:r>
              <a:rPr lang="en-US" b="1" baseline="0" dirty="0" smtClean="0"/>
              <a:t>less accurate </a:t>
            </a:r>
            <a:r>
              <a:rPr lang="en-US" b="0" baseline="0" dirty="0" smtClean="0"/>
              <a:t>than if we used all the possible predictors</a:t>
            </a: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GB" dirty="0"/>
          </a:p>
        </p:txBody>
      </p:sp>
      <p:sp>
        <p:nvSpPr>
          <p:cNvPr id="4" name="Slide Number Placeholder 3"/>
          <p:cNvSpPr>
            <a:spLocks noGrp="1"/>
          </p:cNvSpPr>
          <p:nvPr>
            <p:ph type="sldNum" sz="quarter" idx="10"/>
          </p:nvPr>
        </p:nvSpPr>
        <p:spPr/>
        <p:txBody>
          <a:bodyPr/>
          <a:lstStyle/>
          <a:p>
            <a:fld id="{48DB7C3B-7082-46EE-B3E5-88F90964F705}" type="slidenum">
              <a:rPr lang="en-GB" smtClean="0"/>
              <a:t>5</a:t>
            </a:fld>
            <a:endParaRPr lang="en-GB"/>
          </a:p>
        </p:txBody>
      </p:sp>
    </p:spTree>
    <p:extLst>
      <p:ext uri="{BB962C8B-B14F-4D97-AF65-F5344CB8AC3E}">
        <p14:creationId xmlns:p14="http://schemas.microsoft.com/office/powerpoint/2010/main" val="3465724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AIC is an estimate of a constant plus the relative distance between the unknown true likelihood function of the data and the fitted likelihood function of the model, so that a lower AIC means a model is considered to be closer to the truth. BIC is an estimate of a function of the posterior probability of a model being true, under a certain Bayesian setup, so that a lower BIC means that a model is considered to be more likely to be the true model. Both criteria are based on various assumptions and asymptotic approximations. Each, despite its heuristic usefulness, has therefore been criticized as having questionable validity for real world data. But despite various subtle theoretical differences, their only difference in practice is the size of the penalty; BIC penalizes model complexity more heavily. The only way they should disagree is when AIC chooses a larger model than BIC.</a:t>
            </a:r>
          </a:p>
          <a:p>
            <a:pPr fontAlgn="base"/>
            <a:r>
              <a:rPr lang="en-CA" sz="1200" b="0" i="0" kern="1200" dirty="0">
                <a:solidFill>
                  <a:schemeClr val="tx1"/>
                </a:solidFill>
                <a:effectLst/>
                <a:latin typeface="+mn-lt"/>
                <a:ea typeface="+mn-ea"/>
                <a:cs typeface="+mn-cs"/>
              </a:rPr>
              <a:t>Thus, AIC always has a chance of choosing too big a model, regardless of</a:t>
            </a:r>
            <a:r>
              <a:rPr lang="en-CA" sz="1200" b="0" i="1" kern="1200" dirty="0">
                <a:solidFill>
                  <a:schemeClr val="tx1"/>
                </a:solidFill>
                <a:effectLst/>
                <a:latin typeface="+mn-lt"/>
                <a:ea typeface="+mn-ea"/>
                <a:cs typeface="+mn-cs"/>
              </a:rPr>
              <a:t> n</a:t>
            </a:r>
            <a:r>
              <a:rPr lang="en-CA" sz="1200" b="0" i="0" kern="1200" dirty="0">
                <a:solidFill>
                  <a:schemeClr val="tx1"/>
                </a:solidFill>
                <a:effectLst/>
                <a:latin typeface="+mn-lt"/>
                <a:ea typeface="+mn-ea"/>
                <a:cs typeface="+mn-cs"/>
              </a:rPr>
              <a:t>. BIC has very little chance of choosing too big a model if </a:t>
            </a:r>
            <a:r>
              <a:rPr lang="en-CA" sz="1200" b="0" i="1" kern="1200" dirty="0">
                <a:solidFill>
                  <a:schemeClr val="tx1"/>
                </a:solidFill>
                <a:effectLst/>
                <a:latin typeface="+mn-lt"/>
                <a:ea typeface="+mn-ea"/>
                <a:cs typeface="+mn-cs"/>
              </a:rPr>
              <a:t>n</a:t>
            </a:r>
            <a:r>
              <a:rPr lang="en-CA" sz="1200" b="0" i="0" kern="1200" dirty="0">
                <a:solidFill>
                  <a:schemeClr val="tx1"/>
                </a:solidFill>
                <a:effectLst/>
                <a:latin typeface="+mn-lt"/>
                <a:ea typeface="+mn-ea"/>
                <a:cs typeface="+mn-cs"/>
              </a:rPr>
              <a:t> is sufficient, but it has a larger chance than AIC, for any given </a:t>
            </a:r>
            <a:r>
              <a:rPr lang="en-CA" sz="1200" b="0" i="1" kern="1200" dirty="0">
                <a:solidFill>
                  <a:schemeClr val="tx1"/>
                </a:solidFill>
                <a:effectLst/>
                <a:latin typeface="+mn-lt"/>
                <a:ea typeface="+mn-ea"/>
                <a:cs typeface="+mn-cs"/>
              </a:rPr>
              <a:t>n</a:t>
            </a:r>
            <a:r>
              <a:rPr lang="en-CA" sz="1200" b="0" i="0" kern="1200" dirty="0">
                <a:solidFill>
                  <a:schemeClr val="tx1"/>
                </a:solidFill>
                <a:effectLst/>
                <a:latin typeface="+mn-lt"/>
                <a:ea typeface="+mn-ea"/>
                <a:cs typeface="+mn-cs"/>
              </a:rPr>
              <a:t>, of choosing too small a model.</a:t>
            </a:r>
          </a:p>
          <a:p>
            <a:pPr fontAlgn="base"/>
            <a:r>
              <a:rPr lang="en-CA" sz="1200" b="0" i="0" kern="1200" dirty="0">
                <a:solidFill>
                  <a:schemeClr val="tx1"/>
                </a:solidFill>
                <a:effectLst/>
                <a:latin typeface="+mn-lt"/>
                <a:ea typeface="+mn-ea"/>
                <a:cs typeface="+mn-cs"/>
              </a:rPr>
              <a:t>So what’s the bottom line? In general, it might be best to use AIC and BIC together in model selection. For example, in selecting the number of latent classes in a model, if BIC points to a three-class model and AIC points to a five-class model, it makes sense to select from models with 3, 4 and 5 latent classes. AIC is better in situations when a false negative finding would be considered more misleading than a false positive, and BIC is better in situations where a false positive is as misleading as, or more misleading than, a false negative.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MCMC- </a:t>
            </a:r>
            <a:r>
              <a:rPr lang="en-US" sz="1200" b="1" i="0" kern="1200" dirty="0">
                <a:solidFill>
                  <a:schemeClr val="tx1"/>
                </a:solidFill>
                <a:effectLst/>
                <a:latin typeface="+mn-lt"/>
                <a:ea typeface="+mn-ea"/>
                <a:cs typeface="+mn-cs"/>
              </a:rPr>
              <a:t>The most basic scheme involves sampling parameter values and then taking the mean of the sampled likelihoods.</a:t>
            </a:r>
          </a:p>
          <a:p>
            <a:endParaRPr lang="en-CA" dirty="0"/>
          </a:p>
          <a:p>
            <a:endParaRPr lang="en-CA" dirty="0"/>
          </a:p>
        </p:txBody>
      </p:sp>
      <p:sp>
        <p:nvSpPr>
          <p:cNvPr id="4" name="Slide Number Placeholder 3"/>
          <p:cNvSpPr>
            <a:spLocks noGrp="1"/>
          </p:cNvSpPr>
          <p:nvPr>
            <p:ph type="sldNum" sz="quarter" idx="10"/>
          </p:nvPr>
        </p:nvSpPr>
        <p:spPr/>
        <p:txBody>
          <a:bodyPr/>
          <a:lstStyle/>
          <a:p>
            <a:fld id="{48DB7C3B-7082-46EE-B3E5-88F90964F705}" type="slidenum">
              <a:rPr lang="en-GB" smtClean="0"/>
              <a:t>51</a:t>
            </a:fld>
            <a:endParaRPr lang="en-GB"/>
          </a:p>
        </p:txBody>
      </p:sp>
    </p:spTree>
    <p:extLst>
      <p:ext uri="{BB962C8B-B14F-4D97-AF65-F5344CB8AC3E}">
        <p14:creationId xmlns:p14="http://schemas.microsoft.com/office/powerpoint/2010/main" val="3144205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AIC is an estimate of a constant plus the relative distance between the unknown true likelihood function of the data and the fitted likelihood function of the model, so that a lower AIC means a model is considered to be closer to the truth. BIC is an estimate of a function of the posterior probability of a model being true, under a certain Bayesian setup, so that a lower BIC means that a model is considered to be more likely to be the true model. Both criteria are based on various assumptions and asymptotic approximations. Each, despite its heuristic usefulness, has therefore been criticized as having questionable validity for real world data. But despite various subtle theoretical differences, their only difference in practice is the size of the penalty; BIC penalizes model complexity more heavily. The only way they should disagree is when AIC chooses a larger model than BIC.</a:t>
            </a:r>
          </a:p>
          <a:p>
            <a:pPr fontAlgn="base"/>
            <a:r>
              <a:rPr lang="en-CA" sz="1200" b="0" i="0" kern="1200" dirty="0">
                <a:solidFill>
                  <a:schemeClr val="tx1"/>
                </a:solidFill>
                <a:effectLst/>
                <a:latin typeface="+mn-lt"/>
                <a:ea typeface="+mn-ea"/>
                <a:cs typeface="+mn-cs"/>
              </a:rPr>
              <a:t>Thus, AIC always has a chance of choosing too big a model, regardless of</a:t>
            </a:r>
            <a:r>
              <a:rPr lang="en-CA" sz="1200" b="0" i="1" kern="1200" dirty="0">
                <a:solidFill>
                  <a:schemeClr val="tx1"/>
                </a:solidFill>
                <a:effectLst/>
                <a:latin typeface="+mn-lt"/>
                <a:ea typeface="+mn-ea"/>
                <a:cs typeface="+mn-cs"/>
              </a:rPr>
              <a:t> n</a:t>
            </a:r>
            <a:r>
              <a:rPr lang="en-CA" sz="1200" b="0" i="0" kern="1200" dirty="0">
                <a:solidFill>
                  <a:schemeClr val="tx1"/>
                </a:solidFill>
                <a:effectLst/>
                <a:latin typeface="+mn-lt"/>
                <a:ea typeface="+mn-ea"/>
                <a:cs typeface="+mn-cs"/>
              </a:rPr>
              <a:t>. BIC has very little chance of choosing too big a model if </a:t>
            </a:r>
            <a:r>
              <a:rPr lang="en-CA" sz="1200" b="0" i="1" kern="1200" dirty="0">
                <a:solidFill>
                  <a:schemeClr val="tx1"/>
                </a:solidFill>
                <a:effectLst/>
                <a:latin typeface="+mn-lt"/>
                <a:ea typeface="+mn-ea"/>
                <a:cs typeface="+mn-cs"/>
              </a:rPr>
              <a:t>n</a:t>
            </a:r>
            <a:r>
              <a:rPr lang="en-CA" sz="1200" b="0" i="0" kern="1200" dirty="0">
                <a:solidFill>
                  <a:schemeClr val="tx1"/>
                </a:solidFill>
                <a:effectLst/>
                <a:latin typeface="+mn-lt"/>
                <a:ea typeface="+mn-ea"/>
                <a:cs typeface="+mn-cs"/>
              </a:rPr>
              <a:t> is sufficient, but it has a larger chance than AIC, for any given </a:t>
            </a:r>
            <a:r>
              <a:rPr lang="en-CA" sz="1200" b="0" i="1" kern="1200" dirty="0">
                <a:solidFill>
                  <a:schemeClr val="tx1"/>
                </a:solidFill>
                <a:effectLst/>
                <a:latin typeface="+mn-lt"/>
                <a:ea typeface="+mn-ea"/>
                <a:cs typeface="+mn-cs"/>
              </a:rPr>
              <a:t>n</a:t>
            </a:r>
            <a:r>
              <a:rPr lang="en-CA" sz="1200" b="0" i="0" kern="1200" dirty="0">
                <a:solidFill>
                  <a:schemeClr val="tx1"/>
                </a:solidFill>
                <a:effectLst/>
                <a:latin typeface="+mn-lt"/>
                <a:ea typeface="+mn-ea"/>
                <a:cs typeface="+mn-cs"/>
              </a:rPr>
              <a:t>, of choosing too small a model.</a:t>
            </a:r>
          </a:p>
          <a:p>
            <a:pPr fontAlgn="base"/>
            <a:r>
              <a:rPr lang="en-CA" sz="1200" b="0" i="0" kern="1200" dirty="0">
                <a:solidFill>
                  <a:schemeClr val="tx1"/>
                </a:solidFill>
                <a:effectLst/>
                <a:latin typeface="+mn-lt"/>
                <a:ea typeface="+mn-ea"/>
                <a:cs typeface="+mn-cs"/>
              </a:rPr>
              <a:t>So what’s the bottom line? In general, it might be best to use AIC and BIC together in model selection. For example, in selecting the number of latent classes in a model, if BIC points to a three-class model and AIC points to a five-class model, it makes sense to select from models with 3, 4 and 5 latent classes. AIC is better in situations when a false negative finding would be considered more misleading than a false positive, and BIC is better in situations where a false positive is as misleading as, or more misleading than, a false negative.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MCMC- </a:t>
            </a:r>
            <a:r>
              <a:rPr lang="en-US" sz="1200" b="1" i="0" kern="1200" dirty="0">
                <a:solidFill>
                  <a:schemeClr val="tx1"/>
                </a:solidFill>
                <a:effectLst/>
                <a:latin typeface="+mn-lt"/>
                <a:ea typeface="+mn-ea"/>
                <a:cs typeface="+mn-cs"/>
              </a:rPr>
              <a:t>The most basic scheme involves sampling parameter values and then taking the mean of the sampled likelihoods.</a:t>
            </a:r>
          </a:p>
          <a:p>
            <a:endParaRPr lang="en-CA" dirty="0"/>
          </a:p>
          <a:p>
            <a:endParaRPr lang="en-CA" dirty="0"/>
          </a:p>
        </p:txBody>
      </p:sp>
      <p:sp>
        <p:nvSpPr>
          <p:cNvPr id="4" name="Slide Number Placeholder 3"/>
          <p:cNvSpPr>
            <a:spLocks noGrp="1"/>
          </p:cNvSpPr>
          <p:nvPr>
            <p:ph type="sldNum" sz="quarter" idx="10"/>
          </p:nvPr>
        </p:nvSpPr>
        <p:spPr/>
        <p:txBody>
          <a:bodyPr/>
          <a:lstStyle/>
          <a:p>
            <a:fld id="{48DB7C3B-7082-46EE-B3E5-88F90964F705}" type="slidenum">
              <a:rPr lang="en-GB" smtClean="0"/>
              <a:t>52</a:t>
            </a:fld>
            <a:endParaRPr lang="en-GB"/>
          </a:p>
        </p:txBody>
      </p:sp>
    </p:spTree>
    <p:extLst>
      <p:ext uri="{BB962C8B-B14F-4D97-AF65-F5344CB8AC3E}">
        <p14:creationId xmlns:p14="http://schemas.microsoft.com/office/powerpoint/2010/main" val="7687130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Finally, we</a:t>
            </a:r>
            <a:r>
              <a:rPr lang="en-GB" baseline="0" dirty="0"/>
              <a:t> will briefly talk about VB.</a:t>
            </a:r>
          </a:p>
          <a:p>
            <a:pPr marL="228600" indent="-228600">
              <a:buAutoNum type="arabicPeriod"/>
            </a:pPr>
            <a:r>
              <a:rPr lang="en-GB" baseline="0" dirty="0"/>
              <a:t>In VB, the posterior distribution over a set of unobserved variables Z given the observed data is approximated by a variational distribution.</a:t>
            </a:r>
            <a:r>
              <a:rPr lang="en-US" baseline="0" dirty="0"/>
              <a:t> These hidden variables include, e.g., model parameters.</a:t>
            </a:r>
            <a:endParaRPr lang="en-GB" baseline="0" dirty="0"/>
          </a:p>
          <a:p>
            <a:pPr marL="228600" indent="-228600">
              <a:buAutoNum type="arabicPeriod"/>
            </a:pPr>
            <a:r>
              <a:rPr lang="sv-SE" sz="1200" b="0" i="0" kern="1200" dirty="0">
                <a:solidFill>
                  <a:schemeClr val="tx1"/>
                </a:solidFill>
                <a:effectLst/>
                <a:latin typeface="+mn-lt"/>
                <a:ea typeface="+mn-ea"/>
                <a:cs typeface="+mn-cs"/>
              </a:rPr>
              <a:t>The distribution Q is restricted to belong to a family of distributions of simpler form than the true posterior, selected with the intention of making Q similar to the true posterior,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The approximation to </a:t>
            </a:r>
            <a:r>
              <a:rPr lang="en-GB" i="1" dirty="0"/>
              <a:t>P(Z|D) </a:t>
            </a:r>
            <a:r>
              <a:rPr lang="en-GB" dirty="0"/>
              <a:t>is found through dissimilarity measure,</a:t>
            </a:r>
            <a:r>
              <a:rPr lang="en-GB" baseline="0" dirty="0"/>
              <a:t> most commonly the KL divergence.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i="0" baseline="0" dirty="0"/>
              <a:t>The KL divergence </a:t>
            </a:r>
            <a:r>
              <a:rPr lang="en-US" i="0" baseline="0" dirty="0"/>
              <a:t>is a measure (but not a metric) of the non-symmetric difference between two probability distributions P and Q.</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The KL-divergence can be written as the log evidence equals the KL</a:t>
            </a:r>
            <a:r>
              <a:rPr lang="en-US" sz="1200" b="0" i="0" kern="1200" baseline="0" dirty="0">
                <a:solidFill>
                  <a:schemeClr val="tx1"/>
                </a:solidFill>
                <a:effectLst/>
                <a:latin typeface="+mn-lt"/>
                <a:ea typeface="+mn-ea"/>
                <a:cs typeface="+mn-cs"/>
              </a:rPr>
              <a:t> divergence plus a lower bound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i="0" dirty="0"/>
              <a:t>As the log evidence </a:t>
            </a:r>
            <a:r>
              <a:rPr lang="en-US" i="0" dirty="0"/>
              <a:t>is fixed </a:t>
            </a:r>
            <a:r>
              <a:rPr lang="en-US" i="0" dirty="0" err="1"/>
              <a:t>wrt</a:t>
            </a:r>
            <a:r>
              <a:rPr lang="en-US" i="0" dirty="0"/>
              <a:t> the distribution Q and the KL divergence is </a:t>
            </a:r>
            <a:r>
              <a:rPr lang="en-US" i="0" dirty="0" err="1"/>
              <a:t>geq</a:t>
            </a:r>
            <a:r>
              <a:rPr lang="en-US" i="0" dirty="0"/>
              <a:t> to zero, </a:t>
            </a:r>
            <a:r>
              <a:rPr lang="en-US" i="0" dirty="0" err="1"/>
              <a:t>maximising</a:t>
            </a:r>
            <a:r>
              <a:rPr lang="en-US" i="0" dirty="0"/>
              <a:t> the lower bound </a:t>
            </a:r>
            <a:r>
              <a:rPr lang="en-US" i="0" dirty="0" err="1"/>
              <a:t>minimises</a:t>
            </a:r>
            <a:r>
              <a:rPr lang="en-US" i="0" dirty="0"/>
              <a:t> the KL divergence between P and Q and therefore finds an approximate posterior. Furthermore, we also get a lower bound for the evidence that is useful in model selection.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i="0" dirty="0"/>
              <a:t>Finally, if you have heard the term free energy, it is this lower bound that is meant.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n probability theory, two events R and B </a:t>
            </a:r>
            <a:r>
              <a:rPr lang="en-CA" sz="1200" b="0" i="0" kern="1200" dirty="0" err="1">
                <a:solidFill>
                  <a:schemeClr val="tx1"/>
                </a:solidFill>
                <a:effectLst/>
                <a:latin typeface="+mn-lt"/>
                <a:ea typeface="+mn-ea"/>
                <a:cs typeface="+mn-cs"/>
              </a:rPr>
              <a:t>are</a:t>
            </a:r>
            <a:r>
              <a:rPr lang="en-CA" sz="1200" b="1" i="0" kern="1200" dirty="0" err="1">
                <a:solidFill>
                  <a:schemeClr val="tx1"/>
                </a:solidFill>
                <a:effectLst/>
                <a:latin typeface="+mn-lt"/>
                <a:ea typeface="+mn-ea"/>
                <a:cs typeface="+mn-cs"/>
              </a:rPr>
              <a:t>conditionally</a:t>
            </a:r>
            <a:r>
              <a:rPr lang="en-CA" sz="1200" b="1" i="0" kern="1200" dirty="0">
                <a:solidFill>
                  <a:schemeClr val="tx1"/>
                </a:solidFill>
                <a:effectLst/>
                <a:latin typeface="+mn-lt"/>
                <a:ea typeface="+mn-ea"/>
                <a:cs typeface="+mn-cs"/>
              </a:rPr>
              <a:t> independent</a:t>
            </a:r>
            <a:r>
              <a:rPr lang="en-CA" sz="1200" b="0" i="0" kern="1200" dirty="0">
                <a:solidFill>
                  <a:schemeClr val="tx1"/>
                </a:solidFill>
                <a:effectLst/>
                <a:latin typeface="+mn-lt"/>
                <a:ea typeface="+mn-ea"/>
                <a:cs typeface="+mn-cs"/>
              </a:rPr>
              <a:t> given a third event Y precisely if the occurrence of R and the occurrence of B are </a:t>
            </a:r>
            <a:r>
              <a:rPr lang="en-CA" sz="1200" b="1" i="0" kern="1200" dirty="0">
                <a:solidFill>
                  <a:schemeClr val="tx1"/>
                </a:solidFill>
                <a:effectLst/>
                <a:latin typeface="+mn-lt"/>
                <a:ea typeface="+mn-ea"/>
                <a:cs typeface="+mn-cs"/>
              </a:rPr>
              <a:t>independent</a:t>
            </a:r>
            <a:r>
              <a:rPr lang="en-CA" sz="1200" b="0" i="0" kern="1200" dirty="0">
                <a:solidFill>
                  <a:schemeClr val="tx1"/>
                </a:solidFill>
                <a:effectLst/>
                <a:latin typeface="+mn-lt"/>
                <a:ea typeface="+mn-ea"/>
                <a:cs typeface="+mn-cs"/>
              </a:rPr>
              <a:t> events in their </a:t>
            </a:r>
            <a:r>
              <a:rPr lang="en-CA" sz="1200" b="1" i="0" kern="1200" dirty="0" err="1">
                <a:solidFill>
                  <a:schemeClr val="tx1"/>
                </a:solidFill>
                <a:effectLst/>
                <a:latin typeface="+mn-lt"/>
                <a:ea typeface="+mn-ea"/>
                <a:cs typeface="+mn-cs"/>
              </a:rPr>
              <a:t>conditional</a:t>
            </a:r>
            <a:r>
              <a:rPr lang="en-CA" sz="1200" b="0" i="0" kern="1200" dirty="0" err="1">
                <a:solidFill>
                  <a:schemeClr val="tx1"/>
                </a:solidFill>
                <a:effectLst/>
                <a:latin typeface="+mn-lt"/>
                <a:ea typeface="+mn-ea"/>
                <a:cs typeface="+mn-cs"/>
              </a:rPr>
              <a:t>probability</a:t>
            </a:r>
            <a:r>
              <a:rPr lang="en-CA" sz="1200" b="0" i="0" kern="1200" dirty="0">
                <a:solidFill>
                  <a:schemeClr val="tx1"/>
                </a:solidFill>
                <a:effectLst/>
                <a:latin typeface="+mn-lt"/>
                <a:ea typeface="+mn-ea"/>
                <a:cs typeface="+mn-cs"/>
              </a:rPr>
              <a:t> distribution given Y.</a:t>
            </a: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48DB7C3B-7082-46EE-B3E5-88F90964F705}" type="slidenum">
              <a:rPr lang="en-GB" smtClean="0"/>
              <a:t>53</a:t>
            </a:fld>
            <a:endParaRPr lang="en-GB"/>
          </a:p>
        </p:txBody>
      </p:sp>
    </p:spTree>
    <p:extLst>
      <p:ext uri="{BB962C8B-B14F-4D97-AF65-F5344CB8AC3E}">
        <p14:creationId xmlns:p14="http://schemas.microsoft.com/office/powerpoint/2010/main" val="3884609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v-SE" baseline="0" dirty="0"/>
              <a:t>Finally, we like to show some pros and cons </a:t>
            </a:r>
            <a:r>
              <a:rPr lang="en-US" baseline="0" dirty="0"/>
              <a:t>of these</a:t>
            </a:r>
            <a:r>
              <a:rPr lang="sv-SE" baseline="0" dirty="0"/>
              <a:t> methods for Bayseian model selection</a:t>
            </a:r>
            <a:endParaRPr lang="en-US" baseline="0" dirty="0"/>
          </a:p>
          <a:p>
            <a:pPr marL="0" indent="0">
              <a:buNone/>
            </a:pPr>
            <a:endParaRPr lang="sv-SE" dirty="0"/>
          </a:p>
          <a:p>
            <a:r>
              <a:rPr lang="en-US" sz="1200" b="0" i="0" kern="1200" dirty="0">
                <a:solidFill>
                  <a:schemeClr val="tx1"/>
                </a:solidFill>
                <a:effectLst/>
                <a:latin typeface="+mn-lt"/>
                <a:ea typeface="+mn-ea"/>
                <a:cs typeface="+mn-cs"/>
              </a:rPr>
              <a:t>Conjugate priors: Gives an exact analytical solution that is the most accurate and also often the most efficient. However, conjugate priors are feasible only for a narrow class of models.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Laplace: Usually easy to compute and, if the posterior distribution is reasonably well modeled by a Gaussian, accurate (see the below figure). Additionally, th</a:t>
            </a:r>
            <a:r>
              <a:rPr lang="en-US" dirty="0"/>
              <a:t>e Laplace approximation is basis-dependent, i.e., if the density is transformed to then in general the approximate normalizing constants ZQ will be different. This can be viewed as both a pro or a con, because we can hunt for a choice of basis in which the Laplace approximation is most accurate</a:t>
            </a:r>
          </a:p>
          <a:p>
            <a:endParaRPr lang="en-US" dirty="0"/>
          </a:p>
          <a:p>
            <a:r>
              <a:rPr lang="en-US" dirty="0"/>
              <a:t>BIC: The BIC is popular because it is easy to compute and requires no prior. However, the lack of including the prior can also cause inaccurasies. Furthermore, if the model has a high number of DOF, it can be also be inaccurate.</a:t>
            </a:r>
          </a:p>
          <a:p>
            <a:endParaRPr lang="en-US" dirty="0"/>
          </a:p>
          <a:p>
            <a:r>
              <a:rPr lang="en-US" dirty="0"/>
              <a:t>Sampling: Requires a burn-in period but then usually improves with the number of samples and will theory equal the true posterior for an infinite number of samples. However it can be computationally infeasible to arrive at such an estimate. Also, </a:t>
            </a:r>
          </a:p>
          <a:p>
            <a:r>
              <a:rPr lang="en-US" b="0" i="0" dirty="0">
                <a:solidFill>
                  <a:srgbClr val="222222"/>
                </a:solidFill>
                <a:effectLst/>
                <a:latin typeface="Helvetica Neue"/>
              </a:rPr>
              <a:t>when there are islands of high-probability states, with no paths between them, a sampling method will struggle.</a:t>
            </a:r>
          </a:p>
          <a:p>
            <a:endParaRPr lang="en-US" b="0" i="0" dirty="0">
              <a:solidFill>
                <a:srgbClr val="222222"/>
              </a:solidFill>
              <a:effectLst/>
              <a:latin typeface="Helvetica Neue"/>
            </a:endParaRPr>
          </a:p>
          <a:p>
            <a:r>
              <a:rPr lang="sv-SE" dirty="0"/>
              <a:t>VB:</a:t>
            </a:r>
            <a:r>
              <a:rPr lang="sv-SE" baseline="0" dirty="0"/>
              <a:t> </a:t>
            </a:r>
            <a:r>
              <a:rPr lang="en-US" sz="1200" b="0" i="0" kern="1200" dirty="0">
                <a:solidFill>
                  <a:schemeClr val="tx1"/>
                </a:solidFill>
                <a:effectLst/>
                <a:latin typeface="+mn-lt"/>
                <a:ea typeface="+mn-ea"/>
                <a:cs typeface="+mn-cs"/>
              </a:rPr>
              <a:t>For many applications, </a:t>
            </a:r>
            <a:r>
              <a:rPr lang="en-US" sz="1200" b="0" i="0" kern="1200" dirty="0" err="1">
                <a:solidFill>
                  <a:schemeClr val="tx1"/>
                </a:solidFill>
                <a:effectLst/>
                <a:latin typeface="+mn-lt"/>
                <a:ea typeface="+mn-ea"/>
                <a:cs typeface="+mn-cs"/>
              </a:rPr>
              <a:t>variational</a:t>
            </a:r>
            <a:r>
              <a:rPr lang="en-US" sz="1200" b="0" i="0" kern="1200" dirty="0">
                <a:solidFill>
                  <a:schemeClr val="tx1"/>
                </a:solidFill>
                <a:effectLst/>
                <a:latin typeface="+mn-lt"/>
                <a:ea typeface="+mn-ea"/>
                <a:cs typeface="+mn-cs"/>
              </a:rPr>
              <a:t> Bayes produces solutions of comparable accuracy to Gibbs sampling at greater speed. However, deriving the set of equations used to iteratively update the parameters often requires a large amount of work compared with deriving the comparable Gibbs sampling equation</a:t>
            </a:r>
            <a:endParaRPr lang="sv-SE" dirty="0"/>
          </a:p>
        </p:txBody>
      </p:sp>
      <p:sp>
        <p:nvSpPr>
          <p:cNvPr id="4" name="Slide Number Placeholder 3"/>
          <p:cNvSpPr>
            <a:spLocks noGrp="1"/>
          </p:cNvSpPr>
          <p:nvPr>
            <p:ph type="sldNum" sz="quarter" idx="10"/>
          </p:nvPr>
        </p:nvSpPr>
        <p:spPr/>
        <p:txBody>
          <a:bodyPr/>
          <a:lstStyle/>
          <a:p>
            <a:fld id="{48DB7C3B-7082-46EE-B3E5-88F90964F705}" type="slidenum">
              <a:rPr lang="en-GB" smtClean="0"/>
              <a:t>54</a:t>
            </a:fld>
            <a:endParaRPr lang="en-GB"/>
          </a:p>
        </p:txBody>
      </p:sp>
    </p:spTree>
    <p:extLst>
      <p:ext uri="{BB962C8B-B14F-4D97-AF65-F5344CB8AC3E}">
        <p14:creationId xmlns:p14="http://schemas.microsoft.com/office/powerpoint/2010/main" val="1931784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The integral</a:t>
            </a:r>
            <a:r>
              <a:rPr lang="en-GB" baseline="0" dirty="0"/>
              <a:t> of interest can be evaluated analytically when conjugate priors are used</a:t>
            </a:r>
          </a:p>
          <a:p>
            <a:pPr marL="228600" indent="-228600">
              <a:buAutoNum type="arabicPeriod"/>
            </a:pPr>
            <a:r>
              <a:rPr lang="en-US" baseline="0" dirty="0"/>
              <a:t>More specifically, if the posterior distributions p(</a:t>
            </a:r>
            <a:r>
              <a:rPr lang="en-US" baseline="0" dirty="0" err="1"/>
              <a:t>θ|x</a:t>
            </a:r>
            <a:r>
              <a:rPr lang="en-US" baseline="0" dirty="0"/>
              <a:t>) are in the same family as the prior probability distribution p(θ), the prior and posterior are then called conjugate distributions, and the prior is called a conjugate prior for the likelihood function</a:t>
            </a:r>
          </a:p>
          <a:p>
            <a:pPr marL="228600" indent="-228600">
              <a:buAutoNum type="arabicPeriod"/>
            </a:pPr>
            <a:r>
              <a:rPr lang="en-US" baseline="0" dirty="0"/>
              <a:t>We won’t go into any details about conjugate priors in this talk but you can think of it as </a:t>
            </a:r>
            <a:r>
              <a:rPr lang="en-GB" sz="1200" dirty="0"/>
              <a:t>an algebraic convenience</a:t>
            </a:r>
          </a:p>
          <a:p>
            <a:pPr marL="228600" indent="-228600">
              <a:buAutoNum type="arabicPeriod"/>
            </a:pPr>
            <a:r>
              <a:rPr lang="en-US" baseline="0" dirty="0"/>
              <a:t>That gives a closed-form expression for the model evidence in the form of </a:t>
            </a:r>
            <a:r>
              <a:rPr lang="en-GB" sz="1200" dirty="0"/>
              <a:t>normalisation constants</a:t>
            </a:r>
            <a:endParaRPr lang="en-GB" dirty="0"/>
          </a:p>
        </p:txBody>
      </p:sp>
      <p:sp>
        <p:nvSpPr>
          <p:cNvPr id="4" name="Slide Number Placeholder 3"/>
          <p:cNvSpPr>
            <a:spLocks noGrp="1"/>
          </p:cNvSpPr>
          <p:nvPr>
            <p:ph type="sldNum" sz="quarter" idx="10"/>
          </p:nvPr>
        </p:nvSpPr>
        <p:spPr/>
        <p:txBody>
          <a:bodyPr/>
          <a:lstStyle/>
          <a:p>
            <a:fld id="{48DB7C3B-7082-46EE-B3E5-88F90964F705}" type="slidenum">
              <a:rPr lang="en-GB" smtClean="0"/>
              <a:t>56</a:t>
            </a:fld>
            <a:endParaRPr lang="en-GB"/>
          </a:p>
        </p:txBody>
      </p:sp>
    </p:spTree>
    <p:extLst>
      <p:ext uri="{BB962C8B-B14F-4D97-AF65-F5344CB8AC3E}">
        <p14:creationId xmlns:p14="http://schemas.microsoft.com/office/powerpoint/2010/main" val="2157177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sv-SE" dirty="0"/>
              <a:t>Next, on to the first approximate method, that is,</a:t>
            </a:r>
            <a:r>
              <a:rPr lang="sv-SE" baseline="0" dirty="0"/>
              <a:t> a method that does not directly evaluate the baysian evidence.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v-SE" baseline="0" dirty="0"/>
              <a:t>Laplace’s method makes </a:t>
            </a:r>
            <a:r>
              <a:rPr lang="en-US" dirty="0"/>
              <a:t>a Gaussian approximation about the maximum a posteriori parameter estimate of the model. Positing a Gaussian at the posterior</a:t>
            </a:r>
            <a:r>
              <a:rPr lang="en-US" baseline="0" dirty="0"/>
              <a:t> mode is usually a good approximation when</a:t>
            </a:r>
            <a:r>
              <a:rPr lang="sv-SE" baseline="0" dirty="0"/>
              <a:t> usually when the likelihood function is highly peaked around its maximum for large samples.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v-SE" dirty="0"/>
              <a:t>In practice</a:t>
            </a:r>
            <a:r>
              <a:rPr lang="sv-SE" baseline="0" dirty="0"/>
              <a:t> this involves assuming that the baysian evidence is highly peaked near its maximum</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v-SE" baseline="0" dirty="0"/>
              <a:t>An then performing a 2nd order taylor expansion around this maximum. If the resulting expression is exponentiated a zero mean normal density will pop out, with covariance sigma.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sv-SE" baseline="0" dirty="0"/>
              <a:t>If we then integrate this normal density, we arrive at the Laplace approximation, where d are the DOF.</a:t>
            </a:r>
            <a:endParaRPr lang="sv-SE" dirty="0"/>
          </a:p>
        </p:txBody>
      </p:sp>
      <p:sp>
        <p:nvSpPr>
          <p:cNvPr id="4" name="Slide Number Placeholder 3"/>
          <p:cNvSpPr>
            <a:spLocks noGrp="1"/>
          </p:cNvSpPr>
          <p:nvPr>
            <p:ph type="sldNum" sz="quarter" idx="10"/>
          </p:nvPr>
        </p:nvSpPr>
        <p:spPr/>
        <p:txBody>
          <a:bodyPr/>
          <a:lstStyle/>
          <a:p>
            <a:fld id="{48DB7C3B-7082-46EE-B3E5-88F90964F705}" type="slidenum">
              <a:rPr lang="en-GB" smtClean="0"/>
              <a:t>57</a:t>
            </a:fld>
            <a:endParaRPr lang="en-GB"/>
          </a:p>
        </p:txBody>
      </p:sp>
    </p:spTree>
    <p:extLst>
      <p:ext uri="{BB962C8B-B14F-4D97-AF65-F5344CB8AC3E}">
        <p14:creationId xmlns:p14="http://schemas.microsoft.com/office/powerpoint/2010/main" val="680417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The Bayesian information criterion,</a:t>
            </a:r>
            <a:r>
              <a:rPr lang="en-GB" baseline="0" dirty="0"/>
              <a:t> or the </a:t>
            </a:r>
            <a:r>
              <a:rPr lang="en-GB" dirty="0"/>
              <a:t>BIC in short,</a:t>
            </a:r>
            <a:r>
              <a:rPr lang="en-GB" baseline="0" dirty="0"/>
              <a:t> is another </a:t>
            </a:r>
            <a:r>
              <a:rPr lang="en-US" baseline="0" dirty="0"/>
              <a:t>criterion for model selection among a finite set of models proposed by Gideon </a:t>
            </a:r>
            <a:r>
              <a:rPr lang="en-US" baseline="0" dirty="0" err="1"/>
              <a:t>Schawarz</a:t>
            </a:r>
            <a:r>
              <a:rPr lang="en-US" baseline="0" dirty="0"/>
              <a:t> in 1978.</a:t>
            </a:r>
          </a:p>
          <a:p>
            <a:pPr marL="228600" indent="-228600">
              <a:buAutoNum type="arabicPeriod"/>
            </a:pPr>
            <a:r>
              <a:rPr lang="en-US" baseline="0" dirty="0"/>
              <a:t>The BIC can be derived from the Laplace approximation in the large sample limit. If we take the logarithm of the Laplace approximation and let the number of samples go to infinity, r</a:t>
            </a:r>
            <a:r>
              <a:rPr lang="en-US" dirty="0"/>
              <a:t>etaining only terms that grow in N,</a:t>
            </a:r>
            <a:r>
              <a:rPr lang="en-US" baseline="0" dirty="0"/>
              <a:t> we arrive at the BIC.</a:t>
            </a:r>
          </a:p>
          <a:p>
            <a:pPr marL="228600" indent="-228600">
              <a:buAutoNum type="arabicPeriod"/>
            </a:pPr>
            <a:r>
              <a:rPr lang="en-GB" dirty="0"/>
              <a:t>The</a:t>
            </a:r>
            <a:r>
              <a:rPr lang="en-GB" baseline="0" dirty="0"/>
              <a:t> BIC is a very popular method for model selection because: it is quick and easy to compute and it does not depend on the prior</a:t>
            </a:r>
          </a:p>
          <a:p>
            <a:pPr marL="228600" indent="-228600">
              <a:buAutoNum type="arabicPeriod"/>
            </a:pPr>
            <a:r>
              <a:rPr lang="en-GB" baseline="0" dirty="0"/>
              <a:t>Compared to the </a:t>
            </a:r>
            <a:r>
              <a:rPr lang="sv-SE" sz="1200" b="0" i="0" kern="1200" dirty="0">
                <a:solidFill>
                  <a:schemeClr val="tx1"/>
                </a:solidFill>
                <a:effectLst/>
                <a:latin typeface="+mn-lt"/>
                <a:ea typeface="+mn-ea"/>
                <a:cs typeface="+mn-cs"/>
              </a:rPr>
              <a:t>Akaike information criterion you can see that the BIC is penalised</a:t>
            </a:r>
            <a:r>
              <a:rPr lang="sv-SE" sz="1200" b="0" i="0" kern="1200" baseline="0" dirty="0">
                <a:solidFill>
                  <a:schemeClr val="tx1"/>
                </a:solidFill>
                <a:effectLst/>
                <a:latin typeface="+mn-lt"/>
                <a:ea typeface="+mn-ea"/>
                <a:cs typeface="+mn-cs"/>
              </a:rPr>
              <a:t>, not only by the degress of freedom, but also by the number of samples.</a:t>
            </a:r>
            <a:r>
              <a:rPr lang="sv-SE" sz="1200" b="1" i="0" kern="1200" baseline="0" dirty="0">
                <a:solidFill>
                  <a:schemeClr val="tx1"/>
                </a:solidFill>
                <a:effectLst/>
                <a:latin typeface="+mn-lt"/>
                <a:ea typeface="+mn-ea"/>
                <a:cs typeface="+mn-cs"/>
              </a:rPr>
              <a:t> The BIC therefore tends to favor simpler models than those chosen by the AIC criterion.</a:t>
            </a:r>
            <a:endParaRPr lang="en-GB" b="1" baseline="0" dirty="0"/>
          </a:p>
        </p:txBody>
      </p:sp>
      <p:sp>
        <p:nvSpPr>
          <p:cNvPr id="4" name="Slide Number Placeholder 3"/>
          <p:cNvSpPr>
            <a:spLocks noGrp="1"/>
          </p:cNvSpPr>
          <p:nvPr>
            <p:ph type="sldNum" sz="quarter" idx="10"/>
          </p:nvPr>
        </p:nvSpPr>
        <p:spPr/>
        <p:txBody>
          <a:bodyPr/>
          <a:lstStyle/>
          <a:p>
            <a:fld id="{48DB7C3B-7082-46EE-B3E5-88F90964F705}" type="slidenum">
              <a:rPr lang="en-GB" smtClean="0"/>
              <a:t>58</a:t>
            </a:fld>
            <a:endParaRPr lang="en-GB"/>
          </a:p>
        </p:txBody>
      </p:sp>
    </p:spTree>
    <p:extLst>
      <p:ext uri="{BB962C8B-B14F-4D97-AF65-F5344CB8AC3E}">
        <p14:creationId xmlns:p14="http://schemas.microsoft.com/office/powerpoint/2010/main" val="27364649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kern="1200" dirty="0">
                <a:solidFill>
                  <a:schemeClr val="tx1"/>
                </a:solidFill>
                <a:effectLst/>
                <a:latin typeface="+mn-lt"/>
                <a:ea typeface="+mn-ea"/>
                <a:cs typeface="+mn-cs"/>
              </a:rPr>
              <a:t>Monte Carlo methods are a broad class of </a:t>
            </a:r>
            <a:r>
              <a:rPr lang="en-US" sz="1200" b="0" i="0" u="none" strike="noStrike" kern="1200" dirty="0">
                <a:solidFill>
                  <a:schemeClr val="tx1"/>
                </a:solidFill>
                <a:effectLst/>
                <a:latin typeface="+mn-lt"/>
                <a:ea typeface="+mn-ea"/>
                <a:cs typeface="+mn-cs"/>
                <a:hlinkClick r:id="rId3" tooltip="Computation"/>
              </a:rPr>
              <a:t>computational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Algorithm"/>
              </a:rPr>
              <a:t>algorithms</a:t>
            </a:r>
            <a:r>
              <a:rPr lang="en-US" sz="1200" b="0" i="0" kern="1200" dirty="0">
                <a:solidFill>
                  <a:schemeClr val="tx1"/>
                </a:solidFill>
                <a:effectLst/>
                <a:latin typeface="+mn-lt"/>
                <a:ea typeface="+mn-ea"/>
                <a:cs typeface="+mn-cs"/>
              </a:rPr>
              <a:t> that rely on repeated </a:t>
            </a:r>
            <a:r>
              <a:rPr lang="en-US" sz="1200" b="0" i="0" u="none" strike="noStrike" kern="1200" dirty="0">
                <a:solidFill>
                  <a:schemeClr val="tx1"/>
                </a:solidFill>
                <a:effectLst/>
                <a:latin typeface="+mn-lt"/>
                <a:ea typeface="+mn-ea"/>
                <a:cs typeface="+mn-cs"/>
                <a:hlinkClick r:id="rId5" tooltip="Random sampling"/>
              </a:rPr>
              <a:t>random sampling</a:t>
            </a:r>
            <a:r>
              <a:rPr lang="en-US" sz="1200" b="0" i="0" kern="1200" dirty="0">
                <a:solidFill>
                  <a:schemeClr val="tx1"/>
                </a:solidFill>
                <a:effectLst/>
                <a:latin typeface="+mn-lt"/>
                <a:ea typeface="+mn-ea"/>
                <a:cs typeface="+mn-cs"/>
              </a:rPr>
              <a:t> to obtain numerical results, e.g. to compute the Bayesian model evidence.</a:t>
            </a:r>
          </a:p>
          <a:p>
            <a:pPr marL="228600" indent="-228600">
              <a:buAutoNum type="arabicPeriod"/>
            </a:pPr>
            <a:r>
              <a:rPr lang="en-US" sz="1200" b="1" i="0" kern="1200" dirty="0">
                <a:solidFill>
                  <a:schemeClr val="tx1"/>
                </a:solidFill>
                <a:effectLst/>
                <a:latin typeface="+mn-lt"/>
                <a:ea typeface="+mn-ea"/>
                <a:cs typeface="+mn-cs"/>
              </a:rPr>
              <a:t>The most basic scheme involves sampling parameter values and then taking the mean of the sampled likelihoods.</a:t>
            </a:r>
          </a:p>
          <a:p>
            <a:pPr marL="228600" indent="-228600">
              <a:buAutoNum type="arabicPeriod"/>
            </a:pPr>
            <a:endParaRPr lang="sv-SE" dirty="0"/>
          </a:p>
        </p:txBody>
      </p:sp>
      <p:sp>
        <p:nvSpPr>
          <p:cNvPr id="4" name="Slide Number Placeholder 3"/>
          <p:cNvSpPr>
            <a:spLocks noGrp="1"/>
          </p:cNvSpPr>
          <p:nvPr>
            <p:ph type="sldNum" sz="quarter" idx="10"/>
          </p:nvPr>
        </p:nvSpPr>
        <p:spPr/>
        <p:txBody>
          <a:bodyPr/>
          <a:lstStyle/>
          <a:p>
            <a:fld id="{48DB7C3B-7082-46EE-B3E5-88F90964F705}" type="slidenum">
              <a:rPr lang="en-GB" smtClean="0"/>
              <a:t>59</a:t>
            </a:fld>
            <a:endParaRPr lang="en-GB"/>
          </a:p>
        </p:txBody>
      </p:sp>
    </p:spTree>
    <p:extLst>
      <p:ext uri="{BB962C8B-B14F-4D97-AF65-F5344CB8AC3E}">
        <p14:creationId xmlns:p14="http://schemas.microsoft.com/office/powerpoint/2010/main" val="19242425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Monte Carlo sampling c</a:t>
            </a:r>
            <a:r>
              <a:rPr lang="en-GB" dirty="0"/>
              <a:t>an be improved by</a:t>
            </a:r>
            <a:r>
              <a:rPr lang="en-US" dirty="0"/>
              <a:t> something known as</a:t>
            </a:r>
            <a:r>
              <a:rPr lang="en-GB" dirty="0"/>
              <a:t> importance sampling</a:t>
            </a:r>
            <a:r>
              <a:rPr lang="en-US" dirty="0"/>
              <a:t>.</a:t>
            </a:r>
            <a:r>
              <a:rPr lang="en-GB" dirty="0"/>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2. This essentially involves inclusion of an importance sampling function that samples are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independent and identically drawn from. With a adequatly chosen importance sampling function, a more accurate estimate can be obtained.</a:t>
            </a:r>
            <a:endParaRPr lang="en-GB" dirty="0"/>
          </a:p>
          <a:p>
            <a:endParaRPr lang="sv-SE" dirty="0"/>
          </a:p>
        </p:txBody>
      </p:sp>
      <p:sp>
        <p:nvSpPr>
          <p:cNvPr id="4" name="Slide Number Placeholder 3"/>
          <p:cNvSpPr>
            <a:spLocks noGrp="1"/>
          </p:cNvSpPr>
          <p:nvPr>
            <p:ph type="sldNum" sz="quarter" idx="10"/>
          </p:nvPr>
        </p:nvSpPr>
        <p:spPr/>
        <p:txBody>
          <a:bodyPr/>
          <a:lstStyle/>
          <a:p>
            <a:fld id="{48DB7C3B-7082-46EE-B3E5-88F90964F705}" type="slidenum">
              <a:rPr lang="en-GB" smtClean="0"/>
              <a:t>60</a:t>
            </a:fld>
            <a:endParaRPr lang="en-GB"/>
          </a:p>
        </p:txBody>
      </p:sp>
    </p:spTree>
    <p:extLst>
      <p:ext uri="{BB962C8B-B14F-4D97-AF65-F5344CB8AC3E}">
        <p14:creationId xmlns:p14="http://schemas.microsoft.com/office/powerpoint/2010/main" val="40600746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As importance sampling does not always work well (e.g. for HD) we will now briefly mention another class of Monte Carlo algorithms that are very popular, MCMC, markov chain monte carlo.</a:t>
            </a:r>
          </a:p>
          <a:p>
            <a:r>
              <a:rPr lang="en-US" sz="1200" b="0" i="0" kern="1200" dirty="0">
                <a:solidFill>
                  <a:schemeClr val="tx1"/>
                </a:solidFill>
                <a:effectLst/>
                <a:latin typeface="+mn-lt"/>
                <a:ea typeface="+mn-ea"/>
                <a:cs typeface="+mn-cs"/>
              </a:rPr>
              <a:t>2. MCMC methods are a class of </a:t>
            </a:r>
            <a:r>
              <a:rPr lang="en-US" sz="1200" b="0" i="0" u="none" strike="noStrike" kern="1200" dirty="0">
                <a:solidFill>
                  <a:schemeClr val="tx1"/>
                </a:solidFill>
                <a:effectLst/>
                <a:latin typeface="+mn-lt"/>
                <a:ea typeface="+mn-ea"/>
                <a:cs typeface="+mn-cs"/>
                <a:hlinkClick r:id="rId3" tooltip="Algorithm"/>
              </a:rPr>
              <a:t>algorithms</a:t>
            </a:r>
            <a:r>
              <a:rPr lang="en-US" sz="1200" b="0" i="0" kern="1200" dirty="0">
                <a:solidFill>
                  <a:schemeClr val="tx1"/>
                </a:solidFill>
                <a:effectLst/>
                <a:latin typeface="+mn-lt"/>
                <a:ea typeface="+mn-ea"/>
                <a:cs typeface="+mn-cs"/>
              </a:rPr>
              <a:t> for sampling from a </a:t>
            </a:r>
            <a:r>
              <a:rPr lang="en-US" sz="1200" b="0" i="0" u="none" strike="noStrike" kern="1200" dirty="0">
                <a:solidFill>
                  <a:schemeClr val="tx1"/>
                </a:solidFill>
                <a:effectLst/>
                <a:latin typeface="+mn-lt"/>
                <a:ea typeface="+mn-ea"/>
                <a:cs typeface="+mn-cs"/>
                <a:hlinkClick r:id="rId4" tooltip="Probability distribution"/>
              </a:rPr>
              <a:t>probability distribution</a:t>
            </a:r>
            <a:r>
              <a:rPr lang="en-US" sz="1200" b="0" i="0" kern="1200" dirty="0">
                <a:solidFill>
                  <a:schemeClr val="tx1"/>
                </a:solidFill>
                <a:effectLst/>
                <a:latin typeface="+mn-lt"/>
                <a:ea typeface="+mn-ea"/>
                <a:cs typeface="+mn-cs"/>
              </a:rPr>
              <a:t> based on constructing a </a:t>
            </a:r>
            <a:r>
              <a:rPr lang="en-US" sz="1200" b="0" i="0" u="none" strike="noStrike" kern="1200" dirty="0">
                <a:solidFill>
                  <a:schemeClr val="tx1"/>
                </a:solidFill>
                <a:effectLst/>
                <a:latin typeface="+mn-lt"/>
                <a:ea typeface="+mn-ea"/>
                <a:cs typeface="+mn-cs"/>
                <a:hlinkClick r:id="rId5" tooltip="Markov chain"/>
              </a:rPr>
              <a:t>Markov chain</a:t>
            </a:r>
            <a:r>
              <a:rPr lang="en-US" sz="1200" b="0" i="0" kern="1200" dirty="0">
                <a:solidFill>
                  <a:schemeClr val="tx1"/>
                </a:solidFill>
                <a:effectLst/>
                <a:latin typeface="+mn-lt"/>
                <a:ea typeface="+mn-ea"/>
                <a:cs typeface="+mn-cs"/>
              </a:rPr>
              <a:t> that has the desired distribution of its </a:t>
            </a:r>
            <a:r>
              <a:rPr lang="en-US" sz="1200" b="0" i="0" u="none" strike="noStrike" kern="1200" dirty="0">
                <a:solidFill>
                  <a:schemeClr val="tx1"/>
                </a:solidFill>
                <a:effectLst/>
                <a:latin typeface="+mn-lt"/>
                <a:ea typeface="+mn-ea"/>
                <a:cs typeface="+mn-cs"/>
                <a:hlinkClick r:id="rId6" tooltip="Markov chain"/>
              </a:rPr>
              <a:t>equilibrium distribution</a:t>
            </a:r>
            <a:r>
              <a:rPr lang="en-US" sz="1200" b="0" i="0" kern="1200" dirty="0">
                <a:solidFill>
                  <a:schemeClr val="tx1"/>
                </a:solidFill>
                <a:effectLst/>
                <a:latin typeface="+mn-lt"/>
                <a:ea typeface="+mn-ea"/>
                <a:cs typeface="+mn-cs"/>
              </a:rPr>
              <a:t>. The state of the chain after a number of steps is then used as a sample of the desired distribution. The quality of the sample improves as a function of the number of steps.</a:t>
            </a:r>
          </a:p>
          <a:p>
            <a:r>
              <a:rPr lang="en-US" sz="1200" b="0" i="0" kern="1200" dirty="0">
                <a:solidFill>
                  <a:schemeClr val="tx1"/>
                </a:solidFill>
                <a:effectLst/>
                <a:latin typeface="+mn-lt"/>
                <a:ea typeface="+mn-ea"/>
                <a:cs typeface="+mn-cs"/>
              </a:rPr>
              <a:t>3. Popular methods include Gibbs sampling and Metropolis Hastings</a:t>
            </a:r>
            <a:endParaRPr lang="sv-SE" dirty="0"/>
          </a:p>
        </p:txBody>
      </p:sp>
      <p:sp>
        <p:nvSpPr>
          <p:cNvPr id="4" name="Slide Number Placeholder 3"/>
          <p:cNvSpPr>
            <a:spLocks noGrp="1"/>
          </p:cNvSpPr>
          <p:nvPr>
            <p:ph type="sldNum" sz="quarter" idx="10"/>
          </p:nvPr>
        </p:nvSpPr>
        <p:spPr/>
        <p:txBody>
          <a:bodyPr/>
          <a:lstStyle/>
          <a:p>
            <a:fld id="{48DB7C3B-7082-46EE-B3E5-88F90964F705}" type="slidenum">
              <a:rPr lang="en-GB" smtClean="0"/>
              <a:t>61</a:t>
            </a:fld>
            <a:endParaRPr lang="en-GB"/>
          </a:p>
        </p:txBody>
      </p:sp>
    </p:spTree>
    <p:extLst>
      <p:ext uri="{BB962C8B-B14F-4D97-AF65-F5344CB8AC3E}">
        <p14:creationId xmlns:p14="http://schemas.microsoft.com/office/powerpoint/2010/main" val="32772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USE MORE DIMENSIONS</a:t>
            </a:r>
            <a:r>
              <a:rPr lang="en-US" sz="1000" b="0" baseline="0" dirty="0" smtClean="0"/>
              <a:t> – until we capture all of the variance, </a:t>
            </a:r>
            <a:r>
              <a:rPr lang="en-US" sz="1000" b="1" baseline="0" dirty="0" smtClean="0"/>
              <a:t>even tiny amounts of variance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Very accurate – not useful for research question, or science generally</a:t>
            </a:r>
          </a:p>
          <a:p>
            <a:endParaRPr lang="en-US" sz="1000" baseline="0" dirty="0" smtClean="0"/>
          </a:p>
          <a:p>
            <a:r>
              <a:rPr lang="en-US" sz="1000" b="1" baseline="0" dirty="0" smtClean="0"/>
              <a:t>choosing the best wrong model</a:t>
            </a:r>
          </a:p>
          <a:p>
            <a:endParaRPr lang="en-US" sz="1000" baseline="0" dirty="0" smtClean="0"/>
          </a:p>
          <a:p>
            <a:r>
              <a:rPr lang="en-US" sz="1000" baseline="0" dirty="0" smtClean="0"/>
              <a:t>will discuss the different ways to </a:t>
            </a:r>
            <a:r>
              <a:rPr lang="en-US" sz="1000" b="1" baseline="0" dirty="0" smtClean="0"/>
              <a:t>statistically evaluate models </a:t>
            </a:r>
            <a:r>
              <a:rPr lang="en-US" sz="1000" baseline="0" dirty="0" smtClean="0"/>
              <a:t>in order to compare between them</a:t>
            </a:r>
          </a:p>
          <a:p>
            <a:pPr marL="171450" indent="-171450">
              <a:buFontTx/>
              <a:buChar char="-"/>
            </a:pPr>
            <a:endParaRPr lang="en-US" sz="1000" baseline="0" dirty="0" smtClean="0"/>
          </a:p>
          <a:p>
            <a:pPr marL="0" indent="0">
              <a:buFontTx/>
              <a:buNone/>
            </a:pPr>
            <a:r>
              <a:rPr lang="en-US" sz="1000" baseline="0" dirty="0" smtClean="0"/>
              <a:t>always trading off between </a:t>
            </a:r>
            <a:r>
              <a:rPr lang="en-US" sz="1000" b="1" baseline="0" dirty="0" smtClean="0"/>
              <a:t>complexity and </a:t>
            </a:r>
            <a:r>
              <a:rPr lang="en-US" sz="1000" b="1" baseline="0" dirty="0" err="1" smtClean="0"/>
              <a:t>generalisability</a:t>
            </a:r>
            <a:r>
              <a:rPr lang="en-US" sz="1000" b="1" baseline="0" dirty="0" smtClean="0"/>
              <a:t>. </a:t>
            </a:r>
            <a:r>
              <a:rPr lang="en-US" sz="1000" baseline="0" dirty="0" smtClean="0"/>
              <a:t>Underspecified vs. overly complex</a:t>
            </a:r>
            <a:endParaRPr lang="en-US" sz="1000" dirty="0" smtClean="0"/>
          </a:p>
          <a:p>
            <a:endParaRPr lang="en-GB" dirty="0"/>
          </a:p>
        </p:txBody>
      </p:sp>
      <p:sp>
        <p:nvSpPr>
          <p:cNvPr id="4" name="Slide Number Placeholder 3"/>
          <p:cNvSpPr>
            <a:spLocks noGrp="1"/>
          </p:cNvSpPr>
          <p:nvPr>
            <p:ph type="sldNum" sz="quarter" idx="10"/>
          </p:nvPr>
        </p:nvSpPr>
        <p:spPr/>
        <p:txBody>
          <a:bodyPr/>
          <a:lstStyle/>
          <a:p>
            <a:fld id="{48DB7C3B-7082-46EE-B3E5-88F90964F705}" type="slidenum">
              <a:rPr lang="en-GB" smtClean="0"/>
              <a:t>6</a:t>
            </a:fld>
            <a:endParaRPr lang="en-GB"/>
          </a:p>
        </p:txBody>
      </p:sp>
    </p:spTree>
    <p:extLst>
      <p:ext uri="{BB962C8B-B14F-4D97-AF65-F5344CB8AC3E}">
        <p14:creationId xmlns:p14="http://schemas.microsoft.com/office/powerpoint/2010/main" val="26188824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Finally, we</a:t>
            </a:r>
            <a:r>
              <a:rPr lang="en-GB" baseline="0" dirty="0"/>
              <a:t> will briefly talk about VB.</a:t>
            </a:r>
          </a:p>
          <a:p>
            <a:pPr marL="228600" indent="-228600">
              <a:buAutoNum type="arabicPeriod"/>
            </a:pPr>
            <a:r>
              <a:rPr lang="en-GB" baseline="0" dirty="0"/>
              <a:t>In VB, the posterior distribution over a set of unobserved variables Z given the observed data is approximated by a </a:t>
            </a:r>
            <a:r>
              <a:rPr lang="en-GB" baseline="0" dirty="0" err="1"/>
              <a:t>variational</a:t>
            </a:r>
            <a:r>
              <a:rPr lang="en-GB" baseline="0" dirty="0"/>
              <a:t> distribution.</a:t>
            </a:r>
            <a:r>
              <a:rPr lang="en-US" baseline="0" dirty="0"/>
              <a:t> These hidden variables include, e.g., model parameters.</a:t>
            </a:r>
            <a:endParaRPr lang="en-GB" baseline="0" dirty="0"/>
          </a:p>
          <a:p>
            <a:pPr marL="228600" indent="-228600">
              <a:buAutoNum type="arabicPeriod"/>
            </a:pPr>
            <a:r>
              <a:rPr lang="sv-SE" sz="1200" b="0" i="0" kern="1200" dirty="0">
                <a:solidFill>
                  <a:schemeClr val="tx1"/>
                </a:solidFill>
                <a:effectLst/>
                <a:latin typeface="+mn-lt"/>
                <a:ea typeface="+mn-ea"/>
                <a:cs typeface="+mn-cs"/>
              </a:rPr>
              <a:t>The distribution Q is restricted to belong to a family of distributions of simpler form than the true posterior, selected with the intention of making Q similar to the true posterior,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The approximation to </a:t>
            </a:r>
            <a:r>
              <a:rPr lang="en-GB" i="1" dirty="0"/>
              <a:t>P(Z|D) </a:t>
            </a:r>
            <a:r>
              <a:rPr lang="en-GB" dirty="0"/>
              <a:t>is found through dissimilarity measure,</a:t>
            </a:r>
            <a:r>
              <a:rPr lang="en-GB" baseline="0" dirty="0"/>
              <a:t> most commonly the KL divergence.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i="0" baseline="0" dirty="0"/>
              <a:t>The KL divergence </a:t>
            </a:r>
            <a:r>
              <a:rPr lang="en-US" i="0" baseline="0" dirty="0"/>
              <a:t>is a measure (but not a metric) of the non-symmetric difference between two probability distributions P and Q.</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The KL-divergence can be written as the log evidence equals the KL</a:t>
            </a:r>
            <a:r>
              <a:rPr lang="en-US" sz="1200" b="0" i="0" kern="1200" baseline="0" dirty="0">
                <a:solidFill>
                  <a:schemeClr val="tx1"/>
                </a:solidFill>
                <a:effectLst/>
                <a:latin typeface="+mn-lt"/>
                <a:ea typeface="+mn-ea"/>
                <a:cs typeface="+mn-cs"/>
              </a:rPr>
              <a:t> divergence plus a lower bound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i="0" dirty="0"/>
              <a:t>As the log evidence </a:t>
            </a:r>
            <a:r>
              <a:rPr lang="en-US" i="0" dirty="0"/>
              <a:t>is fixed wrt the distribution Q and the KL divergence is geq to zero, maximising the lower bound minimises the KL divergence between P and Q and therefore finds an approximate posterior. Furthermore, we also get a lower bound for the evidence that is useful in model selection.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i="0" dirty="0"/>
              <a:t>Finally, if you have heard the term free energy, it is this lower bound that is meant.</a:t>
            </a:r>
            <a:endParaRPr lang="en-GB" i="0" dirty="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48DB7C3B-7082-46EE-B3E5-88F90964F705}" type="slidenum">
              <a:rPr lang="en-GB" smtClean="0"/>
              <a:t>62</a:t>
            </a:fld>
            <a:endParaRPr lang="en-GB"/>
          </a:p>
        </p:txBody>
      </p:sp>
    </p:spTree>
    <p:extLst>
      <p:ext uri="{BB962C8B-B14F-4D97-AF65-F5344CB8AC3E}">
        <p14:creationId xmlns:p14="http://schemas.microsoft.com/office/powerpoint/2010/main" val="34675691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http://www.gatsby.ucl.ac.uk/teaching/courses/ml1-2016.html</a:t>
            </a:r>
            <a:endParaRPr lang="en-US" dirty="0"/>
          </a:p>
        </p:txBody>
      </p:sp>
      <p:sp>
        <p:nvSpPr>
          <p:cNvPr id="4" name="Slide Number Placeholder 3"/>
          <p:cNvSpPr>
            <a:spLocks noGrp="1"/>
          </p:cNvSpPr>
          <p:nvPr>
            <p:ph type="sldNum" sz="quarter" idx="10"/>
          </p:nvPr>
        </p:nvSpPr>
        <p:spPr/>
        <p:txBody>
          <a:bodyPr/>
          <a:lstStyle/>
          <a:p>
            <a:fld id="{48DB7C3B-7082-46EE-B3E5-88F90964F705}" type="slidenum">
              <a:rPr lang="en-GB" smtClean="0"/>
              <a:t>63</a:t>
            </a:fld>
            <a:endParaRPr lang="en-GB"/>
          </a:p>
        </p:txBody>
      </p:sp>
    </p:spTree>
    <p:extLst>
      <p:ext uri="{BB962C8B-B14F-4D97-AF65-F5344CB8AC3E}">
        <p14:creationId xmlns:p14="http://schemas.microsoft.com/office/powerpoint/2010/main" val="142395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Before we start comparing models, useful to really get to grips with what models actually are</a:t>
            </a:r>
          </a:p>
          <a:p>
            <a:endParaRPr lang="en-GB" dirty="0" smtClean="0"/>
          </a:p>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48DB7C3B-7082-46EE-B3E5-88F90964F705}" type="slidenum">
              <a:rPr lang="en-GB" smtClean="0"/>
              <a:t>7</a:t>
            </a:fld>
            <a:endParaRPr lang="en-GB"/>
          </a:p>
        </p:txBody>
      </p:sp>
    </p:spTree>
    <p:extLst>
      <p:ext uri="{BB962C8B-B14F-4D97-AF65-F5344CB8AC3E}">
        <p14:creationId xmlns:p14="http://schemas.microsoft.com/office/powerpoint/2010/main" val="10583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FAMILIAR WITH GLM</a:t>
            </a:r>
          </a:p>
          <a:p>
            <a:r>
              <a:rPr lang="en-GB" b="0" baseline="0" dirty="0" smtClean="0"/>
              <a:t>any way we describe data</a:t>
            </a:r>
          </a:p>
          <a:p>
            <a:r>
              <a:rPr lang="en-GB" b="0" baseline="0" dirty="0" smtClean="0"/>
              <a:t>Central tendency (most people over 6ft prefer dogs)</a:t>
            </a:r>
          </a:p>
          <a:p>
            <a:endParaRPr lang="en-GB" baseline="0" dirty="0" smtClean="0"/>
          </a:p>
          <a:p>
            <a:r>
              <a:rPr lang="en-GB" baseline="0" dirty="0" smtClean="0"/>
              <a:t>No unique to cog neuro</a:t>
            </a:r>
          </a:p>
          <a:p>
            <a:pPr marL="0" indent="0">
              <a:buFontTx/>
              <a:buNone/>
            </a:pPr>
            <a:endParaRPr lang="en-GB" baseline="0" dirty="0" smtClean="0"/>
          </a:p>
          <a:p>
            <a:pPr marL="0" indent="0">
              <a:buFontTx/>
              <a:buNone/>
            </a:pPr>
            <a:r>
              <a:rPr lang="en-GB" baseline="0" dirty="0" smtClean="0"/>
              <a:t>making </a:t>
            </a:r>
            <a:r>
              <a:rPr lang="en-GB" baseline="0" dirty="0" smtClean="0"/>
              <a:t>sensible judgements about which models we want to compare. </a:t>
            </a:r>
          </a:p>
          <a:p>
            <a:pPr marL="0" indent="0">
              <a:buFontTx/>
              <a:buNone/>
            </a:pPr>
            <a:endParaRPr lang="en-GB" baseline="0" dirty="0" smtClean="0"/>
          </a:p>
          <a:p>
            <a:pPr marL="0" indent="0">
              <a:buFontTx/>
              <a:buNone/>
            </a:pPr>
            <a:r>
              <a:rPr lang="en-GB" baseline="0" dirty="0" smtClean="0"/>
              <a:t>don’t </a:t>
            </a:r>
            <a:r>
              <a:rPr lang="en-GB" baseline="0" dirty="0" smtClean="0"/>
              <a:t>ever be convinced that just because someone has some fancy model – it is somehow an objective interpretation of their data.</a:t>
            </a:r>
          </a:p>
          <a:p>
            <a:pPr marL="0" indent="0">
              <a:buFontTx/>
              <a:buNone/>
            </a:pPr>
            <a:endParaRPr lang="en-GB" baseline="0" dirty="0" smtClean="0"/>
          </a:p>
          <a:p>
            <a:endParaRPr lang="en-GB" dirty="0" smtClean="0"/>
          </a:p>
          <a:p>
            <a:pPr marL="0" indent="0">
              <a:buFontTx/>
              <a:buNone/>
            </a:pPr>
            <a:endParaRPr lang="en-GB" baseline="0" dirty="0" smtClean="0"/>
          </a:p>
        </p:txBody>
      </p:sp>
      <p:sp>
        <p:nvSpPr>
          <p:cNvPr id="4" name="Slide Number Placeholder 3"/>
          <p:cNvSpPr>
            <a:spLocks noGrp="1"/>
          </p:cNvSpPr>
          <p:nvPr>
            <p:ph type="sldNum" sz="quarter" idx="10"/>
          </p:nvPr>
        </p:nvSpPr>
        <p:spPr/>
        <p:txBody>
          <a:bodyPr/>
          <a:lstStyle/>
          <a:p>
            <a:fld id="{48DB7C3B-7082-46EE-B3E5-88F90964F705}" type="slidenum">
              <a:rPr lang="en-GB" smtClean="0"/>
              <a:t>8</a:t>
            </a:fld>
            <a:endParaRPr lang="en-GB"/>
          </a:p>
        </p:txBody>
      </p:sp>
    </p:spTree>
    <p:extLst>
      <p:ext uri="{BB962C8B-B14F-4D97-AF65-F5344CB8AC3E}">
        <p14:creationId xmlns:p14="http://schemas.microsoft.com/office/powerpoint/2010/main" val="286658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There </a:t>
            </a:r>
            <a:r>
              <a:rPr lang="en-US" sz="1200" kern="1200" dirty="0">
                <a:solidFill>
                  <a:schemeClr val="tx1"/>
                </a:solidFill>
                <a:effectLst/>
                <a:latin typeface="+mn-lt"/>
                <a:ea typeface="+mn-ea"/>
                <a:cs typeface="+mn-cs"/>
              </a:rPr>
              <a:t>is a difference between model fitting and model selection. </a:t>
            </a:r>
            <a:endParaRPr lang="en-US" sz="1200" kern="1200" dirty="0" smtClean="0">
              <a:solidFill>
                <a:schemeClr val="tx1"/>
              </a:solidFill>
              <a:effectLst/>
              <a:latin typeface="+mn-lt"/>
              <a:ea typeface="+mn-ea"/>
              <a:cs typeface="+mn-cs"/>
            </a:endParaRPr>
          </a:p>
          <a:p>
            <a:pPr marL="0" indent="0">
              <a:buFontTx/>
              <a:buNone/>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9D2ED0-1ECD-654C-9285-1EA019214744}" type="slidenum">
              <a:rPr lang="en-US" smtClean="0"/>
              <a:t>9</a:t>
            </a:fld>
            <a:endParaRPr lang="en-US"/>
          </a:p>
        </p:txBody>
      </p:sp>
    </p:spTree>
    <p:extLst>
      <p:ext uri="{BB962C8B-B14F-4D97-AF65-F5344CB8AC3E}">
        <p14:creationId xmlns:p14="http://schemas.microsoft.com/office/powerpoint/2010/main" val="81209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C009AE-DD5B-4792-AADB-18CA1DF4B9AB}" type="datetimeFigureOut">
              <a:rPr lang="en-GB" smtClean="0"/>
              <a:t>14/02/2018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E58F2-5323-439E-8B47-92BB6275848F}" type="slidenum">
              <a:rPr lang="en-GB" smtClean="0"/>
              <a:t>‹#›</a:t>
            </a:fld>
            <a:endParaRPr lang="en-GB"/>
          </a:p>
        </p:txBody>
      </p:sp>
    </p:spTree>
    <p:extLst>
      <p:ext uri="{BB962C8B-B14F-4D97-AF65-F5344CB8AC3E}">
        <p14:creationId xmlns:p14="http://schemas.microsoft.com/office/powerpoint/2010/main" val="119859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C009AE-DD5B-4792-AADB-18CA1DF4B9AB}" type="datetimeFigureOut">
              <a:rPr lang="en-GB" smtClean="0"/>
              <a:t>14/02/2018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E58F2-5323-439E-8B47-92BB6275848F}" type="slidenum">
              <a:rPr lang="en-GB" smtClean="0"/>
              <a:t>‹#›</a:t>
            </a:fld>
            <a:endParaRPr lang="en-GB"/>
          </a:p>
        </p:txBody>
      </p:sp>
    </p:spTree>
    <p:extLst>
      <p:ext uri="{BB962C8B-B14F-4D97-AF65-F5344CB8AC3E}">
        <p14:creationId xmlns:p14="http://schemas.microsoft.com/office/powerpoint/2010/main" val="405067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C009AE-DD5B-4792-AADB-18CA1DF4B9AB}" type="datetimeFigureOut">
              <a:rPr lang="en-GB" smtClean="0"/>
              <a:t>14/02/2018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E58F2-5323-439E-8B47-92BB6275848F}" type="slidenum">
              <a:rPr lang="en-GB" smtClean="0"/>
              <a:t>‹#›</a:t>
            </a:fld>
            <a:endParaRPr lang="en-GB"/>
          </a:p>
        </p:txBody>
      </p:sp>
    </p:spTree>
    <p:extLst>
      <p:ext uri="{BB962C8B-B14F-4D97-AF65-F5344CB8AC3E}">
        <p14:creationId xmlns:p14="http://schemas.microsoft.com/office/powerpoint/2010/main" val="141600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C009AE-DD5B-4792-AADB-18CA1DF4B9AB}" type="datetimeFigureOut">
              <a:rPr lang="en-GB" smtClean="0"/>
              <a:t>14/02/2018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E58F2-5323-439E-8B47-92BB6275848F}" type="slidenum">
              <a:rPr lang="en-GB" smtClean="0"/>
              <a:t>‹#›</a:t>
            </a:fld>
            <a:endParaRPr lang="en-GB"/>
          </a:p>
        </p:txBody>
      </p:sp>
    </p:spTree>
    <p:extLst>
      <p:ext uri="{BB962C8B-B14F-4D97-AF65-F5344CB8AC3E}">
        <p14:creationId xmlns:p14="http://schemas.microsoft.com/office/powerpoint/2010/main" val="4171391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009AE-DD5B-4792-AADB-18CA1DF4B9AB}" type="datetimeFigureOut">
              <a:rPr lang="en-GB" smtClean="0"/>
              <a:t>14/02/2018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E58F2-5323-439E-8B47-92BB6275848F}" type="slidenum">
              <a:rPr lang="en-GB" smtClean="0"/>
              <a:t>‹#›</a:t>
            </a:fld>
            <a:endParaRPr lang="en-GB"/>
          </a:p>
        </p:txBody>
      </p:sp>
    </p:spTree>
    <p:extLst>
      <p:ext uri="{BB962C8B-B14F-4D97-AF65-F5344CB8AC3E}">
        <p14:creationId xmlns:p14="http://schemas.microsoft.com/office/powerpoint/2010/main" val="294942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C009AE-DD5B-4792-AADB-18CA1DF4B9AB}" type="datetimeFigureOut">
              <a:rPr lang="en-GB" smtClean="0"/>
              <a:t>14/02/2018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E58F2-5323-439E-8B47-92BB6275848F}" type="slidenum">
              <a:rPr lang="en-GB" smtClean="0"/>
              <a:t>‹#›</a:t>
            </a:fld>
            <a:endParaRPr lang="en-GB"/>
          </a:p>
        </p:txBody>
      </p:sp>
    </p:spTree>
    <p:extLst>
      <p:ext uri="{BB962C8B-B14F-4D97-AF65-F5344CB8AC3E}">
        <p14:creationId xmlns:p14="http://schemas.microsoft.com/office/powerpoint/2010/main" val="277459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DC009AE-DD5B-4792-AADB-18CA1DF4B9AB}" type="datetimeFigureOut">
              <a:rPr lang="en-GB" smtClean="0"/>
              <a:t>14/02/2018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E58F2-5323-439E-8B47-92BB6275848F}" type="slidenum">
              <a:rPr lang="en-GB" smtClean="0"/>
              <a:t>‹#›</a:t>
            </a:fld>
            <a:endParaRPr lang="en-GB"/>
          </a:p>
        </p:txBody>
      </p:sp>
    </p:spTree>
    <p:extLst>
      <p:ext uri="{BB962C8B-B14F-4D97-AF65-F5344CB8AC3E}">
        <p14:creationId xmlns:p14="http://schemas.microsoft.com/office/powerpoint/2010/main" val="346091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C009AE-DD5B-4792-AADB-18CA1DF4B9AB}" type="datetimeFigureOut">
              <a:rPr lang="en-GB" smtClean="0"/>
              <a:t>14/02/2018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E58F2-5323-439E-8B47-92BB6275848F}" type="slidenum">
              <a:rPr lang="en-GB" smtClean="0"/>
              <a:t>‹#›</a:t>
            </a:fld>
            <a:endParaRPr lang="en-GB"/>
          </a:p>
        </p:txBody>
      </p:sp>
    </p:spTree>
    <p:extLst>
      <p:ext uri="{BB962C8B-B14F-4D97-AF65-F5344CB8AC3E}">
        <p14:creationId xmlns:p14="http://schemas.microsoft.com/office/powerpoint/2010/main" val="91698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009AE-DD5B-4792-AADB-18CA1DF4B9AB}" type="datetimeFigureOut">
              <a:rPr lang="en-GB" smtClean="0"/>
              <a:t>14/02/2018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E58F2-5323-439E-8B47-92BB6275848F}" type="slidenum">
              <a:rPr lang="en-GB" smtClean="0"/>
              <a:t>‹#›</a:t>
            </a:fld>
            <a:endParaRPr lang="en-GB"/>
          </a:p>
        </p:txBody>
      </p:sp>
    </p:spTree>
    <p:extLst>
      <p:ext uri="{BB962C8B-B14F-4D97-AF65-F5344CB8AC3E}">
        <p14:creationId xmlns:p14="http://schemas.microsoft.com/office/powerpoint/2010/main" val="235403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C009AE-DD5B-4792-AADB-18CA1DF4B9AB}" type="datetimeFigureOut">
              <a:rPr lang="en-GB" smtClean="0"/>
              <a:t>14/02/2018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E58F2-5323-439E-8B47-92BB6275848F}" type="slidenum">
              <a:rPr lang="en-GB" smtClean="0"/>
              <a:t>‹#›</a:t>
            </a:fld>
            <a:endParaRPr lang="en-GB"/>
          </a:p>
        </p:txBody>
      </p:sp>
    </p:spTree>
    <p:extLst>
      <p:ext uri="{BB962C8B-B14F-4D97-AF65-F5344CB8AC3E}">
        <p14:creationId xmlns:p14="http://schemas.microsoft.com/office/powerpoint/2010/main" val="51744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C009AE-DD5B-4792-AADB-18CA1DF4B9AB}" type="datetimeFigureOut">
              <a:rPr lang="en-GB" smtClean="0"/>
              <a:t>14/02/2018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E58F2-5323-439E-8B47-92BB6275848F}" type="slidenum">
              <a:rPr lang="en-GB" smtClean="0"/>
              <a:t>‹#›</a:t>
            </a:fld>
            <a:endParaRPr lang="en-GB"/>
          </a:p>
        </p:txBody>
      </p:sp>
    </p:spTree>
    <p:extLst>
      <p:ext uri="{BB962C8B-B14F-4D97-AF65-F5344CB8AC3E}">
        <p14:creationId xmlns:p14="http://schemas.microsoft.com/office/powerpoint/2010/main" val="393080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009AE-DD5B-4792-AADB-18CA1DF4B9AB}" type="datetimeFigureOut">
              <a:rPr lang="en-GB" smtClean="0"/>
              <a:t>14/02/2018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E58F2-5323-439E-8B47-92BB6275848F}" type="slidenum">
              <a:rPr lang="en-GB" smtClean="0"/>
              <a:t>‹#›</a:t>
            </a:fld>
            <a:endParaRPr lang="en-GB"/>
          </a:p>
        </p:txBody>
      </p:sp>
    </p:spTree>
    <p:extLst>
      <p:ext uri="{BB962C8B-B14F-4D97-AF65-F5344CB8AC3E}">
        <p14:creationId xmlns:p14="http://schemas.microsoft.com/office/powerpoint/2010/main" val="3453696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12"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5.png"/><Relationship Id="rId4" Type="http://schemas.openxmlformats.org/officeDocument/2006/relationships/image" Target="../media/image23.jpeg"/><Relationship Id="rId9"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image" Target="../media/image22.png"/><Relationship Id="rId12"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5.png"/><Relationship Id="rId4" Type="http://schemas.openxmlformats.org/officeDocument/2006/relationships/image" Target="../media/image23.jpeg"/><Relationship Id="rId9" Type="http://schemas.openxmlformats.org/officeDocument/2006/relationships/image" Target="../media/image26.png"/><Relationship Id="rId14" Type="http://schemas.openxmlformats.org/officeDocument/2006/relationships/image" Target="../media/image26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image" Target="../media/image36.w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400.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71.pn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3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112.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60.png"/></Relationships>
</file>

<file path=ppt/slides/_rels/slide49.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11.png"/></Relationships>
</file>

<file path=ppt/slides/_rels/slide57.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350.png"/><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8" Type="http://schemas.openxmlformats.org/officeDocument/2006/relationships/image" Target="../media/image371.png"/><Relationship Id="rId3" Type="http://schemas.openxmlformats.org/officeDocument/2006/relationships/image" Target="../media/image260.png"/><Relationship Id="rId7" Type="http://schemas.openxmlformats.org/officeDocument/2006/relationships/image" Target="../media/image30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91.png"/><Relationship Id="rId5" Type="http://schemas.openxmlformats.org/officeDocument/2006/relationships/image" Target="../media/image281.png"/><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29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21.png"/></Relationships>
</file>

<file path=ppt/slides/_rels/slide61.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340.png"/></Relationships>
</file>

<file path=ppt/slides/_rels/slide62.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320.png"/></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lEDpZmq5rBw&amp;t=529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theanalysisinstitute.com/assumptions-of-the-general-linear-model-and-how-to-check-them/" TargetMode="External"/><Relationship Id="rId4" Type="http://schemas.openxmlformats.org/officeDocument/2006/relationships/hyperlink" Target="http://www.gatsby.ucl.ac.uk/teaching/courses/ml1-2016.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3862" y="0"/>
            <a:ext cx="9144000" cy="2387600"/>
          </a:xfrm>
        </p:spPr>
        <p:txBody>
          <a:bodyPr/>
          <a:lstStyle/>
          <a:p>
            <a:r>
              <a:rPr lang="en-US" dirty="0"/>
              <a:t>Model </a:t>
            </a:r>
            <a:r>
              <a:rPr lang="en-US" dirty="0" smtClean="0"/>
              <a:t>Selection/Comparison</a:t>
            </a:r>
            <a:br>
              <a:rPr lang="en-US" dirty="0" smtClean="0"/>
            </a:br>
            <a:endParaRPr lang="en-US" dirty="0"/>
          </a:p>
        </p:txBody>
      </p:sp>
      <p:sp>
        <p:nvSpPr>
          <p:cNvPr id="4" name="Subtitle 3"/>
          <p:cNvSpPr>
            <a:spLocks noGrp="1"/>
          </p:cNvSpPr>
          <p:nvPr>
            <p:ph type="subTitle" idx="1"/>
          </p:nvPr>
        </p:nvSpPr>
        <p:spPr>
          <a:xfrm>
            <a:off x="1393929" y="4801485"/>
            <a:ext cx="9144000" cy="1655762"/>
          </a:xfrm>
        </p:spPr>
        <p:txBody>
          <a:bodyPr>
            <a:normAutofit/>
          </a:bodyPr>
          <a:lstStyle/>
          <a:p>
            <a:r>
              <a:rPr lang="en-GB" sz="2000" dirty="0" smtClean="0"/>
              <a:t>David Benrimoh &amp; Rachel Bedder</a:t>
            </a:r>
          </a:p>
          <a:p>
            <a:endParaRPr lang="en-GB" sz="2000" dirty="0"/>
          </a:p>
          <a:p>
            <a:r>
              <a:rPr lang="en-GB" sz="2000" dirty="0" smtClean="0"/>
              <a:t>Expert: Dr Michael Moutoussis</a:t>
            </a:r>
          </a:p>
          <a:p>
            <a:r>
              <a:rPr lang="en-GB" sz="2000" dirty="0" err="1" smtClean="0"/>
              <a:t>MfD</a:t>
            </a:r>
            <a:r>
              <a:rPr lang="en-GB" sz="2000" dirty="0" smtClean="0"/>
              <a:t> – 14/02/2018</a:t>
            </a:r>
            <a:endParaRPr lang="en-GB" sz="2000" dirty="0"/>
          </a:p>
        </p:txBody>
      </p:sp>
      <p:pic>
        <p:nvPicPr>
          <p:cNvPr id="2050" name="Picture 2" descr="https://larspsyll.files.wordpress.com/2017/01/last-line-of-defense-statistics.gif?w=300&amp;h=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246" y="1833667"/>
            <a:ext cx="3537366" cy="26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181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Model fitting is </a:t>
            </a:r>
            <a:r>
              <a:rPr lang="en-US" sz="3200" b="1" u="sng" dirty="0" smtClean="0">
                <a:latin typeface="+mn-lt"/>
              </a:rPr>
              <a:t>not</a:t>
            </a:r>
            <a:r>
              <a:rPr lang="en-US" sz="3200" b="1" dirty="0" smtClean="0">
                <a:latin typeface="+mn-lt"/>
              </a:rPr>
              <a:t> Model selection/comparison</a:t>
            </a:r>
            <a:endParaRPr lang="en-US" sz="3200" b="1" dirty="0">
              <a:latin typeface="+mn-lt"/>
            </a:endParaRPr>
          </a:p>
        </p:txBody>
      </p:sp>
      <p:sp>
        <p:nvSpPr>
          <p:cNvPr id="3" name="Content Placeholder 2"/>
          <p:cNvSpPr>
            <a:spLocks noGrp="1"/>
          </p:cNvSpPr>
          <p:nvPr>
            <p:ph idx="1"/>
          </p:nvPr>
        </p:nvSpPr>
        <p:spPr/>
        <p:txBody>
          <a:bodyPr/>
          <a:lstStyle/>
          <a:p>
            <a:pPr marL="0" indent="0">
              <a:buNone/>
            </a:pPr>
            <a:r>
              <a:rPr lang="en-US" sz="2000" b="1" dirty="0"/>
              <a:t>Model fitting: </a:t>
            </a:r>
            <a:r>
              <a:rPr lang="en-US" sz="2000" dirty="0"/>
              <a:t>Tuning the presumed model </a:t>
            </a:r>
            <a:r>
              <a:rPr lang="en-US" sz="2000" dirty="0">
                <a:sym typeface="Wingdings"/>
              </a:rPr>
              <a:t> best </a:t>
            </a:r>
            <a:r>
              <a:rPr lang="en-US" sz="2000" dirty="0"/>
              <a:t>fit to the data</a:t>
            </a:r>
            <a:r>
              <a:rPr lang="en-US" sz="2000" dirty="0" smtClean="0"/>
              <a:t>.</a:t>
            </a:r>
          </a:p>
          <a:p>
            <a:pPr marL="0" indent="0">
              <a:buNone/>
            </a:pPr>
            <a:r>
              <a:rPr lang="en-US" sz="2000" dirty="0"/>
              <a:t>	</a:t>
            </a:r>
            <a:r>
              <a:rPr lang="en-US" sz="2000" dirty="0" smtClean="0"/>
              <a:t>Finding parameters can be done analytically </a:t>
            </a:r>
            <a:r>
              <a:rPr lang="en-US" sz="2000" u="sng" dirty="0" smtClean="0"/>
              <a:t>or</a:t>
            </a:r>
            <a:r>
              <a:rPr lang="en-US" sz="2000" dirty="0" smtClean="0"/>
              <a:t> using a parameter space search algorithm.</a:t>
            </a:r>
            <a:endParaRPr lang="en-US" sz="2000" dirty="0"/>
          </a:p>
          <a:p>
            <a:endParaRPr lang="en-US" dirty="0"/>
          </a:p>
        </p:txBody>
      </p:sp>
      <p:sp>
        <p:nvSpPr>
          <p:cNvPr id="4" name="TextBox 3"/>
          <p:cNvSpPr txBox="1"/>
          <p:nvPr/>
        </p:nvSpPr>
        <p:spPr>
          <a:xfrm>
            <a:off x="838200" y="3595229"/>
            <a:ext cx="9027600" cy="677108"/>
          </a:xfrm>
          <a:prstGeom prst="rect">
            <a:avLst/>
          </a:prstGeom>
          <a:noFill/>
        </p:spPr>
        <p:txBody>
          <a:bodyPr wrap="none" rtlCol="0">
            <a:spAutoFit/>
          </a:bodyPr>
          <a:lstStyle/>
          <a:p>
            <a:r>
              <a:rPr lang="en-US" sz="2000" b="1" dirty="0"/>
              <a:t>Model selection: </a:t>
            </a:r>
            <a:r>
              <a:rPr lang="en-US" sz="2000" dirty="0"/>
              <a:t>Evaluating the balance between goodness of fit and </a:t>
            </a:r>
            <a:r>
              <a:rPr lang="en-US" sz="2000" dirty="0" err="1" smtClean="0"/>
              <a:t>generalisability</a:t>
            </a:r>
            <a:endParaRPr lang="en-US" sz="2000" dirty="0"/>
          </a:p>
          <a:p>
            <a:endParaRPr lang="en-GB" dirty="0"/>
          </a:p>
        </p:txBody>
      </p:sp>
      <p:sp>
        <p:nvSpPr>
          <p:cNvPr id="8" name="Rectangle 7"/>
          <p:cNvSpPr/>
          <p:nvPr/>
        </p:nvSpPr>
        <p:spPr>
          <a:xfrm>
            <a:off x="122844" y="4161099"/>
            <a:ext cx="170233" cy="201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160719" y="4296036"/>
            <a:ext cx="170233" cy="201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039702" y="4253428"/>
            <a:ext cx="170233" cy="201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061759" y="4334644"/>
            <a:ext cx="170233" cy="201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93078" y="6100557"/>
            <a:ext cx="11668502" cy="46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1795795" y="4378136"/>
            <a:ext cx="1019907" cy="39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798764" y="4367201"/>
            <a:ext cx="1019907" cy="39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769290" y="4407274"/>
            <a:ext cx="1019907" cy="39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0678910" y="4367200"/>
            <a:ext cx="1019907" cy="39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3457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Model fitting is </a:t>
            </a:r>
            <a:r>
              <a:rPr lang="en-US" sz="3200" b="1" u="sng" dirty="0" smtClean="0">
                <a:latin typeface="+mn-lt"/>
              </a:rPr>
              <a:t>not</a:t>
            </a:r>
            <a:r>
              <a:rPr lang="en-US" sz="3200" b="1" dirty="0" smtClean="0">
                <a:latin typeface="+mn-lt"/>
              </a:rPr>
              <a:t> Model selection/comparison</a:t>
            </a:r>
            <a:endParaRPr lang="en-US" sz="3200" b="1" dirty="0">
              <a:latin typeface="+mn-lt"/>
            </a:endParaRPr>
          </a:p>
        </p:txBody>
      </p:sp>
      <p:sp>
        <p:nvSpPr>
          <p:cNvPr id="3" name="Content Placeholder 2"/>
          <p:cNvSpPr>
            <a:spLocks noGrp="1"/>
          </p:cNvSpPr>
          <p:nvPr>
            <p:ph idx="1"/>
          </p:nvPr>
        </p:nvSpPr>
        <p:spPr/>
        <p:txBody>
          <a:bodyPr/>
          <a:lstStyle/>
          <a:p>
            <a:pPr marL="0" indent="0">
              <a:buNone/>
            </a:pPr>
            <a:r>
              <a:rPr lang="en-US" sz="2000" b="1" dirty="0"/>
              <a:t>Model fitting: </a:t>
            </a:r>
            <a:r>
              <a:rPr lang="en-US" sz="2000" dirty="0"/>
              <a:t>Tuning the presumed model </a:t>
            </a:r>
            <a:r>
              <a:rPr lang="en-US" sz="2000" dirty="0">
                <a:sym typeface="Wingdings"/>
              </a:rPr>
              <a:t> best </a:t>
            </a:r>
            <a:r>
              <a:rPr lang="en-US" sz="2000" dirty="0"/>
              <a:t>fit to the data</a:t>
            </a:r>
            <a:r>
              <a:rPr lang="en-US" sz="2000" dirty="0" smtClean="0"/>
              <a:t>.</a:t>
            </a:r>
          </a:p>
          <a:p>
            <a:pPr marL="0" indent="0">
              <a:buNone/>
            </a:pPr>
            <a:r>
              <a:rPr lang="en-US" sz="2000" dirty="0"/>
              <a:t>	</a:t>
            </a:r>
            <a:r>
              <a:rPr lang="en-US" sz="2000" dirty="0" smtClean="0"/>
              <a:t>Finding parameters can be done analytically </a:t>
            </a:r>
            <a:r>
              <a:rPr lang="en-US" sz="2000" u="sng" dirty="0" smtClean="0"/>
              <a:t>or</a:t>
            </a:r>
            <a:r>
              <a:rPr lang="en-US" sz="2000" dirty="0" smtClean="0"/>
              <a:t> using a parameter space search algorithm.</a:t>
            </a:r>
            <a:endParaRPr lang="en-US" sz="20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44" y="4161099"/>
            <a:ext cx="5933219" cy="21241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8356" y="4053332"/>
            <a:ext cx="5933224" cy="2258568"/>
          </a:xfrm>
          <a:prstGeom prst="rect">
            <a:avLst/>
          </a:prstGeom>
        </p:spPr>
      </p:pic>
      <p:sp>
        <p:nvSpPr>
          <p:cNvPr id="4" name="TextBox 3"/>
          <p:cNvSpPr txBox="1"/>
          <p:nvPr/>
        </p:nvSpPr>
        <p:spPr>
          <a:xfrm>
            <a:off x="838200" y="3595229"/>
            <a:ext cx="9023368" cy="677108"/>
          </a:xfrm>
          <a:prstGeom prst="rect">
            <a:avLst/>
          </a:prstGeom>
          <a:noFill/>
        </p:spPr>
        <p:txBody>
          <a:bodyPr wrap="none" rtlCol="0">
            <a:spAutoFit/>
          </a:bodyPr>
          <a:lstStyle/>
          <a:p>
            <a:r>
              <a:rPr lang="en-US" sz="2000" b="1" dirty="0"/>
              <a:t>Model selection: </a:t>
            </a:r>
            <a:r>
              <a:rPr lang="en-US" sz="2000" dirty="0"/>
              <a:t>Evaluating the balance between goodness of fit and </a:t>
            </a:r>
            <a:r>
              <a:rPr lang="en-US" sz="2000" dirty="0" err="1" smtClean="0"/>
              <a:t>generalisability</a:t>
            </a:r>
            <a:endParaRPr lang="en-US" sz="2000" dirty="0"/>
          </a:p>
          <a:p>
            <a:endParaRPr lang="en-GB" dirty="0"/>
          </a:p>
        </p:txBody>
      </p:sp>
      <p:sp>
        <p:nvSpPr>
          <p:cNvPr id="8" name="Rectangle 7"/>
          <p:cNvSpPr/>
          <p:nvPr/>
        </p:nvSpPr>
        <p:spPr>
          <a:xfrm>
            <a:off x="122844" y="4161099"/>
            <a:ext cx="170233" cy="201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160719" y="4296036"/>
            <a:ext cx="170233" cy="201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039702" y="4253428"/>
            <a:ext cx="170233" cy="201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061759" y="4334644"/>
            <a:ext cx="170233" cy="201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93078" y="6100557"/>
            <a:ext cx="11668502" cy="46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1795795" y="4378136"/>
            <a:ext cx="1019907" cy="39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798764" y="4367201"/>
            <a:ext cx="1019907" cy="39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769290" y="4407274"/>
            <a:ext cx="1019907" cy="39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0678910" y="4367200"/>
            <a:ext cx="1019907" cy="39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84497" y="6059766"/>
            <a:ext cx="1546193" cy="369332"/>
          </a:xfrm>
          <a:prstGeom prst="rect">
            <a:avLst/>
          </a:prstGeom>
          <a:noFill/>
        </p:spPr>
        <p:txBody>
          <a:bodyPr wrap="none" rtlCol="0">
            <a:spAutoFit/>
          </a:bodyPr>
          <a:lstStyle/>
          <a:p>
            <a:r>
              <a:rPr lang="en-GB" dirty="0" smtClean="0"/>
              <a:t>Intercept only</a:t>
            </a:r>
            <a:endParaRPr lang="en-GB" dirty="0"/>
          </a:p>
        </p:txBody>
      </p:sp>
      <p:sp>
        <p:nvSpPr>
          <p:cNvPr id="18" name="TextBox 17"/>
          <p:cNvSpPr txBox="1"/>
          <p:nvPr/>
        </p:nvSpPr>
        <p:spPr>
          <a:xfrm>
            <a:off x="3728832" y="6045197"/>
            <a:ext cx="1856662" cy="369332"/>
          </a:xfrm>
          <a:prstGeom prst="rect">
            <a:avLst/>
          </a:prstGeom>
          <a:noFill/>
        </p:spPr>
        <p:txBody>
          <a:bodyPr wrap="none" rtlCol="0">
            <a:spAutoFit/>
          </a:bodyPr>
          <a:lstStyle/>
          <a:p>
            <a:r>
              <a:rPr lang="en-GB" dirty="0" smtClean="0"/>
              <a:t>Intercept + height</a:t>
            </a:r>
            <a:endParaRPr lang="en-GB" dirty="0"/>
          </a:p>
        </p:txBody>
      </p:sp>
      <p:sp>
        <p:nvSpPr>
          <p:cNvPr id="19" name="TextBox 18"/>
          <p:cNvSpPr txBox="1"/>
          <p:nvPr/>
        </p:nvSpPr>
        <p:spPr>
          <a:xfrm>
            <a:off x="6328625" y="6067380"/>
            <a:ext cx="2410981" cy="369332"/>
          </a:xfrm>
          <a:prstGeom prst="rect">
            <a:avLst/>
          </a:prstGeom>
          <a:noFill/>
        </p:spPr>
        <p:txBody>
          <a:bodyPr wrap="none" rtlCol="0">
            <a:spAutoFit/>
          </a:bodyPr>
          <a:lstStyle/>
          <a:p>
            <a:r>
              <a:rPr lang="en-GB" dirty="0" smtClean="0"/>
              <a:t>Intercept + height + age</a:t>
            </a:r>
            <a:endParaRPr lang="en-GB" dirty="0"/>
          </a:p>
        </p:txBody>
      </p:sp>
      <p:sp>
        <p:nvSpPr>
          <p:cNvPr id="20" name="TextBox 19"/>
          <p:cNvSpPr txBox="1"/>
          <p:nvPr/>
        </p:nvSpPr>
        <p:spPr>
          <a:xfrm>
            <a:off x="9155158" y="6089621"/>
            <a:ext cx="2906308" cy="369332"/>
          </a:xfrm>
          <a:prstGeom prst="rect">
            <a:avLst/>
          </a:prstGeom>
          <a:noFill/>
        </p:spPr>
        <p:txBody>
          <a:bodyPr wrap="none" rtlCol="0">
            <a:spAutoFit/>
          </a:bodyPr>
          <a:lstStyle/>
          <a:p>
            <a:r>
              <a:rPr lang="en-GB" dirty="0" smtClean="0"/>
              <a:t>Intercept + height + age + …..</a:t>
            </a:r>
            <a:endParaRPr lang="en-GB" dirty="0"/>
          </a:p>
        </p:txBody>
      </p:sp>
    </p:spTree>
    <p:extLst>
      <p:ext uri="{BB962C8B-B14F-4D97-AF65-F5344CB8AC3E}">
        <p14:creationId xmlns:p14="http://schemas.microsoft.com/office/powerpoint/2010/main" val="776828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708" y="251715"/>
            <a:ext cx="10515600" cy="1325563"/>
          </a:xfrm>
        </p:spPr>
        <p:txBody>
          <a:bodyPr>
            <a:normAutofit/>
          </a:bodyPr>
          <a:lstStyle/>
          <a:p>
            <a:r>
              <a:rPr lang="en-US" sz="3200" b="1" dirty="0" smtClean="0">
                <a:latin typeface="+mn-lt"/>
              </a:rPr>
              <a:t>Outline</a:t>
            </a:r>
            <a:endParaRPr lang="en-US" sz="3200" b="1" dirty="0">
              <a:latin typeface="+mn-lt"/>
            </a:endParaRPr>
          </a:p>
        </p:txBody>
      </p:sp>
      <p:sp>
        <p:nvSpPr>
          <p:cNvPr id="3" name="Content Placeholder 2"/>
          <p:cNvSpPr>
            <a:spLocks noGrp="1"/>
          </p:cNvSpPr>
          <p:nvPr>
            <p:ph idx="1"/>
          </p:nvPr>
        </p:nvSpPr>
        <p:spPr>
          <a:xfrm>
            <a:off x="826325" y="1577278"/>
            <a:ext cx="10515600" cy="4351338"/>
          </a:xfrm>
        </p:spPr>
        <p:txBody>
          <a:bodyPr>
            <a:normAutofit fontScale="92500" lnSpcReduction="20000"/>
          </a:bodyPr>
          <a:lstStyle/>
          <a:p>
            <a:pPr marL="0" indent="0">
              <a:buNone/>
            </a:pPr>
            <a:r>
              <a:rPr lang="en-US" sz="2000" b="1" dirty="0" smtClean="0">
                <a:solidFill>
                  <a:schemeClr val="accent2"/>
                </a:solidFill>
              </a:rPr>
              <a:t>Frequentist Techniques</a:t>
            </a:r>
          </a:p>
          <a:p>
            <a:r>
              <a:rPr lang="en-US" sz="2000" dirty="0" smtClean="0"/>
              <a:t>Introduction to Models</a:t>
            </a:r>
          </a:p>
          <a:p>
            <a:r>
              <a:rPr lang="en-US" sz="2000" b="1" dirty="0" smtClean="0"/>
              <a:t>F </a:t>
            </a:r>
            <a:r>
              <a:rPr lang="en-US" sz="2000" b="1" dirty="0"/>
              <a:t>test for General Linear Model (GLM)</a:t>
            </a:r>
          </a:p>
          <a:p>
            <a:r>
              <a:rPr lang="en-US" sz="2000" dirty="0"/>
              <a:t>Likelihood ratio test</a:t>
            </a:r>
          </a:p>
          <a:p>
            <a:r>
              <a:rPr lang="en-US" sz="2000" dirty="0" err="1" smtClean="0"/>
              <a:t>Akaike</a:t>
            </a:r>
            <a:r>
              <a:rPr lang="en-US" sz="2000" dirty="0" smtClean="0"/>
              <a:t> </a:t>
            </a:r>
            <a:r>
              <a:rPr lang="en-US" sz="2000" dirty="0"/>
              <a:t>Information Criterion (AIC</a:t>
            </a:r>
            <a:r>
              <a:rPr lang="en-US" sz="2000" dirty="0" smtClean="0"/>
              <a:t>)</a:t>
            </a:r>
          </a:p>
          <a:p>
            <a:r>
              <a:rPr lang="en-US" sz="2000" dirty="0"/>
              <a:t>Cross </a:t>
            </a:r>
            <a:r>
              <a:rPr lang="en-US" sz="2000" dirty="0" smtClean="0"/>
              <a:t>validation</a:t>
            </a:r>
          </a:p>
          <a:p>
            <a:endParaRPr lang="en-US" sz="2000" dirty="0">
              <a:solidFill>
                <a:schemeClr val="accent1"/>
              </a:solidFill>
            </a:endParaRPr>
          </a:p>
          <a:p>
            <a:pPr marL="0" indent="0">
              <a:buNone/>
            </a:pPr>
            <a:r>
              <a:rPr lang="en-US" sz="2000" b="1" dirty="0" smtClean="0">
                <a:solidFill>
                  <a:schemeClr val="accent1"/>
                </a:solidFill>
              </a:rPr>
              <a:t>Bayesian Methods</a:t>
            </a:r>
            <a:endParaRPr lang="en-US" sz="2000" b="1" dirty="0">
              <a:solidFill>
                <a:schemeClr val="accent1"/>
              </a:solidFill>
            </a:endParaRPr>
          </a:p>
          <a:p>
            <a:r>
              <a:rPr lang="en-US" sz="2000" dirty="0"/>
              <a:t>Conjugate priors</a:t>
            </a:r>
          </a:p>
          <a:p>
            <a:r>
              <a:rPr lang="en-US" sz="2000" dirty="0"/>
              <a:t>Laplace’s method</a:t>
            </a:r>
          </a:p>
          <a:p>
            <a:r>
              <a:rPr lang="en-US" sz="2000" dirty="0"/>
              <a:t>Bayesian information criterion (BIC)</a:t>
            </a:r>
          </a:p>
          <a:p>
            <a:r>
              <a:rPr lang="en-US" sz="2000" dirty="0"/>
              <a:t>Sampling</a:t>
            </a:r>
          </a:p>
          <a:p>
            <a:r>
              <a:rPr lang="en-US" sz="2000" dirty="0" err="1"/>
              <a:t>Variational</a:t>
            </a:r>
            <a:r>
              <a:rPr lang="en-US" sz="2000" dirty="0"/>
              <a:t> Bayes</a:t>
            </a:r>
          </a:p>
        </p:txBody>
      </p:sp>
    </p:spTree>
    <p:extLst>
      <p:ext uri="{BB962C8B-B14F-4D97-AF65-F5344CB8AC3E}">
        <p14:creationId xmlns:p14="http://schemas.microsoft.com/office/powerpoint/2010/main" val="2877804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8" y="155673"/>
            <a:ext cx="10515600" cy="1325563"/>
          </a:xfrm>
        </p:spPr>
        <p:txBody>
          <a:bodyPr>
            <a:normAutofit/>
          </a:bodyPr>
          <a:lstStyle/>
          <a:p>
            <a:r>
              <a:rPr lang="en-US" sz="3200" b="1" dirty="0">
                <a:latin typeface="+mn-lt"/>
              </a:rPr>
              <a:t>General Linear Model and assumptions</a:t>
            </a:r>
          </a:p>
        </p:txBody>
      </p:sp>
      <p:sp>
        <p:nvSpPr>
          <p:cNvPr id="7" name="TextBox 6"/>
          <p:cNvSpPr txBox="1"/>
          <p:nvPr/>
        </p:nvSpPr>
        <p:spPr>
          <a:xfrm>
            <a:off x="1113854" y="4003795"/>
            <a:ext cx="9724447" cy="2308324"/>
          </a:xfrm>
          <a:prstGeom prst="rect">
            <a:avLst/>
          </a:prstGeom>
          <a:noFill/>
          <a:ln w="19050">
            <a:solidFill>
              <a:schemeClr val="accent1"/>
            </a:solidFill>
          </a:ln>
        </p:spPr>
        <p:txBody>
          <a:bodyPr wrap="square" rtlCol="0">
            <a:spAutoFit/>
          </a:bodyPr>
          <a:lstStyle/>
          <a:p>
            <a:pPr marL="285750" indent="-285750">
              <a:lnSpc>
                <a:spcPct val="150000"/>
              </a:lnSpc>
              <a:buFont typeface="Arial" charset="0"/>
              <a:buChar char="•"/>
            </a:pPr>
            <a:r>
              <a:rPr lang="en-US" sz="2400" dirty="0">
                <a:solidFill>
                  <a:schemeClr val="accent1"/>
                </a:solidFill>
              </a:rPr>
              <a:t>Normality: </a:t>
            </a:r>
            <a:r>
              <a:rPr lang="en-US" sz="2400" dirty="0"/>
              <a:t> Residuals must be Normally distributed </a:t>
            </a:r>
          </a:p>
          <a:p>
            <a:pPr marL="285750" indent="-285750">
              <a:lnSpc>
                <a:spcPct val="150000"/>
              </a:lnSpc>
              <a:buFont typeface="Arial" charset="0"/>
              <a:buChar char="•"/>
            </a:pPr>
            <a:r>
              <a:rPr lang="en-US" sz="2400" dirty="0">
                <a:solidFill>
                  <a:schemeClr val="accent6"/>
                </a:solidFill>
              </a:rPr>
              <a:t>Unbiasedness: </a:t>
            </a:r>
            <a:r>
              <a:rPr lang="en-US" sz="2400" dirty="0"/>
              <a:t>   Residual distribution must be centered on 0 </a:t>
            </a:r>
            <a:endParaRPr lang="en-US" sz="2400" dirty="0">
              <a:effectLst/>
            </a:endParaRPr>
          </a:p>
          <a:p>
            <a:pPr marL="285750" indent="-285750">
              <a:lnSpc>
                <a:spcPct val="150000"/>
              </a:lnSpc>
              <a:buFont typeface="Arial" charset="0"/>
              <a:buChar char="•"/>
            </a:pPr>
            <a:r>
              <a:rPr lang="en-US" sz="2400" dirty="0">
                <a:solidFill>
                  <a:schemeClr val="accent2"/>
                </a:solidFill>
              </a:rPr>
              <a:t>Homoscedasticity: </a:t>
            </a:r>
            <a:r>
              <a:rPr lang="en-US" sz="2400" dirty="0"/>
              <a:t> Residuals have constant variance σ</a:t>
            </a:r>
            <a:r>
              <a:rPr lang="en-US" sz="2400" baseline="30000" dirty="0"/>
              <a:t>2</a:t>
            </a:r>
            <a:r>
              <a:rPr lang="en-US" sz="2400" dirty="0"/>
              <a:t> </a:t>
            </a:r>
          </a:p>
          <a:p>
            <a:pPr marL="285750" indent="-285750">
              <a:lnSpc>
                <a:spcPct val="150000"/>
              </a:lnSpc>
              <a:buFont typeface="Arial" charset="0"/>
              <a:buChar char="•"/>
            </a:pPr>
            <a:r>
              <a:rPr lang="en-US" sz="2400" dirty="0">
                <a:solidFill>
                  <a:srgbClr val="FF0000"/>
                </a:solidFill>
              </a:rPr>
              <a:t>Independence: </a:t>
            </a:r>
            <a:r>
              <a:rPr lang="en-US" sz="2400" dirty="0"/>
              <a:t>Residuals are independent </a:t>
            </a:r>
            <a:endParaRPr lang="en-US" sz="2400" i="1" baseline="-25000" dirty="0"/>
          </a:p>
        </p:txBody>
      </p:sp>
      <mc:AlternateContent xmlns:mc="http://schemas.openxmlformats.org/markup-compatibility/2006" xmlns:a14="http://schemas.microsoft.com/office/drawing/2010/main">
        <mc:Choice Requires="a14">
          <p:sp>
            <p:nvSpPr>
              <p:cNvPr id="8" name="TextBox 7"/>
              <p:cNvSpPr txBox="1"/>
              <p:nvPr/>
            </p:nvSpPr>
            <p:spPr>
              <a:xfrm>
                <a:off x="718278" y="1552816"/>
                <a:ext cx="7954870" cy="307777"/>
              </a:xfrm>
              <a:prstGeom prst="rect">
                <a:avLst/>
              </a:prstGeom>
              <a:noFill/>
            </p:spPr>
            <p:txBody>
              <a:bodyPr wrap="none" lIns="0" tIns="0" rIns="0" bIns="0" rtlCol="0">
                <a:spAutoFit/>
              </a:bodyPr>
              <a:lstStyle/>
              <a:p>
                <a:r>
                  <a:rPr lang="en-GB" sz="2000" dirty="0" smtClean="0">
                    <a:latin typeface="Cambria Math" panose="02040503050406030204" pitchFamily="18" charset="0"/>
                    <a:ea typeface="Cambria Math" panose="02040503050406030204" pitchFamily="18" charset="0"/>
                  </a:rPr>
                  <a:t>Observed data</a:t>
                </a:r>
                <a14:m>
                  <m:oMath xmlns:m="http://schemas.openxmlformats.org/officeDocument/2006/math">
                    <m:r>
                      <a:rPr lang="en-GB" sz="2000" b="0" i="0" smtClean="0">
                        <a:latin typeface="Cambria Math" panose="02040503050406030204" pitchFamily="18" charset="0"/>
                        <a:ea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m:t>
                    </m:r>
                    <m:d>
                      <m:dPr>
                        <m:ctrlPr>
                          <a:rPr lang="en-GB" sz="2000" i="1">
                            <a:latin typeface="Cambria Math" panose="02040503050406030204" pitchFamily="18" charset="0"/>
                            <a:ea typeface="Cambria Math" panose="02040503050406030204" pitchFamily="18" charset="0"/>
                          </a:rPr>
                        </m:ctrlPr>
                      </m:dPr>
                      <m:e>
                        <m:r>
                          <a:rPr lang="en-GB" sz="2000" b="1" i="1" smtClean="0">
                            <a:solidFill>
                              <a:schemeClr val="accent2">
                                <a:lumMod val="75000"/>
                              </a:schemeClr>
                            </a:solidFill>
                            <a:latin typeface="Cambria Math" panose="02040503050406030204" pitchFamily="18" charset="0"/>
                            <a:ea typeface="Cambria Math" panose="02040503050406030204" pitchFamily="18" charset="0"/>
                          </a:rPr>
                          <m:t>𝒔𝒍𝒐𝒑𝒆</m:t>
                        </m:r>
                        <m:r>
                          <m:rPr>
                            <m:nor/>
                          </m:rPr>
                          <a:rPr lang="en-GB" sz="2000" b="1" i="1">
                            <a:latin typeface="Cambria Math" panose="02040503050406030204" pitchFamily="18" charset="0"/>
                            <a:ea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𝑝𝑟𝑒𝑑𝑖𝑐𝑡𝑜𝑟</m:t>
                        </m:r>
                        <m:r>
                          <a:rPr lang="en-GB" sz="2000" b="0" i="1" smtClean="0">
                            <a:latin typeface="Cambria Math" panose="02040503050406030204" pitchFamily="18" charset="0"/>
                            <a:ea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𝑣𝑎𝑟𝑖𝑎𝑏𝑙𝑒</m:t>
                        </m:r>
                      </m:e>
                    </m:d>
                    <m:r>
                      <a:rPr lang="en-GB" sz="2000" b="0" i="1" smtClean="0">
                        <a:latin typeface="Cambria Math" panose="02040503050406030204" pitchFamily="18" charset="0"/>
                        <a:ea typeface="Cambria Math" panose="02040503050406030204" pitchFamily="18" charset="0"/>
                      </a:rPr>
                      <m:t>+</m:t>
                    </m:r>
                    <m:r>
                      <a:rPr lang="en-GB" sz="2000" b="1" i="1" smtClean="0">
                        <a:solidFill>
                          <a:schemeClr val="accent2">
                            <a:lumMod val="75000"/>
                          </a:schemeClr>
                        </a:solidFill>
                        <a:latin typeface="Cambria Math" panose="02040503050406030204" pitchFamily="18" charset="0"/>
                        <a:ea typeface="Cambria Math" panose="02040503050406030204" pitchFamily="18" charset="0"/>
                      </a:rPr>
                      <m:t>𝒊𝒏𝒕𝒆𝒓𝒄𝒆𝒑𝒕</m:t>
                    </m:r>
                    <m:r>
                      <a:rPr lang="en-GB" sz="2000" i="1">
                        <a:latin typeface="Cambria Math" panose="02040503050406030204" pitchFamily="18" charset="0"/>
                        <a:ea typeface="Cambria Math" panose="02040503050406030204" pitchFamily="18" charset="0"/>
                      </a:rPr>
                      <m:t>+</m:t>
                    </m:r>
                  </m:oMath>
                </a14:m>
                <a:r>
                  <a:rPr lang="en-GB" sz="2000" i="1" dirty="0" smtClean="0">
                    <a:latin typeface="Cambria Math" panose="02040503050406030204" pitchFamily="18" charset="0"/>
                    <a:ea typeface="Cambria Math" panose="02040503050406030204" pitchFamily="18" charset="0"/>
                  </a:rPr>
                  <a:t> residuals</a:t>
                </a:r>
                <a:endParaRPr lang="en-GB" sz="2000" i="1" dirty="0">
                  <a:latin typeface="Cambria Math" panose="02040503050406030204" pitchFamily="18"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18278" y="1552816"/>
                <a:ext cx="7954870" cy="307777"/>
              </a:xfrm>
              <a:prstGeom prst="rect">
                <a:avLst/>
              </a:prstGeom>
              <a:blipFill>
                <a:blip r:embed="rId3"/>
                <a:stretch>
                  <a:fillRect l="-1992" t="-26000" r="-996" b="-5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282644" y="3285884"/>
                <a:ext cx="2548005" cy="430887"/>
              </a:xfrm>
              <a:prstGeom prst="rect">
                <a:avLst/>
              </a:prstGeom>
              <a:noFill/>
            </p:spPr>
            <p:txBody>
              <a:bodyPr wrap="none" lIns="0" tIns="0" rIns="0" bIns="0" rtlCol="0">
                <a:spAutoFit/>
              </a:bodyPr>
              <a:lstStyle/>
              <a:p>
                <a14:m>
                  <m:oMath xmlns:m="http://schemas.openxmlformats.org/officeDocument/2006/math">
                    <m:r>
                      <a:rPr lang="en-GB" sz="2800" b="0" i="1" smtClean="0">
                        <a:latin typeface="Cambria Math" panose="02040503050406030204" pitchFamily="18" charset="0"/>
                        <a:ea typeface="Cambria Math" panose="02040503050406030204" pitchFamily="18" charset="0"/>
                      </a:rPr>
                      <m:t>𝑦</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𝑚</m:t>
                    </m:r>
                    <m:r>
                      <m:rPr>
                        <m:nor/>
                      </m:rPr>
                      <a:rPr lang="en-GB" sz="2800" b="1"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r>
                      <a:rPr lang="en-GB" sz="2800" b="1" i="1" smtClean="0">
                        <a:solidFill>
                          <a:schemeClr val="accent2">
                            <a:lumMod val="75000"/>
                          </a:schemeClr>
                        </a:solidFill>
                        <a:latin typeface="Cambria Math" panose="02040503050406030204" pitchFamily="18" charset="0"/>
                        <a:ea typeface="Cambria Math" panose="02040503050406030204" pitchFamily="18" charset="0"/>
                      </a:rPr>
                      <m:t>𝒙</m:t>
                    </m:r>
                    <m:r>
                      <a:rPr lang="en-GB" sz="2800" b="0" i="1" smtClean="0">
                        <a:latin typeface="Cambria Math" panose="02040503050406030204" pitchFamily="18" charset="0"/>
                        <a:ea typeface="Cambria Math" panose="02040503050406030204" pitchFamily="18" charset="0"/>
                      </a:rPr>
                      <m:t>+</m:t>
                    </m:r>
                    <m:r>
                      <a:rPr lang="en-GB" sz="2800" b="1" i="1" smtClean="0">
                        <a:solidFill>
                          <a:schemeClr val="accent2">
                            <a:lumMod val="75000"/>
                          </a:schemeClr>
                        </a:solidFill>
                        <a:latin typeface="Cambria Math" panose="02040503050406030204" pitchFamily="18" charset="0"/>
                        <a:ea typeface="Cambria Math" panose="02040503050406030204" pitchFamily="18" charset="0"/>
                      </a:rPr>
                      <m:t>𝒄</m:t>
                    </m:r>
                    <m:r>
                      <a:rPr lang="en-GB" sz="2800" i="1">
                        <a:latin typeface="Cambria Math" panose="02040503050406030204" pitchFamily="18" charset="0"/>
                        <a:ea typeface="Cambria Math" panose="02040503050406030204" pitchFamily="18" charset="0"/>
                      </a:rPr>
                      <m:t>+</m:t>
                    </m:r>
                  </m:oMath>
                </a14:m>
                <a:r>
                  <a:rPr lang="en-GB" sz="2800" i="1" dirty="0" smtClean="0">
                    <a:latin typeface="Cambria Math" panose="02040503050406030204" pitchFamily="18" charset="0"/>
                    <a:ea typeface="Cambria Math" panose="02040503050406030204" pitchFamily="18" charset="0"/>
                  </a:rPr>
                  <a:t> </a:t>
                </a:r>
                <a:r>
                  <a:rPr lang="el-GR" sz="2800" i="1" dirty="0"/>
                  <a:t>ε</a:t>
                </a:r>
                <a:endParaRPr lang="en-GB" sz="2800" i="1" dirty="0">
                  <a:latin typeface="Cambria Math" panose="02040503050406030204" pitchFamily="18" charset="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282644" y="3285884"/>
                <a:ext cx="2548005" cy="430887"/>
              </a:xfrm>
              <a:prstGeom prst="rect">
                <a:avLst/>
              </a:prstGeom>
              <a:blipFill>
                <a:blip r:embed="rId4"/>
                <a:stretch>
                  <a:fillRect l="-239" t="-23944" r="-7656" b="-507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18278" y="2474128"/>
                <a:ext cx="6677982" cy="307777"/>
              </a:xfrm>
              <a:prstGeom prst="rect">
                <a:avLst/>
              </a:prstGeom>
              <a:noFill/>
            </p:spPr>
            <p:txBody>
              <a:bodyPr wrap="none" lIns="0" tIns="0" rIns="0" bIns="0" rtlCol="0">
                <a:spAutoFit/>
              </a:bodyPr>
              <a:lstStyle/>
              <a:p>
                <a:r>
                  <a:rPr lang="en-GB" sz="2000" dirty="0" smtClean="0">
                    <a:latin typeface="Cambria Math" panose="02040503050406030204" pitchFamily="18" charset="0"/>
                    <a:ea typeface="Cambria Math" panose="02040503050406030204" pitchFamily="18" charset="0"/>
                  </a:rPr>
                  <a:t>D</a:t>
                </a:r>
                <a14:m>
                  <m:oMath xmlns:m="http://schemas.openxmlformats.org/officeDocument/2006/math">
                    <m:r>
                      <m:rPr>
                        <m:sty m:val="p"/>
                      </m:rPr>
                      <a:rPr lang="en-GB" sz="2000">
                        <a:latin typeface="Cambria Math" panose="02040503050406030204" pitchFamily="18" charset="0"/>
                        <a:ea typeface="Cambria Math" panose="02040503050406030204" pitchFamily="18" charset="0"/>
                      </a:rPr>
                      <m:t>o</m:t>
                    </m:r>
                    <m:r>
                      <m:rPr>
                        <m:sty m:val="p"/>
                      </m:rPr>
                      <a:rPr lang="en-GB" sz="2000" b="0" i="0" smtClean="0">
                        <a:latin typeface="Cambria Math" panose="02040503050406030204" pitchFamily="18" charset="0"/>
                        <a:ea typeface="Cambria Math" panose="02040503050406030204" pitchFamily="18" charset="0"/>
                      </a:rPr>
                      <m:t>g</m:t>
                    </m:r>
                    <m:r>
                      <a:rPr lang="en-GB" sz="2000" b="0" i="0" smtClean="0">
                        <a:latin typeface="Cambria Math" panose="02040503050406030204" pitchFamily="18" charset="0"/>
                        <a:ea typeface="Cambria Math" panose="02040503050406030204" pitchFamily="18" charset="0"/>
                      </a:rPr>
                      <m:t> </m:t>
                    </m:r>
                    <m:r>
                      <m:rPr>
                        <m:sty m:val="p"/>
                      </m:rPr>
                      <a:rPr lang="en-GB" sz="2000" b="0" i="0" smtClean="0">
                        <a:latin typeface="Cambria Math" panose="02040503050406030204" pitchFamily="18" charset="0"/>
                        <a:ea typeface="Cambria Math" panose="02040503050406030204" pitchFamily="18" charset="0"/>
                      </a:rPr>
                      <m:t>Preference</m:t>
                    </m:r>
                    <m:r>
                      <a:rPr lang="en-GB" sz="2000" b="0" i="1" smtClean="0">
                        <a:latin typeface="Cambria Math" panose="02040503050406030204" pitchFamily="18" charset="0"/>
                        <a:ea typeface="Cambria Math" panose="02040503050406030204" pitchFamily="18" charset="0"/>
                      </a:rPr>
                      <m:t>=</m:t>
                    </m:r>
                    <m:d>
                      <m:dPr>
                        <m:ctrlPr>
                          <a:rPr lang="en-GB" sz="2000" i="1">
                            <a:latin typeface="Cambria Math" panose="02040503050406030204" pitchFamily="18" charset="0"/>
                            <a:ea typeface="Cambria Math" panose="02040503050406030204" pitchFamily="18" charset="0"/>
                          </a:rPr>
                        </m:ctrlPr>
                      </m:dPr>
                      <m:e>
                        <m:r>
                          <a:rPr lang="en-GB" sz="2000" b="1" i="1" smtClean="0">
                            <a:solidFill>
                              <a:schemeClr val="accent2">
                                <a:lumMod val="75000"/>
                              </a:schemeClr>
                            </a:solidFill>
                            <a:latin typeface="Cambria Math" panose="02040503050406030204" pitchFamily="18" charset="0"/>
                            <a:ea typeface="Cambria Math" panose="02040503050406030204" pitchFamily="18" charset="0"/>
                          </a:rPr>
                          <m:t>𝒔𝒍𝒐𝒑𝒆</m:t>
                        </m:r>
                        <m:r>
                          <m:rPr>
                            <m:nor/>
                          </m:rPr>
                          <a:rPr lang="en-GB" sz="2000" b="1" i="1">
                            <a:latin typeface="Cambria Math" panose="02040503050406030204" pitchFamily="18" charset="0"/>
                            <a:ea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  </m:t>
                        </m:r>
                        <m:r>
                          <a:rPr lang="en-GB" sz="2000" b="0" i="1" smtClean="0">
                            <a:latin typeface="Cambria Math" panose="02040503050406030204" pitchFamily="18" charset="0"/>
                            <a:ea typeface="Cambria Math" panose="02040503050406030204" pitchFamily="18" charset="0"/>
                          </a:rPr>
                          <m:t>h𝑒𝑖𝑔h𝑡</m:t>
                        </m:r>
                      </m:e>
                    </m:d>
                    <m:r>
                      <a:rPr lang="en-GB" sz="2000" b="0" i="1" smtClean="0">
                        <a:latin typeface="Cambria Math" panose="02040503050406030204" pitchFamily="18" charset="0"/>
                        <a:ea typeface="Cambria Math" panose="02040503050406030204" pitchFamily="18" charset="0"/>
                      </a:rPr>
                      <m:t>+</m:t>
                    </m:r>
                    <m:r>
                      <a:rPr lang="en-GB" sz="2000" b="1" i="1" smtClean="0">
                        <a:solidFill>
                          <a:schemeClr val="accent2">
                            <a:lumMod val="75000"/>
                          </a:schemeClr>
                        </a:solidFill>
                        <a:latin typeface="Cambria Math" panose="02040503050406030204" pitchFamily="18" charset="0"/>
                        <a:ea typeface="Cambria Math" panose="02040503050406030204" pitchFamily="18" charset="0"/>
                      </a:rPr>
                      <m:t>𝒊𝒏𝒕𝒆𝒓𝒄𝒆𝒑𝒕</m:t>
                    </m:r>
                    <m:r>
                      <a:rPr lang="en-GB" sz="2000" i="1">
                        <a:latin typeface="Cambria Math" panose="02040503050406030204" pitchFamily="18" charset="0"/>
                        <a:ea typeface="Cambria Math" panose="02040503050406030204" pitchFamily="18" charset="0"/>
                      </a:rPr>
                      <m:t>+</m:t>
                    </m:r>
                  </m:oMath>
                </a14:m>
                <a:r>
                  <a:rPr lang="en-GB" sz="2000" i="1" dirty="0" smtClean="0">
                    <a:latin typeface="Cambria Math" panose="02040503050406030204" pitchFamily="18" charset="0"/>
                    <a:ea typeface="Cambria Math" panose="02040503050406030204" pitchFamily="18" charset="0"/>
                  </a:rPr>
                  <a:t> residuals</a:t>
                </a:r>
                <a:endParaRPr lang="en-GB" sz="2000" i="1" dirty="0">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18278" y="2474128"/>
                <a:ext cx="6677982" cy="307777"/>
              </a:xfrm>
              <a:prstGeom prst="rect">
                <a:avLst/>
              </a:prstGeom>
              <a:blipFill>
                <a:blip r:embed="rId5"/>
                <a:stretch>
                  <a:fillRect l="-2374" t="-26000" r="-1370" b="-50000"/>
                </a:stretch>
              </a:blipFill>
            </p:spPr>
            <p:txBody>
              <a:bodyPr/>
              <a:lstStyle/>
              <a:p>
                <a:r>
                  <a:rPr lang="en-GB">
                    <a:noFill/>
                  </a:rPr>
                  <a:t> </a:t>
                </a:r>
              </a:p>
            </p:txBody>
          </p:sp>
        </mc:Fallback>
      </mc:AlternateContent>
    </p:spTree>
    <p:extLst>
      <p:ext uri="{BB962C8B-B14F-4D97-AF65-F5344CB8AC3E}">
        <p14:creationId xmlns:p14="http://schemas.microsoft.com/office/powerpoint/2010/main" val="14841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4567" y="1140139"/>
            <a:ext cx="11331767" cy="2526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04567" y="23932"/>
            <a:ext cx="10515600" cy="1325563"/>
          </a:xfrm>
        </p:spPr>
        <p:txBody>
          <a:bodyPr>
            <a:normAutofit/>
          </a:bodyPr>
          <a:lstStyle/>
          <a:p>
            <a:r>
              <a:rPr lang="en-US" sz="3200" b="1" dirty="0">
                <a:latin typeface="+mn-lt"/>
              </a:rPr>
              <a:t>Model selection for General Linear </a:t>
            </a:r>
            <a:r>
              <a:rPr lang="en-US" sz="3200" b="1" dirty="0" smtClean="0">
                <a:latin typeface="+mn-lt"/>
              </a:rPr>
              <a:t>Model – F test</a:t>
            </a:r>
            <a:endParaRPr lang="en-US" sz="3200" b="1" dirty="0">
              <a:latin typeface="+mn-lt"/>
            </a:endParaRPr>
          </a:p>
        </p:txBody>
      </p:sp>
      <p:sp>
        <p:nvSpPr>
          <p:cNvPr id="3" name="Content Placeholder 2"/>
          <p:cNvSpPr>
            <a:spLocks noGrp="1"/>
          </p:cNvSpPr>
          <p:nvPr>
            <p:ph idx="1"/>
          </p:nvPr>
        </p:nvSpPr>
        <p:spPr/>
        <p:txBody>
          <a:bodyPr/>
          <a:lstStyle/>
          <a:p>
            <a:pPr marL="0" indent="0">
              <a:buNone/>
            </a:pPr>
            <a:r>
              <a:rPr lang="mr-IN" dirty="0" smtClean="0"/>
              <a:t/>
            </a:r>
            <a:br>
              <a:rPr lang="mr-IN" dirty="0" smtClean="0"/>
            </a:br>
            <a:endParaRPr lang="en-US" dirty="0"/>
          </a:p>
        </p:txBody>
      </p:sp>
      <p:sp>
        <p:nvSpPr>
          <p:cNvPr id="8" name="TextBox 7"/>
          <p:cNvSpPr txBox="1"/>
          <p:nvPr/>
        </p:nvSpPr>
        <p:spPr>
          <a:xfrm>
            <a:off x="6249795" y="1349495"/>
            <a:ext cx="4080681" cy="923330"/>
          </a:xfrm>
          <a:prstGeom prst="rect">
            <a:avLst/>
          </a:prstGeom>
          <a:noFill/>
        </p:spPr>
        <p:txBody>
          <a:bodyPr wrap="square" rtlCol="0">
            <a:spAutoFit/>
          </a:bodyPr>
          <a:lstStyle/>
          <a:p>
            <a:endParaRPr lang="en-US" dirty="0"/>
          </a:p>
          <a:p>
            <a:endParaRPr lang="en-US" dirty="0"/>
          </a:p>
          <a:p>
            <a:endParaRPr lang="en-US" dirty="0"/>
          </a:p>
        </p:txBody>
      </p:sp>
      <p:sp>
        <p:nvSpPr>
          <p:cNvPr id="4" name="TextBox 3"/>
          <p:cNvSpPr txBox="1"/>
          <p:nvPr/>
        </p:nvSpPr>
        <p:spPr>
          <a:xfrm>
            <a:off x="3147035" y="1145389"/>
            <a:ext cx="5773696" cy="923330"/>
          </a:xfrm>
          <a:prstGeom prst="rect">
            <a:avLst/>
          </a:prstGeom>
          <a:noFill/>
        </p:spPr>
        <p:txBody>
          <a:bodyPr wrap="none" rtlCol="0">
            <a:spAutoFit/>
          </a:bodyPr>
          <a:lstStyle/>
          <a:p>
            <a:r>
              <a:rPr lang="en-GB" b="1" dirty="0" smtClean="0">
                <a:solidFill>
                  <a:srgbClr val="FFC000"/>
                </a:solidFill>
              </a:rPr>
              <a:t>Simple Model</a:t>
            </a:r>
            <a:r>
              <a:rPr lang="en-GB" dirty="0" smtClean="0"/>
              <a:t> = Dog preference is predicted well by height.</a:t>
            </a:r>
          </a:p>
          <a:p>
            <a:endParaRPr lang="en-GB" dirty="0"/>
          </a:p>
          <a:p>
            <a:endParaRPr lang="en-GB" dirty="0"/>
          </a:p>
        </p:txBody>
      </p:sp>
      <mc:AlternateContent xmlns:mc="http://schemas.openxmlformats.org/markup-compatibility/2006" xmlns:a14="http://schemas.microsoft.com/office/drawing/2010/main">
        <mc:Choice Requires="a14">
          <p:sp>
            <p:nvSpPr>
              <p:cNvPr id="19" name="TextBox 18"/>
              <p:cNvSpPr txBox="1"/>
              <p:nvPr/>
            </p:nvSpPr>
            <p:spPr>
              <a:xfrm>
                <a:off x="7227716" y="1651613"/>
                <a:ext cx="344620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0" smtClean="0">
                          <a:solidFill>
                            <a:srgbClr val="FFC000"/>
                          </a:solidFill>
                          <a:latin typeface="Cambria Math" panose="02040503050406030204" pitchFamily="18" charset="0"/>
                          <a:ea typeface="Cambria Math" panose="02040503050406030204" pitchFamily="18" charset="0"/>
                        </a:rPr>
                        <m:t>𝐌𝐨𝐝𝐞𝐥</m:t>
                      </m:r>
                      <m:r>
                        <a:rPr lang="en-GB" sz="2800" b="1" i="0" smtClean="0">
                          <a:solidFill>
                            <a:srgbClr val="FFC000"/>
                          </a:solidFill>
                          <a:latin typeface="Cambria Math" panose="02040503050406030204" pitchFamily="18" charset="0"/>
                          <a:ea typeface="Cambria Math" panose="02040503050406030204" pitchFamily="18" charset="0"/>
                        </a:rPr>
                        <m:t> </m:t>
                      </m:r>
                      <m:d>
                        <m:dPr>
                          <m:ctrlPr>
                            <a:rPr lang="en-GB" sz="2800" b="1" i="1" smtClean="0">
                              <a:solidFill>
                                <a:srgbClr val="FFC000"/>
                              </a:solidFill>
                              <a:latin typeface="Cambria Math" panose="02040503050406030204" pitchFamily="18" charset="0"/>
                              <a:ea typeface="Cambria Math" panose="02040503050406030204" pitchFamily="18" charset="0"/>
                            </a:rPr>
                          </m:ctrlPr>
                        </m:dPr>
                        <m:e>
                          <m:r>
                            <a:rPr lang="en-GB" sz="2800" b="1" i="0" smtClean="0">
                              <a:solidFill>
                                <a:srgbClr val="FFC000"/>
                              </a:solidFill>
                              <a:latin typeface="Cambria Math" panose="02040503050406030204" pitchFamily="18" charset="0"/>
                              <a:ea typeface="Cambria Math" panose="02040503050406030204" pitchFamily="18" charset="0"/>
                            </a:rPr>
                            <m:t>𝐒</m:t>
                          </m:r>
                        </m:e>
                      </m:d>
                      <m:r>
                        <a:rPr lang="en-GB" sz="2800" b="0" i="1" smtClean="0">
                          <a:solidFill>
                            <a:srgbClr val="FFC000"/>
                          </a:solidFill>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𝑚</m:t>
                      </m:r>
                      <m:r>
                        <m:rPr>
                          <m:nor/>
                        </m:rPr>
                        <a:rPr lang="en-GB" sz="2800" b="1" i="1">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𝑐</m:t>
                      </m:r>
                    </m:oMath>
                  </m:oMathPara>
                </a14:m>
                <a:endParaRPr lang="en-GB" sz="2800" i="1" dirty="0">
                  <a:latin typeface="Cambria Math" panose="02040503050406030204" pitchFamily="18" charset="0"/>
                  <a:ea typeface="Cambria Math"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227716" y="1651613"/>
                <a:ext cx="3446200" cy="430887"/>
              </a:xfrm>
              <a:prstGeom prst="rect">
                <a:avLst/>
              </a:prstGeom>
              <a:blipFill>
                <a:blip r:embed="rId3"/>
                <a:stretch>
                  <a:fillRect/>
                </a:stretch>
              </a:blipFill>
            </p:spPr>
            <p:txBody>
              <a:bodyPr/>
              <a:lstStyle/>
              <a:p>
                <a:r>
                  <a:rPr lang="en-GB">
                    <a:noFill/>
                  </a:rPr>
                  <a:t> </a:t>
                </a:r>
              </a:p>
            </p:txBody>
          </p:sp>
        </mc:Fallback>
      </mc:AlternateContent>
      <p:sp>
        <p:nvSpPr>
          <p:cNvPr id="20" name="TextBox 19"/>
          <p:cNvSpPr txBox="1"/>
          <p:nvPr/>
        </p:nvSpPr>
        <p:spPr>
          <a:xfrm>
            <a:off x="3272637" y="2395545"/>
            <a:ext cx="7227043" cy="923330"/>
          </a:xfrm>
          <a:prstGeom prst="rect">
            <a:avLst/>
          </a:prstGeom>
          <a:noFill/>
        </p:spPr>
        <p:txBody>
          <a:bodyPr wrap="none" rtlCol="0">
            <a:spAutoFit/>
          </a:bodyPr>
          <a:lstStyle/>
          <a:p>
            <a:r>
              <a:rPr lang="en-GB" b="1" dirty="0" smtClean="0">
                <a:solidFill>
                  <a:srgbClr val="7030A0"/>
                </a:solidFill>
              </a:rPr>
              <a:t>Augmented Model </a:t>
            </a:r>
            <a:r>
              <a:rPr lang="en-GB" dirty="0" smtClean="0"/>
              <a:t>= Dog preference is predicted better by height and age</a:t>
            </a:r>
          </a:p>
          <a:p>
            <a:endParaRPr lang="en-GB" dirty="0"/>
          </a:p>
          <a:p>
            <a:endParaRPr lang="en-GB" dirty="0"/>
          </a:p>
        </p:txBody>
      </p:sp>
      <mc:AlternateContent xmlns:mc="http://schemas.openxmlformats.org/markup-compatibility/2006" xmlns:a14="http://schemas.microsoft.com/office/drawing/2010/main">
        <mc:Choice Requires="a14">
          <p:sp>
            <p:nvSpPr>
              <p:cNvPr id="21" name="TextBox 20"/>
              <p:cNvSpPr txBox="1"/>
              <p:nvPr/>
            </p:nvSpPr>
            <p:spPr>
              <a:xfrm>
                <a:off x="7199873" y="2961820"/>
                <a:ext cx="463646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0" smtClean="0">
                          <a:solidFill>
                            <a:srgbClr val="7030A0"/>
                          </a:solidFill>
                          <a:latin typeface="Cambria Math" panose="02040503050406030204" pitchFamily="18" charset="0"/>
                          <a:ea typeface="Cambria Math" panose="02040503050406030204" pitchFamily="18" charset="0"/>
                        </a:rPr>
                        <m:t>𝐌𝐨𝐝𝐞𝐥</m:t>
                      </m:r>
                      <m:r>
                        <a:rPr lang="en-GB" sz="2800" b="1" i="0" smtClean="0">
                          <a:solidFill>
                            <a:srgbClr val="7030A0"/>
                          </a:solidFill>
                          <a:latin typeface="Cambria Math" panose="02040503050406030204" pitchFamily="18" charset="0"/>
                          <a:ea typeface="Cambria Math" panose="02040503050406030204" pitchFamily="18" charset="0"/>
                        </a:rPr>
                        <m:t> </m:t>
                      </m:r>
                      <m:d>
                        <m:dPr>
                          <m:ctrlPr>
                            <a:rPr lang="en-GB" sz="2800" b="1" i="1" smtClean="0">
                              <a:solidFill>
                                <a:srgbClr val="7030A0"/>
                              </a:solidFill>
                              <a:latin typeface="Cambria Math" panose="02040503050406030204" pitchFamily="18" charset="0"/>
                              <a:ea typeface="Cambria Math" panose="02040503050406030204" pitchFamily="18" charset="0"/>
                            </a:rPr>
                          </m:ctrlPr>
                        </m:dPr>
                        <m:e>
                          <m:r>
                            <a:rPr lang="en-GB" sz="2800" b="1" i="0" smtClean="0">
                              <a:solidFill>
                                <a:srgbClr val="7030A0"/>
                              </a:solidFill>
                              <a:latin typeface="Cambria Math" panose="02040503050406030204" pitchFamily="18" charset="0"/>
                              <a:ea typeface="Cambria Math" panose="02040503050406030204" pitchFamily="18" charset="0"/>
                            </a:rPr>
                            <m:t>𝐀</m:t>
                          </m:r>
                        </m:e>
                      </m:d>
                      <m:r>
                        <a:rPr lang="en-GB" sz="2800" b="0" i="1" smtClean="0">
                          <a:solidFill>
                            <a:srgbClr val="7030A0"/>
                          </a:solidFill>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𝑚</m:t>
                      </m:r>
                      <m:r>
                        <m:rPr>
                          <m:nor/>
                        </m:rPr>
                        <a:rPr lang="en-GB" sz="2800" b="1"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𝑛</m:t>
                      </m:r>
                      <m:r>
                        <m:rPr>
                          <m:nor/>
                        </m:rPr>
                        <a:rPr lang="en-GB" sz="2800" b="1"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baseline="30000" smtClean="0">
                          <a:latin typeface="Cambria Math" panose="02040503050406030204" pitchFamily="18" charset="0"/>
                          <a:ea typeface="Cambria Math" panose="02040503050406030204" pitchFamily="18" charset="0"/>
                        </a:rPr>
                        <m:t>2</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𝑐</m:t>
                      </m:r>
                    </m:oMath>
                  </m:oMathPara>
                </a14:m>
                <a:endParaRPr lang="en-GB" sz="2800" i="1" dirty="0">
                  <a:latin typeface="Cambria Math" panose="02040503050406030204" pitchFamily="18" charset="0"/>
                  <a:ea typeface="Cambria Math"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199873" y="2961820"/>
                <a:ext cx="4636461" cy="430887"/>
              </a:xfrm>
              <a:prstGeom prst="rect">
                <a:avLst/>
              </a:prstGeom>
              <a:blipFill>
                <a:blip r:embed="rId4"/>
                <a:stretch>
                  <a:fillRect/>
                </a:stretch>
              </a:blipFill>
            </p:spPr>
            <p:txBody>
              <a:bodyPr/>
              <a:lstStyle/>
              <a:p>
                <a:r>
                  <a:rPr lang="en-GB">
                    <a:noFill/>
                  </a:rPr>
                  <a:t> </a:t>
                </a:r>
              </a:p>
            </p:txBody>
          </p:sp>
        </mc:Fallback>
      </mc:AlternateContent>
      <p:sp>
        <p:nvSpPr>
          <p:cNvPr id="22" name="TextBox 21"/>
          <p:cNvSpPr txBox="1"/>
          <p:nvPr/>
        </p:nvSpPr>
        <p:spPr>
          <a:xfrm>
            <a:off x="685254" y="1140139"/>
            <a:ext cx="4080681" cy="1200329"/>
          </a:xfrm>
          <a:prstGeom prst="rect">
            <a:avLst/>
          </a:prstGeom>
          <a:noFill/>
        </p:spPr>
        <p:txBody>
          <a:bodyPr wrap="square" rtlCol="0">
            <a:spAutoFit/>
          </a:bodyPr>
          <a:lstStyle/>
          <a:p>
            <a:pPr marL="342900" indent="-342900">
              <a:buAutoNum type="arabicPeriod"/>
            </a:pPr>
            <a:r>
              <a:rPr lang="en-US" b="1" dirty="0" smtClean="0"/>
              <a:t>Define models</a:t>
            </a:r>
          </a:p>
          <a:p>
            <a:pPr marL="342900" indent="-342900">
              <a:buAutoNum type="arabicPeriod"/>
            </a:pPr>
            <a:endParaRPr lang="en-US" dirty="0"/>
          </a:p>
          <a:p>
            <a:endParaRPr lang="en-US" dirty="0"/>
          </a:p>
          <a:p>
            <a:endParaRPr lang="en-US" dirty="0"/>
          </a:p>
        </p:txBody>
      </p:sp>
      <p:grpSp>
        <p:nvGrpSpPr>
          <p:cNvPr id="9" name="Group 8"/>
          <p:cNvGrpSpPr/>
          <p:nvPr/>
        </p:nvGrpSpPr>
        <p:grpSpPr>
          <a:xfrm>
            <a:off x="6019558" y="1490401"/>
            <a:ext cx="1109257" cy="795925"/>
            <a:chOff x="6003695" y="2815112"/>
            <a:chExt cx="1109257" cy="795925"/>
          </a:xfrm>
        </p:grpSpPr>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l="54144" r="1041" b="10180"/>
            <a:stretch/>
          </p:blipFill>
          <p:spPr>
            <a:xfrm>
              <a:off x="6003695" y="2815112"/>
              <a:ext cx="1109257" cy="795925"/>
            </a:xfrm>
            <a:prstGeom prst="rect">
              <a:avLst/>
            </a:prstGeom>
          </p:spPr>
        </p:pic>
        <p:sp>
          <p:nvSpPr>
            <p:cNvPr id="35" name="Rectangle 34"/>
            <p:cNvSpPr/>
            <p:nvPr/>
          </p:nvSpPr>
          <p:spPr>
            <a:xfrm>
              <a:off x="6801997" y="2919374"/>
              <a:ext cx="235905" cy="12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6019558" y="2809228"/>
            <a:ext cx="1127010" cy="796420"/>
            <a:chOff x="6019558" y="2809228"/>
            <a:chExt cx="1127010" cy="796420"/>
          </a:xfrm>
        </p:grpSpPr>
        <p:pic>
          <p:nvPicPr>
            <p:cNvPr id="39"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2864" t="6575" r="51813" b="9288"/>
            <a:stretch/>
          </p:blipFill>
          <p:spPr>
            <a:xfrm>
              <a:off x="6019558" y="2809228"/>
              <a:ext cx="1127010" cy="796420"/>
            </a:xfrm>
            <a:prstGeom prst="rect">
              <a:avLst/>
            </a:prstGeom>
          </p:spPr>
        </p:pic>
        <p:sp>
          <p:nvSpPr>
            <p:cNvPr id="40" name="Rectangle 39"/>
            <p:cNvSpPr/>
            <p:nvPr/>
          </p:nvSpPr>
          <p:spPr>
            <a:xfrm>
              <a:off x="6797151" y="2898080"/>
              <a:ext cx="235905" cy="12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2210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4567" y="1140139"/>
            <a:ext cx="11331767" cy="2526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04567" y="23932"/>
            <a:ext cx="10515600" cy="1325563"/>
          </a:xfrm>
        </p:spPr>
        <p:txBody>
          <a:bodyPr>
            <a:normAutofit/>
          </a:bodyPr>
          <a:lstStyle/>
          <a:p>
            <a:r>
              <a:rPr lang="en-US" sz="3200" b="1" dirty="0">
                <a:latin typeface="+mn-lt"/>
              </a:rPr>
              <a:t>Model selection for General Linear </a:t>
            </a:r>
            <a:r>
              <a:rPr lang="en-US" sz="3200" b="1" dirty="0" smtClean="0">
                <a:latin typeface="+mn-lt"/>
              </a:rPr>
              <a:t>Model – F test</a:t>
            </a:r>
            <a:endParaRPr lang="en-US" sz="3200" b="1" dirty="0">
              <a:latin typeface="+mn-lt"/>
            </a:endParaRPr>
          </a:p>
        </p:txBody>
      </p:sp>
      <p:sp>
        <p:nvSpPr>
          <p:cNvPr id="3" name="Content Placeholder 2"/>
          <p:cNvSpPr>
            <a:spLocks noGrp="1"/>
          </p:cNvSpPr>
          <p:nvPr>
            <p:ph idx="1"/>
          </p:nvPr>
        </p:nvSpPr>
        <p:spPr/>
        <p:txBody>
          <a:bodyPr/>
          <a:lstStyle/>
          <a:p>
            <a:pPr marL="0" indent="0">
              <a:buNone/>
            </a:pPr>
            <a:r>
              <a:rPr lang="mr-IN" dirty="0" smtClean="0"/>
              <a:t/>
            </a:r>
            <a:br>
              <a:rPr lang="mr-IN" dirty="0" smtClean="0"/>
            </a:br>
            <a:endParaRPr lang="en-US" dirty="0"/>
          </a:p>
        </p:txBody>
      </p:sp>
      <p:sp>
        <p:nvSpPr>
          <p:cNvPr id="6" name="TextBox 5"/>
          <p:cNvSpPr txBox="1"/>
          <p:nvPr/>
        </p:nvSpPr>
        <p:spPr>
          <a:xfrm>
            <a:off x="671515" y="3657433"/>
            <a:ext cx="4080681" cy="923330"/>
          </a:xfrm>
          <a:prstGeom prst="rect">
            <a:avLst/>
          </a:prstGeom>
          <a:noFill/>
        </p:spPr>
        <p:txBody>
          <a:bodyPr wrap="square" rtlCol="0">
            <a:spAutoFit/>
          </a:bodyPr>
          <a:lstStyle/>
          <a:p>
            <a:r>
              <a:rPr lang="en-US" b="1" dirty="0"/>
              <a:t>2. Comparing Error reductions</a:t>
            </a:r>
          </a:p>
          <a:p>
            <a:endParaRPr lang="en-US" dirty="0"/>
          </a:p>
          <a:p>
            <a:endParaRPr lang="en-US" dirty="0"/>
          </a:p>
        </p:txBody>
      </p:sp>
      <p:sp>
        <p:nvSpPr>
          <p:cNvPr id="8" name="TextBox 7"/>
          <p:cNvSpPr txBox="1"/>
          <p:nvPr/>
        </p:nvSpPr>
        <p:spPr>
          <a:xfrm>
            <a:off x="6249795" y="1349495"/>
            <a:ext cx="4080681" cy="923330"/>
          </a:xfrm>
          <a:prstGeom prst="rect">
            <a:avLst/>
          </a:prstGeom>
          <a:noFill/>
        </p:spPr>
        <p:txBody>
          <a:bodyPr wrap="square" rtlCol="0">
            <a:spAutoFit/>
          </a:bodyPr>
          <a:lstStyle/>
          <a:p>
            <a:endParaRPr lang="en-US" dirty="0"/>
          </a:p>
          <a:p>
            <a:endParaRPr lang="en-US" dirty="0"/>
          </a:p>
          <a:p>
            <a:endParaRPr lang="en-US" dirty="0"/>
          </a:p>
        </p:txBody>
      </p:sp>
      <p:sp>
        <p:nvSpPr>
          <p:cNvPr id="7" name="TextBox 6"/>
          <p:cNvSpPr txBox="1"/>
          <p:nvPr/>
        </p:nvSpPr>
        <p:spPr>
          <a:xfrm>
            <a:off x="8666192" y="3672244"/>
            <a:ext cx="4503485" cy="1200329"/>
          </a:xfrm>
          <a:prstGeom prst="rect">
            <a:avLst/>
          </a:prstGeom>
          <a:noFill/>
        </p:spPr>
        <p:txBody>
          <a:bodyPr wrap="square" rtlCol="0">
            <a:spAutoFit/>
          </a:bodyPr>
          <a:lstStyle/>
          <a:p>
            <a:r>
              <a:rPr lang="en-US" b="1" dirty="0"/>
              <a:t>SSE</a:t>
            </a:r>
            <a:r>
              <a:rPr lang="en-US" dirty="0"/>
              <a:t>: </a:t>
            </a:r>
            <a:r>
              <a:rPr lang="en-US" dirty="0" smtClean="0"/>
              <a:t>the sum of squared error;</a:t>
            </a:r>
          </a:p>
          <a:p>
            <a:r>
              <a:rPr lang="en-US" b="1" dirty="0" smtClean="0"/>
              <a:t>P</a:t>
            </a:r>
            <a:r>
              <a:rPr lang="en-US" dirty="0" smtClean="0"/>
              <a:t>: the number of parameters </a:t>
            </a:r>
          </a:p>
          <a:p>
            <a:r>
              <a:rPr lang="en-US" b="1" dirty="0" smtClean="0"/>
              <a:t>n</a:t>
            </a:r>
            <a:r>
              <a:rPr lang="en-US" dirty="0"/>
              <a:t>: the number of observations</a:t>
            </a:r>
          </a:p>
          <a:p>
            <a:endParaRPr lang="en-US" dirty="0"/>
          </a:p>
        </p:txBody>
      </p:sp>
      <p:sp>
        <p:nvSpPr>
          <p:cNvPr id="4" name="TextBox 3"/>
          <p:cNvSpPr txBox="1"/>
          <p:nvPr/>
        </p:nvSpPr>
        <p:spPr>
          <a:xfrm>
            <a:off x="3147035" y="1145389"/>
            <a:ext cx="5773696" cy="923330"/>
          </a:xfrm>
          <a:prstGeom prst="rect">
            <a:avLst/>
          </a:prstGeom>
          <a:noFill/>
        </p:spPr>
        <p:txBody>
          <a:bodyPr wrap="none" rtlCol="0">
            <a:spAutoFit/>
          </a:bodyPr>
          <a:lstStyle/>
          <a:p>
            <a:r>
              <a:rPr lang="en-GB" b="1" dirty="0" smtClean="0">
                <a:solidFill>
                  <a:srgbClr val="FFC000"/>
                </a:solidFill>
              </a:rPr>
              <a:t>Simple Model</a:t>
            </a:r>
            <a:r>
              <a:rPr lang="en-GB" dirty="0" smtClean="0"/>
              <a:t> = Dog preference is predicted well by height.</a:t>
            </a:r>
          </a:p>
          <a:p>
            <a:endParaRPr lang="en-GB" dirty="0"/>
          </a:p>
          <a:p>
            <a:endParaRPr lang="en-GB" dirty="0"/>
          </a:p>
        </p:txBody>
      </p:sp>
      <mc:AlternateContent xmlns:mc="http://schemas.openxmlformats.org/markup-compatibility/2006" xmlns:a14="http://schemas.microsoft.com/office/drawing/2010/main">
        <mc:Choice Requires="a14">
          <p:sp>
            <p:nvSpPr>
              <p:cNvPr id="19" name="TextBox 18"/>
              <p:cNvSpPr txBox="1"/>
              <p:nvPr/>
            </p:nvSpPr>
            <p:spPr>
              <a:xfrm>
                <a:off x="7227716" y="1651613"/>
                <a:ext cx="344620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0" smtClean="0">
                          <a:solidFill>
                            <a:srgbClr val="FFC000"/>
                          </a:solidFill>
                          <a:latin typeface="Cambria Math" panose="02040503050406030204" pitchFamily="18" charset="0"/>
                          <a:ea typeface="Cambria Math" panose="02040503050406030204" pitchFamily="18" charset="0"/>
                        </a:rPr>
                        <m:t>𝐌𝐨𝐝𝐞𝐥</m:t>
                      </m:r>
                      <m:r>
                        <a:rPr lang="en-GB" sz="2800" b="1" i="0" smtClean="0">
                          <a:solidFill>
                            <a:srgbClr val="FFC000"/>
                          </a:solidFill>
                          <a:latin typeface="Cambria Math" panose="02040503050406030204" pitchFamily="18" charset="0"/>
                          <a:ea typeface="Cambria Math" panose="02040503050406030204" pitchFamily="18" charset="0"/>
                        </a:rPr>
                        <m:t> </m:t>
                      </m:r>
                      <m:d>
                        <m:dPr>
                          <m:ctrlPr>
                            <a:rPr lang="en-GB" sz="2800" b="1" i="1" smtClean="0">
                              <a:solidFill>
                                <a:srgbClr val="FFC000"/>
                              </a:solidFill>
                              <a:latin typeface="Cambria Math" panose="02040503050406030204" pitchFamily="18" charset="0"/>
                              <a:ea typeface="Cambria Math" panose="02040503050406030204" pitchFamily="18" charset="0"/>
                            </a:rPr>
                          </m:ctrlPr>
                        </m:dPr>
                        <m:e>
                          <m:r>
                            <a:rPr lang="en-GB" sz="2800" b="1" i="0" smtClean="0">
                              <a:solidFill>
                                <a:srgbClr val="FFC000"/>
                              </a:solidFill>
                              <a:latin typeface="Cambria Math" panose="02040503050406030204" pitchFamily="18" charset="0"/>
                              <a:ea typeface="Cambria Math" panose="02040503050406030204" pitchFamily="18" charset="0"/>
                            </a:rPr>
                            <m:t>𝐒</m:t>
                          </m:r>
                        </m:e>
                      </m:d>
                      <m:r>
                        <a:rPr lang="en-GB" sz="2800" b="0" i="1" smtClean="0">
                          <a:solidFill>
                            <a:srgbClr val="FFC000"/>
                          </a:solidFill>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𝑚</m:t>
                      </m:r>
                      <m:r>
                        <m:rPr>
                          <m:nor/>
                        </m:rPr>
                        <a:rPr lang="en-GB" sz="2800" b="1" i="1">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𝑐</m:t>
                      </m:r>
                    </m:oMath>
                  </m:oMathPara>
                </a14:m>
                <a:endParaRPr lang="en-GB" sz="2800" i="1" dirty="0">
                  <a:latin typeface="Cambria Math" panose="02040503050406030204" pitchFamily="18" charset="0"/>
                  <a:ea typeface="Cambria Math"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227716" y="1651613"/>
                <a:ext cx="3446200" cy="430887"/>
              </a:xfrm>
              <a:prstGeom prst="rect">
                <a:avLst/>
              </a:prstGeom>
              <a:blipFill>
                <a:blip r:embed="rId3"/>
                <a:stretch>
                  <a:fillRect/>
                </a:stretch>
              </a:blipFill>
            </p:spPr>
            <p:txBody>
              <a:bodyPr/>
              <a:lstStyle/>
              <a:p>
                <a:r>
                  <a:rPr lang="en-GB">
                    <a:noFill/>
                  </a:rPr>
                  <a:t> </a:t>
                </a:r>
              </a:p>
            </p:txBody>
          </p:sp>
        </mc:Fallback>
      </mc:AlternateContent>
      <p:sp>
        <p:nvSpPr>
          <p:cNvPr id="20" name="TextBox 19"/>
          <p:cNvSpPr txBox="1"/>
          <p:nvPr/>
        </p:nvSpPr>
        <p:spPr>
          <a:xfrm>
            <a:off x="3272637" y="2395545"/>
            <a:ext cx="7227043" cy="923330"/>
          </a:xfrm>
          <a:prstGeom prst="rect">
            <a:avLst/>
          </a:prstGeom>
          <a:noFill/>
        </p:spPr>
        <p:txBody>
          <a:bodyPr wrap="none" rtlCol="0">
            <a:spAutoFit/>
          </a:bodyPr>
          <a:lstStyle/>
          <a:p>
            <a:r>
              <a:rPr lang="en-GB" b="1" dirty="0" smtClean="0">
                <a:solidFill>
                  <a:srgbClr val="7030A0"/>
                </a:solidFill>
              </a:rPr>
              <a:t>Augmented Model </a:t>
            </a:r>
            <a:r>
              <a:rPr lang="en-GB" dirty="0" smtClean="0"/>
              <a:t>= Dog preference is predicted better by height and age</a:t>
            </a:r>
          </a:p>
          <a:p>
            <a:endParaRPr lang="en-GB" dirty="0"/>
          </a:p>
          <a:p>
            <a:endParaRPr lang="en-GB" dirty="0"/>
          </a:p>
        </p:txBody>
      </p:sp>
      <mc:AlternateContent xmlns:mc="http://schemas.openxmlformats.org/markup-compatibility/2006" xmlns:a14="http://schemas.microsoft.com/office/drawing/2010/main">
        <mc:Choice Requires="a14">
          <p:sp>
            <p:nvSpPr>
              <p:cNvPr id="21" name="TextBox 20"/>
              <p:cNvSpPr txBox="1"/>
              <p:nvPr/>
            </p:nvSpPr>
            <p:spPr>
              <a:xfrm>
                <a:off x="7199873" y="2961820"/>
                <a:ext cx="463646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0" smtClean="0">
                          <a:solidFill>
                            <a:srgbClr val="7030A0"/>
                          </a:solidFill>
                          <a:latin typeface="Cambria Math" panose="02040503050406030204" pitchFamily="18" charset="0"/>
                          <a:ea typeface="Cambria Math" panose="02040503050406030204" pitchFamily="18" charset="0"/>
                        </a:rPr>
                        <m:t>𝐌𝐨𝐝𝐞𝐥</m:t>
                      </m:r>
                      <m:r>
                        <a:rPr lang="en-GB" sz="2800" b="1" i="0" smtClean="0">
                          <a:solidFill>
                            <a:srgbClr val="7030A0"/>
                          </a:solidFill>
                          <a:latin typeface="Cambria Math" panose="02040503050406030204" pitchFamily="18" charset="0"/>
                          <a:ea typeface="Cambria Math" panose="02040503050406030204" pitchFamily="18" charset="0"/>
                        </a:rPr>
                        <m:t> </m:t>
                      </m:r>
                      <m:d>
                        <m:dPr>
                          <m:ctrlPr>
                            <a:rPr lang="en-GB" sz="2800" b="1" i="1" smtClean="0">
                              <a:solidFill>
                                <a:srgbClr val="7030A0"/>
                              </a:solidFill>
                              <a:latin typeface="Cambria Math" panose="02040503050406030204" pitchFamily="18" charset="0"/>
                              <a:ea typeface="Cambria Math" panose="02040503050406030204" pitchFamily="18" charset="0"/>
                            </a:rPr>
                          </m:ctrlPr>
                        </m:dPr>
                        <m:e>
                          <m:r>
                            <a:rPr lang="en-GB" sz="2800" b="1" i="0" smtClean="0">
                              <a:solidFill>
                                <a:srgbClr val="7030A0"/>
                              </a:solidFill>
                              <a:latin typeface="Cambria Math" panose="02040503050406030204" pitchFamily="18" charset="0"/>
                              <a:ea typeface="Cambria Math" panose="02040503050406030204" pitchFamily="18" charset="0"/>
                            </a:rPr>
                            <m:t>𝐀</m:t>
                          </m:r>
                        </m:e>
                      </m:d>
                      <m:r>
                        <a:rPr lang="en-GB" sz="2800" b="0" i="1" smtClean="0">
                          <a:solidFill>
                            <a:srgbClr val="7030A0"/>
                          </a:solidFill>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𝑚</m:t>
                      </m:r>
                      <m:r>
                        <m:rPr>
                          <m:nor/>
                        </m:rPr>
                        <a:rPr lang="en-GB" sz="2800" b="1"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𝑛</m:t>
                      </m:r>
                      <m:r>
                        <m:rPr>
                          <m:nor/>
                        </m:rPr>
                        <a:rPr lang="en-GB" sz="2800" b="1"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baseline="30000" smtClean="0">
                          <a:latin typeface="Cambria Math" panose="02040503050406030204" pitchFamily="18" charset="0"/>
                          <a:ea typeface="Cambria Math" panose="02040503050406030204" pitchFamily="18" charset="0"/>
                        </a:rPr>
                        <m:t>2</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𝑐</m:t>
                      </m:r>
                    </m:oMath>
                  </m:oMathPara>
                </a14:m>
                <a:endParaRPr lang="en-GB" sz="2800" i="1" dirty="0">
                  <a:latin typeface="Cambria Math" panose="02040503050406030204" pitchFamily="18" charset="0"/>
                  <a:ea typeface="Cambria Math"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199873" y="2961820"/>
                <a:ext cx="4636461" cy="430887"/>
              </a:xfrm>
              <a:prstGeom prst="rect">
                <a:avLst/>
              </a:prstGeom>
              <a:blipFill>
                <a:blip r:embed="rId4"/>
                <a:stretch>
                  <a:fillRect/>
                </a:stretch>
              </a:blipFill>
            </p:spPr>
            <p:txBody>
              <a:bodyPr/>
              <a:lstStyle/>
              <a:p>
                <a:r>
                  <a:rPr lang="en-GB">
                    <a:noFill/>
                  </a:rPr>
                  <a:t> </a:t>
                </a:r>
              </a:p>
            </p:txBody>
          </p:sp>
        </mc:Fallback>
      </mc:AlternateContent>
      <p:sp>
        <p:nvSpPr>
          <p:cNvPr id="22" name="TextBox 21"/>
          <p:cNvSpPr txBox="1"/>
          <p:nvPr/>
        </p:nvSpPr>
        <p:spPr>
          <a:xfrm>
            <a:off x="685254" y="1140139"/>
            <a:ext cx="4080681" cy="1200329"/>
          </a:xfrm>
          <a:prstGeom prst="rect">
            <a:avLst/>
          </a:prstGeom>
          <a:noFill/>
        </p:spPr>
        <p:txBody>
          <a:bodyPr wrap="square" rtlCol="0">
            <a:spAutoFit/>
          </a:bodyPr>
          <a:lstStyle/>
          <a:p>
            <a:pPr marL="342900" indent="-342900">
              <a:buAutoNum type="arabicPeriod"/>
            </a:pPr>
            <a:r>
              <a:rPr lang="en-US" b="1" dirty="0" smtClean="0"/>
              <a:t>Define models</a:t>
            </a:r>
          </a:p>
          <a:p>
            <a:pPr marL="342900" indent="-342900">
              <a:buAutoNum type="arabicPeriod"/>
            </a:pPr>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650825" y="3953780"/>
                <a:ext cx="3549048" cy="886012"/>
              </a:xfrm>
              <a:prstGeom prst="rect">
                <a:avLst/>
              </a:prstGeom>
              <a:noFill/>
            </p:spPr>
            <p:txBody>
              <a:bodyPr wrap="none" lIns="0" tIns="0" rIns="0" bIns="0" rtlCol="0">
                <a:spAutoFit/>
              </a:bodyPr>
              <a:lstStyle/>
              <a:p>
                <a:r>
                  <a:rPr lang="en-GB" sz="3200" i="1" dirty="0" smtClean="0">
                    <a:latin typeface="Cambria Math" panose="02040503050406030204" pitchFamily="18" charset="0"/>
                    <a:ea typeface="Cambria Math" panose="02040503050406030204" pitchFamily="18" charset="0"/>
                  </a:rPr>
                  <a:t> F = </a:t>
                </a:r>
                <a14:m>
                  <m:oMath xmlns:m="http://schemas.openxmlformats.org/officeDocument/2006/math">
                    <m:f>
                      <m:fPr>
                        <m:ctrlPr>
                          <a:rPr lang="en-GB" sz="3200" i="1" smtClean="0">
                            <a:latin typeface="Cambria Math" panose="02040503050406030204" pitchFamily="18" charset="0"/>
                          </a:rPr>
                        </m:ctrlPr>
                      </m:fPr>
                      <m:num>
                        <m:r>
                          <a:rPr lang="en-GB" sz="3200" b="1" i="1" smtClean="0">
                            <a:latin typeface="Cambria Math" panose="02040503050406030204" pitchFamily="18" charset="0"/>
                          </a:rPr>
                          <m:t>(</m:t>
                        </m:r>
                        <m:r>
                          <a:rPr lang="en-GB" sz="3200" b="1" i="1" smtClean="0">
                            <a:solidFill>
                              <a:srgbClr val="FFC000"/>
                            </a:solidFill>
                            <a:latin typeface="Cambria Math" panose="02040503050406030204" pitchFamily="18" charset="0"/>
                          </a:rPr>
                          <m:t>𝑺𝑺𝑬</m:t>
                        </m:r>
                        <m:r>
                          <a:rPr lang="en-GB" sz="3200" b="0" i="1" smtClean="0">
                            <a:latin typeface="Cambria Math" panose="02040503050406030204" pitchFamily="18" charset="0"/>
                          </a:rPr>
                          <m:t> −</m:t>
                        </m:r>
                        <m:r>
                          <a:rPr lang="en-GB" sz="3200" b="1" i="1" smtClean="0">
                            <a:solidFill>
                              <a:srgbClr val="7030A0"/>
                            </a:solidFill>
                            <a:latin typeface="Cambria Math" panose="02040503050406030204" pitchFamily="18" charset="0"/>
                          </a:rPr>
                          <m:t>𝑺𝑺𝑬</m:t>
                        </m:r>
                        <m:r>
                          <a:rPr lang="en-GB" sz="3200" b="1" i="1" smtClean="0">
                            <a:solidFill>
                              <a:schemeClr val="tx1"/>
                            </a:solidFill>
                            <a:latin typeface="Cambria Math" panose="02040503050406030204" pitchFamily="18" charset="0"/>
                          </a:rPr>
                          <m:t>)</m:t>
                        </m:r>
                        <m:r>
                          <m:rPr>
                            <m:nor/>
                          </m:rPr>
                          <a:rPr lang="en-GB" sz="3200" b="0" i="0" smtClean="0">
                            <a:latin typeface="Cambria Math" panose="02040503050406030204" pitchFamily="18" charset="0"/>
                          </a:rPr>
                          <m:t>/</m:t>
                        </m:r>
                        <m:r>
                          <a:rPr lang="en-GB" sz="3200" b="1" i="1" smtClean="0">
                            <a:latin typeface="Cambria Math" panose="02040503050406030204" pitchFamily="18" charset="0"/>
                          </a:rPr>
                          <m:t>(</m:t>
                        </m:r>
                        <m:r>
                          <a:rPr lang="en-GB" sz="3200" b="1" i="1" smtClean="0">
                            <a:solidFill>
                              <a:srgbClr val="7030A0"/>
                            </a:solidFill>
                            <a:latin typeface="Cambria Math" panose="02040503050406030204" pitchFamily="18" charset="0"/>
                          </a:rPr>
                          <m:t>𝑷</m:t>
                        </m:r>
                        <m:r>
                          <a:rPr lang="en-GB" sz="3200" b="0" i="1" smtClean="0">
                            <a:latin typeface="Cambria Math" panose="02040503050406030204" pitchFamily="18" charset="0"/>
                          </a:rPr>
                          <m:t> −</m:t>
                        </m:r>
                        <m:r>
                          <a:rPr lang="en-GB" sz="3200" b="1" i="1" smtClean="0">
                            <a:solidFill>
                              <a:srgbClr val="FFC000"/>
                            </a:solidFill>
                            <a:latin typeface="Cambria Math" panose="02040503050406030204" pitchFamily="18" charset="0"/>
                          </a:rPr>
                          <m:t>𝑷</m:t>
                        </m:r>
                        <m:r>
                          <a:rPr lang="en-GB" sz="3200" b="1" i="1" smtClean="0">
                            <a:solidFill>
                              <a:schemeClr val="tx1"/>
                            </a:solidFill>
                            <a:latin typeface="Cambria Math" panose="02040503050406030204" pitchFamily="18" charset="0"/>
                          </a:rPr>
                          <m:t>)</m:t>
                        </m:r>
                      </m:num>
                      <m:den>
                        <m:r>
                          <a:rPr lang="en-GB" sz="3200" b="1" i="1" smtClean="0">
                            <a:solidFill>
                              <a:srgbClr val="7030A0"/>
                            </a:solidFill>
                            <a:latin typeface="Cambria Math" panose="02040503050406030204" pitchFamily="18" charset="0"/>
                          </a:rPr>
                          <m:t>𝑺𝑺𝑬</m:t>
                        </m:r>
                        <m:r>
                          <a:rPr lang="en-GB" sz="3200" b="0" i="1" smtClean="0">
                            <a:latin typeface="Cambria Math" panose="02040503050406030204" pitchFamily="18" charset="0"/>
                          </a:rPr>
                          <m:t> </m:t>
                        </m:r>
                        <m:r>
                          <m:rPr>
                            <m:nor/>
                          </m:rPr>
                          <a:rPr lang="en-GB" sz="3200" b="0" i="0" smtClean="0">
                            <a:latin typeface="Cambria Math" panose="02040503050406030204" pitchFamily="18" charset="0"/>
                          </a:rPr>
                          <m:t>/</m:t>
                        </m:r>
                        <m:r>
                          <a:rPr lang="en-GB" sz="3200" b="0" i="1" smtClean="0">
                            <a:latin typeface="Cambria Math" panose="02040503050406030204" pitchFamily="18" charset="0"/>
                          </a:rPr>
                          <m:t> </m:t>
                        </m:r>
                        <m:r>
                          <a:rPr lang="en-GB" sz="3200" b="0" i="1" smtClean="0">
                            <a:latin typeface="Cambria Math" panose="02040503050406030204" pitchFamily="18" charset="0"/>
                          </a:rPr>
                          <m:t>𝑛</m:t>
                        </m:r>
                        <m:r>
                          <a:rPr lang="en-GB" sz="3200" b="0" i="1" smtClean="0">
                            <a:latin typeface="Cambria Math" panose="02040503050406030204" pitchFamily="18" charset="0"/>
                          </a:rPr>
                          <m:t> −</m:t>
                        </m:r>
                        <m:r>
                          <a:rPr lang="en-GB" sz="3200" b="1" i="1" smtClean="0">
                            <a:solidFill>
                              <a:srgbClr val="7030A0"/>
                            </a:solidFill>
                            <a:latin typeface="Cambria Math" panose="02040503050406030204" pitchFamily="18" charset="0"/>
                          </a:rPr>
                          <m:t>𝑷</m:t>
                        </m:r>
                      </m:den>
                    </m:f>
                  </m:oMath>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3650825" y="3953780"/>
                <a:ext cx="3549048" cy="886012"/>
              </a:xfrm>
              <a:prstGeom prst="rect">
                <a:avLst/>
              </a:prstGeom>
              <a:blipFill>
                <a:blip r:embed="rId5"/>
                <a:stretch>
                  <a:fillRect l="-4467" b="-4138"/>
                </a:stretch>
              </a:blipFill>
            </p:spPr>
            <p:txBody>
              <a:bodyPr/>
              <a:lstStyle/>
              <a:p>
                <a:r>
                  <a:rPr lang="en-GB">
                    <a:noFill/>
                  </a:rPr>
                  <a:t> </a:t>
                </a:r>
              </a:p>
            </p:txBody>
          </p:sp>
        </mc:Fallback>
      </mc:AlternateContent>
      <p:grpSp>
        <p:nvGrpSpPr>
          <p:cNvPr id="9" name="Group 8"/>
          <p:cNvGrpSpPr/>
          <p:nvPr/>
        </p:nvGrpSpPr>
        <p:grpSpPr>
          <a:xfrm>
            <a:off x="6019558" y="1490401"/>
            <a:ext cx="1109257" cy="795925"/>
            <a:chOff x="6003695" y="2815112"/>
            <a:chExt cx="1109257" cy="795925"/>
          </a:xfrm>
        </p:grpSpPr>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l="54144" r="1041" b="10180"/>
            <a:stretch/>
          </p:blipFill>
          <p:spPr>
            <a:xfrm>
              <a:off x="6003695" y="2815112"/>
              <a:ext cx="1109257" cy="795925"/>
            </a:xfrm>
            <a:prstGeom prst="rect">
              <a:avLst/>
            </a:prstGeom>
          </p:spPr>
        </p:pic>
        <p:sp>
          <p:nvSpPr>
            <p:cNvPr id="35" name="Rectangle 34"/>
            <p:cNvSpPr/>
            <p:nvPr/>
          </p:nvSpPr>
          <p:spPr>
            <a:xfrm>
              <a:off x="6801997" y="2919374"/>
              <a:ext cx="235905" cy="12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6019558" y="2809228"/>
            <a:ext cx="1127010" cy="796420"/>
            <a:chOff x="6019558" y="2809228"/>
            <a:chExt cx="1127010" cy="796420"/>
          </a:xfrm>
        </p:grpSpPr>
        <p:pic>
          <p:nvPicPr>
            <p:cNvPr id="39" name="Content Placeholder 3"/>
            <p:cNvPicPr>
              <a:picLocks noChangeAspect="1"/>
            </p:cNvPicPr>
            <p:nvPr/>
          </p:nvPicPr>
          <p:blipFill rotWithShape="1">
            <a:blip r:embed="rId7" cstate="print">
              <a:extLst>
                <a:ext uri="{28A0092B-C50C-407E-A947-70E740481C1C}">
                  <a14:useLocalDpi xmlns:a14="http://schemas.microsoft.com/office/drawing/2010/main" val="0"/>
                </a:ext>
              </a:extLst>
            </a:blip>
            <a:srcRect l="2864" t="6575" r="51813" b="9288"/>
            <a:stretch/>
          </p:blipFill>
          <p:spPr>
            <a:xfrm>
              <a:off x="6019558" y="2809228"/>
              <a:ext cx="1127010" cy="796420"/>
            </a:xfrm>
            <a:prstGeom prst="rect">
              <a:avLst/>
            </a:prstGeom>
          </p:spPr>
        </p:pic>
        <p:sp>
          <p:nvSpPr>
            <p:cNvPr id="40" name="Rectangle 39"/>
            <p:cNvSpPr/>
            <p:nvPr/>
          </p:nvSpPr>
          <p:spPr>
            <a:xfrm>
              <a:off x="6797151" y="2898080"/>
              <a:ext cx="235905" cy="12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23376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4567" y="1140139"/>
            <a:ext cx="11331767" cy="2526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04567" y="23932"/>
            <a:ext cx="10515600" cy="1325563"/>
          </a:xfrm>
        </p:spPr>
        <p:txBody>
          <a:bodyPr>
            <a:normAutofit/>
          </a:bodyPr>
          <a:lstStyle/>
          <a:p>
            <a:r>
              <a:rPr lang="en-US" sz="3200" b="1" dirty="0">
                <a:latin typeface="+mn-lt"/>
              </a:rPr>
              <a:t>Model selection for General Linear </a:t>
            </a:r>
            <a:r>
              <a:rPr lang="en-US" sz="3200" b="1" dirty="0" smtClean="0">
                <a:latin typeface="+mn-lt"/>
              </a:rPr>
              <a:t>Model – F test</a:t>
            </a:r>
            <a:endParaRPr lang="en-US" sz="3200" b="1" dirty="0">
              <a:latin typeface="+mn-lt"/>
            </a:endParaRPr>
          </a:p>
        </p:txBody>
      </p:sp>
      <p:sp>
        <p:nvSpPr>
          <p:cNvPr id="3" name="Content Placeholder 2"/>
          <p:cNvSpPr>
            <a:spLocks noGrp="1"/>
          </p:cNvSpPr>
          <p:nvPr>
            <p:ph idx="1"/>
          </p:nvPr>
        </p:nvSpPr>
        <p:spPr/>
        <p:txBody>
          <a:bodyPr/>
          <a:lstStyle/>
          <a:p>
            <a:pPr marL="0" indent="0">
              <a:buNone/>
            </a:pPr>
            <a:r>
              <a:rPr lang="mr-IN" dirty="0" smtClean="0"/>
              <a:t/>
            </a:r>
            <a:br>
              <a:rPr lang="mr-IN" dirty="0" smtClean="0"/>
            </a:br>
            <a:endParaRPr lang="en-US" dirty="0"/>
          </a:p>
        </p:txBody>
      </p:sp>
      <p:sp>
        <p:nvSpPr>
          <p:cNvPr id="6" name="TextBox 5"/>
          <p:cNvSpPr txBox="1"/>
          <p:nvPr/>
        </p:nvSpPr>
        <p:spPr>
          <a:xfrm>
            <a:off x="671515" y="3657433"/>
            <a:ext cx="4080681" cy="923330"/>
          </a:xfrm>
          <a:prstGeom prst="rect">
            <a:avLst/>
          </a:prstGeom>
          <a:noFill/>
        </p:spPr>
        <p:txBody>
          <a:bodyPr wrap="square" rtlCol="0">
            <a:spAutoFit/>
          </a:bodyPr>
          <a:lstStyle/>
          <a:p>
            <a:r>
              <a:rPr lang="en-US" b="1" dirty="0"/>
              <a:t>2. Comparing Error reductions</a:t>
            </a:r>
          </a:p>
          <a:p>
            <a:endParaRPr lang="en-US" dirty="0"/>
          </a:p>
          <a:p>
            <a:endParaRPr lang="en-US" dirty="0"/>
          </a:p>
        </p:txBody>
      </p:sp>
      <p:sp>
        <p:nvSpPr>
          <p:cNvPr id="8" name="TextBox 7"/>
          <p:cNvSpPr txBox="1"/>
          <p:nvPr/>
        </p:nvSpPr>
        <p:spPr>
          <a:xfrm>
            <a:off x="6249795" y="1349495"/>
            <a:ext cx="4080681" cy="923330"/>
          </a:xfrm>
          <a:prstGeom prst="rect">
            <a:avLst/>
          </a:prstGeom>
          <a:noFill/>
        </p:spPr>
        <p:txBody>
          <a:bodyPr wrap="square" rtlCol="0">
            <a:spAutoFit/>
          </a:bodyPr>
          <a:lstStyle/>
          <a:p>
            <a:endParaRPr lang="en-US" dirty="0"/>
          </a:p>
          <a:p>
            <a:endParaRPr lang="en-US" dirty="0"/>
          </a:p>
          <a:p>
            <a:endParaRPr lang="en-US" dirty="0"/>
          </a:p>
        </p:txBody>
      </p:sp>
      <p:sp>
        <p:nvSpPr>
          <p:cNvPr id="7" name="TextBox 6"/>
          <p:cNvSpPr txBox="1"/>
          <p:nvPr/>
        </p:nvSpPr>
        <p:spPr>
          <a:xfrm>
            <a:off x="8666192" y="3672244"/>
            <a:ext cx="4503485" cy="1200329"/>
          </a:xfrm>
          <a:prstGeom prst="rect">
            <a:avLst/>
          </a:prstGeom>
          <a:noFill/>
        </p:spPr>
        <p:txBody>
          <a:bodyPr wrap="square" rtlCol="0">
            <a:spAutoFit/>
          </a:bodyPr>
          <a:lstStyle/>
          <a:p>
            <a:r>
              <a:rPr lang="en-US" b="1" dirty="0"/>
              <a:t>SSE</a:t>
            </a:r>
            <a:r>
              <a:rPr lang="en-US" dirty="0"/>
              <a:t>: </a:t>
            </a:r>
            <a:r>
              <a:rPr lang="en-US" dirty="0" smtClean="0"/>
              <a:t>the sum of squared error;</a:t>
            </a:r>
          </a:p>
          <a:p>
            <a:r>
              <a:rPr lang="en-US" b="1" dirty="0" smtClean="0"/>
              <a:t>P</a:t>
            </a:r>
            <a:r>
              <a:rPr lang="en-US" dirty="0" smtClean="0"/>
              <a:t>: the number of parameters </a:t>
            </a:r>
          </a:p>
          <a:p>
            <a:r>
              <a:rPr lang="en-US" b="1" dirty="0" smtClean="0"/>
              <a:t>n</a:t>
            </a:r>
            <a:r>
              <a:rPr lang="en-US" dirty="0"/>
              <a:t>: the number of observations</a:t>
            </a:r>
          </a:p>
          <a:p>
            <a:endParaRPr lang="en-US" dirty="0"/>
          </a:p>
        </p:txBody>
      </p:sp>
      <p:sp>
        <p:nvSpPr>
          <p:cNvPr id="4" name="TextBox 3"/>
          <p:cNvSpPr txBox="1"/>
          <p:nvPr/>
        </p:nvSpPr>
        <p:spPr>
          <a:xfrm>
            <a:off x="3147035" y="1145389"/>
            <a:ext cx="5773696" cy="923330"/>
          </a:xfrm>
          <a:prstGeom prst="rect">
            <a:avLst/>
          </a:prstGeom>
          <a:noFill/>
        </p:spPr>
        <p:txBody>
          <a:bodyPr wrap="none" rtlCol="0">
            <a:spAutoFit/>
          </a:bodyPr>
          <a:lstStyle/>
          <a:p>
            <a:r>
              <a:rPr lang="en-GB" b="1" dirty="0" smtClean="0">
                <a:solidFill>
                  <a:srgbClr val="FFC000"/>
                </a:solidFill>
              </a:rPr>
              <a:t>Simple Model</a:t>
            </a:r>
            <a:r>
              <a:rPr lang="en-GB" dirty="0" smtClean="0"/>
              <a:t> = Dog preference is predicted well by height.</a:t>
            </a:r>
          </a:p>
          <a:p>
            <a:endParaRPr lang="en-GB" dirty="0"/>
          </a:p>
          <a:p>
            <a:endParaRPr lang="en-GB" dirty="0"/>
          </a:p>
        </p:txBody>
      </p:sp>
      <mc:AlternateContent xmlns:mc="http://schemas.openxmlformats.org/markup-compatibility/2006" xmlns:a14="http://schemas.microsoft.com/office/drawing/2010/main">
        <mc:Choice Requires="a14">
          <p:sp>
            <p:nvSpPr>
              <p:cNvPr id="19" name="TextBox 18"/>
              <p:cNvSpPr txBox="1"/>
              <p:nvPr/>
            </p:nvSpPr>
            <p:spPr>
              <a:xfrm>
                <a:off x="7227716" y="1651613"/>
                <a:ext cx="344620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0" smtClean="0">
                          <a:solidFill>
                            <a:srgbClr val="FFC000"/>
                          </a:solidFill>
                          <a:latin typeface="Cambria Math" panose="02040503050406030204" pitchFamily="18" charset="0"/>
                          <a:ea typeface="Cambria Math" panose="02040503050406030204" pitchFamily="18" charset="0"/>
                        </a:rPr>
                        <m:t>𝐌𝐨𝐝𝐞𝐥</m:t>
                      </m:r>
                      <m:r>
                        <a:rPr lang="en-GB" sz="2800" b="1" i="0" smtClean="0">
                          <a:solidFill>
                            <a:srgbClr val="FFC000"/>
                          </a:solidFill>
                          <a:latin typeface="Cambria Math" panose="02040503050406030204" pitchFamily="18" charset="0"/>
                          <a:ea typeface="Cambria Math" panose="02040503050406030204" pitchFamily="18" charset="0"/>
                        </a:rPr>
                        <m:t> </m:t>
                      </m:r>
                      <m:d>
                        <m:dPr>
                          <m:ctrlPr>
                            <a:rPr lang="en-GB" sz="2800" b="1" i="1" smtClean="0">
                              <a:solidFill>
                                <a:srgbClr val="FFC000"/>
                              </a:solidFill>
                              <a:latin typeface="Cambria Math" panose="02040503050406030204" pitchFamily="18" charset="0"/>
                              <a:ea typeface="Cambria Math" panose="02040503050406030204" pitchFamily="18" charset="0"/>
                            </a:rPr>
                          </m:ctrlPr>
                        </m:dPr>
                        <m:e>
                          <m:r>
                            <a:rPr lang="en-GB" sz="2800" b="1" i="0" smtClean="0">
                              <a:solidFill>
                                <a:srgbClr val="FFC000"/>
                              </a:solidFill>
                              <a:latin typeface="Cambria Math" panose="02040503050406030204" pitchFamily="18" charset="0"/>
                              <a:ea typeface="Cambria Math" panose="02040503050406030204" pitchFamily="18" charset="0"/>
                            </a:rPr>
                            <m:t>𝐒</m:t>
                          </m:r>
                        </m:e>
                      </m:d>
                      <m:r>
                        <a:rPr lang="en-GB" sz="2800" b="0" i="1" smtClean="0">
                          <a:solidFill>
                            <a:srgbClr val="FFC000"/>
                          </a:solidFill>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𝑚</m:t>
                      </m:r>
                      <m:r>
                        <m:rPr>
                          <m:nor/>
                        </m:rPr>
                        <a:rPr lang="en-GB" sz="2800" b="1" i="1">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𝑐</m:t>
                      </m:r>
                    </m:oMath>
                  </m:oMathPara>
                </a14:m>
                <a:endParaRPr lang="en-GB" sz="2800" i="1" dirty="0">
                  <a:latin typeface="Cambria Math" panose="02040503050406030204" pitchFamily="18" charset="0"/>
                  <a:ea typeface="Cambria Math" panose="020405030504060302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227716" y="1651613"/>
                <a:ext cx="3446200" cy="430887"/>
              </a:xfrm>
              <a:prstGeom prst="rect">
                <a:avLst/>
              </a:prstGeom>
              <a:blipFill>
                <a:blip r:embed="rId3"/>
                <a:stretch>
                  <a:fillRect/>
                </a:stretch>
              </a:blipFill>
            </p:spPr>
            <p:txBody>
              <a:bodyPr/>
              <a:lstStyle/>
              <a:p>
                <a:r>
                  <a:rPr lang="en-GB">
                    <a:noFill/>
                  </a:rPr>
                  <a:t> </a:t>
                </a:r>
              </a:p>
            </p:txBody>
          </p:sp>
        </mc:Fallback>
      </mc:AlternateContent>
      <p:sp>
        <p:nvSpPr>
          <p:cNvPr id="20" name="TextBox 19"/>
          <p:cNvSpPr txBox="1"/>
          <p:nvPr/>
        </p:nvSpPr>
        <p:spPr>
          <a:xfrm>
            <a:off x="3272637" y="2395545"/>
            <a:ext cx="7227043" cy="923330"/>
          </a:xfrm>
          <a:prstGeom prst="rect">
            <a:avLst/>
          </a:prstGeom>
          <a:noFill/>
        </p:spPr>
        <p:txBody>
          <a:bodyPr wrap="none" rtlCol="0">
            <a:spAutoFit/>
          </a:bodyPr>
          <a:lstStyle/>
          <a:p>
            <a:r>
              <a:rPr lang="en-GB" b="1" dirty="0" smtClean="0">
                <a:solidFill>
                  <a:srgbClr val="7030A0"/>
                </a:solidFill>
              </a:rPr>
              <a:t>Augmented Model </a:t>
            </a:r>
            <a:r>
              <a:rPr lang="en-GB" dirty="0" smtClean="0"/>
              <a:t>= Dog preference is predicted better by height and age</a:t>
            </a:r>
          </a:p>
          <a:p>
            <a:endParaRPr lang="en-GB" dirty="0"/>
          </a:p>
          <a:p>
            <a:endParaRPr lang="en-GB" dirty="0"/>
          </a:p>
        </p:txBody>
      </p:sp>
      <mc:AlternateContent xmlns:mc="http://schemas.openxmlformats.org/markup-compatibility/2006" xmlns:a14="http://schemas.microsoft.com/office/drawing/2010/main">
        <mc:Choice Requires="a14">
          <p:sp>
            <p:nvSpPr>
              <p:cNvPr id="21" name="TextBox 20"/>
              <p:cNvSpPr txBox="1"/>
              <p:nvPr/>
            </p:nvSpPr>
            <p:spPr>
              <a:xfrm>
                <a:off x="7199873" y="2961820"/>
                <a:ext cx="463646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0" smtClean="0">
                          <a:solidFill>
                            <a:srgbClr val="7030A0"/>
                          </a:solidFill>
                          <a:latin typeface="Cambria Math" panose="02040503050406030204" pitchFamily="18" charset="0"/>
                          <a:ea typeface="Cambria Math" panose="02040503050406030204" pitchFamily="18" charset="0"/>
                        </a:rPr>
                        <m:t>𝐌𝐨𝐝𝐞𝐥</m:t>
                      </m:r>
                      <m:r>
                        <a:rPr lang="en-GB" sz="2800" b="1" i="0" smtClean="0">
                          <a:solidFill>
                            <a:srgbClr val="7030A0"/>
                          </a:solidFill>
                          <a:latin typeface="Cambria Math" panose="02040503050406030204" pitchFamily="18" charset="0"/>
                          <a:ea typeface="Cambria Math" panose="02040503050406030204" pitchFamily="18" charset="0"/>
                        </a:rPr>
                        <m:t> </m:t>
                      </m:r>
                      <m:d>
                        <m:dPr>
                          <m:ctrlPr>
                            <a:rPr lang="en-GB" sz="2800" b="1" i="1" smtClean="0">
                              <a:solidFill>
                                <a:srgbClr val="7030A0"/>
                              </a:solidFill>
                              <a:latin typeface="Cambria Math" panose="02040503050406030204" pitchFamily="18" charset="0"/>
                              <a:ea typeface="Cambria Math" panose="02040503050406030204" pitchFamily="18" charset="0"/>
                            </a:rPr>
                          </m:ctrlPr>
                        </m:dPr>
                        <m:e>
                          <m:r>
                            <a:rPr lang="en-GB" sz="2800" b="1" i="0" smtClean="0">
                              <a:solidFill>
                                <a:srgbClr val="7030A0"/>
                              </a:solidFill>
                              <a:latin typeface="Cambria Math" panose="02040503050406030204" pitchFamily="18" charset="0"/>
                              <a:ea typeface="Cambria Math" panose="02040503050406030204" pitchFamily="18" charset="0"/>
                            </a:rPr>
                            <m:t>𝐀</m:t>
                          </m:r>
                        </m:e>
                      </m:d>
                      <m:r>
                        <a:rPr lang="en-GB" sz="2800" b="0" i="1" smtClean="0">
                          <a:solidFill>
                            <a:srgbClr val="7030A0"/>
                          </a:solidFill>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𝑚</m:t>
                      </m:r>
                      <m:r>
                        <m:rPr>
                          <m:nor/>
                        </m:rPr>
                        <a:rPr lang="en-GB" sz="2800" b="1"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𝑛</m:t>
                      </m:r>
                      <m:r>
                        <m:rPr>
                          <m:nor/>
                        </m:rPr>
                        <a:rPr lang="en-GB" sz="2800" b="1"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baseline="30000" smtClean="0">
                          <a:latin typeface="Cambria Math" panose="02040503050406030204" pitchFamily="18" charset="0"/>
                          <a:ea typeface="Cambria Math" panose="02040503050406030204" pitchFamily="18" charset="0"/>
                        </a:rPr>
                        <m:t>2</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𝑐</m:t>
                      </m:r>
                    </m:oMath>
                  </m:oMathPara>
                </a14:m>
                <a:endParaRPr lang="en-GB" sz="2800" i="1" dirty="0">
                  <a:latin typeface="Cambria Math" panose="02040503050406030204" pitchFamily="18" charset="0"/>
                  <a:ea typeface="Cambria Math" panose="020405030504060302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199873" y="2961820"/>
                <a:ext cx="4636461" cy="430887"/>
              </a:xfrm>
              <a:prstGeom prst="rect">
                <a:avLst/>
              </a:prstGeom>
              <a:blipFill>
                <a:blip r:embed="rId4"/>
                <a:stretch>
                  <a:fillRect/>
                </a:stretch>
              </a:blipFill>
            </p:spPr>
            <p:txBody>
              <a:bodyPr/>
              <a:lstStyle/>
              <a:p>
                <a:r>
                  <a:rPr lang="en-GB">
                    <a:noFill/>
                  </a:rPr>
                  <a:t> </a:t>
                </a:r>
              </a:p>
            </p:txBody>
          </p:sp>
        </mc:Fallback>
      </mc:AlternateContent>
      <p:sp>
        <p:nvSpPr>
          <p:cNvPr id="22" name="TextBox 21"/>
          <p:cNvSpPr txBox="1"/>
          <p:nvPr/>
        </p:nvSpPr>
        <p:spPr>
          <a:xfrm>
            <a:off x="685254" y="1140139"/>
            <a:ext cx="4080681" cy="1200329"/>
          </a:xfrm>
          <a:prstGeom prst="rect">
            <a:avLst/>
          </a:prstGeom>
          <a:noFill/>
        </p:spPr>
        <p:txBody>
          <a:bodyPr wrap="square" rtlCol="0">
            <a:spAutoFit/>
          </a:bodyPr>
          <a:lstStyle/>
          <a:p>
            <a:pPr marL="342900" indent="-342900">
              <a:buAutoNum type="arabicPeriod"/>
            </a:pPr>
            <a:r>
              <a:rPr lang="en-US" b="1" dirty="0" smtClean="0"/>
              <a:t>Define models</a:t>
            </a:r>
          </a:p>
          <a:p>
            <a:pPr marL="342900" indent="-342900">
              <a:buAutoNum type="arabicPeriod"/>
            </a:pPr>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650825" y="3953780"/>
                <a:ext cx="3549048" cy="886012"/>
              </a:xfrm>
              <a:prstGeom prst="rect">
                <a:avLst/>
              </a:prstGeom>
              <a:noFill/>
            </p:spPr>
            <p:txBody>
              <a:bodyPr wrap="none" lIns="0" tIns="0" rIns="0" bIns="0" rtlCol="0">
                <a:spAutoFit/>
              </a:bodyPr>
              <a:lstStyle/>
              <a:p>
                <a:r>
                  <a:rPr lang="en-GB" sz="3200" i="1" dirty="0" smtClean="0">
                    <a:latin typeface="Cambria Math" panose="02040503050406030204" pitchFamily="18" charset="0"/>
                    <a:ea typeface="Cambria Math" panose="02040503050406030204" pitchFamily="18" charset="0"/>
                  </a:rPr>
                  <a:t> F = </a:t>
                </a:r>
                <a14:m>
                  <m:oMath xmlns:m="http://schemas.openxmlformats.org/officeDocument/2006/math">
                    <m:f>
                      <m:fPr>
                        <m:ctrlPr>
                          <a:rPr lang="en-GB" sz="3200" i="1" smtClean="0">
                            <a:latin typeface="Cambria Math" panose="02040503050406030204" pitchFamily="18" charset="0"/>
                          </a:rPr>
                        </m:ctrlPr>
                      </m:fPr>
                      <m:num>
                        <m:r>
                          <a:rPr lang="en-GB" sz="3200" b="1" i="1" smtClean="0">
                            <a:latin typeface="Cambria Math" panose="02040503050406030204" pitchFamily="18" charset="0"/>
                          </a:rPr>
                          <m:t>(</m:t>
                        </m:r>
                        <m:r>
                          <a:rPr lang="en-GB" sz="3200" b="1" i="1" smtClean="0">
                            <a:solidFill>
                              <a:srgbClr val="FFC000"/>
                            </a:solidFill>
                            <a:latin typeface="Cambria Math" panose="02040503050406030204" pitchFamily="18" charset="0"/>
                          </a:rPr>
                          <m:t>𝑺𝑺𝑬</m:t>
                        </m:r>
                        <m:r>
                          <a:rPr lang="en-GB" sz="3200" b="0" i="1" smtClean="0">
                            <a:latin typeface="Cambria Math" panose="02040503050406030204" pitchFamily="18" charset="0"/>
                          </a:rPr>
                          <m:t> −</m:t>
                        </m:r>
                        <m:r>
                          <a:rPr lang="en-GB" sz="3200" b="1" i="1" smtClean="0">
                            <a:solidFill>
                              <a:srgbClr val="7030A0"/>
                            </a:solidFill>
                            <a:latin typeface="Cambria Math" panose="02040503050406030204" pitchFamily="18" charset="0"/>
                          </a:rPr>
                          <m:t>𝑺𝑺𝑬</m:t>
                        </m:r>
                        <m:r>
                          <a:rPr lang="en-GB" sz="3200" b="1" i="1" smtClean="0">
                            <a:solidFill>
                              <a:schemeClr val="tx1"/>
                            </a:solidFill>
                            <a:latin typeface="Cambria Math" panose="02040503050406030204" pitchFamily="18" charset="0"/>
                          </a:rPr>
                          <m:t>)</m:t>
                        </m:r>
                        <m:r>
                          <m:rPr>
                            <m:nor/>
                          </m:rPr>
                          <a:rPr lang="en-GB" sz="3200" b="0" i="0" smtClean="0">
                            <a:latin typeface="Cambria Math" panose="02040503050406030204" pitchFamily="18" charset="0"/>
                          </a:rPr>
                          <m:t>/</m:t>
                        </m:r>
                        <m:r>
                          <a:rPr lang="en-GB" sz="3200" b="1" i="1" smtClean="0">
                            <a:latin typeface="Cambria Math" panose="02040503050406030204" pitchFamily="18" charset="0"/>
                          </a:rPr>
                          <m:t>(</m:t>
                        </m:r>
                        <m:r>
                          <a:rPr lang="en-GB" sz="3200" b="1" i="1" smtClean="0">
                            <a:solidFill>
                              <a:srgbClr val="7030A0"/>
                            </a:solidFill>
                            <a:latin typeface="Cambria Math" panose="02040503050406030204" pitchFamily="18" charset="0"/>
                          </a:rPr>
                          <m:t>𝑷</m:t>
                        </m:r>
                        <m:r>
                          <a:rPr lang="en-GB" sz="3200" b="0" i="1" smtClean="0">
                            <a:latin typeface="Cambria Math" panose="02040503050406030204" pitchFamily="18" charset="0"/>
                          </a:rPr>
                          <m:t> −</m:t>
                        </m:r>
                        <m:r>
                          <a:rPr lang="en-GB" sz="3200" b="1" i="1" smtClean="0">
                            <a:solidFill>
                              <a:srgbClr val="FFC000"/>
                            </a:solidFill>
                            <a:latin typeface="Cambria Math" panose="02040503050406030204" pitchFamily="18" charset="0"/>
                          </a:rPr>
                          <m:t>𝑷</m:t>
                        </m:r>
                        <m:r>
                          <a:rPr lang="en-GB" sz="3200" b="1" i="1" smtClean="0">
                            <a:solidFill>
                              <a:schemeClr val="tx1"/>
                            </a:solidFill>
                            <a:latin typeface="Cambria Math" panose="02040503050406030204" pitchFamily="18" charset="0"/>
                          </a:rPr>
                          <m:t>)</m:t>
                        </m:r>
                      </m:num>
                      <m:den>
                        <m:r>
                          <a:rPr lang="en-GB" sz="3200" b="1" i="1" smtClean="0">
                            <a:solidFill>
                              <a:srgbClr val="7030A0"/>
                            </a:solidFill>
                            <a:latin typeface="Cambria Math" panose="02040503050406030204" pitchFamily="18" charset="0"/>
                          </a:rPr>
                          <m:t>𝑺𝑺𝑬</m:t>
                        </m:r>
                        <m:r>
                          <a:rPr lang="en-GB" sz="3200" b="0" i="1" smtClean="0">
                            <a:latin typeface="Cambria Math" panose="02040503050406030204" pitchFamily="18" charset="0"/>
                          </a:rPr>
                          <m:t> </m:t>
                        </m:r>
                        <m:r>
                          <m:rPr>
                            <m:nor/>
                          </m:rPr>
                          <a:rPr lang="en-GB" sz="3200" b="0" i="0" smtClean="0">
                            <a:latin typeface="Cambria Math" panose="02040503050406030204" pitchFamily="18" charset="0"/>
                          </a:rPr>
                          <m:t>/</m:t>
                        </m:r>
                        <m:r>
                          <a:rPr lang="en-GB" sz="3200" b="0" i="1" smtClean="0">
                            <a:latin typeface="Cambria Math" panose="02040503050406030204" pitchFamily="18" charset="0"/>
                          </a:rPr>
                          <m:t> </m:t>
                        </m:r>
                        <m:r>
                          <a:rPr lang="en-GB" sz="3200" b="0" i="1" smtClean="0">
                            <a:latin typeface="Cambria Math" panose="02040503050406030204" pitchFamily="18" charset="0"/>
                          </a:rPr>
                          <m:t>𝑛</m:t>
                        </m:r>
                        <m:r>
                          <a:rPr lang="en-GB" sz="3200" b="0" i="1" smtClean="0">
                            <a:latin typeface="Cambria Math" panose="02040503050406030204" pitchFamily="18" charset="0"/>
                          </a:rPr>
                          <m:t> −</m:t>
                        </m:r>
                        <m:r>
                          <a:rPr lang="en-GB" sz="3200" b="1" i="1" smtClean="0">
                            <a:solidFill>
                              <a:srgbClr val="7030A0"/>
                            </a:solidFill>
                            <a:latin typeface="Cambria Math" panose="02040503050406030204" pitchFamily="18" charset="0"/>
                          </a:rPr>
                          <m:t>𝑷</m:t>
                        </m:r>
                      </m:den>
                    </m:f>
                  </m:oMath>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3650825" y="3953780"/>
                <a:ext cx="3549048" cy="886012"/>
              </a:xfrm>
              <a:prstGeom prst="rect">
                <a:avLst/>
              </a:prstGeom>
              <a:blipFill>
                <a:blip r:embed="rId5"/>
                <a:stretch>
                  <a:fillRect l="-4467" b="-4138"/>
                </a:stretch>
              </a:blipFill>
            </p:spPr>
            <p:txBody>
              <a:bodyPr/>
              <a:lstStyle/>
              <a:p>
                <a:r>
                  <a:rPr lang="en-GB">
                    <a:noFill/>
                  </a:rPr>
                  <a:t> </a:t>
                </a:r>
              </a:p>
            </p:txBody>
          </p:sp>
        </mc:Fallback>
      </mc:AlternateContent>
      <p:sp>
        <p:nvSpPr>
          <p:cNvPr id="23" name="Rectangle 22"/>
          <p:cNvSpPr/>
          <p:nvPr/>
        </p:nvSpPr>
        <p:spPr>
          <a:xfrm>
            <a:off x="504567" y="5299775"/>
            <a:ext cx="11331767" cy="13254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685253" y="5415131"/>
            <a:ext cx="4080681" cy="923330"/>
          </a:xfrm>
          <a:prstGeom prst="rect">
            <a:avLst/>
          </a:prstGeom>
          <a:noFill/>
        </p:spPr>
        <p:txBody>
          <a:bodyPr wrap="square" rtlCol="0">
            <a:spAutoFit/>
          </a:bodyPr>
          <a:lstStyle/>
          <a:p>
            <a:r>
              <a:rPr lang="en-US" b="1" dirty="0"/>
              <a:t>3</a:t>
            </a:r>
            <a:r>
              <a:rPr lang="en-US" b="1" dirty="0" smtClean="0"/>
              <a:t>. Significance test</a:t>
            </a:r>
            <a:endParaRPr lang="en-US" b="1" dirty="0"/>
          </a:p>
          <a:p>
            <a:endParaRPr lang="en-US" dirty="0"/>
          </a:p>
          <a:p>
            <a:endParaRPr lang="en-US" dirty="0"/>
          </a:p>
        </p:txBody>
      </p:sp>
      <p:grpSp>
        <p:nvGrpSpPr>
          <p:cNvPr id="9" name="Group 8"/>
          <p:cNvGrpSpPr/>
          <p:nvPr/>
        </p:nvGrpSpPr>
        <p:grpSpPr>
          <a:xfrm>
            <a:off x="6019558" y="1490401"/>
            <a:ext cx="1109257" cy="795925"/>
            <a:chOff x="6003695" y="2815112"/>
            <a:chExt cx="1109257" cy="795925"/>
          </a:xfrm>
        </p:grpSpPr>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l="54144" r="1041" b="10180"/>
            <a:stretch/>
          </p:blipFill>
          <p:spPr>
            <a:xfrm>
              <a:off x="6003695" y="2815112"/>
              <a:ext cx="1109257" cy="795925"/>
            </a:xfrm>
            <a:prstGeom prst="rect">
              <a:avLst/>
            </a:prstGeom>
          </p:spPr>
        </p:pic>
        <p:sp>
          <p:nvSpPr>
            <p:cNvPr id="35" name="Rectangle 34"/>
            <p:cNvSpPr/>
            <p:nvPr/>
          </p:nvSpPr>
          <p:spPr>
            <a:xfrm>
              <a:off x="6801997" y="2919374"/>
              <a:ext cx="235905" cy="12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6019558" y="2809228"/>
            <a:ext cx="1127010" cy="796420"/>
            <a:chOff x="6019558" y="2809228"/>
            <a:chExt cx="1127010" cy="796420"/>
          </a:xfrm>
        </p:grpSpPr>
        <p:pic>
          <p:nvPicPr>
            <p:cNvPr id="39" name="Content Placeholder 3"/>
            <p:cNvPicPr>
              <a:picLocks noChangeAspect="1"/>
            </p:cNvPicPr>
            <p:nvPr/>
          </p:nvPicPr>
          <p:blipFill rotWithShape="1">
            <a:blip r:embed="rId7" cstate="print">
              <a:extLst>
                <a:ext uri="{28A0092B-C50C-407E-A947-70E740481C1C}">
                  <a14:useLocalDpi xmlns:a14="http://schemas.microsoft.com/office/drawing/2010/main" val="0"/>
                </a:ext>
              </a:extLst>
            </a:blip>
            <a:srcRect l="2864" t="6575" r="51813" b="9288"/>
            <a:stretch/>
          </p:blipFill>
          <p:spPr>
            <a:xfrm>
              <a:off x="6019558" y="2809228"/>
              <a:ext cx="1127010" cy="796420"/>
            </a:xfrm>
            <a:prstGeom prst="rect">
              <a:avLst/>
            </a:prstGeom>
          </p:spPr>
        </p:pic>
        <p:sp>
          <p:nvSpPr>
            <p:cNvPr id="40" name="Rectangle 39"/>
            <p:cNvSpPr/>
            <p:nvPr/>
          </p:nvSpPr>
          <p:spPr>
            <a:xfrm>
              <a:off x="6797151" y="2898080"/>
              <a:ext cx="235905" cy="12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39713" t="17293" r="37408" b="61620"/>
          <a:stretch/>
        </p:blipFill>
        <p:spPr>
          <a:xfrm>
            <a:off x="4918880" y="5192528"/>
            <a:ext cx="2934113" cy="1539952"/>
          </a:xfrm>
          <a:prstGeom prst="rect">
            <a:avLst/>
          </a:prstGeom>
        </p:spPr>
      </p:pic>
      <p:sp>
        <p:nvSpPr>
          <p:cNvPr id="11" name="TextBox 10"/>
          <p:cNvSpPr txBox="1"/>
          <p:nvPr/>
        </p:nvSpPr>
        <p:spPr>
          <a:xfrm>
            <a:off x="6756512" y="5464330"/>
            <a:ext cx="1708801" cy="338554"/>
          </a:xfrm>
          <a:prstGeom prst="rect">
            <a:avLst/>
          </a:prstGeom>
          <a:noFill/>
        </p:spPr>
        <p:txBody>
          <a:bodyPr wrap="none" rtlCol="0">
            <a:spAutoFit/>
          </a:bodyPr>
          <a:lstStyle/>
          <a:p>
            <a:r>
              <a:rPr lang="en-GB" sz="1600" dirty="0" smtClean="0"/>
              <a:t>Critical Value (df1)</a:t>
            </a:r>
            <a:endParaRPr lang="en-GB" sz="1600" dirty="0"/>
          </a:p>
        </p:txBody>
      </p:sp>
      <p:sp>
        <p:nvSpPr>
          <p:cNvPr id="13" name="Rectangle 12"/>
          <p:cNvSpPr/>
          <p:nvPr/>
        </p:nvSpPr>
        <p:spPr>
          <a:xfrm>
            <a:off x="6464300" y="5299775"/>
            <a:ext cx="450803" cy="21837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4070354" y="5633139"/>
            <a:ext cx="1291636" cy="338554"/>
          </a:xfrm>
          <a:prstGeom prst="rect">
            <a:avLst/>
          </a:prstGeom>
          <a:noFill/>
        </p:spPr>
        <p:txBody>
          <a:bodyPr wrap="none" rtlCol="0">
            <a:spAutoFit/>
          </a:bodyPr>
          <a:lstStyle/>
          <a:p>
            <a:r>
              <a:rPr lang="en-GB" sz="1600" dirty="0" smtClean="0"/>
              <a:t>F distribution</a:t>
            </a:r>
            <a:endParaRPr lang="en-GB" sz="1600" dirty="0"/>
          </a:p>
        </p:txBody>
      </p:sp>
    </p:spTree>
    <p:extLst>
      <p:ext uri="{BB962C8B-B14F-4D97-AF65-F5344CB8AC3E}">
        <p14:creationId xmlns:p14="http://schemas.microsoft.com/office/powerpoint/2010/main" val="1076574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11" y="228289"/>
            <a:ext cx="10515600" cy="1325563"/>
          </a:xfrm>
        </p:spPr>
        <p:txBody>
          <a:bodyPr>
            <a:normAutofit/>
          </a:bodyPr>
          <a:lstStyle/>
          <a:p>
            <a:r>
              <a:rPr lang="en-GB" sz="3200" b="1" dirty="0" smtClean="0">
                <a:latin typeface="+mn-lt"/>
              </a:rPr>
              <a:t>Overfitting? What’s the problem?</a:t>
            </a:r>
            <a:endParaRPr lang="en-GB" sz="3200" b="1" dirty="0">
              <a:latin typeface="+mn-lt"/>
            </a:endParaRPr>
          </a:p>
        </p:txBody>
      </p:sp>
    </p:spTree>
    <p:extLst>
      <p:ext uri="{BB962C8B-B14F-4D97-AF65-F5344CB8AC3E}">
        <p14:creationId xmlns:p14="http://schemas.microsoft.com/office/powerpoint/2010/main" val="3060665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11" y="228289"/>
            <a:ext cx="10515600" cy="1325563"/>
          </a:xfrm>
        </p:spPr>
        <p:txBody>
          <a:bodyPr>
            <a:normAutofit/>
          </a:bodyPr>
          <a:lstStyle/>
          <a:p>
            <a:r>
              <a:rPr lang="en-GB" sz="3200" b="1" dirty="0" smtClean="0">
                <a:latin typeface="+mn-lt"/>
              </a:rPr>
              <a:t>Overfitting? What’s the problem?</a:t>
            </a:r>
            <a:endParaRPr lang="en-GB" sz="3200" b="1" dirty="0">
              <a:latin typeface="+mn-lt"/>
            </a:endParaRPr>
          </a:p>
        </p:txBody>
      </p:sp>
      <p:sp>
        <p:nvSpPr>
          <p:cNvPr id="7" name="TextBox 6"/>
          <p:cNvSpPr txBox="1"/>
          <p:nvPr/>
        </p:nvSpPr>
        <p:spPr>
          <a:xfrm>
            <a:off x="966806" y="1775355"/>
            <a:ext cx="6899133" cy="369332"/>
          </a:xfrm>
          <a:prstGeom prst="rect">
            <a:avLst/>
          </a:prstGeom>
          <a:noFill/>
        </p:spPr>
        <p:txBody>
          <a:bodyPr wrap="none" rtlCol="0">
            <a:spAutoFit/>
          </a:bodyPr>
          <a:lstStyle/>
          <a:p>
            <a:r>
              <a:rPr lang="en-GB" b="1" dirty="0" smtClean="0"/>
              <a:t>More parameters we have – the more variance in the data we will fit!</a:t>
            </a:r>
            <a:endParaRPr lang="en-GB" b="1" dirty="0"/>
          </a:p>
        </p:txBody>
      </p:sp>
    </p:spTree>
    <p:extLst>
      <p:ext uri="{BB962C8B-B14F-4D97-AF65-F5344CB8AC3E}">
        <p14:creationId xmlns:p14="http://schemas.microsoft.com/office/powerpoint/2010/main" val="1190503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11" y="228289"/>
            <a:ext cx="10515600" cy="1325563"/>
          </a:xfrm>
        </p:spPr>
        <p:txBody>
          <a:bodyPr>
            <a:normAutofit/>
          </a:bodyPr>
          <a:lstStyle/>
          <a:p>
            <a:r>
              <a:rPr lang="en-GB" sz="3200" b="1" dirty="0" smtClean="0">
                <a:latin typeface="+mn-lt"/>
              </a:rPr>
              <a:t>Overfitting? What’s the problem?</a:t>
            </a:r>
            <a:endParaRPr lang="en-GB" sz="3200" b="1" dirty="0">
              <a:latin typeface="+mn-lt"/>
            </a:endParaRPr>
          </a:p>
        </p:txBody>
      </p:sp>
      <p:sp>
        <p:nvSpPr>
          <p:cNvPr id="5" name="TextBox 4"/>
          <p:cNvSpPr txBox="1"/>
          <p:nvPr/>
        </p:nvSpPr>
        <p:spPr>
          <a:xfrm>
            <a:off x="6061154" y="2705061"/>
            <a:ext cx="1505540" cy="369332"/>
          </a:xfrm>
          <a:prstGeom prst="rect">
            <a:avLst/>
          </a:prstGeom>
          <a:noFill/>
        </p:spPr>
        <p:txBody>
          <a:bodyPr wrap="none" rtlCol="0">
            <a:spAutoFit/>
          </a:bodyPr>
          <a:lstStyle/>
          <a:p>
            <a:r>
              <a:rPr lang="en-GB" b="1" dirty="0" smtClean="0">
                <a:solidFill>
                  <a:schemeClr val="accent4"/>
                </a:solidFill>
              </a:rPr>
              <a:t>Simple Model</a:t>
            </a:r>
            <a:endParaRPr lang="en-GB" b="1" dirty="0">
              <a:solidFill>
                <a:schemeClr val="accent4"/>
              </a:solidFill>
            </a:endParaRPr>
          </a:p>
        </p:txBody>
      </p:sp>
      <p:sp>
        <p:nvSpPr>
          <p:cNvPr id="6" name="TextBox 5"/>
          <p:cNvSpPr txBox="1"/>
          <p:nvPr/>
        </p:nvSpPr>
        <p:spPr>
          <a:xfrm>
            <a:off x="7693762" y="2694045"/>
            <a:ext cx="1970283" cy="369332"/>
          </a:xfrm>
          <a:prstGeom prst="rect">
            <a:avLst/>
          </a:prstGeom>
          <a:noFill/>
        </p:spPr>
        <p:txBody>
          <a:bodyPr wrap="none" rtlCol="0">
            <a:spAutoFit/>
          </a:bodyPr>
          <a:lstStyle/>
          <a:p>
            <a:r>
              <a:rPr lang="en-GB" b="1" dirty="0" smtClean="0">
                <a:solidFill>
                  <a:srgbClr val="7030A0"/>
                </a:solidFill>
              </a:rPr>
              <a:t>Augmented Model</a:t>
            </a:r>
            <a:endParaRPr lang="en-GB" b="1" dirty="0">
              <a:solidFill>
                <a:srgbClr val="7030A0"/>
              </a:solidFill>
            </a:endParaRPr>
          </a:p>
        </p:txBody>
      </p:sp>
      <p:sp>
        <p:nvSpPr>
          <p:cNvPr id="7" name="TextBox 6"/>
          <p:cNvSpPr txBox="1"/>
          <p:nvPr/>
        </p:nvSpPr>
        <p:spPr>
          <a:xfrm>
            <a:off x="966806" y="1775355"/>
            <a:ext cx="6899133" cy="369332"/>
          </a:xfrm>
          <a:prstGeom prst="rect">
            <a:avLst/>
          </a:prstGeom>
          <a:noFill/>
        </p:spPr>
        <p:txBody>
          <a:bodyPr wrap="none" rtlCol="0">
            <a:spAutoFit/>
          </a:bodyPr>
          <a:lstStyle/>
          <a:p>
            <a:r>
              <a:rPr lang="en-GB" b="1" dirty="0" smtClean="0"/>
              <a:t>More parameters we have – the more variance in the data we will fit!</a:t>
            </a:r>
            <a:endParaRPr lang="en-GB" b="1" dirty="0"/>
          </a:p>
        </p:txBody>
      </p:sp>
      <mc:AlternateContent xmlns:mc="http://schemas.openxmlformats.org/markup-compatibility/2006" xmlns:a14="http://schemas.microsoft.com/office/drawing/2010/main">
        <mc:Choice Requires="a14">
          <p:sp>
            <p:nvSpPr>
              <p:cNvPr id="8" name="TextBox 7"/>
              <p:cNvSpPr txBox="1"/>
              <p:nvPr/>
            </p:nvSpPr>
            <p:spPr>
              <a:xfrm>
                <a:off x="2071275" y="4235798"/>
                <a:ext cx="3549048" cy="886012"/>
              </a:xfrm>
              <a:prstGeom prst="rect">
                <a:avLst/>
              </a:prstGeom>
              <a:noFill/>
            </p:spPr>
            <p:txBody>
              <a:bodyPr wrap="none" lIns="0" tIns="0" rIns="0" bIns="0" rtlCol="0">
                <a:spAutoFit/>
              </a:bodyPr>
              <a:lstStyle/>
              <a:p>
                <a:r>
                  <a:rPr lang="en-GB" sz="3200" i="1" dirty="0" smtClean="0">
                    <a:latin typeface="Cambria Math" panose="02040503050406030204" pitchFamily="18" charset="0"/>
                    <a:ea typeface="Cambria Math" panose="02040503050406030204" pitchFamily="18" charset="0"/>
                  </a:rPr>
                  <a:t> F = </a:t>
                </a:r>
                <a14:m>
                  <m:oMath xmlns:m="http://schemas.openxmlformats.org/officeDocument/2006/math">
                    <m:f>
                      <m:fPr>
                        <m:ctrlPr>
                          <a:rPr lang="en-GB" sz="3200" i="1" smtClean="0">
                            <a:latin typeface="Cambria Math" panose="02040503050406030204" pitchFamily="18" charset="0"/>
                          </a:rPr>
                        </m:ctrlPr>
                      </m:fPr>
                      <m:num>
                        <m:r>
                          <a:rPr lang="en-GB" sz="3200" b="1" i="1" smtClean="0">
                            <a:latin typeface="Cambria Math" panose="02040503050406030204" pitchFamily="18" charset="0"/>
                          </a:rPr>
                          <m:t>(</m:t>
                        </m:r>
                        <m:r>
                          <a:rPr lang="en-GB" sz="3200" b="1" i="1" smtClean="0">
                            <a:solidFill>
                              <a:srgbClr val="7030A0"/>
                            </a:solidFill>
                            <a:latin typeface="Cambria Math" panose="02040503050406030204" pitchFamily="18" charset="0"/>
                          </a:rPr>
                          <m:t>𝑺𝑺𝑬</m:t>
                        </m:r>
                        <m:r>
                          <a:rPr lang="en-GB" sz="3200" b="0" i="1" smtClean="0">
                            <a:latin typeface="Cambria Math" panose="02040503050406030204" pitchFamily="18" charset="0"/>
                          </a:rPr>
                          <m:t> −</m:t>
                        </m:r>
                        <m:r>
                          <a:rPr lang="en-GB" sz="3200" b="1" i="1" smtClean="0">
                            <a:solidFill>
                              <a:schemeClr val="accent4"/>
                            </a:solidFill>
                            <a:latin typeface="Cambria Math" panose="02040503050406030204" pitchFamily="18" charset="0"/>
                          </a:rPr>
                          <m:t>𝑺𝑺𝑬</m:t>
                        </m:r>
                        <m:r>
                          <a:rPr lang="en-GB" sz="3200" b="1" i="1" smtClean="0">
                            <a:solidFill>
                              <a:schemeClr val="tx1"/>
                            </a:solidFill>
                            <a:latin typeface="Cambria Math" panose="02040503050406030204" pitchFamily="18" charset="0"/>
                          </a:rPr>
                          <m:t>)</m:t>
                        </m:r>
                        <m:r>
                          <m:rPr>
                            <m:nor/>
                          </m:rPr>
                          <a:rPr lang="en-GB" sz="3200" b="0" i="0" smtClean="0">
                            <a:latin typeface="Cambria Math" panose="02040503050406030204" pitchFamily="18" charset="0"/>
                          </a:rPr>
                          <m:t>/</m:t>
                        </m:r>
                        <m:r>
                          <a:rPr lang="en-GB" sz="3200" b="1" i="1" smtClean="0">
                            <a:latin typeface="Cambria Math" panose="02040503050406030204" pitchFamily="18" charset="0"/>
                          </a:rPr>
                          <m:t>(</m:t>
                        </m:r>
                        <m:r>
                          <a:rPr lang="en-GB" sz="3200" b="1" i="1" smtClean="0">
                            <a:solidFill>
                              <a:schemeClr val="accent4"/>
                            </a:solidFill>
                            <a:latin typeface="Cambria Math" panose="02040503050406030204" pitchFamily="18" charset="0"/>
                          </a:rPr>
                          <m:t>𝑷</m:t>
                        </m:r>
                        <m:r>
                          <a:rPr lang="en-GB" sz="3200" b="0" i="1" smtClean="0">
                            <a:latin typeface="Cambria Math" panose="02040503050406030204" pitchFamily="18" charset="0"/>
                          </a:rPr>
                          <m:t> −</m:t>
                        </m:r>
                        <m:r>
                          <a:rPr lang="en-GB" sz="3200" b="1" i="1" smtClean="0">
                            <a:solidFill>
                              <a:srgbClr val="7030A0"/>
                            </a:solidFill>
                            <a:latin typeface="Cambria Math" panose="02040503050406030204" pitchFamily="18" charset="0"/>
                          </a:rPr>
                          <m:t>𝑷</m:t>
                        </m:r>
                        <m:r>
                          <a:rPr lang="en-GB" sz="3200" b="1" i="1" smtClean="0">
                            <a:solidFill>
                              <a:schemeClr val="tx1"/>
                            </a:solidFill>
                            <a:latin typeface="Cambria Math" panose="02040503050406030204" pitchFamily="18" charset="0"/>
                          </a:rPr>
                          <m:t>)</m:t>
                        </m:r>
                      </m:num>
                      <m:den>
                        <m:r>
                          <a:rPr lang="en-GB" sz="3200" b="1" i="1" smtClean="0">
                            <a:solidFill>
                              <a:schemeClr val="accent4"/>
                            </a:solidFill>
                            <a:latin typeface="Cambria Math" panose="02040503050406030204" pitchFamily="18" charset="0"/>
                          </a:rPr>
                          <m:t>𝑺𝑺𝑬</m:t>
                        </m:r>
                        <m:r>
                          <a:rPr lang="en-GB" sz="3200" b="0" i="1" smtClean="0">
                            <a:latin typeface="Cambria Math" panose="02040503050406030204" pitchFamily="18" charset="0"/>
                          </a:rPr>
                          <m:t> </m:t>
                        </m:r>
                        <m:r>
                          <m:rPr>
                            <m:nor/>
                          </m:rPr>
                          <a:rPr lang="en-GB" sz="3200" b="0" i="0" smtClean="0">
                            <a:latin typeface="Cambria Math" panose="02040503050406030204" pitchFamily="18" charset="0"/>
                          </a:rPr>
                          <m:t>/</m:t>
                        </m:r>
                        <m:r>
                          <a:rPr lang="en-GB" sz="3200" b="0" i="1" smtClean="0">
                            <a:latin typeface="Cambria Math" panose="02040503050406030204" pitchFamily="18" charset="0"/>
                          </a:rPr>
                          <m:t> </m:t>
                        </m:r>
                        <m:r>
                          <a:rPr lang="en-GB" sz="3200" b="0" i="1" smtClean="0">
                            <a:latin typeface="Cambria Math" panose="02040503050406030204" pitchFamily="18" charset="0"/>
                          </a:rPr>
                          <m:t>𝑛</m:t>
                        </m:r>
                        <m:r>
                          <a:rPr lang="en-GB" sz="3200" b="0" i="1" smtClean="0">
                            <a:latin typeface="Cambria Math" panose="02040503050406030204" pitchFamily="18" charset="0"/>
                          </a:rPr>
                          <m:t> −</m:t>
                        </m:r>
                        <m:r>
                          <a:rPr lang="en-GB" sz="3200" b="1" i="1" smtClean="0">
                            <a:solidFill>
                              <a:schemeClr val="accent4"/>
                            </a:solidFill>
                            <a:latin typeface="Cambria Math" panose="02040503050406030204" pitchFamily="18" charset="0"/>
                          </a:rPr>
                          <m:t>𝑷</m:t>
                        </m:r>
                      </m:den>
                    </m:f>
                  </m:oMath>
                </a14:m>
                <a:endParaRPr lang="en-GB"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2071275" y="4235798"/>
                <a:ext cx="3549048" cy="886012"/>
              </a:xfrm>
              <a:prstGeom prst="rect">
                <a:avLst/>
              </a:prstGeom>
              <a:blipFill>
                <a:blip r:embed="rId3"/>
                <a:stretch>
                  <a:fillRect l="-4467" b="-4138"/>
                </a:stretch>
              </a:blipFill>
            </p:spPr>
            <p:txBody>
              <a:bodyPr/>
              <a:lstStyle/>
              <a:p>
                <a:r>
                  <a:rPr lang="en-GB">
                    <a:noFill/>
                  </a:rPr>
                  <a:t> </a:t>
                </a:r>
              </a:p>
            </p:txBody>
          </p:sp>
        </mc:Fallback>
      </mc:AlternateContent>
      <p:sp>
        <p:nvSpPr>
          <p:cNvPr id="9" name="TextBox 8"/>
          <p:cNvSpPr txBox="1"/>
          <p:nvPr/>
        </p:nvSpPr>
        <p:spPr>
          <a:xfrm>
            <a:off x="781908" y="2670669"/>
            <a:ext cx="4296882" cy="584775"/>
          </a:xfrm>
          <a:prstGeom prst="rect">
            <a:avLst/>
          </a:prstGeom>
          <a:noFill/>
        </p:spPr>
        <p:txBody>
          <a:bodyPr wrap="none" rtlCol="0">
            <a:spAutoFit/>
          </a:bodyPr>
          <a:lstStyle/>
          <a:p>
            <a:r>
              <a:rPr lang="en-GB" sz="1600" i="1" dirty="0" smtClean="0"/>
              <a:t>“What is the average error reduction contributed </a:t>
            </a:r>
          </a:p>
          <a:p>
            <a:r>
              <a:rPr lang="en-GB" sz="1600" i="1" dirty="0" smtClean="0"/>
              <a:t>by adding x extra parameters?”</a:t>
            </a:r>
            <a:endParaRPr lang="en-GB" sz="1600" i="1" dirty="0"/>
          </a:p>
        </p:txBody>
      </p:sp>
      <p:cxnSp>
        <p:nvCxnSpPr>
          <p:cNvPr id="11" name="Straight Arrow Connector 10"/>
          <p:cNvCxnSpPr/>
          <p:nvPr/>
        </p:nvCxnSpPr>
        <p:spPr>
          <a:xfrm flipH="1">
            <a:off x="4214191" y="2997666"/>
            <a:ext cx="4475" cy="11552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269889" y="5988560"/>
            <a:ext cx="6891951" cy="338554"/>
          </a:xfrm>
          <a:prstGeom prst="rect">
            <a:avLst/>
          </a:prstGeom>
          <a:noFill/>
        </p:spPr>
        <p:txBody>
          <a:bodyPr wrap="none" rtlCol="0">
            <a:spAutoFit/>
          </a:bodyPr>
          <a:lstStyle/>
          <a:p>
            <a:r>
              <a:rPr lang="en-GB" sz="1600" i="1" dirty="0" smtClean="0"/>
              <a:t>“What is the average remaining estimate error that can potentially be reduced?”</a:t>
            </a:r>
            <a:endParaRPr lang="en-GB" sz="1600" i="1" dirty="0"/>
          </a:p>
        </p:txBody>
      </p:sp>
      <p:cxnSp>
        <p:nvCxnSpPr>
          <p:cNvPr id="13" name="Straight Arrow Connector 12"/>
          <p:cNvCxnSpPr/>
          <p:nvPr/>
        </p:nvCxnSpPr>
        <p:spPr>
          <a:xfrm flipH="1" flipV="1">
            <a:off x="5249907" y="4890052"/>
            <a:ext cx="1425208" cy="10921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8" idx="1"/>
          </p:cNvCxnSpPr>
          <p:nvPr/>
        </p:nvCxnSpPr>
        <p:spPr>
          <a:xfrm flipV="1">
            <a:off x="1282968" y="4678804"/>
            <a:ext cx="788307" cy="6225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469448" y="5301343"/>
            <a:ext cx="1942448" cy="1323439"/>
          </a:xfrm>
          <a:prstGeom prst="rect">
            <a:avLst/>
          </a:prstGeom>
          <a:noFill/>
        </p:spPr>
        <p:txBody>
          <a:bodyPr wrap="square" rtlCol="0">
            <a:spAutoFit/>
          </a:bodyPr>
          <a:lstStyle/>
          <a:p>
            <a:r>
              <a:rPr lang="en-GB" sz="1600" i="1" dirty="0" smtClean="0"/>
              <a:t>… is the augmented model </a:t>
            </a:r>
            <a:r>
              <a:rPr lang="en-GB" sz="1600" i="1" u="sng" dirty="0" smtClean="0"/>
              <a:t>enough</a:t>
            </a:r>
            <a:r>
              <a:rPr lang="en-GB" sz="1600" i="1" dirty="0" smtClean="0"/>
              <a:t> of a better model for the data, that we should use it?</a:t>
            </a:r>
            <a:endParaRPr lang="en-GB" sz="1600" i="1" dirty="0"/>
          </a:p>
        </p:txBody>
      </p:sp>
      <p:grpSp>
        <p:nvGrpSpPr>
          <p:cNvPr id="18" name="Group 17"/>
          <p:cNvGrpSpPr/>
          <p:nvPr/>
        </p:nvGrpSpPr>
        <p:grpSpPr>
          <a:xfrm>
            <a:off x="6018644" y="2997666"/>
            <a:ext cx="1632608" cy="1171445"/>
            <a:chOff x="6003695" y="2815112"/>
            <a:chExt cx="1109257" cy="795925"/>
          </a:xfrm>
        </p:grpSpPr>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54144" r="1041" b="10180"/>
            <a:stretch/>
          </p:blipFill>
          <p:spPr>
            <a:xfrm>
              <a:off x="6003695" y="2815112"/>
              <a:ext cx="1109257" cy="795925"/>
            </a:xfrm>
            <a:prstGeom prst="rect">
              <a:avLst/>
            </a:prstGeom>
          </p:spPr>
        </p:pic>
        <p:sp>
          <p:nvSpPr>
            <p:cNvPr id="21" name="Rectangle 20"/>
            <p:cNvSpPr/>
            <p:nvPr/>
          </p:nvSpPr>
          <p:spPr>
            <a:xfrm>
              <a:off x="6801997" y="2919374"/>
              <a:ext cx="235905" cy="12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p:cNvGrpSpPr/>
          <p:nvPr/>
        </p:nvGrpSpPr>
        <p:grpSpPr>
          <a:xfrm>
            <a:off x="7800974" y="2997666"/>
            <a:ext cx="1666963" cy="1177987"/>
            <a:chOff x="6019558" y="2809228"/>
            <a:chExt cx="1127010" cy="796420"/>
          </a:xfrm>
        </p:grpSpPr>
        <p:pic>
          <p:nvPicPr>
            <p:cNvPr id="26"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2864" t="6575" r="51813" b="9288"/>
            <a:stretch/>
          </p:blipFill>
          <p:spPr>
            <a:xfrm>
              <a:off x="6019558" y="2809228"/>
              <a:ext cx="1127010" cy="796420"/>
            </a:xfrm>
            <a:prstGeom prst="rect">
              <a:avLst/>
            </a:prstGeom>
          </p:spPr>
        </p:pic>
        <p:sp>
          <p:nvSpPr>
            <p:cNvPr id="27" name="Rectangle 26"/>
            <p:cNvSpPr/>
            <p:nvPr/>
          </p:nvSpPr>
          <p:spPr>
            <a:xfrm>
              <a:off x="6805077" y="2898080"/>
              <a:ext cx="235905" cy="12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53543" t="4063" r="1134" b="8167"/>
          <a:stretch/>
        </p:blipFill>
        <p:spPr>
          <a:xfrm>
            <a:off x="9640146" y="2974721"/>
            <a:ext cx="1666963" cy="1228849"/>
          </a:xfrm>
          <a:prstGeom prst="rect">
            <a:avLst/>
          </a:prstGeom>
        </p:spPr>
      </p:pic>
      <p:sp>
        <p:nvSpPr>
          <p:cNvPr id="32" name="Rectangle 31"/>
          <p:cNvSpPr/>
          <p:nvPr/>
        </p:nvSpPr>
        <p:spPr>
          <a:xfrm>
            <a:off x="10802305" y="3195125"/>
            <a:ext cx="348928" cy="17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7858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708" y="251715"/>
            <a:ext cx="10515600" cy="1325563"/>
          </a:xfrm>
        </p:spPr>
        <p:txBody>
          <a:bodyPr>
            <a:normAutofit/>
          </a:bodyPr>
          <a:lstStyle/>
          <a:p>
            <a:r>
              <a:rPr lang="en-US" sz="3200" b="1" dirty="0" smtClean="0">
                <a:latin typeface="+mn-lt"/>
              </a:rPr>
              <a:t>Outline</a:t>
            </a:r>
            <a:endParaRPr lang="en-US" sz="3200" b="1" dirty="0">
              <a:latin typeface="+mn-lt"/>
            </a:endParaRPr>
          </a:p>
        </p:txBody>
      </p:sp>
      <p:sp>
        <p:nvSpPr>
          <p:cNvPr id="3" name="Content Placeholder 2"/>
          <p:cNvSpPr>
            <a:spLocks noGrp="1"/>
          </p:cNvSpPr>
          <p:nvPr>
            <p:ph idx="1"/>
          </p:nvPr>
        </p:nvSpPr>
        <p:spPr>
          <a:xfrm>
            <a:off x="826325" y="1577278"/>
            <a:ext cx="10515600" cy="4351338"/>
          </a:xfrm>
        </p:spPr>
        <p:txBody>
          <a:bodyPr>
            <a:normAutofit fontScale="92500" lnSpcReduction="20000"/>
          </a:bodyPr>
          <a:lstStyle/>
          <a:p>
            <a:pPr marL="0" indent="0">
              <a:buNone/>
            </a:pPr>
            <a:r>
              <a:rPr lang="en-US" sz="2000" b="1" dirty="0" smtClean="0">
                <a:solidFill>
                  <a:schemeClr val="accent2"/>
                </a:solidFill>
              </a:rPr>
              <a:t>Frequentist Techniques</a:t>
            </a:r>
          </a:p>
          <a:p>
            <a:r>
              <a:rPr lang="en-US" sz="2000" b="1" dirty="0" smtClean="0"/>
              <a:t>Introduction to Models</a:t>
            </a:r>
          </a:p>
          <a:p>
            <a:r>
              <a:rPr lang="en-US" sz="2000" dirty="0" smtClean="0"/>
              <a:t>F </a:t>
            </a:r>
            <a:r>
              <a:rPr lang="en-US" sz="2000" dirty="0"/>
              <a:t>test for General Linear Model (GLM)</a:t>
            </a:r>
          </a:p>
          <a:p>
            <a:r>
              <a:rPr lang="en-US" sz="2000" dirty="0"/>
              <a:t>Likelihood ratio test</a:t>
            </a:r>
          </a:p>
          <a:p>
            <a:r>
              <a:rPr lang="en-US" sz="2000" dirty="0" err="1" smtClean="0"/>
              <a:t>Akaike</a:t>
            </a:r>
            <a:r>
              <a:rPr lang="en-US" sz="2000" dirty="0" smtClean="0"/>
              <a:t> </a:t>
            </a:r>
            <a:r>
              <a:rPr lang="en-US" sz="2000" dirty="0"/>
              <a:t>Information Criterion (AIC</a:t>
            </a:r>
            <a:r>
              <a:rPr lang="en-US" sz="2000" dirty="0" smtClean="0"/>
              <a:t>)</a:t>
            </a:r>
          </a:p>
          <a:p>
            <a:r>
              <a:rPr lang="en-US" sz="2000" dirty="0"/>
              <a:t>Cross </a:t>
            </a:r>
            <a:r>
              <a:rPr lang="en-US" sz="2000" dirty="0" smtClean="0"/>
              <a:t>validation</a:t>
            </a:r>
          </a:p>
          <a:p>
            <a:endParaRPr lang="en-US" sz="2000" dirty="0">
              <a:solidFill>
                <a:schemeClr val="accent1"/>
              </a:solidFill>
            </a:endParaRPr>
          </a:p>
          <a:p>
            <a:pPr marL="0" indent="0">
              <a:buNone/>
            </a:pPr>
            <a:r>
              <a:rPr lang="en-US" sz="2000" b="1" dirty="0" smtClean="0">
                <a:solidFill>
                  <a:schemeClr val="accent1"/>
                </a:solidFill>
              </a:rPr>
              <a:t>Bayesian Methods</a:t>
            </a:r>
            <a:endParaRPr lang="en-US" sz="2000" b="1" dirty="0">
              <a:solidFill>
                <a:schemeClr val="accent1"/>
              </a:solidFill>
            </a:endParaRPr>
          </a:p>
          <a:p>
            <a:r>
              <a:rPr lang="en-US" sz="2000" dirty="0"/>
              <a:t>Conjugate priors</a:t>
            </a:r>
          </a:p>
          <a:p>
            <a:r>
              <a:rPr lang="en-US" sz="2000" dirty="0"/>
              <a:t>Laplace’s method</a:t>
            </a:r>
          </a:p>
          <a:p>
            <a:r>
              <a:rPr lang="en-US" sz="2000" dirty="0"/>
              <a:t>Bayesian information criterion (BIC)</a:t>
            </a:r>
          </a:p>
          <a:p>
            <a:r>
              <a:rPr lang="en-US" sz="2000" dirty="0"/>
              <a:t>Sampling</a:t>
            </a:r>
          </a:p>
          <a:p>
            <a:r>
              <a:rPr lang="en-US" sz="2000" dirty="0" err="1"/>
              <a:t>Variational</a:t>
            </a:r>
            <a:r>
              <a:rPr lang="en-US" sz="2000" dirty="0"/>
              <a:t> Bayes</a:t>
            </a:r>
          </a:p>
        </p:txBody>
      </p:sp>
    </p:spTree>
    <p:extLst>
      <p:ext uri="{BB962C8B-B14F-4D97-AF65-F5344CB8AC3E}">
        <p14:creationId xmlns:p14="http://schemas.microsoft.com/office/powerpoint/2010/main" val="1618726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711" y="228289"/>
            <a:ext cx="10515600" cy="1325563"/>
          </a:xfrm>
        </p:spPr>
        <p:txBody>
          <a:bodyPr>
            <a:normAutofit/>
          </a:bodyPr>
          <a:lstStyle/>
          <a:p>
            <a:r>
              <a:rPr lang="en-GB" sz="3200" b="1" dirty="0" smtClean="0">
                <a:latin typeface="+mn-lt"/>
              </a:rPr>
              <a:t>Overfitting? What’s the problem?</a:t>
            </a:r>
            <a:endParaRPr lang="en-GB" sz="3200" b="1" dirty="0">
              <a:latin typeface="+mn-lt"/>
            </a:endParaRPr>
          </a:p>
        </p:txBody>
      </p:sp>
      <p:sp>
        <p:nvSpPr>
          <p:cNvPr id="5" name="TextBox 4"/>
          <p:cNvSpPr txBox="1"/>
          <p:nvPr/>
        </p:nvSpPr>
        <p:spPr>
          <a:xfrm>
            <a:off x="7865939" y="2681685"/>
            <a:ext cx="1505540" cy="369332"/>
          </a:xfrm>
          <a:prstGeom prst="rect">
            <a:avLst/>
          </a:prstGeom>
          <a:noFill/>
        </p:spPr>
        <p:txBody>
          <a:bodyPr wrap="none" rtlCol="0">
            <a:spAutoFit/>
          </a:bodyPr>
          <a:lstStyle/>
          <a:p>
            <a:r>
              <a:rPr lang="en-GB" b="1" dirty="0" smtClean="0">
                <a:solidFill>
                  <a:schemeClr val="accent4"/>
                </a:solidFill>
              </a:rPr>
              <a:t>Simple Model</a:t>
            </a:r>
            <a:endParaRPr lang="en-GB" b="1" dirty="0">
              <a:solidFill>
                <a:schemeClr val="accent4"/>
              </a:solidFill>
            </a:endParaRPr>
          </a:p>
        </p:txBody>
      </p:sp>
      <p:sp>
        <p:nvSpPr>
          <p:cNvPr id="6" name="TextBox 5"/>
          <p:cNvSpPr txBox="1"/>
          <p:nvPr/>
        </p:nvSpPr>
        <p:spPr>
          <a:xfrm>
            <a:off x="9498547" y="2670669"/>
            <a:ext cx="1970283" cy="369332"/>
          </a:xfrm>
          <a:prstGeom prst="rect">
            <a:avLst/>
          </a:prstGeom>
          <a:noFill/>
        </p:spPr>
        <p:txBody>
          <a:bodyPr wrap="none" rtlCol="0">
            <a:spAutoFit/>
          </a:bodyPr>
          <a:lstStyle/>
          <a:p>
            <a:r>
              <a:rPr lang="en-GB" b="1" dirty="0" smtClean="0">
                <a:solidFill>
                  <a:srgbClr val="7030A0"/>
                </a:solidFill>
              </a:rPr>
              <a:t>Augmented Model</a:t>
            </a:r>
            <a:endParaRPr lang="en-GB" b="1" dirty="0">
              <a:solidFill>
                <a:srgbClr val="7030A0"/>
              </a:solidFill>
            </a:endParaRPr>
          </a:p>
        </p:txBody>
      </p:sp>
      <p:sp>
        <p:nvSpPr>
          <p:cNvPr id="7" name="TextBox 6"/>
          <p:cNvSpPr txBox="1"/>
          <p:nvPr/>
        </p:nvSpPr>
        <p:spPr>
          <a:xfrm>
            <a:off x="966806" y="1775355"/>
            <a:ext cx="6899133" cy="369332"/>
          </a:xfrm>
          <a:prstGeom prst="rect">
            <a:avLst/>
          </a:prstGeom>
          <a:noFill/>
        </p:spPr>
        <p:txBody>
          <a:bodyPr wrap="none" rtlCol="0">
            <a:spAutoFit/>
          </a:bodyPr>
          <a:lstStyle/>
          <a:p>
            <a:r>
              <a:rPr lang="en-GB" b="1" dirty="0" smtClean="0"/>
              <a:t>More parameters we have – the more variance in the data we will fit!</a:t>
            </a:r>
            <a:endParaRPr lang="en-GB" b="1" dirty="0"/>
          </a:p>
        </p:txBody>
      </p:sp>
      <mc:AlternateContent xmlns:mc="http://schemas.openxmlformats.org/markup-compatibility/2006" xmlns:a14="http://schemas.microsoft.com/office/drawing/2010/main">
        <mc:Choice Requires="a14">
          <p:sp>
            <p:nvSpPr>
              <p:cNvPr id="8" name="TextBox 7"/>
              <p:cNvSpPr txBox="1"/>
              <p:nvPr/>
            </p:nvSpPr>
            <p:spPr>
              <a:xfrm>
                <a:off x="2071275" y="4235798"/>
                <a:ext cx="3549048" cy="886012"/>
              </a:xfrm>
              <a:prstGeom prst="rect">
                <a:avLst/>
              </a:prstGeom>
              <a:noFill/>
            </p:spPr>
            <p:txBody>
              <a:bodyPr wrap="none" lIns="0" tIns="0" rIns="0" bIns="0" rtlCol="0">
                <a:spAutoFit/>
              </a:bodyPr>
              <a:lstStyle/>
              <a:p>
                <a:r>
                  <a:rPr lang="en-GB" sz="3200" i="1" dirty="0" smtClean="0">
                    <a:latin typeface="Cambria Math" panose="02040503050406030204" pitchFamily="18" charset="0"/>
                    <a:ea typeface="Cambria Math" panose="02040503050406030204" pitchFamily="18" charset="0"/>
                  </a:rPr>
                  <a:t> F = </a:t>
                </a:r>
                <a14:m>
                  <m:oMath xmlns:m="http://schemas.openxmlformats.org/officeDocument/2006/math">
                    <m:f>
                      <m:fPr>
                        <m:ctrlPr>
                          <a:rPr lang="en-GB" sz="3200" i="1" smtClean="0">
                            <a:latin typeface="Cambria Math" panose="02040503050406030204" pitchFamily="18" charset="0"/>
                          </a:rPr>
                        </m:ctrlPr>
                      </m:fPr>
                      <m:num>
                        <m:r>
                          <a:rPr lang="en-GB" sz="3200" b="1" i="1" smtClean="0">
                            <a:latin typeface="Cambria Math" panose="02040503050406030204" pitchFamily="18" charset="0"/>
                          </a:rPr>
                          <m:t>(</m:t>
                        </m:r>
                        <m:r>
                          <a:rPr lang="en-GB" sz="3200" b="1" i="1" smtClean="0">
                            <a:solidFill>
                              <a:srgbClr val="7030A0"/>
                            </a:solidFill>
                            <a:latin typeface="Cambria Math" panose="02040503050406030204" pitchFamily="18" charset="0"/>
                          </a:rPr>
                          <m:t>𝑺𝑺𝑬</m:t>
                        </m:r>
                        <m:r>
                          <a:rPr lang="en-GB" sz="3200" b="0" i="1" smtClean="0">
                            <a:latin typeface="Cambria Math" panose="02040503050406030204" pitchFamily="18" charset="0"/>
                          </a:rPr>
                          <m:t> −</m:t>
                        </m:r>
                        <m:r>
                          <a:rPr lang="en-GB" sz="3200" b="1" i="1" smtClean="0">
                            <a:solidFill>
                              <a:schemeClr val="accent4"/>
                            </a:solidFill>
                            <a:latin typeface="Cambria Math" panose="02040503050406030204" pitchFamily="18" charset="0"/>
                          </a:rPr>
                          <m:t>𝑺𝑺𝑬</m:t>
                        </m:r>
                        <m:r>
                          <a:rPr lang="en-GB" sz="3200" b="1" i="1" smtClean="0">
                            <a:solidFill>
                              <a:schemeClr val="tx1"/>
                            </a:solidFill>
                            <a:latin typeface="Cambria Math" panose="02040503050406030204" pitchFamily="18" charset="0"/>
                          </a:rPr>
                          <m:t>)</m:t>
                        </m:r>
                        <m:r>
                          <m:rPr>
                            <m:nor/>
                          </m:rPr>
                          <a:rPr lang="en-GB" sz="3200" b="0" i="0" smtClean="0">
                            <a:latin typeface="Cambria Math" panose="02040503050406030204" pitchFamily="18" charset="0"/>
                          </a:rPr>
                          <m:t>/</m:t>
                        </m:r>
                        <m:r>
                          <a:rPr lang="en-GB" sz="3200" b="1" i="1" smtClean="0">
                            <a:latin typeface="Cambria Math" panose="02040503050406030204" pitchFamily="18" charset="0"/>
                          </a:rPr>
                          <m:t>(</m:t>
                        </m:r>
                        <m:r>
                          <a:rPr lang="en-GB" sz="3200" b="1" i="1" smtClean="0">
                            <a:solidFill>
                              <a:schemeClr val="accent4"/>
                            </a:solidFill>
                            <a:latin typeface="Cambria Math" panose="02040503050406030204" pitchFamily="18" charset="0"/>
                          </a:rPr>
                          <m:t>𝑷</m:t>
                        </m:r>
                        <m:r>
                          <a:rPr lang="en-GB" sz="3200" b="0" i="1" smtClean="0">
                            <a:latin typeface="Cambria Math" panose="02040503050406030204" pitchFamily="18" charset="0"/>
                          </a:rPr>
                          <m:t> −</m:t>
                        </m:r>
                        <m:r>
                          <a:rPr lang="en-GB" sz="3200" b="1" i="1" smtClean="0">
                            <a:solidFill>
                              <a:srgbClr val="7030A0"/>
                            </a:solidFill>
                            <a:latin typeface="Cambria Math" panose="02040503050406030204" pitchFamily="18" charset="0"/>
                          </a:rPr>
                          <m:t>𝑷</m:t>
                        </m:r>
                        <m:r>
                          <a:rPr lang="en-GB" sz="3200" b="1" i="1" smtClean="0">
                            <a:solidFill>
                              <a:schemeClr val="tx1"/>
                            </a:solidFill>
                            <a:latin typeface="Cambria Math" panose="02040503050406030204" pitchFamily="18" charset="0"/>
                          </a:rPr>
                          <m:t>)</m:t>
                        </m:r>
                      </m:num>
                      <m:den>
                        <m:r>
                          <a:rPr lang="en-GB" sz="3200" b="1" i="1" smtClean="0">
                            <a:solidFill>
                              <a:schemeClr val="accent4"/>
                            </a:solidFill>
                            <a:latin typeface="Cambria Math" panose="02040503050406030204" pitchFamily="18" charset="0"/>
                          </a:rPr>
                          <m:t>𝑺𝑺𝑬</m:t>
                        </m:r>
                        <m:r>
                          <a:rPr lang="en-GB" sz="3200" b="0" i="1" smtClean="0">
                            <a:latin typeface="Cambria Math" panose="02040503050406030204" pitchFamily="18" charset="0"/>
                          </a:rPr>
                          <m:t> </m:t>
                        </m:r>
                        <m:r>
                          <m:rPr>
                            <m:nor/>
                          </m:rPr>
                          <a:rPr lang="en-GB" sz="3200" b="0" i="0" smtClean="0">
                            <a:latin typeface="Cambria Math" panose="02040503050406030204" pitchFamily="18" charset="0"/>
                          </a:rPr>
                          <m:t>/</m:t>
                        </m:r>
                        <m:r>
                          <a:rPr lang="en-GB" sz="3200" b="0" i="1" smtClean="0">
                            <a:latin typeface="Cambria Math" panose="02040503050406030204" pitchFamily="18" charset="0"/>
                          </a:rPr>
                          <m:t> </m:t>
                        </m:r>
                        <m:r>
                          <a:rPr lang="en-GB" sz="3200" b="0" i="1" smtClean="0">
                            <a:latin typeface="Cambria Math" panose="02040503050406030204" pitchFamily="18" charset="0"/>
                          </a:rPr>
                          <m:t>𝑛</m:t>
                        </m:r>
                        <m:r>
                          <a:rPr lang="en-GB" sz="3200" b="0" i="1" smtClean="0">
                            <a:latin typeface="Cambria Math" panose="02040503050406030204" pitchFamily="18" charset="0"/>
                          </a:rPr>
                          <m:t> −</m:t>
                        </m:r>
                        <m:r>
                          <a:rPr lang="en-GB" sz="3200" b="1" i="1" smtClean="0">
                            <a:solidFill>
                              <a:schemeClr val="accent4"/>
                            </a:solidFill>
                            <a:latin typeface="Cambria Math" panose="02040503050406030204" pitchFamily="18" charset="0"/>
                          </a:rPr>
                          <m:t>𝑷</m:t>
                        </m:r>
                      </m:den>
                    </m:f>
                  </m:oMath>
                </a14:m>
                <a:endParaRPr lang="en-GB"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2071275" y="4235798"/>
                <a:ext cx="3549048" cy="886012"/>
              </a:xfrm>
              <a:prstGeom prst="rect">
                <a:avLst/>
              </a:prstGeom>
              <a:blipFill>
                <a:blip r:embed="rId3"/>
                <a:stretch>
                  <a:fillRect l="-4467" b="-4138"/>
                </a:stretch>
              </a:blipFill>
            </p:spPr>
            <p:txBody>
              <a:bodyPr/>
              <a:lstStyle/>
              <a:p>
                <a:r>
                  <a:rPr lang="en-GB">
                    <a:noFill/>
                  </a:rPr>
                  <a:t> </a:t>
                </a:r>
              </a:p>
            </p:txBody>
          </p:sp>
        </mc:Fallback>
      </mc:AlternateContent>
      <p:sp>
        <p:nvSpPr>
          <p:cNvPr id="9" name="TextBox 8"/>
          <p:cNvSpPr txBox="1"/>
          <p:nvPr/>
        </p:nvSpPr>
        <p:spPr>
          <a:xfrm>
            <a:off x="781908" y="2670669"/>
            <a:ext cx="4296882" cy="584775"/>
          </a:xfrm>
          <a:prstGeom prst="rect">
            <a:avLst/>
          </a:prstGeom>
          <a:noFill/>
        </p:spPr>
        <p:txBody>
          <a:bodyPr wrap="none" rtlCol="0">
            <a:spAutoFit/>
          </a:bodyPr>
          <a:lstStyle/>
          <a:p>
            <a:r>
              <a:rPr lang="en-GB" sz="1600" i="1" dirty="0" smtClean="0"/>
              <a:t>“What is the average error reduction contributed </a:t>
            </a:r>
          </a:p>
          <a:p>
            <a:r>
              <a:rPr lang="en-GB" sz="1600" i="1" dirty="0" smtClean="0"/>
              <a:t>by adding x extra parameters?”</a:t>
            </a:r>
            <a:endParaRPr lang="en-GB" sz="1600" i="1" dirty="0"/>
          </a:p>
        </p:txBody>
      </p:sp>
      <p:cxnSp>
        <p:nvCxnSpPr>
          <p:cNvPr id="11" name="Straight Arrow Connector 10"/>
          <p:cNvCxnSpPr/>
          <p:nvPr/>
        </p:nvCxnSpPr>
        <p:spPr>
          <a:xfrm flipH="1">
            <a:off x="4214191" y="2997666"/>
            <a:ext cx="4475" cy="11552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4269889" y="5988560"/>
            <a:ext cx="6891951" cy="338554"/>
          </a:xfrm>
          <a:prstGeom prst="rect">
            <a:avLst/>
          </a:prstGeom>
          <a:noFill/>
        </p:spPr>
        <p:txBody>
          <a:bodyPr wrap="none" rtlCol="0">
            <a:spAutoFit/>
          </a:bodyPr>
          <a:lstStyle/>
          <a:p>
            <a:r>
              <a:rPr lang="en-GB" sz="1600" i="1" dirty="0" smtClean="0"/>
              <a:t>“What is the average remaining estimate error that can potentially be reduced?”</a:t>
            </a:r>
            <a:endParaRPr lang="en-GB" sz="1600" i="1" dirty="0"/>
          </a:p>
        </p:txBody>
      </p:sp>
      <p:cxnSp>
        <p:nvCxnSpPr>
          <p:cNvPr id="13" name="Straight Arrow Connector 12"/>
          <p:cNvCxnSpPr/>
          <p:nvPr/>
        </p:nvCxnSpPr>
        <p:spPr>
          <a:xfrm flipH="1" flipV="1">
            <a:off x="5249907" y="4890052"/>
            <a:ext cx="1425208" cy="10921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8" idx="1"/>
          </p:cNvCxnSpPr>
          <p:nvPr/>
        </p:nvCxnSpPr>
        <p:spPr>
          <a:xfrm flipV="1">
            <a:off x="1282968" y="4678804"/>
            <a:ext cx="788307" cy="6225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469448" y="5301343"/>
            <a:ext cx="1942448" cy="1323439"/>
          </a:xfrm>
          <a:prstGeom prst="rect">
            <a:avLst/>
          </a:prstGeom>
          <a:noFill/>
        </p:spPr>
        <p:txBody>
          <a:bodyPr wrap="square" rtlCol="0">
            <a:spAutoFit/>
          </a:bodyPr>
          <a:lstStyle/>
          <a:p>
            <a:r>
              <a:rPr lang="en-GB" sz="1600" i="1" dirty="0" smtClean="0"/>
              <a:t>… is the augmented model </a:t>
            </a:r>
            <a:r>
              <a:rPr lang="en-GB" sz="1600" i="1" u="sng" dirty="0" smtClean="0"/>
              <a:t>enough</a:t>
            </a:r>
            <a:r>
              <a:rPr lang="en-GB" sz="1600" i="1" dirty="0" smtClean="0"/>
              <a:t> of a better model for the data, that we should use it?</a:t>
            </a:r>
            <a:endParaRPr lang="en-GB" sz="1600" i="1" dirty="0"/>
          </a:p>
        </p:txBody>
      </p:sp>
      <p:grpSp>
        <p:nvGrpSpPr>
          <p:cNvPr id="18" name="Group 17"/>
          <p:cNvGrpSpPr/>
          <p:nvPr/>
        </p:nvGrpSpPr>
        <p:grpSpPr>
          <a:xfrm>
            <a:off x="6018644" y="2997666"/>
            <a:ext cx="1632608" cy="1171445"/>
            <a:chOff x="6003695" y="2815112"/>
            <a:chExt cx="1109257" cy="795925"/>
          </a:xfrm>
        </p:grpSpPr>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54144" r="1041" b="10180"/>
            <a:stretch/>
          </p:blipFill>
          <p:spPr>
            <a:xfrm>
              <a:off x="6003695" y="2815112"/>
              <a:ext cx="1109257" cy="795925"/>
            </a:xfrm>
            <a:prstGeom prst="rect">
              <a:avLst/>
            </a:prstGeom>
          </p:spPr>
        </p:pic>
        <p:sp>
          <p:nvSpPr>
            <p:cNvPr id="21" name="Rectangle 20"/>
            <p:cNvSpPr/>
            <p:nvPr/>
          </p:nvSpPr>
          <p:spPr>
            <a:xfrm>
              <a:off x="6801997" y="2919374"/>
              <a:ext cx="235905" cy="12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p:cNvGrpSpPr/>
          <p:nvPr/>
        </p:nvGrpSpPr>
        <p:grpSpPr>
          <a:xfrm>
            <a:off x="7800974" y="2997666"/>
            <a:ext cx="1666963" cy="1177987"/>
            <a:chOff x="6019558" y="2809228"/>
            <a:chExt cx="1127010" cy="796420"/>
          </a:xfrm>
        </p:grpSpPr>
        <p:pic>
          <p:nvPicPr>
            <p:cNvPr id="26"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2864" t="6575" r="51813" b="9288"/>
            <a:stretch/>
          </p:blipFill>
          <p:spPr>
            <a:xfrm>
              <a:off x="6019558" y="2809228"/>
              <a:ext cx="1127010" cy="796420"/>
            </a:xfrm>
            <a:prstGeom prst="rect">
              <a:avLst/>
            </a:prstGeom>
          </p:spPr>
        </p:pic>
        <p:sp>
          <p:nvSpPr>
            <p:cNvPr id="27" name="Rectangle 26"/>
            <p:cNvSpPr/>
            <p:nvPr/>
          </p:nvSpPr>
          <p:spPr>
            <a:xfrm>
              <a:off x="6805077" y="2898080"/>
              <a:ext cx="235905" cy="12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1"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53543" t="4063" r="1134" b="8167"/>
          <a:stretch/>
        </p:blipFill>
        <p:spPr>
          <a:xfrm>
            <a:off x="9640146" y="2974721"/>
            <a:ext cx="1666963" cy="1228849"/>
          </a:xfrm>
          <a:prstGeom prst="rect">
            <a:avLst/>
          </a:prstGeom>
        </p:spPr>
      </p:pic>
      <p:sp>
        <p:nvSpPr>
          <p:cNvPr id="32" name="Rectangle 31"/>
          <p:cNvSpPr/>
          <p:nvPr/>
        </p:nvSpPr>
        <p:spPr>
          <a:xfrm>
            <a:off x="10802305" y="3195125"/>
            <a:ext cx="348928" cy="178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7226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708" y="251715"/>
            <a:ext cx="10515600" cy="1325563"/>
          </a:xfrm>
        </p:spPr>
        <p:txBody>
          <a:bodyPr>
            <a:normAutofit/>
          </a:bodyPr>
          <a:lstStyle/>
          <a:p>
            <a:r>
              <a:rPr lang="en-US" sz="3200" b="1" dirty="0" smtClean="0">
                <a:latin typeface="+mn-lt"/>
              </a:rPr>
              <a:t>Outline</a:t>
            </a:r>
            <a:endParaRPr lang="en-US" sz="3200" b="1" dirty="0">
              <a:latin typeface="+mn-lt"/>
            </a:endParaRPr>
          </a:p>
        </p:txBody>
      </p:sp>
      <p:sp>
        <p:nvSpPr>
          <p:cNvPr id="3" name="Content Placeholder 2"/>
          <p:cNvSpPr>
            <a:spLocks noGrp="1"/>
          </p:cNvSpPr>
          <p:nvPr>
            <p:ph idx="1"/>
          </p:nvPr>
        </p:nvSpPr>
        <p:spPr>
          <a:xfrm>
            <a:off x="826325" y="1577278"/>
            <a:ext cx="10515600" cy="4351338"/>
          </a:xfrm>
        </p:spPr>
        <p:txBody>
          <a:bodyPr>
            <a:normAutofit fontScale="92500" lnSpcReduction="20000"/>
          </a:bodyPr>
          <a:lstStyle/>
          <a:p>
            <a:pPr marL="0" indent="0">
              <a:buNone/>
            </a:pPr>
            <a:r>
              <a:rPr lang="en-US" sz="2000" b="1" dirty="0" smtClean="0">
                <a:solidFill>
                  <a:schemeClr val="accent2"/>
                </a:solidFill>
              </a:rPr>
              <a:t>Frequentist Techniques</a:t>
            </a:r>
          </a:p>
          <a:p>
            <a:r>
              <a:rPr lang="en-US" sz="2000" dirty="0" smtClean="0"/>
              <a:t>Introduction to Models</a:t>
            </a:r>
          </a:p>
          <a:p>
            <a:r>
              <a:rPr lang="en-US" sz="2000" dirty="0" smtClean="0"/>
              <a:t>F </a:t>
            </a:r>
            <a:r>
              <a:rPr lang="en-US" sz="2000" dirty="0"/>
              <a:t>test for General Linear Model (GLM)</a:t>
            </a:r>
          </a:p>
          <a:p>
            <a:r>
              <a:rPr lang="en-US" sz="2000" b="1" dirty="0"/>
              <a:t>Likelihood ratio test</a:t>
            </a:r>
          </a:p>
          <a:p>
            <a:r>
              <a:rPr lang="en-US" sz="2000" dirty="0" err="1" smtClean="0"/>
              <a:t>Akaike</a:t>
            </a:r>
            <a:r>
              <a:rPr lang="en-US" sz="2000" dirty="0" smtClean="0"/>
              <a:t> </a:t>
            </a:r>
            <a:r>
              <a:rPr lang="en-US" sz="2000" dirty="0"/>
              <a:t>Information Criterion (AIC</a:t>
            </a:r>
            <a:r>
              <a:rPr lang="en-US" sz="2000" dirty="0" smtClean="0"/>
              <a:t>)</a:t>
            </a:r>
          </a:p>
          <a:p>
            <a:r>
              <a:rPr lang="en-US" sz="2000" dirty="0"/>
              <a:t>Cross </a:t>
            </a:r>
            <a:r>
              <a:rPr lang="en-US" sz="2000" dirty="0" smtClean="0"/>
              <a:t>validation</a:t>
            </a:r>
          </a:p>
          <a:p>
            <a:endParaRPr lang="en-US" sz="2000" dirty="0">
              <a:solidFill>
                <a:schemeClr val="accent1"/>
              </a:solidFill>
            </a:endParaRPr>
          </a:p>
          <a:p>
            <a:pPr marL="0" indent="0">
              <a:buNone/>
            </a:pPr>
            <a:r>
              <a:rPr lang="en-US" sz="2000" b="1" dirty="0" smtClean="0">
                <a:solidFill>
                  <a:schemeClr val="accent1"/>
                </a:solidFill>
              </a:rPr>
              <a:t>Bayesian Methods</a:t>
            </a:r>
            <a:endParaRPr lang="en-US" sz="2000" b="1" dirty="0">
              <a:solidFill>
                <a:schemeClr val="accent1"/>
              </a:solidFill>
            </a:endParaRPr>
          </a:p>
          <a:p>
            <a:r>
              <a:rPr lang="en-US" sz="2000" dirty="0"/>
              <a:t>Conjugate priors</a:t>
            </a:r>
          </a:p>
          <a:p>
            <a:r>
              <a:rPr lang="en-US" sz="2000" dirty="0"/>
              <a:t>Laplace’s method</a:t>
            </a:r>
          </a:p>
          <a:p>
            <a:r>
              <a:rPr lang="en-US" sz="2000" dirty="0"/>
              <a:t>Bayesian information criterion (BIC)</a:t>
            </a:r>
          </a:p>
          <a:p>
            <a:r>
              <a:rPr lang="en-US" sz="2000" dirty="0"/>
              <a:t>Sampling</a:t>
            </a:r>
          </a:p>
          <a:p>
            <a:r>
              <a:rPr lang="en-US" sz="2000" dirty="0" err="1"/>
              <a:t>Variational</a:t>
            </a:r>
            <a:r>
              <a:rPr lang="en-US" sz="2000" dirty="0"/>
              <a:t> Bayes</a:t>
            </a:r>
          </a:p>
        </p:txBody>
      </p:sp>
    </p:spTree>
    <p:extLst>
      <p:ext uri="{BB962C8B-B14F-4D97-AF65-F5344CB8AC3E}">
        <p14:creationId xmlns:p14="http://schemas.microsoft.com/office/powerpoint/2010/main" val="4014688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13500" y="2314530"/>
            <a:ext cx="5461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112000" y="365125"/>
            <a:ext cx="546100" cy="1108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1826288" y="2324010"/>
                <a:ext cx="2789931" cy="677108"/>
              </a:xfrm>
              <a:prstGeom prst="rect">
                <a:avLst/>
              </a:prstGeom>
              <a:noFill/>
            </p:spPr>
            <p:txBody>
              <a:bodyPr wrap="none" lIns="0" tIns="0" rIns="0" bIns="0" rtlCol="0">
                <a:spAutoFit/>
              </a:bodyPr>
              <a:lstStyle/>
              <a:p>
                <a:r>
                  <a:rPr lang="en-GB" sz="4400" i="1" dirty="0" smtClean="0"/>
                  <a:t>P</a:t>
                </a:r>
                <a14:m>
                  <m:oMath xmlns:m="http://schemas.openxmlformats.org/officeDocument/2006/math">
                    <m:r>
                      <a:rPr lang="en-GB" sz="4400" b="0" i="1" smtClean="0">
                        <a:latin typeface="Cambria Math" panose="02040503050406030204" pitchFamily="18" charset="0"/>
                      </a:rPr>
                      <m:t> </m:t>
                    </m:r>
                    <m:d>
                      <m:dPr>
                        <m:endChr m:val="|"/>
                        <m:ctrlPr>
                          <a:rPr lang="en-GB" sz="4400" b="0" i="1" smtClean="0">
                            <a:latin typeface="Cambria Math" panose="02040503050406030204" pitchFamily="18" charset="0"/>
                          </a:rPr>
                        </m:ctrlPr>
                      </m:dPr>
                      <m:e>
                        <m:r>
                          <a:rPr lang="en-GB" sz="4400" b="0" i="1" smtClean="0">
                            <a:latin typeface="Cambria Math" panose="02040503050406030204" pitchFamily="18" charset="0"/>
                          </a:rPr>
                          <m:t> </m:t>
                        </m:r>
                        <m:r>
                          <a:rPr lang="en-GB" sz="4400" b="0" i="1" smtClean="0">
                            <a:latin typeface="Cambria Math" panose="02040503050406030204" pitchFamily="18" charset="0"/>
                          </a:rPr>
                          <m:t>𝑦</m:t>
                        </m:r>
                        <m:r>
                          <a:rPr lang="en-GB" sz="4400" b="0" i="1" smtClean="0">
                            <a:latin typeface="Cambria Math" panose="02040503050406030204" pitchFamily="18" charset="0"/>
                          </a:rPr>
                          <m:t> </m:t>
                        </m:r>
                      </m:e>
                    </m:d>
                    <m:r>
                      <a:rPr lang="en-GB" sz="4400" b="0" i="1" smtClean="0">
                        <a:latin typeface="Cambria Math" panose="02040503050406030204" pitchFamily="18" charset="0"/>
                      </a:rPr>
                      <m:t> </m:t>
                    </m:r>
                    <m:r>
                      <a:rPr lang="en-GB" sz="4400" b="0" i="1" smtClean="0">
                        <a:latin typeface="Cambria Math" panose="02040503050406030204" pitchFamily="18" charset="0"/>
                      </a:rPr>
                      <m:t>𝑚</m:t>
                    </m:r>
                    <m:r>
                      <a:rPr lang="en-GB" sz="4400" b="0" i="1" smtClean="0">
                        <a:latin typeface="Cambria Math" panose="02040503050406030204" pitchFamily="18" charset="0"/>
                      </a:rPr>
                      <m:t>,</m:t>
                    </m:r>
                    <m:r>
                      <a:rPr lang="en-GB" sz="4400" b="0" i="1" smtClean="0">
                        <a:latin typeface="Cambria Math" panose="02040503050406030204" pitchFamily="18" charset="0"/>
                        <a:ea typeface="Cambria Math" panose="02040503050406030204" pitchFamily="18" charset="0"/>
                      </a:rPr>
                      <m:t>𝜃</m:t>
                    </m:r>
                    <m:r>
                      <a:rPr lang="en-GB" sz="4400" b="0" i="1" smtClean="0">
                        <a:latin typeface="Cambria Math" panose="02040503050406030204" pitchFamily="18" charset="0"/>
                        <a:ea typeface="Cambria Math" panose="02040503050406030204" pitchFamily="18" charset="0"/>
                      </a:rPr>
                      <m:t>)</m:t>
                    </m:r>
                  </m:oMath>
                </a14:m>
                <a:endParaRPr lang="en-GB" sz="4400" dirty="0"/>
              </a:p>
            </p:txBody>
          </p:sp>
        </mc:Choice>
        <mc:Fallback xmlns="">
          <p:sp>
            <p:nvSpPr>
              <p:cNvPr id="9" name="TextBox 8"/>
              <p:cNvSpPr txBox="1">
                <a:spLocks noRot="1" noChangeAspect="1" noMove="1" noResize="1" noEditPoints="1" noAdjustHandles="1" noChangeArrowheads="1" noChangeShapeType="1" noTextEdit="1"/>
              </p:cNvSpPr>
              <p:nvPr/>
            </p:nvSpPr>
            <p:spPr>
              <a:xfrm>
                <a:off x="1826288" y="2324010"/>
                <a:ext cx="2789931" cy="677108"/>
              </a:xfrm>
              <a:prstGeom prst="rect">
                <a:avLst/>
              </a:prstGeom>
              <a:blipFill>
                <a:blip r:embed="rId3"/>
                <a:stretch>
                  <a:fillRect l="-12254" t="-25225" b="-495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815068" y="4524239"/>
                <a:ext cx="2801151" cy="677108"/>
              </a:xfrm>
              <a:prstGeom prst="rect">
                <a:avLst/>
              </a:prstGeom>
              <a:noFill/>
            </p:spPr>
            <p:txBody>
              <a:bodyPr wrap="none" lIns="0" tIns="0" rIns="0" bIns="0" rtlCol="0">
                <a:spAutoFit/>
              </a:bodyPr>
              <a:lstStyle/>
              <a:p>
                <a:r>
                  <a:rPr lang="en-GB" sz="4400" i="1" dirty="0" smtClean="0">
                    <a:latin typeface="Cambria Math" panose="02040503050406030204" pitchFamily="18" charset="0"/>
                    <a:ea typeface="Cambria Math" panose="02040503050406030204" pitchFamily="18" charset="0"/>
                  </a:rPr>
                  <a:t>L </a:t>
                </a:r>
                <a14:m>
                  <m:oMath xmlns:m="http://schemas.openxmlformats.org/officeDocument/2006/math">
                    <m:d>
                      <m:dPr>
                        <m:endChr m:val="|"/>
                        <m:ctrlPr>
                          <a:rPr lang="en-GB" sz="4400" b="0" i="1" smtClean="0">
                            <a:latin typeface="Cambria Math" panose="02040503050406030204" pitchFamily="18" charset="0"/>
                          </a:rPr>
                        </m:ctrlPr>
                      </m:dPr>
                      <m:e>
                        <m:r>
                          <a:rPr lang="en-GB" sz="4400" b="0" i="1" smtClean="0">
                            <a:latin typeface="Cambria Math" panose="02040503050406030204" pitchFamily="18" charset="0"/>
                          </a:rPr>
                          <m:t> </m:t>
                        </m:r>
                        <m:r>
                          <a:rPr lang="en-GB" sz="4400" b="0" i="1" smtClean="0">
                            <a:latin typeface="Cambria Math" panose="02040503050406030204" pitchFamily="18" charset="0"/>
                          </a:rPr>
                          <m:t>𝑚</m:t>
                        </m:r>
                        <m:r>
                          <a:rPr lang="en-GB" sz="4400" b="0" i="1" smtClean="0">
                            <a:latin typeface="Cambria Math" panose="02040503050406030204" pitchFamily="18" charset="0"/>
                          </a:rPr>
                          <m:t>,</m:t>
                        </m:r>
                        <m:r>
                          <a:rPr lang="en-GB" sz="4400" i="1">
                            <a:latin typeface="Cambria Math" panose="02040503050406030204" pitchFamily="18" charset="0"/>
                            <a:ea typeface="Cambria Math" panose="02040503050406030204" pitchFamily="18" charset="0"/>
                          </a:rPr>
                          <m:t>𝜃</m:t>
                        </m:r>
                      </m:e>
                    </m:d>
                    <m:r>
                      <a:rPr lang="en-GB" sz="4400" b="0" i="1" smtClean="0">
                        <a:latin typeface="Cambria Math" panose="02040503050406030204" pitchFamily="18" charset="0"/>
                      </a:rPr>
                      <m:t> </m:t>
                    </m:r>
                    <m:r>
                      <a:rPr lang="en-GB" sz="4400" b="0" i="1" smtClean="0">
                        <a:latin typeface="Cambria Math" panose="02040503050406030204" pitchFamily="18" charset="0"/>
                      </a:rPr>
                      <m:t>𝑦</m:t>
                    </m:r>
                    <m:r>
                      <a:rPr lang="en-GB" sz="4400" b="0" i="1" smtClean="0">
                        <a:latin typeface="Cambria Math" panose="02040503050406030204" pitchFamily="18" charset="0"/>
                      </a:rPr>
                      <m:t> )</m:t>
                    </m:r>
                  </m:oMath>
                </a14:m>
                <a:endParaRPr lang="en-GB" sz="4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815068" y="4524239"/>
                <a:ext cx="2801151" cy="677108"/>
              </a:xfrm>
              <a:prstGeom prst="rect">
                <a:avLst/>
              </a:prstGeom>
              <a:blipFill>
                <a:blip r:embed="rId4"/>
                <a:stretch>
                  <a:fillRect l="-12200" t="-27027" b="-47748"/>
                </a:stretch>
              </a:blipFill>
            </p:spPr>
            <p:txBody>
              <a:bodyPr/>
              <a:lstStyle/>
              <a:p>
                <a:r>
                  <a:rPr lang="en-GB">
                    <a:noFill/>
                  </a:rPr>
                  <a:t> </a:t>
                </a:r>
              </a:p>
            </p:txBody>
          </p:sp>
        </mc:Fallback>
      </mc:AlternateContent>
      <p:sp>
        <p:nvSpPr>
          <p:cNvPr id="12" name="Rectangle 11"/>
          <p:cNvSpPr/>
          <p:nvPr/>
        </p:nvSpPr>
        <p:spPr>
          <a:xfrm>
            <a:off x="6565900" y="218068"/>
            <a:ext cx="546100" cy="942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p:cNvSpPr>
            <a:spLocks noGrp="1"/>
          </p:cNvSpPr>
          <p:nvPr>
            <p:ph type="title"/>
          </p:nvPr>
        </p:nvSpPr>
        <p:spPr>
          <a:xfrm>
            <a:off x="406400" y="320919"/>
            <a:ext cx="10515600" cy="1325563"/>
          </a:xfrm>
        </p:spPr>
        <p:txBody>
          <a:bodyPr>
            <a:normAutofit/>
          </a:bodyPr>
          <a:lstStyle/>
          <a:p>
            <a:r>
              <a:rPr lang="en-GB" sz="3200" b="1" dirty="0" smtClean="0">
                <a:latin typeface="+mn-lt"/>
              </a:rPr>
              <a:t>Likelihood is </a:t>
            </a:r>
            <a:r>
              <a:rPr lang="en-GB" sz="3200" b="1" u="sng" dirty="0" smtClean="0">
                <a:latin typeface="+mn-lt"/>
              </a:rPr>
              <a:t>not</a:t>
            </a:r>
            <a:r>
              <a:rPr lang="en-GB" sz="3200" b="1" dirty="0" smtClean="0">
                <a:latin typeface="+mn-lt"/>
              </a:rPr>
              <a:t> Probability</a:t>
            </a:r>
            <a:endParaRPr lang="en-GB" sz="3200" b="1" dirty="0">
              <a:latin typeface="+mn-lt"/>
            </a:endParaRPr>
          </a:p>
        </p:txBody>
      </p:sp>
      <mc:AlternateContent xmlns:mc="http://schemas.openxmlformats.org/markup-compatibility/2006" xmlns:a14="http://schemas.microsoft.com/office/drawing/2010/main">
        <mc:Choice Requires="a14">
          <p:sp>
            <p:nvSpPr>
              <p:cNvPr id="14" name="TextBox 13"/>
              <p:cNvSpPr txBox="1"/>
              <p:nvPr/>
            </p:nvSpPr>
            <p:spPr>
              <a:xfrm>
                <a:off x="4757182" y="2483609"/>
                <a:ext cx="6553200" cy="307777"/>
              </a:xfrm>
              <a:prstGeom prst="rect">
                <a:avLst/>
              </a:prstGeom>
              <a:noFill/>
            </p:spPr>
            <p:txBody>
              <a:bodyPr wrap="square" rtlCol="0">
                <a:spAutoFit/>
              </a:bodyPr>
              <a:lstStyle/>
              <a:p>
                <a:r>
                  <a:rPr lang="en-GB" sz="1400" i="1" dirty="0" smtClean="0"/>
                  <a:t>What is the </a:t>
                </a:r>
                <a:r>
                  <a:rPr lang="en-GB" sz="1400" b="1" i="1" dirty="0" smtClean="0"/>
                  <a:t>probability</a:t>
                </a:r>
                <a:r>
                  <a:rPr lang="en-GB" sz="1400" i="1" dirty="0" smtClean="0"/>
                  <a:t> of </a:t>
                </a:r>
                <a:r>
                  <a:rPr lang="en-GB" sz="1400" b="1" i="1" dirty="0" smtClean="0"/>
                  <a:t>observing the data </a:t>
                </a:r>
                <a:r>
                  <a:rPr lang="en-GB" sz="1400" i="1" dirty="0" smtClean="0"/>
                  <a:t>(y) </a:t>
                </a:r>
                <a:r>
                  <a:rPr lang="en-GB" sz="1400" b="1" i="1" dirty="0" smtClean="0"/>
                  <a:t>given the model parameters </a:t>
                </a:r>
                <a:r>
                  <a:rPr lang="en-GB" sz="1400" i="1" dirty="0" smtClean="0"/>
                  <a:t>(</a:t>
                </a:r>
                <a14:m>
                  <m:oMath xmlns:m="http://schemas.openxmlformats.org/officeDocument/2006/math">
                    <m:r>
                      <a:rPr lang="en-GB" sz="1400" i="1">
                        <a:latin typeface="Cambria Math" panose="02040503050406030204" pitchFamily="18" charset="0"/>
                        <a:ea typeface="Cambria Math" panose="02040503050406030204" pitchFamily="18" charset="0"/>
                      </a:rPr>
                      <m:t>𝜃</m:t>
                    </m:r>
                  </m:oMath>
                </a14:m>
                <a:r>
                  <a:rPr lang="en-GB" sz="1400" i="1" dirty="0" smtClean="0"/>
                  <a:t>)?</a:t>
                </a:r>
                <a:endParaRPr lang="en-GB" sz="1400" i="1" dirty="0"/>
              </a:p>
            </p:txBody>
          </p:sp>
        </mc:Choice>
        <mc:Fallback xmlns="">
          <p:sp>
            <p:nvSpPr>
              <p:cNvPr id="14" name="TextBox 13"/>
              <p:cNvSpPr txBox="1">
                <a:spLocks noRot="1" noChangeAspect="1" noMove="1" noResize="1" noEditPoints="1" noAdjustHandles="1" noChangeArrowheads="1" noChangeShapeType="1" noTextEdit="1"/>
              </p:cNvSpPr>
              <p:nvPr/>
            </p:nvSpPr>
            <p:spPr>
              <a:xfrm>
                <a:off x="4757182" y="2483609"/>
                <a:ext cx="6553200" cy="307777"/>
              </a:xfrm>
              <a:prstGeom prst="rect">
                <a:avLst/>
              </a:prstGeom>
              <a:blipFill>
                <a:blip r:embed="rId5"/>
                <a:stretch>
                  <a:fillRect l="-279" t="-1961"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757182" y="4708905"/>
                <a:ext cx="6553200" cy="307777"/>
              </a:xfrm>
              <a:prstGeom prst="rect">
                <a:avLst/>
              </a:prstGeom>
              <a:noFill/>
            </p:spPr>
            <p:txBody>
              <a:bodyPr wrap="square" rtlCol="0">
                <a:spAutoFit/>
              </a:bodyPr>
              <a:lstStyle/>
              <a:p>
                <a:r>
                  <a:rPr lang="en-GB" sz="1400" i="1" dirty="0" smtClean="0"/>
                  <a:t>What is the </a:t>
                </a:r>
                <a:r>
                  <a:rPr lang="en-GB" sz="1400" b="1" i="1" dirty="0" smtClean="0"/>
                  <a:t>likelihood</a:t>
                </a:r>
                <a:r>
                  <a:rPr lang="en-GB" sz="1400" i="1" dirty="0" smtClean="0"/>
                  <a:t> of </a:t>
                </a:r>
                <a:r>
                  <a:rPr lang="en-GB" sz="1400" b="1" i="1" dirty="0" smtClean="0"/>
                  <a:t>observing the parameter values </a:t>
                </a:r>
                <a:r>
                  <a:rPr lang="en-GB" sz="1400" i="1" dirty="0" smtClean="0"/>
                  <a:t>(</a:t>
                </a:r>
                <a14:m>
                  <m:oMath xmlns:m="http://schemas.openxmlformats.org/officeDocument/2006/math">
                    <m:r>
                      <a:rPr lang="en-GB" sz="1400" i="1">
                        <a:latin typeface="Cambria Math" panose="02040503050406030204" pitchFamily="18" charset="0"/>
                        <a:ea typeface="Cambria Math" panose="02040503050406030204" pitchFamily="18" charset="0"/>
                      </a:rPr>
                      <m:t>𝜃</m:t>
                    </m:r>
                  </m:oMath>
                </a14:m>
                <a:r>
                  <a:rPr lang="en-GB" sz="1400" i="1" dirty="0" smtClean="0"/>
                  <a:t>) </a:t>
                </a:r>
                <a:r>
                  <a:rPr lang="en-GB" sz="1400" b="1" i="1" dirty="0" smtClean="0"/>
                  <a:t>given the data </a:t>
                </a:r>
                <a:r>
                  <a:rPr lang="en-GB" sz="1400" i="1" dirty="0" smtClean="0"/>
                  <a:t>(</a:t>
                </a:r>
                <a14:m>
                  <m:oMath xmlns:m="http://schemas.openxmlformats.org/officeDocument/2006/math">
                    <m:r>
                      <a:rPr lang="en-GB" sz="1400" b="0" i="1" smtClean="0">
                        <a:latin typeface="Cambria Math" panose="02040503050406030204" pitchFamily="18" charset="0"/>
                      </a:rPr>
                      <m:t>𝑦</m:t>
                    </m:r>
                  </m:oMath>
                </a14:m>
                <a:r>
                  <a:rPr lang="en-GB" sz="1400" i="1" dirty="0" smtClean="0"/>
                  <a:t>)?</a:t>
                </a:r>
                <a:endParaRPr lang="en-GB" sz="1400" i="1" dirty="0"/>
              </a:p>
            </p:txBody>
          </p:sp>
        </mc:Choice>
        <mc:Fallback xmlns="">
          <p:sp>
            <p:nvSpPr>
              <p:cNvPr id="15" name="TextBox 14"/>
              <p:cNvSpPr txBox="1">
                <a:spLocks noRot="1" noChangeAspect="1" noMove="1" noResize="1" noEditPoints="1" noAdjustHandles="1" noChangeArrowheads="1" noChangeShapeType="1" noTextEdit="1"/>
              </p:cNvSpPr>
              <p:nvPr/>
            </p:nvSpPr>
            <p:spPr>
              <a:xfrm>
                <a:off x="4757182" y="4708905"/>
                <a:ext cx="6553200" cy="307777"/>
              </a:xfrm>
              <a:prstGeom prst="rect">
                <a:avLst/>
              </a:prstGeom>
              <a:blipFill>
                <a:blip r:embed="rId6"/>
                <a:stretch>
                  <a:fillRect l="-279" t="-1961" b="-19608"/>
                </a:stretch>
              </a:blipFill>
            </p:spPr>
            <p:txBody>
              <a:bodyPr/>
              <a:lstStyle/>
              <a:p>
                <a:r>
                  <a:rPr lang="en-GB">
                    <a:noFill/>
                  </a:rPr>
                  <a:t> </a:t>
                </a:r>
              </a:p>
            </p:txBody>
          </p:sp>
        </mc:Fallback>
      </mc:AlternateContent>
    </p:spTree>
    <p:extLst>
      <p:ext uri="{BB962C8B-B14F-4D97-AF65-F5344CB8AC3E}">
        <p14:creationId xmlns:p14="http://schemas.microsoft.com/office/powerpoint/2010/main" val="2688324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9554" t="6823" b="12965"/>
          <a:stretch/>
        </p:blipFill>
        <p:spPr>
          <a:xfrm>
            <a:off x="1592662" y="965200"/>
            <a:ext cx="3588457" cy="2792914"/>
          </a:xfrm>
        </p:spPr>
      </p:pic>
      <p:sp>
        <p:nvSpPr>
          <p:cNvPr id="2" name="Title 1"/>
          <p:cNvSpPr>
            <a:spLocks noGrp="1"/>
          </p:cNvSpPr>
          <p:nvPr>
            <p:ph type="title"/>
          </p:nvPr>
        </p:nvSpPr>
        <p:spPr>
          <a:xfrm>
            <a:off x="173620" y="232393"/>
            <a:ext cx="11180180" cy="1325563"/>
          </a:xfrm>
        </p:spPr>
        <p:txBody>
          <a:bodyPr/>
          <a:lstStyle/>
          <a:p>
            <a:r>
              <a:rPr lang="en-US" sz="3200" b="1" dirty="0">
                <a:latin typeface="+mn-lt"/>
              </a:rPr>
              <a:t>Maximum Likelihood Estimation</a:t>
            </a:r>
            <a:r>
              <a:rPr lang="en-US" dirty="0"/>
              <a:t/>
            </a:r>
            <a:br>
              <a:rPr lang="en-US" dirty="0"/>
            </a:br>
            <a:endParaRPr lang="en-US" sz="2800" dirty="0"/>
          </a:p>
        </p:txBody>
      </p:sp>
      <p:pic>
        <p:nvPicPr>
          <p:cNvPr id="1028" name="Picture 4" descr="https://metrouk2.files.wordpress.com/2014/11/grumpy-cat-movie-1-e141486928763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60" t="8336" r="40618" b="23941"/>
          <a:stretch/>
        </p:blipFill>
        <p:spPr bwMode="auto">
          <a:xfrm>
            <a:off x="531888" y="2759370"/>
            <a:ext cx="1125298" cy="897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0.kym-cdn.com/photos/images/facebook/000/217/040/48AC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87" t="20267" r="18807" b="24924"/>
          <a:stretch/>
        </p:blipFill>
        <p:spPr bwMode="auto">
          <a:xfrm>
            <a:off x="482944" y="1041363"/>
            <a:ext cx="1158663" cy="934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73205" y="3584573"/>
            <a:ext cx="812530" cy="369332"/>
          </a:xfrm>
          <a:prstGeom prst="rect">
            <a:avLst/>
          </a:prstGeom>
          <a:noFill/>
        </p:spPr>
        <p:txBody>
          <a:bodyPr wrap="none" rtlCol="0">
            <a:spAutoFit/>
          </a:bodyPr>
          <a:lstStyle/>
          <a:p>
            <a:r>
              <a:rPr lang="en-GB" b="1" dirty="0" smtClean="0"/>
              <a:t>Height</a:t>
            </a:r>
            <a:endParaRPr lang="en-GB" b="1" dirty="0"/>
          </a:p>
        </p:txBody>
      </p:sp>
      <p:sp>
        <p:nvSpPr>
          <p:cNvPr id="26" name="TextBox 25"/>
          <p:cNvSpPr txBox="1"/>
          <p:nvPr/>
        </p:nvSpPr>
        <p:spPr>
          <a:xfrm rot="16200000">
            <a:off x="949006" y="2185943"/>
            <a:ext cx="830677" cy="369332"/>
          </a:xfrm>
          <a:prstGeom prst="rect">
            <a:avLst/>
          </a:prstGeom>
          <a:noFill/>
        </p:spPr>
        <p:txBody>
          <a:bodyPr wrap="none" rtlCol="0">
            <a:spAutoFit/>
          </a:bodyPr>
          <a:lstStyle/>
          <a:p>
            <a:r>
              <a:rPr lang="en-GB" b="1" dirty="0" smtClean="0"/>
              <a:t>P(Dog)</a:t>
            </a:r>
            <a:endParaRPr lang="en-GB" b="1" dirty="0"/>
          </a:p>
        </p:txBody>
      </p:sp>
      <p:sp>
        <p:nvSpPr>
          <p:cNvPr id="6" name="5-Point Star 5"/>
          <p:cNvSpPr/>
          <p:nvPr/>
        </p:nvSpPr>
        <p:spPr>
          <a:xfrm>
            <a:off x="2717800" y="3225800"/>
            <a:ext cx="206206" cy="177800"/>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5-Point Star 27"/>
          <p:cNvSpPr/>
          <p:nvPr/>
        </p:nvSpPr>
        <p:spPr>
          <a:xfrm>
            <a:off x="2717800" y="2819400"/>
            <a:ext cx="206206" cy="177800"/>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2993623" y="2812534"/>
                <a:ext cx="806888" cy="184666"/>
              </a:xfrm>
              <a:prstGeom prst="rect">
                <a:avLst/>
              </a:prstGeom>
              <a:noFill/>
            </p:spPr>
            <p:txBody>
              <a:bodyPr wrap="none" lIns="0" tIns="0" rIns="0" bIns="0" rtlCol="0">
                <a:spAutoFit/>
              </a:bodyPr>
              <a:lstStyle/>
              <a:p>
                <a:r>
                  <a:rPr lang="en-GB" sz="1200" i="1" dirty="0" smtClean="0"/>
                  <a:t>P</a:t>
                </a:r>
                <a14:m>
                  <m:oMath xmlns:m="http://schemas.openxmlformats.org/officeDocument/2006/math">
                    <m:r>
                      <a:rPr lang="en-GB" sz="1200" b="0" i="1" smtClean="0">
                        <a:latin typeface="Cambria Math" panose="02040503050406030204" pitchFamily="18" charset="0"/>
                      </a:rPr>
                      <m:t> </m:t>
                    </m:r>
                    <m:d>
                      <m:dPr>
                        <m:endChr m:val="|"/>
                        <m:ctrlPr>
                          <a:rPr lang="en-GB" sz="1200" b="0" i="1" smtClean="0">
                            <a:latin typeface="Cambria Math" panose="02040503050406030204" pitchFamily="18" charset="0"/>
                          </a:rPr>
                        </m:ctrlPr>
                      </m:dPr>
                      <m:e>
                        <m:r>
                          <a:rPr lang="en-GB" sz="1200" b="0" i="1" smtClean="0">
                            <a:latin typeface="Cambria Math" panose="02040503050406030204" pitchFamily="18" charset="0"/>
                          </a:rPr>
                          <m:t> </m:t>
                        </m:r>
                        <m:r>
                          <a:rPr lang="en-GB" sz="1200" b="0" i="1" smtClean="0">
                            <a:latin typeface="Cambria Math" panose="02040503050406030204" pitchFamily="18" charset="0"/>
                          </a:rPr>
                          <m:t>𝑑𝑎𝑡𝑎</m:t>
                        </m:r>
                        <m:r>
                          <a:rPr lang="en-GB" sz="1200" b="0" i="1" smtClean="0">
                            <a:latin typeface="Cambria Math" panose="02040503050406030204" pitchFamily="18" charset="0"/>
                          </a:rPr>
                          <m:t> </m:t>
                        </m:r>
                      </m:e>
                    </m:d>
                    <m:r>
                      <a:rPr lang="en-GB" sz="1200" b="0" i="1" smtClean="0">
                        <a:latin typeface="Cambria Math" panose="02040503050406030204" pitchFamily="18" charset="0"/>
                      </a:rPr>
                      <m:t> </m:t>
                    </m:r>
                    <m:r>
                      <a:rPr lang="en-GB" sz="1200" b="0" i="1" smtClean="0">
                        <a:latin typeface="Cambria Math" panose="02040503050406030204" pitchFamily="18" charset="0"/>
                        <a:ea typeface="Cambria Math" panose="02040503050406030204" pitchFamily="18" charset="0"/>
                      </a:rPr>
                      <m:t>𝜃</m:t>
                    </m:r>
                    <m:r>
                      <a:rPr lang="en-GB" sz="1200" b="0" i="1" smtClean="0">
                        <a:latin typeface="Cambria Math" panose="02040503050406030204" pitchFamily="18" charset="0"/>
                        <a:ea typeface="Cambria Math" panose="02040503050406030204" pitchFamily="18" charset="0"/>
                      </a:rPr>
                      <m:t>)</m:t>
                    </m:r>
                  </m:oMath>
                </a14:m>
                <a:endParaRPr lang="en-GB"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993623" y="2812534"/>
                <a:ext cx="806888" cy="184666"/>
              </a:xfrm>
              <a:prstGeom prst="rect">
                <a:avLst/>
              </a:prstGeom>
              <a:blipFill>
                <a:blip r:embed="rId8"/>
                <a:stretch>
                  <a:fillRect l="-11364" t="-25806" r="-9091" b="-48387"/>
                </a:stretch>
              </a:blipFill>
            </p:spPr>
            <p:txBody>
              <a:bodyPr/>
              <a:lstStyle/>
              <a:p>
                <a:r>
                  <a:rPr lang="en-GB">
                    <a:noFill/>
                  </a:rPr>
                  <a:t> </a:t>
                </a:r>
              </a:p>
            </p:txBody>
          </p:sp>
        </mc:Fallback>
      </mc:AlternateContent>
    </p:spTree>
    <p:extLst>
      <p:ext uri="{BB962C8B-B14F-4D97-AF65-F5344CB8AC3E}">
        <p14:creationId xmlns:p14="http://schemas.microsoft.com/office/powerpoint/2010/main" val="2828293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9554" t="6823" b="12965"/>
          <a:stretch/>
        </p:blipFill>
        <p:spPr>
          <a:xfrm>
            <a:off x="1592662" y="965200"/>
            <a:ext cx="3588457" cy="2792914"/>
          </a:xfrm>
        </p:spPr>
      </p:pic>
      <p:sp>
        <p:nvSpPr>
          <p:cNvPr id="2" name="Title 1"/>
          <p:cNvSpPr>
            <a:spLocks noGrp="1"/>
          </p:cNvSpPr>
          <p:nvPr>
            <p:ph type="title"/>
          </p:nvPr>
        </p:nvSpPr>
        <p:spPr>
          <a:xfrm>
            <a:off x="173620" y="232393"/>
            <a:ext cx="11180180" cy="1325563"/>
          </a:xfrm>
        </p:spPr>
        <p:txBody>
          <a:bodyPr/>
          <a:lstStyle/>
          <a:p>
            <a:r>
              <a:rPr lang="en-US" sz="3200" b="1" dirty="0">
                <a:latin typeface="+mn-lt"/>
              </a:rPr>
              <a:t>Maximum Likelihood Estimation</a:t>
            </a:r>
            <a:r>
              <a:rPr lang="en-US" dirty="0"/>
              <a:t/>
            </a:r>
            <a:br>
              <a:rPr lang="en-US" dirty="0"/>
            </a:br>
            <a:endParaRPr lang="en-US" sz="2800" dirty="0"/>
          </a:p>
        </p:txBody>
      </p:sp>
      <p:pic>
        <p:nvPicPr>
          <p:cNvPr id="1028" name="Picture 4" descr="https://metrouk2.files.wordpress.com/2014/11/grumpy-cat-movie-1-e141486928763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60" t="8336" r="40618" b="23941"/>
          <a:stretch/>
        </p:blipFill>
        <p:spPr bwMode="auto">
          <a:xfrm>
            <a:off x="531888" y="2759370"/>
            <a:ext cx="1125298" cy="897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0.kym-cdn.com/photos/images/facebook/000/217/040/48AC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87" t="20267" r="18807" b="24924"/>
          <a:stretch/>
        </p:blipFill>
        <p:spPr bwMode="auto">
          <a:xfrm>
            <a:off x="482944" y="1041363"/>
            <a:ext cx="1158663" cy="934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73205" y="3584573"/>
            <a:ext cx="812530" cy="369332"/>
          </a:xfrm>
          <a:prstGeom prst="rect">
            <a:avLst/>
          </a:prstGeom>
          <a:noFill/>
        </p:spPr>
        <p:txBody>
          <a:bodyPr wrap="none" rtlCol="0">
            <a:spAutoFit/>
          </a:bodyPr>
          <a:lstStyle/>
          <a:p>
            <a:r>
              <a:rPr lang="en-GB" b="1" dirty="0" smtClean="0"/>
              <a:t>Height</a:t>
            </a:r>
            <a:endParaRPr lang="en-GB" b="1" dirty="0"/>
          </a:p>
        </p:txBody>
      </p:sp>
      <p:sp>
        <p:nvSpPr>
          <p:cNvPr id="26" name="TextBox 25"/>
          <p:cNvSpPr txBox="1"/>
          <p:nvPr/>
        </p:nvSpPr>
        <p:spPr>
          <a:xfrm rot="16200000">
            <a:off x="949006" y="2185943"/>
            <a:ext cx="830677" cy="369332"/>
          </a:xfrm>
          <a:prstGeom prst="rect">
            <a:avLst/>
          </a:prstGeom>
          <a:noFill/>
        </p:spPr>
        <p:txBody>
          <a:bodyPr wrap="none" rtlCol="0">
            <a:spAutoFit/>
          </a:bodyPr>
          <a:lstStyle/>
          <a:p>
            <a:r>
              <a:rPr lang="en-GB" b="1" dirty="0" smtClean="0"/>
              <a:t>P(Dog)</a:t>
            </a:r>
            <a:endParaRPr lang="en-GB" b="1" dirty="0"/>
          </a:p>
        </p:txBody>
      </p:sp>
      <p:sp>
        <p:nvSpPr>
          <p:cNvPr id="6" name="5-Point Star 5"/>
          <p:cNvSpPr/>
          <p:nvPr/>
        </p:nvSpPr>
        <p:spPr>
          <a:xfrm>
            <a:off x="2717800" y="3225800"/>
            <a:ext cx="206206" cy="177800"/>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5-Point Star 27"/>
          <p:cNvSpPr/>
          <p:nvPr/>
        </p:nvSpPr>
        <p:spPr>
          <a:xfrm>
            <a:off x="2717800" y="2819400"/>
            <a:ext cx="206206" cy="177800"/>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2993623" y="2812534"/>
                <a:ext cx="806888" cy="184666"/>
              </a:xfrm>
              <a:prstGeom prst="rect">
                <a:avLst/>
              </a:prstGeom>
              <a:noFill/>
            </p:spPr>
            <p:txBody>
              <a:bodyPr wrap="none" lIns="0" tIns="0" rIns="0" bIns="0" rtlCol="0">
                <a:spAutoFit/>
              </a:bodyPr>
              <a:lstStyle/>
              <a:p>
                <a:r>
                  <a:rPr lang="en-GB" sz="1200" i="1" dirty="0" smtClean="0"/>
                  <a:t>P</a:t>
                </a:r>
                <a14:m>
                  <m:oMath xmlns:m="http://schemas.openxmlformats.org/officeDocument/2006/math">
                    <m:r>
                      <a:rPr lang="en-GB" sz="1200" b="0" i="1" smtClean="0">
                        <a:latin typeface="Cambria Math" panose="02040503050406030204" pitchFamily="18" charset="0"/>
                      </a:rPr>
                      <m:t> </m:t>
                    </m:r>
                    <m:d>
                      <m:dPr>
                        <m:endChr m:val="|"/>
                        <m:ctrlPr>
                          <a:rPr lang="en-GB" sz="1200" b="0" i="1" smtClean="0">
                            <a:latin typeface="Cambria Math" panose="02040503050406030204" pitchFamily="18" charset="0"/>
                          </a:rPr>
                        </m:ctrlPr>
                      </m:dPr>
                      <m:e>
                        <m:r>
                          <a:rPr lang="en-GB" sz="1200" b="0" i="1" smtClean="0">
                            <a:latin typeface="Cambria Math" panose="02040503050406030204" pitchFamily="18" charset="0"/>
                          </a:rPr>
                          <m:t> </m:t>
                        </m:r>
                        <m:r>
                          <a:rPr lang="en-GB" sz="1200" b="0" i="1" smtClean="0">
                            <a:latin typeface="Cambria Math" panose="02040503050406030204" pitchFamily="18" charset="0"/>
                          </a:rPr>
                          <m:t>𝑑𝑎𝑡𝑎</m:t>
                        </m:r>
                        <m:r>
                          <a:rPr lang="en-GB" sz="1200" b="0" i="1" smtClean="0">
                            <a:latin typeface="Cambria Math" panose="02040503050406030204" pitchFamily="18" charset="0"/>
                          </a:rPr>
                          <m:t> </m:t>
                        </m:r>
                      </m:e>
                    </m:d>
                    <m:r>
                      <a:rPr lang="en-GB" sz="1200" b="0" i="1" smtClean="0">
                        <a:latin typeface="Cambria Math" panose="02040503050406030204" pitchFamily="18" charset="0"/>
                      </a:rPr>
                      <m:t> </m:t>
                    </m:r>
                    <m:r>
                      <a:rPr lang="en-GB" sz="1200" b="0" i="1" smtClean="0">
                        <a:latin typeface="Cambria Math" panose="02040503050406030204" pitchFamily="18" charset="0"/>
                        <a:ea typeface="Cambria Math" panose="02040503050406030204" pitchFamily="18" charset="0"/>
                      </a:rPr>
                      <m:t>𝜃</m:t>
                    </m:r>
                    <m:r>
                      <a:rPr lang="en-GB" sz="1200" b="0" i="1" smtClean="0">
                        <a:latin typeface="Cambria Math" panose="02040503050406030204" pitchFamily="18" charset="0"/>
                        <a:ea typeface="Cambria Math" panose="02040503050406030204" pitchFamily="18" charset="0"/>
                      </a:rPr>
                      <m:t>)</m:t>
                    </m:r>
                  </m:oMath>
                </a14:m>
                <a:endParaRPr lang="en-GB"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993623" y="2812534"/>
                <a:ext cx="806888" cy="184666"/>
              </a:xfrm>
              <a:prstGeom prst="rect">
                <a:avLst/>
              </a:prstGeom>
              <a:blipFill>
                <a:blip r:embed="rId8"/>
                <a:stretch>
                  <a:fillRect l="-11364" t="-25806" r="-9091" b="-48387"/>
                </a:stretch>
              </a:blipFill>
            </p:spPr>
            <p:txBody>
              <a:bodyPr/>
              <a:lstStyle/>
              <a:p>
                <a:r>
                  <a:rPr lang="en-GB">
                    <a:noFill/>
                  </a:rPr>
                  <a:t> </a:t>
                </a:r>
              </a:p>
            </p:txBody>
          </p:sp>
        </mc:Fallback>
      </mc:AlternateContent>
      <p:pic>
        <p:nvPicPr>
          <p:cNvPr id="36" name="Picture 35"/>
          <p:cNvPicPr>
            <a:picLocks noChangeAspect="1"/>
          </p:cNvPicPr>
          <p:nvPr/>
        </p:nvPicPr>
        <p:blipFill rotWithShape="1">
          <a:blip r:embed="rId9">
            <a:extLst>
              <a:ext uri="{28A0092B-C50C-407E-A947-70E740481C1C}">
                <a14:useLocalDpi xmlns:a14="http://schemas.microsoft.com/office/drawing/2010/main" val="0"/>
              </a:ext>
            </a:extLst>
          </a:blip>
          <a:srcRect l="4614" t="2876" r="52350" b="23426"/>
          <a:stretch/>
        </p:blipFill>
        <p:spPr>
          <a:xfrm>
            <a:off x="381650" y="4151591"/>
            <a:ext cx="2336150" cy="2212061"/>
          </a:xfrm>
          <a:prstGeom prst="rect">
            <a:avLst/>
          </a:prstGeom>
        </p:spPr>
      </p:pic>
      <p:pic>
        <p:nvPicPr>
          <p:cNvPr id="43" name="Picture 42"/>
          <p:cNvPicPr>
            <a:picLocks noChangeAspect="1"/>
          </p:cNvPicPr>
          <p:nvPr/>
        </p:nvPicPr>
        <p:blipFill rotWithShape="1">
          <a:blip r:embed="rId9">
            <a:extLst>
              <a:ext uri="{28A0092B-C50C-407E-A947-70E740481C1C}">
                <a14:useLocalDpi xmlns:a14="http://schemas.microsoft.com/office/drawing/2010/main" val="0"/>
              </a:ext>
            </a:extLst>
          </a:blip>
          <a:srcRect l="56572" t="2876" r="392" b="23426"/>
          <a:stretch/>
        </p:blipFill>
        <p:spPr>
          <a:xfrm>
            <a:off x="2886151" y="4151591"/>
            <a:ext cx="2336150" cy="2212061"/>
          </a:xfrm>
          <a:prstGeom prst="rect">
            <a:avLst/>
          </a:prstGeom>
        </p:spPr>
      </p:pic>
    </p:spTree>
    <p:extLst>
      <p:ext uri="{BB962C8B-B14F-4D97-AF65-F5344CB8AC3E}">
        <p14:creationId xmlns:p14="http://schemas.microsoft.com/office/powerpoint/2010/main" val="2782937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9554" t="6823" b="12965"/>
          <a:stretch/>
        </p:blipFill>
        <p:spPr>
          <a:xfrm>
            <a:off x="1592662" y="965200"/>
            <a:ext cx="3588457" cy="2792914"/>
          </a:xfrm>
        </p:spPr>
      </p:pic>
      <p:sp>
        <p:nvSpPr>
          <p:cNvPr id="2" name="Title 1"/>
          <p:cNvSpPr>
            <a:spLocks noGrp="1"/>
          </p:cNvSpPr>
          <p:nvPr>
            <p:ph type="title"/>
          </p:nvPr>
        </p:nvSpPr>
        <p:spPr>
          <a:xfrm>
            <a:off x="173620" y="232393"/>
            <a:ext cx="11180180" cy="1325563"/>
          </a:xfrm>
        </p:spPr>
        <p:txBody>
          <a:bodyPr/>
          <a:lstStyle/>
          <a:p>
            <a:r>
              <a:rPr lang="en-US" sz="3200" b="1" dirty="0">
                <a:latin typeface="+mn-lt"/>
              </a:rPr>
              <a:t>Maximum Likelihood Estimation</a:t>
            </a:r>
            <a:r>
              <a:rPr lang="en-US" dirty="0"/>
              <a:t/>
            </a:r>
            <a:br>
              <a:rPr lang="en-US" dirty="0"/>
            </a:br>
            <a:endParaRPr lang="en-US" sz="2800" dirty="0"/>
          </a:p>
        </p:txBody>
      </p:sp>
      <p:pic>
        <p:nvPicPr>
          <p:cNvPr id="1028" name="Picture 4" descr="https://metrouk2.files.wordpress.com/2014/11/grumpy-cat-movie-1-e141486928763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60" t="8336" r="40618" b="23941"/>
          <a:stretch/>
        </p:blipFill>
        <p:spPr bwMode="auto">
          <a:xfrm>
            <a:off x="531888" y="2759370"/>
            <a:ext cx="1125298" cy="897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0.kym-cdn.com/photos/images/facebook/000/217/040/48AC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87" t="20267" r="18807" b="24924"/>
          <a:stretch/>
        </p:blipFill>
        <p:spPr bwMode="auto">
          <a:xfrm>
            <a:off x="482944" y="1041363"/>
            <a:ext cx="1158663" cy="934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73205" y="3584573"/>
            <a:ext cx="812530" cy="369332"/>
          </a:xfrm>
          <a:prstGeom prst="rect">
            <a:avLst/>
          </a:prstGeom>
          <a:noFill/>
        </p:spPr>
        <p:txBody>
          <a:bodyPr wrap="none" rtlCol="0">
            <a:spAutoFit/>
          </a:bodyPr>
          <a:lstStyle/>
          <a:p>
            <a:r>
              <a:rPr lang="en-GB" b="1" dirty="0" smtClean="0"/>
              <a:t>Height</a:t>
            </a:r>
            <a:endParaRPr lang="en-GB" b="1" dirty="0"/>
          </a:p>
        </p:txBody>
      </p:sp>
      <p:sp>
        <p:nvSpPr>
          <p:cNvPr id="26" name="TextBox 25"/>
          <p:cNvSpPr txBox="1"/>
          <p:nvPr/>
        </p:nvSpPr>
        <p:spPr>
          <a:xfrm rot="16200000">
            <a:off x="949006" y="2185943"/>
            <a:ext cx="830677" cy="369332"/>
          </a:xfrm>
          <a:prstGeom prst="rect">
            <a:avLst/>
          </a:prstGeom>
          <a:noFill/>
        </p:spPr>
        <p:txBody>
          <a:bodyPr wrap="none" rtlCol="0">
            <a:spAutoFit/>
          </a:bodyPr>
          <a:lstStyle/>
          <a:p>
            <a:r>
              <a:rPr lang="en-GB" b="1" dirty="0" smtClean="0"/>
              <a:t>P(Dog)</a:t>
            </a:r>
            <a:endParaRPr lang="en-GB" b="1" dirty="0"/>
          </a:p>
        </p:txBody>
      </p:sp>
      <p:sp>
        <p:nvSpPr>
          <p:cNvPr id="6" name="5-Point Star 5"/>
          <p:cNvSpPr/>
          <p:nvPr/>
        </p:nvSpPr>
        <p:spPr>
          <a:xfrm>
            <a:off x="2717800" y="3225800"/>
            <a:ext cx="206206" cy="177800"/>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5-Point Star 27"/>
          <p:cNvSpPr/>
          <p:nvPr/>
        </p:nvSpPr>
        <p:spPr>
          <a:xfrm>
            <a:off x="2717800" y="2819400"/>
            <a:ext cx="206206" cy="177800"/>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2993623" y="2812534"/>
                <a:ext cx="806888" cy="184666"/>
              </a:xfrm>
              <a:prstGeom prst="rect">
                <a:avLst/>
              </a:prstGeom>
              <a:noFill/>
            </p:spPr>
            <p:txBody>
              <a:bodyPr wrap="none" lIns="0" tIns="0" rIns="0" bIns="0" rtlCol="0">
                <a:spAutoFit/>
              </a:bodyPr>
              <a:lstStyle/>
              <a:p>
                <a:r>
                  <a:rPr lang="en-GB" sz="1200" i="1" dirty="0" smtClean="0"/>
                  <a:t>P</a:t>
                </a:r>
                <a14:m>
                  <m:oMath xmlns:m="http://schemas.openxmlformats.org/officeDocument/2006/math">
                    <m:r>
                      <a:rPr lang="en-GB" sz="1200" b="0" i="1" smtClean="0">
                        <a:latin typeface="Cambria Math" panose="02040503050406030204" pitchFamily="18" charset="0"/>
                      </a:rPr>
                      <m:t> </m:t>
                    </m:r>
                    <m:d>
                      <m:dPr>
                        <m:endChr m:val="|"/>
                        <m:ctrlPr>
                          <a:rPr lang="en-GB" sz="1200" b="0" i="1" smtClean="0">
                            <a:latin typeface="Cambria Math" panose="02040503050406030204" pitchFamily="18" charset="0"/>
                          </a:rPr>
                        </m:ctrlPr>
                      </m:dPr>
                      <m:e>
                        <m:r>
                          <a:rPr lang="en-GB" sz="1200" b="0" i="1" smtClean="0">
                            <a:latin typeface="Cambria Math" panose="02040503050406030204" pitchFamily="18" charset="0"/>
                          </a:rPr>
                          <m:t> </m:t>
                        </m:r>
                        <m:r>
                          <a:rPr lang="en-GB" sz="1200" b="0" i="1" smtClean="0">
                            <a:latin typeface="Cambria Math" panose="02040503050406030204" pitchFamily="18" charset="0"/>
                          </a:rPr>
                          <m:t>𝑑𝑎𝑡𝑎</m:t>
                        </m:r>
                        <m:r>
                          <a:rPr lang="en-GB" sz="1200" b="0" i="1" smtClean="0">
                            <a:latin typeface="Cambria Math" panose="02040503050406030204" pitchFamily="18" charset="0"/>
                          </a:rPr>
                          <m:t> </m:t>
                        </m:r>
                      </m:e>
                    </m:d>
                    <m:r>
                      <a:rPr lang="en-GB" sz="1200" b="0" i="1" smtClean="0">
                        <a:latin typeface="Cambria Math" panose="02040503050406030204" pitchFamily="18" charset="0"/>
                      </a:rPr>
                      <m:t> </m:t>
                    </m:r>
                    <m:r>
                      <a:rPr lang="en-GB" sz="1200" b="0" i="1" smtClean="0">
                        <a:latin typeface="Cambria Math" panose="02040503050406030204" pitchFamily="18" charset="0"/>
                        <a:ea typeface="Cambria Math" panose="02040503050406030204" pitchFamily="18" charset="0"/>
                      </a:rPr>
                      <m:t>𝜃</m:t>
                    </m:r>
                    <m:r>
                      <a:rPr lang="en-GB" sz="1200" b="0" i="1" smtClean="0">
                        <a:latin typeface="Cambria Math" panose="02040503050406030204" pitchFamily="18" charset="0"/>
                        <a:ea typeface="Cambria Math" panose="02040503050406030204" pitchFamily="18" charset="0"/>
                      </a:rPr>
                      <m:t>)</m:t>
                    </m:r>
                  </m:oMath>
                </a14:m>
                <a:endParaRPr lang="en-GB"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993623" y="2812534"/>
                <a:ext cx="806888" cy="184666"/>
              </a:xfrm>
              <a:prstGeom prst="rect">
                <a:avLst/>
              </a:prstGeom>
              <a:blipFill>
                <a:blip r:embed="rId8"/>
                <a:stretch>
                  <a:fillRect l="-11364" t="-25806" r="-9091" b="-483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89065" y="1390132"/>
                <a:ext cx="7134462" cy="430887"/>
              </a:xfrm>
              <a:prstGeom prst="rect">
                <a:avLst/>
              </a:prstGeom>
              <a:noFill/>
            </p:spPr>
            <p:txBody>
              <a:bodyPr wrap="square" lIns="0" tIns="0" rIns="0" bIns="0" rtlCol="0">
                <a:spAutoFit/>
              </a:bodyPr>
              <a:lstStyle/>
              <a:p>
                <a:r>
                  <a:rPr lang="en-GB" sz="2800" i="1" dirty="0" smtClean="0">
                    <a:latin typeface="Cambria Math" panose="02040503050406030204" pitchFamily="18" charset="0"/>
                    <a:ea typeface="Cambria Math" panose="02040503050406030204" pitchFamily="18" charset="0"/>
                  </a:rPr>
                  <a:t>L </a:t>
                </a:r>
                <a14:m>
                  <m:oMath xmlns:m="http://schemas.openxmlformats.org/officeDocument/2006/math">
                    <m:d>
                      <m:dPr>
                        <m:endChr m:val="|"/>
                        <m:ctrlPr>
                          <a:rPr lang="en-GB" sz="2800" b="0" i="1" smtClean="0">
                            <a:latin typeface="Cambria Math" panose="02040503050406030204" pitchFamily="18" charset="0"/>
                          </a:rPr>
                        </m:ctrlPr>
                      </m:dPr>
                      <m:e>
                        <m:r>
                          <a:rPr lang="en-GB" sz="2800" b="0" i="1" smtClean="0">
                            <a:latin typeface="Cambria Math" panose="02040503050406030204" pitchFamily="18" charset="0"/>
                          </a:rPr>
                          <m:t> </m:t>
                        </m:r>
                        <m:r>
                          <a:rPr lang="en-GB" sz="2800" i="1">
                            <a:latin typeface="Cambria Math" panose="02040503050406030204" pitchFamily="18" charset="0"/>
                            <a:ea typeface="Cambria Math" panose="02040503050406030204" pitchFamily="18" charset="0"/>
                          </a:rPr>
                          <m:t>𝜃</m:t>
                        </m:r>
                      </m:e>
                    </m:d>
                    <m:r>
                      <a:rPr lang="en-GB" sz="2800" b="0" i="1" smtClean="0">
                        <a:latin typeface="Cambria Math" panose="02040503050406030204" pitchFamily="18" charset="0"/>
                      </a:rPr>
                      <m:t> </m:t>
                    </m:r>
                    <m:r>
                      <a:rPr lang="en-GB" sz="2800" b="0" i="1" smtClean="0">
                        <a:latin typeface="Cambria Math" panose="02040503050406030204" pitchFamily="18" charset="0"/>
                      </a:rPr>
                      <m:t>𝑑𝑎𝑡𝑎</m:t>
                    </m:r>
                    <m:r>
                      <a:rPr lang="en-GB" sz="2800" b="0" i="1" smtClean="0">
                        <a:latin typeface="Cambria Math" panose="02040503050406030204" pitchFamily="18" charset="0"/>
                      </a:rPr>
                      <m:t> )=</m:t>
                    </m:r>
                    <m:r>
                      <a:rPr lang="en-GB" sz="2800" b="0" i="1" smtClean="0">
                        <a:latin typeface="Cambria Math" panose="02040503050406030204" pitchFamily="18" charset="0"/>
                      </a:rPr>
                      <m:t>𝑓</m:t>
                    </m:r>
                    <m:d>
                      <m:dPr>
                        <m:endChr m:val="|"/>
                        <m:ctrlPr>
                          <a:rPr lang="en-GB" sz="2800" b="0" i="1" smtClean="0">
                            <a:latin typeface="Cambria Math" panose="02040503050406030204" pitchFamily="18" charset="0"/>
                          </a:rPr>
                        </m:ctrlPr>
                      </m:dPr>
                      <m:e>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𝑑</m:t>
                            </m:r>
                          </m:e>
                          <m:sub>
                            <m:r>
                              <a:rPr lang="en-GB" sz="2800" b="0" i="1" smtClean="0">
                                <a:latin typeface="Cambria Math" panose="02040503050406030204" pitchFamily="18" charset="0"/>
                              </a:rPr>
                              <m:t>1</m:t>
                            </m:r>
                          </m:sub>
                        </m:sSub>
                        <m:r>
                          <a:rPr lang="en-GB" sz="2800" b="0" i="1" smtClean="0">
                            <a:latin typeface="Cambria Math" panose="02040503050406030204" pitchFamily="18" charset="0"/>
                          </a:rPr>
                          <m:t>,</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𝑑</m:t>
                            </m:r>
                          </m:e>
                          <m:sub>
                            <m:r>
                              <a:rPr lang="en-GB" sz="2800" b="0" i="1" smtClean="0">
                                <a:latin typeface="Cambria Math" panose="02040503050406030204" pitchFamily="18" charset="0"/>
                              </a:rPr>
                              <m:t>2</m:t>
                            </m:r>
                          </m:sub>
                        </m:sSub>
                        <m:r>
                          <a:rPr lang="en-GB" sz="2800" b="0" i="1" smtClean="0">
                            <a:latin typeface="Cambria Math" panose="02040503050406030204" pitchFamily="18" charset="0"/>
                          </a:rPr>
                          <m:t>…</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𝑑</m:t>
                            </m:r>
                          </m:e>
                          <m:sub>
                            <m:r>
                              <a:rPr lang="en-GB" sz="2800" b="0" i="1" smtClean="0">
                                <a:latin typeface="Cambria Math" panose="02040503050406030204" pitchFamily="18" charset="0"/>
                              </a:rPr>
                              <m:t>𝑛</m:t>
                            </m:r>
                          </m:sub>
                        </m:sSub>
                      </m:e>
                    </m:d>
                    <m:r>
                      <a:rPr lang="en-GB" sz="2800" i="1" smtClean="0">
                        <a:latin typeface="Cambria Math" panose="02040503050406030204" pitchFamily="18" charset="0"/>
                        <a:ea typeface="Cambria Math" panose="02040503050406030204" pitchFamily="18" charset="0"/>
                      </a:rPr>
                      <m:t>𝜃</m:t>
                    </m:r>
                  </m:oMath>
                </a14:m>
                <a:r>
                  <a:rPr lang="en-GB" sz="2800" dirty="0" smtClean="0"/>
                  <a:t>)</a:t>
                </a:r>
                <a:endParaRPr lang="en-GB" sz="28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189065" y="1390132"/>
                <a:ext cx="7134462" cy="430887"/>
              </a:xfrm>
              <a:prstGeom prst="rect">
                <a:avLst/>
              </a:prstGeom>
              <a:blipFill>
                <a:blip r:embed="rId9"/>
                <a:stretch>
                  <a:fillRect l="-2989" t="-28169" b="-50704"/>
                </a:stretch>
              </a:blipFill>
            </p:spPr>
            <p:txBody>
              <a:bodyPr/>
              <a:lstStyle/>
              <a:p>
                <a:r>
                  <a:rPr lang="en-GB">
                    <a:noFill/>
                  </a:rPr>
                  <a:t> </a:t>
                </a:r>
              </a:p>
            </p:txBody>
          </p:sp>
        </mc:Fallback>
      </mc:AlternateContent>
      <p:pic>
        <p:nvPicPr>
          <p:cNvPr id="36" name="Picture 35"/>
          <p:cNvPicPr>
            <a:picLocks noChangeAspect="1"/>
          </p:cNvPicPr>
          <p:nvPr/>
        </p:nvPicPr>
        <p:blipFill rotWithShape="1">
          <a:blip r:embed="rId10">
            <a:extLst>
              <a:ext uri="{28A0092B-C50C-407E-A947-70E740481C1C}">
                <a14:useLocalDpi xmlns:a14="http://schemas.microsoft.com/office/drawing/2010/main" val="0"/>
              </a:ext>
            </a:extLst>
          </a:blip>
          <a:srcRect l="4614" t="2876" r="52350" b="23426"/>
          <a:stretch/>
        </p:blipFill>
        <p:spPr>
          <a:xfrm>
            <a:off x="381650" y="4151591"/>
            <a:ext cx="2336150" cy="2212061"/>
          </a:xfrm>
          <a:prstGeom prst="rect">
            <a:avLst/>
          </a:prstGeom>
        </p:spPr>
      </p:pic>
      <p:pic>
        <p:nvPicPr>
          <p:cNvPr id="43" name="Picture 42"/>
          <p:cNvPicPr>
            <a:picLocks noChangeAspect="1"/>
          </p:cNvPicPr>
          <p:nvPr/>
        </p:nvPicPr>
        <p:blipFill rotWithShape="1">
          <a:blip r:embed="rId10">
            <a:extLst>
              <a:ext uri="{28A0092B-C50C-407E-A947-70E740481C1C}">
                <a14:useLocalDpi xmlns:a14="http://schemas.microsoft.com/office/drawing/2010/main" val="0"/>
              </a:ext>
            </a:extLst>
          </a:blip>
          <a:srcRect l="56572" t="2876" r="392" b="23426"/>
          <a:stretch/>
        </p:blipFill>
        <p:spPr>
          <a:xfrm>
            <a:off x="2886151" y="4151591"/>
            <a:ext cx="2336150" cy="2212061"/>
          </a:xfrm>
          <a:prstGeom prst="rect">
            <a:avLst/>
          </a:prstGeom>
        </p:spPr>
      </p:pic>
      <mc:AlternateContent xmlns:mc="http://schemas.openxmlformats.org/markup-compatibility/2006" xmlns:a14="http://schemas.microsoft.com/office/drawing/2010/main">
        <mc:Choice Requires="a14">
          <p:sp>
            <p:nvSpPr>
              <p:cNvPr id="41" name="TextBox 40"/>
              <p:cNvSpPr txBox="1"/>
              <p:nvPr/>
            </p:nvSpPr>
            <p:spPr>
              <a:xfrm>
                <a:off x="6780944" y="1934756"/>
                <a:ext cx="1522147"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m:t>
                          </m:r>
                          <m:r>
                            <m:rPr>
                              <m:brk m:alnAt="23"/>
                            </m:rPr>
                            <a:rPr lang="en-GB" b="0" i="1" smtClean="0">
                              <a:latin typeface="Cambria Math" panose="02040503050406030204" pitchFamily="18" charset="0"/>
                            </a:rPr>
                            <m:t>1</m:t>
                          </m:r>
                        </m:sub>
                        <m:sup>
                          <m:r>
                            <a:rPr lang="en-GB" b="0" i="1" smtClean="0">
                              <a:latin typeface="Cambria Math" panose="02040503050406030204" pitchFamily="18" charset="0"/>
                            </a:rPr>
                            <m:t>𝑛</m:t>
                          </m:r>
                        </m:sup>
                        <m:e>
                          <m:r>
                            <a:rPr lang="en-GB" b="0" i="1" smtClean="0">
                              <a:latin typeface="Cambria Math" panose="02040503050406030204" pitchFamily="18" charset="0"/>
                            </a:rPr>
                            <m:t> </m:t>
                          </m:r>
                          <m:r>
                            <a:rPr lang="en-GB" b="0" i="1" smtClean="0">
                              <a:latin typeface="Cambria Math" panose="02040503050406030204" pitchFamily="18" charset="0"/>
                            </a:rPr>
                            <m:t>𝑓</m:t>
                          </m:r>
                          <m:r>
                            <a:rPr lang="en-GB" b="0" i="1" smtClean="0">
                              <a:latin typeface="Cambria Math" panose="02040503050406030204" pitchFamily="18" charset="0"/>
                            </a:rPr>
                            <m:t> </m:t>
                          </m:r>
                          <m:d>
                            <m:dPr>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𝑖</m:t>
                                  </m:r>
                                </m:sub>
                              </m:sSub>
                            </m:e>
                          </m:d>
                          <m:r>
                            <a:rPr lang="en-GB" i="1">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e>
                      </m:nary>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6780944" y="1934756"/>
                <a:ext cx="1522147" cy="75623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780759" y="2928484"/>
                <a:ext cx="3362011" cy="553998"/>
              </a:xfrm>
              <a:prstGeom prst="rect">
                <a:avLst/>
              </a:prstGeom>
              <a:noFill/>
            </p:spPr>
            <p:txBody>
              <a:bodyPr wrap="none" lIns="0" tIns="0" rIns="0" bIns="0" rtlCol="0">
                <a:spAutoFit/>
              </a:bodyPr>
              <a:lstStyle/>
              <a:p>
                <a14:m>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𝑓</m:t>
                    </m:r>
                    <m:d>
                      <m:dPr>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1</m:t>
                            </m:r>
                          </m:sub>
                        </m:sSub>
                      </m:e>
                    </m:d>
                  </m:oMath>
                </a14:m>
                <a:r>
                  <a:rPr lang="en-GB" dirty="0" smtClean="0"/>
                  <a:t> </a:t>
                </a:r>
                <a14:m>
                  <m:oMath xmlns:m="http://schemas.openxmlformats.org/officeDocument/2006/math">
                    <m:r>
                      <a:rPr lang="en-GB" i="1">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m:rPr>
                        <m:nor/>
                      </m:rPr>
                      <a:rPr lang="en-GB" b="1" i="1">
                        <a:latin typeface="Cambria Math" panose="02040503050406030204" pitchFamily="18" charset="0"/>
                        <a:ea typeface="Cambria Math" panose="02040503050406030204" pitchFamily="18" charset="0"/>
                      </a:rPr>
                      <m:t>·</m:t>
                    </m:r>
                  </m:oMath>
                </a14:m>
                <a:r>
                  <a:rPr lang="en-GB" dirty="0" smtClean="0">
                    <a:latin typeface="Cambria" panose="02040503050406030204" pitchFamily="18" charset="0"/>
                  </a:rPr>
                  <a:t> </a:t>
                </a:r>
                <a14:m>
                  <m:oMath xmlns:m="http://schemas.openxmlformats.org/officeDocument/2006/math">
                    <m:r>
                      <a:rPr lang="en-GB" i="1">
                        <a:latin typeface="Cambria Math" panose="02040503050406030204" pitchFamily="18" charset="0"/>
                      </a:rPr>
                      <m:t>𝑓</m:t>
                    </m:r>
                    <m:d>
                      <m:dPr>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𝑑</m:t>
                            </m:r>
                          </m:e>
                          <m:sub>
                            <m:r>
                              <a:rPr lang="en-GB" b="0" i="1" smtClean="0">
                                <a:latin typeface="Cambria Math" panose="02040503050406030204" pitchFamily="18" charset="0"/>
                              </a:rPr>
                              <m:t>2</m:t>
                            </m:r>
                          </m:sub>
                        </m:sSub>
                      </m:e>
                    </m:d>
                  </m:oMath>
                </a14:m>
                <a:r>
                  <a:rPr lang="en-GB" dirty="0"/>
                  <a:t> </a:t>
                </a:r>
                <a14:m>
                  <m:oMath xmlns:m="http://schemas.openxmlformats.org/officeDocument/2006/math">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r>
                      <m:rPr>
                        <m:nor/>
                      </m:rPr>
                      <a:rPr lang="en-GB" b="1" i="1">
                        <a:latin typeface="Cambria Math" panose="02040503050406030204" pitchFamily="18" charset="0"/>
                        <a:ea typeface="Cambria Math" panose="02040503050406030204" pitchFamily="18" charset="0"/>
                      </a:rPr>
                      <m:t>·</m:t>
                    </m:r>
                    <m:r>
                      <m:rPr>
                        <m:nor/>
                      </m:rPr>
                      <a:rPr lang="en-GB" b="1" i="1" smtClean="0">
                        <a:latin typeface="Cambria Math" panose="02040503050406030204" pitchFamily="18" charset="0"/>
                        <a:ea typeface="Cambria Math" panose="02040503050406030204" pitchFamily="18" charset="0"/>
                      </a:rPr>
                      <m:t> </m:t>
                    </m:r>
                  </m:oMath>
                </a14:m>
                <a:r>
                  <a:rPr lang="en-GB" dirty="0" smtClean="0">
                    <a:latin typeface="Cambria" panose="02040503050406030204" pitchFamily="18" charset="0"/>
                  </a:rPr>
                  <a:t>…… </a:t>
                </a:r>
                <a14:m>
                  <m:oMath xmlns:m="http://schemas.openxmlformats.org/officeDocument/2006/math">
                    <m:r>
                      <a:rPr lang="en-GB" i="1">
                        <a:latin typeface="Cambria Math" panose="02040503050406030204" pitchFamily="18" charset="0"/>
                      </a:rPr>
                      <m:t>𝑓</m:t>
                    </m:r>
                    <m:d>
                      <m:dPr>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𝑑</m:t>
                            </m:r>
                          </m:e>
                          <m:sub>
                            <m:r>
                              <a:rPr lang="en-GB" i="1">
                                <a:latin typeface="Cambria Math" panose="02040503050406030204" pitchFamily="18" charset="0"/>
                              </a:rPr>
                              <m:t>𝑖</m:t>
                            </m:r>
                          </m:sub>
                        </m:sSub>
                      </m:e>
                    </m:d>
                  </m:oMath>
                </a14:m>
                <a:r>
                  <a:rPr lang="en-GB" dirty="0"/>
                  <a:t> </a:t>
                </a:r>
                <a14:m>
                  <m:oMath xmlns:m="http://schemas.openxmlformats.org/officeDocument/2006/math">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oMath>
                </a14:m>
                <a:endParaRPr lang="en-GB" dirty="0">
                  <a:latin typeface="Cambria" panose="02040503050406030204" pitchFamily="18" charset="0"/>
                </a:endParaRPr>
              </a:p>
              <a:p>
                <a:endParaRPr lang="en-GB" dirty="0">
                  <a:latin typeface="Cambria" panose="020405030504060302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780759" y="2928484"/>
                <a:ext cx="3362011" cy="553998"/>
              </a:xfrm>
              <a:prstGeom prst="rect">
                <a:avLst/>
              </a:prstGeom>
              <a:blipFill>
                <a:blip r:embed="rId12"/>
                <a:stretch>
                  <a:fillRect l="-1449" t="-16484" r="-2355"/>
                </a:stretch>
              </a:blipFill>
            </p:spPr>
            <p:txBody>
              <a:bodyPr/>
              <a:lstStyle/>
              <a:p>
                <a:r>
                  <a:rPr lang="en-GB">
                    <a:noFill/>
                  </a:rPr>
                  <a:t> </a:t>
                </a:r>
              </a:p>
            </p:txBody>
          </p:sp>
        </mc:Fallback>
      </mc:AlternateContent>
    </p:spTree>
    <p:extLst>
      <p:ext uri="{BB962C8B-B14F-4D97-AF65-F5344CB8AC3E}">
        <p14:creationId xmlns:p14="http://schemas.microsoft.com/office/powerpoint/2010/main" val="768252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9554" t="6823" b="12965"/>
          <a:stretch/>
        </p:blipFill>
        <p:spPr>
          <a:xfrm>
            <a:off x="1592662" y="965200"/>
            <a:ext cx="3588457" cy="2792914"/>
          </a:xfrm>
        </p:spPr>
      </p:pic>
      <p:sp>
        <p:nvSpPr>
          <p:cNvPr id="2" name="Title 1"/>
          <p:cNvSpPr>
            <a:spLocks noGrp="1"/>
          </p:cNvSpPr>
          <p:nvPr>
            <p:ph type="title"/>
          </p:nvPr>
        </p:nvSpPr>
        <p:spPr>
          <a:xfrm>
            <a:off x="173620" y="232393"/>
            <a:ext cx="11180180" cy="1325563"/>
          </a:xfrm>
        </p:spPr>
        <p:txBody>
          <a:bodyPr/>
          <a:lstStyle/>
          <a:p>
            <a:r>
              <a:rPr lang="en-US" sz="3200" b="1" dirty="0">
                <a:latin typeface="+mn-lt"/>
              </a:rPr>
              <a:t>Maximum Likelihood Estimation</a:t>
            </a:r>
            <a:r>
              <a:rPr lang="en-US" dirty="0"/>
              <a:t/>
            </a:r>
            <a:br>
              <a:rPr lang="en-US" dirty="0"/>
            </a:br>
            <a:endParaRPr lang="en-US" sz="2800" dirty="0"/>
          </a:p>
        </p:txBody>
      </p:sp>
      <p:sp>
        <p:nvSpPr>
          <p:cNvPr id="12" name="TextBox 11"/>
          <p:cNvSpPr txBox="1"/>
          <p:nvPr/>
        </p:nvSpPr>
        <p:spPr>
          <a:xfrm>
            <a:off x="5473809" y="5742243"/>
            <a:ext cx="2910191" cy="369332"/>
          </a:xfrm>
          <a:prstGeom prst="rect">
            <a:avLst/>
          </a:prstGeom>
          <a:noFill/>
        </p:spPr>
        <p:txBody>
          <a:bodyPr wrap="square" rtlCol="0">
            <a:spAutoFit/>
          </a:bodyPr>
          <a:lstStyle/>
          <a:p>
            <a:r>
              <a:rPr lang="en-US" dirty="0"/>
              <a:t>Or the average log-likelihood </a:t>
            </a:r>
          </a:p>
        </p:txBody>
      </p:sp>
      <p:pic>
        <p:nvPicPr>
          <p:cNvPr id="1028" name="Picture 4" descr="https://metrouk2.files.wordpress.com/2014/11/grumpy-cat-movie-1-e141486928763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60" t="8336" r="40618" b="23941"/>
          <a:stretch/>
        </p:blipFill>
        <p:spPr bwMode="auto">
          <a:xfrm>
            <a:off x="531888" y="2759370"/>
            <a:ext cx="1125298" cy="897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0.kym-cdn.com/photos/images/facebook/000/217/040/48AC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587" t="20267" r="18807" b="24924"/>
          <a:stretch/>
        </p:blipFill>
        <p:spPr bwMode="auto">
          <a:xfrm>
            <a:off x="482944" y="1041363"/>
            <a:ext cx="1158663" cy="934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73205" y="3584573"/>
            <a:ext cx="812530" cy="369332"/>
          </a:xfrm>
          <a:prstGeom prst="rect">
            <a:avLst/>
          </a:prstGeom>
          <a:noFill/>
        </p:spPr>
        <p:txBody>
          <a:bodyPr wrap="none" rtlCol="0">
            <a:spAutoFit/>
          </a:bodyPr>
          <a:lstStyle/>
          <a:p>
            <a:r>
              <a:rPr lang="en-GB" b="1" dirty="0" smtClean="0"/>
              <a:t>Height</a:t>
            </a:r>
            <a:endParaRPr lang="en-GB" b="1" dirty="0"/>
          </a:p>
        </p:txBody>
      </p:sp>
      <p:sp>
        <p:nvSpPr>
          <p:cNvPr id="26" name="TextBox 25"/>
          <p:cNvSpPr txBox="1"/>
          <p:nvPr/>
        </p:nvSpPr>
        <p:spPr>
          <a:xfrm rot="16200000">
            <a:off x="949006" y="2185943"/>
            <a:ext cx="830677" cy="369332"/>
          </a:xfrm>
          <a:prstGeom prst="rect">
            <a:avLst/>
          </a:prstGeom>
          <a:noFill/>
        </p:spPr>
        <p:txBody>
          <a:bodyPr wrap="none" rtlCol="0">
            <a:spAutoFit/>
          </a:bodyPr>
          <a:lstStyle/>
          <a:p>
            <a:r>
              <a:rPr lang="en-GB" b="1" dirty="0" smtClean="0"/>
              <a:t>P(Dog)</a:t>
            </a:r>
            <a:endParaRPr lang="en-GB" b="1" dirty="0"/>
          </a:p>
        </p:txBody>
      </p:sp>
      <p:sp>
        <p:nvSpPr>
          <p:cNvPr id="6" name="5-Point Star 5"/>
          <p:cNvSpPr/>
          <p:nvPr/>
        </p:nvSpPr>
        <p:spPr>
          <a:xfrm>
            <a:off x="2717800" y="3225800"/>
            <a:ext cx="206206" cy="177800"/>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5-Point Star 27"/>
          <p:cNvSpPr/>
          <p:nvPr/>
        </p:nvSpPr>
        <p:spPr>
          <a:xfrm>
            <a:off x="2717800" y="2819400"/>
            <a:ext cx="206206" cy="177800"/>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p:cNvSpPr txBox="1"/>
              <p:nvPr/>
            </p:nvSpPr>
            <p:spPr>
              <a:xfrm>
                <a:off x="2993623" y="2812534"/>
                <a:ext cx="806888" cy="184666"/>
              </a:xfrm>
              <a:prstGeom prst="rect">
                <a:avLst/>
              </a:prstGeom>
              <a:noFill/>
            </p:spPr>
            <p:txBody>
              <a:bodyPr wrap="none" lIns="0" tIns="0" rIns="0" bIns="0" rtlCol="0">
                <a:spAutoFit/>
              </a:bodyPr>
              <a:lstStyle/>
              <a:p>
                <a:r>
                  <a:rPr lang="en-GB" sz="1200" i="1" dirty="0" smtClean="0"/>
                  <a:t>P</a:t>
                </a:r>
                <a14:m>
                  <m:oMath xmlns:m="http://schemas.openxmlformats.org/officeDocument/2006/math">
                    <m:r>
                      <a:rPr lang="en-GB" sz="1200" b="0" i="1" smtClean="0">
                        <a:latin typeface="Cambria Math" panose="02040503050406030204" pitchFamily="18" charset="0"/>
                      </a:rPr>
                      <m:t> </m:t>
                    </m:r>
                    <m:d>
                      <m:dPr>
                        <m:endChr m:val="|"/>
                        <m:ctrlPr>
                          <a:rPr lang="en-GB" sz="1200" b="0" i="1" smtClean="0">
                            <a:latin typeface="Cambria Math" panose="02040503050406030204" pitchFamily="18" charset="0"/>
                          </a:rPr>
                        </m:ctrlPr>
                      </m:dPr>
                      <m:e>
                        <m:r>
                          <a:rPr lang="en-GB" sz="1200" b="0" i="1" smtClean="0">
                            <a:latin typeface="Cambria Math" panose="02040503050406030204" pitchFamily="18" charset="0"/>
                          </a:rPr>
                          <m:t> </m:t>
                        </m:r>
                        <m:r>
                          <a:rPr lang="en-GB" sz="1200" b="0" i="1" smtClean="0">
                            <a:latin typeface="Cambria Math" panose="02040503050406030204" pitchFamily="18" charset="0"/>
                          </a:rPr>
                          <m:t>𝑑𝑎𝑡𝑎</m:t>
                        </m:r>
                        <m:r>
                          <a:rPr lang="en-GB" sz="1200" b="0" i="1" smtClean="0">
                            <a:latin typeface="Cambria Math" panose="02040503050406030204" pitchFamily="18" charset="0"/>
                          </a:rPr>
                          <m:t> </m:t>
                        </m:r>
                      </m:e>
                    </m:d>
                    <m:r>
                      <a:rPr lang="en-GB" sz="1200" b="0" i="1" smtClean="0">
                        <a:latin typeface="Cambria Math" panose="02040503050406030204" pitchFamily="18" charset="0"/>
                      </a:rPr>
                      <m:t> </m:t>
                    </m:r>
                    <m:r>
                      <a:rPr lang="en-GB" sz="1200" b="0" i="1" smtClean="0">
                        <a:latin typeface="Cambria Math" panose="02040503050406030204" pitchFamily="18" charset="0"/>
                        <a:ea typeface="Cambria Math" panose="02040503050406030204" pitchFamily="18" charset="0"/>
                      </a:rPr>
                      <m:t>𝜃</m:t>
                    </m:r>
                    <m:r>
                      <a:rPr lang="en-GB" sz="1200" b="0" i="1" smtClean="0">
                        <a:latin typeface="Cambria Math" panose="02040503050406030204" pitchFamily="18" charset="0"/>
                        <a:ea typeface="Cambria Math" panose="02040503050406030204" pitchFamily="18" charset="0"/>
                      </a:rPr>
                      <m:t>)</m:t>
                    </m:r>
                  </m:oMath>
                </a14:m>
                <a:endParaRPr lang="en-GB" sz="1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993623" y="2812534"/>
                <a:ext cx="806888" cy="184666"/>
              </a:xfrm>
              <a:prstGeom prst="rect">
                <a:avLst/>
              </a:prstGeom>
              <a:blipFill>
                <a:blip r:embed="rId8"/>
                <a:stretch>
                  <a:fillRect l="-11364" t="-25806" r="-9091" b="-483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89065" y="1390132"/>
                <a:ext cx="7134462" cy="430887"/>
              </a:xfrm>
              <a:prstGeom prst="rect">
                <a:avLst/>
              </a:prstGeom>
              <a:noFill/>
            </p:spPr>
            <p:txBody>
              <a:bodyPr wrap="square" lIns="0" tIns="0" rIns="0" bIns="0" rtlCol="0">
                <a:spAutoFit/>
              </a:bodyPr>
              <a:lstStyle/>
              <a:p>
                <a:r>
                  <a:rPr lang="en-GB" sz="2800" i="1" dirty="0" smtClean="0">
                    <a:latin typeface="Cambria Math" panose="02040503050406030204" pitchFamily="18" charset="0"/>
                    <a:ea typeface="Cambria Math" panose="02040503050406030204" pitchFamily="18" charset="0"/>
                  </a:rPr>
                  <a:t>L </a:t>
                </a:r>
                <a14:m>
                  <m:oMath xmlns:m="http://schemas.openxmlformats.org/officeDocument/2006/math">
                    <m:d>
                      <m:dPr>
                        <m:endChr m:val="|"/>
                        <m:ctrlPr>
                          <a:rPr lang="en-GB" sz="2800" b="0" i="1" smtClean="0">
                            <a:latin typeface="Cambria Math" panose="02040503050406030204" pitchFamily="18" charset="0"/>
                          </a:rPr>
                        </m:ctrlPr>
                      </m:dPr>
                      <m:e>
                        <m:r>
                          <a:rPr lang="en-GB" sz="2800" b="0" i="1" smtClean="0">
                            <a:latin typeface="Cambria Math" panose="02040503050406030204" pitchFamily="18" charset="0"/>
                          </a:rPr>
                          <m:t> </m:t>
                        </m:r>
                        <m:r>
                          <a:rPr lang="en-GB" sz="2800" i="1">
                            <a:latin typeface="Cambria Math" panose="02040503050406030204" pitchFamily="18" charset="0"/>
                            <a:ea typeface="Cambria Math" panose="02040503050406030204" pitchFamily="18" charset="0"/>
                          </a:rPr>
                          <m:t>𝜃</m:t>
                        </m:r>
                      </m:e>
                    </m:d>
                    <m:r>
                      <a:rPr lang="en-GB" sz="2800" b="0" i="1" smtClean="0">
                        <a:latin typeface="Cambria Math" panose="02040503050406030204" pitchFamily="18" charset="0"/>
                      </a:rPr>
                      <m:t> </m:t>
                    </m:r>
                    <m:r>
                      <a:rPr lang="en-GB" sz="2800" b="0" i="1" smtClean="0">
                        <a:latin typeface="Cambria Math" panose="02040503050406030204" pitchFamily="18" charset="0"/>
                      </a:rPr>
                      <m:t>𝑑𝑎𝑡𝑎</m:t>
                    </m:r>
                    <m:r>
                      <a:rPr lang="en-GB" sz="2800" b="0" i="1" smtClean="0">
                        <a:latin typeface="Cambria Math" panose="02040503050406030204" pitchFamily="18" charset="0"/>
                      </a:rPr>
                      <m:t> )=</m:t>
                    </m:r>
                    <m:r>
                      <a:rPr lang="en-GB" sz="2800" b="0" i="1" smtClean="0">
                        <a:latin typeface="Cambria Math" panose="02040503050406030204" pitchFamily="18" charset="0"/>
                      </a:rPr>
                      <m:t>𝑓</m:t>
                    </m:r>
                    <m:d>
                      <m:dPr>
                        <m:endChr m:val="|"/>
                        <m:ctrlPr>
                          <a:rPr lang="en-GB" sz="2800" b="0" i="1" smtClean="0">
                            <a:latin typeface="Cambria Math" panose="02040503050406030204" pitchFamily="18" charset="0"/>
                          </a:rPr>
                        </m:ctrlPr>
                      </m:dPr>
                      <m:e>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𝑑</m:t>
                            </m:r>
                          </m:e>
                          <m:sub>
                            <m:r>
                              <a:rPr lang="en-GB" sz="2800" b="0" i="1" smtClean="0">
                                <a:latin typeface="Cambria Math" panose="02040503050406030204" pitchFamily="18" charset="0"/>
                              </a:rPr>
                              <m:t>1</m:t>
                            </m:r>
                          </m:sub>
                        </m:sSub>
                        <m:r>
                          <a:rPr lang="en-GB" sz="2800" b="0" i="1" smtClean="0">
                            <a:latin typeface="Cambria Math" panose="02040503050406030204" pitchFamily="18" charset="0"/>
                          </a:rPr>
                          <m:t>,</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𝑑</m:t>
                            </m:r>
                          </m:e>
                          <m:sub>
                            <m:r>
                              <a:rPr lang="en-GB" sz="2800" b="0" i="1" smtClean="0">
                                <a:latin typeface="Cambria Math" panose="02040503050406030204" pitchFamily="18" charset="0"/>
                              </a:rPr>
                              <m:t>2</m:t>
                            </m:r>
                          </m:sub>
                        </m:sSub>
                        <m:r>
                          <a:rPr lang="en-GB" sz="2800" b="0" i="1" smtClean="0">
                            <a:latin typeface="Cambria Math" panose="02040503050406030204" pitchFamily="18" charset="0"/>
                          </a:rPr>
                          <m:t>…</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𝑑</m:t>
                            </m:r>
                          </m:e>
                          <m:sub>
                            <m:r>
                              <a:rPr lang="en-GB" sz="2800" b="0" i="1" smtClean="0">
                                <a:latin typeface="Cambria Math" panose="02040503050406030204" pitchFamily="18" charset="0"/>
                              </a:rPr>
                              <m:t>𝑛</m:t>
                            </m:r>
                          </m:sub>
                        </m:sSub>
                      </m:e>
                    </m:d>
                    <m:r>
                      <a:rPr lang="en-GB" sz="2800" i="1" smtClean="0">
                        <a:latin typeface="Cambria Math" panose="02040503050406030204" pitchFamily="18" charset="0"/>
                        <a:ea typeface="Cambria Math" panose="02040503050406030204" pitchFamily="18" charset="0"/>
                      </a:rPr>
                      <m:t>𝜃</m:t>
                    </m:r>
                  </m:oMath>
                </a14:m>
                <a:r>
                  <a:rPr lang="en-GB" sz="2800" dirty="0" smtClean="0"/>
                  <a:t>)</a:t>
                </a:r>
                <a:endParaRPr lang="en-GB" sz="28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189065" y="1390132"/>
                <a:ext cx="7134462" cy="430887"/>
              </a:xfrm>
              <a:prstGeom prst="rect">
                <a:avLst/>
              </a:prstGeom>
              <a:blipFill>
                <a:blip r:embed="rId9"/>
                <a:stretch>
                  <a:fillRect l="-2989" t="-28169" b="-50704"/>
                </a:stretch>
              </a:blipFill>
            </p:spPr>
            <p:txBody>
              <a:bodyPr/>
              <a:lstStyle/>
              <a:p>
                <a:r>
                  <a:rPr lang="en-GB">
                    <a:noFill/>
                  </a:rPr>
                  <a:t> </a:t>
                </a:r>
              </a:p>
            </p:txBody>
          </p:sp>
        </mc:Fallback>
      </mc:AlternateContent>
      <p:sp>
        <p:nvSpPr>
          <p:cNvPr id="20" name="TextBox 19"/>
          <p:cNvSpPr txBox="1"/>
          <p:nvPr/>
        </p:nvSpPr>
        <p:spPr>
          <a:xfrm>
            <a:off x="5390652" y="4476210"/>
            <a:ext cx="4237827" cy="369332"/>
          </a:xfrm>
          <a:prstGeom prst="rect">
            <a:avLst/>
          </a:prstGeom>
          <a:noFill/>
        </p:spPr>
        <p:txBody>
          <a:bodyPr wrap="none" rtlCol="0">
            <a:spAutoFit/>
          </a:bodyPr>
          <a:lstStyle/>
          <a:p>
            <a:r>
              <a:rPr lang="en-GB" dirty="0" smtClean="0"/>
              <a:t>Log transform to make it easier to compute</a:t>
            </a:r>
            <a:endParaRPr lang="en-GB" dirty="0"/>
          </a:p>
        </p:txBody>
      </p:sp>
      <p:pic>
        <p:nvPicPr>
          <p:cNvPr id="36" name="Picture 35"/>
          <p:cNvPicPr>
            <a:picLocks noChangeAspect="1"/>
          </p:cNvPicPr>
          <p:nvPr/>
        </p:nvPicPr>
        <p:blipFill rotWithShape="1">
          <a:blip r:embed="rId10">
            <a:extLst>
              <a:ext uri="{28A0092B-C50C-407E-A947-70E740481C1C}">
                <a14:useLocalDpi xmlns:a14="http://schemas.microsoft.com/office/drawing/2010/main" val="0"/>
              </a:ext>
            </a:extLst>
          </a:blip>
          <a:srcRect l="4614" t="2876" r="52350" b="23426"/>
          <a:stretch/>
        </p:blipFill>
        <p:spPr>
          <a:xfrm>
            <a:off x="381650" y="4151591"/>
            <a:ext cx="2336150" cy="2212061"/>
          </a:xfrm>
          <a:prstGeom prst="rect">
            <a:avLst/>
          </a:prstGeom>
        </p:spPr>
      </p:pic>
      <p:sp>
        <p:nvSpPr>
          <p:cNvPr id="37" name="TextBox 36"/>
          <p:cNvSpPr txBox="1"/>
          <p:nvPr/>
        </p:nvSpPr>
        <p:spPr>
          <a:xfrm>
            <a:off x="7684268" y="3813037"/>
            <a:ext cx="4297587" cy="338554"/>
          </a:xfrm>
          <a:prstGeom prst="rect">
            <a:avLst/>
          </a:prstGeom>
          <a:noFill/>
        </p:spPr>
        <p:txBody>
          <a:bodyPr wrap="none" rtlCol="0">
            <a:spAutoFit/>
          </a:bodyPr>
          <a:lstStyle/>
          <a:p>
            <a:r>
              <a:rPr lang="en-GB" sz="1600" i="1" dirty="0" smtClean="0"/>
              <a:t>“Find the parameter values that maximise this!”</a:t>
            </a:r>
            <a:endParaRPr lang="en-GB" sz="1600" i="1" dirty="0"/>
          </a:p>
        </p:txBody>
      </p:sp>
      <p:sp>
        <p:nvSpPr>
          <p:cNvPr id="38" name="Right Brace 37"/>
          <p:cNvSpPr/>
          <p:nvPr/>
        </p:nvSpPr>
        <p:spPr>
          <a:xfrm>
            <a:off x="10887528" y="4564512"/>
            <a:ext cx="259975" cy="16640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39" name="Straight Arrow Connector 38"/>
          <p:cNvCxnSpPr/>
          <p:nvPr/>
        </p:nvCxnSpPr>
        <p:spPr>
          <a:xfrm>
            <a:off x="9392144" y="4242989"/>
            <a:ext cx="1390156" cy="4178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3" name="Picture 42"/>
          <p:cNvPicPr>
            <a:picLocks noChangeAspect="1"/>
          </p:cNvPicPr>
          <p:nvPr/>
        </p:nvPicPr>
        <p:blipFill rotWithShape="1">
          <a:blip r:embed="rId10">
            <a:extLst>
              <a:ext uri="{28A0092B-C50C-407E-A947-70E740481C1C}">
                <a14:useLocalDpi xmlns:a14="http://schemas.microsoft.com/office/drawing/2010/main" val="0"/>
              </a:ext>
            </a:extLst>
          </a:blip>
          <a:srcRect l="56572" t="2876" r="392" b="23426"/>
          <a:stretch/>
        </p:blipFill>
        <p:spPr>
          <a:xfrm>
            <a:off x="2886151" y="4151591"/>
            <a:ext cx="2336150" cy="2212061"/>
          </a:xfrm>
          <a:prstGeom prst="rect">
            <a:avLst/>
          </a:prstGeom>
        </p:spPr>
      </p:pic>
      <mc:AlternateContent xmlns:mc="http://schemas.openxmlformats.org/markup-compatibility/2006" xmlns:a14="http://schemas.microsoft.com/office/drawing/2010/main">
        <mc:Choice Requires="a14">
          <p:sp>
            <p:nvSpPr>
              <p:cNvPr id="41" name="TextBox 40"/>
              <p:cNvSpPr txBox="1"/>
              <p:nvPr/>
            </p:nvSpPr>
            <p:spPr>
              <a:xfrm>
                <a:off x="6780944" y="1934756"/>
                <a:ext cx="1522147"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m:t>
                          </m:r>
                          <m:r>
                            <m:rPr>
                              <m:brk m:alnAt="23"/>
                            </m:rPr>
                            <a:rPr lang="en-GB" b="0" i="1" smtClean="0">
                              <a:latin typeface="Cambria Math" panose="02040503050406030204" pitchFamily="18" charset="0"/>
                            </a:rPr>
                            <m:t>1</m:t>
                          </m:r>
                        </m:sub>
                        <m:sup>
                          <m:r>
                            <a:rPr lang="en-GB" b="0" i="1" smtClean="0">
                              <a:latin typeface="Cambria Math" panose="02040503050406030204" pitchFamily="18" charset="0"/>
                            </a:rPr>
                            <m:t>𝑛</m:t>
                          </m:r>
                        </m:sup>
                        <m:e>
                          <m:r>
                            <a:rPr lang="en-GB" b="0" i="1" smtClean="0">
                              <a:latin typeface="Cambria Math" panose="02040503050406030204" pitchFamily="18" charset="0"/>
                            </a:rPr>
                            <m:t> </m:t>
                          </m:r>
                          <m:r>
                            <a:rPr lang="en-GB" b="0" i="1" smtClean="0">
                              <a:latin typeface="Cambria Math" panose="02040503050406030204" pitchFamily="18" charset="0"/>
                            </a:rPr>
                            <m:t>𝑓</m:t>
                          </m:r>
                          <m:r>
                            <a:rPr lang="en-GB" b="0" i="1" smtClean="0">
                              <a:latin typeface="Cambria Math" panose="02040503050406030204" pitchFamily="18" charset="0"/>
                            </a:rPr>
                            <m:t> </m:t>
                          </m:r>
                          <m:d>
                            <m:dPr>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𝑖</m:t>
                                  </m:r>
                                </m:sub>
                              </m:sSub>
                            </m:e>
                          </m:d>
                          <m:r>
                            <a:rPr lang="en-GB" i="1">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e>
                      </m:nary>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6780944" y="1934756"/>
                <a:ext cx="1522147" cy="75623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780759" y="2928484"/>
                <a:ext cx="3362011" cy="553998"/>
              </a:xfrm>
              <a:prstGeom prst="rect">
                <a:avLst/>
              </a:prstGeom>
              <a:noFill/>
            </p:spPr>
            <p:txBody>
              <a:bodyPr wrap="none" lIns="0" tIns="0" rIns="0" bIns="0" rtlCol="0">
                <a:spAutoFit/>
              </a:bodyPr>
              <a:lstStyle/>
              <a:p>
                <a14:m>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𝑓</m:t>
                    </m:r>
                    <m:d>
                      <m:dPr>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1</m:t>
                            </m:r>
                          </m:sub>
                        </m:sSub>
                      </m:e>
                    </m:d>
                  </m:oMath>
                </a14:m>
                <a:r>
                  <a:rPr lang="en-GB" dirty="0" smtClean="0"/>
                  <a:t> </a:t>
                </a:r>
                <a14:m>
                  <m:oMath xmlns:m="http://schemas.openxmlformats.org/officeDocument/2006/math">
                    <m:r>
                      <a:rPr lang="en-GB" i="1">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r>
                      <m:rPr>
                        <m:nor/>
                      </m:rPr>
                      <a:rPr lang="en-GB" b="1" i="1">
                        <a:latin typeface="Cambria Math" panose="02040503050406030204" pitchFamily="18" charset="0"/>
                        <a:ea typeface="Cambria Math" panose="02040503050406030204" pitchFamily="18" charset="0"/>
                      </a:rPr>
                      <m:t>·</m:t>
                    </m:r>
                  </m:oMath>
                </a14:m>
                <a:r>
                  <a:rPr lang="en-GB" dirty="0" smtClean="0">
                    <a:latin typeface="Cambria" panose="02040503050406030204" pitchFamily="18" charset="0"/>
                  </a:rPr>
                  <a:t> </a:t>
                </a:r>
                <a14:m>
                  <m:oMath xmlns:m="http://schemas.openxmlformats.org/officeDocument/2006/math">
                    <m:r>
                      <a:rPr lang="en-GB" i="1">
                        <a:latin typeface="Cambria Math" panose="02040503050406030204" pitchFamily="18" charset="0"/>
                      </a:rPr>
                      <m:t>𝑓</m:t>
                    </m:r>
                    <m:d>
                      <m:dPr>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𝑑</m:t>
                            </m:r>
                          </m:e>
                          <m:sub>
                            <m:r>
                              <a:rPr lang="en-GB" b="0" i="1" smtClean="0">
                                <a:latin typeface="Cambria Math" panose="02040503050406030204" pitchFamily="18" charset="0"/>
                              </a:rPr>
                              <m:t>2</m:t>
                            </m:r>
                          </m:sub>
                        </m:sSub>
                      </m:e>
                    </m:d>
                  </m:oMath>
                </a14:m>
                <a:r>
                  <a:rPr lang="en-GB" dirty="0"/>
                  <a:t> </a:t>
                </a:r>
                <a14:m>
                  <m:oMath xmlns:m="http://schemas.openxmlformats.org/officeDocument/2006/math">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r>
                      <m:rPr>
                        <m:nor/>
                      </m:rPr>
                      <a:rPr lang="en-GB" b="1" i="1">
                        <a:latin typeface="Cambria Math" panose="02040503050406030204" pitchFamily="18" charset="0"/>
                        <a:ea typeface="Cambria Math" panose="02040503050406030204" pitchFamily="18" charset="0"/>
                      </a:rPr>
                      <m:t>·</m:t>
                    </m:r>
                    <m:r>
                      <m:rPr>
                        <m:nor/>
                      </m:rPr>
                      <a:rPr lang="en-GB" b="1" i="1" smtClean="0">
                        <a:latin typeface="Cambria Math" panose="02040503050406030204" pitchFamily="18" charset="0"/>
                        <a:ea typeface="Cambria Math" panose="02040503050406030204" pitchFamily="18" charset="0"/>
                      </a:rPr>
                      <m:t> </m:t>
                    </m:r>
                  </m:oMath>
                </a14:m>
                <a:r>
                  <a:rPr lang="en-GB" dirty="0" smtClean="0">
                    <a:latin typeface="Cambria" panose="02040503050406030204" pitchFamily="18" charset="0"/>
                  </a:rPr>
                  <a:t>…… </a:t>
                </a:r>
                <a14:m>
                  <m:oMath xmlns:m="http://schemas.openxmlformats.org/officeDocument/2006/math">
                    <m:r>
                      <a:rPr lang="en-GB" i="1">
                        <a:latin typeface="Cambria Math" panose="02040503050406030204" pitchFamily="18" charset="0"/>
                      </a:rPr>
                      <m:t>𝑓</m:t>
                    </m:r>
                    <m:d>
                      <m:dPr>
                        <m:endChr m:val="|"/>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𝑑</m:t>
                            </m:r>
                          </m:e>
                          <m:sub>
                            <m:r>
                              <a:rPr lang="en-GB" i="1">
                                <a:latin typeface="Cambria Math" panose="02040503050406030204" pitchFamily="18" charset="0"/>
                              </a:rPr>
                              <m:t>𝑖</m:t>
                            </m:r>
                          </m:sub>
                        </m:sSub>
                      </m:e>
                    </m:d>
                  </m:oMath>
                </a14:m>
                <a:r>
                  <a:rPr lang="en-GB" dirty="0"/>
                  <a:t> </a:t>
                </a:r>
                <a14:m>
                  <m:oMath xmlns:m="http://schemas.openxmlformats.org/officeDocument/2006/math">
                    <m:r>
                      <a:rPr lang="en-GB" i="1">
                        <a:latin typeface="Cambria Math" panose="02040503050406030204" pitchFamily="18" charset="0"/>
                        <a:ea typeface="Cambria Math" panose="02040503050406030204" pitchFamily="18" charset="0"/>
                      </a:rPr>
                      <m:t>𝜃</m:t>
                    </m:r>
                    <m:r>
                      <a:rPr lang="en-GB" i="1">
                        <a:latin typeface="Cambria Math" panose="02040503050406030204" pitchFamily="18" charset="0"/>
                        <a:ea typeface="Cambria Math" panose="02040503050406030204" pitchFamily="18" charset="0"/>
                      </a:rPr>
                      <m:t>)</m:t>
                    </m:r>
                  </m:oMath>
                </a14:m>
                <a:endParaRPr lang="en-GB" dirty="0">
                  <a:latin typeface="Cambria" panose="02040503050406030204" pitchFamily="18" charset="0"/>
                </a:endParaRPr>
              </a:p>
              <a:p>
                <a:endParaRPr lang="en-GB" dirty="0">
                  <a:latin typeface="Cambria" panose="020405030504060302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780759" y="2928484"/>
                <a:ext cx="3362011" cy="553998"/>
              </a:xfrm>
              <a:prstGeom prst="rect">
                <a:avLst/>
              </a:prstGeom>
              <a:blipFill>
                <a:blip r:embed="rId12"/>
                <a:stretch>
                  <a:fillRect l="-1449" t="-16484" r="-23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174263" y="4750796"/>
                <a:ext cx="3495251" cy="7562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𝑙𝑜𝑔𝐿</m:t>
                      </m:r>
                      <m:d>
                        <m:dPr>
                          <m:ctrlPr>
                            <a:rPr lang="en-GB" b="0" i="1" smtClean="0">
                              <a:latin typeface="Cambria Math" panose="02040503050406030204" pitchFamily="18" charset="0"/>
                            </a:rPr>
                          </m:ctrlPr>
                        </m:dPr>
                        <m:e>
                          <m:r>
                            <a:rPr lang="en-GB" i="1">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𝑑</m:t>
                              </m:r>
                            </m:e>
                            <m:sub>
                              <m:r>
                                <a:rPr lang="en-GB" b="0" i="1" smtClean="0">
                                  <a:latin typeface="Cambria Math" panose="02040503050406030204" pitchFamily="18" charset="0"/>
                                  <a:ea typeface="Cambria Math" panose="02040503050406030204" pitchFamily="18" charset="0"/>
                                </a:rPr>
                                <m:t>1</m:t>
                              </m:r>
                            </m:sub>
                          </m:sSub>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𝑑</m:t>
                              </m:r>
                            </m:e>
                            <m:sub>
                              <m:r>
                                <a:rPr lang="en-GB" b="0" i="1" smtClean="0">
                                  <a:latin typeface="Cambria Math" panose="02040503050406030204" pitchFamily="18" charset="0"/>
                                  <a:ea typeface="Cambria Math" panose="02040503050406030204" pitchFamily="18" charset="0"/>
                                </a:rPr>
                                <m:t>2</m:t>
                              </m:r>
                            </m:sub>
                          </m:sSub>
                        </m:e>
                      </m:d>
                      <m:r>
                        <a:rPr lang="en-GB" b="0" i="1" smtClean="0">
                          <a:latin typeface="Cambria Math" panose="02040503050406030204" pitchFamily="18" charset="0"/>
                          <a:ea typeface="Cambria Math" panose="02040503050406030204" pitchFamily="18" charset="0"/>
                        </a:rPr>
                        <m:t>= </m:t>
                      </m:r>
                      <m:nary>
                        <m:naryPr>
                          <m:chr m:val="∑"/>
                          <m:ctrlPr>
                            <a:rPr lang="en-GB" b="0" i="1" smtClean="0">
                              <a:latin typeface="Cambria Math" panose="02040503050406030204" pitchFamily="18" charset="0"/>
                              <a:ea typeface="Cambria Math" panose="02040503050406030204" pitchFamily="18" charset="0"/>
                            </a:rPr>
                          </m:ctrlPr>
                        </m:naryPr>
                        <m:sub>
                          <m:r>
                            <m:rPr>
                              <m:brk m:alnAt="23"/>
                            </m:rPr>
                            <a:rPr lang="en-GB" b="0" i="1" smtClean="0">
                              <a:latin typeface="Cambria Math" panose="02040503050406030204" pitchFamily="18" charset="0"/>
                              <a:ea typeface="Cambria Math" panose="02040503050406030204" pitchFamily="18" charset="0"/>
                            </a:rPr>
                            <m:t>𝑖</m:t>
                          </m:r>
                          <m:r>
                            <a:rPr lang="en-GB" b="0" i="1" smtClean="0">
                              <a:latin typeface="Cambria Math" panose="02040503050406030204" pitchFamily="18" charset="0"/>
                              <a:ea typeface="Cambria Math" panose="02040503050406030204" pitchFamily="18" charset="0"/>
                            </a:rPr>
                            <m:t>=</m:t>
                          </m:r>
                          <m:r>
                            <m:rPr>
                              <m:brk m:alnAt="23"/>
                            </m:rPr>
                            <a:rPr lang="en-GB" b="0" i="1" smtClean="0">
                              <a:latin typeface="Cambria Math" panose="02040503050406030204" pitchFamily="18" charset="0"/>
                              <a:ea typeface="Cambria Math" panose="02040503050406030204" pitchFamily="18" charset="0"/>
                            </a:rPr>
                            <m:t>1</m:t>
                          </m:r>
                        </m:sub>
                        <m:sup>
                          <m:r>
                            <a:rPr lang="en-GB" b="0" i="1" smtClean="0">
                              <a:latin typeface="Cambria Math" panose="02040503050406030204" pitchFamily="18" charset="0"/>
                              <a:ea typeface="Cambria Math" panose="02040503050406030204" pitchFamily="18" charset="0"/>
                            </a:rPr>
                            <m:t>𝑛</m:t>
                          </m:r>
                        </m:sup>
                        <m:e>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log</m:t>
                              </m:r>
                            </m:fName>
                            <m:e>
                              <m:r>
                                <a:rPr lang="en-GB" b="0" i="1" smtClean="0">
                                  <a:latin typeface="Cambria Math" panose="02040503050406030204" pitchFamily="18" charset="0"/>
                                  <a:ea typeface="Cambria Math" panose="02040503050406030204" pitchFamily="18" charset="0"/>
                                </a:rPr>
                                <m:t>𝑓</m:t>
                              </m:r>
                              <m:d>
                                <m:dPr>
                                  <m:endChr m:val="|"/>
                                  <m:ctrlPr>
                                    <a:rPr lang="en-GB" b="0" i="1" smtClean="0">
                                      <a:latin typeface="Cambria Math" panose="02040503050406030204" pitchFamily="18" charset="0"/>
                                      <a:ea typeface="Cambria Math" panose="02040503050406030204" pitchFamily="18" charset="0"/>
                                    </a:rPr>
                                  </m:ctrlPr>
                                </m:dPr>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𝑑</m:t>
                                      </m:r>
                                    </m:e>
                                    <m:sub>
                                      <m:r>
                                        <a:rPr lang="en-GB" b="0" i="1" smtClean="0">
                                          <a:latin typeface="Cambria Math" panose="02040503050406030204" pitchFamily="18" charset="0"/>
                                          <a:ea typeface="Cambria Math" panose="02040503050406030204" pitchFamily="18" charset="0"/>
                                        </a:rPr>
                                        <m:t>𝑖</m:t>
                                      </m:r>
                                    </m:sub>
                                  </m:sSub>
                                </m:e>
                              </m:d>
                              <m:r>
                                <a:rPr lang="en-GB" i="1">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e>
                          </m:func>
                        </m:e>
                      </m:nary>
                    </m:oMath>
                  </m:oMathPara>
                </a14:m>
                <a:endParaRPr lang="en-GB" dirty="0"/>
              </a:p>
            </p:txBody>
          </p:sp>
        </mc:Choice>
        <mc:Fallback xmlns="">
          <p:sp>
            <p:nvSpPr>
              <p:cNvPr id="48" name="TextBox 47"/>
              <p:cNvSpPr txBox="1">
                <a:spLocks noRot="1" noChangeAspect="1" noMove="1" noResize="1" noEditPoints="1" noAdjustHandles="1" noChangeArrowheads="1" noChangeShapeType="1" noTextEdit="1"/>
              </p:cNvSpPr>
              <p:nvPr/>
            </p:nvSpPr>
            <p:spPr>
              <a:xfrm>
                <a:off x="7174263" y="4750796"/>
                <a:ext cx="3495251" cy="75623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8363360" y="5648784"/>
                <a:ext cx="1227900"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𝑙</m:t>
                          </m:r>
                        </m:e>
                      </m:acc>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den>
                      </m:f>
                      <m:r>
                        <a:rPr lang="en-GB" b="0" i="1" smtClean="0">
                          <a:latin typeface="Cambria Math" panose="02040503050406030204" pitchFamily="18" charset="0"/>
                        </a:rPr>
                        <m:t> </m:t>
                      </m:r>
                      <m:r>
                        <a:rPr lang="en-GB" b="0" i="1" smtClean="0">
                          <a:latin typeface="Cambria Math" panose="02040503050406030204" pitchFamily="18" charset="0"/>
                        </a:rPr>
                        <m:t>𝑙𝑜𝑔𝐿</m:t>
                      </m:r>
                    </m:oMath>
                  </m:oMathPara>
                </a14:m>
                <a:endParaRPr lang="en-GB" dirty="0"/>
              </a:p>
            </p:txBody>
          </p:sp>
        </mc:Choice>
        <mc:Fallback xmlns="">
          <p:sp>
            <p:nvSpPr>
              <p:cNvPr id="49" name="TextBox 48"/>
              <p:cNvSpPr txBox="1">
                <a:spLocks noRot="1" noChangeAspect="1" noMove="1" noResize="1" noEditPoints="1" noAdjustHandles="1" noChangeArrowheads="1" noChangeShapeType="1" noTextEdit="1"/>
              </p:cNvSpPr>
              <p:nvPr/>
            </p:nvSpPr>
            <p:spPr>
              <a:xfrm>
                <a:off x="8363360" y="5648784"/>
                <a:ext cx="1227900" cy="520399"/>
              </a:xfrm>
              <a:prstGeom prst="rect">
                <a:avLst/>
              </a:prstGeom>
              <a:blipFill>
                <a:blip r:embed="rId1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45775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2134"/>
            <a:ext cx="10515600" cy="1325563"/>
          </a:xfrm>
        </p:spPr>
        <p:txBody>
          <a:bodyPr>
            <a:normAutofit fontScale="90000"/>
          </a:bodyPr>
          <a:lstStyle/>
          <a:p>
            <a:r>
              <a:rPr lang="en-US" dirty="0" smtClean="0">
                <a:latin typeface="+mn-lt"/>
              </a:rPr>
              <a:t/>
            </a:r>
            <a:br>
              <a:rPr lang="en-US" dirty="0" smtClean="0">
                <a:latin typeface="+mn-lt"/>
              </a:rPr>
            </a:br>
            <a:r>
              <a:rPr lang="en-US" sz="3200" b="1" dirty="0" smtClean="0">
                <a:latin typeface="+mn-lt"/>
              </a:rPr>
              <a:t>Model comparison for Maximum </a:t>
            </a:r>
            <a:r>
              <a:rPr lang="en-US" sz="3200" b="1" dirty="0">
                <a:latin typeface="+mn-lt"/>
              </a:rPr>
              <a:t>L</a:t>
            </a:r>
            <a:r>
              <a:rPr lang="en-US" sz="3200" b="1" dirty="0" smtClean="0">
                <a:latin typeface="+mn-lt"/>
              </a:rPr>
              <a:t>ikelihood</a:t>
            </a:r>
            <a:r>
              <a:rPr lang="en-US" dirty="0">
                <a:latin typeface="+mn-lt"/>
              </a:rPr>
              <a:t/>
            </a:r>
            <a:br>
              <a:rPr lang="en-US" dirty="0">
                <a:latin typeface="+mn-lt"/>
              </a:rPr>
            </a:br>
            <a:endParaRPr lang="en-US" dirty="0">
              <a:latin typeface="+mn-lt"/>
            </a:endParaRPr>
          </a:p>
        </p:txBody>
      </p:sp>
      <p:sp>
        <p:nvSpPr>
          <p:cNvPr id="11" name="Rectangle 10"/>
          <p:cNvSpPr/>
          <p:nvPr/>
        </p:nvSpPr>
        <p:spPr>
          <a:xfrm>
            <a:off x="514350" y="1105415"/>
            <a:ext cx="11331767" cy="5266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95036" y="1163379"/>
            <a:ext cx="4080681" cy="923330"/>
          </a:xfrm>
          <a:prstGeom prst="rect">
            <a:avLst/>
          </a:prstGeom>
          <a:noFill/>
        </p:spPr>
        <p:txBody>
          <a:bodyPr wrap="square" rtlCol="0">
            <a:spAutoFit/>
          </a:bodyPr>
          <a:lstStyle/>
          <a:p>
            <a:r>
              <a:rPr lang="en-US" b="1" dirty="0"/>
              <a:t>1</a:t>
            </a:r>
            <a:r>
              <a:rPr lang="en-US" b="1" dirty="0" smtClean="0"/>
              <a:t>. Define Models</a:t>
            </a:r>
            <a:endParaRPr lang="en-US" b="1" dirty="0"/>
          </a:p>
          <a:p>
            <a:endParaRPr lang="en-US" dirty="0"/>
          </a:p>
          <a:p>
            <a:endParaRPr lang="en-US" dirty="0"/>
          </a:p>
        </p:txBody>
      </p:sp>
      <mc:AlternateContent xmlns:mc="http://schemas.openxmlformats.org/markup-compatibility/2006" xmlns:a14="http://schemas.microsoft.com/office/drawing/2010/main">
        <mc:Choice Requires="a14">
          <p:sp>
            <p:nvSpPr>
              <p:cNvPr id="39" name="TextBox 38"/>
              <p:cNvSpPr txBox="1"/>
              <p:nvPr/>
            </p:nvSpPr>
            <p:spPr>
              <a:xfrm>
                <a:off x="2973350" y="1129186"/>
                <a:ext cx="344620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0" smtClean="0">
                          <a:solidFill>
                            <a:srgbClr val="FFC000"/>
                          </a:solidFill>
                          <a:latin typeface="Cambria Math" panose="02040503050406030204" pitchFamily="18" charset="0"/>
                          <a:ea typeface="Cambria Math" panose="02040503050406030204" pitchFamily="18" charset="0"/>
                        </a:rPr>
                        <m:t>𝐌𝐨𝐝𝐞𝐥</m:t>
                      </m:r>
                      <m:r>
                        <a:rPr lang="en-GB" sz="2800" b="1" i="0" smtClean="0">
                          <a:solidFill>
                            <a:srgbClr val="FFC000"/>
                          </a:solidFill>
                          <a:latin typeface="Cambria Math" panose="02040503050406030204" pitchFamily="18" charset="0"/>
                          <a:ea typeface="Cambria Math" panose="02040503050406030204" pitchFamily="18" charset="0"/>
                        </a:rPr>
                        <m:t> </m:t>
                      </m:r>
                      <m:d>
                        <m:dPr>
                          <m:ctrlPr>
                            <a:rPr lang="en-GB" sz="2800" b="1" i="1" smtClean="0">
                              <a:solidFill>
                                <a:srgbClr val="FFC000"/>
                              </a:solidFill>
                              <a:latin typeface="Cambria Math" panose="02040503050406030204" pitchFamily="18" charset="0"/>
                              <a:ea typeface="Cambria Math" panose="02040503050406030204" pitchFamily="18" charset="0"/>
                            </a:rPr>
                          </m:ctrlPr>
                        </m:dPr>
                        <m:e>
                          <m:r>
                            <a:rPr lang="en-GB" sz="2800" b="1" i="0" smtClean="0">
                              <a:solidFill>
                                <a:srgbClr val="FFC000"/>
                              </a:solidFill>
                              <a:latin typeface="Cambria Math" panose="02040503050406030204" pitchFamily="18" charset="0"/>
                              <a:ea typeface="Cambria Math" panose="02040503050406030204" pitchFamily="18" charset="0"/>
                            </a:rPr>
                            <m:t>𝐒</m:t>
                          </m:r>
                        </m:e>
                      </m:d>
                      <m:r>
                        <a:rPr lang="en-GB" sz="2800" b="0" i="1" smtClean="0">
                          <a:solidFill>
                            <a:srgbClr val="FFC000"/>
                          </a:solidFill>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𝑚</m:t>
                      </m:r>
                      <m:r>
                        <m:rPr>
                          <m:nor/>
                        </m:rPr>
                        <a:rPr lang="en-GB" sz="2800" b="1" i="1">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𝑐</m:t>
                      </m:r>
                    </m:oMath>
                  </m:oMathPara>
                </a14:m>
                <a:endParaRPr lang="en-GB" sz="2800" i="1" dirty="0">
                  <a:latin typeface="Cambria Math" panose="02040503050406030204" pitchFamily="18" charset="0"/>
                  <a:ea typeface="Cambria Math" panose="02040503050406030204"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973350" y="1129186"/>
                <a:ext cx="3446200" cy="43088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7234717" y="1129186"/>
                <a:ext cx="463646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0" smtClean="0">
                          <a:solidFill>
                            <a:srgbClr val="7030A0"/>
                          </a:solidFill>
                          <a:latin typeface="Cambria Math" panose="02040503050406030204" pitchFamily="18" charset="0"/>
                          <a:ea typeface="Cambria Math" panose="02040503050406030204" pitchFamily="18" charset="0"/>
                        </a:rPr>
                        <m:t>𝐌𝐨𝐝𝐞𝐥</m:t>
                      </m:r>
                      <m:r>
                        <a:rPr lang="en-GB" sz="2800" b="1" i="0" smtClean="0">
                          <a:solidFill>
                            <a:srgbClr val="7030A0"/>
                          </a:solidFill>
                          <a:latin typeface="Cambria Math" panose="02040503050406030204" pitchFamily="18" charset="0"/>
                          <a:ea typeface="Cambria Math" panose="02040503050406030204" pitchFamily="18" charset="0"/>
                        </a:rPr>
                        <m:t> </m:t>
                      </m:r>
                      <m:d>
                        <m:dPr>
                          <m:ctrlPr>
                            <a:rPr lang="en-GB" sz="2800" b="1" i="1" smtClean="0">
                              <a:solidFill>
                                <a:srgbClr val="7030A0"/>
                              </a:solidFill>
                              <a:latin typeface="Cambria Math" panose="02040503050406030204" pitchFamily="18" charset="0"/>
                              <a:ea typeface="Cambria Math" panose="02040503050406030204" pitchFamily="18" charset="0"/>
                            </a:rPr>
                          </m:ctrlPr>
                        </m:dPr>
                        <m:e>
                          <m:r>
                            <a:rPr lang="en-GB" sz="2800" b="1" i="0" smtClean="0">
                              <a:solidFill>
                                <a:srgbClr val="7030A0"/>
                              </a:solidFill>
                              <a:latin typeface="Cambria Math" panose="02040503050406030204" pitchFamily="18" charset="0"/>
                              <a:ea typeface="Cambria Math" panose="02040503050406030204" pitchFamily="18" charset="0"/>
                            </a:rPr>
                            <m:t>𝐀</m:t>
                          </m:r>
                        </m:e>
                      </m:d>
                      <m:r>
                        <a:rPr lang="en-GB" sz="2800" b="0" i="1" smtClean="0">
                          <a:solidFill>
                            <a:srgbClr val="7030A0"/>
                          </a:solidFill>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𝑚</m:t>
                      </m:r>
                      <m:r>
                        <m:rPr>
                          <m:nor/>
                        </m:rPr>
                        <a:rPr lang="en-GB" sz="2800" b="1"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𝑛</m:t>
                      </m:r>
                      <m:r>
                        <m:rPr>
                          <m:nor/>
                        </m:rPr>
                        <a:rPr lang="en-GB" sz="2800" b="1"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baseline="30000" smtClean="0">
                          <a:latin typeface="Cambria Math" panose="02040503050406030204" pitchFamily="18" charset="0"/>
                          <a:ea typeface="Cambria Math" panose="02040503050406030204" pitchFamily="18" charset="0"/>
                        </a:rPr>
                        <m:t>2</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𝑐</m:t>
                      </m:r>
                    </m:oMath>
                  </m:oMathPara>
                </a14:m>
                <a:endParaRPr lang="en-GB" sz="2800" i="1" dirty="0">
                  <a:latin typeface="Cambria Math" panose="02040503050406030204" pitchFamily="18" charset="0"/>
                  <a:ea typeface="Cambria Math" panose="020405030504060302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7234717" y="1129186"/>
                <a:ext cx="4636461" cy="430887"/>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04970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2134"/>
            <a:ext cx="10515600" cy="1325563"/>
          </a:xfrm>
        </p:spPr>
        <p:txBody>
          <a:bodyPr>
            <a:normAutofit fontScale="90000"/>
          </a:bodyPr>
          <a:lstStyle/>
          <a:p>
            <a:r>
              <a:rPr lang="en-US" dirty="0" smtClean="0">
                <a:latin typeface="+mn-lt"/>
              </a:rPr>
              <a:t/>
            </a:r>
            <a:br>
              <a:rPr lang="en-US" dirty="0" smtClean="0">
                <a:latin typeface="+mn-lt"/>
              </a:rPr>
            </a:br>
            <a:r>
              <a:rPr lang="en-US" sz="3200" b="1" dirty="0" smtClean="0">
                <a:latin typeface="+mn-lt"/>
              </a:rPr>
              <a:t>Model comparison for Maximum </a:t>
            </a:r>
            <a:r>
              <a:rPr lang="en-US" sz="3200" b="1" dirty="0">
                <a:latin typeface="+mn-lt"/>
              </a:rPr>
              <a:t>L</a:t>
            </a:r>
            <a:r>
              <a:rPr lang="en-US" sz="3200" b="1" dirty="0" smtClean="0">
                <a:latin typeface="+mn-lt"/>
              </a:rPr>
              <a:t>ikelihood</a:t>
            </a:r>
            <a:r>
              <a:rPr lang="en-US" dirty="0">
                <a:latin typeface="+mn-lt"/>
              </a:rPr>
              <a:t/>
            </a:r>
            <a:br>
              <a:rPr lang="en-US" dirty="0">
                <a:latin typeface="+mn-lt"/>
              </a:rPr>
            </a:br>
            <a:endParaRPr lang="en-US" dirty="0">
              <a:latin typeface="+mn-lt"/>
            </a:endParaRPr>
          </a:p>
        </p:txBody>
      </p:sp>
      <p:sp>
        <p:nvSpPr>
          <p:cNvPr id="11" name="Rectangle 10"/>
          <p:cNvSpPr/>
          <p:nvPr/>
        </p:nvSpPr>
        <p:spPr>
          <a:xfrm>
            <a:off x="514350" y="1105415"/>
            <a:ext cx="11331767" cy="5266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95035" y="1771981"/>
            <a:ext cx="4080681" cy="923330"/>
          </a:xfrm>
          <a:prstGeom prst="rect">
            <a:avLst/>
          </a:prstGeom>
          <a:noFill/>
        </p:spPr>
        <p:txBody>
          <a:bodyPr wrap="square" rtlCol="0">
            <a:spAutoFit/>
          </a:bodyPr>
          <a:lstStyle/>
          <a:p>
            <a:r>
              <a:rPr lang="en-US" b="1" dirty="0"/>
              <a:t>2. </a:t>
            </a:r>
            <a:r>
              <a:rPr lang="en-US" b="1" dirty="0" smtClean="0"/>
              <a:t>Comparing </a:t>
            </a:r>
            <a:r>
              <a:rPr lang="en-US" b="1" dirty="0" err="1" smtClean="0"/>
              <a:t>Loglikelihood</a:t>
            </a:r>
            <a:endParaRPr lang="en-US" b="1" dirty="0"/>
          </a:p>
          <a:p>
            <a:endParaRPr lang="en-US" dirty="0"/>
          </a:p>
          <a:p>
            <a:endParaRPr lang="en-US" dirty="0"/>
          </a:p>
        </p:txBody>
      </p:sp>
      <p:sp>
        <p:nvSpPr>
          <p:cNvPr id="19" name="TextBox 18"/>
          <p:cNvSpPr txBox="1"/>
          <p:nvPr/>
        </p:nvSpPr>
        <p:spPr>
          <a:xfrm>
            <a:off x="695036" y="1163379"/>
            <a:ext cx="4080681" cy="923330"/>
          </a:xfrm>
          <a:prstGeom prst="rect">
            <a:avLst/>
          </a:prstGeom>
          <a:noFill/>
        </p:spPr>
        <p:txBody>
          <a:bodyPr wrap="square" rtlCol="0">
            <a:spAutoFit/>
          </a:bodyPr>
          <a:lstStyle/>
          <a:p>
            <a:r>
              <a:rPr lang="en-US" b="1" dirty="0"/>
              <a:t>1</a:t>
            </a:r>
            <a:r>
              <a:rPr lang="en-US" b="1" dirty="0" smtClean="0"/>
              <a:t>. Define Models</a:t>
            </a:r>
            <a:endParaRPr lang="en-US" b="1" dirty="0"/>
          </a:p>
          <a:p>
            <a:endParaRPr lang="en-US" dirty="0"/>
          </a:p>
          <a:p>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2599713" y="3441129"/>
                <a:ext cx="6407652"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=−2</m:t>
                      </m:r>
                      <m:r>
                        <a:rPr lang="en-GB" sz="2400" b="1" i="1" smtClean="0">
                          <a:solidFill>
                            <a:srgbClr val="7030A0"/>
                          </a:solidFill>
                          <a:latin typeface="Cambria Math" panose="02040503050406030204" pitchFamily="18" charset="0"/>
                        </a:rPr>
                        <m:t>𝒍𝒐𝒈𝑳</m:t>
                      </m:r>
                      <m:d>
                        <m:dPr>
                          <m:ctrlPr>
                            <a:rPr lang="en-GB" sz="2400" b="1" i="1" smtClean="0">
                              <a:solidFill>
                                <a:srgbClr val="7030A0"/>
                              </a:solidFill>
                              <a:latin typeface="Cambria Math" panose="02040503050406030204" pitchFamily="18" charset="0"/>
                            </a:rPr>
                          </m:ctrlPr>
                        </m:dPr>
                        <m:e>
                          <m:r>
                            <a:rPr lang="en-GB" sz="2400" b="1" i="1" smtClean="0">
                              <a:solidFill>
                                <a:srgbClr val="7030A0"/>
                              </a:solidFill>
                              <a:latin typeface="Cambria Math" panose="02040503050406030204" pitchFamily="18" charset="0"/>
                            </a:rPr>
                            <m:t>𝑨</m:t>
                          </m:r>
                        </m:e>
                      </m:d>
                      <m:r>
                        <a:rPr lang="en-GB" sz="2400" b="0" i="1" smtClean="0">
                          <a:solidFill>
                            <a:schemeClr val="tx1"/>
                          </a:solidFill>
                          <a:latin typeface="Cambria Math" panose="02040503050406030204" pitchFamily="18" charset="0"/>
                        </a:rPr>
                        <m:t>−</m:t>
                      </m:r>
                      <m:d>
                        <m:dPr>
                          <m:ctrlPr>
                            <a:rPr lang="en-GB" sz="2400" b="0" i="1" smtClean="0">
                              <a:solidFill>
                                <a:schemeClr val="tx1"/>
                              </a:solidFill>
                              <a:latin typeface="Cambria Math" panose="02040503050406030204" pitchFamily="18" charset="0"/>
                            </a:rPr>
                          </m:ctrlPr>
                        </m:dPr>
                        <m:e>
                          <m:r>
                            <a:rPr lang="en-GB" sz="2400" b="0" i="1" smtClean="0">
                              <a:solidFill>
                                <a:schemeClr val="tx1"/>
                              </a:solidFill>
                              <a:latin typeface="Cambria Math" panose="02040503050406030204" pitchFamily="18" charset="0"/>
                            </a:rPr>
                            <m:t>−2</m:t>
                          </m:r>
                          <m:r>
                            <a:rPr lang="en-GB" sz="2400" b="1" i="1" smtClean="0">
                              <a:solidFill>
                                <a:schemeClr val="accent4">
                                  <a:lumMod val="60000"/>
                                  <a:lumOff val="40000"/>
                                </a:schemeClr>
                              </a:solidFill>
                              <a:latin typeface="Cambria Math" panose="02040503050406030204" pitchFamily="18" charset="0"/>
                            </a:rPr>
                            <m:t>𝒍𝒐𝒈𝑳</m:t>
                          </m:r>
                          <m:d>
                            <m:dPr>
                              <m:ctrlPr>
                                <a:rPr lang="en-GB" sz="2400" b="1" i="1" smtClean="0">
                                  <a:solidFill>
                                    <a:schemeClr val="accent4">
                                      <a:lumMod val="60000"/>
                                      <a:lumOff val="40000"/>
                                    </a:schemeClr>
                                  </a:solidFill>
                                  <a:latin typeface="Cambria Math" panose="02040503050406030204" pitchFamily="18" charset="0"/>
                                </a:rPr>
                              </m:ctrlPr>
                            </m:dPr>
                            <m:e>
                              <m:r>
                                <a:rPr lang="en-GB" sz="2400" b="1" i="1" smtClean="0">
                                  <a:solidFill>
                                    <a:schemeClr val="accent4">
                                      <a:lumMod val="60000"/>
                                      <a:lumOff val="40000"/>
                                    </a:schemeClr>
                                  </a:solidFill>
                                  <a:latin typeface="Cambria Math" panose="02040503050406030204" pitchFamily="18" charset="0"/>
                                </a:rPr>
                                <m:t>𝑺</m:t>
                              </m:r>
                            </m:e>
                          </m:d>
                        </m:e>
                      </m:d>
                      <m:r>
                        <a:rPr lang="en-GB" sz="2400" b="0" i="1" smtClean="0">
                          <a:solidFill>
                            <a:schemeClr val="tx1"/>
                          </a:solidFill>
                          <a:latin typeface="Cambria Math" panose="02040503050406030204" pitchFamily="18" charset="0"/>
                        </a:rPr>
                        <m:t>=−2</m:t>
                      </m:r>
                      <m:func>
                        <m:funcPr>
                          <m:ctrlPr>
                            <a:rPr lang="en-GB" sz="2400" b="0" i="1" smtClean="0">
                              <a:solidFill>
                                <a:srgbClr val="7030A0"/>
                              </a:solidFill>
                              <a:latin typeface="Cambria Math" panose="02040503050406030204" pitchFamily="18" charset="0"/>
                            </a:rPr>
                          </m:ctrlPr>
                        </m:funcPr>
                        <m:fName>
                          <m:r>
                            <m:rPr>
                              <m:sty m:val="p"/>
                            </m:rPr>
                            <a:rPr lang="en-GB" sz="2400" b="0" i="0" smtClean="0">
                              <a:solidFill>
                                <a:srgbClr val="7030A0"/>
                              </a:solidFill>
                              <a:latin typeface="Cambria Math" panose="02040503050406030204" pitchFamily="18" charset="0"/>
                            </a:rPr>
                            <m:t>l</m:t>
                          </m:r>
                          <m:r>
                            <m:rPr>
                              <m:sty m:val="p"/>
                            </m:rPr>
                            <a:rPr lang="en-GB" sz="2400" b="0" i="0" smtClean="0">
                              <a:solidFill>
                                <a:schemeClr val="accent4"/>
                              </a:solidFill>
                              <a:latin typeface="Cambria Math" panose="02040503050406030204" pitchFamily="18" charset="0"/>
                            </a:rPr>
                            <m:t>o</m:t>
                          </m:r>
                          <m:r>
                            <m:rPr>
                              <m:sty m:val="p"/>
                            </m:rPr>
                            <a:rPr lang="en-GB" sz="2400" b="0" i="0" smtClean="0">
                              <a:solidFill>
                                <a:srgbClr val="7030A0"/>
                              </a:solidFill>
                              <a:latin typeface="Cambria Math" panose="02040503050406030204" pitchFamily="18" charset="0"/>
                            </a:rPr>
                            <m:t>g</m:t>
                          </m:r>
                        </m:fName>
                        <m:e>
                          <m:f>
                            <m:fPr>
                              <m:ctrlPr>
                                <a:rPr lang="en-GB" sz="2400" b="0" i="1" smtClean="0">
                                  <a:solidFill>
                                    <a:srgbClr val="7030A0"/>
                                  </a:solidFill>
                                  <a:latin typeface="Cambria Math" panose="02040503050406030204" pitchFamily="18" charset="0"/>
                                </a:rPr>
                              </m:ctrlPr>
                            </m:fPr>
                            <m:num>
                              <m:r>
                                <a:rPr lang="en-GB" sz="2400" b="1" i="1" smtClean="0">
                                  <a:solidFill>
                                    <a:srgbClr val="7030A0"/>
                                  </a:solidFill>
                                  <a:latin typeface="Cambria Math" panose="02040503050406030204" pitchFamily="18" charset="0"/>
                                </a:rPr>
                                <m:t>𝑳</m:t>
                              </m:r>
                              <m:r>
                                <a:rPr lang="en-GB" sz="2400" b="1" i="1" smtClean="0">
                                  <a:solidFill>
                                    <a:srgbClr val="7030A0"/>
                                  </a:solidFill>
                                  <a:latin typeface="Cambria Math" panose="02040503050406030204" pitchFamily="18" charset="0"/>
                                </a:rPr>
                                <m:t>(</m:t>
                              </m:r>
                              <m:r>
                                <a:rPr lang="en-GB" sz="2400" b="1" i="1" smtClean="0">
                                  <a:solidFill>
                                    <a:srgbClr val="7030A0"/>
                                  </a:solidFill>
                                  <a:latin typeface="Cambria Math" panose="02040503050406030204" pitchFamily="18" charset="0"/>
                                </a:rPr>
                                <m:t>𝑨</m:t>
                              </m:r>
                              <m:r>
                                <a:rPr lang="en-GB" sz="2400" b="1" i="1" smtClean="0">
                                  <a:solidFill>
                                    <a:srgbClr val="7030A0"/>
                                  </a:solidFill>
                                  <a:latin typeface="Cambria Math" panose="02040503050406030204" pitchFamily="18" charset="0"/>
                                </a:rPr>
                                <m:t>)</m:t>
                              </m:r>
                            </m:num>
                            <m:den>
                              <m:r>
                                <a:rPr lang="en-GB" sz="2400" b="1" i="1" smtClean="0">
                                  <a:solidFill>
                                    <a:schemeClr val="accent4">
                                      <a:lumMod val="60000"/>
                                      <a:lumOff val="40000"/>
                                    </a:schemeClr>
                                  </a:solidFill>
                                  <a:latin typeface="Cambria Math" panose="02040503050406030204" pitchFamily="18" charset="0"/>
                                </a:rPr>
                                <m:t>𝑳</m:t>
                              </m:r>
                              <m:r>
                                <a:rPr lang="en-GB" sz="2400" b="1" i="1" smtClean="0">
                                  <a:solidFill>
                                    <a:schemeClr val="accent4">
                                      <a:lumMod val="60000"/>
                                      <a:lumOff val="40000"/>
                                    </a:schemeClr>
                                  </a:solidFill>
                                  <a:latin typeface="Cambria Math" panose="02040503050406030204" pitchFamily="18" charset="0"/>
                                </a:rPr>
                                <m:t>(</m:t>
                              </m:r>
                              <m:r>
                                <a:rPr lang="en-GB" sz="2400" b="1" i="1" smtClean="0">
                                  <a:solidFill>
                                    <a:schemeClr val="accent4">
                                      <a:lumMod val="60000"/>
                                      <a:lumOff val="40000"/>
                                    </a:schemeClr>
                                  </a:solidFill>
                                  <a:latin typeface="Cambria Math" panose="02040503050406030204" pitchFamily="18" charset="0"/>
                                </a:rPr>
                                <m:t>𝑺</m:t>
                              </m:r>
                              <m:r>
                                <a:rPr lang="en-GB" sz="2400" b="1" i="1" smtClean="0">
                                  <a:solidFill>
                                    <a:schemeClr val="accent4">
                                      <a:lumMod val="60000"/>
                                      <a:lumOff val="40000"/>
                                    </a:schemeClr>
                                  </a:solidFill>
                                  <a:latin typeface="Cambria Math" panose="02040503050406030204" pitchFamily="18" charset="0"/>
                                </a:rPr>
                                <m:t>)</m:t>
                              </m:r>
                            </m:den>
                          </m:f>
                        </m:e>
                      </m:func>
                    </m:oMath>
                  </m:oMathPara>
                </a14:m>
                <a:endParaRPr lang="en-GB" sz="2400" dirty="0">
                  <a:solidFill>
                    <a:srgbClr val="7030A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599713" y="3441129"/>
                <a:ext cx="6407652" cy="768993"/>
              </a:xfrm>
              <a:prstGeom prst="rect">
                <a:avLst/>
              </a:prstGeom>
              <a:blipFill>
                <a:blip r:embed="rId3"/>
                <a:stretch>
                  <a:fillRect/>
                </a:stretch>
              </a:blipFill>
            </p:spPr>
            <p:txBody>
              <a:bodyPr/>
              <a:lstStyle/>
              <a:p>
                <a:r>
                  <a:rPr lang="en-GB">
                    <a:noFill/>
                  </a:rPr>
                  <a:t> </a:t>
                </a:r>
              </a:p>
            </p:txBody>
          </p:sp>
        </mc:Fallback>
      </mc:AlternateContent>
      <p:sp>
        <p:nvSpPr>
          <p:cNvPr id="26" name="TextBox 25"/>
          <p:cNvSpPr txBox="1"/>
          <p:nvPr/>
        </p:nvSpPr>
        <p:spPr>
          <a:xfrm>
            <a:off x="1191124" y="2626684"/>
            <a:ext cx="4891212" cy="646331"/>
          </a:xfrm>
          <a:prstGeom prst="rect">
            <a:avLst/>
          </a:prstGeom>
          <a:noFill/>
        </p:spPr>
        <p:txBody>
          <a:bodyPr wrap="square" rtlCol="0">
            <a:spAutoFit/>
          </a:bodyPr>
          <a:lstStyle/>
          <a:p>
            <a:r>
              <a:rPr lang="en-US" dirty="0" smtClean="0"/>
              <a:t>(Log)likelihood ratio test</a:t>
            </a:r>
            <a:endParaRPr lang="en-US" dirty="0"/>
          </a:p>
          <a:p>
            <a:endParaRPr lang="en-US" dirty="0"/>
          </a:p>
        </p:txBody>
      </p:sp>
      <p:sp>
        <p:nvSpPr>
          <p:cNvPr id="27" name="TextBox 26"/>
          <p:cNvSpPr txBox="1"/>
          <p:nvPr/>
        </p:nvSpPr>
        <p:spPr>
          <a:xfrm>
            <a:off x="5405343" y="2744388"/>
            <a:ext cx="6055440" cy="338554"/>
          </a:xfrm>
          <a:prstGeom prst="rect">
            <a:avLst/>
          </a:prstGeom>
          <a:noFill/>
        </p:spPr>
        <p:txBody>
          <a:bodyPr wrap="none" rtlCol="0">
            <a:spAutoFit/>
          </a:bodyPr>
          <a:lstStyle/>
          <a:p>
            <a:r>
              <a:rPr lang="en-GB" sz="1600" i="1" dirty="0" smtClean="0"/>
              <a:t>“What is the difference between the log likelihood of the two models?”</a:t>
            </a:r>
            <a:endParaRPr lang="en-GB" sz="1600" i="1" dirty="0"/>
          </a:p>
        </p:txBody>
      </p:sp>
      <p:cxnSp>
        <p:nvCxnSpPr>
          <p:cNvPr id="28" name="Straight Arrow Connector 27"/>
          <p:cNvCxnSpPr/>
          <p:nvPr/>
        </p:nvCxnSpPr>
        <p:spPr>
          <a:xfrm flipH="1">
            <a:off x="6578426" y="3073131"/>
            <a:ext cx="883919" cy="5509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2973350" y="1129186"/>
                <a:ext cx="344620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0" smtClean="0">
                          <a:solidFill>
                            <a:srgbClr val="FFC000"/>
                          </a:solidFill>
                          <a:latin typeface="Cambria Math" panose="02040503050406030204" pitchFamily="18" charset="0"/>
                          <a:ea typeface="Cambria Math" panose="02040503050406030204" pitchFamily="18" charset="0"/>
                        </a:rPr>
                        <m:t>𝐌𝐨𝐝𝐞𝐥</m:t>
                      </m:r>
                      <m:r>
                        <a:rPr lang="en-GB" sz="2800" b="1" i="0" smtClean="0">
                          <a:solidFill>
                            <a:srgbClr val="FFC000"/>
                          </a:solidFill>
                          <a:latin typeface="Cambria Math" panose="02040503050406030204" pitchFamily="18" charset="0"/>
                          <a:ea typeface="Cambria Math" panose="02040503050406030204" pitchFamily="18" charset="0"/>
                        </a:rPr>
                        <m:t> </m:t>
                      </m:r>
                      <m:d>
                        <m:dPr>
                          <m:ctrlPr>
                            <a:rPr lang="en-GB" sz="2800" b="1" i="1" smtClean="0">
                              <a:solidFill>
                                <a:srgbClr val="FFC000"/>
                              </a:solidFill>
                              <a:latin typeface="Cambria Math" panose="02040503050406030204" pitchFamily="18" charset="0"/>
                              <a:ea typeface="Cambria Math" panose="02040503050406030204" pitchFamily="18" charset="0"/>
                            </a:rPr>
                          </m:ctrlPr>
                        </m:dPr>
                        <m:e>
                          <m:r>
                            <a:rPr lang="en-GB" sz="2800" b="1" i="0" smtClean="0">
                              <a:solidFill>
                                <a:srgbClr val="FFC000"/>
                              </a:solidFill>
                              <a:latin typeface="Cambria Math" panose="02040503050406030204" pitchFamily="18" charset="0"/>
                              <a:ea typeface="Cambria Math" panose="02040503050406030204" pitchFamily="18" charset="0"/>
                            </a:rPr>
                            <m:t>𝐒</m:t>
                          </m:r>
                        </m:e>
                      </m:d>
                      <m:r>
                        <a:rPr lang="en-GB" sz="2800" b="0" i="1" smtClean="0">
                          <a:solidFill>
                            <a:srgbClr val="FFC000"/>
                          </a:solidFill>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𝑚</m:t>
                      </m:r>
                      <m:r>
                        <m:rPr>
                          <m:nor/>
                        </m:rPr>
                        <a:rPr lang="en-GB" sz="2800" b="1" i="1">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𝑐</m:t>
                      </m:r>
                    </m:oMath>
                  </m:oMathPara>
                </a14:m>
                <a:endParaRPr lang="en-GB" sz="2800" i="1" dirty="0">
                  <a:latin typeface="Cambria Math" panose="02040503050406030204" pitchFamily="18" charset="0"/>
                  <a:ea typeface="Cambria Math" panose="02040503050406030204"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973350" y="1129186"/>
                <a:ext cx="3446200" cy="43088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7234717" y="1129186"/>
                <a:ext cx="463646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0" smtClean="0">
                          <a:solidFill>
                            <a:srgbClr val="7030A0"/>
                          </a:solidFill>
                          <a:latin typeface="Cambria Math" panose="02040503050406030204" pitchFamily="18" charset="0"/>
                          <a:ea typeface="Cambria Math" panose="02040503050406030204" pitchFamily="18" charset="0"/>
                        </a:rPr>
                        <m:t>𝐌𝐨𝐝𝐞𝐥</m:t>
                      </m:r>
                      <m:r>
                        <a:rPr lang="en-GB" sz="2800" b="1" i="0" smtClean="0">
                          <a:solidFill>
                            <a:srgbClr val="7030A0"/>
                          </a:solidFill>
                          <a:latin typeface="Cambria Math" panose="02040503050406030204" pitchFamily="18" charset="0"/>
                          <a:ea typeface="Cambria Math" panose="02040503050406030204" pitchFamily="18" charset="0"/>
                        </a:rPr>
                        <m:t> </m:t>
                      </m:r>
                      <m:d>
                        <m:dPr>
                          <m:ctrlPr>
                            <a:rPr lang="en-GB" sz="2800" b="1" i="1" smtClean="0">
                              <a:solidFill>
                                <a:srgbClr val="7030A0"/>
                              </a:solidFill>
                              <a:latin typeface="Cambria Math" panose="02040503050406030204" pitchFamily="18" charset="0"/>
                              <a:ea typeface="Cambria Math" panose="02040503050406030204" pitchFamily="18" charset="0"/>
                            </a:rPr>
                          </m:ctrlPr>
                        </m:dPr>
                        <m:e>
                          <m:r>
                            <a:rPr lang="en-GB" sz="2800" b="1" i="0" smtClean="0">
                              <a:solidFill>
                                <a:srgbClr val="7030A0"/>
                              </a:solidFill>
                              <a:latin typeface="Cambria Math" panose="02040503050406030204" pitchFamily="18" charset="0"/>
                              <a:ea typeface="Cambria Math" panose="02040503050406030204" pitchFamily="18" charset="0"/>
                            </a:rPr>
                            <m:t>𝐀</m:t>
                          </m:r>
                        </m:e>
                      </m:d>
                      <m:r>
                        <a:rPr lang="en-GB" sz="2800" b="0" i="1" smtClean="0">
                          <a:solidFill>
                            <a:srgbClr val="7030A0"/>
                          </a:solidFill>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𝑚</m:t>
                      </m:r>
                      <m:r>
                        <m:rPr>
                          <m:nor/>
                        </m:rPr>
                        <a:rPr lang="en-GB" sz="2800" b="1"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𝑛</m:t>
                      </m:r>
                      <m:r>
                        <m:rPr>
                          <m:nor/>
                        </m:rPr>
                        <a:rPr lang="en-GB" sz="2800" b="1"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baseline="30000" smtClean="0">
                          <a:latin typeface="Cambria Math" panose="02040503050406030204" pitchFamily="18" charset="0"/>
                          <a:ea typeface="Cambria Math" panose="02040503050406030204" pitchFamily="18" charset="0"/>
                        </a:rPr>
                        <m:t>2</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𝑐</m:t>
                      </m:r>
                    </m:oMath>
                  </m:oMathPara>
                </a14:m>
                <a:endParaRPr lang="en-GB" sz="2800" i="1" dirty="0">
                  <a:latin typeface="Cambria Math" panose="02040503050406030204" pitchFamily="18" charset="0"/>
                  <a:ea typeface="Cambria Math" panose="020405030504060302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7234717" y="1129186"/>
                <a:ext cx="4636461" cy="430887"/>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4585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2134"/>
            <a:ext cx="10515600" cy="1325563"/>
          </a:xfrm>
        </p:spPr>
        <p:txBody>
          <a:bodyPr>
            <a:normAutofit fontScale="90000"/>
          </a:bodyPr>
          <a:lstStyle/>
          <a:p>
            <a:r>
              <a:rPr lang="en-US" dirty="0" smtClean="0">
                <a:latin typeface="+mn-lt"/>
              </a:rPr>
              <a:t/>
            </a:r>
            <a:br>
              <a:rPr lang="en-US" dirty="0" smtClean="0">
                <a:latin typeface="+mn-lt"/>
              </a:rPr>
            </a:br>
            <a:r>
              <a:rPr lang="en-US" sz="3200" b="1" dirty="0" smtClean="0">
                <a:latin typeface="+mn-lt"/>
              </a:rPr>
              <a:t>Model comparison for Maximum </a:t>
            </a:r>
            <a:r>
              <a:rPr lang="en-US" sz="3200" b="1" dirty="0">
                <a:latin typeface="+mn-lt"/>
              </a:rPr>
              <a:t>L</a:t>
            </a:r>
            <a:r>
              <a:rPr lang="en-US" sz="3200" b="1" dirty="0" smtClean="0">
                <a:latin typeface="+mn-lt"/>
              </a:rPr>
              <a:t>ikelihood</a:t>
            </a:r>
            <a:r>
              <a:rPr lang="en-US" dirty="0">
                <a:latin typeface="+mn-lt"/>
              </a:rPr>
              <a:t/>
            </a:r>
            <a:br>
              <a:rPr lang="en-US" dirty="0">
                <a:latin typeface="+mn-lt"/>
              </a:rPr>
            </a:br>
            <a:endParaRPr lang="en-US" dirty="0">
              <a:latin typeface="+mn-lt"/>
            </a:endParaRPr>
          </a:p>
        </p:txBody>
      </p:sp>
      <p:sp>
        <p:nvSpPr>
          <p:cNvPr id="11" name="Rectangle 10"/>
          <p:cNvSpPr/>
          <p:nvPr/>
        </p:nvSpPr>
        <p:spPr>
          <a:xfrm>
            <a:off x="514350" y="1105415"/>
            <a:ext cx="11331767" cy="5266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95035" y="1771981"/>
            <a:ext cx="4080681" cy="923330"/>
          </a:xfrm>
          <a:prstGeom prst="rect">
            <a:avLst/>
          </a:prstGeom>
          <a:noFill/>
        </p:spPr>
        <p:txBody>
          <a:bodyPr wrap="square" rtlCol="0">
            <a:spAutoFit/>
          </a:bodyPr>
          <a:lstStyle/>
          <a:p>
            <a:r>
              <a:rPr lang="en-US" b="1" dirty="0"/>
              <a:t>2. Comparing </a:t>
            </a:r>
            <a:r>
              <a:rPr lang="en-US" b="1" dirty="0" err="1" smtClean="0"/>
              <a:t>Loglikelihood</a:t>
            </a:r>
            <a:endParaRPr lang="en-US" b="1" dirty="0"/>
          </a:p>
          <a:p>
            <a:endParaRPr lang="en-US" dirty="0"/>
          </a:p>
          <a:p>
            <a:endParaRPr lang="en-US" dirty="0"/>
          </a:p>
        </p:txBody>
      </p:sp>
      <p:sp>
        <p:nvSpPr>
          <p:cNvPr id="13" name="Rectangle 12"/>
          <p:cNvSpPr/>
          <p:nvPr/>
        </p:nvSpPr>
        <p:spPr>
          <a:xfrm>
            <a:off x="514350" y="4267669"/>
            <a:ext cx="11331767" cy="23228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95035" y="4281446"/>
            <a:ext cx="4080681" cy="923330"/>
          </a:xfrm>
          <a:prstGeom prst="rect">
            <a:avLst/>
          </a:prstGeom>
          <a:noFill/>
        </p:spPr>
        <p:txBody>
          <a:bodyPr wrap="square" rtlCol="0">
            <a:spAutoFit/>
          </a:bodyPr>
          <a:lstStyle/>
          <a:p>
            <a:r>
              <a:rPr lang="en-US" b="1" dirty="0"/>
              <a:t>3</a:t>
            </a:r>
            <a:r>
              <a:rPr lang="en-US" b="1" dirty="0" smtClean="0"/>
              <a:t>. Significance test</a:t>
            </a:r>
            <a:endParaRPr lang="en-US" b="1" dirty="0"/>
          </a:p>
          <a:p>
            <a:endParaRPr lang="en-US" dirty="0"/>
          </a:p>
          <a:p>
            <a:endParaRPr lang="en-US" dirty="0"/>
          </a:p>
        </p:txBody>
      </p:sp>
      <p:sp>
        <p:nvSpPr>
          <p:cNvPr id="19" name="TextBox 18"/>
          <p:cNvSpPr txBox="1"/>
          <p:nvPr/>
        </p:nvSpPr>
        <p:spPr>
          <a:xfrm>
            <a:off x="695036" y="1163379"/>
            <a:ext cx="4080681" cy="923330"/>
          </a:xfrm>
          <a:prstGeom prst="rect">
            <a:avLst/>
          </a:prstGeom>
          <a:noFill/>
        </p:spPr>
        <p:txBody>
          <a:bodyPr wrap="square" rtlCol="0">
            <a:spAutoFit/>
          </a:bodyPr>
          <a:lstStyle/>
          <a:p>
            <a:r>
              <a:rPr lang="en-US" b="1" dirty="0"/>
              <a:t>1</a:t>
            </a:r>
            <a:r>
              <a:rPr lang="en-US" b="1" dirty="0" smtClean="0"/>
              <a:t>. Define Models</a:t>
            </a:r>
            <a:endParaRPr lang="en-US" b="1" dirty="0"/>
          </a:p>
          <a:p>
            <a:endParaRPr lang="en-US" dirty="0"/>
          </a:p>
          <a:p>
            <a:endParaRPr lang="en-US" dirty="0"/>
          </a:p>
        </p:txBody>
      </p:sp>
      <mc:AlternateContent xmlns:mc="http://schemas.openxmlformats.org/markup-compatibility/2006" xmlns:a14="http://schemas.microsoft.com/office/drawing/2010/main">
        <mc:Choice Requires="a14">
          <p:sp>
            <p:nvSpPr>
              <p:cNvPr id="25" name="TextBox 24"/>
              <p:cNvSpPr txBox="1"/>
              <p:nvPr/>
            </p:nvSpPr>
            <p:spPr>
              <a:xfrm>
                <a:off x="2599713" y="3441129"/>
                <a:ext cx="6407652"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=−2</m:t>
                      </m:r>
                      <m:r>
                        <a:rPr lang="en-GB" sz="2400" b="1" i="1" smtClean="0">
                          <a:solidFill>
                            <a:srgbClr val="7030A0"/>
                          </a:solidFill>
                          <a:latin typeface="Cambria Math" panose="02040503050406030204" pitchFamily="18" charset="0"/>
                        </a:rPr>
                        <m:t>𝒍𝒐𝒈𝑳</m:t>
                      </m:r>
                      <m:d>
                        <m:dPr>
                          <m:ctrlPr>
                            <a:rPr lang="en-GB" sz="2400" b="1" i="1" smtClean="0">
                              <a:solidFill>
                                <a:srgbClr val="7030A0"/>
                              </a:solidFill>
                              <a:latin typeface="Cambria Math" panose="02040503050406030204" pitchFamily="18" charset="0"/>
                            </a:rPr>
                          </m:ctrlPr>
                        </m:dPr>
                        <m:e>
                          <m:r>
                            <a:rPr lang="en-GB" sz="2400" b="1" i="1" smtClean="0">
                              <a:solidFill>
                                <a:srgbClr val="7030A0"/>
                              </a:solidFill>
                              <a:latin typeface="Cambria Math" panose="02040503050406030204" pitchFamily="18" charset="0"/>
                            </a:rPr>
                            <m:t>𝑨</m:t>
                          </m:r>
                        </m:e>
                      </m:d>
                      <m:r>
                        <a:rPr lang="en-GB" sz="2400" b="0" i="1" smtClean="0">
                          <a:solidFill>
                            <a:schemeClr val="tx1"/>
                          </a:solidFill>
                          <a:latin typeface="Cambria Math" panose="02040503050406030204" pitchFamily="18" charset="0"/>
                        </a:rPr>
                        <m:t>−</m:t>
                      </m:r>
                      <m:d>
                        <m:dPr>
                          <m:ctrlPr>
                            <a:rPr lang="en-GB" sz="2400" b="0" i="1" smtClean="0">
                              <a:solidFill>
                                <a:schemeClr val="tx1"/>
                              </a:solidFill>
                              <a:latin typeface="Cambria Math" panose="02040503050406030204" pitchFamily="18" charset="0"/>
                            </a:rPr>
                          </m:ctrlPr>
                        </m:dPr>
                        <m:e>
                          <m:r>
                            <a:rPr lang="en-GB" sz="2400" b="0" i="1" smtClean="0">
                              <a:solidFill>
                                <a:schemeClr val="tx1"/>
                              </a:solidFill>
                              <a:latin typeface="Cambria Math" panose="02040503050406030204" pitchFamily="18" charset="0"/>
                            </a:rPr>
                            <m:t>−2</m:t>
                          </m:r>
                          <m:r>
                            <a:rPr lang="en-GB" sz="2400" b="1" i="1" smtClean="0">
                              <a:solidFill>
                                <a:schemeClr val="accent4">
                                  <a:lumMod val="60000"/>
                                  <a:lumOff val="40000"/>
                                </a:schemeClr>
                              </a:solidFill>
                              <a:latin typeface="Cambria Math" panose="02040503050406030204" pitchFamily="18" charset="0"/>
                            </a:rPr>
                            <m:t>𝒍𝒐𝒈𝑳</m:t>
                          </m:r>
                          <m:d>
                            <m:dPr>
                              <m:ctrlPr>
                                <a:rPr lang="en-GB" sz="2400" b="1" i="1" smtClean="0">
                                  <a:solidFill>
                                    <a:schemeClr val="accent4">
                                      <a:lumMod val="60000"/>
                                      <a:lumOff val="40000"/>
                                    </a:schemeClr>
                                  </a:solidFill>
                                  <a:latin typeface="Cambria Math" panose="02040503050406030204" pitchFamily="18" charset="0"/>
                                </a:rPr>
                              </m:ctrlPr>
                            </m:dPr>
                            <m:e>
                              <m:r>
                                <a:rPr lang="en-GB" sz="2400" b="1" i="1" smtClean="0">
                                  <a:solidFill>
                                    <a:schemeClr val="accent4">
                                      <a:lumMod val="60000"/>
                                      <a:lumOff val="40000"/>
                                    </a:schemeClr>
                                  </a:solidFill>
                                  <a:latin typeface="Cambria Math" panose="02040503050406030204" pitchFamily="18" charset="0"/>
                                </a:rPr>
                                <m:t>𝑺</m:t>
                              </m:r>
                            </m:e>
                          </m:d>
                        </m:e>
                      </m:d>
                      <m:r>
                        <a:rPr lang="en-GB" sz="2400" b="0" i="1" smtClean="0">
                          <a:solidFill>
                            <a:schemeClr val="tx1"/>
                          </a:solidFill>
                          <a:latin typeface="Cambria Math" panose="02040503050406030204" pitchFamily="18" charset="0"/>
                        </a:rPr>
                        <m:t>=−2</m:t>
                      </m:r>
                      <m:func>
                        <m:funcPr>
                          <m:ctrlPr>
                            <a:rPr lang="en-GB" sz="2400" b="0" i="1" smtClean="0">
                              <a:solidFill>
                                <a:srgbClr val="7030A0"/>
                              </a:solidFill>
                              <a:latin typeface="Cambria Math" panose="02040503050406030204" pitchFamily="18" charset="0"/>
                            </a:rPr>
                          </m:ctrlPr>
                        </m:funcPr>
                        <m:fName>
                          <m:r>
                            <m:rPr>
                              <m:sty m:val="p"/>
                            </m:rPr>
                            <a:rPr lang="en-GB" sz="2400" b="0" i="0" smtClean="0">
                              <a:solidFill>
                                <a:srgbClr val="7030A0"/>
                              </a:solidFill>
                              <a:latin typeface="Cambria Math" panose="02040503050406030204" pitchFamily="18" charset="0"/>
                            </a:rPr>
                            <m:t>l</m:t>
                          </m:r>
                          <m:r>
                            <m:rPr>
                              <m:sty m:val="p"/>
                            </m:rPr>
                            <a:rPr lang="en-GB" sz="2400" b="0" i="0" smtClean="0">
                              <a:solidFill>
                                <a:schemeClr val="accent4"/>
                              </a:solidFill>
                              <a:latin typeface="Cambria Math" panose="02040503050406030204" pitchFamily="18" charset="0"/>
                            </a:rPr>
                            <m:t>o</m:t>
                          </m:r>
                          <m:r>
                            <m:rPr>
                              <m:sty m:val="p"/>
                            </m:rPr>
                            <a:rPr lang="en-GB" sz="2400" b="0" i="0" smtClean="0">
                              <a:solidFill>
                                <a:srgbClr val="7030A0"/>
                              </a:solidFill>
                              <a:latin typeface="Cambria Math" panose="02040503050406030204" pitchFamily="18" charset="0"/>
                            </a:rPr>
                            <m:t>g</m:t>
                          </m:r>
                        </m:fName>
                        <m:e>
                          <m:f>
                            <m:fPr>
                              <m:ctrlPr>
                                <a:rPr lang="en-GB" sz="2400" b="0" i="1" smtClean="0">
                                  <a:solidFill>
                                    <a:srgbClr val="7030A0"/>
                                  </a:solidFill>
                                  <a:latin typeface="Cambria Math" panose="02040503050406030204" pitchFamily="18" charset="0"/>
                                </a:rPr>
                              </m:ctrlPr>
                            </m:fPr>
                            <m:num>
                              <m:r>
                                <a:rPr lang="en-GB" sz="2400" b="1" i="1" smtClean="0">
                                  <a:solidFill>
                                    <a:srgbClr val="7030A0"/>
                                  </a:solidFill>
                                  <a:latin typeface="Cambria Math" panose="02040503050406030204" pitchFamily="18" charset="0"/>
                                </a:rPr>
                                <m:t>𝑳</m:t>
                              </m:r>
                              <m:r>
                                <a:rPr lang="en-GB" sz="2400" b="1" i="1" smtClean="0">
                                  <a:solidFill>
                                    <a:srgbClr val="7030A0"/>
                                  </a:solidFill>
                                  <a:latin typeface="Cambria Math" panose="02040503050406030204" pitchFamily="18" charset="0"/>
                                </a:rPr>
                                <m:t>(</m:t>
                              </m:r>
                              <m:r>
                                <a:rPr lang="en-GB" sz="2400" b="1" i="1" smtClean="0">
                                  <a:solidFill>
                                    <a:srgbClr val="7030A0"/>
                                  </a:solidFill>
                                  <a:latin typeface="Cambria Math" panose="02040503050406030204" pitchFamily="18" charset="0"/>
                                </a:rPr>
                                <m:t>𝑨</m:t>
                              </m:r>
                              <m:r>
                                <a:rPr lang="en-GB" sz="2400" b="1" i="1" smtClean="0">
                                  <a:solidFill>
                                    <a:srgbClr val="7030A0"/>
                                  </a:solidFill>
                                  <a:latin typeface="Cambria Math" panose="02040503050406030204" pitchFamily="18" charset="0"/>
                                </a:rPr>
                                <m:t>)</m:t>
                              </m:r>
                            </m:num>
                            <m:den>
                              <m:r>
                                <a:rPr lang="en-GB" sz="2400" b="1" i="1" smtClean="0">
                                  <a:solidFill>
                                    <a:schemeClr val="accent4">
                                      <a:lumMod val="60000"/>
                                      <a:lumOff val="40000"/>
                                    </a:schemeClr>
                                  </a:solidFill>
                                  <a:latin typeface="Cambria Math" panose="02040503050406030204" pitchFamily="18" charset="0"/>
                                </a:rPr>
                                <m:t>𝑳</m:t>
                              </m:r>
                              <m:r>
                                <a:rPr lang="en-GB" sz="2400" b="1" i="1" smtClean="0">
                                  <a:solidFill>
                                    <a:schemeClr val="accent4">
                                      <a:lumMod val="60000"/>
                                      <a:lumOff val="40000"/>
                                    </a:schemeClr>
                                  </a:solidFill>
                                  <a:latin typeface="Cambria Math" panose="02040503050406030204" pitchFamily="18" charset="0"/>
                                </a:rPr>
                                <m:t>(</m:t>
                              </m:r>
                              <m:r>
                                <a:rPr lang="en-GB" sz="2400" b="1" i="1" smtClean="0">
                                  <a:solidFill>
                                    <a:schemeClr val="accent4">
                                      <a:lumMod val="60000"/>
                                      <a:lumOff val="40000"/>
                                    </a:schemeClr>
                                  </a:solidFill>
                                  <a:latin typeface="Cambria Math" panose="02040503050406030204" pitchFamily="18" charset="0"/>
                                </a:rPr>
                                <m:t>𝑺</m:t>
                              </m:r>
                              <m:r>
                                <a:rPr lang="en-GB" sz="2400" b="1" i="1" smtClean="0">
                                  <a:solidFill>
                                    <a:schemeClr val="accent4">
                                      <a:lumMod val="60000"/>
                                      <a:lumOff val="40000"/>
                                    </a:schemeClr>
                                  </a:solidFill>
                                  <a:latin typeface="Cambria Math" panose="02040503050406030204" pitchFamily="18" charset="0"/>
                                </a:rPr>
                                <m:t>)</m:t>
                              </m:r>
                            </m:den>
                          </m:f>
                        </m:e>
                      </m:func>
                    </m:oMath>
                  </m:oMathPara>
                </a14:m>
                <a:endParaRPr lang="en-GB" sz="2400" dirty="0">
                  <a:solidFill>
                    <a:srgbClr val="7030A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599713" y="3441129"/>
                <a:ext cx="6407652" cy="768993"/>
              </a:xfrm>
              <a:prstGeom prst="rect">
                <a:avLst/>
              </a:prstGeom>
              <a:blipFill>
                <a:blip r:embed="rId3"/>
                <a:stretch>
                  <a:fillRect/>
                </a:stretch>
              </a:blipFill>
            </p:spPr>
            <p:txBody>
              <a:bodyPr/>
              <a:lstStyle/>
              <a:p>
                <a:r>
                  <a:rPr lang="en-GB">
                    <a:noFill/>
                  </a:rPr>
                  <a:t> </a:t>
                </a:r>
              </a:p>
            </p:txBody>
          </p:sp>
        </mc:Fallback>
      </mc:AlternateContent>
      <p:sp>
        <p:nvSpPr>
          <p:cNvPr id="26" name="TextBox 25"/>
          <p:cNvSpPr txBox="1"/>
          <p:nvPr/>
        </p:nvSpPr>
        <p:spPr>
          <a:xfrm>
            <a:off x="1191124" y="2626684"/>
            <a:ext cx="4891212" cy="646331"/>
          </a:xfrm>
          <a:prstGeom prst="rect">
            <a:avLst/>
          </a:prstGeom>
          <a:noFill/>
        </p:spPr>
        <p:txBody>
          <a:bodyPr wrap="square" rtlCol="0">
            <a:spAutoFit/>
          </a:bodyPr>
          <a:lstStyle/>
          <a:p>
            <a:r>
              <a:rPr lang="en-US" dirty="0" smtClean="0"/>
              <a:t>(Log)likelihood ratio test</a:t>
            </a:r>
            <a:endParaRPr lang="en-US" dirty="0"/>
          </a:p>
          <a:p>
            <a:endParaRPr lang="en-US" dirty="0"/>
          </a:p>
        </p:txBody>
      </p:sp>
      <p:sp>
        <p:nvSpPr>
          <p:cNvPr id="27" name="TextBox 26"/>
          <p:cNvSpPr txBox="1"/>
          <p:nvPr/>
        </p:nvSpPr>
        <p:spPr>
          <a:xfrm>
            <a:off x="5405343" y="2744388"/>
            <a:ext cx="6055440" cy="338554"/>
          </a:xfrm>
          <a:prstGeom prst="rect">
            <a:avLst/>
          </a:prstGeom>
          <a:noFill/>
        </p:spPr>
        <p:txBody>
          <a:bodyPr wrap="none" rtlCol="0">
            <a:spAutoFit/>
          </a:bodyPr>
          <a:lstStyle/>
          <a:p>
            <a:r>
              <a:rPr lang="en-GB" sz="1600" i="1" dirty="0" smtClean="0"/>
              <a:t>“What is the difference between the log likelihood of the two models?”</a:t>
            </a:r>
            <a:endParaRPr lang="en-GB" sz="1600" i="1" dirty="0"/>
          </a:p>
        </p:txBody>
      </p:sp>
      <p:cxnSp>
        <p:nvCxnSpPr>
          <p:cNvPr id="28" name="Straight Arrow Connector 27"/>
          <p:cNvCxnSpPr/>
          <p:nvPr/>
        </p:nvCxnSpPr>
        <p:spPr>
          <a:xfrm flipH="1">
            <a:off x="6578426" y="3073131"/>
            <a:ext cx="883919" cy="5509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6974" y="4485141"/>
            <a:ext cx="2810352" cy="1937667"/>
          </a:xfrm>
          <a:prstGeom prst="rect">
            <a:avLst/>
          </a:prstGeom>
        </p:spPr>
      </p:pic>
      <p:cxnSp>
        <p:nvCxnSpPr>
          <p:cNvPr id="33" name="Straight Connector 32"/>
          <p:cNvCxnSpPr/>
          <p:nvPr/>
        </p:nvCxnSpPr>
        <p:spPr>
          <a:xfrm flipH="1">
            <a:off x="5070324" y="4485141"/>
            <a:ext cx="27456" cy="1795046"/>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5041279" y="4830502"/>
            <a:ext cx="1524520" cy="307777"/>
          </a:xfrm>
          <a:prstGeom prst="rect">
            <a:avLst/>
          </a:prstGeom>
          <a:noFill/>
        </p:spPr>
        <p:txBody>
          <a:bodyPr wrap="none" rtlCol="0">
            <a:spAutoFit/>
          </a:bodyPr>
          <a:lstStyle/>
          <a:p>
            <a:r>
              <a:rPr lang="en-GB" sz="1400" dirty="0" smtClean="0"/>
              <a:t>Critical Value (df1)</a:t>
            </a:r>
            <a:endParaRPr lang="en-GB" sz="1400" dirty="0"/>
          </a:p>
        </p:txBody>
      </p:sp>
      <p:sp>
        <p:nvSpPr>
          <p:cNvPr id="38" name="TextBox 37"/>
          <p:cNvSpPr txBox="1"/>
          <p:nvPr/>
        </p:nvSpPr>
        <p:spPr>
          <a:xfrm>
            <a:off x="2697417" y="5093046"/>
            <a:ext cx="1408655" cy="338554"/>
          </a:xfrm>
          <a:prstGeom prst="rect">
            <a:avLst/>
          </a:prstGeom>
          <a:noFill/>
        </p:spPr>
        <p:txBody>
          <a:bodyPr wrap="none" rtlCol="0">
            <a:spAutoFit/>
          </a:bodyPr>
          <a:lstStyle/>
          <a:p>
            <a:r>
              <a:rPr lang="en-GB" sz="1600" i="1" dirty="0"/>
              <a:t>x</a:t>
            </a:r>
            <a:r>
              <a:rPr lang="en-GB" sz="1600" i="1" baseline="30000" dirty="0" smtClean="0"/>
              <a:t>2</a:t>
            </a:r>
            <a:r>
              <a:rPr lang="en-GB" sz="1600" i="1" dirty="0" smtClean="0"/>
              <a:t> </a:t>
            </a:r>
            <a:r>
              <a:rPr lang="en-GB" sz="1600" dirty="0" smtClean="0"/>
              <a:t>Distribution</a:t>
            </a:r>
            <a:endParaRPr lang="en-GB" sz="1600" i="1" dirty="0"/>
          </a:p>
        </p:txBody>
      </p:sp>
      <mc:AlternateContent xmlns:mc="http://schemas.openxmlformats.org/markup-compatibility/2006" xmlns:a14="http://schemas.microsoft.com/office/drawing/2010/main">
        <mc:Choice Requires="a14">
          <p:sp>
            <p:nvSpPr>
              <p:cNvPr id="39" name="TextBox 38"/>
              <p:cNvSpPr txBox="1"/>
              <p:nvPr/>
            </p:nvSpPr>
            <p:spPr>
              <a:xfrm>
                <a:off x="2973350" y="1129186"/>
                <a:ext cx="344620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0" smtClean="0">
                          <a:solidFill>
                            <a:srgbClr val="FFC000"/>
                          </a:solidFill>
                          <a:latin typeface="Cambria Math" panose="02040503050406030204" pitchFamily="18" charset="0"/>
                          <a:ea typeface="Cambria Math" panose="02040503050406030204" pitchFamily="18" charset="0"/>
                        </a:rPr>
                        <m:t>𝐌𝐨𝐝𝐞𝐥</m:t>
                      </m:r>
                      <m:r>
                        <a:rPr lang="en-GB" sz="2800" b="1" i="0" smtClean="0">
                          <a:solidFill>
                            <a:srgbClr val="FFC000"/>
                          </a:solidFill>
                          <a:latin typeface="Cambria Math" panose="02040503050406030204" pitchFamily="18" charset="0"/>
                          <a:ea typeface="Cambria Math" panose="02040503050406030204" pitchFamily="18" charset="0"/>
                        </a:rPr>
                        <m:t> </m:t>
                      </m:r>
                      <m:d>
                        <m:dPr>
                          <m:ctrlPr>
                            <a:rPr lang="en-GB" sz="2800" b="1" i="1" smtClean="0">
                              <a:solidFill>
                                <a:srgbClr val="FFC000"/>
                              </a:solidFill>
                              <a:latin typeface="Cambria Math" panose="02040503050406030204" pitchFamily="18" charset="0"/>
                              <a:ea typeface="Cambria Math" panose="02040503050406030204" pitchFamily="18" charset="0"/>
                            </a:rPr>
                          </m:ctrlPr>
                        </m:dPr>
                        <m:e>
                          <m:r>
                            <a:rPr lang="en-GB" sz="2800" b="1" i="0" smtClean="0">
                              <a:solidFill>
                                <a:srgbClr val="FFC000"/>
                              </a:solidFill>
                              <a:latin typeface="Cambria Math" panose="02040503050406030204" pitchFamily="18" charset="0"/>
                              <a:ea typeface="Cambria Math" panose="02040503050406030204" pitchFamily="18" charset="0"/>
                            </a:rPr>
                            <m:t>𝐒</m:t>
                          </m:r>
                        </m:e>
                      </m:d>
                      <m:r>
                        <a:rPr lang="en-GB" sz="2800" b="0" i="1" smtClean="0">
                          <a:solidFill>
                            <a:srgbClr val="FFC000"/>
                          </a:solidFill>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𝑚</m:t>
                      </m:r>
                      <m:r>
                        <m:rPr>
                          <m:nor/>
                        </m:rPr>
                        <a:rPr lang="en-GB" sz="2800" b="1" i="1">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𝑐</m:t>
                      </m:r>
                    </m:oMath>
                  </m:oMathPara>
                </a14:m>
                <a:endParaRPr lang="en-GB" sz="2800" i="1" dirty="0">
                  <a:latin typeface="Cambria Math" panose="02040503050406030204" pitchFamily="18" charset="0"/>
                  <a:ea typeface="Cambria Math" panose="02040503050406030204"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973350" y="1129186"/>
                <a:ext cx="3446200" cy="43088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7234717" y="1129186"/>
                <a:ext cx="463646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0" smtClean="0">
                          <a:solidFill>
                            <a:srgbClr val="7030A0"/>
                          </a:solidFill>
                          <a:latin typeface="Cambria Math" panose="02040503050406030204" pitchFamily="18" charset="0"/>
                          <a:ea typeface="Cambria Math" panose="02040503050406030204" pitchFamily="18" charset="0"/>
                        </a:rPr>
                        <m:t>𝐌𝐨𝐝𝐞𝐥</m:t>
                      </m:r>
                      <m:r>
                        <a:rPr lang="en-GB" sz="2800" b="1" i="0" smtClean="0">
                          <a:solidFill>
                            <a:srgbClr val="7030A0"/>
                          </a:solidFill>
                          <a:latin typeface="Cambria Math" panose="02040503050406030204" pitchFamily="18" charset="0"/>
                          <a:ea typeface="Cambria Math" panose="02040503050406030204" pitchFamily="18" charset="0"/>
                        </a:rPr>
                        <m:t> </m:t>
                      </m:r>
                      <m:d>
                        <m:dPr>
                          <m:ctrlPr>
                            <a:rPr lang="en-GB" sz="2800" b="1" i="1" smtClean="0">
                              <a:solidFill>
                                <a:srgbClr val="7030A0"/>
                              </a:solidFill>
                              <a:latin typeface="Cambria Math" panose="02040503050406030204" pitchFamily="18" charset="0"/>
                              <a:ea typeface="Cambria Math" panose="02040503050406030204" pitchFamily="18" charset="0"/>
                            </a:rPr>
                          </m:ctrlPr>
                        </m:dPr>
                        <m:e>
                          <m:r>
                            <a:rPr lang="en-GB" sz="2800" b="1" i="0" smtClean="0">
                              <a:solidFill>
                                <a:srgbClr val="7030A0"/>
                              </a:solidFill>
                              <a:latin typeface="Cambria Math" panose="02040503050406030204" pitchFamily="18" charset="0"/>
                              <a:ea typeface="Cambria Math" panose="02040503050406030204" pitchFamily="18" charset="0"/>
                            </a:rPr>
                            <m:t>𝐀</m:t>
                          </m:r>
                        </m:e>
                      </m:d>
                      <m:r>
                        <a:rPr lang="en-GB" sz="2800" b="0" i="1" smtClean="0">
                          <a:solidFill>
                            <a:srgbClr val="7030A0"/>
                          </a:solidFill>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𝑚</m:t>
                      </m:r>
                      <m:r>
                        <m:rPr>
                          <m:nor/>
                        </m:rPr>
                        <a:rPr lang="en-GB" sz="2800" b="1"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𝑛</m:t>
                      </m:r>
                      <m:r>
                        <m:rPr>
                          <m:nor/>
                        </m:rPr>
                        <a:rPr lang="en-GB" sz="2800" b="1" i="1">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 </m:t>
                      </m:r>
                      <m:r>
                        <a:rPr lang="en-GB" sz="2800" b="0" i="1" smtClean="0">
                          <a:latin typeface="Cambria Math" panose="02040503050406030204" pitchFamily="18" charset="0"/>
                          <a:ea typeface="Cambria Math" panose="02040503050406030204" pitchFamily="18" charset="0"/>
                        </a:rPr>
                        <m:t>𝑥</m:t>
                      </m:r>
                      <m:r>
                        <a:rPr lang="en-GB" sz="2800" b="0" i="1" baseline="30000" smtClean="0">
                          <a:latin typeface="Cambria Math" panose="02040503050406030204" pitchFamily="18" charset="0"/>
                          <a:ea typeface="Cambria Math" panose="02040503050406030204" pitchFamily="18" charset="0"/>
                        </a:rPr>
                        <m:t>2</m:t>
                      </m:r>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ea typeface="Cambria Math" panose="02040503050406030204" pitchFamily="18" charset="0"/>
                        </a:rPr>
                        <m:t>𝑐</m:t>
                      </m:r>
                    </m:oMath>
                  </m:oMathPara>
                </a14:m>
                <a:endParaRPr lang="en-GB" sz="2800" i="1" dirty="0">
                  <a:latin typeface="Cambria Math" panose="02040503050406030204" pitchFamily="18" charset="0"/>
                  <a:ea typeface="Cambria Math" panose="02040503050406030204"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7234717" y="1129186"/>
                <a:ext cx="4636461" cy="430887"/>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11972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p:cNvSpPr txBox="1">
            <a:spLocks/>
          </p:cNvSpPr>
          <p:nvPr/>
        </p:nvSpPr>
        <p:spPr>
          <a:xfrm>
            <a:off x="1824477" y="828971"/>
            <a:ext cx="772983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smtClean="0"/>
              <a:t>All models are wrong, but some are useful</a:t>
            </a:r>
          </a:p>
          <a:p>
            <a:pPr marL="0" indent="0" algn="ctr">
              <a:buFont typeface="Arial" panose="020B0604020202020204" pitchFamily="34" charset="0"/>
              <a:buNone/>
            </a:pPr>
            <a:endParaRPr lang="en-US" i="1" smtClean="0"/>
          </a:p>
          <a:p>
            <a:pPr marL="0" indent="0" algn="ctr">
              <a:buFont typeface="Arial" panose="020B0604020202020204" pitchFamily="34" charset="0"/>
              <a:buNone/>
            </a:pPr>
            <a:endParaRPr lang="en-US" i="1" smtClean="0"/>
          </a:p>
          <a:p>
            <a:pPr marL="0" indent="0" algn="ctr">
              <a:buFont typeface="Arial" panose="020B0604020202020204" pitchFamily="34" charset="0"/>
              <a:buNone/>
            </a:pPr>
            <a:endParaRPr lang="en-US" i="1" smtClean="0"/>
          </a:p>
          <a:p>
            <a:pPr marL="0" indent="0" algn="ctr">
              <a:buFont typeface="Arial" panose="020B0604020202020204" pitchFamily="34" charset="0"/>
              <a:buNone/>
            </a:pPr>
            <a:endParaRPr lang="en-US" i="1" dirty="0"/>
          </a:p>
        </p:txBody>
      </p:sp>
      <p:sp>
        <p:nvSpPr>
          <p:cNvPr id="16" name="Rectangle 15"/>
          <p:cNvSpPr/>
          <p:nvPr/>
        </p:nvSpPr>
        <p:spPr>
          <a:xfrm>
            <a:off x="2288250" y="1575536"/>
            <a:ext cx="7014934" cy="523220"/>
          </a:xfrm>
          <a:prstGeom prst="rect">
            <a:avLst/>
          </a:prstGeom>
        </p:spPr>
        <p:txBody>
          <a:bodyPr wrap="none">
            <a:spAutoFit/>
          </a:bodyPr>
          <a:lstStyle/>
          <a:p>
            <a:pPr algn="ctr"/>
            <a:r>
              <a:rPr lang="en-US" sz="2800" i="1" dirty="0">
                <a:solidFill>
                  <a:srgbClr val="FF0000"/>
                </a:solidFill>
              </a:rPr>
              <a:t>Models are only useful </a:t>
            </a:r>
            <a:r>
              <a:rPr lang="en-US" sz="2800" i="1" u="sng" dirty="0">
                <a:solidFill>
                  <a:srgbClr val="FF0000"/>
                </a:solidFill>
              </a:rPr>
              <a:t>because</a:t>
            </a:r>
            <a:r>
              <a:rPr lang="en-US" sz="2800" i="1" dirty="0">
                <a:solidFill>
                  <a:srgbClr val="FF0000"/>
                </a:solidFill>
              </a:rPr>
              <a:t> they are wrong</a:t>
            </a:r>
          </a:p>
        </p:txBody>
      </p:sp>
    </p:spTree>
    <p:extLst>
      <p:ext uri="{BB962C8B-B14F-4D97-AF65-F5344CB8AC3E}">
        <p14:creationId xmlns:p14="http://schemas.microsoft.com/office/powerpoint/2010/main" val="73317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708" y="251715"/>
            <a:ext cx="10515600" cy="1325563"/>
          </a:xfrm>
        </p:spPr>
        <p:txBody>
          <a:bodyPr>
            <a:normAutofit/>
          </a:bodyPr>
          <a:lstStyle/>
          <a:p>
            <a:r>
              <a:rPr lang="en-US" sz="3200" b="1" dirty="0" smtClean="0">
                <a:latin typeface="+mn-lt"/>
              </a:rPr>
              <a:t>Outline</a:t>
            </a:r>
            <a:endParaRPr lang="en-US" sz="3200" b="1" dirty="0">
              <a:latin typeface="+mn-lt"/>
            </a:endParaRPr>
          </a:p>
        </p:txBody>
      </p:sp>
      <p:sp>
        <p:nvSpPr>
          <p:cNvPr id="3" name="Content Placeholder 2"/>
          <p:cNvSpPr>
            <a:spLocks noGrp="1"/>
          </p:cNvSpPr>
          <p:nvPr>
            <p:ph idx="1"/>
          </p:nvPr>
        </p:nvSpPr>
        <p:spPr>
          <a:xfrm>
            <a:off x="826325" y="1577278"/>
            <a:ext cx="10515600" cy="4351338"/>
          </a:xfrm>
        </p:spPr>
        <p:txBody>
          <a:bodyPr>
            <a:normAutofit fontScale="92500" lnSpcReduction="20000"/>
          </a:bodyPr>
          <a:lstStyle/>
          <a:p>
            <a:pPr marL="0" indent="0">
              <a:buNone/>
            </a:pPr>
            <a:r>
              <a:rPr lang="en-US" sz="2000" b="1" dirty="0" smtClean="0">
                <a:solidFill>
                  <a:schemeClr val="accent2"/>
                </a:solidFill>
              </a:rPr>
              <a:t>Frequentist Techniques</a:t>
            </a:r>
          </a:p>
          <a:p>
            <a:r>
              <a:rPr lang="en-US" sz="2000" dirty="0" smtClean="0"/>
              <a:t>Introduction to Models</a:t>
            </a:r>
          </a:p>
          <a:p>
            <a:r>
              <a:rPr lang="en-US" sz="2000" dirty="0" smtClean="0"/>
              <a:t>F </a:t>
            </a:r>
            <a:r>
              <a:rPr lang="en-US" sz="2000" dirty="0"/>
              <a:t>test for General Linear Model (GLM)</a:t>
            </a:r>
          </a:p>
          <a:p>
            <a:r>
              <a:rPr lang="en-US" sz="2000" dirty="0"/>
              <a:t>Likelihood ratio test</a:t>
            </a:r>
          </a:p>
          <a:p>
            <a:r>
              <a:rPr lang="en-US" sz="2000" b="1" dirty="0" err="1" smtClean="0"/>
              <a:t>Akaike</a:t>
            </a:r>
            <a:r>
              <a:rPr lang="en-US" sz="2000" b="1" dirty="0" smtClean="0"/>
              <a:t> </a:t>
            </a:r>
            <a:r>
              <a:rPr lang="en-US" sz="2000" b="1" dirty="0"/>
              <a:t>Information Criterion (AIC</a:t>
            </a:r>
            <a:r>
              <a:rPr lang="en-US" sz="2000" b="1" dirty="0" smtClean="0"/>
              <a:t>)</a:t>
            </a:r>
          </a:p>
          <a:p>
            <a:r>
              <a:rPr lang="en-US" sz="2000" dirty="0"/>
              <a:t>Cross </a:t>
            </a:r>
            <a:r>
              <a:rPr lang="en-US" sz="2000" dirty="0" smtClean="0"/>
              <a:t>validation</a:t>
            </a:r>
          </a:p>
          <a:p>
            <a:endParaRPr lang="en-US" sz="2000" dirty="0">
              <a:solidFill>
                <a:schemeClr val="accent1"/>
              </a:solidFill>
            </a:endParaRPr>
          </a:p>
          <a:p>
            <a:pPr marL="0" indent="0">
              <a:buNone/>
            </a:pPr>
            <a:r>
              <a:rPr lang="en-US" sz="2000" b="1" dirty="0" smtClean="0">
                <a:solidFill>
                  <a:schemeClr val="accent1"/>
                </a:solidFill>
              </a:rPr>
              <a:t>Bayesian Methods</a:t>
            </a:r>
            <a:endParaRPr lang="en-US" sz="2000" b="1" dirty="0">
              <a:solidFill>
                <a:schemeClr val="accent1"/>
              </a:solidFill>
            </a:endParaRPr>
          </a:p>
          <a:p>
            <a:r>
              <a:rPr lang="en-US" sz="2000" dirty="0"/>
              <a:t>Conjugate priors</a:t>
            </a:r>
          </a:p>
          <a:p>
            <a:r>
              <a:rPr lang="en-US" sz="2000" dirty="0"/>
              <a:t>Laplace’s method</a:t>
            </a:r>
          </a:p>
          <a:p>
            <a:r>
              <a:rPr lang="en-US" sz="2000" dirty="0"/>
              <a:t>Bayesian information criterion (BIC)</a:t>
            </a:r>
          </a:p>
          <a:p>
            <a:r>
              <a:rPr lang="en-US" sz="2000" dirty="0"/>
              <a:t>Sampling</a:t>
            </a:r>
          </a:p>
          <a:p>
            <a:r>
              <a:rPr lang="en-US" sz="2000" dirty="0" err="1"/>
              <a:t>Variational</a:t>
            </a:r>
            <a:r>
              <a:rPr lang="en-US" sz="2000" dirty="0"/>
              <a:t> Bayes</a:t>
            </a:r>
          </a:p>
        </p:txBody>
      </p:sp>
    </p:spTree>
    <p:extLst>
      <p:ext uri="{BB962C8B-B14F-4D97-AF65-F5344CB8AC3E}">
        <p14:creationId xmlns:p14="http://schemas.microsoft.com/office/powerpoint/2010/main" val="3756022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03" y="63535"/>
            <a:ext cx="10515600" cy="1325563"/>
          </a:xfrm>
        </p:spPr>
        <p:txBody>
          <a:bodyPr>
            <a:normAutofit/>
          </a:bodyPr>
          <a:lstStyle/>
          <a:p>
            <a:r>
              <a:rPr lang="en-US" sz="3200" b="1" dirty="0">
                <a:latin typeface="+mn-lt"/>
              </a:rPr>
              <a:t>Model </a:t>
            </a:r>
            <a:r>
              <a:rPr lang="en-US" sz="3200" b="1" dirty="0" smtClean="0">
                <a:latin typeface="+mn-lt"/>
              </a:rPr>
              <a:t>Comparison </a:t>
            </a:r>
            <a:r>
              <a:rPr lang="en-US" sz="3200" b="1" dirty="0">
                <a:latin typeface="+mn-lt"/>
              </a:rPr>
              <a:t>with </a:t>
            </a:r>
            <a:r>
              <a:rPr lang="en-US" sz="3200" b="1" dirty="0" err="1">
                <a:latin typeface="+mn-lt"/>
              </a:rPr>
              <a:t>Akaike</a:t>
            </a:r>
            <a:r>
              <a:rPr lang="en-US" sz="3200" b="1" dirty="0">
                <a:latin typeface="+mn-lt"/>
              </a:rPr>
              <a:t> Information Criterion (AIC)</a:t>
            </a:r>
          </a:p>
        </p:txBody>
      </p:sp>
      <mc:AlternateContent xmlns:mc="http://schemas.openxmlformats.org/markup-compatibility/2006" xmlns:a14="http://schemas.microsoft.com/office/drawing/2010/main">
        <mc:Choice Requires="a14">
          <p:sp>
            <p:nvSpPr>
              <p:cNvPr id="7" name="TextBox 6"/>
              <p:cNvSpPr txBox="1"/>
              <p:nvPr/>
            </p:nvSpPr>
            <p:spPr>
              <a:xfrm>
                <a:off x="822307" y="1573359"/>
                <a:ext cx="480009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𝐴𝐼𝐶</m:t>
                      </m:r>
                      <m:r>
                        <a:rPr lang="en-GB" sz="3200" b="0" i="1" smtClean="0">
                          <a:latin typeface="Cambria Math" panose="02040503050406030204" pitchFamily="18" charset="0"/>
                        </a:rPr>
                        <m:t>=−2</m:t>
                      </m:r>
                      <m:func>
                        <m:funcPr>
                          <m:ctrlPr>
                            <a:rPr lang="en-GB" sz="3200" b="0" i="1" smtClean="0">
                              <a:latin typeface="Cambria Math" panose="02040503050406030204" pitchFamily="18" charset="0"/>
                            </a:rPr>
                          </m:ctrlPr>
                        </m:funcPr>
                        <m:fName>
                          <m:r>
                            <a:rPr lang="en-GB" sz="3200" b="1" i="1" smtClean="0">
                              <a:solidFill>
                                <a:srgbClr val="FF00FF"/>
                              </a:solidFill>
                              <a:latin typeface="Cambria Math" panose="02040503050406030204" pitchFamily="18" charset="0"/>
                            </a:rPr>
                            <m:t>𝒍𝒐𝒈</m:t>
                          </m:r>
                        </m:fName>
                        <m:e>
                          <m:r>
                            <a:rPr lang="en-GB" sz="3200" b="1" i="1" smtClean="0">
                              <a:solidFill>
                                <a:srgbClr val="FF00FF"/>
                              </a:solidFill>
                              <a:latin typeface="Cambria Math" panose="02040503050406030204" pitchFamily="18" charset="0"/>
                            </a:rPr>
                            <m:t>𝑳</m:t>
                          </m:r>
                          <m:d>
                            <m:dPr>
                              <m:ctrlPr>
                                <a:rPr lang="en-GB" sz="3200" b="1" i="1" smtClean="0">
                                  <a:solidFill>
                                    <a:srgbClr val="FF00FF"/>
                                  </a:solidFill>
                                  <a:latin typeface="Cambria Math" panose="02040503050406030204" pitchFamily="18" charset="0"/>
                                </a:rPr>
                              </m:ctrlPr>
                            </m:dPr>
                            <m:e>
                              <m:r>
                                <a:rPr lang="en-GB" sz="3200" b="1" i="1" smtClean="0">
                                  <a:solidFill>
                                    <a:srgbClr val="FF00FF"/>
                                  </a:solidFill>
                                  <a:latin typeface="Cambria Math" panose="02040503050406030204" pitchFamily="18" charset="0"/>
                                  <a:ea typeface="Cambria Math" panose="02040503050406030204" pitchFamily="18" charset="0"/>
                                </a:rPr>
                                <m:t>𝜽</m:t>
                              </m:r>
                            </m:e>
                            <m:e>
                              <m:r>
                                <a:rPr lang="en-GB" sz="3200" b="1" i="1" smtClean="0">
                                  <a:solidFill>
                                    <a:srgbClr val="FF00FF"/>
                                  </a:solidFill>
                                  <a:latin typeface="Cambria Math" panose="02040503050406030204" pitchFamily="18" charset="0"/>
                                  <a:ea typeface="Cambria Math" panose="02040503050406030204" pitchFamily="18" charset="0"/>
                                </a:rPr>
                                <m:t>𝒚</m:t>
                              </m:r>
                            </m:e>
                          </m:d>
                        </m:e>
                      </m:func>
                      <m:r>
                        <a:rPr lang="en-GB" sz="3200" b="0" i="1" smtClean="0">
                          <a:latin typeface="Cambria Math" panose="02040503050406030204" pitchFamily="18" charset="0"/>
                          <a:ea typeface="Cambria Math" panose="02040503050406030204" pitchFamily="18" charset="0"/>
                        </a:rPr>
                        <m:t>+2</m:t>
                      </m:r>
                      <m:r>
                        <a:rPr lang="en-GB" sz="3200" b="1" i="1" smtClean="0">
                          <a:solidFill>
                            <a:srgbClr val="FF00FF"/>
                          </a:solidFill>
                          <a:latin typeface="Cambria Math" panose="02040503050406030204" pitchFamily="18" charset="0"/>
                          <a:ea typeface="Cambria Math" panose="02040503050406030204" pitchFamily="18" charset="0"/>
                        </a:rPr>
                        <m:t>𝑷</m:t>
                      </m:r>
                    </m:oMath>
                  </m:oMathPara>
                </a14:m>
                <a:endParaRPr lang="en-GB" sz="3200" b="1" dirty="0">
                  <a:solidFill>
                    <a:srgbClr val="FF00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22307" y="1573359"/>
                <a:ext cx="4800096" cy="492443"/>
              </a:xfrm>
              <a:prstGeom prst="rect">
                <a:avLst/>
              </a:prstGeom>
              <a:blipFill>
                <a:blip r:embed="rId4"/>
                <a:stretch>
                  <a:fillRect/>
                </a:stretch>
              </a:blipFill>
            </p:spPr>
            <p:txBody>
              <a:bodyPr/>
              <a:lstStyle/>
              <a:p>
                <a:r>
                  <a:rPr lang="en-GB">
                    <a:noFill/>
                  </a:rPr>
                  <a:t> </a:t>
                </a:r>
              </a:p>
            </p:txBody>
          </p:sp>
        </mc:Fallback>
      </mc:AlternateContent>
      <p:sp>
        <p:nvSpPr>
          <p:cNvPr id="16" name="TextBox 15"/>
          <p:cNvSpPr txBox="1"/>
          <p:nvPr/>
        </p:nvSpPr>
        <p:spPr>
          <a:xfrm>
            <a:off x="1602944" y="1011867"/>
            <a:ext cx="1796902" cy="338554"/>
          </a:xfrm>
          <a:prstGeom prst="rect">
            <a:avLst/>
          </a:prstGeom>
          <a:noFill/>
        </p:spPr>
        <p:txBody>
          <a:bodyPr wrap="none" rtlCol="0">
            <a:spAutoFit/>
          </a:bodyPr>
          <a:lstStyle/>
          <a:p>
            <a:r>
              <a:rPr lang="en-GB" sz="1600" i="1" dirty="0" smtClean="0"/>
              <a:t>Likelihood of model</a:t>
            </a:r>
            <a:endParaRPr lang="en-GB" sz="1600" i="1" dirty="0"/>
          </a:p>
        </p:txBody>
      </p:sp>
      <p:cxnSp>
        <p:nvCxnSpPr>
          <p:cNvPr id="17" name="Straight Arrow Connector 16"/>
          <p:cNvCxnSpPr/>
          <p:nvPr/>
        </p:nvCxnSpPr>
        <p:spPr>
          <a:xfrm>
            <a:off x="3072384" y="1296760"/>
            <a:ext cx="327462" cy="23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4872972" y="1127483"/>
            <a:ext cx="5420586" cy="338554"/>
          </a:xfrm>
          <a:prstGeom prst="rect">
            <a:avLst/>
          </a:prstGeom>
          <a:noFill/>
        </p:spPr>
        <p:txBody>
          <a:bodyPr wrap="none" rtlCol="0">
            <a:spAutoFit/>
          </a:bodyPr>
          <a:lstStyle/>
          <a:p>
            <a:r>
              <a:rPr lang="en-GB" sz="1600" i="1" dirty="0" smtClean="0"/>
              <a:t>Corrected/penalised for complexity (i.e. number of parameters)</a:t>
            </a:r>
            <a:endParaRPr lang="en-GB" sz="1600" i="1" dirty="0"/>
          </a:p>
        </p:txBody>
      </p:sp>
      <p:cxnSp>
        <p:nvCxnSpPr>
          <p:cNvPr id="30" name="Straight Arrow Connector 29"/>
          <p:cNvCxnSpPr>
            <a:endCxn id="7" idx="3"/>
          </p:cNvCxnSpPr>
          <p:nvPr/>
        </p:nvCxnSpPr>
        <p:spPr>
          <a:xfrm flipH="1">
            <a:off x="5622403" y="1479952"/>
            <a:ext cx="1143113" cy="339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7196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03" y="63535"/>
            <a:ext cx="10515600" cy="1325563"/>
          </a:xfrm>
        </p:spPr>
        <p:txBody>
          <a:bodyPr>
            <a:normAutofit/>
          </a:bodyPr>
          <a:lstStyle/>
          <a:p>
            <a:r>
              <a:rPr lang="en-US" sz="3200" b="1" dirty="0">
                <a:latin typeface="+mn-lt"/>
              </a:rPr>
              <a:t>Model </a:t>
            </a:r>
            <a:r>
              <a:rPr lang="en-US" sz="3200" b="1" dirty="0" smtClean="0">
                <a:latin typeface="+mn-lt"/>
              </a:rPr>
              <a:t>Comparison </a:t>
            </a:r>
            <a:r>
              <a:rPr lang="en-US" sz="3200" b="1" dirty="0">
                <a:latin typeface="+mn-lt"/>
              </a:rPr>
              <a:t>with </a:t>
            </a:r>
            <a:r>
              <a:rPr lang="en-US" sz="3200" b="1" dirty="0" err="1">
                <a:latin typeface="+mn-lt"/>
              </a:rPr>
              <a:t>Akaike</a:t>
            </a:r>
            <a:r>
              <a:rPr lang="en-US" sz="3200" b="1" dirty="0">
                <a:latin typeface="+mn-lt"/>
              </a:rPr>
              <a:t> Information Criterion (AIC)</a:t>
            </a:r>
          </a:p>
        </p:txBody>
      </p:sp>
      <mc:AlternateContent xmlns:mc="http://schemas.openxmlformats.org/markup-compatibility/2006" xmlns:a14="http://schemas.microsoft.com/office/drawing/2010/main">
        <mc:Choice Requires="a14">
          <p:sp>
            <p:nvSpPr>
              <p:cNvPr id="7" name="TextBox 6"/>
              <p:cNvSpPr txBox="1"/>
              <p:nvPr/>
            </p:nvSpPr>
            <p:spPr>
              <a:xfrm>
                <a:off x="822307" y="1573359"/>
                <a:ext cx="480009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𝐴𝐼𝐶</m:t>
                      </m:r>
                      <m:r>
                        <a:rPr lang="en-GB" sz="3200" b="0" i="1" smtClean="0">
                          <a:latin typeface="Cambria Math" panose="02040503050406030204" pitchFamily="18" charset="0"/>
                        </a:rPr>
                        <m:t>=−2</m:t>
                      </m:r>
                      <m:func>
                        <m:funcPr>
                          <m:ctrlPr>
                            <a:rPr lang="en-GB" sz="3200" b="0" i="1" smtClean="0">
                              <a:latin typeface="Cambria Math" panose="02040503050406030204" pitchFamily="18" charset="0"/>
                            </a:rPr>
                          </m:ctrlPr>
                        </m:funcPr>
                        <m:fName>
                          <m:r>
                            <a:rPr lang="en-GB" sz="3200" b="1" i="1" smtClean="0">
                              <a:solidFill>
                                <a:srgbClr val="FF00FF"/>
                              </a:solidFill>
                              <a:latin typeface="Cambria Math" panose="02040503050406030204" pitchFamily="18" charset="0"/>
                            </a:rPr>
                            <m:t>𝒍𝒐𝒈</m:t>
                          </m:r>
                        </m:fName>
                        <m:e>
                          <m:r>
                            <a:rPr lang="en-GB" sz="3200" b="1" i="1" smtClean="0">
                              <a:solidFill>
                                <a:srgbClr val="FF00FF"/>
                              </a:solidFill>
                              <a:latin typeface="Cambria Math" panose="02040503050406030204" pitchFamily="18" charset="0"/>
                            </a:rPr>
                            <m:t>𝑳</m:t>
                          </m:r>
                          <m:d>
                            <m:dPr>
                              <m:ctrlPr>
                                <a:rPr lang="en-GB" sz="3200" b="1" i="1" smtClean="0">
                                  <a:solidFill>
                                    <a:srgbClr val="FF00FF"/>
                                  </a:solidFill>
                                  <a:latin typeface="Cambria Math" panose="02040503050406030204" pitchFamily="18" charset="0"/>
                                </a:rPr>
                              </m:ctrlPr>
                            </m:dPr>
                            <m:e>
                              <m:r>
                                <a:rPr lang="en-GB" sz="3200" b="1" i="1" smtClean="0">
                                  <a:solidFill>
                                    <a:srgbClr val="FF00FF"/>
                                  </a:solidFill>
                                  <a:latin typeface="Cambria Math" panose="02040503050406030204" pitchFamily="18" charset="0"/>
                                  <a:ea typeface="Cambria Math" panose="02040503050406030204" pitchFamily="18" charset="0"/>
                                </a:rPr>
                                <m:t>𝜽</m:t>
                              </m:r>
                            </m:e>
                            <m:e>
                              <m:r>
                                <a:rPr lang="en-GB" sz="3200" b="1" i="1" smtClean="0">
                                  <a:solidFill>
                                    <a:srgbClr val="FF00FF"/>
                                  </a:solidFill>
                                  <a:latin typeface="Cambria Math" panose="02040503050406030204" pitchFamily="18" charset="0"/>
                                  <a:ea typeface="Cambria Math" panose="02040503050406030204" pitchFamily="18" charset="0"/>
                                </a:rPr>
                                <m:t>𝒚</m:t>
                              </m:r>
                            </m:e>
                          </m:d>
                        </m:e>
                      </m:func>
                      <m:r>
                        <a:rPr lang="en-GB" sz="3200" b="0" i="1" smtClean="0">
                          <a:latin typeface="Cambria Math" panose="02040503050406030204" pitchFamily="18" charset="0"/>
                          <a:ea typeface="Cambria Math" panose="02040503050406030204" pitchFamily="18" charset="0"/>
                        </a:rPr>
                        <m:t>+2</m:t>
                      </m:r>
                      <m:r>
                        <a:rPr lang="en-GB" sz="3200" b="1" i="1" smtClean="0">
                          <a:solidFill>
                            <a:srgbClr val="FF00FF"/>
                          </a:solidFill>
                          <a:latin typeface="Cambria Math" panose="02040503050406030204" pitchFamily="18" charset="0"/>
                          <a:ea typeface="Cambria Math" panose="02040503050406030204" pitchFamily="18" charset="0"/>
                        </a:rPr>
                        <m:t>𝑷</m:t>
                      </m:r>
                    </m:oMath>
                  </m:oMathPara>
                </a14:m>
                <a:endParaRPr lang="en-GB" sz="3200" b="1" dirty="0">
                  <a:solidFill>
                    <a:srgbClr val="FF00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22307" y="1573359"/>
                <a:ext cx="4800096" cy="492443"/>
              </a:xfrm>
              <a:prstGeom prst="rect">
                <a:avLst/>
              </a:prstGeom>
              <a:blipFill>
                <a:blip r:embed="rId4"/>
                <a:stretch>
                  <a:fillRect/>
                </a:stretch>
              </a:blipFill>
            </p:spPr>
            <p:txBody>
              <a:bodyPr/>
              <a:lstStyle/>
              <a:p>
                <a:r>
                  <a:rPr lang="en-GB">
                    <a:noFill/>
                  </a:rPr>
                  <a:t> </a:t>
                </a:r>
              </a:p>
            </p:txBody>
          </p:sp>
        </mc:Fallback>
      </mc:AlternateContent>
      <p:sp>
        <p:nvSpPr>
          <p:cNvPr id="16" name="TextBox 15"/>
          <p:cNvSpPr txBox="1"/>
          <p:nvPr/>
        </p:nvSpPr>
        <p:spPr>
          <a:xfrm>
            <a:off x="1602944" y="1011867"/>
            <a:ext cx="1796902" cy="338554"/>
          </a:xfrm>
          <a:prstGeom prst="rect">
            <a:avLst/>
          </a:prstGeom>
          <a:noFill/>
        </p:spPr>
        <p:txBody>
          <a:bodyPr wrap="none" rtlCol="0">
            <a:spAutoFit/>
          </a:bodyPr>
          <a:lstStyle/>
          <a:p>
            <a:r>
              <a:rPr lang="en-GB" sz="1600" i="1" dirty="0" smtClean="0"/>
              <a:t>Likelihood of model</a:t>
            </a:r>
            <a:endParaRPr lang="en-GB" sz="1600" i="1" dirty="0"/>
          </a:p>
        </p:txBody>
      </p:sp>
      <p:cxnSp>
        <p:nvCxnSpPr>
          <p:cNvPr id="17" name="Straight Arrow Connector 16"/>
          <p:cNvCxnSpPr/>
          <p:nvPr/>
        </p:nvCxnSpPr>
        <p:spPr>
          <a:xfrm>
            <a:off x="3072384" y="1296760"/>
            <a:ext cx="327462" cy="23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4872972" y="1127483"/>
            <a:ext cx="5420586" cy="338554"/>
          </a:xfrm>
          <a:prstGeom prst="rect">
            <a:avLst/>
          </a:prstGeom>
          <a:noFill/>
        </p:spPr>
        <p:txBody>
          <a:bodyPr wrap="none" rtlCol="0">
            <a:spAutoFit/>
          </a:bodyPr>
          <a:lstStyle/>
          <a:p>
            <a:r>
              <a:rPr lang="en-GB" sz="1600" i="1" dirty="0" smtClean="0"/>
              <a:t>Corrected/penalised for complexity (i.e. number of parameters)</a:t>
            </a:r>
            <a:endParaRPr lang="en-GB" sz="1600" i="1" dirty="0"/>
          </a:p>
        </p:txBody>
      </p:sp>
      <p:cxnSp>
        <p:nvCxnSpPr>
          <p:cNvPr id="30" name="Straight Arrow Connector 29"/>
          <p:cNvCxnSpPr>
            <a:endCxn id="7" idx="3"/>
          </p:cNvCxnSpPr>
          <p:nvPr/>
        </p:nvCxnSpPr>
        <p:spPr>
          <a:xfrm flipH="1">
            <a:off x="5622403" y="1479952"/>
            <a:ext cx="1143113" cy="339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2" name="Picture 41"/>
          <p:cNvPicPr>
            <a:picLocks noChangeAspect="1"/>
          </p:cNvPicPr>
          <p:nvPr/>
        </p:nvPicPr>
        <p:blipFill rotWithShape="1">
          <a:blip r:embed="rId5"/>
          <a:srcRect l="10216" t="14295" r="58850" b="65226"/>
          <a:stretch/>
        </p:blipFill>
        <p:spPr>
          <a:xfrm>
            <a:off x="2826521" y="2375625"/>
            <a:ext cx="4756744" cy="1968209"/>
          </a:xfrm>
          <a:prstGeom prst="rect">
            <a:avLst/>
          </a:prstGeom>
        </p:spPr>
      </p:pic>
      <p:sp>
        <p:nvSpPr>
          <p:cNvPr id="46" name="TextBox 45"/>
          <p:cNvSpPr txBox="1"/>
          <p:nvPr/>
        </p:nvSpPr>
        <p:spPr>
          <a:xfrm>
            <a:off x="531544" y="2895765"/>
            <a:ext cx="2252442" cy="954107"/>
          </a:xfrm>
          <a:prstGeom prst="rect">
            <a:avLst/>
          </a:prstGeom>
          <a:noFill/>
        </p:spPr>
        <p:txBody>
          <a:bodyPr wrap="square" rtlCol="0">
            <a:spAutoFit/>
          </a:bodyPr>
          <a:lstStyle/>
          <a:p>
            <a:r>
              <a:rPr lang="en-GB" sz="1400" dirty="0" smtClean="0"/>
              <a:t>Minimise the information lost between the ‘real’ process</a:t>
            </a:r>
            <a:r>
              <a:rPr lang="en-GB" sz="1400" b="1" dirty="0" smtClean="0"/>
              <a:t> </a:t>
            </a:r>
            <a:r>
              <a:rPr lang="en-GB" sz="1400" dirty="0" smtClean="0"/>
              <a:t>(</a:t>
            </a:r>
            <a:r>
              <a:rPr lang="en-GB" sz="1400" b="1" i="1" dirty="0" smtClean="0"/>
              <a:t>R</a:t>
            </a:r>
            <a:r>
              <a:rPr lang="en-GB" sz="1400" dirty="0" smtClean="0"/>
              <a:t>)</a:t>
            </a:r>
            <a:r>
              <a:rPr lang="en-GB" sz="1400" b="1" dirty="0" smtClean="0"/>
              <a:t> </a:t>
            </a:r>
            <a:r>
              <a:rPr lang="en-GB" sz="1400" dirty="0" smtClean="0"/>
              <a:t>and the estimated model </a:t>
            </a:r>
            <a:r>
              <a:rPr lang="en-GB" sz="1400" i="1" dirty="0" smtClean="0"/>
              <a:t>(</a:t>
            </a:r>
            <a:r>
              <a:rPr lang="en-GB" sz="1400" b="1" i="1" dirty="0" err="1" smtClean="0"/>
              <a:t>M</a:t>
            </a:r>
            <a:r>
              <a:rPr lang="en-GB" sz="1400" b="1" i="1" baseline="-25000" dirty="0" err="1" smtClean="0"/>
              <a:t>i</a:t>
            </a:r>
            <a:r>
              <a:rPr lang="en-GB" sz="1400" i="1" dirty="0" smtClean="0"/>
              <a:t>)</a:t>
            </a:r>
            <a:endParaRPr lang="en-GB" sz="1400" i="1" dirty="0"/>
          </a:p>
        </p:txBody>
      </p:sp>
    </p:spTree>
    <p:extLst>
      <p:ext uri="{BB962C8B-B14F-4D97-AF65-F5344CB8AC3E}">
        <p14:creationId xmlns:p14="http://schemas.microsoft.com/office/powerpoint/2010/main" val="611321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03" y="63535"/>
            <a:ext cx="10515600" cy="1325563"/>
          </a:xfrm>
        </p:spPr>
        <p:txBody>
          <a:bodyPr>
            <a:normAutofit/>
          </a:bodyPr>
          <a:lstStyle/>
          <a:p>
            <a:r>
              <a:rPr lang="en-US" sz="3200" b="1" dirty="0">
                <a:latin typeface="+mn-lt"/>
              </a:rPr>
              <a:t>Model </a:t>
            </a:r>
            <a:r>
              <a:rPr lang="en-US" sz="3200" b="1" dirty="0" smtClean="0">
                <a:latin typeface="+mn-lt"/>
              </a:rPr>
              <a:t>Comparison </a:t>
            </a:r>
            <a:r>
              <a:rPr lang="en-US" sz="3200" b="1" dirty="0">
                <a:latin typeface="+mn-lt"/>
              </a:rPr>
              <a:t>with </a:t>
            </a:r>
            <a:r>
              <a:rPr lang="en-US" sz="3200" b="1" dirty="0" err="1">
                <a:latin typeface="+mn-lt"/>
              </a:rPr>
              <a:t>Akaike</a:t>
            </a:r>
            <a:r>
              <a:rPr lang="en-US" sz="3200" b="1" dirty="0">
                <a:latin typeface="+mn-lt"/>
              </a:rPr>
              <a:t> Information Criterion (AIC)</a:t>
            </a:r>
          </a:p>
        </p:txBody>
      </p:sp>
      <p:pic>
        <p:nvPicPr>
          <p:cNvPr id="6" name="Picture 5"/>
          <p:cNvPicPr>
            <a:picLocks noChangeAspect="1"/>
          </p:cNvPicPr>
          <p:nvPr/>
        </p:nvPicPr>
        <p:blipFill rotWithShape="1">
          <a:blip r:embed="rId3"/>
          <a:srcRect b="8841"/>
          <a:stretch/>
        </p:blipFill>
        <p:spPr>
          <a:xfrm>
            <a:off x="7785100" y="1897852"/>
            <a:ext cx="4243498" cy="290350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822307" y="1573359"/>
                <a:ext cx="480009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𝐴𝐼𝐶</m:t>
                      </m:r>
                      <m:r>
                        <a:rPr lang="en-GB" sz="3200" b="0" i="1" smtClean="0">
                          <a:latin typeface="Cambria Math" panose="02040503050406030204" pitchFamily="18" charset="0"/>
                        </a:rPr>
                        <m:t>=−2</m:t>
                      </m:r>
                      <m:func>
                        <m:funcPr>
                          <m:ctrlPr>
                            <a:rPr lang="en-GB" sz="3200" b="0" i="1" smtClean="0">
                              <a:latin typeface="Cambria Math" panose="02040503050406030204" pitchFamily="18" charset="0"/>
                            </a:rPr>
                          </m:ctrlPr>
                        </m:funcPr>
                        <m:fName>
                          <m:r>
                            <a:rPr lang="en-GB" sz="3200" b="1" i="1" smtClean="0">
                              <a:solidFill>
                                <a:srgbClr val="FF00FF"/>
                              </a:solidFill>
                              <a:latin typeface="Cambria Math" panose="02040503050406030204" pitchFamily="18" charset="0"/>
                            </a:rPr>
                            <m:t>𝒍𝒐𝒈</m:t>
                          </m:r>
                        </m:fName>
                        <m:e>
                          <m:r>
                            <a:rPr lang="en-GB" sz="3200" b="1" i="1" smtClean="0">
                              <a:solidFill>
                                <a:srgbClr val="FF00FF"/>
                              </a:solidFill>
                              <a:latin typeface="Cambria Math" panose="02040503050406030204" pitchFamily="18" charset="0"/>
                            </a:rPr>
                            <m:t>𝑳</m:t>
                          </m:r>
                          <m:d>
                            <m:dPr>
                              <m:ctrlPr>
                                <a:rPr lang="en-GB" sz="3200" b="1" i="1" smtClean="0">
                                  <a:solidFill>
                                    <a:srgbClr val="FF00FF"/>
                                  </a:solidFill>
                                  <a:latin typeface="Cambria Math" panose="02040503050406030204" pitchFamily="18" charset="0"/>
                                </a:rPr>
                              </m:ctrlPr>
                            </m:dPr>
                            <m:e>
                              <m:r>
                                <a:rPr lang="en-GB" sz="3200" b="1" i="1" smtClean="0">
                                  <a:solidFill>
                                    <a:srgbClr val="FF00FF"/>
                                  </a:solidFill>
                                  <a:latin typeface="Cambria Math" panose="02040503050406030204" pitchFamily="18" charset="0"/>
                                  <a:ea typeface="Cambria Math" panose="02040503050406030204" pitchFamily="18" charset="0"/>
                                </a:rPr>
                                <m:t>𝜽</m:t>
                              </m:r>
                            </m:e>
                            <m:e>
                              <m:r>
                                <a:rPr lang="en-GB" sz="3200" b="1" i="1" smtClean="0">
                                  <a:solidFill>
                                    <a:srgbClr val="FF00FF"/>
                                  </a:solidFill>
                                  <a:latin typeface="Cambria Math" panose="02040503050406030204" pitchFamily="18" charset="0"/>
                                  <a:ea typeface="Cambria Math" panose="02040503050406030204" pitchFamily="18" charset="0"/>
                                </a:rPr>
                                <m:t>𝒚</m:t>
                              </m:r>
                            </m:e>
                          </m:d>
                        </m:e>
                      </m:func>
                      <m:r>
                        <a:rPr lang="en-GB" sz="3200" b="0" i="1" smtClean="0">
                          <a:latin typeface="Cambria Math" panose="02040503050406030204" pitchFamily="18" charset="0"/>
                          <a:ea typeface="Cambria Math" panose="02040503050406030204" pitchFamily="18" charset="0"/>
                        </a:rPr>
                        <m:t>+2</m:t>
                      </m:r>
                      <m:r>
                        <a:rPr lang="en-GB" sz="3200" b="1" i="1" smtClean="0">
                          <a:solidFill>
                            <a:srgbClr val="FF00FF"/>
                          </a:solidFill>
                          <a:latin typeface="Cambria Math" panose="02040503050406030204" pitchFamily="18" charset="0"/>
                          <a:ea typeface="Cambria Math" panose="02040503050406030204" pitchFamily="18" charset="0"/>
                        </a:rPr>
                        <m:t>𝑷</m:t>
                      </m:r>
                    </m:oMath>
                  </m:oMathPara>
                </a14:m>
                <a:endParaRPr lang="en-GB" sz="3200" b="1" dirty="0">
                  <a:solidFill>
                    <a:srgbClr val="FF00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22307" y="1573359"/>
                <a:ext cx="4800096" cy="492443"/>
              </a:xfrm>
              <a:prstGeom prst="rect">
                <a:avLst/>
              </a:prstGeom>
              <a:blipFill>
                <a:blip r:embed="rId4"/>
                <a:stretch>
                  <a:fillRect/>
                </a:stretch>
              </a:blipFill>
            </p:spPr>
            <p:txBody>
              <a:bodyPr/>
              <a:lstStyle/>
              <a:p>
                <a:r>
                  <a:rPr lang="en-GB">
                    <a:noFill/>
                  </a:rPr>
                  <a:t> </a:t>
                </a:r>
              </a:p>
            </p:txBody>
          </p:sp>
        </mc:Fallback>
      </mc:AlternateContent>
      <p:sp>
        <p:nvSpPr>
          <p:cNvPr id="8" name="TextBox 7"/>
          <p:cNvSpPr txBox="1"/>
          <p:nvPr/>
        </p:nvSpPr>
        <p:spPr>
          <a:xfrm>
            <a:off x="8314944" y="1739557"/>
            <a:ext cx="3335400" cy="369332"/>
          </a:xfrm>
          <a:prstGeom prst="rect">
            <a:avLst/>
          </a:prstGeom>
          <a:noFill/>
        </p:spPr>
        <p:txBody>
          <a:bodyPr wrap="none" rtlCol="0">
            <a:spAutoFit/>
          </a:bodyPr>
          <a:lstStyle/>
          <a:p>
            <a:r>
              <a:rPr lang="en-GB" b="1" dirty="0" smtClean="0"/>
              <a:t>Summed AIC for each participant</a:t>
            </a:r>
            <a:endParaRPr lang="en-GB" b="1" dirty="0"/>
          </a:p>
        </p:txBody>
      </p:sp>
      <p:sp>
        <p:nvSpPr>
          <p:cNvPr id="16" name="TextBox 15"/>
          <p:cNvSpPr txBox="1"/>
          <p:nvPr/>
        </p:nvSpPr>
        <p:spPr>
          <a:xfrm>
            <a:off x="1602944" y="1011867"/>
            <a:ext cx="1796902" cy="338554"/>
          </a:xfrm>
          <a:prstGeom prst="rect">
            <a:avLst/>
          </a:prstGeom>
          <a:noFill/>
        </p:spPr>
        <p:txBody>
          <a:bodyPr wrap="none" rtlCol="0">
            <a:spAutoFit/>
          </a:bodyPr>
          <a:lstStyle/>
          <a:p>
            <a:r>
              <a:rPr lang="en-GB" sz="1600" i="1" dirty="0" smtClean="0"/>
              <a:t>Likelihood of model</a:t>
            </a:r>
            <a:endParaRPr lang="en-GB" sz="1600" i="1" dirty="0"/>
          </a:p>
        </p:txBody>
      </p:sp>
      <p:cxnSp>
        <p:nvCxnSpPr>
          <p:cNvPr id="17" name="Straight Arrow Connector 16"/>
          <p:cNvCxnSpPr/>
          <p:nvPr/>
        </p:nvCxnSpPr>
        <p:spPr>
          <a:xfrm>
            <a:off x="3072384" y="1296760"/>
            <a:ext cx="327462" cy="23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8690497" y="5139743"/>
            <a:ext cx="3115191" cy="338554"/>
          </a:xfrm>
          <a:prstGeom prst="rect">
            <a:avLst/>
          </a:prstGeom>
          <a:noFill/>
        </p:spPr>
        <p:txBody>
          <a:bodyPr wrap="square" rtlCol="0">
            <a:spAutoFit/>
          </a:bodyPr>
          <a:lstStyle/>
          <a:p>
            <a:r>
              <a:rPr lang="en-GB" sz="1600" i="1" dirty="0" smtClean="0"/>
              <a:t>Lowest value = Winning model!</a:t>
            </a:r>
            <a:endParaRPr lang="en-GB" sz="1600" i="1" dirty="0"/>
          </a:p>
        </p:txBody>
      </p:sp>
      <p:cxnSp>
        <p:nvCxnSpPr>
          <p:cNvPr id="28" name="Straight Arrow Connector 27"/>
          <p:cNvCxnSpPr/>
          <p:nvPr/>
        </p:nvCxnSpPr>
        <p:spPr>
          <a:xfrm flipV="1">
            <a:off x="9906849" y="4510469"/>
            <a:ext cx="1" cy="6292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4872972" y="1127483"/>
            <a:ext cx="5420586" cy="338554"/>
          </a:xfrm>
          <a:prstGeom prst="rect">
            <a:avLst/>
          </a:prstGeom>
          <a:noFill/>
        </p:spPr>
        <p:txBody>
          <a:bodyPr wrap="none" rtlCol="0">
            <a:spAutoFit/>
          </a:bodyPr>
          <a:lstStyle/>
          <a:p>
            <a:r>
              <a:rPr lang="en-GB" sz="1600" i="1" dirty="0" smtClean="0"/>
              <a:t>Corrected/penalised for complexity (i.e. number of parameters)</a:t>
            </a:r>
            <a:endParaRPr lang="en-GB" sz="1600" i="1" dirty="0"/>
          </a:p>
        </p:txBody>
      </p:sp>
      <p:cxnSp>
        <p:nvCxnSpPr>
          <p:cNvPr id="30" name="Straight Arrow Connector 29"/>
          <p:cNvCxnSpPr>
            <a:endCxn id="7" idx="3"/>
          </p:cNvCxnSpPr>
          <p:nvPr/>
        </p:nvCxnSpPr>
        <p:spPr>
          <a:xfrm flipH="1">
            <a:off x="5622403" y="1479952"/>
            <a:ext cx="1143113" cy="339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2" name="Picture 41"/>
          <p:cNvPicPr>
            <a:picLocks noChangeAspect="1"/>
          </p:cNvPicPr>
          <p:nvPr/>
        </p:nvPicPr>
        <p:blipFill rotWithShape="1">
          <a:blip r:embed="rId5"/>
          <a:srcRect l="10216" t="14295" r="58850" b="65226"/>
          <a:stretch/>
        </p:blipFill>
        <p:spPr>
          <a:xfrm>
            <a:off x="2826521" y="2375625"/>
            <a:ext cx="4756744" cy="1968209"/>
          </a:xfrm>
          <a:prstGeom prst="rect">
            <a:avLst/>
          </a:prstGeom>
        </p:spPr>
      </p:pic>
      <p:sp>
        <p:nvSpPr>
          <p:cNvPr id="46" name="TextBox 45"/>
          <p:cNvSpPr txBox="1"/>
          <p:nvPr/>
        </p:nvSpPr>
        <p:spPr>
          <a:xfrm>
            <a:off x="531544" y="2895765"/>
            <a:ext cx="2252442" cy="954107"/>
          </a:xfrm>
          <a:prstGeom prst="rect">
            <a:avLst/>
          </a:prstGeom>
          <a:noFill/>
        </p:spPr>
        <p:txBody>
          <a:bodyPr wrap="square" rtlCol="0">
            <a:spAutoFit/>
          </a:bodyPr>
          <a:lstStyle/>
          <a:p>
            <a:r>
              <a:rPr lang="en-GB" sz="1400" dirty="0" smtClean="0"/>
              <a:t>Minimise the information lost between the ‘real’ process</a:t>
            </a:r>
            <a:r>
              <a:rPr lang="en-GB" sz="1400" b="1" dirty="0" smtClean="0"/>
              <a:t> </a:t>
            </a:r>
            <a:r>
              <a:rPr lang="en-GB" sz="1400" dirty="0" smtClean="0"/>
              <a:t>(</a:t>
            </a:r>
            <a:r>
              <a:rPr lang="en-GB" sz="1400" b="1" i="1" dirty="0" smtClean="0"/>
              <a:t>R</a:t>
            </a:r>
            <a:r>
              <a:rPr lang="en-GB" sz="1400" dirty="0" smtClean="0"/>
              <a:t>)</a:t>
            </a:r>
            <a:r>
              <a:rPr lang="en-GB" sz="1400" b="1" dirty="0" smtClean="0"/>
              <a:t> </a:t>
            </a:r>
            <a:r>
              <a:rPr lang="en-GB" sz="1400" dirty="0" smtClean="0"/>
              <a:t>and the estimated model </a:t>
            </a:r>
            <a:r>
              <a:rPr lang="en-GB" sz="1400" i="1" dirty="0" smtClean="0"/>
              <a:t>(</a:t>
            </a:r>
            <a:r>
              <a:rPr lang="en-GB" sz="1400" b="1" i="1" dirty="0" err="1" smtClean="0"/>
              <a:t>M</a:t>
            </a:r>
            <a:r>
              <a:rPr lang="en-GB" sz="1400" b="1" i="1" baseline="-25000" dirty="0" err="1" smtClean="0"/>
              <a:t>i</a:t>
            </a:r>
            <a:r>
              <a:rPr lang="en-GB" sz="1400" i="1" dirty="0" smtClean="0"/>
              <a:t>)</a:t>
            </a:r>
            <a:endParaRPr lang="en-GB" sz="1400" i="1" dirty="0"/>
          </a:p>
        </p:txBody>
      </p:sp>
    </p:spTree>
    <p:extLst>
      <p:ext uri="{BB962C8B-B14F-4D97-AF65-F5344CB8AC3E}">
        <p14:creationId xmlns:p14="http://schemas.microsoft.com/office/powerpoint/2010/main" val="2490939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03" y="63535"/>
            <a:ext cx="10515600" cy="1325563"/>
          </a:xfrm>
        </p:spPr>
        <p:txBody>
          <a:bodyPr>
            <a:normAutofit/>
          </a:bodyPr>
          <a:lstStyle/>
          <a:p>
            <a:r>
              <a:rPr lang="en-US" sz="3200" b="1" dirty="0">
                <a:latin typeface="+mn-lt"/>
              </a:rPr>
              <a:t>Model </a:t>
            </a:r>
            <a:r>
              <a:rPr lang="en-US" sz="3200" b="1" dirty="0" smtClean="0">
                <a:latin typeface="+mn-lt"/>
              </a:rPr>
              <a:t>Comparison </a:t>
            </a:r>
            <a:r>
              <a:rPr lang="en-US" sz="3200" b="1" dirty="0">
                <a:latin typeface="+mn-lt"/>
              </a:rPr>
              <a:t>with </a:t>
            </a:r>
            <a:r>
              <a:rPr lang="en-US" sz="3200" b="1" dirty="0" err="1">
                <a:latin typeface="+mn-lt"/>
              </a:rPr>
              <a:t>Akaike</a:t>
            </a:r>
            <a:r>
              <a:rPr lang="en-US" sz="3200" b="1" dirty="0">
                <a:latin typeface="+mn-lt"/>
              </a:rPr>
              <a:t> Information Criterion (AIC)</a:t>
            </a:r>
          </a:p>
        </p:txBody>
      </p:sp>
      <p:pic>
        <p:nvPicPr>
          <p:cNvPr id="6" name="Picture 5"/>
          <p:cNvPicPr>
            <a:picLocks noChangeAspect="1"/>
          </p:cNvPicPr>
          <p:nvPr/>
        </p:nvPicPr>
        <p:blipFill rotWithShape="1">
          <a:blip r:embed="rId3"/>
          <a:srcRect b="8841"/>
          <a:stretch/>
        </p:blipFill>
        <p:spPr>
          <a:xfrm>
            <a:off x="7785100" y="1897852"/>
            <a:ext cx="4243498" cy="290350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822307" y="1573359"/>
                <a:ext cx="480009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𝐴𝐼𝐶</m:t>
                      </m:r>
                      <m:r>
                        <a:rPr lang="en-GB" sz="3200" b="0" i="1" smtClean="0">
                          <a:latin typeface="Cambria Math" panose="02040503050406030204" pitchFamily="18" charset="0"/>
                        </a:rPr>
                        <m:t>=−2</m:t>
                      </m:r>
                      <m:func>
                        <m:funcPr>
                          <m:ctrlPr>
                            <a:rPr lang="en-GB" sz="3200" b="0" i="1" smtClean="0">
                              <a:latin typeface="Cambria Math" panose="02040503050406030204" pitchFamily="18" charset="0"/>
                            </a:rPr>
                          </m:ctrlPr>
                        </m:funcPr>
                        <m:fName>
                          <m:r>
                            <a:rPr lang="en-GB" sz="3200" b="1" i="1" smtClean="0">
                              <a:solidFill>
                                <a:srgbClr val="FF00FF"/>
                              </a:solidFill>
                              <a:latin typeface="Cambria Math" panose="02040503050406030204" pitchFamily="18" charset="0"/>
                            </a:rPr>
                            <m:t>𝒍𝒐𝒈</m:t>
                          </m:r>
                        </m:fName>
                        <m:e>
                          <m:r>
                            <a:rPr lang="en-GB" sz="3200" b="1" i="1" smtClean="0">
                              <a:solidFill>
                                <a:srgbClr val="FF00FF"/>
                              </a:solidFill>
                              <a:latin typeface="Cambria Math" panose="02040503050406030204" pitchFamily="18" charset="0"/>
                            </a:rPr>
                            <m:t>𝑳</m:t>
                          </m:r>
                          <m:d>
                            <m:dPr>
                              <m:ctrlPr>
                                <a:rPr lang="en-GB" sz="3200" b="1" i="1" smtClean="0">
                                  <a:solidFill>
                                    <a:srgbClr val="FF00FF"/>
                                  </a:solidFill>
                                  <a:latin typeface="Cambria Math" panose="02040503050406030204" pitchFamily="18" charset="0"/>
                                </a:rPr>
                              </m:ctrlPr>
                            </m:dPr>
                            <m:e>
                              <m:r>
                                <a:rPr lang="en-GB" sz="3200" b="1" i="1" smtClean="0">
                                  <a:solidFill>
                                    <a:srgbClr val="FF00FF"/>
                                  </a:solidFill>
                                  <a:latin typeface="Cambria Math" panose="02040503050406030204" pitchFamily="18" charset="0"/>
                                  <a:ea typeface="Cambria Math" panose="02040503050406030204" pitchFamily="18" charset="0"/>
                                </a:rPr>
                                <m:t>𝜽</m:t>
                              </m:r>
                            </m:e>
                            <m:e>
                              <m:r>
                                <a:rPr lang="en-GB" sz="3200" b="1" i="1" smtClean="0">
                                  <a:solidFill>
                                    <a:srgbClr val="FF00FF"/>
                                  </a:solidFill>
                                  <a:latin typeface="Cambria Math" panose="02040503050406030204" pitchFamily="18" charset="0"/>
                                  <a:ea typeface="Cambria Math" panose="02040503050406030204" pitchFamily="18" charset="0"/>
                                </a:rPr>
                                <m:t>𝒚</m:t>
                              </m:r>
                            </m:e>
                          </m:d>
                        </m:e>
                      </m:func>
                      <m:r>
                        <a:rPr lang="en-GB" sz="3200" b="0" i="1" smtClean="0">
                          <a:latin typeface="Cambria Math" panose="02040503050406030204" pitchFamily="18" charset="0"/>
                          <a:ea typeface="Cambria Math" panose="02040503050406030204" pitchFamily="18" charset="0"/>
                        </a:rPr>
                        <m:t>+2</m:t>
                      </m:r>
                      <m:r>
                        <a:rPr lang="en-GB" sz="3200" b="1" i="1" smtClean="0">
                          <a:solidFill>
                            <a:srgbClr val="FF00FF"/>
                          </a:solidFill>
                          <a:latin typeface="Cambria Math" panose="02040503050406030204" pitchFamily="18" charset="0"/>
                          <a:ea typeface="Cambria Math" panose="02040503050406030204" pitchFamily="18" charset="0"/>
                        </a:rPr>
                        <m:t>𝑷</m:t>
                      </m:r>
                    </m:oMath>
                  </m:oMathPara>
                </a14:m>
                <a:endParaRPr lang="en-GB" sz="3200" b="1" dirty="0">
                  <a:solidFill>
                    <a:srgbClr val="FF00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22307" y="1573359"/>
                <a:ext cx="4800096" cy="492443"/>
              </a:xfrm>
              <a:prstGeom prst="rect">
                <a:avLst/>
              </a:prstGeom>
              <a:blipFill>
                <a:blip r:embed="rId4"/>
                <a:stretch>
                  <a:fillRect/>
                </a:stretch>
              </a:blipFill>
            </p:spPr>
            <p:txBody>
              <a:bodyPr/>
              <a:lstStyle/>
              <a:p>
                <a:r>
                  <a:rPr lang="en-GB">
                    <a:noFill/>
                  </a:rPr>
                  <a:t> </a:t>
                </a:r>
              </a:p>
            </p:txBody>
          </p:sp>
        </mc:Fallback>
      </mc:AlternateContent>
      <p:sp>
        <p:nvSpPr>
          <p:cNvPr id="8" name="TextBox 7"/>
          <p:cNvSpPr txBox="1"/>
          <p:nvPr/>
        </p:nvSpPr>
        <p:spPr>
          <a:xfrm>
            <a:off x="8314944" y="1739557"/>
            <a:ext cx="3335400" cy="369332"/>
          </a:xfrm>
          <a:prstGeom prst="rect">
            <a:avLst/>
          </a:prstGeom>
          <a:noFill/>
        </p:spPr>
        <p:txBody>
          <a:bodyPr wrap="none" rtlCol="0">
            <a:spAutoFit/>
          </a:bodyPr>
          <a:lstStyle/>
          <a:p>
            <a:r>
              <a:rPr lang="en-GB" b="1" dirty="0" smtClean="0"/>
              <a:t>Summed AIC for each participant</a:t>
            </a:r>
            <a:endParaRPr lang="en-GB" b="1" dirty="0"/>
          </a:p>
        </p:txBody>
      </p:sp>
      <p:sp>
        <p:nvSpPr>
          <p:cNvPr id="16" name="TextBox 15"/>
          <p:cNvSpPr txBox="1"/>
          <p:nvPr/>
        </p:nvSpPr>
        <p:spPr>
          <a:xfrm>
            <a:off x="1602944" y="1011867"/>
            <a:ext cx="1796902" cy="338554"/>
          </a:xfrm>
          <a:prstGeom prst="rect">
            <a:avLst/>
          </a:prstGeom>
          <a:noFill/>
        </p:spPr>
        <p:txBody>
          <a:bodyPr wrap="none" rtlCol="0">
            <a:spAutoFit/>
          </a:bodyPr>
          <a:lstStyle/>
          <a:p>
            <a:r>
              <a:rPr lang="en-GB" sz="1600" i="1" dirty="0" smtClean="0"/>
              <a:t>Likelihood of model</a:t>
            </a:r>
            <a:endParaRPr lang="en-GB" sz="1600" i="1" dirty="0"/>
          </a:p>
        </p:txBody>
      </p:sp>
      <p:cxnSp>
        <p:nvCxnSpPr>
          <p:cNvPr id="17" name="Straight Arrow Connector 16"/>
          <p:cNvCxnSpPr/>
          <p:nvPr/>
        </p:nvCxnSpPr>
        <p:spPr>
          <a:xfrm>
            <a:off x="3072384" y="1296760"/>
            <a:ext cx="327462" cy="237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531544" y="4590055"/>
            <a:ext cx="7783400" cy="923330"/>
          </a:xfrm>
          <a:prstGeom prst="rect">
            <a:avLst/>
          </a:prstGeom>
          <a:noFill/>
        </p:spPr>
        <p:txBody>
          <a:bodyPr wrap="square" rtlCol="0">
            <a:spAutoFit/>
          </a:bodyPr>
          <a:lstStyle/>
          <a:p>
            <a:r>
              <a:rPr lang="en-GB" dirty="0" smtClean="0"/>
              <a:t>Adding </a:t>
            </a:r>
            <a:r>
              <a:rPr lang="en-GB" b="1" dirty="0" smtClean="0"/>
              <a:t>extra parameters increases maximum log-likelihood, </a:t>
            </a:r>
            <a:r>
              <a:rPr lang="en-GB" dirty="0" smtClean="0"/>
              <a:t>but also </a:t>
            </a:r>
            <a:r>
              <a:rPr lang="en-GB" b="1" dirty="0" smtClean="0"/>
              <a:t>increases uncertainty in the model predictions </a:t>
            </a:r>
            <a:r>
              <a:rPr lang="en-GB" dirty="0" smtClean="0"/>
              <a:t>because each parameter is estimated with error.</a:t>
            </a:r>
            <a:endParaRPr lang="en-GB" dirty="0"/>
          </a:p>
        </p:txBody>
      </p:sp>
      <p:sp>
        <p:nvSpPr>
          <p:cNvPr id="27" name="TextBox 26"/>
          <p:cNvSpPr txBox="1"/>
          <p:nvPr/>
        </p:nvSpPr>
        <p:spPr>
          <a:xfrm>
            <a:off x="8690497" y="5139743"/>
            <a:ext cx="3115191" cy="338554"/>
          </a:xfrm>
          <a:prstGeom prst="rect">
            <a:avLst/>
          </a:prstGeom>
          <a:noFill/>
        </p:spPr>
        <p:txBody>
          <a:bodyPr wrap="square" rtlCol="0">
            <a:spAutoFit/>
          </a:bodyPr>
          <a:lstStyle/>
          <a:p>
            <a:r>
              <a:rPr lang="en-GB" sz="1600" i="1" dirty="0" smtClean="0"/>
              <a:t>Lowest value = Winning model!</a:t>
            </a:r>
            <a:endParaRPr lang="en-GB" sz="1600" i="1" dirty="0"/>
          </a:p>
        </p:txBody>
      </p:sp>
      <p:cxnSp>
        <p:nvCxnSpPr>
          <p:cNvPr id="28" name="Straight Arrow Connector 27"/>
          <p:cNvCxnSpPr/>
          <p:nvPr/>
        </p:nvCxnSpPr>
        <p:spPr>
          <a:xfrm flipV="1">
            <a:off x="9906849" y="4510469"/>
            <a:ext cx="1" cy="6292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4872972" y="1127483"/>
            <a:ext cx="5420586" cy="338554"/>
          </a:xfrm>
          <a:prstGeom prst="rect">
            <a:avLst/>
          </a:prstGeom>
          <a:noFill/>
        </p:spPr>
        <p:txBody>
          <a:bodyPr wrap="none" rtlCol="0">
            <a:spAutoFit/>
          </a:bodyPr>
          <a:lstStyle/>
          <a:p>
            <a:r>
              <a:rPr lang="en-GB" sz="1600" i="1" dirty="0" smtClean="0"/>
              <a:t>Corrected/penalised for complexity (i.e. number of parameters)</a:t>
            </a:r>
            <a:endParaRPr lang="en-GB" sz="1600" i="1" dirty="0"/>
          </a:p>
        </p:txBody>
      </p:sp>
      <p:cxnSp>
        <p:nvCxnSpPr>
          <p:cNvPr id="30" name="Straight Arrow Connector 29"/>
          <p:cNvCxnSpPr>
            <a:endCxn id="7" idx="3"/>
          </p:cNvCxnSpPr>
          <p:nvPr/>
        </p:nvCxnSpPr>
        <p:spPr>
          <a:xfrm flipH="1">
            <a:off x="5622403" y="1479952"/>
            <a:ext cx="1143113" cy="339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531544" y="5327612"/>
                <a:ext cx="7461594" cy="8474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𝐴𝐼</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𝐶</m:t>
                          </m:r>
                        </m:e>
                        <m:sub>
                          <m:r>
                            <a:rPr lang="en-GB" sz="3200" b="0" i="1" smtClean="0">
                              <a:latin typeface="Cambria Math" panose="02040503050406030204" pitchFamily="18" charset="0"/>
                            </a:rPr>
                            <m:t>𝑐</m:t>
                          </m:r>
                        </m:sub>
                      </m:sSub>
                      <m:r>
                        <a:rPr lang="en-GB" sz="3200" b="0" i="1" smtClean="0">
                          <a:latin typeface="Cambria Math" panose="02040503050406030204" pitchFamily="18" charset="0"/>
                        </a:rPr>
                        <m:t>=−2</m:t>
                      </m:r>
                      <m:func>
                        <m:funcPr>
                          <m:ctrlPr>
                            <a:rPr lang="en-GB" sz="3200" b="0" i="1" smtClean="0">
                              <a:latin typeface="Cambria Math" panose="02040503050406030204" pitchFamily="18" charset="0"/>
                            </a:rPr>
                          </m:ctrlPr>
                        </m:funcPr>
                        <m:fName>
                          <m:r>
                            <a:rPr lang="en-GB" sz="3200" b="1" i="1" smtClean="0">
                              <a:solidFill>
                                <a:srgbClr val="FF00FF"/>
                              </a:solidFill>
                              <a:latin typeface="Cambria Math" panose="02040503050406030204" pitchFamily="18" charset="0"/>
                            </a:rPr>
                            <m:t>𝒍𝒐𝒈</m:t>
                          </m:r>
                        </m:fName>
                        <m:e>
                          <m:r>
                            <a:rPr lang="en-GB" sz="3200" b="1" i="1" smtClean="0">
                              <a:solidFill>
                                <a:srgbClr val="FF00FF"/>
                              </a:solidFill>
                              <a:latin typeface="Cambria Math" panose="02040503050406030204" pitchFamily="18" charset="0"/>
                            </a:rPr>
                            <m:t>𝑳</m:t>
                          </m:r>
                          <m:d>
                            <m:dPr>
                              <m:ctrlPr>
                                <a:rPr lang="en-GB" sz="3200" b="1" i="1" smtClean="0">
                                  <a:solidFill>
                                    <a:srgbClr val="FF00FF"/>
                                  </a:solidFill>
                                  <a:latin typeface="Cambria Math" panose="02040503050406030204" pitchFamily="18" charset="0"/>
                                </a:rPr>
                              </m:ctrlPr>
                            </m:dPr>
                            <m:e>
                              <m:r>
                                <a:rPr lang="en-GB" sz="3200" b="1" i="1" smtClean="0">
                                  <a:solidFill>
                                    <a:srgbClr val="FF00FF"/>
                                  </a:solidFill>
                                  <a:latin typeface="Cambria Math" panose="02040503050406030204" pitchFamily="18" charset="0"/>
                                  <a:ea typeface="Cambria Math" panose="02040503050406030204" pitchFamily="18" charset="0"/>
                                </a:rPr>
                                <m:t>𝜽</m:t>
                              </m:r>
                            </m:e>
                            <m:e>
                              <m:r>
                                <a:rPr lang="en-GB" sz="3200" b="1" i="1" smtClean="0">
                                  <a:solidFill>
                                    <a:srgbClr val="FF00FF"/>
                                  </a:solidFill>
                                  <a:latin typeface="Cambria Math" panose="02040503050406030204" pitchFamily="18" charset="0"/>
                                  <a:ea typeface="Cambria Math" panose="02040503050406030204" pitchFamily="18" charset="0"/>
                                </a:rPr>
                                <m:t>𝒚</m:t>
                              </m:r>
                            </m:e>
                          </m:d>
                        </m:e>
                      </m:func>
                      <m:r>
                        <a:rPr lang="en-GB" sz="3200" b="0" i="1" smtClean="0">
                          <a:latin typeface="Cambria Math" panose="02040503050406030204" pitchFamily="18" charset="0"/>
                          <a:ea typeface="Cambria Math" panose="02040503050406030204" pitchFamily="18" charset="0"/>
                        </a:rPr>
                        <m:t>+2</m:t>
                      </m:r>
                      <m:r>
                        <a:rPr lang="en-GB" sz="3200" b="1" i="1" smtClean="0">
                          <a:solidFill>
                            <a:srgbClr val="FF00FF"/>
                          </a:solidFill>
                          <a:latin typeface="Cambria Math" panose="02040503050406030204" pitchFamily="18" charset="0"/>
                          <a:ea typeface="Cambria Math" panose="02040503050406030204" pitchFamily="18" charset="0"/>
                        </a:rPr>
                        <m:t>𝑷</m:t>
                      </m:r>
                      <m:d>
                        <m:dPr>
                          <m:ctrlPr>
                            <a:rPr lang="en-GB" sz="3200" b="1" i="1" smtClean="0">
                              <a:solidFill>
                                <a:schemeClr val="tx1"/>
                              </a:solidFill>
                              <a:latin typeface="Cambria Math" panose="02040503050406030204" pitchFamily="18" charset="0"/>
                              <a:ea typeface="Cambria Math" panose="02040503050406030204" pitchFamily="18" charset="0"/>
                            </a:rPr>
                          </m:ctrlPr>
                        </m:dPr>
                        <m:e>
                          <m:f>
                            <m:fPr>
                              <m:ctrlPr>
                                <a:rPr lang="en-GB" sz="3200" b="1" i="1" smtClean="0">
                                  <a:solidFill>
                                    <a:schemeClr val="tx1"/>
                                  </a:solidFill>
                                  <a:latin typeface="Cambria Math" panose="02040503050406030204" pitchFamily="18" charset="0"/>
                                  <a:ea typeface="Cambria Math" panose="02040503050406030204" pitchFamily="18" charset="0"/>
                                </a:rPr>
                              </m:ctrlPr>
                            </m:fPr>
                            <m:num>
                              <m:r>
                                <a:rPr lang="en-GB" sz="3200" b="1" i="1" smtClean="0">
                                  <a:solidFill>
                                    <a:srgbClr val="FF00FF"/>
                                  </a:solidFill>
                                  <a:latin typeface="Cambria Math" panose="02040503050406030204" pitchFamily="18" charset="0"/>
                                  <a:ea typeface="Cambria Math" panose="02040503050406030204" pitchFamily="18" charset="0"/>
                                </a:rPr>
                                <m:t>𝒏</m:t>
                              </m:r>
                            </m:num>
                            <m:den>
                              <m:r>
                                <a:rPr lang="en-GB" sz="3200" b="1" i="1" smtClean="0">
                                  <a:solidFill>
                                    <a:srgbClr val="FF00FF"/>
                                  </a:solidFill>
                                  <a:latin typeface="Cambria Math" panose="02040503050406030204" pitchFamily="18" charset="0"/>
                                  <a:ea typeface="Cambria Math" panose="02040503050406030204" pitchFamily="18" charset="0"/>
                                </a:rPr>
                                <m:t>𝒏</m:t>
                              </m:r>
                              <m:r>
                                <a:rPr lang="en-GB" sz="3200" b="1" i="1" smtClean="0">
                                  <a:solidFill>
                                    <a:srgbClr val="FF00FF"/>
                                  </a:solidFill>
                                  <a:latin typeface="Cambria Math" panose="02040503050406030204" pitchFamily="18" charset="0"/>
                                  <a:ea typeface="Cambria Math" panose="02040503050406030204" pitchFamily="18" charset="0"/>
                                </a:rPr>
                                <m:t> −</m:t>
                              </m:r>
                              <m:r>
                                <a:rPr lang="en-GB" sz="3200" b="1" i="1" smtClean="0">
                                  <a:solidFill>
                                    <a:srgbClr val="FF00FF"/>
                                  </a:solidFill>
                                  <a:latin typeface="Cambria Math" panose="02040503050406030204" pitchFamily="18" charset="0"/>
                                  <a:ea typeface="Cambria Math" panose="02040503050406030204" pitchFamily="18" charset="0"/>
                                </a:rPr>
                                <m:t>𝑷</m:t>
                              </m:r>
                              <m:r>
                                <a:rPr lang="en-GB" sz="3200" b="1" i="1" smtClean="0">
                                  <a:solidFill>
                                    <a:srgbClr val="FF00FF"/>
                                  </a:solidFill>
                                  <a:latin typeface="Cambria Math" panose="02040503050406030204" pitchFamily="18" charset="0"/>
                                  <a:ea typeface="Cambria Math" panose="02040503050406030204" pitchFamily="18" charset="0"/>
                                </a:rPr>
                                <m:t> −</m:t>
                              </m:r>
                              <m:r>
                                <a:rPr lang="en-GB" sz="3200" b="1" i="1" smtClean="0">
                                  <a:solidFill>
                                    <a:schemeClr val="tx1"/>
                                  </a:solidFill>
                                  <a:latin typeface="Cambria Math" panose="02040503050406030204" pitchFamily="18" charset="0"/>
                                  <a:ea typeface="Cambria Math" panose="02040503050406030204" pitchFamily="18" charset="0"/>
                                </a:rPr>
                                <m:t>𝟏</m:t>
                              </m:r>
                            </m:den>
                          </m:f>
                        </m:e>
                      </m:d>
                    </m:oMath>
                  </m:oMathPara>
                </a14:m>
                <a:endParaRPr lang="en-GB" sz="3200" b="1" dirty="0">
                  <a:solidFill>
                    <a:srgbClr val="FF00FF"/>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31544" y="5327612"/>
                <a:ext cx="7461594" cy="847411"/>
              </a:xfrm>
              <a:prstGeom prst="rect">
                <a:avLst/>
              </a:prstGeom>
              <a:blipFill>
                <a:blip r:embed="rId5"/>
                <a:stretch>
                  <a:fillRect/>
                </a:stretch>
              </a:blipFill>
            </p:spPr>
            <p:txBody>
              <a:bodyPr/>
              <a:lstStyle/>
              <a:p>
                <a:r>
                  <a:rPr lang="en-GB">
                    <a:noFill/>
                  </a:rPr>
                  <a:t> </a:t>
                </a:r>
              </a:p>
            </p:txBody>
          </p:sp>
        </mc:Fallback>
      </mc:AlternateContent>
      <p:cxnSp>
        <p:nvCxnSpPr>
          <p:cNvPr id="36" name="Straight Arrow Connector 35"/>
          <p:cNvCxnSpPr/>
          <p:nvPr/>
        </p:nvCxnSpPr>
        <p:spPr>
          <a:xfrm flipH="1" flipV="1">
            <a:off x="7996344" y="5936483"/>
            <a:ext cx="1530580" cy="3235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7225104" y="6360630"/>
            <a:ext cx="4803494" cy="338554"/>
          </a:xfrm>
          <a:prstGeom prst="rect">
            <a:avLst/>
          </a:prstGeom>
          <a:noFill/>
        </p:spPr>
        <p:txBody>
          <a:bodyPr wrap="none" rtlCol="0">
            <a:spAutoFit/>
          </a:bodyPr>
          <a:lstStyle/>
          <a:p>
            <a:r>
              <a:rPr lang="en-GB" sz="1600" i="1" dirty="0" smtClean="0"/>
              <a:t>Additional penalty when fitting model to small samples</a:t>
            </a:r>
            <a:endParaRPr lang="en-GB" sz="1600" i="1" dirty="0"/>
          </a:p>
        </p:txBody>
      </p:sp>
      <p:pic>
        <p:nvPicPr>
          <p:cNvPr id="42" name="Picture 41"/>
          <p:cNvPicPr>
            <a:picLocks noChangeAspect="1"/>
          </p:cNvPicPr>
          <p:nvPr/>
        </p:nvPicPr>
        <p:blipFill rotWithShape="1">
          <a:blip r:embed="rId6"/>
          <a:srcRect l="10216" t="14295" r="58850" b="65226"/>
          <a:stretch/>
        </p:blipFill>
        <p:spPr>
          <a:xfrm>
            <a:off x="2826521" y="2375625"/>
            <a:ext cx="4756744" cy="1968209"/>
          </a:xfrm>
          <a:prstGeom prst="rect">
            <a:avLst/>
          </a:prstGeom>
        </p:spPr>
      </p:pic>
      <p:sp>
        <p:nvSpPr>
          <p:cNvPr id="46" name="TextBox 45"/>
          <p:cNvSpPr txBox="1"/>
          <p:nvPr/>
        </p:nvSpPr>
        <p:spPr>
          <a:xfrm>
            <a:off x="531544" y="2895765"/>
            <a:ext cx="2252442" cy="954107"/>
          </a:xfrm>
          <a:prstGeom prst="rect">
            <a:avLst/>
          </a:prstGeom>
          <a:noFill/>
        </p:spPr>
        <p:txBody>
          <a:bodyPr wrap="square" rtlCol="0">
            <a:spAutoFit/>
          </a:bodyPr>
          <a:lstStyle/>
          <a:p>
            <a:r>
              <a:rPr lang="en-GB" sz="1400" dirty="0" smtClean="0"/>
              <a:t>Minimise the information lost between the ‘real’ process</a:t>
            </a:r>
            <a:r>
              <a:rPr lang="en-GB" sz="1400" b="1" dirty="0" smtClean="0"/>
              <a:t> </a:t>
            </a:r>
            <a:r>
              <a:rPr lang="en-GB" sz="1400" dirty="0" smtClean="0"/>
              <a:t>(</a:t>
            </a:r>
            <a:r>
              <a:rPr lang="en-GB" sz="1400" b="1" i="1" dirty="0" smtClean="0"/>
              <a:t>R</a:t>
            </a:r>
            <a:r>
              <a:rPr lang="en-GB" sz="1400" dirty="0" smtClean="0"/>
              <a:t>)</a:t>
            </a:r>
            <a:r>
              <a:rPr lang="en-GB" sz="1400" b="1" dirty="0" smtClean="0"/>
              <a:t> </a:t>
            </a:r>
            <a:r>
              <a:rPr lang="en-GB" sz="1400" dirty="0" smtClean="0"/>
              <a:t>and the estimated model </a:t>
            </a:r>
            <a:r>
              <a:rPr lang="en-GB" sz="1400" i="1" dirty="0" smtClean="0"/>
              <a:t>(</a:t>
            </a:r>
            <a:r>
              <a:rPr lang="en-GB" sz="1400" b="1" i="1" dirty="0" err="1" smtClean="0"/>
              <a:t>M</a:t>
            </a:r>
            <a:r>
              <a:rPr lang="en-GB" sz="1400" b="1" i="1" baseline="-25000" dirty="0" err="1" smtClean="0"/>
              <a:t>i</a:t>
            </a:r>
            <a:r>
              <a:rPr lang="en-GB" sz="1400" i="1" dirty="0" smtClean="0"/>
              <a:t>)</a:t>
            </a:r>
            <a:endParaRPr lang="en-GB" sz="1400" i="1" dirty="0"/>
          </a:p>
        </p:txBody>
      </p:sp>
      <p:sp>
        <p:nvSpPr>
          <p:cNvPr id="18" name="TextBox 17"/>
          <p:cNvSpPr txBox="1"/>
          <p:nvPr/>
        </p:nvSpPr>
        <p:spPr>
          <a:xfrm>
            <a:off x="5558567" y="4298138"/>
            <a:ext cx="2067233" cy="276999"/>
          </a:xfrm>
          <a:prstGeom prst="rect">
            <a:avLst/>
          </a:prstGeom>
          <a:noFill/>
        </p:spPr>
        <p:txBody>
          <a:bodyPr wrap="none" rtlCol="0">
            <a:spAutoFit/>
          </a:bodyPr>
          <a:lstStyle/>
          <a:p>
            <a:r>
              <a:rPr lang="en-GB" sz="1200" dirty="0" smtClean="0"/>
              <a:t>Lewandowsky &amp; Farrell (2011)</a:t>
            </a:r>
            <a:endParaRPr lang="en-GB" sz="1200" dirty="0"/>
          </a:p>
        </p:txBody>
      </p:sp>
    </p:spTree>
    <p:extLst>
      <p:ext uri="{BB962C8B-B14F-4D97-AF65-F5344CB8AC3E}">
        <p14:creationId xmlns:p14="http://schemas.microsoft.com/office/powerpoint/2010/main" val="8972600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0069" y="245199"/>
            <a:ext cx="10515600" cy="1325563"/>
          </a:xfrm>
        </p:spPr>
        <p:txBody>
          <a:bodyPr>
            <a:normAutofit/>
          </a:bodyPr>
          <a:lstStyle/>
          <a:p>
            <a:r>
              <a:rPr lang="en-GB" sz="3200" b="1" dirty="0" smtClean="0">
                <a:latin typeface="+mn-lt"/>
              </a:rPr>
              <a:t>Overfitting? Still a problem!!?!?</a:t>
            </a:r>
            <a:endParaRPr lang="en-GB" sz="3200" b="1" dirty="0">
              <a:latin typeface="+mn-lt"/>
            </a:endParaRPr>
          </a:p>
        </p:txBody>
      </p:sp>
    </p:spTree>
    <p:extLst>
      <p:ext uri="{BB962C8B-B14F-4D97-AF65-F5344CB8AC3E}">
        <p14:creationId xmlns:p14="http://schemas.microsoft.com/office/powerpoint/2010/main" val="48213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0069" y="245199"/>
            <a:ext cx="10515600" cy="1325563"/>
          </a:xfrm>
        </p:spPr>
        <p:txBody>
          <a:bodyPr>
            <a:normAutofit/>
          </a:bodyPr>
          <a:lstStyle/>
          <a:p>
            <a:r>
              <a:rPr lang="en-GB" sz="3200" b="1" dirty="0" smtClean="0">
                <a:latin typeface="+mn-lt"/>
              </a:rPr>
              <a:t>Overfitting? Still a problem!!?!?</a:t>
            </a:r>
            <a:endParaRPr lang="en-GB" sz="3200" b="1" dirty="0">
              <a:latin typeface="+mn-lt"/>
            </a:endParaRPr>
          </a:p>
        </p:txBody>
      </p:sp>
      <p:sp>
        <p:nvSpPr>
          <p:cNvPr id="38" name="Rectangle 37"/>
          <p:cNvSpPr/>
          <p:nvPr/>
        </p:nvSpPr>
        <p:spPr>
          <a:xfrm>
            <a:off x="6377051" y="5857263"/>
            <a:ext cx="5842660" cy="231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930473" y="2879414"/>
            <a:ext cx="277448" cy="1609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439019" y="1901922"/>
            <a:ext cx="6051722" cy="4339650"/>
          </a:xfrm>
          <a:prstGeom prst="rect">
            <a:avLst/>
          </a:prstGeom>
          <a:noFill/>
        </p:spPr>
        <p:txBody>
          <a:bodyPr wrap="square" rtlCol="0">
            <a:spAutoFit/>
          </a:bodyPr>
          <a:lstStyle/>
          <a:p>
            <a:r>
              <a:rPr lang="en-GB" dirty="0" smtClean="0"/>
              <a:t>Model comparison tells us </a:t>
            </a:r>
            <a:r>
              <a:rPr lang="en-GB" u="sng" dirty="0" smtClean="0"/>
              <a:t>best/most useful </a:t>
            </a:r>
            <a:r>
              <a:rPr lang="en-GB" dirty="0" smtClean="0"/>
              <a:t>model, but how </a:t>
            </a:r>
            <a:r>
              <a:rPr lang="en-GB" i="1" dirty="0" smtClean="0"/>
              <a:t>useful</a:t>
            </a:r>
            <a:r>
              <a:rPr lang="en-GB" dirty="0" smtClean="0"/>
              <a:t> is the model?</a:t>
            </a:r>
          </a:p>
          <a:p>
            <a:endParaRPr lang="en-GB" dirty="0" smtClean="0"/>
          </a:p>
          <a:p>
            <a:endParaRPr lang="en-GB" dirty="0"/>
          </a:p>
          <a:p>
            <a:r>
              <a:rPr lang="en-GB" dirty="0" smtClean="0"/>
              <a:t>How can we really know how well we can fit to future data sets?</a:t>
            </a:r>
          </a:p>
          <a:p>
            <a:endParaRPr lang="en-GB" dirty="0" smtClean="0"/>
          </a:p>
          <a:p>
            <a:endParaRPr lang="en-GB" dirty="0"/>
          </a:p>
          <a:p>
            <a:r>
              <a:rPr lang="en-GB" dirty="0" smtClean="0"/>
              <a:t>Redefine the problem…</a:t>
            </a:r>
          </a:p>
          <a:p>
            <a:endParaRPr lang="en-GB" dirty="0" smtClean="0"/>
          </a:p>
          <a:p>
            <a:r>
              <a:rPr lang="en-GB" dirty="0"/>
              <a:t>	</a:t>
            </a:r>
            <a:r>
              <a:rPr lang="en-GB" sz="2400" i="1" dirty="0" smtClean="0"/>
              <a:t>…as one of assessing how well a model’s fit to one data sample generalises to future samples generated by the same process”</a:t>
            </a:r>
            <a:r>
              <a:rPr lang="en-GB" sz="2400" dirty="0" smtClean="0"/>
              <a:t> </a:t>
            </a:r>
          </a:p>
          <a:p>
            <a:r>
              <a:rPr lang="en-GB" sz="2400" dirty="0"/>
              <a:t>	</a:t>
            </a:r>
            <a:r>
              <a:rPr lang="en-GB" sz="2400" dirty="0" smtClean="0"/>
              <a:t>			</a:t>
            </a:r>
            <a:r>
              <a:rPr lang="en-GB" dirty="0" smtClean="0"/>
              <a:t>Pitt &amp; </a:t>
            </a:r>
            <a:r>
              <a:rPr lang="en-GB" dirty="0" err="1" smtClean="0"/>
              <a:t>Myung</a:t>
            </a:r>
            <a:r>
              <a:rPr lang="en-GB" dirty="0" smtClean="0"/>
              <a:t> (2002)</a:t>
            </a:r>
            <a:endParaRPr lang="en-GB" dirty="0"/>
          </a:p>
        </p:txBody>
      </p:sp>
    </p:spTree>
    <p:extLst>
      <p:ext uri="{BB962C8B-B14F-4D97-AF65-F5344CB8AC3E}">
        <p14:creationId xmlns:p14="http://schemas.microsoft.com/office/powerpoint/2010/main" val="3974960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0069" y="245199"/>
            <a:ext cx="10515600" cy="1325563"/>
          </a:xfrm>
        </p:spPr>
        <p:txBody>
          <a:bodyPr>
            <a:normAutofit/>
          </a:bodyPr>
          <a:lstStyle/>
          <a:p>
            <a:r>
              <a:rPr lang="en-GB" sz="3200" b="1" dirty="0" smtClean="0">
                <a:latin typeface="+mn-lt"/>
              </a:rPr>
              <a:t>Overfitting? Still a problem!!?!?</a:t>
            </a:r>
            <a:endParaRPr lang="en-GB" sz="3200" b="1" dirty="0">
              <a:latin typeface="+mn-lt"/>
            </a:endParaRPr>
          </a:p>
        </p:txBody>
      </p:sp>
      <p:sp>
        <p:nvSpPr>
          <p:cNvPr id="38" name="Rectangle 37"/>
          <p:cNvSpPr/>
          <p:nvPr/>
        </p:nvSpPr>
        <p:spPr>
          <a:xfrm>
            <a:off x="6377051" y="5857263"/>
            <a:ext cx="5842660" cy="231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930473" y="2879414"/>
            <a:ext cx="277448" cy="1609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439019" y="1901922"/>
            <a:ext cx="6051722" cy="4339650"/>
          </a:xfrm>
          <a:prstGeom prst="rect">
            <a:avLst/>
          </a:prstGeom>
          <a:noFill/>
        </p:spPr>
        <p:txBody>
          <a:bodyPr wrap="square" rtlCol="0">
            <a:spAutoFit/>
          </a:bodyPr>
          <a:lstStyle/>
          <a:p>
            <a:r>
              <a:rPr lang="en-GB" dirty="0" smtClean="0"/>
              <a:t>Model comparison tells us </a:t>
            </a:r>
            <a:r>
              <a:rPr lang="en-GB" u="sng" dirty="0" smtClean="0"/>
              <a:t>best/most useful </a:t>
            </a:r>
            <a:r>
              <a:rPr lang="en-GB" dirty="0" smtClean="0"/>
              <a:t>model, but how </a:t>
            </a:r>
            <a:r>
              <a:rPr lang="en-GB" i="1" dirty="0" smtClean="0"/>
              <a:t>useful</a:t>
            </a:r>
            <a:r>
              <a:rPr lang="en-GB" dirty="0" smtClean="0"/>
              <a:t> is the model?</a:t>
            </a:r>
          </a:p>
          <a:p>
            <a:endParaRPr lang="en-GB" dirty="0" smtClean="0"/>
          </a:p>
          <a:p>
            <a:endParaRPr lang="en-GB" dirty="0"/>
          </a:p>
          <a:p>
            <a:r>
              <a:rPr lang="en-GB" dirty="0" smtClean="0"/>
              <a:t>How can we really know how well we can fit to future data sets?</a:t>
            </a:r>
          </a:p>
          <a:p>
            <a:endParaRPr lang="en-GB" dirty="0" smtClean="0"/>
          </a:p>
          <a:p>
            <a:endParaRPr lang="en-GB" dirty="0"/>
          </a:p>
          <a:p>
            <a:r>
              <a:rPr lang="en-GB" dirty="0" smtClean="0"/>
              <a:t>Redefine the problem…</a:t>
            </a:r>
          </a:p>
          <a:p>
            <a:endParaRPr lang="en-GB" dirty="0" smtClean="0"/>
          </a:p>
          <a:p>
            <a:r>
              <a:rPr lang="en-GB" dirty="0"/>
              <a:t>	</a:t>
            </a:r>
            <a:r>
              <a:rPr lang="en-GB" sz="2400" i="1" dirty="0" smtClean="0"/>
              <a:t>…as one of assessing how well a model’s fit to one data sample generalises to future samples generated by the same process”</a:t>
            </a:r>
            <a:r>
              <a:rPr lang="en-GB" sz="2400" dirty="0" smtClean="0"/>
              <a:t> </a:t>
            </a:r>
          </a:p>
          <a:p>
            <a:r>
              <a:rPr lang="en-GB" sz="2400" dirty="0"/>
              <a:t>	</a:t>
            </a:r>
            <a:r>
              <a:rPr lang="en-GB" sz="2400" dirty="0" smtClean="0"/>
              <a:t>			</a:t>
            </a:r>
            <a:r>
              <a:rPr lang="en-GB" dirty="0" smtClean="0"/>
              <a:t>Pitt &amp; </a:t>
            </a:r>
            <a:r>
              <a:rPr lang="en-GB" dirty="0" err="1" smtClean="0"/>
              <a:t>Myung</a:t>
            </a:r>
            <a:r>
              <a:rPr lang="en-GB" dirty="0" smtClean="0"/>
              <a:t> (2002)</a:t>
            </a:r>
            <a:endParaRPr lang="en-GB" dirty="0"/>
          </a:p>
        </p:txBody>
      </p:sp>
      <p:pic>
        <p:nvPicPr>
          <p:cNvPr id="41" name="Picture 40"/>
          <p:cNvPicPr>
            <a:picLocks noChangeAspect="1"/>
          </p:cNvPicPr>
          <p:nvPr/>
        </p:nvPicPr>
        <p:blipFill>
          <a:blip r:embed="rId3"/>
          <a:stretch>
            <a:fillRect/>
          </a:stretch>
        </p:blipFill>
        <p:spPr>
          <a:xfrm>
            <a:off x="6677086" y="1280988"/>
            <a:ext cx="4891418" cy="3600000"/>
          </a:xfrm>
          <a:prstGeom prst="rect">
            <a:avLst/>
          </a:prstGeom>
        </p:spPr>
      </p:pic>
      <p:sp>
        <p:nvSpPr>
          <p:cNvPr id="60" name="Flowchart: Connector 59"/>
          <p:cNvSpPr>
            <a:spLocks noChangeAspect="1"/>
          </p:cNvSpPr>
          <p:nvPr/>
        </p:nvSpPr>
        <p:spPr>
          <a:xfrm>
            <a:off x="7152003" y="3500308"/>
            <a:ext cx="72000" cy="72000"/>
          </a:xfrm>
          <a:prstGeom prst="flowChartConnector">
            <a:avLst/>
          </a:prstGeom>
          <a:solidFill>
            <a:schemeClr val="accent2"/>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1" name="Flowchart: Connector 60"/>
          <p:cNvSpPr>
            <a:spLocks noChangeAspect="1"/>
          </p:cNvSpPr>
          <p:nvPr/>
        </p:nvSpPr>
        <p:spPr>
          <a:xfrm>
            <a:off x="7252333" y="3012171"/>
            <a:ext cx="72000" cy="72000"/>
          </a:xfrm>
          <a:prstGeom prst="flowChartConnector">
            <a:avLst/>
          </a:prstGeom>
          <a:solidFill>
            <a:schemeClr val="accent2"/>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2" name="Flowchart: Connector 61"/>
          <p:cNvSpPr>
            <a:spLocks noChangeAspect="1"/>
          </p:cNvSpPr>
          <p:nvPr/>
        </p:nvSpPr>
        <p:spPr>
          <a:xfrm>
            <a:off x="7492862" y="2363482"/>
            <a:ext cx="72000" cy="72000"/>
          </a:xfrm>
          <a:prstGeom prst="flowChartConnector">
            <a:avLst/>
          </a:prstGeom>
          <a:solidFill>
            <a:schemeClr val="accent2"/>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3" name="Flowchart: Connector 62"/>
          <p:cNvSpPr>
            <a:spLocks noChangeAspect="1"/>
          </p:cNvSpPr>
          <p:nvPr/>
        </p:nvSpPr>
        <p:spPr>
          <a:xfrm>
            <a:off x="7392532" y="2890989"/>
            <a:ext cx="72000" cy="72000"/>
          </a:xfrm>
          <a:prstGeom prst="flowChartConnector">
            <a:avLst/>
          </a:prstGeom>
          <a:solidFill>
            <a:schemeClr val="accent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4" name="Flowchart: Connector 63"/>
          <p:cNvSpPr>
            <a:spLocks noChangeAspect="1"/>
          </p:cNvSpPr>
          <p:nvPr/>
        </p:nvSpPr>
        <p:spPr>
          <a:xfrm>
            <a:off x="7859753" y="2251469"/>
            <a:ext cx="72000" cy="72000"/>
          </a:xfrm>
          <a:prstGeom prst="flowChartConnector">
            <a:avLst/>
          </a:prstGeom>
          <a:solidFill>
            <a:schemeClr val="accent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5" name="Flowchart: Connector 64"/>
          <p:cNvSpPr>
            <a:spLocks noChangeAspect="1"/>
          </p:cNvSpPr>
          <p:nvPr/>
        </p:nvSpPr>
        <p:spPr>
          <a:xfrm>
            <a:off x="7934683" y="2073281"/>
            <a:ext cx="72000" cy="72000"/>
          </a:xfrm>
          <a:prstGeom prst="flowChartConnector">
            <a:avLst/>
          </a:prstGeom>
          <a:solidFill>
            <a:schemeClr val="accent2"/>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6" name="Flowchart: Connector 65"/>
          <p:cNvSpPr>
            <a:spLocks noChangeAspect="1"/>
          </p:cNvSpPr>
          <p:nvPr/>
        </p:nvSpPr>
        <p:spPr>
          <a:xfrm>
            <a:off x="8818911" y="3507783"/>
            <a:ext cx="72000" cy="72000"/>
          </a:xfrm>
          <a:prstGeom prst="flowChartConnector">
            <a:avLst/>
          </a:prstGeom>
          <a:solidFill>
            <a:srgbClr val="FF00FF"/>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7" name="Flowchart: Connector 66"/>
          <p:cNvSpPr>
            <a:spLocks noChangeAspect="1"/>
          </p:cNvSpPr>
          <p:nvPr/>
        </p:nvSpPr>
        <p:spPr>
          <a:xfrm>
            <a:off x="8919241" y="3019646"/>
            <a:ext cx="72000" cy="72000"/>
          </a:xfrm>
          <a:prstGeom prst="flowChartConnector">
            <a:avLst/>
          </a:prstGeom>
          <a:solidFill>
            <a:srgbClr val="FF00FF"/>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8" name="Flowchart: Connector 67"/>
          <p:cNvSpPr>
            <a:spLocks noChangeAspect="1"/>
          </p:cNvSpPr>
          <p:nvPr/>
        </p:nvSpPr>
        <p:spPr>
          <a:xfrm>
            <a:off x="9159770" y="2370957"/>
            <a:ext cx="72000" cy="72000"/>
          </a:xfrm>
          <a:prstGeom prst="flowChartConnector">
            <a:avLst/>
          </a:prstGeom>
          <a:solidFill>
            <a:srgbClr val="FF00FF"/>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9" name="Flowchart: Connector 68"/>
          <p:cNvSpPr>
            <a:spLocks noChangeAspect="1"/>
          </p:cNvSpPr>
          <p:nvPr/>
        </p:nvSpPr>
        <p:spPr>
          <a:xfrm>
            <a:off x="9059440" y="2898464"/>
            <a:ext cx="72000" cy="72000"/>
          </a:xfrm>
          <a:prstGeom prst="flowChartConnector">
            <a:avLst/>
          </a:prstGeom>
          <a:solidFill>
            <a:srgbClr val="FF00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0" name="Flowchart: Connector 69"/>
          <p:cNvSpPr>
            <a:spLocks noChangeAspect="1"/>
          </p:cNvSpPr>
          <p:nvPr/>
        </p:nvSpPr>
        <p:spPr>
          <a:xfrm>
            <a:off x="9526661" y="2258944"/>
            <a:ext cx="72000" cy="72000"/>
          </a:xfrm>
          <a:prstGeom prst="flowChartConnector">
            <a:avLst/>
          </a:prstGeom>
          <a:solidFill>
            <a:srgbClr val="FF00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1" name="Flowchart: Connector 70"/>
          <p:cNvSpPr>
            <a:spLocks noChangeAspect="1"/>
          </p:cNvSpPr>
          <p:nvPr/>
        </p:nvSpPr>
        <p:spPr>
          <a:xfrm>
            <a:off x="9601591" y="2080756"/>
            <a:ext cx="72000" cy="72000"/>
          </a:xfrm>
          <a:prstGeom prst="flowChartConnector">
            <a:avLst/>
          </a:prstGeom>
          <a:solidFill>
            <a:srgbClr val="FF00FF"/>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2" name="Flowchart: Connector 71"/>
          <p:cNvSpPr>
            <a:spLocks noChangeAspect="1"/>
          </p:cNvSpPr>
          <p:nvPr/>
        </p:nvSpPr>
        <p:spPr>
          <a:xfrm>
            <a:off x="10479399" y="3507783"/>
            <a:ext cx="72000" cy="72000"/>
          </a:xfrm>
          <a:prstGeom prst="flowChartConnector">
            <a:avLst/>
          </a:prstGeom>
          <a:solidFill>
            <a:schemeClr val="accent6"/>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3" name="Flowchart: Connector 72"/>
          <p:cNvSpPr>
            <a:spLocks noChangeAspect="1"/>
          </p:cNvSpPr>
          <p:nvPr/>
        </p:nvSpPr>
        <p:spPr>
          <a:xfrm>
            <a:off x="10579729" y="3019646"/>
            <a:ext cx="72000" cy="72000"/>
          </a:xfrm>
          <a:prstGeom prst="flowChartConnector">
            <a:avLst/>
          </a:prstGeom>
          <a:solidFill>
            <a:schemeClr val="accent6"/>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4" name="Flowchart: Connector 73"/>
          <p:cNvSpPr>
            <a:spLocks noChangeAspect="1"/>
          </p:cNvSpPr>
          <p:nvPr/>
        </p:nvSpPr>
        <p:spPr>
          <a:xfrm>
            <a:off x="10820258" y="2370957"/>
            <a:ext cx="72000" cy="72000"/>
          </a:xfrm>
          <a:prstGeom prst="flowChartConnector">
            <a:avLst/>
          </a:prstGeom>
          <a:solidFill>
            <a:schemeClr val="accent6"/>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5" name="Flowchart: Connector 74"/>
          <p:cNvSpPr>
            <a:spLocks noChangeAspect="1"/>
          </p:cNvSpPr>
          <p:nvPr/>
        </p:nvSpPr>
        <p:spPr>
          <a:xfrm>
            <a:off x="10719928" y="2898464"/>
            <a:ext cx="72000" cy="72000"/>
          </a:xfrm>
          <a:prstGeom prst="flowChartConnector">
            <a:avLst/>
          </a:prstGeom>
          <a:solidFill>
            <a:schemeClr val="accent6"/>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6" name="Flowchart: Connector 75"/>
          <p:cNvSpPr>
            <a:spLocks noChangeAspect="1"/>
          </p:cNvSpPr>
          <p:nvPr/>
        </p:nvSpPr>
        <p:spPr>
          <a:xfrm>
            <a:off x="11187149" y="2258944"/>
            <a:ext cx="72000" cy="72000"/>
          </a:xfrm>
          <a:prstGeom prst="flowChartConnector">
            <a:avLst/>
          </a:prstGeom>
          <a:solidFill>
            <a:schemeClr val="accent6"/>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7" name="Flowchart: Connector 76"/>
          <p:cNvSpPr>
            <a:spLocks noChangeAspect="1"/>
          </p:cNvSpPr>
          <p:nvPr/>
        </p:nvSpPr>
        <p:spPr>
          <a:xfrm>
            <a:off x="11262079" y="2080756"/>
            <a:ext cx="72000" cy="72000"/>
          </a:xfrm>
          <a:prstGeom prst="flowChartConnector">
            <a:avLst/>
          </a:prstGeom>
          <a:solidFill>
            <a:schemeClr val="accent6"/>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8" name="TextBox 77"/>
          <p:cNvSpPr txBox="1"/>
          <p:nvPr/>
        </p:nvSpPr>
        <p:spPr>
          <a:xfrm>
            <a:off x="9663924" y="4848676"/>
            <a:ext cx="2067233" cy="276999"/>
          </a:xfrm>
          <a:prstGeom prst="rect">
            <a:avLst/>
          </a:prstGeom>
          <a:noFill/>
        </p:spPr>
        <p:txBody>
          <a:bodyPr wrap="none" rtlCol="0">
            <a:spAutoFit/>
          </a:bodyPr>
          <a:lstStyle/>
          <a:p>
            <a:r>
              <a:rPr lang="en-GB" sz="1200" dirty="0" smtClean="0"/>
              <a:t>Lewandowsky &amp; Farrell (2011)</a:t>
            </a:r>
            <a:endParaRPr lang="en-GB" sz="1200" dirty="0"/>
          </a:p>
        </p:txBody>
      </p:sp>
    </p:spTree>
    <p:extLst>
      <p:ext uri="{BB962C8B-B14F-4D97-AF65-F5344CB8AC3E}">
        <p14:creationId xmlns:p14="http://schemas.microsoft.com/office/powerpoint/2010/main" val="1016101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97850" y="51514"/>
            <a:ext cx="10515600" cy="1325563"/>
          </a:xfrm>
        </p:spPr>
        <p:txBody>
          <a:bodyPr>
            <a:normAutofit/>
          </a:bodyPr>
          <a:lstStyle/>
          <a:p>
            <a:r>
              <a:rPr lang="en-GB" sz="3200" b="1" dirty="0" smtClean="0">
                <a:latin typeface="+mn-lt"/>
              </a:rPr>
              <a:t>Cross-validation</a:t>
            </a:r>
            <a:endParaRPr lang="en-GB" sz="3200" b="1" dirty="0">
              <a:latin typeface="+mn-lt"/>
            </a:endParaRPr>
          </a:p>
        </p:txBody>
      </p:sp>
      <p:sp>
        <p:nvSpPr>
          <p:cNvPr id="32" name="TextBox 31"/>
          <p:cNvSpPr txBox="1"/>
          <p:nvPr/>
        </p:nvSpPr>
        <p:spPr>
          <a:xfrm>
            <a:off x="401689" y="1665956"/>
            <a:ext cx="5541199" cy="1754326"/>
          </a:xfrm>
          <a:prstGeom prst="rect">
            <a:avLst/>
          </a:prstGeom>
          <a:noFill/>
        </p:spPr>
        <p:txBody>
          <a:bodyPr wrap="square" rtlCol="0">
            <a:spAutoFit/>
          </a:bodyPr>
          <a:lstStyle/>
          <a:p>
            <a:r>
              <a:rPr lang="en-GB" b="1" dirty="0" smtClean="0"/>
              <a:t>Group of Techniques</a:t>
            </a:r>
          </a:p>
          <a:p>
            <a:endParaRPr lang="en-GB" dirty="0" smtClean="0"/>
          </a:p>
          <a:p>
            <a:pPr marL="285750" indent="-285750">
              <a:buFontTx/>
              <a:buChar char="-"/>
            </a:pPr>
            <a:r>
              <a:rPr lang="en-GB" dirty="0" smtClean="0"/>
              <a:t>Model is fit to a </a:t>
            </a:r>
            <a:r>
              <a:rPr lang="en-GB" b="1" dirty="0" smtClean="0">
                <a:solidFill>
                  <a:srgbClr val="0070C0"/>
                </a:solidFill>
              </a:rPr>
              <a:t>calibration sample</a:t>
            </a:r>
            <a:r>
              <a:rPr lang="en-GB" dirty="0" smtClean="0">
                <a:solidFill>
                  <a:srgbClr val="0070C0"/>
                </a:solidFill>
              </a:rPr>
              <a:t> </a:t>
            </a:r>
            <a:r>
              <a:rPr lang="en-GB" dirty="0" smtClean="0"/>
              <a:t>and the best fitting model is compared to a </a:t>
            </a:r>
            <a:r>
              <a:rPr lang="en-GB" b="1" dirty="0" smtClean="0">
                <a:solidFill>
                  <a:schemeClr val="accent4"/>
                </a:solidFill>
              </a:rPr>
              <a:t>validation sample</a:t>
            </a:r>
            <a:r>
              <a:rPr lang="en-GB" dirty="0" smtClean="0"/>
              <a:t>.</a:t>
            </a:r>
          </a:p>
          <a:p>
            <a:pPr marL="285750" indent="-285750">
              <a:buFontTx/>
              <a:buChar char="-"/>
            </a:pPr>
            <a:r>
              <a:rPr lang="en-GB" dirty="0" smtClean="0"/>
              <a:t>New sample = different noise contamination!</a:t>
            </a:r>
          </a:p>
          <a:p>
            <a:endParaRPr lang="en-GB" dirty="0"/>
          </a:p>
        </p:txBody>
      </p:sp>
    </p:spTree>
    <p:extLst>
      <p:ext uri="{BB962C8B-B14F-4D97-AF65-F5344CB8AC3E}">
        <p14:creationId xmlns:p14="http://schemas.microsoft.com/office/powerpoint/2010/main" val="3685365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97850" y="51514"/>
            <a:ext cx="10515600" cy="1325563"/>
          </a:xfrm>
        </p:spPr>
        <p:txBody>
          <a:bodyPr>
            <a:normAutofit/>
          </a:bodyPr>
          <a:lstStyle/>
          <a:p>
            <a:r>
              <a:rPr lang="en-GB" sz="3200" b="1" dirty="0" smtClean="0">
                <a:latin typeface="+mn-lt"/>
              </a:rPr>
              <a:t>Cross-validation</a:t>
            </a:r>
            <a:endParaRPr lang="en-GB" sz="3200" b="1" dirty="0">
              <a:latin typeface="+mn-lt"/>
            </a:endParaRPr>
          </a:p>
        </p:txBody>
      </p:sp>
      <p:sp>
        <p:nvSpPr>
          <p:cNvPr id="32" name="TextBox 31"/>
          <p:cNvSpPr txBox="1"/>
          <p:nvPr/>
        </p:nvSpPr>
        <p:spPr>
          <a:xfrm>
            <a:off x="401689" y="1665956"/>
            <a:ext cx="5541199" cy="1754326"/>
          </a:xfrm>
          <a:prstGeom prst="rect">
            <a:avLst/>
          </a:prstGeom>
          <a:noFill/>
        </p:spPr>
        <p:txBody>
          <a:bodyPr wrap="square" rtlCol="0">
            <a:spAutoFit/>
          </a:bodyPr>
          <a:lstStyle/>
          <a:p>
            <a:r>
              <a:rPr lang="en-GB" b="1" dirty="0" smtClean="0"/>
              <a:t>Group of Techniques</a:t>
            </a:r>
          </a:p>
          <a:p>
            <a:endParaRPr lang="en-GB" dirty="0" smtClean="0"/>
          </a:p>
          <a:p>
            <a:pPr marL="285750" indent="-285750">
              <a:buFontTx/>
              <a:buChar char="-"/>
            </a:pPr>
            <a:r>
              <a:rPr lang="en-GB" dirty="0" smtClean="0"/>
              <a:t>Model is fit to a </a:t>
            </a:r>
            <a:r>
              <a:rPr lang="en-GB" b="1" dirty="0" smtClean="0">
                <a:solidFill>
                  <a:srgbClr val="0070C0"/>
                </a:solidFill>
              </a:rPr>
              <a:t>calibration sample</a:t>
            </a:r>
            <a:r>
              <a:rPr lang="en-GB" dirty="0" smtClean="0">
                <a:solidFill>
                  <a:srgbClr val="0070C0"/>
                </a:solidFill>
              </a:rPr>
              <a:t> </a:t>
            </a:r>
            <a:r>
              <a:rPr lang="en-GB" dirty="0" smtClean="0"/>
              <a:t>and the best fitting model is compared to a </a:t>
            </a:r>
            <a:r>
              <a:rPr lang="en-GB" b="1" dirty="0" smtClean="0">
                <a:solidFill>
                  <a:schemeClr val="accent4"/>
                </a:solidFill>
              </a:rPr>
              <a:t>validation sample</a:t>
            </a:r>
            <a:r>
              <a:rPr lang="en-GB" dirty="0" smtClean="0"/>
              <a:t>.</a:t>
            </a:r>
          </a:p>
          <a:p>
            <a:pPr marL="285750" indent="-285750">
              <a:buFontTx/>
              <a:buChar char="-"/>
            </a:pPr>
            <a:r>
              <a:rPr lang="en-GB" dirty="0" smtClean="0"/>
              <a:t>New sample = different noise contamination!</a:t>
            </a:r>
          </a:p>
          <a:p>
            <a:endParaRPr lang="en-GB" dirty="0"/>
          </a:p>
        </p:txBody>
      </p:sp>
      <p:sp>
        <p:nvSpPr>
          <p:cNvPr id="33" name="TextBox 32"/>
          <p:cNvSpPr txBox="1"/>
          <p:nvPr/>
        </p:nvSpPr>
        <p:spPr>
          <a:xfrm>
            <a:off x="712453" y="4349494"/>
            <a:ext cx="2412840" cy="646331"/>
          </a:xfrm>
          <a:prstGeom prst="rect">
            <a:avLst/>
          </a:prstGeom>
          <a:noFill/>
        </p:spPr>
        <p:txBody>
          <a:bodyPr wrap="none" rtlCol="0">
            <a:spAutoFit/>
          </a:bodyPr>
          <a:lstStyle/>
          <a:p>
            <a:r>
              <a:rPr lang="en-US" dirty="0"/>
              <a:t>1. </a:t>
            </a:r>
            <a:r>
              <a:rPr lang="en-US" b="1" dirty="0" smtClean="0"/>
              <a:t>The Holdout Method</a:t>
            </a:r>
            <a:endParaRPr lang="en-US" b="1" dirty="0"/>
          </a:p>
          <a:p>
            <a:endParaRPr lang="en-US" dirty="0"/>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25" y="4733677"/>
            <a:ext cx="3057439" cy="920901"/>
          </a:xfrm>
          <a:prstGeom prst="rect">
            <a:avLst/>
          </a:prstGeom>
        </p:spPr>
      </p:pic>
      <p:sp>
        <p:nvSpPr>
          <p:cNvPr id="35" name="Rectangle 34"/>
          <p:cNvSpPr/>
          <p:nvPr/>
        </p:nvSpPr>
        <p:spPr>
          <a:xfrm>
            <a:off x="487677" y="4272658"/>
            <a:ext cx="5694855" cy="145759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03300" y="5228071"/>
            <a:ext cx="1866900"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870200" y="5228071"/>
            <a:ext cx="939800"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7468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1824477" y="828971"/>
            <a:ext cx="7729831" cy="4351338"/>
          </a:xfrm>
        </p:spPr>
        <p:txBody>
          <a:bodyPr/>
          <a:lstStyle/>
          <a:p>
            <a:pPr marL="0" indent="0" algn="ctr">
              <a:buNone/>
            </a:pPr>
            <a:r>
              <a:rPr lang="en-US" i="1" dirty="0" smtClean="0"/>
              <a:t>All </a:t>
            </a:r>
            <a:r>
              <a:rPr lang="en-US" i="1" dirty="0"/>
              <a:t>models are wrong, but some are </a:t>
            </a:r>
            <a:r>
              <a:rPr lang="en-US" i="1" dirty="0" smtClean="0"/>
              <a:t>useful</a:t>
            </a:r>
          </a:p>
          <a:p>
            <a:pPr marL="0" indent="0" algn="ctr">
              <a:buNone/>
            </a:pPr>
            <a:endParaRPr lang="en-US" i="1" dirty="0"/>
          </a:p>
          <a:p>
            <a:pPr marL="0" indent="0" algn="ctr">
              <a:buNone/>
            </a:pPr>
            <a:endParaRPr lang="en-US" i="1" dirty="0"/>
          </a:p>
          <a:p>
            <a:pPr marL="0" indent="0" algn="ctr">
              <a:buNone/>
            </a:pPr>
            <a:endParaRPr lang="en-US" i="1" dirty="0" smtClean="0"/>
          </a:p>
          <a:p>
            <a:pPr marL="0" indent="0" algn="ctr">
              <a:buNone/>
            </a:pPr>
            <a:endParaRPr lang="en-US" i="1" dirty="0"/>
          </a:p>
        </p:txBody>
      </p:sp>
      <p:sp>
        <p:nvSpPr>
          <p:cNvPr id="5" name="TextBox 4"/>
          <p:cNvSpPr txBox="1"/>
          <p:nvPr/>
        </p:nvSpPr>
        <p:spPr>
          <a:xfrm>
            <a:off x="799619" y="4039351"/>
            <a:ext cx="452635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Data:</a:t>
            </a:r>
          </a:p>
          <a:p>
            <a:r>
              <a:rPr lang="en-GB" dirty="0" smtClean="0"/>
              <a:t>height, dog or cat preference, </a:t>
            </a:r>
            <a:r>
              <a:rPr lang="en-GB" dirty="0"/>
              <a:t>age, gender, </a:t>
            </a:r>
            <a:r>
              <a:rPr lang="en-GB" sz="1600" dirty="0" smtClean="0"/>
              <a:t>amount of hair… favourite colour… </a:t>
            </a:r>
            <a:r>
              <a:rPr lang="en-GB" sz="1400" dirty="0" smtClean="0"/>
              <a:t>first pet…  </a:t>
            </a:r>
            <a:endParaRPr lang="en-GB" sz="1400" dirty="0"/>
          </a:p>
        </p:txBody>
      </p:sp>
      <p:sp>
        <p:nvSpPr>
          <p:cNvPr id="7" name="TextBox 6"/>
          <p:cNvSpPr txBox="1"/>
          <p:nvPr/>
        </p:nvSpPr>
        <p:spPr>
          <a:xfrm>
            <a:off x="6538405" y="4039351"/>
            <a:ext cx="452635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Model:</a:t>
            </a:r>
          </a:p>
          <a:p>
            <a:r>
              <a:rPr lang="en-GB" dirty="0" smtClean="0"/>
              <a:t>Taller people prefer dogs</a:t>
            </a:r>
          </a:p>
          <a:p>
            <a:endParaRPr lang="en-GB" sz="1600" dirty="0" smtClean="0"/>
          </a:p>
        </p:txBody>
      </p:sp>
      <p:pic>
        <p:nvPicPr>
          <p:cNvPr id="1026" name="Picture 2" descr="https://tallguysfree.com/i/upload/2016/11/07/20161107215403-7f97a3a9-x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845" r="32739"/>
          <a:stretch/>
        </p:blipFill>
        <p:spPr bwMode="auto">
          <a:xfrm>
            <a:off x="9251576" y="2239351"/>
            <a:ext cx="1694329" cy="360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8250" y="1575536"/>
            <a:ext cx="7014934" cy="523220"/>
          </a:xfrm>
          <a:prstGeom prst="rect">
            <a:avLst/>
          </a:prstGeom>
        </p:spPr>
        <p:txBody>
          <a:bodyPr wrap="none">
            <a:spAutoFit/>
          </a:bodyPr>
          <a:lstStyle/>
          <a:p>
            <a:pPr algn="ctr"/>
            <a:r>
              <a:rPr lang="en-US" sz="2800" i="1" dirty="0">
                <a:solidFill>
                  <a:srgbClr val="FF0000"/>
                </a:solidFill>
              </a:rPr>
              <a:t>Models are only useful </a:t>
            </a:r>
            <a:r>
              <a:rPr lang="en-US" sz="2800" i="1" u="sng" dirty="0">
                <a:solidFill>
                  <a:srgbClr val="FF0000"/>
                </a:solidFill>
              </a:rPr>
              <a:t>because</a:t>
            </a:r>
            <a:r>
              <a:rPr lang="en-US" sz="2800" i="1" dirty="0">
                <a:solidFill>
                  <a:srgbClr val="FF0000"/>
                </a:solidFill>
              </a:rPr>
              <a:t> they are wrong</a:t>
            </a:r>
          </a:p>
        </p:txBody>
      </p:sp>
    </p:spTree>
    <p:extLst>
      <p:ext uri="{BB962C8B-B14F-4D97-AF65-F5344CB8AC3E}">
        <p14:creationId xmlns:p14="http://schemas.microsoft.com/office/powerpoint/2010/main" val="2315548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97850" y="51514"/>
            <a:ext cx="10515600" cy="1325563"/>
          </a:xfrm>
        </p:spPr>
        <p:txBody>
          <a:bodyPr>
            <a:normAutofit/>
          </a:bodyPr>
          <a:lstStyle/>
          <a:p>
            <a:r>
              <a:rPr lang="en-GB" sz="3200" b="1" dirty="0" smtClean="0">
                <a:latin typeface="+mn-lt"/>
              </a:rPr>
              <a:t>Cross-validation</a:t>
            </a:r>
            <a:endParaRPr lang="en-GB" sz="3200" b="1" dirty="0">
              <a:latin typeface="+mn-lt"/>
            </a:endParaRPr>
          </a:p>
        </p:txBody>
      </p:sp>
      <p:grpSp>
        <p:nvGrpSpPr>
          <p:cNvPr id="2" name="Group 1"/>
          <p:cNvGrpSpPr/>
          <p:nvPr/>
        </p:nvGrpSpPr>
        <p:grpSpPr>
          <a:xfrm>
            <a:off x="6124660" y="1232796"/>
            <a:ext cx="5733849" cy="4535255"/>
            <a:chOff x="5984960" y="724796"/>
            <a:chExt cx="5733849" cy="4535255"/>
          </a:xfrm>
        </p:grpSpPr>
        <p:graphicFrame>
          <p:nvGraphicFramePr>
            <p:cNvPr id="4" name="Object 3"/>
            <p:cNvGraphicFramePr>
              <a:graphicFrameLocks noChangeAspect="1"/>
            </p:cNvGraphicFramePr>
            <p:nvPr/>
          </p:nvGraphicFramePr>
          <p:xfrm>
            <a:off x="5984960" y="724796"/>
            <a:ext cx="5733849" cy="4535255"/>
          </p:xfrm>
          <a:graphic>
            <a:graphicData uri="http://schemas.openxmlformats.org/presentationml/2006/ole">
              <mc:AlternateContent xmlns:mc="http://schemas.openxmlformats.org/markup-compatibility/2006">
                <mc:Choice xmlns:v="urn:schemas-microsoft-com:vml" Requires="v">
                  <p:oleObj spid="_x0000_s4140" name="Bitmap Image" r:id="rId4" imgW="9248760" imgH="7315200" progId="Paint.Picture">
                    <p:embed/>
                  </p:oleObj>
                </mc:Choice>
                <mc:Fallback>
                  <p:oleObj name="Bitmap Image" r:id="rId4" imgW="9248760" imgH="7315200" progId="Paint.Picture">
                    <p:embed/>
                    <p:pic>
                      <p:nvPicPr>
                        <p:cNvPr id="4" name="Object 3"/>
                        <p:cNvPicPr/>
                        <p:nvPr/>
                      </p:nvPicPr>
                      <p:blipFill>
                        <a:blip r:embed="rId5"/>
                        <a:stretch>
                          <a:fillRect/>
                        </a:stretch>
                      </p:blipFill>
                      <p:spPr>
                        <a:xfrm>
                          <a:off x="5984960" y="724796"/>
                          <a:ext cx="5733849" cy="4535255"/>
                        </a:xfrm>
                        <a:prstGeom prst="rect">
                          <a:avLst/>
                        </a:prstGeom>
                      </p:spPr>
                    </p:pic>
                  </p:oleObj>
                </mc:Fallback>
              </mc:AlternateContent>
            </a:graphicData>
          </a:graphic>
        </p:graphicFrame>
        <p:sp>
          <p:nvSpPr>
            <p:cNvPr id="7" name="Flowchart: Connector 6"/>
            <p:cNvSpPr/>
            <p:nvPr/>
          </p:nvSpPr>
          <p:spPr>
            <a:xfrm>
              <a:off x="6765312" y="3415284"/>
              <a:ext cx="137160" cy="129540"/>
            </a:xfrm>
            <a:prstGeom prst="flowChartConnector">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Flowchart: Connector 7"/>
            <p:cNvSpPr/>
            <p:nvPr/>
          </p:nvSpPr>
          <p:spPr>
            <a:xfrm>
              <a:off x="6833892" y="2798113"/>
              <a:ext cx="137160" cy="129540"/>
            </a:xfrm>
            <a:prstGeom prst="flowChartConnector">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Flowchart: Connector 8"/>
            <p:cNvSpPr/>
            <p:nvPr/>
          </p:nvSpPr>
          <p:spPr>
            <a:xfrm>
              <a:off x="7119503" y="2035119"/>
              <a:ext cx="137160" cy="129540"/>
            </a:xfrm>
            <a:prstGeom prst="flowChartConnector">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Flowchart: Connector 9"/>
            <p:cNvSpPr/>
            <p:nvPr/>
          </p:nvSpPr>
          <p:spPr>
            <a:xfrm>
              <a:off x="6989963" y="2660953"/>
              <a:ext cx="137160" cy="129540"/>
            </a:xfrm>
            <a:prstGeom prst="flowChartConnector">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Flowchart: Connector 10"/>
            <p:cNvSpPr/>
            <p:nvPr/>
          </p:nvSpPr>
          <p:spPr>
            <a:xfrm>
              <a:off x="7542274" y="1860563"/>
              <a:ext cx="137160" cy="129540"/>
            </a:xfrm>
            <a:prstGeom prst="flowChartConnector">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Flowchart: Connector 11"/>
            <p:cNvSpPr/>
            <p:nvPr/>
          </p:nvSpPr>
          <p:spPr>
            <a:xfrm>
              <a:off x="7618474" y="1650625"/>
              <a:ext cx="137160" cy="129540"/>
            </a:xfrm>
            <a:prstGeom prst="flowChartConnector">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Flowchart: Connector 18"/>
            <p:cNvSpPr/>
            <p:nvPr/>
          </p:nvSpPr>
          <p:spPr>
            <a:xfrm>
              <a:off x="8616661" y="3415284"/>
              <a:ext cx="137160" cy="129540"/>
            </a:xfrm>
            <a:prstGeom prst="flowChartConnector">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0" name="Flowchart: Connector 19"/>
            <p:cNvSpPr/>
            <p:nvPr/>
          </p:nvSpPr>
          <p:spPr>
            <a:xfrm>
              <a:off x="8685241" y="2798113"/>
              <a:ext cx="137160" cy="129540"/>
            </a:xfrm>
            <a:prstGeom prst="flowChartConnector">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Flowchart: Connector 20"/>
            <p:cNvSpPr/>
            <p:nvPr/>
          </p:nvSpPr>
          <p:spPr>
            <a:xfrm>
              <a:off x="8970852" y="2035119"/>
              <a:ext cx="137160" cy="129540"/>
            </a:xfrm>
            <a:prstGeom prst="flowChartConnector">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Flowchart: Connector 21"/>
            <p:cNvSpPr/>
            <p:nvPr/>
          </p:nvSpPr>
          <p:spPr>
            <a:xfrm>
              <a:off x="8841312" y="2660953"/>
              <a:ext cx="137160" cy="129540"/>
            </a:xfrm>
            <a:prstGeom prst="flowChartConnector">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Flowchart: Connector 22"/>
            <p:cNvSpPr/>
            <p:nvPr/>
          </p:nvSpPr>
          <p:spPr>
            <a:xfrm>
              <a:off x="9393623" y="1860563"/>
              <a:ext cx="137160" cy="129540"/>
            </a:xfrm>
            <a:prstGeom prst="flowChartConnector">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Flowchart: Connector 23"/>
            <p:cNvSpPr/>
            <p:nvPr/>
          </p:nvSpPr>
          <p:spPr>
            <a:xfrm>
              <a:off x="9469823" y="1650625"/>
              <a:ext cx="137160" cy="129540"/>
            </a:xfrm>
            <a:prstGeom prst="flowChartConnector">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Flowchart: Connector 24"/>
            <p:cNvSpPr/>
            <p:nvPr/>
          </p:nvSpPr>
          <p:spPr>
            <a:xfrm>
              <a:off x="10468010" y="3415284"/>
              <a:ext cx="137160" cy="129540"/>
            </a:xfrm>
            <a:prstGeom prst="flowChartConnector">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Flowchart: Connector 25"/>
            <p:cNvSpPr/>
            <p:nvPr/>
          </p:nvSpPr>
          <p:spPr>
            <a:xfrm>
              <a:off x="10536590" y="2798113"/>
              <a:ext cx="137160" cy="129540"/>
            </a:xfrm>
            <a:prstGeom prst="flowChartConnector">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Flowchart: Connector 26"/>
            <p:cNvSpPr/>
            <p:nvPr/>
          </p:nvSpPr>
          <p:spPr>
            <a:xfrm>
              <a:off x="10822201" y="2035119"/>
              <a:ext cx="137160" cy="129540"/>
            </a:xfrm>
            <a:prstGeom prst="flowChartConnector">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8" name="Flowchart: Connector 27"/>
            <p:cNvSpPr/>
            <p:nvPr/>
          </p:nvSpPr>
          <p:spPr>
            <a:xfrm>
              <a:off x="10692661" y="2660953"/>
              <a:ext cx="137160" cy="129540"/>
            </a:xfrm>
            <a:prstGeom prst="flowChartConnector">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9" name="Flowchart: Connector 28"/>
            <p:cNvSpPr/>
            <p:nvPr/>
          </p:nvSpPr>
          <p:spPr>
            <a:xfrm>
              <a:off x="11244972" y="1860563"/>
              <a:ext cx="137160" cy="129540"/>
            </a:xfrm>
            <a:prstGeom prst="flowChartConnector">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Flowchart: Connector 29"/>
            <p:cNvSpPr/>
            <p:nvPr/>
          </p:nvSpPr>
          <p:spPr>
            <a:xfrm>
              <a:off x="11321172" y="1650625"/>
              <a:ext cx="137160" cy="129540"/>
            </a:xfrm>
            <a:prstGeom prst="flowChartConnector">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sp>
        <p:nvSpPr>
          <p:cNvPr id="3" name="Rectangle 2"/>
          <p:cNvSpPr/>
          <p:nvPr/>
        </p:nvSpPr>
        <p:spPr>
          <a:xfrm>
            <a:off x="6759956" y="5531104"/>
            <a:ext cx="5205984" cy="3173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 name="Rectangle 30"/>
          <p:cNvSpPr/>
          <p:nvPr/>
        </p:nvSpPr>
        <p:spPr>
          <a:xfrm>
            <a:off x="5980653" y="2339430"/>
            <a:ext cx="384880" cy="22163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2" name="TextBox 31"/>
          <p:cNvSpPr txBox="1"/>
          <p:nvPr/>
        </p:nvSpPr>
        <p:spPr>
          <a:xfrm>
            <a:off x="401689" y="1665956"/>
            <a:ext cx="5541199" cy="1754326"/>
          </a:xfrm>
          <a:prstGeom prst="rect">
            <a:avLst/>
          </a:prstGeom>
          <a:noFill/>
        </p:spPr>
        <p:txBody>
          <a:bodyPr wrap="square" rtlCol="0">
            <a:spAutoFit/>
          </a:bodyPr>
          <a:lstStyle/>
          <a:p>
            <a:r>
              <a:rPr lang="en-GB" b="1" dirty="0" smtClean="0"/>
              <a:t>Group of Techniques</a:t>
            </a:r>
          </a:p>
          <a:p>
            <a:endParaRPr lang="en-GB" dirty="0" smtClean="0"/>
          </a:p>
          <a:p>
            <a:pPr marL="285750" indent="-285750">
              <a:buFontTx/>
              <a:buChar char="-"/>
            </a:pPr>
            <a:r>
              <a:rPr lang="en-GB" dirty="0" smtClean="0"/>
              <a:t>Model is fit to a </a:t>
            </a:r>
            <a:r>
              <a:rPr lang="en-GB" b="1" dirty="0" smtClean="0">
                <a:solidFill>
                  <a:srgbClr val="0070C0"/>
                </a:solidFill>
              </a:rPr>
              <a:t>calibration sample</a:t>
            </a:r>
            <a:r>
              <a:rPr lang="en-GB" dirty="0" smtClean="0">
                <a:solidFill>
                  <a:srgbClr val="0070C0"/>
                </a:solidFill>
              </a:rPr>
              <a:t> </a:t>
            </a:r>
            <a:r>
              <a:rPr lang="en-GB" dirty="0" smtClean="0"/>
              <a:t>and the best fitting model is compared to a </a:t>
            </a:r>
            <a:r>
              <a:rPr lang="en-GB" b="1" dirty="0" smtClean="0">
                <a:solidFill>
                  <a:schemeClr val="accent4"/>
                </a:solidFill>
              </a:rPr>
              <a:t>validation sample</a:t>
            </a:r>
            <a:r>
              <a:rPr lang="en-GB" dirty="0" smtClean="0"/>
              <a:t>.</a:t>
            </a:r>
          </a:p>
          <a:p>
            <a:pPr marL="285750" indent="-285750">
              <a:buFontTx/>
              <a:buChar char="-"/>
            </a:pPr>
            <a:r>
              <a:rPr lang="en-GB" dirty="0" smtClean="0"/>
              <a:t>New sample = different noise contamination!</a:t>
            </a:r>
          </a:p>
          <a:p>
            <a:endParaRPr lang="en-GB" dirty="0"/>
          </a:p>
        </p:txBody>
      </p:sp>
      <p:sp>
        <p:nvSpPr>
          <p:cNvPr id="33" name="TextBox 32"/>
          <p:cNvSpPr txBox="1"/>
          <p:nvPr/>
        </p:nvSpPr>
        <p:spPr>
          <a:xfrm>
            <a:off x="712453" y="4349494"/>
            <a:ext cx="2412840" cy="646331"/>
          </a:xfrm>
          <a:prstGeom prst="rect">
            <a:avLst/>
          </a:prstGeom>
          <a:noFill/>
        </p:spPr>
        <p:txBody>
          <a:bodyPr wrap="none" rtlCol="0">
            <a:spAutoFit/>
          </a:bodyPr>
          <a:lstStyle/>
          <a:p>
            <a:r>
              <a:rPr lang="en-US" dirty="0"/>
              <a:t>1. </a:t>
            </a:r>
            <a:r>
              <a:rPr lang="en-US" b="1" dirty="0" smtClean="0"/>
              <a:t>The Holdout Method</a:t>
            </a:r>
            <a:endParaRPr lang="en-US" b="1" dirty="0"/>
          </a:p>
          <a:p>
            <a:endParaRPr lang="en-US" dirty="0"/>
          </a:p>
        </p:txBody>
      </p:sp>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325" y="4733677"/>
            <a:ext cx="3057439" cy="920901"/>
          </a:xfrm>
          <a:prstGeom prst="rect">
            <a:avLst/>
          </a:prstGeom>
        </p:spPr>
      </p:pic>
      <p:sp>
        <p:nvSpPr>
          <p:cNvPr id="35" name="Rectangle 34"/>
          <p:cNvSpPr/>
          <p:nvPr/>
        </p:nvSpPr>
        <p:spPr>
          <a:xfrm>
            <a:off x="487677" y="4272658"/>
            <a:ext cx="5694855" cy="145759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03300" y="5228071"/>
            <a:ext cx="1866900"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870200" y="5228071"/>
            <a:ext cx="939800"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9867324" y="5464043"/>
            <a:ext cx="2067233" cy="276999"/>
          </a:xfrm>
          <a:prstGeom prst="rect">
            <a:avLst/>
          </a:prstGeom>
          <a:noFill/>
        </p:spPr>
        <p:txBody>
          <a:bodyPr wrap="none" rtlCol="0">
            <a:spAutoFit/>
          </a:bodyPr>
          <a:lstStyle/>
          <a:p>
            <a:r>
              <a:rPr lang="en-GB" sz="1200" dirty="0" smtClean="0"/>
              <a:t>Lewandowsky &amp; Farrell (2011)</a:t>
            </a:r>
            <a:endParaRPr lang="en-GB" sz="1200" dirty="0"/>
          </a:p>
        </p:txBody>
      </p:sp>
    </p:spTree>
    <p:extLst>
      <p:ext uri="{BB962C8B-B14F-4D97-AF65-F5344CB8AC3E}">
        <p14:creationId xmlns:p14="http://schemas.microsoft.com/office/powerpoint/2010/main" val="30069710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45" y="0"/>
            <a:ext cx="10515600" cy="1325563"/>
          </a:xfrm>
        </p:spPr>
        <p:txBody>
          <a:bodyPr/>
          <a:lstStyle/>
          <a:p>
            <a:r>
              <a:rPr lang="en-US" dirty="0"/>
              <a:t>Cross Validation</a:t>
            </a:r>
          </a:p>
        </p:txBody>
      </p:sp>
      <p:grpSp>
        <p:nvGrpSpPr>
          <p:cNvPr id="4" name="Group 3"/>
          <p:cNvGrpSpPr/>
          <p:nvPr/>
        </p:nvGrpSpPr>
        <p:grpSpPr>
          <a:xfrm>
            <a:off x="365709" y="1129173"/>
            <a:ext cx="5694855" cy="2147981"/>
            <a:chOff x="401145" y="1304272"/>
            <a:chExt cx="5694855" cy="2147981"/>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70" y="1594980"/>
              <a:ext cx="5129862" cy="1836324"/>
            </a:xfrm>
            <a:prstGeom prst="rect">
              <a:avLst/>
            </a:prstGeom>
          </p:spPr>
        </p:pic>
        <p:sp>
          <p:nvSpPr>
            <p:cNvPr id="5" name="TextBox 4"/>
            <p:cNvSpPr txBox="1"/>
            <p:nvPr/>
          </p:nvSpPr>
          <p:spPr>
            <a:xfrm>
              <a:off x="598892" y="1350003"/>
              <a:ext cx="2495298" cy="369332"/>
            </a:xfrm>
            <a:prstGeom prst="rect">
              <a:avLst/>
            </a:prstGeom>
            <a:noFill/>
          </p:spPr>
          <p:txBody>
            <a:bodyPr wrap="none" rtlCol="0">
              <a:spAutoFit/>
            </a:bodyPr>
            <a:lstStyle/>
            <a:p>
              <a:r>
                <a:rPr lang="en-US" dirty="0"/>
                <a:t>2. Random Subsampling</a:t>
              </a:r>
            </a:p>
          </p:txBody>
        </p:sp>
        <p:sp>
          <p:nvSpPr>
            <p:cNvPr id="21" name="Rectangle 20"/>
            <p:cNvSpPr/>
            <p:nvPr/>
          </p:nvSpPr>
          <p:spPr>
            <a:xfrm>
              <a:off x="401145" y="1304272"/>
              <a:ext cx="5694855" cy="214798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683082" y="1915442"/>
            <a:ext cx="2736518"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978357" y="1916391"/>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445082" y="191483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600807" y="191637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105214" y="191483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926042" y="191483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332758" y="1915199"/>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851798" y="1915199"/>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1741236" y="1916914"/>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1683082" y="2356806"/>
            <a:ext cx="2736518"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1902154" y="235299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2516527" y="2356196"/>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3748580" y="235297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3200468" y="2356196"/>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3926042" y="2356196"/>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4113672" y="235656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3366158" y="235656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2227018" y="2353515"/>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690495" y="2796088"/>
            <a:ext cx="2736518"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2119128" y="2797037"/>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2347714" y="280500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2717761" y="2797018"/>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3441248" y="280500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3585787" y="280500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3692468" y="2795845"/>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2959228" y="2795845"/>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1843903" y="2797560"/>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439713" y="1674261"/>
            <a:ext cx="1287987" cy="971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49418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45" y="0"/>
            <a:ext cx="10515600" cy="1325563"/>
          </a:xfrm>
        </p:spPr>
        <p:txBody>
          <a:bodyPr/>
          <a:lstStyle/>
          <a:p>
            <a:r>
              <a:rPr lang="en-US" dirty="0"/>
              <a:t>Cross Validation</a:t>
            </a:r>
          </a:p>
        </p:txBody>
      </p:sp>
      <p:grpSp>
        <p:nvGrpSpPr>
          <p:cNvPr id="3" name="Group 2"/>
          <p:cNvGrpSpPr/>
          <p:nvPr/>
        </p:nvGrpSpPr>
        <p:grpSpPr>
          <a:xfrm>
            <a:off x="6216289" y="1129173"/>
            <a:ext cx="5694855" cy="2472744"/>
            <a:chOff x="6225095" y="623893"/>
            <a:chExt cx="5694855" cy="2472744"/>
          </a:xfrm>
        </p:grpSpPr>
        <p:sp>
          <p:nvSpPr>
            <p:cNvPr id="6" name="TextBox 5"/>
            <p:cNvSpPr txBox="1"/>
            <p:nvPr/>
          </p:nvSpPr>
          <p:spPr>
            <a:xfrm>
              <a:off x="6449870" y="650731"/>
              <a:ext cx="3544112" cy="369332"/>
            </a:xfrm>
            <a:prstGeom prst="rect">
              <a:avLst/>
            </a:prstGeom>
            <a:noFill/>
          </p:spPr>
          <p:txBody>
            <a:bodyPr wrap="none" rtlCol="0">
              <a:spAutoFit/>
            </a:bodyPr>
            <a:lstStyle/>
            <a:p>
              <a:r>
                <a:rPr lang="en-US" dirty="0"/>
                <a:t>3. K-Fold Cross Validation (e.g., K=4)</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113" y="1020063"/>
              <a:ext cx="4993181" cy="2007123"/>
            </a:xfrm>
            <a:prstGeom prst="rect">
              <a:avLst/>
            </a:prstGeom>
          </p:spPr>
        </p:pic>
        <p:sp>
          <p:nvSpPr>
            <p:cNvPr id="20" name="Rectangle 19"/>
            <p:cNvSpPr/>
            <p:nvPr/>
          </p:nvSpPr>
          <p:spPr>
            <a:xfrm>
              <a:off x="6225095" y="623893"/>
              <a:ext cx="5694855" cy="247274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65709" y="1129173"/>
            <a:ext cx="5694855" cy="2147981"/>
            <a:chOff x="401145" y="1304272"/>
            <a:chExt cx="5694855" cy="2147981"/>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70" y="1594980"/>
              <a:ext cx="5129862" cy="1836324"/>
            </a:xfrm>
            <a:prstGeom prst="rect">
              <a:avLst/>
            </a:prstGeom>
          </p:spPr>
        </p:pic>
        <p:sp>
          <p:nvSpPr>
            <p:cNvPr id="5" name="TextBox 4"/>
            <p:cNvSpPr txBox="1"/>
            <p:nvPr/>
          </p:nvSpPr>
          <p:spPr>
            <a:xfrm>
              <a:off x="598892" y="1350003"/>
              <a:ext cx="2495298" cy="369332"/>
            </a:xfrm>
            <a:prstGeom prst="rect">
              <a:avLst/>
            </a:prstGeom>
            <a:noFill/>
          </p:spPr>
          <p:txBody>
            <a:bodyPr wrap="none" rtlCol="0">
              <a:spAutoFit/>
            </a:bodyPr>
            <a:lstStyle/>
            <a:p>
              <a:r>
                <a:rPr lang="en-US" dirty="0"/>
                <a:t>2. Random Subsampling</a:t>
              </a:r>
            </a:p>
          </p:txBody>
        </p:sp>
        <p:sp>
          <p:nvSpPr>
            <p:cNvPr id="21" name="Rectangle 20"/>
            <p:cNvSpPr/>
            <p:nvPr/>
          </p:nvSpPr>
          <p:spPr>
            <a:xfrm>
              <a:off x="401145" y="1304272"/>
              <a:ext cx="5694855" cy="214798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683082" y="1915442"/>
            <a:ext cx="2736518"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978357" y="1916391"/>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445082" y="191483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600807" y="191637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105214" y="191483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926042" y="191483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332758" y="1915199"/>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851798" y="1915199"/>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1741236" y="1916914"/>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1683082" y="2356806"/>
            <a:ext cx="2736518"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1902154" y="235299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2516527" y="2356196"/>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3748580" y="235297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3200468" y="2356196"/>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3926042" y="2356196"/>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4113672" y="235656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3366158" y="235656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2227018" y="2353515"/>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690495" y="2796088"/>
            <a:ext cx="2736518"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2119128" y="2797037"/>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2347714" y="280500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2717761" y="2797018"/>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3441248" y="280500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3585787" y="280500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3692468" y="2795845"/>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2959228" y="2795845"/>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1843903" y="2797560"/>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439713" y="1674261"/>
            <a:ext cx="1287987" cy="971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7721755" y="1978979"/>
            <a:ext cx="2372364"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7715404" y="1980291"/>
            <a:ext cx="602301"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7715404" y="2375149"/>
            <a:ext cx="2372364"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8317705" y="2375149"/>
            <a:ext cx="602301"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7715404" y="2771319"/>
            <a:ext cx="2372364"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8913020" y="2771319"/>
            <a:ext cx="602301"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7722390" y="3162881"/>
            <a:ext cx="2372364"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9481981" y="3162881"/>
            <a:ext cx="602301"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0094120" y="2375149"/>
            <a:ext cx="1586094" cy="1090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0145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45" y="0"/>
            <a:ext cx="10515600" cy="1325563"/>
          </a:xfrm>
        </p:spPr>
        <p:txBody>
          <a:bodyPr/>
          <a:lstStyle/>
          <a:p>
            <a:r>
              <a:rPr lang="en-US" dirty="0"/>
              <a:t>Cross Validation</a:t>
            </a:r>
          </a:p>
        </p:txBody>
      </p:sp>
      <p:grpSp>
        <p:nvGrpSpPr>
          <p:cNvPr id="3" name="Group 2"/>
          <p:cNvGrpSpPr/>
          <p:nvPr/>
        </p:nvGrpSpPr>
        <p:grpSpPr>
          <a:xfrm>
            <a:off x="6216289" y="1129173"/>
            <a:ext cx="5694855" cy="2472744"/>
            <a:chOff x="6225095" y="623893"/>
            <a:chExt cx="5694855" cy="2472744"/>
          </a:xfrm>
        </p:grpSpPr>
        <p:sp>
          <p:nvSpPr>
            <p:cNvPr id="6" name="TextBox 5"/>
            <p:cNvSpPr txBox="1"/>
            <p:nvPr/>
          </p:nvSpPr>
          <p:spPr>
            <a:xfrm>
              <a:off x="6449870" y="650731"/>
              <a:ext cx="3544112" cy="369332"/>
            </a:xfrm>
            <a:prstGeom prst="rect">
              <a:avLst/>
            </a:prstGeom>
            <a:noFill/>
          </p:spPr>
          <p:txBody>
            <a:bodyPr wrap="none" rtlCol="0">
              <a:spAutoFit/>
            </a:bodyPr>
            <a:lstStyle/>
            <a:p>
              <a:r>
                <a:rPr lang="en-US" dirty="0"/>
                <a:t>3. K-Fold Cross Validation (e.g., K=4)</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113" y="1020063"/>
              <a:ext cx="4993181" cy="2007123"/>
            </a:xfrm>
            <a:prstGeom prst="rect">
              <a:avLst/>
            </a:prstGeom>
          </p:spPr>
        </p:pic>
        <p:sp>
          <p:nvSpPr>
            <p:cNvPr id="20" name="Rectangle 19"/>
            <p:cNvSpPr/>
            <p:nvPr/>
          </p:nvSpPr>
          <p:spPr>
            <a:xfrm>
              <a:off x="6225095" y="623893"/>
              <a:ext cx="5694855" cy="247274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65709" y="1129173"/>
            <a:ext cx="5694855" cy="2147981"/>
            <a:chOff x="401145" y="1304272"/>
            <a:chExt cx="5694855" cy="2147981"/>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70" y="1594980"/>
              <a:ext cx="5129862" cy="1836324"/>
            </a:xfrm>
            <a:prstGeom prst="rect">
              <a:avLst/>
            </a:prstGeom>
          </p:spPr>
        </p:pic>
        <p:sp>
          <p:nvSpPr>
            <p:cNvPr id="5" name="TextBox 4"/>
            <p:cNvSpPr txBox="1"/>
            <p:nvPr/>
          </p:nvSpPr>
          <p:spPr>
            <a:xfrm>
              <a:off x="598892" y="1350003"/>
              <a:ext cx="2495298" cy="369332"/>
            </a:xfrm>
            <a:prstGeom prst="rect">
              <a:avLst/>
            </a:prstGeom>
            <a:noFill/>
          </p:spPr>
          <p:txBody>
            <a:bodyPr wrap="none" rtlCol="0">
              <a:spAutoFit/>
            </a:bodyPr>
            <a:lstStyle/>
            <a:p>
              <a:r>
                <a:rPr lang="en-US" dirty="0"/>
                <a:t>2. Random Subsampling</a:t>
              </a:r>
            </a:p>
          </p:txBody>
        </p:sp>
        <p:sp>
          <p:nvSpPr>
            <p:cNvPr id="21" name="Rectangle 20"/>
            <p:cNvSpPr/>
            <p:nvPr/>
          </p:nvSpPr>
          <p:spPr>
            <a:xfrm>
              <a:off x="401145" y="1304272"/>
              <a:ext cx="5694855" cy="214798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01145" y="3521023"/>
            <a:ext cx="5694855" cy="2763925"/>
            <a:chOff x="6225095" y="3368623"/>
            <a:chExt cx="5694855" cy="2763925"/>
          </a:xfrm>
        </p:grpSpPr>
        <p:sp>
          <p:nvSpPr>
            <p:cNvPr id="7" name="TextBox 6"/>
            <p:cNvSpPr txBox="1"/>
            <p:nvPr/>
          </p:nvSpPr>
          <p:spPr>
            <a:xfrm>
              <a:off x="6472467" y="3391771"/>
              <a:ext cx="3334374" cy="369332"/>
            </a:xfrm>
            <a:prstGeom prst="rect">
              <a:avLst/>
            </a:prstGeom>
            <a:noFill/>
          </p:spPr>
          <p:txBody>
            <a:bodyPr wrap="none" rtlCol="0">
              <a:spAutoFit/>
            </a:bodyPr>
            <a:lstStyle/>
            <a:p>
              <a:r>
                <a:rPr lang="en-US" dirty="0"/>
                <a:t>4. Leave-one-out Cross Validation</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6642" y="3715069"/>
              <a:ext cx="5242871" cy="2417479"/>
            </a:xfrm>
            <a:prstGeom prst="rect">
              <a:avLst/>
            </a:prstGeom>
          </p:spPr>
        </p:pic>
        <p:sp>
          <p:nvSpPr>
            <p:cNvPr id="22" name="Rectangle 21"/>
            <p:cNvSpPr/>
            <p:nvPr/>
          </p:nvSpPr>
          <p:spPr>
            <a:xfrm>
              <a:off x="6225095" y="3368623"/>
              <a:ext cx="5694855" cy="27410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683082" y="1915442"/>
            <a:ext cx="2736518"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978357" y="1916391"/>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445082" y="191483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600807" y="191637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105214" y="191483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926042" y="191483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332758" y="1915199"/>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851798" y="1915199"/>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1741236" y="1916914"/>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1683082" y="2356806"/>
            <a:ext cx="2736518"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1902154" y="2352992"/>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2516527" y="2356196"/>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3748580" y="235297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3200468" y="2356196"/>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3926042" y="2356196"/>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4113672" y="235656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3366158" y="235656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2227018" y="2353515"/>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690495" y="2796088"/>
            <a:ext cx="2736518"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2119128" y="2797037"/>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2347714" y="280500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2717761" y="2797018"/>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3441248" y="280500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3585787" y="2805003"/>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3692468" y="2795845"/>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2959228" y="2795845"/>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1843903" y="2797560"/>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439713" y="1674261"/>
            <a:ext cx="1287987" cy="971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1785520" y="4299917"/>
            <a:ext cx="2799180"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1779170" y="4301229"/>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785520" y="4663938"/>
            <a:ext cx="2799180"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1893470" y="4655725"/>
            <a:ext cx="88568"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1785520" y="5046623"/>
            <a:ext cx="2799180"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2007770" y="5047935"/>
            <a:ext cx="90596"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1779170" y="5861951"/>
            <a:ext cx="2799180"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4497352" y="5862605"/>
            <a:ext cx="90596"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377042" y="5448301"/>
            <a:ext cx="1683522" cy="398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7721755" y="1978979"/>
            <a:ext cx="2372364"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7715404" y="1980291"/>
            <a:ext cx="602301"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7715404" y="2375149"/>
            <a:ext cx="2372364"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8317705" y="2375149"/>
            <a:ext cx="602301"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7715404" y="2771319"/>
            <a:ext cx="2372364"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p:cNvSpPr/>
          <p:nvPr/>
        </p:nvSpPr>
        <p:spPr>
          <a:xfrm>
            <a:off x="8913020" y="2771319"/>
            <a:ext cx="602301"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7722390" y="3162881"/>
            <a:ext cx="2372364" cy="30303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p:cNvSpPr/>
          <p:nvPr/>
        </p:nvSpPr>
        <p:spPr>
          <a:xfrm>
            <a:off x="9481981" y="3162881"/>
            <a:ext cx="602301" cy="303033"/>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0094120" y="2375149"/>
            <a:ext cx="1586094" cy="1090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5945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Title 1"/>
          <p:cNvSpPr txBox="1">
            <a:spLocks/>
          </p:cNvSpPr>
          <p:nvPr/>
        </p:nvSpPr>
        <p:spPr>
          <a:xfrm>
            <a:off x="862620" y="4608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Bayesian model selection</a:t>
            </a:r>
          </a:p>
        </p:txBody>
      </p:sp>
      <mc:AlternateContent xmlns:mc="http://schemas.openxmlformats.org/markup-compatibility/2006" xmlns:a14="http://schemas.microsoft.com/office/drawing/2010/main">
        <mc:Choice Requires="a14">
          <p:sp>
            <p:nvSpPr>
              <p:cNvPr id="5" name="Rectangle 4"/>
              <p:cNvSpPr/>
              <p:nvPr/>
            </p:nvSpPr>
            <p:spPr>
              <a:xfrm>
                <a:off x="3508039" y="2300814"/>
                <a:ext cx="4468274" cy="100495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GB" sz="2800" i="1" smtClean="0">
                          <a:latin typeface="Cambria Math" panose="02040503050406030204" pitchFamily="18" charset="0"/>
                        </a:rPr>
                        <m:t>𝑝</m:t>
                      </m:r>
                      <m:d>
                        <m:dPr>
                          <m:ctrlPr>
                            <a:rPr lang="en-GB" sz="2800" i="1">
                              <a:latin typeface="Cambria Math" panose="02040503050406030204" pitchFamily="18" charset="0"/>
                            </a:rPr>
                          </m:ctrlPr>
                        </m:dPr>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e>
                          <m:r>
                            <a:rPr lang="en-GB" sz="2800" b="0" i="1" smtClean="0">
                              <a:latin typeface="Cambria Math" panose="02040503050406030204" pitchFamily="18" charset="0"/>
                              <a:ea typeface="Cambria Math" panose="02040503050406030204" pitchFamily="18" charset="0"/>
                            </a:rPr>
                            <m:t>𝐷</m:t>
                          </m:r>
                        </m:e>
                      </m:d>
                      <m:r>
                        <a:rPr lang="en-GB" sz="2800" i="1">
                          <a:latin typeface="Cambria Math" panose="02040503050406030204" pitchFamily="18" charset="0"/>
                          <a:ea typeface="Cambria Math" panose="02040503050406030204" pitchFamily="18" charset="0"/>
                        </a:rPr>
                        <m:t>=</m:t>
                      </m:r>
                      <m:f>
                        <m:fPr>
                          <m:ctrlPr>
                            <a:rPr lang="en-GB" sz="2800" i="1">
                              <a:latin typeface="Cambria Math" panose="02040503050406030204" pitchFamily="18" charset="0"/>
                              <a:ea typeface="Cambria Math" panose="02040503050406030204" pitchFamily="18" charset="0"/>
                            </a:rPr>
                          </m:ctrlPr>
                        </m:fPr>
                        <m:num>
                          <m:r>
                            <a:rPr lang="en-GB" sz="2800" i="1">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𝐷</m:t>
                              </m:r>
                            </m:e>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d>
                          <m:r>
                            <a:rPr lang="en-GB" sz="2800" i="1">
                              <a:latin typeface="Cambria Math" panose="02040503050406030204" pitchFamily="18" charset="0"/>
                            </a:rPr>
                            <m:t>𝑝</m:t>
                          </m:r>
                          <m:r>
                            <a:rPr lang="en-GB" sz="2800" b="0" i="1" smtClean="0">
                              <a:latin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r>
                            <a:rPr lang="en-GB" sz="2800" b="0" i="1" smtClean="0">
                              <a:latin typeface="Cambria Math" panose="02040503050406030204" pitchFamily="18" charset="0"/>
                            </a:rPr>
                            <m:t>)</m:t>
                          </m:r>
                          <m:r>
                            <m:rPr>
                              <m:nor/>
                            </m:rPr>
                            <a:rPr lang="en-GB" sz="2800" i="1" dirty="0"/>
                            <m:t> </m:t>
                          </m:r>
                        </m:num>
                        <m:den>
                          <m:r>
                            <a:rPr lang="en-GB" sz="2800" i="1">
                              <a:latin typeface="Cambria Math" panose="02040503050406030204" pitchFamily="18" charset="0"/>
                            </a:rPr>
                            <m:t>𝑝</m:t>
                          </m:r>
                          <m:r>
                            <a:rPr lang="en-GB" sz="2800" b="0" i="1" smtClean="0">
                              <a:latin typeface="Cambria Math" panose="02040503050406030204" pitchFamily="18" charset="0"/>
                            </a:rPr>
                            <m:t>(</m:t>
                          </m:r>
                          <m:r>
                            <a:rPr lang="en-GB" sz="2800" b="0" i="1" smtClean="0">
                              <a:latin typeface="Cambria Math" panose="02040503050406030204" pitchFamily="18" charset="0"/>
                            </a:rPr>
                            <m:t>𝐷</m:t>
                          </m:r>
                          <m:r>
                            <a:rPr lang="en-GB" sz="2800" b="0" i="1" smtClean="0">
                              <a:latin typeface="Cambria Math" panose="02040503050406030204" pitchFamily="18" charset="0"/>
                            </a:rPr>
                            <m:t>)</m:t>
                          </m:r>
                          <m:r>
                            <m:rPr>
                              <m:nor/>
                            </m:rPr>
                            <a:rPr lang="en-GB" sz="2800" i="1" dirty="0"/>
                            <m:t> </m:t>
                          </m:r>
                        </m:den>
                      </m:f>
                    </m:oMath>
                  </m:oMathPara>
                </a14:m>
                <a:endParaRPr lang="en-GB" sz="2800" i="1" dirty="0"/>
              </a:p>
            </p:txBody>
          </p:sp>
        </mc:Choice>
        <mc:Fallback xmlns="">
          <p:sp>
            <p:nvSpPr>
              <p:cNvPr id="4" name="Rectangle 3"/>
              <p:cNvSpPr>
                <a:spLocks noRot="1" noChangeAspect="1" noMove="1" noResize="1" noEditPoints="1" noAdjustHandles="1" noChangeArrowheads="1" noChangeShapeType="1" noTextEdit="1"/>
              </p:cNvSpPr>
              <p:nvPr/>
            </p:nvSpPr>
            <p:spPr>
              <a:xfrm>
                <a:off x="3508039" y="2300814"/>
                <a:ext cx="4468274" cy="1004955"/>
              </a:xfrm>
              <a:prstGeom prst="rect">
                <a:avLst/>
              </a:prstGeom>
              <a:blipFill rotWithShape="0">
                <a:blip r:embed="rId3"/>
                <a:stretch>
                  <a:fillRect/>
                </a:stretch>
              </a:blipFill>
            </p:spPr>
            <p:txBody>
              <a:bodyPr/>
              <a:lstStyle/>
              <a:p>
                <a:r>
                  <a:rPr lang="sv-SE">
                    <a:noFill/>
                  </a:rPr>
                  <a:t> </a:t>
                </a:r>
              </a:p>
            </p:txBody>
          </p:sp>
        </mc:Fallback>
      </mc:AlternateContent>
      <p:sp>
        <p:nvSpPr>
          <p:cNvPr id="6" name="TextBox 5"/>
          <p:cNvSpPr txBox="1"/>
          <p:nvPr/>
        </p:nvSpPr>
        <p:spPr>
          <a:xfrm>
            <a:off x="2057400" y="2569316"/>
            <a:ext cx="751115" cy="584775"/>
          </a:xfrm>
          <a:prstGeom prst="rect">
            <a:avLst/>
          </a:prstGeom>
          <a:noFill/>
        </p:spPr>
        <p:txBody>
          <a:bodyPr wrap="square" rtlCol="0">
            <a:spAutoFit/>
          </a:bodyPr>
          <a:lstStyle/>
          <a:p>
            <a:pPr algn="ctr"/>
            <a:r>
              <a:rPr lang="en-GB" sz="3200" i="1" dirty="0"/>
              <a:t>(</a:t>
            </a:r>
            <a:r>
              <a:rPr lang="en-GB" sz="3200" i="1" dirty="0" err="1"/>
              <a:t>i</a:t>
            </a:r>
            <a:r>
              <a:rPr lang="en-GB" sz="3200" i="1" dirty="0"/>
              <a:t>)</a:t>
            </a:r>
          </a:p>
        </p:txBody>
      </p:sp>
      <p:sp>
        <p:nvSpPr>
          <p:cNvPr id="7" name="TextBox 6"/>
          <p:cNvSpPr txBox="1"/>
          <p:nvPr/>
        </p:nvSpPr>
        <p:spPr>
          <a:xfrm>
            <a:off x="2057399" y="4197860"/>
            <a:ext cx="751115" cy="584775"/>
          </a:xfrm>
          <a:prstGeom prst="rect">
            <a:avLst/>
          </a:prstGeom>
          <a:noFill/>
        </p:spPr>
        <p:txBody>
          <a:bodyPr wrap="square" rtlCol="0">
            <a:spAutoFit/>
          </a:bodyPr>
          <a:lstStyle/>
          <a:p>
            <a:pPr algn="ctr"/>
            <a:r>
              <a:rPr lang="en-GB" sz="3200" i="1" dirty="0"/>
              <a:t>(ii)</a:t>
            </a:r>
          </a:p>
        </p:txBody>
      </p:sp>
      <mc:AlternateContent xmlns:mc="http://schemas.openxmlformats.org/markup-compatibility/2006" xmlns:a14="http://schemas.microsoft.com/office/drawing/2010/main">
        <mc:Choice Requires="a14">
          <p:sp>
            <p:nvSpPr>
              <p:cNvPr id="8" name="Rectangle 7"/>
              <p:cNvSpPr/>
              <p:nvPr/>
            </p:nvSpPr>
            <p:spPr>
              <a:xfrm>
                <a:off x="3508039" y="4197860"/>
                <a:ext cx="6612964" cy="74943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func>
                        <m:funcPr>
                          <m:ctrlPr>
                            <a:rPr lang="en-GB" sz="2800" b="0" i="1" smtClean="0">
                              <a:latin typeface="Cambria Math" panose="02040503050406030204" pitchFamily="18" charset="0"/>
                              <a:ea typeface="Cambria Math" panose="02040503050406030204" pitchFamily="18" charset="0"/>
                            </a:rPr>
                          </m:ctrlPr>
                        </m:funcPr>
                        <m:fName>
                          <m:sSub>
                            <m:sSubPr>
                              <m:ctrlPr>
                                <a:rPr lang="en-GB" sz="2800" i="1">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r>
                            <a:rPr lang="en-GB" sz="2800" b="0" i="1" smtClean="0">
                              <a:latin typeface="Cambria Math" panose="02040503050406030204" pitchFamily="18" charset="0"/>
                              <a:ea typeface="Cambria Math" panose="02040503050406030204" pitchFamily="18" charset="0"/>
                            </a:rPr>
                            <m:t>=</m:t>
                          </m:r>
                          <m:limLow>
                            <m:limLowPr>
                              <m:ctrlPr>
                                <a:rPr lang="en-GB" sz="2800" b="0" i="1" smtClean="0">
                                  <a:latin typeface="Cambria Math" panose="02040503050406030204" pitchFamily="18" charset="0"/>
                                  <a:ea typeface="Cambria Math" panose="02040503050406030204" pitchFamily="18" charset="0"/>
                                </a:rPr>
                              </m:ctrlPr>
                            </m:limLowPr>
                            <m:e>
                              <m:r>
                                <a:rPr lang="en-GB" sz="2800" b="0" i="1" smtClean="0">
                                  <a:latin typeface="Cambria Math" panose="02040503050406030204" pitchFamily="18" charset="0"/>
                                  <a:ea typeface="Cambria Math" panose="02040503050406030204" pitchFamily="18" charset="0"/>
                                </a:rPr>
                                <m:t>𝑎𝑟𝑔𝑚𝑎𝑥</m:t>
                              </m:r>
                            </m:e>
                            <m:lim>
                              <m:r>
                                <a:rPr lang="en-GB" sz="2800" b="1" i="1" smtClean="0">
                                  <a:latin typeface="Cambria Math" panose="02040503050406030204" pitchFamily="18" charset="0"/>
                                  <a:ea typeface="Cambria Math" panose="02040503050406030204" pitchFamily="18" charset="0"/>
                                </a:rPr>
                                <m:t>𝑴</m:t>
                              </m:r>
                            </m:lim>
                          </m:limLow>
                        </m:fName>
                        <m:e>
                          <m:r>
                            <a:rPr lang="en-GB" sz="2800" b="0" i="1" smtClean="0">
                              <a:latin typeface="Cambria Math" panose="02040503050406030204" pitchFamily="18" charset="0"/>
                              <a:ea typeface="Cambria Math" panose="02040503050406030204" pitchFamily="18" charset="0"/>
                            </a:rPr>
                            <m:t>𝑝</m:t>
                          </m:r>
                          <m:d>
                            <m:dPr>
                              <m:ctrlPr>
                                <a:rPr lang="en-GB" sz="2800" b="0" i="1" smtClean="0">
                                  <a:latin typeface="Cambria Math" panose="02040503050406030204" pitchFamily="18" charset="0"/>
                                  <a:ea typeface="Cambria Math" panose="02040503050406030204" pitchFamily="18" charset="0"/>
                                </a:rPr>
                              </m:ctrlPr>
                            </m:dPr>
                            <m:e>
                              <m:r>
                                <a:rPr lang="en-GB" sz="2800" b="1" i="1" smtClean="0">
                                  <a:latin typeface="Cambria Math" panose="02040503050406030204" pitchFamily="18" charset="0"/>
                                  <a:ea typeface="Cambria Math" panose="02040503050406030204" pitchFamily="18" charset="0"/>
                                </a:rPr>
                                <m:t>𝑴</m:t>
                              </m:r>
                            </m:e>
                            <m:e>
                              <m:r>
                                <a:rPr lang="en-GB" sz="2800" b="0" i="1" smtClean="0">
                                  <a:latin typeface="Cambria Math" panose="02040503050406030204" pitchFamily="18" charset="0"/>
                                  <a:ea typeface="Cambria Math" panose="02040503050406030204" pitchFamily="18" charset="0"/>
                                </a:rPr>
                                <m:t>𝐷</m:t>
                              </m:r>
                            </m:e>
                          </m:d>
                          <m:r>
                            <a:rPr lang="en-GB" sz="2800" b="0"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  </m:t>
                          </m:r>
                          <m:r>
                            <a:rPr lang="en-GB" sz="2800" b="1" i="1">
                              <a:latin typeface="Cambria Math" panose="02040503050406030204" pitchFamily="18" charset="0"/>
                              <a:ea typeface="Cambria Math" panose="02040503050406030204" pitchFamily="18" charset="0"/>
                            </a:rPr>
                            <m:t>𝑴</m:t>
                          </m:r>
                          <m:r>
                            <a:rPr lang="en-GB" sz="2800" i="1">
                              <a:latin typeface="Cambria Math" panose="02040503050406030204" pitchFamily="18" charset="0"/>
                              <a:ea typeface="Cambria Math" panose="02040503050406030204" pitchFamily="18" charset="0"/>
                            </a:rPr>
                            <m:t>=</m:t>
                          </m:r>
                          <m:sSubSup>
                            <m:sSubSupPr>
                              <m:ctrlPr>
                                <a:rPr lang="en-GB" sz="2800" i="1">
                                  <a:latin typeface="Cambria Math" panose="02040503050406030204" pitchFamily="18" charset="0"/>
                                  <a:ea typeface="Cambria Math" panose="02040503050406030204" pitchFamily="18" charset="0"/>
                                </a:rPr>
                              </m:ctrlPr>
                            </m:sSubSupPr>
                            <m:e>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r>
                                <a:rPr lang="en-GB" sz="2800" i="1">
                                  <a:latin typeface="Cambria Math" panose="02040503050406030204" pitchFamily="18" charset="0"/>
                                  <a:ea typeface="Cambria Math" panose="02040503050406030204" pitchFamily="18" charset="0"/>
                                </a:rPr>
                                <m:t>}</m:t>
                              </m:r>
                            </m:e>
                            <m:sub>
                              <m:r>
                                <a:rPr lang="en-GB" sz="2800" i="1">
                                  <a:latin typeface="Cambria Math" panose="02040503050406030204" pitchFamily="18" charset="0"/>
                                  <a:ea typeface="Cambria Math" panose="02040503050406030204" pitchFamily="18" charset="0"/>
                                </a:rPr>
                                <m:t>𝑘</m:t>
                              </m:r>
                              <m:r>
                                <a:rPr lang="en-GB" sz="2800" i="1">
                                  <a:latin typeface="Cambria Math" panose="02040503050406030204" pitchFamily="18" charset="0"/>
                                  <a:ea typeface="Cambria Math" panose="02040503050406030204" pitchFamily="18" charset="0"/>
                                </a:rPr>
                                <m:t>=1</m:t>
                              </m:r>
                            </m:sub>
                            <m:sup>
                              <m:r>
                                <a:rPr lang="en-GB" sz="2800" i="1">
                                  <a:latin typeface="Cambria Math" panose="02040503050406030204" pitchFamily="18" charset="0"/>
                                  <a:ea typeface="Cambria Math" panose="02040503050406030204" pitchFamily="18" charset="0"/>
                                </a:rPr>
                                <m:t>𝐾</m:t>
                              </m:r>
                            </m:sup>
                          </m:sSubSup>
                        </m:e>
                      </m:func>
                    </m:oMath>
                  </m:oMathPara>
                </a14:m>
                <a:endParaRPr lang="en-GB" sz="2800" b="0" i="1" dirty="0">
                  <a:latin typeface="Cambria Math" panose="02040503050406030204" pitchFamily="18" charset="0"/>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508039" y="4197860"/>
                <a:ext cx="6612964" cy="749436"/>
              </a:xfrm>
              <a:prstGeom prst="rect">
                <a:avLst/>
              </a:prstGeom>
              <a:blipFill rotWithShape="0">
                <a:blip r:embed="rId4"/>
                <a:stretch>
                  <a:fillRect/>
                </a:stretch>
              </a:blipFill>
            </p:spPr>
            <p:txBody>
              <a:bodyPr/>
              <a:lstStyle/>
              <a:p>
                <a:r>
                  <a:rPr lang="sv-SE">
                    <a:noFill/>
                  </a:rPr>
                  <a:t> </a:t>
                </a:r>
              </a:p>
            </p:txBody>
          </p:sp>
        </mc:Fallback>
      </mc:AlternateContent>
      <p:grpSp>
        <p:nvGrpSpPr>
          <p:cNvPr id="9" name="Group 8"/>
          <p:cNvGrpSpPr/>
          <p:nvPr/>
        </p:nvGrpSpPr>
        <p:grpSpPr>
          <a:xfrm>
            <a:off x="8675837" y="2233106"/>
            <a:ext cx="4338678" cy="1030760"/>
            <a:chOff x="7853322" y="394833"/>
            <a:chExt cx="4338678" cy="1030760"/>
          </a:xfrm>
        </p:grpSpPr>
        <p:grpSp>
          <p:nvGrpSpPr>
            <p:cNvPr id="10" name="Group 9"/>
            <p:cNvGrpSpPr/>
            <p:nvPr/>
          </p:nvGrpSpPr>
          <p:grpSpPr>
            <a:xfrm>
              <a:off x="7926111" y="471486"/>
              <a:ext cx="4265889" cy="954107"/>
              <a:chOff x="8165845" y="2213552"/>
              <a:chExt cx="4265889" cy="954107"/>
            </a:xfrm>
          </p:grpSpPr>
          <mc:AlternateContent xmlns:mc="http://schemas.openxmlformats.org/markup-compatibility/2006" xmlns:a14="http://schemas.microsoft.com/office/drawing/2010/main">
            <mc:Choice Requires="a14">
              <p:sp>
                <p:nvSpPr>
                  <p:cNvPr id="12" name="Rectangle 11"/>
                  <p:cNvSpPr/>
                  <p:nvPr/>
                </p:nvSpPr>
                <p:spPr>
                  <a:xfrm>
                    <a:off x="8165845" y="2213552"/>
                    <a:ext cx="627173" cy="9541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𝐷</m:t>
                          </m:r>
                          <m:r>
                            <a:rPr lang="en-GB" sz="2800" b="0" i="1" smtClean="0">
                              <a:latin typeface="Cambria Math" panose="02040503050406030204" pitchFamily="18" charset="0"/>
                            </a:rPr>
                            <m:t> </m:t>
                          </m:r>
                        </m:oMath>
                      </m:oMathPara>
                    </a14:m>
                    <a:endParaRPr lang="en-GB"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oMath>
                      </m:oMathPara>
                    </a14:m>
                    <a:endParaRPr lang="en-GB" sz="2800" dirty="0"/>
                  </a:p>
                </p:txBody>
              </p:sp>
            </mc:Choice>
            <mc:Fallback xmlns="">
              <p:sp>
                <p:nvSpPr>
                  <p:cNvPr id="10" name="Rectangle 9"/>
                  <p:cNvSpPr>
                    <a:spLocks noRot="1" noChangeAspect="1" noMove="1" noResize="1" noEditPoints="1" noAdjustHandles="1" noChangeArrowheads="1" noChangeShapeType="1" noTextEdit="1"/>
                  </p:cNvSpPr>
                  <p:nvPr/>
                </p:nvSpPr>
                <p:spPr>
                  <a:xfrm>
                    <a:off x="8165845" y="2213552"/>
                    <a:ext cx="627173" cy="954107"/>
                  </a:xfrm>
                  <a:prstGeom prst="rect">
                    <a:avLst/>
                  </a:prstGeom>
                  <a:blipFill rotWithShape="0">
                    <a:blip r:embed="rId5"/>
                    <a:stretch>
                      <a:fillRect/>
                    </a:stretch>
                  </a:blipFill>
                </p:spPr>
                <p:txBody>
                  <a:bodyPr/>
                  <a:lstStyle/>
                  <a:p>
                    <a:r>
                      <a:rPr lang="sv-SE">
                        <a:noFill/>
                      </a:rPr>
                      <a:t> </a:t>
                    </a:r>
                  </a:p>
                </p:txBody>
              </p:sp>
            </mc:Fallback>
          </mc:AlternateContent>
          <p:sp>
            <p:nvSpPr>
              <p:cNvPr id="13" name="TextBox 12"/>
              <p:cNvSpPr txBox="1"/>
              <p:nvPr/>
            </p:nvSpPr>
            <p:spPr>
              <a:xfrm>
                <a:off x="8639467" y="2232024"/>
                <a:ext cx="2281382" cy="461665"/>
              </a:xfrm>
              <a:prstGeom prst="rect">
                <a:avLst/>
              </a:prstGeom>
              <a:noFill/>
            </p:spPr>
            <p:txBody>
              <a:bodyPr wrap="square" rtlCol="0">
                <a:spAutoFit/>
              </a:bodyPr>
              <a:lstStyle/>
              <a:p>
                <a:r>
                  <a:rPr lang="en-GB" sz="2400" dirty="0"/>
                  <a:t>: observed data</a:t>
                </a:r>
              </a:p>
            </p:txBody>
          </p:sp>
          <p:sp>
            <p:nvSpPr>
              <p:cNvPr id="14" name="TextBox 13"/>
              <p:cNvSpPr txBox="1"/>
              <p:nvPr/>
            </p:nvSpPr>
            <p:spPr>
              <a:xfrm>
                <a:off x="8635590" y="2673460"/>
                <a:ext cx="3796144" cy="461665"/>
              </a:xfrm>
              <a:prstGeom prst="rect">
                <a:avLst/>
              </a:prstGeom>
              <a:noFill/>
            </p:spPr>
            <p:txBody>
              <a:bodyPr wrap="square" rtlCol="0">
                <a:spAutoFit/>
              </a:bodyPr>
              <a:lstStyle/>
              <a:p>
                <a:r>
                  <a:rPr lang="en-GB" sz="2400" dirty="0"/>
                  <a:t>: a model</a:t>
                </a:r>
              </a:p>
            </p:txBody>
          </p:sp>
        </p:grpSp>
        <p:sp>
          <p:nvSpPr>
            <p:cNvPr id="11" name="Rectangle 10"/>
            <p:cNvSpPr/>
            <p:nvPr/>
          </p:nvSpPr>
          <p:spPr>
            <a:xfrm>
              <a:off x="7853322" y="394833"/>
              <a:ext cx="2702383" cy="10307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p:cNvSpPr/>
          <p:nvPr/>
        </p:nvSpPr>
        <p:spPr>
          <a:xfrm>
            <a:off x="963671" y="5197672"/>
            <a:ext cx="10538518" cy="954107"/>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0000"/>
                </a:solidFill>
              </a:rPr>
              <a:t>Bayesian model selection uses the rules of probability theory to select among different models</a:t>
            </a:r>
            <a:endParaRPr lang="sv-SE" sz="2800" dirty="0"/>
          </a:p>
        </p:txBody>
      </p:sp>
    </p:spTree>
    <p:extLst>
      <p:ext uri="{BB962C8B-B14F-4D97-AF65-F5344CB8AC3E}">
        <p14:creationId xmlns:p14="http://schemas.microsoft.com/office/powerpoint/2010/main" val="282118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Bayes factor</a:t>
            </a:r>
          </a:p>
        </p:txBody>
      </p:sp>
      <p:sp>
        <p:nvSpPr>
          <p:cNvPr id="3" name="Content Placeholder 2"/>
          <p:cNvSpPr>
            <a:spLocks noGrp="1"/>
          </p:cNvSpPr>
          <p:nvPr>
            <p:ph idx="1"/>
          </p:nvPr>
        </p:nvSpPr>
        <p:spPr/>
        <p:txBody>
          <a:bodyPr/>
          <a:lstStyle/>
          <a:p>
            <a:r>
              <a:rPr lang="en-GB" dirty="0"/>
              <a:t>Assume two models         and </a:t>
            </a:r>
          </a:p>
          <a:p>
            <a:r>
              <a:rPr lang="en-GB" dirty="0"/>
              <a:t>The posterior for model </a:t>
            </a:r>
            <a:r>
              <a:rPr lang="en-GB" i="1" dirty="0"/>
              <a:t>k</a:t>
            </a:r>
            <a:r>
              <a:rPr lang="en-GB" dirty="0"/>
              <a:t> is:</a:t>
            </a:r>
          </a:p>
          <a:p>
            <a:endParaRPr lang="en-GB" dirty="0"/>
          </a:p>
          <a:p>
            <a:endParaRPr lang="en-GB" dirty="0"/>
          </a:p>
          <a:p>
            <a:endParaRPr lang="en-GB" dirty="0"/>
          </a:p>
          <a:p>
            <a:r>
              <a:rPr lang="en-GB" dirty="0"/>
              <a:t>By dividing the two posteriors </a:t>
            </a:r>
            <a:r>
              <a:rPr lang="en-GB" b="1" dirty="0"/>
              <a:t>(model evidence):</a:t>
            </a:r>
          </a:p>
        </p:txBody>
      </p:sp>
      <mc:AlternateContent xmlns:mc="http://schemas.openxmlformats.org/markup-compatibility/2006" xmlns:a14="http://schemas.microsoft.com/office/drawing/2010/main">
        <mc:Choice Requires="a14">
          <p:sp>
            <p:nvSpPr>
              <p:cNvPr id="4" name="Rectangle 3"/>
              <p:cNvSpPr/>
              <p:nvPr/>
            </p:nvSpPr>
            <p:spPr>
              <a:xfrm>
                <a:off x="4113188" y="1766888"/>
                <a:ext cx="7104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i="1">
                              <a:latin typeface="Cambria Math" panose="02040503050406030204" pitchFamily="18" charset="0"/>
                            </a:rPr>
                          </m:ctrlPr>
                        </m:sSubPr>
                        <m:e>
                          <m:r>
                            <a:rPr lang="en-GB" sz="2800" i="1">
                              <a:latin typeface="Cambria Math" panose="02040503050406030204" pitchFamily="18" charset="0"/>
                            </a:rPr>
                            <m:t>𝑀</m:t>
                          </m:r>
                        </m:e>
                        <m:sub>
                          <m:r>
                            <a:rPr lang="en-GB" sz="2800" i="1">
                              <a:latin typeface="Cambria Math" panose="02040503050406030204" pitchFamily="18" charset="0"/>
                            </a:rPr>
                            <m:t>1</m:t>
                          </m:r>
                        </m:sub>
                      </m:sSub>
                    </m:oMath>
                  </m:oMathPara>
                </a14:m>
                <a:endParaRPr lang="en-GB" sz="2800" b="0" i="1" dirty="0"/>
              </a:p>
            </p:txBody>
          </p:sp>
        </mc:Choice>
        <mc:Fallback xmlns="">
          <p:sp>
            <p:nvSpPr>
              <p:cNvPr id="4" name="Rectangle 3"/>
              <p:cNvSpPr>
                <a:spLocks noRot="1" noChangeAspect="1" noMove="1" noResize="1" noEditPoints="1" noAdjustHandles="1" noChangeArrowheads="1" noChangeShapeType="1" noTextEdit="1"/>
              </p:cNvSpPr>
              <p:nvPr/>
            </p:nvSpPr>
            <p:spPr>
              <a:xfrm>
                <a:off x="4113188" y="1766888"/>
                <a:ext cx="710451" cy="52322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85833" y="1783039"/>
                <a:ext cx="71872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i="1">
                              <a:latin typeface="Cambria Math" panose="02040503050406030204" pitchFamily="18" charset="0"/>
                            </a:rPr>
                          </m:ctrlPr>
                        </m:sSubPr>
                        <m:e>
                          <m:r>
                            <a:rPr lang="en-GB" sz="2800" i="1">
                              <a:latin typeface="Cambria Math" panose="02040503050406030204" pitchFamily="18" charset="0"/>
                            </a:rPr>
                            <m:t>𝑀</m:t>
                          </m:r>
                        </m:e>
                        <m:sub>
                          <m:r>
                            <a:rPr lang="en-GB" sz="2800" i="1">
                              <a:latin typeface="Cambria Math" panose="02040503050406030204" pitchFamily="18" charset="0"/>
                            </a:rPr>
                            <m:t>2</m:t>
                          </m:r>
                        </m:sub>
                      </m:sSub>
                    </m:oMath>
                  </m:oMathPara>
                </a14:m>
                <a:endParaRPr lang="en-GB" sz="2800" b="0" i="1" dirty="0"/>
              </a:p>
            </p:txBody>
          </p:sp>
        </mc:Choice>
        <mc:Fallback xmlns="">
          <p:sp>
            <p:nvSpPr>
              <p:cNvPr id="5" name="Rectangle 4"/>
              <p:cNvSpPr>
                <a:spLocks noRot="1" noChangeAspect="1" noMove="1" noResize="1" noEditPoints="1" noAdjustHandles="1" noChangeArrowheads="1" noChangeShapeType="1" noTextEdit="1"/>
              </p:cNvSpPr>
              <p:nvPr/>
            </p:nvSpPr>
            <p:spPr>
              <a:xfrm>
                <a:off x="5385833" y="1783039"/>
                <a:ext cx="718722" cy="52322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19325" y="2845629"/>
                <a:ext cx="7051739" cy="1004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𝑝</m:t>
                      </m:r>
                      <m:d>
                        <m:dPr>
                          <m:ctrlPr>
                            <a:rPr lang="en-GB" sz="2800" b="0" i="1" smtClean="0">
                              <a:latin typeface="Cambria Math" panose="02040503050406030204" pitchFamily="18" charset="0"/>
                            </a:rPr>
                          </m:ctrlPr>
                        </m:dPr>
                        <m:e>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𝑀</m:t>
                              </m:r>
                            </m:e>
                            <m:sub>
                              <m:r>
                                <a:rPr lang="en-GB" sz="2800" b="0" i="1" smtClean="0">
                                  <a:latin typeface="Cambria Math" panose="02040503050406030204" pitchFamily="18" charset="0"/>
                                </a:rPr>
                                <m:t>𝑘</m:t>
                              </m:r>
                            </m:sub>
                          </m:sSub>
                        </m:e>
                        <m:e>
                          <m:r>
                            <a:rPr lang="en-GB" sz="2800" b="0" i="1" smtClean="0">
                              <a:latin typeface="Cambria Math" panose="02040503050406030204" pitchFamily="18" charset="0"/>
                            </a:rPr>
                            <m:t>𝐷</m:t>
                          </m:r>
                        </m:e>
                      </m:d>
                      <m:r>
                        <a:rPr lang="en-GB" sz="2800" b="0" i="1" smtClean="0">
                          <a:latin typeface="Cambria Math" panose="02040503050406030204" pitchFamily="18" charset="0"/>
                          <a:ea typeface="Cambria Math" panose="02040503050406030204" pitchFamily="18" charset="0"/>
                        </a:rPr>
                        <m:t>=</m:t>
                      </m:r>
                      <m:f>
                        <m:fPr>
                          <m:ctrlPr>
                            <a:rPr lang="en-GB" sz="2800" b="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rPr>
                            <m:t>𝑝</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𝐷</m:t>
                              </m:r>
                            </m:e>
                            <m:e>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𝑀</m:t>
                                  </m:r>
                                </m:e>
                                <m:sub>
                                  <m:r>
                                    <a:rPr lang="en-GB" sz="2800" b="0" i="1" smtClean="0">
                                      <a:latin typeface="Cambria Math" panose="02040503050406030204" pitchFamily="18" charset="0"/>
                                    </a:rPr>
                                    <m:t>𝑘</m:t>
                                  </m:r>
                                </m:sub>
                              </m:sSub>
                            </m:e>
                          </m:d>
                          <m:r>
                            <a:rPr lang="en-GB" sz="2800" b="0" i="1" smtClean="0">
                              <a:latin typeface="Cambria Math" panose="02040503050406030204" pitchFamily="18" charset="0"/>
                              <a:ea typeface="Cambria Math" panose="02040503050406030204" pitchFamily="18" charset="0"/>
                            </a:rPr>
                            <m:t>𝑝</m:t>
                          </m:r>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𝑀</m:t>
                              </m:r>
                            </m:e>
                            <m:sub>
                              <m:r>
                                <a:rPr lang="en-GB" sz="2800" b="0" i="1" smtClean="0">
                                  <a:latin typeface="Cambria Math" panose="02040503050406030204" pitchFamily="18" charset="0"/>
                                  <a:ea typeface="Cambria Math" panose="02040503050406030204" pitchFamily="18" charset="0"/>
                                </a:rPr>
                                <m:t>𝑘</m:t>
                              </m:r>
                            </m:sub>
                          </m:sSub>
                          <m:r>
                            <a:rPr lang="en-GB" sz="2800" b="0" i="1" smtClean="0">
                              <a:latin typeface="Cambria Math" panose="02040503050406030204" pitchFamily="18" charset="0"/>
                              <a:ea typeface="Cambria Math" panose="02040503050406030204" pitchFamily="18" charset="0"/>
                            </a:rPr>
                            <m:t>)</m:t>
                          </m:r>
                          <m:r>
                            <m:rPr>
                              <m:nor/>
                            </m:rPr>
                            <a:rPr lang="en-GB" sz="2800" b="0" i="1" dirty="0" smtClean="0"/>
                            <m:t> </m:t>
                          </m:r>
                        </m:num>
                        <m:den>
                          <m:r>
                            <a:rPr lang="en-GB" sz="2800" b="0" i="1" smtClean="0">
                              <a:latin typeface="Cambria Math" panose="02040503050406030204" pitchFamily="18" charset="0"/>
                            </a:rPr>
                            <m:t>𝑝</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𝐷</m:t>
                              </m:r>
                            </m:e>
                            <m:e>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𝑀</m:t>
                                  </m:r>
                                </m:e>
                                <m:sub>
                                  <m:r>
                                    <a:rPr lang="en-GB" sz="2800" b="0" i="1" smtClean="0">
                                      <a:latin typeface="Cambria Math" panose="02040503050406030204" pitchFamily="18" charset="0"/>
                                    </a:rPr>
                                    <m:t>1</m:t>
                                  </m:r>
                                </m:sub>
                              </m:sSub>
                            </m:e>
                          </m:d>
                          <m:r>
                            <a:rPr lang="en-GB" sz="2800" b="0" i="1" smtClean="0">
                              <a:latin typeface="Cambria Math" panose="02040503050406030204" pitchFamily="18" charset="0"/>
                              <a:ea typeface="Cambria Math" panose="02040503050406030204" pitchFamily="18" charset="0"/>
                            </a:rPr>
                            <m:t>𝑝</m:t>
                          </m:r>
                          <m:d>
                            <m:dPr>
                              <m:ctrlPr>
                                <a:rPr lang="en-GB" sz="2800" b="0" i="1" smtClean="0">
                                  <a:latin typeface="Cambria Math" panose="02040503050406030204" pitchFamily="18" charset="0"/>
                                  <a:ea typeface="Cambria Math" panose="02040503050406030204" pitchFamily="18" charset="0"/>
                                </a:rPr>
                              </m:ctrlPr>
                            </m:dPr>
                            <m:e>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𝑀</m:t>
                                  </m:r>
                                </m:e>
                                <m:sub>
                                  <m:r>
                                    <a:rPr lang="en-GB" sz="2800" b="0" i="1" smtClean="0">
                                      <a:latin typeface="Cambria Math" panose="02040503050406030204" pitchFamily="18" charset="0"/>
                                      <a:ea typeface="Cambria Math" panose="02040503050406030204" pitchFamily="18" charset="0"/>
                                    </a:rPr>
                                    <m:t>1</m:t>
                                  </m:r>
                                </m:sub>
                              </m:sSub>
                            </m:e>
                          </m:d>
                          <m:r>
                            <a:rPr lang="en-GB"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rPr>
                            <m:t>𝑝</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𝐷</m:t>
                              </m:r>
                            </m:e>
                            <m:e>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𝑀</m:t>
                                  </m:r>
                                </m:e>
                                <m:sub>
                                  <m:r>
                                    <a:rPr lang="en-GB" sz="2800" b="0" i="1" smtClean="0">
                                      <a:latin typeface="Cambria Math" panose="02040503050406030204" pitchFamily="18" charset="0"/>
                                    </a:rPr>
                                    <m:t>2</m:t>
                                  </m:r>
                                </m:sub>
                              </m:sSub>
                            </m:e>
                          </m:d>
                          <m:r>
                            <a:rPr lang="en-GB" sz="2800" b="0" i="1" smtClean="0">
                              <a:latin typeface="Cambria Math" panose="02040503050406030204" pitchFamily="18" charset="0"/>
                              <a:ea typeface="Cambria Math" panose="02040503050406030204" pitchFamily="18" charset="0"/>
                            </a:rPr>
                            <m:t>𝑝</m:t>
                          </m:r>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𝑀</m:t>
                              </m:r>
                            </m:e>
                            <m:sub>
                              <m:r>
                                <a:rPr lang="en-GB" sz="2800" b="0" i="1" smtClean="0">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den>
                      </m:f>
                    </m:oMath>
                  </m:oMathPara>
                </a14:m>
                <a:endParaRPr lang="en-GB" sz="2800" b="0" i="1" dirty="0"/>
              </a:p>
            </p:txBody>
          </p:sp>
        </mc:Choice>
        <mc:Fallback xmlns="">
          <p:sp>
            <p:nvSpPr>
              <p:cNvPr id="6" name="Rectangle 5"/>
              <p:cNvSpPr>
                <a:spLocks noRot="1" noChangeAspect="1" noMove="1" noResize="1" noEditPoints="1" noAdjustHandles="1" noChangeArrowheads="1" noChangeShapeType="1" noTextEdit="1"/>
              </p:cNvSpPr>
              <p:nvPr/>
            </p:nvSpPr>
            <p:spPr>
              <a:xfrm>
                <a:off x="2219325" y="2845629"/>
                <a:ext cx="7051739" cy="100495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38200" y="4953221"/>
                <a:ext cx="10058586" cy="1004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rPr>
                            <m:t>𝑝</m:t>
                          </m:r>
                          <m:d>
                            <m:dPr>
                              <m:ctrlPr>
                                <a:rPr lang="en-GB" sz="2800" b="0" i="1" smtClean="0">
                                  <a:latin typeface="Cambria Math" panose="02040503050406030204" pitchFamily="18" charset="0"/>
                                </a:rPr>
                              </m:ctrlPr>
                            </m:dPr>
                            <m:e>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𝑀</m:t>
                                  </m:r>
                                </m:e>
                                <m:sub>
                                  <m:r>
                                    <a:rPr lang="en-GB" sz="2800" b="0" i="1" smtClean="0">
                                      <a:latin typeface="Cambria Math" panose="02040503050406030204" pitchFamily="18" charset="0"/>
                                    </a:rPr>
                                    <m:t>1</m:t>
                                  </m:r>
                                </m:sub>
                              </m:sSub>
                            </m:e>
                            <m:e>
                              <m:r>
                                <a:rPr lang="en-GB" sz="2800" b="0" i="1" smtClean="0">
                                  <a:latin typeface="Cambria Math" panose="02040503050406030204" pitchFamily="18" charset="0"/>
                                </a:rPr>
                                <m:t>𝐷</m:t>
                              </m:r>
                            </m:e>
                          </m:d>
                        </m:num>
                        <m:den>
                          <m:r>
                            <a:rPr lang="en-GB" sz="2800" b="0" i="1" smtClean="0">
                              <a:latin typeface="Cambria Math" panose="02040503050406030204" pitchFamily="18" charset="0"/>
                            </a:rPr>
                            <m:t>𝑝</m:t>
                          </m:r>
                          <m:d>
                            <m:dPr>
                              <m:ctrlPr>
                                <a:rPr lang="en-GB" sz="2800" b="0" i="1" smtClean="0">
                                  <a:latin typeface="Cambria Math" panose="02040503050406030204" pitchFamily="18" charset="0"/>
                                </a:rPr>
                              </m:ctrlPr>
                            </m:dPr>
                            <m:e>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𝑀</m:t>
                                  </m:r>
                                </m:e>
                                <m:sub>
                                  <m:r>
                                    <a:rPr lang="en-GB" sz="2800" b="0" i="1" smtClean="0">
                                      <a:latin typeface="Cambria Math" panose="02040503050406030204" pitchFamily="18" charset="0"/>
                                    </a:rPr>
                                    <m:t>2</m:t>
                                  </m:r>
                                </m:sub>
                              </m:sSub>
                            </m:e>
                            <m:e>
                              <m:r>
                                <a:rPr lang="en-GB" sz="2800" b="0" i="1" smtClean="0">
                                  <a:latin typeface="Cambria Math" panose="02040503050406030204" pitchFamily="18" charset="0"/>
                                </a:rPr>
                                <m:t>𝐷</m:t>
                              </m:r>
                            </m:e>
                          </m:d>
                        </m:den>
                      </m:f>
                      <m:r>
                        <a:rPr lang="en-GB" sz="2800" b="0" i="1" smtClean="0">
                          <a:latin typeface="Cambria Math" panose="02040503050406030204" pitchFamily="18" charset="0"/>
                          <a:ea typeface="Cambria Math" panose="02040503050406030204" pitchFamily="18" charset="0"/>
                        </a:rPr>
                        <m:t>=</m:t>
                      </m:r>
                      <m:f>
                        <m:fPr>
                          <m:ctrlPr>
                            <a:rPr lang="en-GB" sz="2800" b="0" i="1" smtClean="0">
                              <a:solidFill>
                                <a:srgbClr val="FF0000"/>
                              </a:solidFill>
                              <a:latin typeface="Cambria Math" panose="02040503050406030204" pitchFamily="18" charset="0"/>
                              <a:ea typeface="Cambria Math" panose="02040503050406030204" pitchFamily="18" charset="0"/>
                            </a:rPr>
                          </m:ctrlPr>
                        </m:fPr>
                        <m:num>
                          <m:r>
                            <a:rPr lang="en-GB" sz="2800" b="0" i="1" smtClean="0">
                              <a:solidFill>
                                <a:srgbClr val="FF0000"/>
                              </a:solidFill>
                              <a:latin typeface="Cambria Math" panose="02040503050406030204" pitchFamily="18" charset="0"/>
                            </a:rPr>
                            <m:t>𝑝</m:t>
                          </m:r>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panose="02040503050406030204" pitchFamily="18" charset="0"/>
                                </a:rPr>
                                <m:t>𝐷</m:t>
                              </m:r>
                            </m:e>
                            <m:e>
                              <m:sSub>
                                <m:sSubPr>
                                  <m:ctrlPr>
                                    <a:rPr lang="en-GB" sz="2800" b="0" i="1" smtClean="0">
                                      <a:solidFill>
                                        <a:srgbClr val="FF0000"/>
                                      </a:solidFill>
                                      <a:latin typeface="Cambria Math" panose="02040503050406030204" pitchFamily="18" charset="0"/>
                                    </a:rPr>
                                  </m:ctrlPr>
                                </m:sSubPr>
                                <m:e>
                                  <m:r>
                                    <a:rPr lang="en-GB" sz="2800" b="0" i="1" smtClean="0">
                                      <a:solidFill>
                                        <a:srgbClr val="FF0000"/>
                                      </a:solidFill>
                                      <a:latin typeface="Cambria Math" panose="02040503050406030204" pitchFamily="18" charset="0"/>
                                    </a:rPr>
                                    <m:t>𝑀</m:t>
                                  </m:r>
                                </m:e>
                                <m:sub>
                                  <m:r>
                                    <a:rPr lang="en-GB" sz="2800" b="0" i="1" smtClean="0">
                                      <a:solidFill>
                                        <a:srgbClr val="FF0000"/>
                                      </a:solidFill>
                                      <a:latin typeface="Cambria Math" panose="02040503050406030204" pitchFamily="18" charset="0"/>
                                    </a:rPr>
                                    <m:t>1</m:t>
                                  </m:r>
                                </m:sub>
                              </m:sSub>
                            </m:e>
                          </m:d>
                        </m:num>
                        <m:den>
                          <m:r>
                            <a:rPr lang="en-GB" sz="2800" b="0" i="1" smtClean="0">
                              <a:solidFill>
                                <a:srgbClr val="FF0000"/>
                              </a:solidFill>
                              <a:latin typeface="Cambria Math" panose="02040503050406030204" pitchFamily="18" charset="0"/>
                            </a:rPr>
                            <m:t>𝑝</m:t>
                          </m:r>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panose="02040503050406030204" pitchFamily="18" charset="0"/>
                                </a:rPr>
                                <m:t>𝐷</m:t>
                              </m:r>
                            </m:e>
                            <m:e>
                              <m:sSub>
                                <m:sSubPr>
                                  <m:ctrlPr>
                                    <a:rPr lang="en-GB" sz="2800" b="0" i="1" smtClean="0">
                                      <a:solidFill>
                                        <a:srgbClr val="FF0000"/>
                                      </a:solidFill>
                                      <a:latin typeface="Cambria Math" panose="02040503050406030204" pitchFamily="18" charset="0"/>
                                    </a:rPr>
                                  </m:ctrlPr>
                                </m:sSubPr>
                                <m:e>
                                  <m:r>
                                    <a:rPr lang="en-GB" sz="2800" b="0" i="1" smtClean="0">
                                      <a:solidFill>
                                        <a:srgbClr val="FF0000"/>
                                      </a:solidFill>
                                      <a:latin typeface="Cambria Math" panose="02040503050406030204" pitchFamily="18" charset="0"/>
                                    </a:rPr>
                                    <m:t>𝑀</m:t>
                                  </m:r>
                                </m:e>
                                <m:sub>
                                  <m:r>
                                    <a:rPr lang="en-GB" sz="2800" b="0" i="1" smtClean="0">
                                      <a:solidFill>
                                        <a:srgbClr val="FF0000"/>
                                      </a:solidFill>
                                      <a:latin typeface="Cambria Math" panose="02040503050406030204" pitchFamily="18" charset="0"/>
                                    </a:rPr>
                                    <m:t>2</m:t>
                                  </m:r>
                                </m:sub>
                              </m:sSub>
                            </m:e>
                          </m:d>
                        </m:den>
                      </m:f>
                      <m:f>
                        <m:fPr>
                          <m:ctrlPr>
                            <a:rPr lang="en-GB" sz="2800" b="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𝑝</m:t>
                          </m:r>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𝑀</m:t>
                              </m:r>
                            </m:e>
                            <m:sub>
                              <m:r>
                                <a:rPr lang="en-GB" sz="2800" b="0" i="1" smtClean="0">
                                  <a:latin typeface="Cambria Math" panose="02040503050406030204" pitchFamily="18" charset="0"/>
                                  <a:ea typeface="Cambria Math" panose="02040503050406030204" pitchFamily="18" charset="0"/>
                                </a:rPr>
                                <m:t>1</m:t>
                              </m:r>
                            </m:sub>
                          </m:sSub>
                          <m:r>
                            <a:rPr lang="en-GB" sz="2800" b="0" i="1" smtClean="0">
                              <a:latin typeface="Cambria Math" panose="02040503050406030204" pitchFamily="18" charset="0"/>
                              <a:ea typeface="Cambria Math" panose="02040503050406030204" pitchFamily="18" charset="0"/>
                            </a:rPr>
                            <m:t>)</m:t>
                          </m:r>
                        </m:num>
                        <m:den>
                          <m:r>
                            <a:rPr lang="en-GB" sz="2800" b="0" i="1" smtClean="0">
                              <a:latin typeface="Cambria Math" panose="02040503050406030204" pitchFamily="18" charset="0"/>
                              <a:ea typeface="Cambria Math" panose="02040503050406030204" pitchFamily="18" charset="0"/>
                            </a:rPr>
                            <m:t>𝑝</m:t>
                          </m:r>
                          <m:r>
                            <a:rPr lang="en-GB" sz="2800" b="0" i="1" smtClean="0">
                              <a:latin typeface="Cambria Math" panose="02040503050406030204" pitchFamily="18" charset="0"/>
                              <a:ea typeface="Cambria Math" panose="02040503050406030204" pitchFamily="18" charset="0"/>
                            </a:rPr>
                            <m:t>(</m:t>
                          </m:r>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𝑀</m:t>
                              </m:r>
                            </m:e>
                            <m:sub>
                              <m:r>
                                <a:rPr lang="en-GB" sz="2800" b="0" i="1" smtClean="0">
                                  <a:latin typeface="Cambria Math" panose="02040503050406030204" pitchFamily="18" charset="0"/>
                                  <a:ea typeface="Cambria Math" panose="02040503050406030204" pitchFamily="18" charset="0"/>
                                </a:rPr>
                                <m:t>2</m:t>
                              </m:r>
                            </m:sub>
                          </m:sSub>
                          <m:r>
                            <a:rPr lang="en-GB" sz="2800" b="0" i="1" smtClean="0">
                              <a:latin typeface="Cambria Math" panose="02040503050406030204" pitchFamily="18" charset="0"/>
                              <a:ea typeface="Cambria Math" panose="02040503050406030204" pitchFamily="18" charset="0"/>
                            </a:rPr>
                            <m:t>)</m:t>
                          </m:r>
                        </m:den>
                      </m:f>
                      <m:r>
                        <a:rPr lang="en-GB" sz="2800" b="0" i="1" smtClean="0">
                          <a:latin typeface="Cambria Math" panose="02040503050406030204" pitchFamily="18" charset="0"/>
                          <a:ea typeface="Cambria Math" panose="02040503050406030204" pitchFamily="18" charset="0"/>
                        </a:rPr>
                        <m:t>=</m:t>
                      </m:r>
                      <m:sSub>
                        <m:sSubPr>
                          <m:ctrlPr>
                            <a:rPr lang="en-GB" sz="2800" b="0" i="1" smtClean="0">
                              <a:solidFill>
                                <a:srgbClr val="FF0000"/>
                              </a:solidFill>
                              <a:latin typeface="Cambria Math" panose="02040503050406030204" pitchFamily="18" charset="0"/>
                              <a:ea typeface="Cambria Math" panose="02040503050406030204" pitchFamily="18" charset="0"/>
                            </a:rPr>
                          </m:ctrlPr>
                        </m:sSubPr>
                        <m:e>
                          <m:r>
                            <a:rPr lang="en-GB" sz="2800" b="0" i="1" smtClean="0">
                              <a:solidFill>
                                <a:srgbClr val="FF0000"/>
                              </a:solidFill>
                              <a:latin typeface="Cambria Math" panose="02040503050406030204" pitchFamily="18" charset="0"/>
                              <a:ea typeface="Cambria Math" panose="02040503050406030204" pitchFamily="18" charset="0"/>
                            </a:rPr>
                            <m:t>𝐵</m:t>
                          </m:r>
                        </m:e>
                        <m:sub>
                          <m:r>
                            <a:rPr lang="en-GB" sz="2800" b="0" i="1" smtClean="0">
                              <a:solidFill>
                                <a:srgbClr val="FF0000"/>
                              </a:solidFill>
                              <a:latin typeface="Cambria Math" panose="02040503050406030204" pitchFamily="18" charset="0"/>
                              <a:ea typeface="Cambria Math" panose="02040503050406030204" pitchFamily="18" charset="0"/>
                            </a:rPr>
                            <m:t>12</m:t>
                          </m:r>
                        </m:sub>
                      </m:sSub>
                      <m:r>
                        <a:rPr lang="en-GB" sz="2800" b="0" i="1" smtClean="0">
                          <a:latin typeface="Cambria Math" panose="02040503050406030204" pitchFamily="18" charset="0"/>
                          <a:ea typeface="Cambria Math" panose="02040503050406030204" pitchFamily="18" charset="0"/>
                        </a:rPr>
                        <m:t>∙</m:t>
                      </m:r>
                      <m:f>
                        <m:fPr>
                          <m:ctrlPr>
                            <a:rPr lang="en-GB" sz="2800" b="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ea typeface="Cambria Math" panose="02040503050406030204" pitchFamily="18" charset="0"/>
                            </a:rPr>
                            <m:t>𝑝</m:t>
                          </m:r>
                          <m:d>
                            <m:dPr>
                              <m:ctrlPr>
                                <a:rPr lang="en-GB" sz="2800" b="0" i="1" smtClean="0">
                                  <a:latin typeface="Cambria Math" panose="02040503050406030204" pitchFamily="18" charset="0"/>
                                  <a:ea typeface="Cambria Math" panose="02040503050406030204" pitchFamily="18" charset="0"/>
                                </a:rPr>
                              </m:ctrlPr>
                            </m:dPr>
                            <m:e>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𝑀</m:t>
                                  </m:r>
                                </m:e>
                                <m:sub>
                                  <m:r>
                                    <a:rPr lang="en-GB" sz="2800" b="0" i="1" smtClean="0">
                                      <a:latin typeface="Cambria Math" panose="02040503050406030204" pitchFamily="18" charset="0"/>
                                      <a:ea typeface="Cambria Math" panose="02040503050406030204" pitchFamily="18" charset="0"/>
                                    </a:rPr>
                                    <m:t>1</m:t>
                                  </m:r>
                                </m:sub>
                              </m:sSub>
                            </m:e>
                          </m:d>
                        </m:num>
                        <m:den>
                          <m:r>
                            <a:rPr lang="en-GB" sz="2800" b="0" i="1" smtClean="0">
                              <a:latin typeface="Cambria Math" panose="02040503050406030204" pitchFamily="18" charset="0"/>
                              <a:ea typeface="Cambria Math" panose="02040503050406030204" pitchFamily="18" charset="0"/>
                            </a:rPr>
                            <m:t>𝑝</m:t>
                          </m:r>
                          <m:d>
                            <m:dPr>
                              <m:ctrlPr>
                                <a:rPr lang="en-GB" sz="2800" b="0" i="1" smtClean="0">
                                  <a:latin typeface="Cambria Math" panose="02040503050406030204" pitchFamily="18" charset="0"/>
                                  <a:ea typeface="Cambria Math" panose="02040503050406030204" pitchFamily="18" charset="0"/>
                                </a:rPr>
                              </m:ctrlPr>
                            </m:dPr>
                            <m:e>
                              <m:sSub>
                                <m:sSubPr>
                                  <m:ctrlPr>
                                    <a:rPr lang="en-GB" sz="2800" b="0" i="1" smtClean="0">
                                      <a:latin typeface="Cambria Math" panose="02040503050406030204" pitchFamily="18" charset="0"/>
                                      <a:ea typeface="Cambria Math" panose="02040503050406030204" pitchFamily="18" charset="0"/>
                                    </a:rPr>
                                  </m:ctrlPr>
                                </m:sSubPr>
                                <m:e>
                                  <m:r>
                                    <a:rPr lang="en-GB" sz="2800" b="0" i="1" smtClean="0">
                                      <a:latin typeface="Cambria Math" panose="02040503050406030204" pitchFamily="18" charset="0"/>
                                      <a:ea typeface="Cambria Math" panose="02040503050406030204" pitchFamily="18" charset="0"/>
                                    </a:rPr>
                                    <m:t>𝑀</m:t>
                                  </m:r>
                                </m:e>
                                <m:sub>
                                  <m:r>
                                    <a:rPr lang="en-GB" sz="2800" b="0" i="1" smtClean="0">
                                      <a:latin typeface="Cambria Math" panose="02040503050406030204" pitchFamily="18" charset="0"/>
                                      <a:ea typeface="Cambria Math" panose="02040503050406030204" pitchFamily="18" charset="0"/>
                                    </a:rPr>
                                    <m:t>2</m:t>
                                  </m:r>
                                </m:sub>
                              </m:sSub>
                            </m:e>
                          </m:d>
                        </m:den>
                      </m:f>
                      <m:r>
                        <a:rPr lang="en-GB" sz="2800" b="0" i="1" smtClean="0">
                          <a:latin typeface="Cambria Math" panose="02040503050406030204" pitchFamily="18" charset="0"/>
                          <a:ea typeface="Cambria Math" panose="02040503050406030204" pitchFamily="18" charset="0"/>
                        </a:rPr>
                        <m:t>, </m:t>
                      </m:r>
                      <m:sSub>
                        <m:sSubPr>
                          <m:ctrlPr>
                            <a:rPr lang="en-GB" sz="2800" b="0" i="1" smtClean="0">
                              <a:solidFill>
                                <a:srgbClr val="FF0000"/>
                              </a:solidFill>
                              <a:latin typeface="Cambria Math" panose="02040503050406030204" pitchFamily="18" charset="0"/>
                              <a:ea typeface="Cambria Math" panose="02040503050406030204" pitchFamily="18" charset="0"/>
                            </a:rPr>
                          </m:ctrlPr>
                        </m:sSubPr>
                        <m:e>
                          <m:r>
                            <a:rPr lang="en-GB" sz="2800" b="0" i="1" smtClean="0">
                              <a:solidFill>
                                <a:srgbClr val="FF0000"/>
                              </a:solidFill>
                              <a:latin typeface="Cambria Math" panose="02040503050406030204" pitchFamily="18" charset="0"/>
                              <a:ea typeface="Cambria Math" panose="02040503050406030204" pitchFamily="18" charset="0"/>
                            </a:rPr>
                            <m:t>             </m:t>
                          </m:r>
                          <m:r>
                            <a:rPr lang="en-GB" sz="2800" b="0" i="1" smtClean="0">
                              <a:solidFill>
                                <a:srgbClr val="FF0000"/>
                              </a:solidFill>
                              <a:latin typeface="Cambria Math" panose="02040503050406030204" pitchFamily="18" charset="0"/>
                              <a:ea typeface="Cambria Math" panose="02040503050406030204" pitchFamily="18" charset="0"/>
                            </a:rPr>
                            <m:t>𝐵</m:t>
                          </m:r>
                        </m:e>
                        <m:sub>
                          <m:r>
                            <a:rPr lang="en-GB" sz="2800" b="0" i="1" smtClean="0">
                              <a:solidFill>
                                <a:srgbClr val="FF0000"/>
                              </a:solidFill>
                              <a:latin typeface="Cambria Math" panose="02040503050406030204" pitchFamily="18" charset="0"/>
                              <a:ea typeface="Cambria Math" panose="02040503050406030204" pitchFamily="18" charset="0"/>
                            </a:rPr>
                            <m:t>12</m:t>
                          </m:r>
                        </m:sub>
                      </m:sSub>
                      <m:r>
                        <a:rPr lang="en-GB" sz="2800" b="0" i="1" smtClean="0">
                          <a:solidFill>
                            <a:schemeClr val="tx1"/>
                          </a:solidFill>
                          <a:latin typeface="Cambria Math" panose="02040503050406030204" pitchFamily="18" charset="0"/>
                          <a:ea typeface="Cambria Math" panose="02040503050406030204" pitchFamily="18" charset="0"/>
                        </a:rPr>
                        <m:t>=</m:t>
                      </m:r>
                      <m:f>
                        <m:fPr>
                          <m:ctrlPr>
                            <a:rPr lang="en-GB" sz="2800" b="0" i="1" smtClean="0">
                              <a:solidFill>
                                <a:srgbClr val="FF0000"/>
                              </a:solidFill>
                              <a:latin typeface="Cambria Math" panose="02040503050406030204" pitchFamily="18" charset="0"/>
                              <a:ea typeface="Cambria Math" panose="02040503050406030204" pitchFamily="18" charset="0"/>
                            </a:rPr>
                          </m:ctrlPr>
                        </m:fPr>
                        <m:num>
                          <m:r>
                            <a:rPr lang="en-GB" sz="2800" b="0" i="1" smtClean="0">
                              <a:solidFill>
                                <a:srgbClr val="FF0000"/>
                              </a:solidFill>
                              <a:latin typeface="Cambria Math" panose="02040503050406030204" pitchFamily="18" charset="0"/>
                            </a:rPr>
                            <m:t>𝑝</m:t>
                          </m:r>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panose="02040503050406030204" pitchFamily="18" charset="0"/>
                                </a:rPr>
                                <m:t>𝐷</m:t>
                              </m:r>
                            </m:e>
                            <m:e>
                              <m:sSub>
                                <m:sSubPr>
                                  <m:ctrlPr>
                                    <a:rPr lang="en-GB" sz="2800" b="0" i="1" smtClean="0">
                                      <a:solidFill>
                                        <a:srgbClr val="FF0000"/>
                                      </a:solidFill>
                                      <a:latin typeface="Cambria Math" panose="02040503050406030204" pitchFamily="18" charset="0"/>
                                    </a:rPr>
                                  </m:ctrlPr>
                                </m:sSubPr>
                                <m:e>
                                  <m:r>
                                    <a:rPr lang="en-GB" sz="2800" b="0" i="1" smtClean="0">
                                      <a:solidFill>
                                        <a:srgbClr val="FF0000"/>
                                      </a:solidFill>
                                      <a:latin typeface="Cambria Math" panose="02040503050406030204" pitchFamily="18" charset="0"/>
                                    </a:rPr>
                                    <m:t>𝑀</m:t>
                                  </m:r>
                                </m:e>
                                <m:sub>
                                  <m:r>
                                    <a:rPr lang="en-GB" sz="2800" b="0" i="1" smtClean="0">
                                      <a:solidFill>
                                        <a:srgbClr val="FF0000"/>
                                      </a:solidFill>
                                      <a:latin typeface="Cambria Math" panose="02040503050406030204" pitchFamily="18" charset="0"/>
                                    </a:rPr>
                                    <m:t>1</m:t>
                                  </m:r>
                                </m:sub>
                              </m:sSub>
                            </m:e>
                          </m:d>
                        </m:num>
                        <m:den>
                          <m:r>
                            <a:rPr lang="en-GB" sz="2800" b="0" i="1" smtClean="0">
                              <a:solidFill>
                                <a:srgbClr val="FF0000"/>
                              </a:solidFill>
                              <a:latin typeface="Cambria Math" panose="02040503050406030204" pitchFamily="18" charset="0"/>
                            </a:rPr>
                            <m:t>𝑝</m:t>
                          </m:r>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panose="02040503050406030204" pitchFamily="18" charset="0"/>
                                </a:rPr>
                                <m:t>𝐷</m:t>
                              </m:r>
                            </m:e>
                            <m:e>
                              <m:sSub>
                                <m:sSubPr>
                                  <m:ctrlPr>
                                    <a:rPr lang="en-GB" sz="2800" b="0" i="1" smtClean="0">
                                      <a:solidFill>
                                        <a:srgbClr val="FF0000"/>
                                      </a:solidFill>
                                      <a:latin typeface="Cambria Math" panose="02040503050406030204" pitchFamily="18" charset="0"/>
                                    </a:rPr>
                                  </m:ctrlPr>
                                </m:sSubPr>
                                <m:e>
                                  <m:r>
                                    <a:rPr lang="en-GB" sz="2800" b="0" i="1" smtClean="0">
                                      <a:solidFill>
                                        <a:srgbClr val="FF0000"/>
                                      </a:solidFill>
                                      <a:latin typeface="Cambria Math" panose="02040503050406030204" pitchFamily="18" charset="0"/>
                                    </a:rPr>
                                    <m:t>𝑀</m:t>
                                  </m:r>
                                </m:e>
                                <m:sub>
                                  <m:r>
                                    <a:rPr lang="en-GB" sz="2800" b="0" i="1" smtClean="0">
                                      <a:solidFill>
                                        <a:srgbClr val="FF0000"/>
                                      </a:solidFill>
                                      <a:latin typeface="Cambria Math" panose="02040503050406030204" pitchFamily="18" charset="0"/>
                                    </a:rPr>
                                    <m:t>2</m:t>
                                  </m:r>
                                </m:sub>
                              </m:sSub>
                            </m:e>
                          </m:d>
                        </m:den>
                      </m:f>
                    </m:oMath>
                  </m:oMathPara>
                </a14:m>
                <a:endParaRPr lang="en-GB" sz="2800" b="0" i="1" dirty="0"/>
              </a:p>
            </p:txBody>
          </p:sp>
        </mc:Choice>
        <mc:Fallback xmlns="">
          <p:sp>
            <p:nvSpPr>
              <p:cNvPr id="7" name="Rectangle 6"/>
              <p:cNvSpPr>
                <a:spLocks noRot="1" noChangeAspect="1" noMove="1" noResize="1" noEditPoints="1" noAdjustHandles="1" noChangeArrowheads="1" noChangeShapeType="1" noTextEdit="1"/>
              </p:cNvSpPr>
              <p:nvPr/>
            </p:nvSpPr>
            <p:spPr>
              <a:xfrm>
                <a:off x="838200" y="4953221"/>
                <a:ext cx="10058586" cy="1004955"/>
              </a:xfrm>
              <a:prstGeom prst="rect">
                <a:avLst/>
              </a:prstGeom>
              <a:blipFill>
                <a:blip r:embed="rId6"/>
                <a:stretch>
                  <a:fillRect/>
                </a:stretch>
              </a:blipFill>
            </p:spPr>
            <p:txBody>
              <a:bodyPr/>
              <a:lstStyle/>
              <a:p>
                <a:r>
                  <a:rPr lang="en-GB">
                    <a:noFill/>
                  </a:rPr>
                  <a:t> </a:t>
                </a:r>
              </a:p>
            </p:txBody>
          </p:sp>
        </mc:Fallback>
      </mc:AlternateContent>
      <p:sp>
        <p:nvSpPr>
          <p:cNvPr id="8" name="TextBox 7"/>
          <p:cNvSpPr txBox="1"/>
          <p:nvPr/>
        </p:nvSpPr>
        <p:spPr>
          <a:xfrm>
            <a:off x="8261235" y="4485529"/>
            <a:ext cx="2624477" cy="523220"/>
          </a:xfrm>
          <a:prstGeom prst="rect">
            <a:avLst/>
          </a:prstGeom>
          <a:noFill/>
        </p:spPr>
        <p:txBody>
          <a:bodyPr wrap="square" rtlCol="0">
            <a:spAutoFit/>
          </a:bodyPr>
          <a:lstStyle/>
          <a:p>
            <a:pPr algn="ctr"/>
            <a:r>
              <a:rPr lang="en-GB" sz="2800" dirty="0"/>
              <a:t>The Bayes factor</a:t>
            </a:r>
          </a:p>
        </p:txBody>
      </p:sp>
      <p:sp>
        <p:nvSpPr>
          <p:cNvPr id="9" name="Rectangle 8"/>
          <p:cNvSpPr/>
          <p:nvPr/>
        </p:nvSpPr>
        <p:spPr>
          <a:xfrm>
            <a:off x="8239125" y="4475326"/>
            <a:ext cx="2702613" cy="16635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Brace 9"/>
          <p:cNvSpPr/>
          <p:nvPr/>
        </p:nvSpPr>
        <p:spPr>
          <a:xfrm rot="5400000">
            <a:off x="3712441" y="4929911"/>
            <a:ext cx="435264" cy="2447636"/>
          </a:xfrm>
          <a:prstGeom prst="righ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2940137" y="6441919"/>
            <a:ext cx="1965960" cy="369332"/>
          </a:xfrm>
          <a:prstGeom prst="rect">
            <a:avLst/>
          </a:prstGeom>
          <a:noFill/>
        </p:spPr>
        <p:txBody>
          <a:bodyPr wrap="square" rtlCol="0">
            <a:spAutoFit/>
          </a:bodyPr>
          <a:lstStyle/>
          <a:p>
            <a:pPr algn="ctr"/>
            <a:r>
              <a:rPr lang="en-GB" dirty="0"/>
              <a:t>The odds ratio</a:t>
            </a:r>
          </a:p>
        </p:txBody>
      </p:sp>
    </p:spTree>
    <p:extLst>
      <p:ext uri="{BB962C8B-B14F-4D97-AF65-F5344CB8AC3E}">
        <p14:creationId xmlns:p14="http://schemas.microsoft.com/office/powerpoint/2010/main" val="2739396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Bayes factor – use in practice </a:t>
            </a:r>
          </a:p>
        </p:txBody>
      </p:sp>
      <p:sp>
        <p:nvSpPr>
          <p:cNvPr id="3" name="Content Placeholder 2"/>
          <p:cNvSpPr>
            <a:spLocks noGrp="1"/>
          </p:cNvSpPr>
          <p:nvPr>
            <p:ph idx="1"/>
          </p:nvPr>
        </p:nvSpPr>
        <p:spPr>
          <a:xfrm>
            <a:off x="838200" y="1253331"/>
            <a:ext cx="10515600" cy="4351338"/>
          </a:xfrm>
        </p:spPr>
        <p:txBody>
          <a:bodyPr>
            <a:normAutofit fontScale="92500" lnSpcReduction="1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However, note that this compares models- to </a:t>
            </a:r>
            <a:r>
              <a:rPr lang="en-GB" i="1" dirty="0"/>
              <a:t>each other</a:t>
            </a:r>
            <a:r>
              <a:rPr lang="en-GB" dirty="0"/>
              <a:t>. If all the models are poor quality, even the best among them will be poor</a:t>
            </a:r>
          </a:p>
        </p:txBody>
      </p:sp>
      <p:grpSp>
        <p:nvGrpSpPr>
          <p:cNvPr id="10" name="Group 9"/>
          <p:cNvGrpSpPr/>
          <p:nvPr/>
        </p:nvGrpSpPr>
        <p:grpSpPr>
          <a:xfrm>
            <a:off x="5550928" y="1994765"/>
            <a:ext cx="5086904" cy="2240395"/>
            <a:chOff x="5315572" y="2941126"/>
            <a:chExt cx="5086904" cy="2240395"/>
          </a:xfrm>
        </p:grpSpPr>
        <p:pic>
          <p:nvPicPr>
            <p:cNvPr id="4" name="Picture 3"/>
            <p:cNvPicPr>
              <a:picLocks noChangeAspect="1"/>
            </p:cNvPicPr>
            <p:nvPr/>
          </p:nvPicPr>
          <p:blipFill rotWithShape="1">
            <a:blip r:embed="rId3"/>
            <a:srcRect l="24595"/>
            <a:stretch/>
          </p:blipFill>
          <p:spPr>
            <a:xfrm>
              <a:off x="5315572" y="2941126"/>
              <a:ext cx="5086904" cy="2240395"/>
            </a:xfrm>
            <a:prstGeom prst="rect">
              <a:avLst/>
            </a:prstGeom>
            <a:ln w="28575">
              <a:solidFill>
                <a:schemeClr val="tx1"/>
              </a:solidFill>
            </a:ln>
          </p:spPr>
        </p:pic>
        <mc:AlternateContent xmlns:mc="http://schemas.openxmlformats.org/markup-compatibility/2006" xmlns:a14="http://schemas.microsoft.com/office/drawing/2010/main">
          <mc:Choice Requires="a14">
            <p:sp>
              <p:nvSpPr>
                <p:cNvPr id="5" name="Rectangle 4"/>
                <p:cNvSpPr/>
                <p:nvPr/>
              </p:nvSpPr>
              <p:spPr>
                <a:xfrm>
                  <a:off x="5529151" y="3011574"/>
                  <a:ext cx="723868" cy="461665"/>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chemeClr val="tx1"/>
                                </a:solidFill>
                                <a:latin typeface="Cambria Math" panose="02040503050406030204" pitchFamily="18" charset="0"/>
                                <a:ea typeface="Cambria Math" panose="02040503050406030204" pitchFamily="18" charset="0"/>
                              </a:rPr>
                            </m:ctrlPr>
                          </m:sSubPr>
                          <m:e>
                            <m:r>
                              <a:rPr lang="en-GB" sz="2400" i="1">
                                <a:solidFill>
                                  <a:schemeClr val="tx1"/>
                                </a:solidFill>
                                <a:latin typeface="Cambria Math" panose="02040503050406030204" pitchFamily="18" charset="0"/>
                                <a:ea typeface="Cambria Math" panose="02040503050406030204" pitchFamily="18" charset="0"/>
                              </a:rPr>
                              <m:t>𝐵</m:t>
                            </m:r>
                          </m:e>
                          <m:sub>
                            <m:r>
                              <a:rPr lang="en-GB" sz="2400" i="1">
                                <a:solidFill>
                                  <a:schemeClr val="tx1"/>
                                </a:solidFill>
                                <a:latin typeface="Cambria Math" panose="02040503050406030204" pitchFamily="18" charset="0"/>
                                <a:ea typeface="Cambria Math" panose="02040503050406030204" pitchFamily="18" charset="0"/>
                              </a:rPr>
                              <m:t>12</m:t>
                            </m:r>
                          </m:sub>
                        </m:sSub>
                      </m:oMath>
                    </m:oMathPara>
                  </a14:m>
                  <a:endParaRPr lang="en-GB" sz="24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529151" y="3011574"/>
                  <a:ext cx="723868" cy="461665"/>
                </a:xfrm>
                <a:prstGeom prst="rect">
                  <a:avLst/>
                </a:prstGeom>
                <a:blipFill rotWithShape="0">
                  <a:blip r:embed="rId5"/>
                  <a:stretch>
                    <a:fillRect b="-1333"/>
                  </a:stretch>
                </a:blipFill>
              </p:spPr>
              <p:txBody>
                <a:bodyPr/>
                <a:lstStyle/>
                <a:p>
                  <a:r>
                    <a:rPr lang="sv-SE">
                      <a:noFill/>
                    </a:rPr>
                    <a:t> </a:t>
                  </a:r>
                </a:p>
              </p:txBody>
            </p:sp>
          </mc:Fallback>
        </mc:AlternateContent>
      </p:grpSp>
      <p:grpSp>
        <p:nvGrpSpPr>
          <p:cNvPr id="9" name="Group 8"/>
          <p:cNvGrpSpPr/>
          <p:nvPr/>
        </p:nvGrpSpPr>
        <p:grpSpPr>
          <a:xfrm>
            <a:off x="1395009" y="2283195"/>
            <a:ext cx="2702613" cy="1663536"/>
            <a:chOff x="8239125" y="4513427"/>
            <a:chExt cx="2702613" cy="1663536"/>
          </a:xfrm>
        </p:grpSpPr>
        <mc:AlternateContent xmlns:mc="http://schemas.openxmlformats.org/markup-compatibility/2006" xmlns:a14="http://schemas.microsoft.com/office/drawing/2010/main">
          <mc:Choice Requires="a14">
            <p:sp>
              <p:nvSpPr>
                <p:cNvPr id="6" name="Rectangle 5"/>
                <p:cNvSpPr/>
                <p:nvPr/>
              </p:nvSpPr>
              <p:spPr>
                <a:xfrm>
                  <a:off x="8294243" y="4955638"/>
                  <a:ext cx="2592376" cy="10010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𝐵</m:t>
                            </m:r>
                          </m:e>
                          <m:sub>
                            <m:r>
                              <a:rPr lang="en-GB" sz="2800" i="1">
                                <a:latin typeface="Cambria Math" panose="02040503050406030204" pitchFamily="18" charset="0"/>
                                <a:ea typeface="Cambria Math" panose="02040503050406030204" pitchFamily="18" charset="0"/>
                              </a:rPr>
                              <m:t>12</m:t>
                            </m:r>
                          </m:sub>
                        </m:sSub>
                        <m:r>
                          <a:rPr lang="en-GB" sz="2800" b="0" i="1" smtClean="0">
                            <a:solidFill>
                              <a:schemeClr val="tx1"/>
                            </a:solidFill>
                            <a:latin typeface="Cambria Math" panose="02040503050406030204" pitchFamily="18" charset="0"/>
                            <a:ea typeface="Cambria Math" panose="02040503050406030204" pitchFamily="18" charset="0"/>
                          </a:rPr>
                          <m:t>=</m:t>
                        </m:r>
                        <m:f>
                          <m:fPr>
                            <m:ctrlPr>
                              <a:rPr lang="en-GB" sz="2800" b="0" i="1" smtClean="0">
                                <a:solidFill>
                                  <a:schemeClr val="tx1"/>
                                </a:solidFill>
                                <a:latin typeface="Cambria Math" panose="02040503050406030204" pitchFamily="18" charset="0"/>
                                <a:ea typeface="Cambria Math" panose="02040503050406030204" pitchFamily="18" charset="0"/>
                              </a:rPr>
                            </m:ctrlPr>
                          </m:fPr>
                          <m:num>
                            <m:r>
                              <a:rPr lang="en-GB" sz="2800" b="0" i="1" smtClean="0">
                                <a:solidFill>
                                  <a:schemeClr val="tx1"/>
                                </a:solidFill>
                                <a:latin typeface="Cambria Math" panose="02040503050406030204" pitchFamily="18" charset="0"/>
                              </a:rPr>
                              <m:t>𝑝</m:t>
                            </m:r>
                            <m:d>
                              <m:dPr>
                                <m:ctrlPr>
                                  <a:rPr lang="en-GB" sz="2800" b="0" i="1" smtClean="0">
                                    <a:solidFill>
                                      <a:schemeClr val="tx1"/>
                                    </a:solidFill>
                                    <a:latin typeface="Cambria Math" panose="02040503050406030204" pitchFamily="18" charset="0"/>
                                  </a:rPr>
                                </m:ctrlPr>
                              </m:dPr>
                              <m:e>
                                <m:r>
                                  <a:rPr lang="en-GB" sz="2800" b="0" i="1" smtClean="0">
                                    <a:solidFill>
                                      <a:schemeClr val="tx1"/>
                                    </a:solidFill>
                                    <a:latin typeface="Cambria Math" panose="02040503050406030204" pitchFamily="18" charset="0"/>
                                  </a:rPr>
                                  <m:t>𝐷</m:t>
                                </m:r>
                              </m:e>
                              <m:e>
                                <m:sSub>
                                  <m:sSubPr>
                                    <m:ctrlPr>
                                      <a:rPr lang="en-GB" sz="2800" b="0" i="1" smtClean="0">
                                        <a:solidFill>
                                          <a:schemeClr val="tx1"/>
                                        </a:solidFill>
                                        <a:latin typeface="Cambria Math" panose="02040503050406030204" pitchFamily="18" charset="0"/>
                                      </a:rPr>
                                    </m:ctrlPr>
                                  </m:sSubPr>
                                  <m:e>
                                    <m:r>
                                      <a:rPr lang="en-GB" sz="2800" b="0" i="1" smtClean="0">
                                        <a:solidFill>
                                          <a:schemeClr val="tx1"/>
                                        </a:solidFill>
                                        <a:latin typeface="Cambria Math" panose="02040503050406030204" pitchFamily="18" charset="0"/>
                                      </a:rPr>
                                      <m:t>𝑀</m:t>
                                    </m:r>
                                  </m:e>
                                  <m:sub>
                                    <m:r>
                                      <a:rPr lang="en-GB" sz="2800" b="0" i="1" smtClean="0">
                                        <a:solidFill>
                                          <a:schemeClr val="tx1"/>
                                        </a:solidFill>
                                        <a:latin typeface="Cambria Math" panose="02040503050406030204" pitchFamily="18" charset="0"/>
                                      </a:rPr>
                                      <m:t>1</m:t>
                                    </m:r>
                                  </m:sub>
                                </m:sSub>
                              </m:e>
                            </m:d>
                          </m:num>
                          <m:den>
                            <m:r>
                              <a:rPr lang="en-GB" sz="2800" b="0" i="1" smtClean="0">
                                <a:solidFill>
                                  <a:schemeClr val="tx1"/>
                                </a:solidFill>
                                <a:latin typeface="Cambria Math" panose="02040503050406030204" pitchFamily="18" charset="0"/>
                              </a:rPr>
                              <m:t>𝑝</m:t>
                            </m:r>
                            <m:d>
                              <m:dPr>
                                <m:ctrlPr>
                                  <a:rPr lang="en-GB" sz="2800" b="0" i="1" smtClean="0">
                                    <a:solidFill>
                                      <a:schemeClr val="tx1"/>
                                    </a:solidFill>
                                    <a:latin typeface="Cambria Math" panose="02040503050406030204" pitchFamily="18" charset="0"/>
                                  </a:rPr>
                                </m:ctrlPr>
                              </m:dPr>
                              <m:e>
                                <m:r>
                                  <a:rPr lang="en-GB" sz="2800" b="0" i="1" smtClean="0">
                                    <a:solidFill>
                                      <a:schemeClr val="tx1"/>
                                    </a:solidFill>
                                    <a:latin typeface="Cambria Math" panose="02040503050406030204" pitchFamily="18" charset="0"/>
                                  </a:rPr>
                                  <m:t>𝐷</m:t>
                                </m:r>
                              </m:e>
                              <m:e>
                                <m:sSub>
                                  <m:sSubPr>
                                    <m:ctrlPr>
                                      <a:rPr lang="en-GB" sz="2800" b="0" i="1" smtClean="0">
                                        <a:solidFill>
                                          <a:schemeClr val="tx1"/>
                                        </a:solidFill>
                                        <a:latin typeface="Cambria Math" panose="02040503050406030204" pitchFamily="18" charset="0"/>
                                      </a:rPr>
                                    </m:ctrlPr>
                                  </m:sSubPr>
                                  <m:e>
                                    <m:r>
                                      <a:rPr lang="en-GB" sz="2800" b="0" i="1" smtClean="0">
                                        <a:solidFill>
                                          <a:schemeClr val="tx1"/>
                                        </a:solidFill>
                                        <a:latin typeface="Cambria Math" panose="02040503050406030204" pitchFamily="18" charset="0"/>
                                      </a:rPr>
                                      <m:t>𝑀</m:t>
                                    </m:r>
                                  </m:e>
                                  <m:sub>
                                    <m:r>
                                      <a:rPr lang="en-GB" sz="2800" b="0" i="1" smtClean="0">
                                        <a:solidFill>
                                          <a:schemeClr val="tx1"/>
                                        </a:solidFill>
                                        <a:latin typeface="Cambria Math" panose="02040503050406030204" pitchFamily="18" charset="0"/>
                                      </a:rPr>
                                      <m:t>2</m:t>
                                    </m:r>
                                  </m:sub>
                                </m:sSub>
                              </m:e>
                            </m:d>
                          </m:den>
                        </m:f>
                      </m:oMath>
                    </m:oMathPara>
                  </a14:m>
                  <a:endParaRPr lang="en-GB" sz="2800" b="0" i="1"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294243" y="4955638"/>
                  <a:ext cx="2592376" cy="1001043"/>
                </a:xfrm>
                <a:prstGeom prst="rect">
                  <a:avLst/>
                </a:prstGeom>
                <a:blipFill rotWithShape="0">
                  <a:blip r:embed="rId6"/>
                  <a:stretch>
                    <a:fillRect/>
                  </a:stretch>
                </a:blipFill>
              </p:spPr>
              <p:txBody>
                <a:bodyPr/>
                <a:lstStyle/>
                <a:p>
                  <a:r>
                    <a:rPr lang="sv-SE">
                      <a:noFill/>
                    </a:rPr>
                    <a:t> </a:t>
                  </a:r>
                </a:p>
              </p:txBody>
            </p:sp>
          </mc:Fallback>
        </mc:AlternateContent>
        <p:sp>
          <p:nvSpPr>
            <p:cNvPr id="7" name="TextBox 6"/>
            <p:cNvSpPr txBox="1"/>
            <p:nvPr/>
          </p:nvSpPr>
          <p:spPr>
            <a:xfrm>
              <a:off x="8255198" y="4520835"/>
              <a:ext cx="2670465" cy="523220"/>
            </a:xfrm>
            <a:prstGeom prst="rect">
              <a:avLst/>
            </a:prstGeom>
            <a:noFill/>
          </p:spPr>
          <p:txBody>
            <a:bodyPr wrap="square" rtlCol="0">
              <a:spAutoFit/>
            </a:bodyPr>
            <a:lstStyle/>
            <a:p>
              <a:pPr algn="ctr"/>
              <a:r>
                <a:rPr lang="en-GB" sz="2800" dirty="0"/>
                <a:t>The Bayes factor</a:t>
              </a:r>
            </a:p>
          </p:txBody>
        </p:sp>
        <p:sp>
          <p:nvSpPr>
            <p:cNvPr id="8" name="Rectangle 7"/>
            <p:cNvSpPr/>
            <p:nvPr/>
          </p:nvSpPr>
          <p:spPr>
            <a:xfrm>
              <a:off x="8239125" y="4513427"/>
              <a:ext cx="2702613" cy="166353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3" name="Rectangle 12"/>
              <p:cNvSpPr/>
              <p:nvPr/>
            </p:nvSpPr>
            <p:spPr>
              <a:xfrm>
                <a:off x="5717320" y="2052887"/>
                <a:ext cx="797461" cy="523220"/>
              </a:xfrm>
              <a:prstGeom prst="rect">
                <a:avLst/>
              </a:prstGeom>
              <a:solidFill>
                <a:schemeClr val="bg1"/>
              </a:solidFill>
              <a:ln>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𝐵</m:t>
                          </m:r>
                        </m:e>
                        <m:sub>
                          <m:r>
                            <a:rPr lang="en-GB" sz="2800" i="1">
                              <a:latin typeface="Cambria Math" panose="02040503050406030204" pitchFamily="18" charset="0"/>
                              <a:ea typeface="Cambria Math" panose="02040503050406030204" pitchFamily="18" charset="0"/>
                            </a:rPr>
                            <m:t>12</m:t>
                          </m:r>
                        </m:sub>
                      </m:sSub>
                    </m:oMath>
                  </m:oMathPara>
                </a14:m>
                <a:endParaRPr lang="en-GB" sz="2800" b="0" i="1"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5717320" y="2052887"/>
                <a:ext cx="797461" cy="523220"/>
              </a:xfrm>
              <a:prstGeom prst="rect">
                <a:avLst/>
              </a:prstGeom>
              <a:blipFill>
                <a:blip r:embed="rId7"/>
                <a:stretch>
                  <a:fillRect/>
                </a:stretch>
              </a:blipFill>
              <a:ln>
                <a:solidFill>
                  <a:schemeClr val="bg1"/>
                </a:solidFill>
              </a:ln>
            </p:spPr>
            <p:txBody>
              <a:bodyPr/>
              <a:lstStyle/>
              <a:p>
                <a:r>
                  <a:rPr lang="en-CA">
                    <a:noFill/>
                  </a:rPr>
                  <a:t> </a:t>
                </a:r>
              </a:p>
            </p:txBody>
          </p:sp>
        </mc:Fallback>
      </mc:AlternateContent>
    </p:spTree>
    <p:extLst>
      <p:ext uri="{BB962C8B-B14F-4D97-AF65-F5344CB8AC3E}">
        <p14:creationId xmlns:p14="http://schemas.microsoft.com/office/powerpoint/2010/main" val="995311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The Bayesian Occam’s razor </a:t>
            </a:r>
          </a:p>
        </p:txBody>
      </p:sp>
      <p:sp>
        <p:nvSpPr>
          <p:cNvPr id="3" name="Content Placeholder 2"/>
          <p:cNvSpPr>
            <a:spLocks noGrp="1"/>
          </p:cNvSpPr>
          <p:nvPr>
            <p:ph idx="1"/>
          </p:nvPr>
        </p:nvSpPr>
        <p:spPr>
          <a:xfrm>
            <a:off x="838200" y="1844675"/>
            <a:ext cx="11353800" cy="4449445"/>
          </a:xfrm>
        </p:spPr>
        <p:txBody>
          <a:bodyPr>
            <a:normAutofit fontScale="77500" lnSpcReduction="20000"/>
          </a:bodyPr>
          <a:lstStyle/>
          <a:p>
            <a:r>
              <a:rPr lang="en-US" sz="2600" dirty="0"/>
              <a:t>Model fit usually increases with more parameters, so does using a comparison based on likelihood of observing data given a model bias us towards more complex models?</a:t>
            </a:r>
          </a:p>
          <a:p>
            <a:r>
              <a:rPr lang="en-US" sz="2600" dirty="0"/>
              <a:t>Depends on how we approach the problem</a:t>
            </a:r>
          </a:p>
          <a:p>
            <a:r>
              <a:rPr lang="en-US" sz="2600" dirty="0"/>
              <a:t>If we think about integrating out parameters </a:t>
            </a:r>
          </a:p>
          <a:p>
            <a:pPr marL="0" indent="0">
              <a:buNone/>
            </a:pPr>
            <a:r>
              <a:rPr lang="en-US" sz="2600" dirty="0"/>
              <a:t>We find that the marginal likelihood is not </a:t>
            </a:r>
          </a:p>
          <a:p>
            <a:pPr marL="0" indent="0">
              <a:buNone/>
            </a:pPr>
            <a:r>
              <a:rPr lang="en-US" sz="2600" dirty="0"/>
              <a:t>Necessarily highest for the more complex model</a:t>
            </a:r>
          </a:p>
          <a:p>
            <a:r>
              <a:rPr lang="en-US" sz="2600" dirty="0"/>
              <a:t>This is the “Bayesian Occam’s Razor”</a:t>
            </a:r>
          </a:p>
          <a:p>
            <a:r>
              <a:rPr lang="en-US" sz="2600" dirty="0"/>
              <a:t>Remember, we care about the likelihood of </a:t>
            </a:r>
          </a:p>
          <a:p>
            <a:pPr marL="0" indent="0">
              <a:buNone/>
            </a:pPr>
            <a:r>
              <a:rPr lang="en-US" sz="2600" dirty="0"/>
              <a:t>Observing data, given a model</a:t>
            </a:r>
          </a:p>
          <a:p>
            <a:r>
              <a:rPr lang="en-US" sz="2600" dirty="0"/>
              <a:t>Model too simple- not likely to generate the data</a:t>
            </a:r>
          </a:p>
          <a:p>
            <a:r>
              <a:rPr lang="en-US" sz="2600" dirty="0"/>
              <a:t>Model too complex-  could generate lots of data,</a:t>
            </a:r>
          </a:p>
          <a:p>
            <a:pPr marL="0" indent="0">
              <a:buNone/>
            </a:pPr>
            <a:r>
              <a:rPr lang="en-US" sz="2600" dirty="0"/>
              <a:t>But not necessarily this one in particular (</a:t>
            </a:r>
            <a:r>
              <a:rPr lang="en-US" sz="2600" dirty="0" err="1"/>
              <a:t>i.e</a:t>
            </a:r>
            <a:r>
              <a:rPr lang="en-US" sz="2600" dirty="0"/>
              <a:t> probability of </a:t>
            </a:r>
          </a:p>
          <a:p>
            <a:pPr marL="0" indent="0">
              <a:buNone/>
            </a:pPr>
            <a:r>
              <a:rPr lang="en-US" sz="2600" dirty="0"/>
              <a:t>Generating data is spread out) </a:t>
            </a:r>
          </a:p>
        </p:txBody>
      </p:sp>
      <p:pic>
        <p:nvPicPr>
          <p:cNvPr id="5" name="Picture 4"/>
          <p:cNvPicPr>
            <a:picLocks noChangeAspect="1"/>
          </p:cNvPicPr>
          <p:nvPr/>
        </p:nvPicPr>
        <p:blipFill>
          <a:blip r:embed="rId3"/>
          <a:stretch>
            <a:fillRect/>
          </a:stretch>
        </p:blipFill>
        <p:spPr>
          <a:xfrm>
            <a:off x="7410225" y="3042109"/>
            <a:ext cx="4019775" cy="3450766"/>
          </a:xfrm>
          <a:prstGeom prst="rect">
            <a:avLst/>
          </a:prstGeom>
        </p:spPr>
      </p:pic>
    </p:spTree>
    <p:extLst>
      <p:ext uri="{BB962C8B-B14F-4D97-AF65-F5344CB8AC3E}">
        <p14:creationId xmlns:p14="http://schemas.microsoft.com/office/powerpoint/2010/main" val="468239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Calculating the Bayes factor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GB" dirty="0"/>
                  <a:t>If we assume equal model priors:</a:t>
                </a:r>
              </a:p>
              <a:p>
                <a:endParaRPr lang="en-GB" dirty="0"/>
              </a:p>
              <a:p>
                <a:endParaRPr lang="en-GB" dirty="0"/>
              </a:p>
              <a:p>
                <a:r>
                  <a:rPr lang="en-GB" dirty="0"/>
                  <a:t>The definition of conditional probability gives:</a:t>
                </a:r>
                <a:endParaRPr lang="en-GB" sz="2600" dirty="0"/>
              </a:p>
              <a:p>
                <a:endParaRPr lang="en-GB" sz="500" dirty="0"/>
              </a:p>
              <a:p>
                <a:pPr marL="0" indent="0">
                  <a:buNone/>
                </a:pPr>
                <a14:m>
                  <m:oMathPara xmlns:m="http://schemas.openxmlformats.org/officeDocument/2006/math">
                    <m:oMathParaPr>
                      <m:jc m:val="centerGroup"/>
                    </m:oMathParaPr>
                    <m:oMath xmlns:m="http://schemas.openxmlformats.org/officeDocument/2006/math">
                      <m:r>
                        <a:rPr lang="en-GB" sz="3000" i="1">
                          <a:latin typeface="Cambria Math" panose="02040503050406030204" pitchFamily="18" charset="0"/>
                        </a:rPr>
                        <m:t>𝑝</m:t>
                      </m:r>
                      <m:d>
                        <m:dPr>
                          <m:ctrlPr>
                            <a:rPr lang="en-GB" sz="3000" i="1">
                              <a:latin typeface="Cambria Math" panose="02040503050406030204" pitchFamily="18" charset="0"/>
                            </a:rPr>
                          </m:ctrlPr>
                        </m:dPr>
                        <m:e>
                          <m:r>
                            <a:rPr lang="en-GB" sz="3000" i="1">
                              <a:latin typeface="Cambria Math" panose="02040503050406030204" pitchFamily="18" charset="0"/>
                            </a:rPr>
                            <m:t>𝐷</m:t>
                          </m:r>
                        </m:e>
                        <m:e>
                          <m:sSub>
                            <m:sSubPr>
                              <m:ctrlPr>
                                <a:rPr lang="en-GB" sz="3000" i="1">
                                  <a:latin typeface="Cambria Math" panose="02040503050406030204" pitchFamily="18" charset="0"/>
                                </a:rPr>
                              </m:ctrlPr>
                            </m:sSubPr>
                            <m:e>
                              <m:r>
                                <a:rPr lang="en-GB" sz="3000" i="1">
                                  <a:latin typeface="Cambria Math" panose="02040503050406030204" pitchFamily="18" charset="0"/>
                                </a:rPr>
                                <m:t>𝑀</m:t>
                              </m:r>
                            </m:e>
                            <m:sub>
                              <m:r>
                                <a:rPr lang="en-GB" sz="3000" i="1">
                                  <a:latin typeface="Cambria Math" panose="02040503050406030204" pitchFamily="18" charset="0"/>
                                </a:rPr>
                                <m:t>𝑘</m:t>
                              </m:r>
                            </m:sub>
                          </m:sSub>
                        </m:e>
                      </m:d>
                      <m:r>
                        <a:rPr lang="en-GB" sz="3000" i="1">
                          <a:latin typeface="Cambria Math" panose="02040503050406030204" pitchFamily="18" charset="0"/>
                        </a:rPr>
                        <m:t>=</m:t>
                      </m:r>
                      <m:nary>
                        <m:naryPr>
                          <m:ctrlPr>
                            <a:rPr lang="en-GB" sz="3000" i="1">
                              <a:latin typeface="Cambria Math" panose="02040503050406030204" pitchFamily="18" charset="0"/>
                            </a:rPr>
                          </m:ctrlPr>
                        </m:naryPr>
                        <m:sub>
                          <m:r>
                            <m:rPr>
                              <m:brk m:alnAt="23"/>
                            </m:rPr>
                            <a:rPr lang="en-GB" sz="3000" i="1">
                              <a:latin typeface="Cambria Math" panose="02040503050406030204" pitchFamily="18" charset="0"/>
                            </a:rPr>
                            <m:t>−</m:t>
                          </m:r>
                          <m:r>
                            <a:rPr lang="en-GB" sz="3000" i="1">
                              <a:latin typeface="Cambria Math" panose="02040503050406030204" pitchFamily="18" charset="0"/>
                              <a:ea typeface="Cambria Math" panose="02040503050406030204" pitchFamily="18" charset="0"/>
                            </a:rPr>
                            <m:t>∞</m:t>
                          </m:r>
                        </m:sub>
                        <m:sup>
                          <m:r>
                            <a:rPr lang="en-GB" sz="3000" i="1">
                              <a:latin typeface="Cambria Math" panose="02040503050406030204" pitchFamily="18" charset="0"/>
                              <a:ea typeface="Cambria Math" panose="02040503050406030204" pitchFamily="18" charset="0"/>
                            </a:rPr>
                            <m:t>∞</m:t>
                          </m:r>
                        </m:sup>
                        <m:e>
                          <m:r>
                            <a:rPr lang="en-GB" sz="3000" i="1">
                              <a:latin typeface="Cambria Math" panose="02040503050406030204" pitchFamily="18" charset="0"/>
                            </a:rPr>
                            <m:t>𝑝</m:t>
                          </m:r>
                          <m:d>
                            <m:dPr>
                              <m:ctrlPr>
                                <a:rPr lang="en-GB" sz="3000" i="1">
                                  <a:latin typeface="Cambria Math" panose="02040503050406030204" pitchFamily="18" charset="0"/>
                                </a:rPr>
                              </m:ctrlPr>
                            </m:dPr>
                            <m:e>
                              <m:r>
                                <a:rPr lang="en-GB" sz="3000" i="1">
                                  <a:latin typeface="Cambria Math" panose="02040503050406030204" pitchFamily="18" charset="0"/>
                                </a:rPr>
                                <m:t>𝐷</m:t>
                              </m:r>
                              <m:r>
                                <a:rPr lang="en-GB" sz="3000" i="1">
                                  <a:latin typeface="Cambria Math" panose="02040503050406030204" pitchFamily="18" charset="0"/>
                                </a:rPr>
                                <m:t>,</m:t>
                              </m:r>
                              <m:sSub>
                                <m:sSubPr>
                                  <m:ctrlPr>
                                    <a:rPr lang="en-GB" sz="3000" i="1">
                                      <a:latin typeface="Cambria Math" panose="02040503050406030204" pitchFamily="18" charset="0"/>
                                    </a:rPr>
                                  </m:ctrlPr>
                                </m:sSubPr>
                                <m:e>
                                  <m:r>
                                    <a:rPr lang="en-GB" sz="3000" i="1">
                                      <a:latin typeface="Cambria Math" panose="02040503050406030204" pitchFamily="18" charset="0"/>
                                      <a:ea typeface="Cambria Math" panose="02040503050406030204" pitchFamily="18" charset="0"/>
                                    </a:rPr>
                                    <m:t>𝜃</m:t>
                                  </m:r>
                                </m:e>
                                <m:sub>
                                  <m:r>
                                    <a:rPr lang="en-GB" sz="3000" i="1">
                                      <a:latin typeface="Cambria Math" panose="02040503050406030204" pitchFamily="18" charset="0"/>
                                    </a:rPr>
                                    <m:t>𝑘</m:t>
                                  </m:r>
                                </m:sub>
                              </m:sSub>
                            </m:e>
                            <m:e>
                              <m:sSub>
                                <m:sSubPr>
                                  <m:ctrlPr>
                                    <a:rPr lang="en-GB" sz="3000" i="1">
                                      <a:latin typeface="Cambria Math" panose="02040503050406030204" pitchFamily="18" charset="0"/>
                                      <a:ea typeface="Cambria Math" panose="02040503050406030204" pitchFamily="18" charset="0"/>
                                    </a:rPr>
                                  </m:ctrlPr>
                                </m:sSubPr>
                                <m:e>
                                  <m:r>
                                    <a:rPr lang="en-GB" sz="3000" i="1">
                                      <a:latin typeface="Cambria Math" panose="02040503050406030204" pitchFamily="18" charset="0"/>
                                      <a:ea typeface="Cambria Math" panose="02040503050406030204" pitchFamily="18" charset="0"/>
                                    </a:rPr>
                                    <m:t>𝑀</m:t>
                                  </m:r>
                                </m:e>
                                <m:sub>
                                  <m:r>
                                    <a:rPr lang="en-GB" sz="3000" i="1">
                                      <a:latin typeface="Cambria Math" panose="02040503050406030204" pitchFamily="18" charset="0"/>
                                      <a:ea typeface="Cambria Math" panose="02040503050406030204" pitchFamily="18" charset="0"/>
                                    </a:rPr>
                                    <m:t>𝑘</m:t>
                                  </m:r>
                                </m:sub>
                              </m:sSub>
                            </m:e>
                          </m:d>
                          <m:r>
                            <a:rPr lang="en-GB" sz="3000" i="1">
                              <a:latin typeface="Cambria Math" panose="02040503050406030204" pitchFamily="18" charset="0"/>
                            </a:rPr>
                            <m:t>𝑑</m:t>
                          </m:r>
                          <m:sSub>
                            <m:sSubPr>
                              <m:ctrlPr>
                                <a:rPr lang="en-GB" sz="3000" i="1">
                                  <a:latin typeface="Cambria Math" panose="02040503050406030204" pitchFamily="18" charset="0"/>
                                </a:rPr>
                              </m:ctrlPr>
                            </m:sSubPr>
                            <m:e>
                              <m:r>
                                <a:rPr lang="en-GB" sz="3000" i="1">
                                  <a:latin typeface="Cambria Math" panose="02040503050406030204" pitchFamily="18" charset="0"/>
                                  <a:ea typeface="Cambria Math" panose="02040503050406030204" pitchFamily="18" charset="0"/>
                                </a:rPr>
                                <m:t>𝜃</m:t>
                              </m:r>
                            </m:e>
                            <m:sub>
                              <m:r>
                                <a:rPr lang="en-GB" sz="3000" i="1">
                                  <a:latin typeface="Cambria Math" panose="02040503050406030204" pitchFamily="18" charset="0"/>
                                </a:rPr>
                                <m:t>𝑘</m:t>
                              </m:r>
                            </m:sub>
                          </m:sSub>
                        </m:e>
                      </m:nary>
                      <m:r>
                        <a:rPr lang="en-GB" sz="3000" i="1">
                          <a:latin typeface="Cambria Math" panose="02040503050406030204" pitchFamily="18" charset="0"/>
                        </a:rPr>
                        <m:t>=</m:t>
                      </m:r>
                      <m:nary>
                        <m:naryPr>
                          <m:ctrlPr>
                            <a:rPr lang="en-GB" sz="3000" i="1">
                              <a:latin typeface="Cambria Math" panose="02040503050406030204" pitchFamily="18" charset="0"/>
                            </a:rPr>
                          </m:ctrlPr>
                        </m:naryPr>
                        <m:sub>
                          <m:r>
                            <m:rPr>
                              <m:brk m:alnAt="23"/>
                            </m:rPr>
                            <a:rPr lang="en-GB" sz="3000" i="1">
                              <a:latin typeface="Cambria Math" panose="02040503050406030204" pitchFamily="18" charset="0"/>
                            </a:rPr>
                            <m:t>−</m:t>
                          </m:r>
                          <m:r>
                            <a:rPr lang="en-GB" sz="3000" i="1">
                              <a:latin typeface="Cambria Math" panose="02040503050406030204" pitchFamily="18" charset="0"/>
                              <a:ea typeface="Cambria Math" panose="02040503050406030204" pitchFamily="18" charset="0"/>
                            </a:rPr>
                            <m:t>∞</m:t>
                          </m:r>
                        </m:sub>
                        <m:sup>
                          <m:r>
                            <a:rPr lang="en-GB" sz="3000" i="1">
                              <a:latin typeface="Cambria Math" panose="02040503050406030204" pitchFamily="18" charset="0"/>
                              <a:ea typeface="Cambria Math" panose="02040503050406030204" pitchFamily="18" charset="0"/>
                            </a:rPr>
                            <m:t>∞</m:t>
                          </m:r>
                        </m:sup>
                        <m:e>
                          <m:r>
                            <a:rPr lang="en-GB" sz="3000" i="1">
                              <a:latin typeface="Cambria Math" panose="02040503050406030204" pitchFamily="18" charset="0"/>
                            </a:rPr>
                            <m:t>𝑝</m:t>
                          </m:r>
                          <m:d>
                            <m:dPr>
                              <m:ctrlPr>
                                <a:rPr lang="en-GB" sz="3000" i="1">
                                  <a:latin typeface="Cambria Math" panose="02040503050406030204" pitchFamily="18" charset="0"/>
                                </a:rPr>
                              </m:ctrlPr>
                            </m:dPr>
                            <m:e>
                              <m:r>
                                <a:rPr lang="en-GB" sz="3000" i="1">
                                  <a:latin typeface="Cambria Math" panose="02040503050406030204" pitchFamily="18" charset="0"/>
                                </a:rPr>
                                <m:t>𝐷</m:t>
                              </m:r>
                            </m:e>
                            <m:e>
                              <m:sSub>
                                <m:sSubPr>
                                  <m:ctrlPr>
                                    <a:rPr lang="en-GB" sz="3000" i="1">
                                      <a:latin typeface="Cambria Math" panose="02040503050406030204" pitchFamily="18" charset="0"/>
                                    </a:rPr>
                                  </m:ctrlPr>
                                </m:sSubPr>
                                <m:e>
                                  <m:r>
                                    <a:rPr lang="en-GB" sz="3000" i="1">
                                      <a:latin typeface="Cambria Math" panose="02040503050406030204" pitchFamily="18" charset="0"/>
                                      <a:ea typeface="Cambria Math" panose="02040503050406030204" pitchFamily="18" charset="0"/>
                                    </a:rPr>
                                    <m:t>𝜃</m:t>
                                  </m:r>
                                </m:e>
                                <m:sub>
                                  <m:r>
                                    <a:rPr lang="en-GB" sz="3000" i="1">
                                      <a:latin typeface="Cambria Math" panose="02040503050406030204" pitchFamily="18" charset="0"/>
                                    </a:rPr>
                                    <m:t>𝑘</m:t>
                                  </m:r>
                                </m:sub>
                              </m:sSub>
                              <m:r>
                                <a:rPr lang="en-GB" sz="3000" i="1">
                                  <a:latin typeface="Cambria Math" panose="02040503050406030204" pitchFamily="18" charset="0"/>
                                  <a:ea typeface="Cambria Math" panose="02040503050406030204" pitchFamily="18" charset="0"/>
                                </a:rPr>
                                <m:t>,</m:t>
                              </m:r>
                              <m:sSub>
                                <m:sSubPr>
                                  <m:ctrlPr>
                                    <a:rPr lang="en-GB" sz="3000" i="1">
                                      <a:latin typeface="Cambria Math" panose="02040503050406030204" pitchFamily="18" charset="0"/>
                                      <a:ea typeface="Cambria Math" panose="02040503050406030204" pitchFamily="18" charset="0"/>
                                    </a:rPr>
                                  </m:ctrlPr>
                                </m:sSubPr>
                                <m:e>
                                  <m:r>
                                    <a:rPr lang="en-GB" sz="3000" i="1">
                                      <a:latin typeface="Cambria Math" panose="02040503050406030204" pitchFamily="18" charset="0"/>
                                      <a:ea typeface="Cambria Math" panose="02040503050406030204" pitchFamily="18" charset="0"/>
                                    </a:rPr>
                                    <m:t>𝑀</m:t>
                                  </m:r>
                                </m:e>
                                <m:sub>
                                  <m:r>
                                    <a:rPr lang="en-GB" sz="3000" i="1">
                                      <a:latin typeface="Cambria Math" panose="02040503050406030204" pitchFamily="18" charset="0"/>
                                      <a:ea typeface="Cambria Math" panose="02040503050406030204" pitchFamily="18" charset="0"/>
                                    </a:rPr>
                                    <m:t>𝑘</m:t>
                                  </m:r>
                                </m:sub>
                              </m:sSub>
                            </m:e>
                          </m:d>
                          <m:r>
                            <a:rPr lang="en-GB" sz="3000" i="1">
                              <a:latin typeface="Cambria Math" panose="02040503050406030204" pitchFamily="18" charset="0"/>
                            </a:rPr>
                            <m:t>𝑝</m:t>
                          </m:r>
                          <m:d>
                            <m:dPr>
                              <m:ctrlPr>
                                <a:rPr lang="en-GB" sz="3000" i="1">
                                  <a:latin typeface="Cambria Math" panose="02040503050406030204" pitchFamily="18" charset="0"/>
                                </a:rPr>
                              </m:ctrlPr>
                            </m:dPr>
                            <m:e>
                              <m:sSub>
                                <m:sSubPr>
                                  <m:ctrlPr>
                                    <a:rPr lang="en-GB" sz="3000" i="1">
                                      <a:latin typeface="Cambria Math" panose="02040503050406030204" pitchFamily="18" charset="0"/>
                                    </a:rPr>
                                  </m:ctrlPr>
                                </m:sSubPr>
                                <m:e>
                                  <m:r>
                                    <a:rPr lang="en-GB" sz="3000" i="1">
                                      <a:latin typeface="Cambria Math" panose="02040503050406030204" pitchFamily="18" charset="0"/>
                                      <a:ea typeface="Cambria Math" panose="02040503050406030204" pitchFamily="18" charset="0"/>
                                    </a:rPr>
                                    <m:t>𝜃</m:t>
                                  </m:r>
                                </m:e>
                                <m:sub>
                                  <m:r>
                                    <a:rPr lang="en-GB" sz="3000" i="1">
                                      <a:latin typeface="Cambria Math" panose="02040503050406030204" pitchFamily="18" charset="0"/>
                                    </a:rPr>
                                    <m:t>𝑘</m:t>
                                  </m:r>
                                </m:sub>
                              </m:sSub>
                            </m:e>
                            <m:e>
                              <m:sSub>
                                <m:sSubPr>
                                  <m:ctrlPr>
                                    <a:rPr lang="en-GB" sz="3000" i="1">
                                      <a:latin typeface="Cambria Math" panose="02040503050406030204" pitchFamily="18" charset="0"/>
                                      <a:ea typeface="Cambria Math" panose="02040503050406030204" pitchFamily="18" charset="0"/>
                                    </a:rPr>
                                  </m:ctrlPr>
                                </m:sSubPr>
                                <m:e>
                                  <m:r>
                                    <a:rPr lang="en-GB" sz="3000" i="1">
                                      <a:latin typeface="Cambria Math" panose="02040503050406030204" pitchFamily="18" charset="0"/>
                                      <a:ea typeface="Cambria Math" panose="02040503050406030204" pitchFamily="18" charset="0"/>
                                    </a:rPr>
                                    <m:t>𝑀</m:t>
                                  </m:r>
                                </m:e>
                                <m:sub>
                                  <m:r>
                                    <a:rPr lang="en-GB" sz="3000" i="1">
                                      <a:latin typeface="Cambria Math" panose="02040503050406030204" pitchFamily="18" charset="0"/>
                                      <a:ea typeface="Cambria Math" panose="02040503050406030204" pitchFamily="18" charset="0"/>
                                    </a:rPr>
                                    <m:t>𝑘</m:t>
                                  </m:r>
                                </m:sub>
                              </m:sSub>
                            </m:e>
                          </m:d>
                          <m:r>
                            <a:rPr lang="en-GB" sz="3000" i="1">
                              <a:latin typeface="Cambria Math" panose="02040503050406030204" pitchFamily="18" charset="0"/>
                            </a:rPr>
                            <m:t>𝑑</m:t>
                          </m:r>
                          <m:sSub>
                            <m:sSubPr>
                              <m:ctrlPr>
                                <a:rPr lang="en-GB" sz="3000" i="1">
                                  <a:latin typeface="Cambria Math" panose="02040503050406030204" pitchFamily="18" charset="0"/>
                                </a:rPr>
                              </m:ctrlPr>
                            </m:sSubPr>
                            <m:e>
                              <m:r>
                                <a:rPr lang="en-GB" sz="3000" i="1">
                                  <a:latin typeface="Cambria Math" panose="02040503050406030204" pitchFamily="18" charset="0"/>
                                  <a:ea typeface="Cambria Math" panose="02040503050406030204" pitchFamily="18" charset="0"/>
                                </a:rPr>
                                <m:t>𝜃</m:t>
                              </m:r>
                            </m:e>
                            <m:sub>
                              <m:r>
                                <a:rPr lang="en-GB" sz="3000" i="1">
                                  <a:latin typeface="Cambria Math" panose="02040503050406030204" pitchFamily="18" charset="0"/>
                                </a:rPr>
                                <m:t>𝑘</m:t>
                              </m:r>
                            </m:sub>
                          </m:sSub>
                        </m:e>
                      </m:nary>
                    </m:oMath>
                  </m:oMathPara>
                </a14:m>
                <a:endParaRPr lang="en-GB" sz="3000" dirty="0"/>
              </a:p>
              <a:p>
                <a:pPr marL="0" indent="0">
                  <a:buNone/>
                </a:pPr>
                <a:endParaRPr lang="en-GB" sz="500" dirty="0"/>
              </a:p>
              <a:p>
                <a:r>
                  <a:rPr lang="en-GB" dirty="0"/>
                  <a:t>Can be evaluated by numerical integration for low-dimensional models</a:t>
                </a:r>
              </a:p>
              <a:p>
                <a:r>
                  <a:rPr lang="en-GB" dirty="0"/>
                  <a:t>More often, intractable </a:t>
                </a:r>
                <a:r>
                  <a:rPr lang="en-GB" dirty="0">
                    <a:sym typeface="Wingdings" panose="05000000000000000000" pitchFamily="2" charset="2"/>
                  </a:rPr>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28" t="-2101"/>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064914" y="2256201"/>
                <a:ext cx="6062172" cy="10010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ea typeface="Cambria Math" panose="02040503050406030204" pitchFamily="18" charset="0"/>
                            </a:rPr>
                          </m:ctrlPr>
                        </m:fPr>
                        <m:num>
                          <m:r>
                            <a:rPr lang="en-GB" sz="2800" b="0" i="1" smtClean="0">
                              <a:latin typeface="Cambria Math" panose="02040503050406030204" pitchFamily="18" charset="0"/>
                            </a:rPr>
                            <m:t>𝑝</m:t>
                          </m:r>
                          <m:d>
                            <m:dPr>
                              <m:ctrlPr>
                                <a:rPr lang="en-GB" sz="2800" b="0" i="1" smtClean="0">
                                  <a:latin typeface="Cambria Math" panose="02040503050406030204" pitchFamily="18" charset="0"/>
                                </a:rPr>
                              </m:ctrlPr>
                            </m:dPr>
                            <m:e>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𝑀</m:t>
                                  </m:r>
                                </m:e>
                                <m:sub>
                                  <m:r>
                                    <a:rPr lang="en-GB" sz="2800" b="0" i="1" smtClean="0">
                                      <a:latin typeface="Cambria Math" panose="02040503050406030204" pitchFamily="18" charset="0"/>
                                    </a:rPr>
                                    <m:t>1</m:t>
                                  </m:r>
                                </m:sub>
                              </m:sSub>
                            </m:e>
                            <m:e>
                              <m:r>
                                <a:rPr lang="en-GB" sz="2800" b="0" i="1" smtClean="0">
                                  <a:latin typeface="Cambria Math" panose="02040503050406030204" pitchFamily="18" charset="0"/>
                                </a:rPr>
                                <m:t>𝐷</m:t>
                              </m:r>
                            </m:e>
                          </m:d>
                        </m:num>
                        <m:den>
                          <m:r>
                            <a:rPr lang="en-GB" sz="2800" b="0" i="1" smtClean="0">
                              <a:latin typeface="Cambria Math" panose="02040503050406030204" pitchFamily="18" charset="0"/>
                            </a:rPr>
                            <m:t>𝑝</m:t>
                          </m:r>
                          <m:d>
                            <m:dPr>
                              <m:ctrlPr>
                                <a:rPr lang="en-GB" sz="2800" b="0" i="1" smtClean="0">
                                  <a:latin typeface="Cambria Math" panose="02040503050406030204" pitchFamily="18" charset="0"/>
                                </a:rPr>
                              </m:ctrlPr>
                            </m:dPr>
                            <m:e>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𝑀</m:t>
                                  </m:r>
                                </m:e>
                                <m:sub>
                                  <m:r>
                                    <a:rPr lang="en-GB" sz="2800" b="0" i="1" smtClean="0">
                                      <a:latin typeface="Cambria Math" panose="02040503050406030204" pitchFamily="18" charset="0"/>
                                    </a:rPr>
                                    <m:t>2</m:t>
                                  </m:r>
                                </m:sub>
                              </m:sSub>
                            </m:e>
                            <m:e>
                              <m:r>
                                <a:rPr lang="en-GB" sz="2800" b="0" i="1" smtClean="0">
                                  <a:latin typeface="Cambria Math" panose="02040503050406030204" pitchFamily="18" charset="0"/>
                                </a:rPr>
                                <m:t>𝐷</m:t>
                              </m:r>
                            </m:e>
                          </m:d>
                        </m:den>
                      </m:f>
                      <m:r>
                        <a:rPr lang="en-GB" sz="2800" b="0" i="1" smtClean="0">
                          <a:latin typeface="Cambria Math" panose="02040503050406030204" pitchFamily="18" charset="0"/>
                          <a:ea typeface="Cambria Math" panose="02040503050406030204" pitchFamily="18" charset="0"/>
                        </a:rPr>
                        <m:t>=</m:t>
                      </m:r>
                      <m:sSub>
                        <m:sSubPr>
                          <m:ctrlPr>
                            <a:rPr lang="en-GB" sz="2800" b="0" i="1" smtClean="0">
                              <a:solidFill>
                                <a:srgbClr val="FF0000"/>
                              </a:solidFill>
                              <a:latin typeface="Cambria Math" panose="02040503050406030204" pitchFamily="18" charset="0"/>
                              <a:ea typeface="Cambria Math" panose="02040503050406030204" pitchFamily="18" charset="0"/>
                            </a:rPr>
                          </m:ctrlPr>
                        </m:sSubPr>
                        <m:e>
                          <m:r>
                            <a:rPr lang="en-GB" sz="2800" b="0" i="1" smtClean="0">
                              <a:solidFill>
                                <a:srgbClr val="FF0000"/>
                              </a:solidFill>
                              <a:latin typeface="Cambria Math" panose="02040503050406030204" pitchFamily="18" charset="0"/>
                              <a:ea typeface="Cambria Math" panose="02040503050406030204" pitchFamily="18" charset="0"/>
                            </a:rPr>
                            <m:t>𝐵</m:t>
                          </m:r>
                        </m:e>
                        <m:sub>
                          <m:r>
                            <a:rPr lang="en-GB" sz="2800" b="0" i="1" smtClean="0">
                              <a:solidFill>
                                <a:srgbClr val="FF0000"/>
                              </a:solidFill>
                              <a:latin typeface="Cambria Math" panose="02040503050406030204" pitchFamily="18" charset="0"/>
                              <a:ea typeface="Cambria Math" panose="02040503050406030204" pitchFamily="18" charset="0"/>
                            </a:rPr>
                            <m:t>12</m:t>
                          </m:r>
                        </m:sub>
                      </m:sSub>
                      <m:r>
                        <a:rPr lang="en-GB" sz="2800" i="1">
                          <a:latin typeface="Cambria Math" panose="02040503050406030204" pitchFamily="18" charset="0"/>
                          <a:ea typeface="Cambria Math" panose="02040503050406030204" pitchFamily="18" charset="0"/>
                        </a:rPr>
                        <m:t>∙</m:t>
                      </m:r>
                      <m:f>
                        <m:fPr>
                          <m:ctrlPr>
                            <a:rPr lang="en-GB" sz="2800" i="1">
                              <a:latin typeface="Cambria Math" panose="02040503050406030204" pitchFamily="18" charset="0"/>
                              <a:ea typeface="Cambria Math" panose="02040503050406030204" pitchFamily="18" charset="0"/>
                            </a:rPr>
                          </m:ctrlPr>
                        </m:fPr>
                        <m:num>
                          <m:r>
                            <a:rPr lang="en-GB" sz="2800" i="1">
                              <a:latin typeface="Cambria Math" panose="02040503050406030204" pitchFamily="18" charset="0"/>
                              <a:ea typeface="Cambria Math" panose="02040503050406030204" pitchFamily="18" charset="0"/>
                            </a:rPr>
                            <m:t>𝑝</m:t>
                          </m:r>
                          <m:d>
                            <m:dPr>
                              <m:ctrlPr>
                                <a:rPr lang="en-GB" sz="2800" i="1">
                                  <a:latin typeface="Cambria Math" panose="02040503050406030204" pitchFamily="18" charset="0"/>
                                  <a:ea typeface="Cambria Math" panose="02040503050406030204" pitchFamily="18" charset="0"/>
                                </a:rPr>
                              </m:ctrlPr>
                            </m:dPr>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1</m:t>
                                  </m:r>
                                </m:sub>
                              </m:sSub>
                            </m:e>
                          </m:d>
                        </m:num>
                        <m:den>
                          <m:r>
                            <a:rPr lang="en-GB" sz="2800" i="1">
                              <a:latin typeface="Cambria Math" panose="02040503050406030204" pitchFamily="18" charset="0"/>
                              <a:ea typeface="Cambria Math" panose="02040503050406030204" pitchFamily="18" charset="0"/>
                            </a:rPr>
                            <m:t>𝑝</m:t>
                          </m:r>
                          <m:d>
                            <m:dPr>
                              <m:ctrlPr>
                                <a:rPr lang="en-GB" sz="2800" i="1">
                                  <a:latin typeface="Cambria Math" panose="02040503050406030204" pitchFamily="18" charset="0"/>
                                  <a:ea typeface="Cambria Math" panose="02040503050406030204" pitchFamily="18" charset="0"/>
                                </a:rPr>
                              </m:ctrlPr>
                            </m:dPr>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2</m:t>
                                  </m:r>
                                </m:sub>
                              </m:sSub>
                            </m:e>
                          </m:d>
                        </m:den>
                      </m:f>
                      <m:r>
                        <a:rPr lang="en-GB" sz="2800" b="0" i="1" smtClean="0">
                          <a:solidFill>
                            <a:schemeClr val="tx1"/>
                          </a:solidFill>
                          <a:latin typeface="Cambria Math" panose="02040503050406030204" pitchFamily="18" charset="0"/>
                          <a:ea typeface="Cambria Math" panose="02040503050406030204" pitchFamily="18" charset="0"/>
                        </a:rPr>
                        <m:t>=</m:t>
                      </m:r>
                      <m:f>
                        <m:fPr>
                          <m:ctrlPr>
                            <a:rPr lang="en-GB" sz="2800" b="0" i="1" smtClean="0">
                              <a:solidFill>
                                <a:srgbClr val="FF0000"/>
                              </a:solidFill>
                              <a:latin typeface="Cambria Math" panose="02040503050406030204" pitchFamily="18" charset="0"/>
                              <a:ea typeface="Cambria Math" panose="02040503050406030204" pitchFamily="18" charset="0"/>
                            </a:rPr>
                          </m:ctrlPr>
                        </m:fPr>
                        <m:num>
                          <m:r>
                            <a:rPr lang="en-GB" sz="2800" b="0" i="1" smtClean="0">
                              <a:solidFill>
                                <a:srgbClr val="FF0000"/>
                              </a:solidFill>
                              <a:latin typeface="Cambria Math" panose="02040503050406030204" pitchFamily="18" charset="0"/>
                            </a:rPr>
                            <m:t>𝑝</m:t>
                          </m:r>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panose="02040503050406030204" pitchFamily="18" charset="0"/>
                                </a:rPr>
                                <m:t>𝐷</m:t>
                              </m:r>
                            </m:e>
                            <m:e>
                              <m:sSub>
                                <m:sSubPr>
                                  <m:ctrlPr>
                                    <a:rPr lang="en-GB" sz="2800" b="0" i="1" smtClean="0">
                                      <a:solidFill>
                                        <a:srgbClr val="FF0000"/>
                                      </a:solidFill>
                                      <a:latin typeface="Cambria Math" panose="02040503050406030204" pitchFamily="18" charset="0"/>
                                    </a:rPr>
                                  </m:ctrlPr>
                                </m:sSubPr>
                                <m:e>
                                  <m:r>
                                    <a:rPr lang="en-GB" sz="2800" b="0" i="1" smtClean="0">
                                      <a:solidFill>
                                        <a:srgbClr val="FF0000"/>
                                      </a:solidFill>
                                      <a:latin typeface="Cambria Math" panose="02040503050406030204" pitchFamily="18" charset="0"/>
                                    </a:rPr>
                                    <m:t>𝑀</m:t>
                                  </m:r>
                                </m:e>
                                <m:sub>
                                  <m:r>
                                    <a:rPr lang="en-GB" sz="2800" b="0" i="1" smtClean="0">
                                      <a:solidFill>
                                        <a:srgbClr val="FF0000"/>
                                      </a:solidFill>
                                      <a:latin typeface="Cambria Math" panose="02040503050406030204" pitchFamily="18" charset="0"/>
                                    </a:rPr>
                                    <m:t>1</m:t>
                                  </m:r>
                                </m:sub>
                              </m:sSub>
                            </m:e>
                          </m:d>
                        </m:num>
                        <m:den>
                          <m:r>
                            <a:rPr lang="en-GB" sz="2800" b="0" i="1" smtClean="0">
                              <a:solidFill>
                                <a:srgbClr val="FF0000"/>
                              </a:solidFill>
                              <a:latin typeface="Cambria Math" panose="02040503050406030204" pitchFamily="18" charset="0"/>
                            </a:rPr>
                            <m:t>𝑝</m:t>
                          </m:r>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panose="02040503050406030204" pitchFamily="18" charset="0"/>
                                </a:rPr>
                                <m:t>𝐷</m:t>
                              </m:r>
                            </m:e>
                            <m:e>
                              <m:sSub>
                                <m:sSubPr>
                                  <m:ctrlPr>
                                    <a:rPr lang="en-GB" sz="2800" b="0" i="1" smtClean="0">
                                      <a:solidFill>
                                        <a:srgbClr val="FF0000"/>
                                      </a:solidFill>
                                      <a:latin typeface="Cambria Math" panose="02040503050406030204" pitchFamily="18" charset="0"/>
                                    </a:rPr>
                                  </m:ctrlPr>
                                </m:sSubPr>
                                <m:e>
                                  <m:r>
                                    <a:rPr lang="en-GB" sz="2800" b="0" i="1" smtClean="0">
                                      <a:solidFill>
                                        <a:srgbClr val="FF0000"/>
                                      </a:solidFill>
                                      <a:latin typeface="Cambria Math" panose="02040503050406030204" pitchFamily="18" charset="0"/>
                                    </a:rPr>
                                    <m:t>𝑀</m:t>
                                  </m:r>
                                </m:e>
                                <m:sub>
                                  <m:r>
                                    <a:rPr lang="en-GB" sz="2800" b="0" i="1" smtClean="0">
                                      <a:solidFill>
                                        <a:srgbClr val="FF0000"/>
                                      </a:solidFill>
                                      <a:latin typeface="Cambria Math" panose="02040503050406030204" pitchFamily="18" charset="0"/>
                                    </a:rPr>
                                    <m:t>2</m:t>
                                  </m:r>
                                </m:sub>
                              </m:sSub>
                            </m:e>
                          </m:d>
                        </m:den>
                      </m:f>
                      <m:r>
                        <a:rPr lang="en-GB" sz="2800" i="1" smtClean="0">
                          <a:solidFill>
                            <a:schemeClr val="tx1"/>
                          </a:solidFill>
                          <a:latin typeface="Cambria Math" panose="02040503050406030204" pitchFamily="18" charset="0"/>
                          <a:ea typeface="Cambria Math" panose="02040503050406030204" pitchFamily="18" charset="0"/>
                        </a:rPr>
                        <m:t>∙</m:t>
                      </m:r>
                      <m:r>
                        <a:rPr lang="en-GB" sz="2800" b="0" i="1" smtClean="0">
                          <a:solidFill>
                            <a:schemeClr val="tx1"/>
                          </a:solidFill>
                          <a:latin typeface="Cambria Math" panose="02040503050406030204" pitchFamily="18" charset="0"/>
                          <a:ea typeface="Cambria Math" panose="02040503050406030204" pitchFamily="18" charset="0"/>
                        </a:rPr>
                        <m:t>1</m:t>
                      </m:r>
                    </m:oMath>
                  </m:oMathPara>
                </a14:m>
                <a:endParaRPr lang="en-GB" sz="2800" b="0" i="1" dirty="0"/>
              </a:p>
            </p:txBody>
          </p:sp>
        </mc:Choice>
        <mc:Fallback xmlns="">
          <p:sp>
            <p:nvSpPr>
              <p:cNvPr id="4" name="Rectangle 3"/>
              <p:cNvSpPr>
                <a:spLocks noRot="1" noChangeAspect="1" noMove="1" noResize="1" noEditPoints="1" noAdjustHandles="1" noChangeArrowheads="1" noChangeShapeType="1" noTextEdit="1"/>
              </p:cNvSpPr>
              <p:nvPr/>
            </p:nvSpPr>
            <p:spPr>
              <a:xfrm>
                <a:off x="3064914" y="2256201"/>
                <a:ext cx="6062172" cy="1001043"/>
              </a:xfrm>
              <a:prstGeom prst="rect">
                <a:avLst/>
              </a:prstGeom>
              <a:blipFill rotWithShape="0">
                <a:blip r:embed="rId4"/>
                <a:stretch>
                  <a:fillRect/>
                </a:stretch>
              </a:blipFill>
            </p:spPr>
            <p:txBody>
              <a:bodyPr/>
              <a:lstStyle/>
              <a:p>
                <a:r>
                  <a:rPr lang="en-GB">
                    <a:noFill/>
                  </a:rPr>
                  <a:t> </a:t>
                </a:r>
              </a:p>
            </p:txBody>
          </p:sp>
        </mc:Fallback>
      </mc:AlternateContent>
      <p:pic>
        <p:nvPicPr>
          <p:cNvPr id="5" name="Picture 4"/>
          <p:cNvPicPr>
            <a:picLocks noChangeAspect="1"/>
          </p:cNvPicPr>
          <p:nvPr/>
        </p:nvPicPr>
        <p:blipFill>
          <a:blip r:embed="rId5"/>
          <a:stretch>
            <a:fillRect/>
          </a:stretch>
        </p:blipFill>
        <p:spPr>
          <a:xfrm>
            <a:off x="7886699" y="422300"/>
            <a:ext cx="3897469" cy="1403325"/>
          </a:xfrm>
          <a:prstGeom prst="rect">
            <a:avLst/>
          </a:prstGeom>
          <a:ln w="38100">
            <a:solidFill>
              <a:srgbClr val="FF0000"/>
            </a:solidFill>
          </a:ln>
        </p:spPr>
      </p:pic>
    </p:spTree>
    <p:extLst>
      <p:ext uri="{BB962C8B-B14F-4D97-AF65-F5344CB8AC3E}">
        <p14:creationId xmlns:p14="http://schemas.microsoft.com/office/powerpoint/2010/main" val="3522368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Evaluating the model evidence</a:t>
            </a:r>
          </a:p>
        </p:txBody>
      </p:sp>
      <p:sp>
        <p:nvSpPr>
          <p:cNvPr id="3" name="Content Placeholder 2"/>
          <p:cNvSpPr>
            <a:spLocks noGrp="1"/>
          </p:cNvSpPr>
          <p:nvPr>
            <p:ph idx="1"/>
          </p:nvPr>
        </p:nvSpPr>
        <p:spPr>
          <a:xfrm>
            <a:off x="335280" y="2849517"/>
            <a:ext cx="10515600" cy="4801598"/>
          </a:xfrm>
        </p:spPr>
        <p:txBody>
          <a:bodyPr>
            <a:normAutofit/>
          </a:bodyPr>
          <a:lstStyle/>
          <a:p>
            <a:endParaRPr lang="en-GB" dirty="0"/>
          </a:p>
          <a:p>
            <a:r>
              <a:rPr lang="en-GB" dirty="0"/>
              <a:t>Calculating this integral is hard- so how do we go about it?</a:t>
            </a:r>
          </a:p>
          <a:p>
            <a:r>
              <a:rPr lang="en-GB" dirty="0"/>
              <a:t>Conjugate priors</a:t>
            </a:r>
          </a:p>
          <a:p>
            <a:r>
              <a:rPr lang="en-GB" dirty="0"/>
              <a:t>Laplace’s method</a:t>
            </a:r>
          </a:p>
          <a:p>
            <a:r>
              <a:rPr lang="en-GB" dirty="0"/>
              <a:t>Bayesian information criterion (BIC)</a:t>
            </a:r>
          </a:p>
          <a:p>
            <a:r>
              <a:rPr lang="en-GB" dirty="0"/>
              <a:t>Sampling</a:t>
            </a:r>
          </a:p>
          <a:p>
            <a:r>
              <a:rPr lang="en-GB" dirty="0"/>
              <a:t>Variational Bayes</a:t>
            </a:r>
          </a:p>
        </p:txBody>
      </p:sp>
      <mc:AlternateContent xmlns:mc="http://schemas.openxmlformats.org/markup-compatibility/2006" xmlns:a14="http://schemas.microsoft.com/office/drawing/2010/main">
        <mc:Choice Requires="a14">
          <p:sp>
            <p:nvSpPr>
              <p:cNvPr id="4" name="Rectangle 3"/>
              <p:cNvSpPr/>
              <p:nvPr/>
            </p:nvSpPr>
            <p:spPr>
              <a:xfrm>
                <a:off x="2723787" y="1489185"/>
                <a:ext cx="7300686" cy="10219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𝐷</m:t>
                          </m:r>
                        </m:e>
                        <m:e>
                          <m:sSub>
                            <m:sSubPr>
                              <m:ctrlPr>
                                <a:rPr lang="en-GB" sz="2800" i="1">
                                  <a:latin typeface="Cambria Math" panose="02040503050406030204" pitchFamily="18" charset="0"/>
                                </a:rPr>
                              </m:ctrlPr>
                            </m:sSubPr>
                            <m:e>
                              <m:r>
                                <a:rPr lang="en-GB" sz="2800" i="1">
                                  <a:latin typeface="Cambria Math" panose="02040503050406030204" pitchFamily="18" charset="0"/>
                                </a:rPr>
                                <m:t>𝑀</m:t>
                              </m:r>
                            </m:e>
                            <m:sub>
                              <m:r>
                                <a:rPr lang="en-GB" sz="2800" i="1">
                                  <a:latin typeface="Cambria Math" panose="02040503050406030204" pitchFamily="18" charset="0"/>
                                </a:rPr>
                                <m:t>𝑘</m:t>
                              </m:r>
                            </m:sub>
                          </m:sSub>
                        </m:e>
                      </m:d>
                      <m:r>
                        <a:rPr lang="en-GB" sz="2800" i="1">
                          <a:latin typeface="Cambria Math" panose="02040503050406030204" pitchFamily="18" charset="0"/>
                        </a:rPr>
                        <m:t>=</m:t>
                      </m:r>
                      <m:nary>
                        <m:naryPr>
                          <m:ctrlPr>
                            <a:rPr lang="en-GB" sz="2800" i="1">
                              <a:latin typeface="Cambria Math" panose="02040503050406030204" pitchFamily="18" charset="0"/>
                            </a:rPr>
                          </m:ctrlPr>
                        </m:naryPr>
                        <m:sub>
                          <m:r>
                            <m:rPr>
                              <m:brk m:alnAt="23"/>
                            </m:rPr>
                            <a:rPr lang="en-GB" sz="2800" i="1">
                              <a:latin typeface="Cambria Math" panose="02040503050406030204" pitchFamily="18" charset="0"/>
                            </a:rPr>
                            <m:t>−</m:t>
                          </m:r>
                          <m:r>
                            <a:rPr lang="en-GB" sz="2800" i="1">
                              <a:latin typeface="Cambria Math" panose="02040503050406030204" pitchFamily="18" charset="0"/>
                              <a:ea typeface="Cambria Math" panose="02040503050406030204" pitchFamily="18" charset="0"/>
                            </a:rPr>
                            <m:t>∞</m:t>
                          </m:r>
                        </m:sub>
                        <m:sup>
                          <m:r>
                            <a:rPr lang="en-GB" sz="2800" i="1">
                              <a:latin typeface="Cambria Math" panose="02040503050406030204" pitchFamily="18" charset="0"/>
                              <a:ea typeface="Cambria Math" panose="02040503050406030204" pitchFamily="18" charset="0"/>
                            </a:rPr>
                            <m:t>∞</m:t>
                          </m:r>
                        </m:sup>
                        <m:e>
                          <m:r>
                            <a:rPr lang="en-GB" sz="2800" i="1">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𝐷</m:t>
                              </m:r>
                            </m:e>
                            <m:e>
                              <m:sSub>
                                <m:sSubPr>
                                  <m:ctrlPr>
                                    <a:rPr lang="en-GB" sz="2800" i="1">
                                      <a:latin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𝜃</m:t>
                                  </m:r>
                                </m:e>
                                <m:sub>
                                  <m:r>
                                    <a:rPr lang="en-GB" sz="2800" i="1">
                                      <a:latin typeface="Cambria Math" panose="02040503050406030204" pitchFamily="18" charset="0"/>
                                    </a:rPr>
                                    <m:t>𝑘</m:t>
                                  </m:r>
                                </m:sub>
                              </m:sSub>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d>
                          <m:r>
                            <a:rPr lang="en-GB" sz="2800" i="1">
                              <a:latin typeface="Cambria Math" panose="02040503050406030204" pitchFamily="18" charset="0"/>
                            </a:rPr>
                            <m:t>𝑝</m:t>
                          </m:r>
                          <m:d>
                            <m:dPr>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𝜃</m:t>
                                  </m:r>
                                </m:e>
                                <m:sub>
                                  <m:r>
                                    <a:rPr lang="en-GB" sz="2800" i="1">
                                      <a:latin typeface="Cambria Math" panose="02040503050406030204" pitchFamily="18" charset="0"/>
                                    </a:rPr>
                                    <m:t>𝑘</m:t>
                                  </m:r>
                                </m:sub>
                              </m:sSub>
                            </m:e>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d>
                          <m:r>
                            <a:rPr lang="en-GB" sz="2800" i="1">
                              <a:latin typeface="Cambria Math" panose="02040503050406030204" pitchFamily="18" charset="0"/>
                            </a:rPr>
                            <m:t>𝑑</m:t>
                          </m:r>
                          <m:sSub>
                            <m:sSubPr>
                              <m:ctrlPr>
                                <a:rPr lang="en-GB" sz="2800" i="1">
                                  <a:latin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𝜃</m:t>
                              </m:r>
                            </m:e>
                            <m:sub>
                              <m:r>
                                <a:rPr lang="en-GB" sz="2800" i="1">
                                  <a:latin typeface="Cambria Math" panose="02040503050406030204" pitchFamily="18" charset="0"/>
                                </a:rPr>
                                <m:t>𝑘</m:t>
                              </m:r>
                            </m:sub>
                          </m:sSub>
                        </m:e>
                      </m:nary>
                    </m:oMath>
                  </m:oMathPara>
                </a14:m>
                <a:endParaRPr lang="en-GB" sz="2800" dirty="0"/>
              </a:p>
            </p:txBody>
          </p:sp>
        </mc:Choice>
        <mc:Fallback xmlns="">
          <p:sp>
            <p:nvSpPr>
              <p:cNvPr id="4" name="Rectangle 3"/>
              <p:cNvSpPr>
                <a:spLocks noRot="1" noChangeAspect="1" noMove="1" noResize="1" noEditPoints="1" noAdjustHandles="1" noChangeArrowheads="1" noChangeShapeType="1" noTextEdit="1"/>
              </p:cNvSpPr>
              <p:nvPr/>
            </p:nvSpPr>
            <p:spPr>
              <a:xfrm>
                <a:off x="2723787" y="1489185"/>
                <a:ext cx="7300686" cy="1021946"/>
              </a:xfrm>
              <a:prstGeom prst="rect">
                <a:avLst/>
              </a:prstGeom>
              <a:blipFill>
                <a:blip r:embed="rId3"/>
                <a:stretch>
                  <a:fillRect/>
                </a:stretch>
              </a:blipFill>
            </p:spPr>
            <p:txBody>
              <a:bodyPr/>
              <a:lstStyle/>
              <a:p>
                <a:r>
                  <a:rPr lang="en-CA">
                    <a:noFill/>
                  </a:rPr>
                  <a:t> </a:t>
                </a:r>
              </a:p>
            </p:txBody>
          </p:sp>
        </mc:Fallback>
      </mc:AlternateContent>
      <p:sp>
        <p:nvSpPr>
          <p:cNvPr id="5" name="Right Brace 4"/>
          <p:cNvSpPr/>
          <p:nvPr/>
        </p:nvSpPr>
        <p:spPr>
          <a:xfrm>
            <a:off x="5726430" y="4356650"/>
            <a:ext cx="647700" cy="216257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6" name="TextBox 5"/>
          <p:cNvSpPr txBox="1"/>
          <p:nvPr/>
        </p:nvSpPr>
        <p:spPr>
          <a:xfrm>
            <a:off x="6331123" y="5740075"/>
            <a:ext cx="2281382" cy="461665"/>
          </a:xfrm>
          <a:prstGeom prst="rect">
            <a:avLst/>
          </a:prstGeom>
          <a:noFill/>
          <a:ln w="57150">
            <a:noFill/>
          </a:ln>
        </p:spPr>
        <p:txBody>
          <a:bodyPr wrap="square" rtlCol="0">
            <a:spAutoFit/>
          </a:bodyPr>
          <a:lstStyle/>
          <a:p>
            <a:pPr algn="ctr"/>
            <a:r>
              <a:rPr lang="en-GB" sz="2400" dirty="0"/>
              <a:t>Approximate</a:t>
            </a:r>
          </a:p>
        </p:txBody>
      </p:sp>
      <p:sp>
        <p:nvSpPr>
          <p:cNvPr id="7" name="TextBox 6"/>
          <p:cNvSpPr txBox="1"/>
          <p:nvPr/>
        </p:nvSpPr>
        <p:spPr>
          <a:xfrm>
            <a:off x="6331123" y="3880156"/>
            <a:ext cx="2281382" cy="461665"/>
          </a:xfrm>
          <a:prstGeom prst="rect">
            <a:avLst/>
          </a:prstGeom>
          <a:noFill/>
          <a:ln w="57150">
            <a:noFill/>
          </a:ln>
        </p:spPr>
        <p:txBody>
          <a:bodyPr wrap="square" rtlCol="0">
            <a:spAutoFit/>
          </a:bodyPr>
          <a:lstStyle/>
          <a:p>
            <a:pPr algn="ctr"/>
            <a:r>
              <a:rPr lang="en-GB" sz="2400" dirty="0"/>
              <a:t>Exact</a:t>
            </a:r>
          </a:p>
        </p:txBody>
      </p:sp>
      <p:cxnSp>
        <p:nvCxnSpPr>
          <p:cNvPr id="8" name="Straight Arrow Connector 7"/>
          <p:cNvCxnSpPr>
            <a:cxnSpLocks/>
          </p:cNvCxnSpPr>
          <p:nvPr/>
        </p:nvCxnSpPr>
        <p:spPr>
          <a:xfrm flipH="1">
            <a:off x="3402330" y="4110989"/>
            <a:ext cx="2633382" cy="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42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1824477" y="828971"/>
            <a:ext cx="7729831" cy="4351338"/>
          </a:xfrm>
        </p:spPr>
        <p:txBody>
          <a:bodyPr/>
          <a:lstStyle/>
          <a:p>
            <a:pPr marL="0" indent="0" algn="ctr">
              <a:buNone/>
            </a:pPr>
            <a:r>
              <a:rPr lang="en-US" i="1" dirty="0" smtClean="0"/>
              <a:t>All </a:t>
            </a:r>
            <a:r>
              <a:rPr lang="en-US" i="1" dirty="0"/>
              <a:t>models are wrong, but some are </a:t>
            </a:r>
            <a:r>
              <a:rPr lang="en-US" i="1" dirty="0" smtClean="0"/>
              <a:t>useful</a:t>
            </a:r>
          </a:p>
          <a:p>
            <a:pPr marL="0" indent="0" algn="ctr">
              <a:buNone/>
            </a:pPr>
            <a:endParaRPr lang="en-US" i="1" dirty="0"/>
          </a:p>
          <a:p>
            <a:pPr marL="0" indent="0" algn="ctr">
              <a:buNone/>
            </a:pPr>
            <a:endParaRPr lang="en-US" i="1" dirty="0"/>
          </a:p>
          <a:p>
            <a:pPr marL="0" indent="0" algn="ctr">
              <a:buNone/>
            </a:pPr>
            <a:endParaRPr lang="en-US" i="1" dirty="0" smtClean="0"/>
          </a:p>
          <a:p>
            <a:pPr marL="0" indent="0" algn="ctr">
              <a:buNone/>
            </a:pPr>
            <a:endParaRPr lang="en-US" i="1" dirty="0"/>
          </a:p>
        </p:txBody>
      </p:sp>
      <p:sp>
        <p:nvSpPr>
          <p:cNvPr id="5" name="TextBox 4"/>
          <p:cNvSpPr txBox="1"/>
          <p:nvPr/>
        </p:nvSpPr>
        <p:spPr>
          <a:xfrm>
            <a:off x="799619" y="4039351"/>
            <a:ext cx="452635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Data:</a:t>
            </a:r>
          </a:p>
          <a:p>
            <a:r>
              <a:rPr lang="en-GB" dirty="0" smtClean="0"/>
              <a:t>height, dog or cat preference, </a:t>
            </a:r>
            <a:r>
              <a:rPr lang="en-GB" dirty="0"/>
              <a:t>age, gender, </a:t>
            </a:r>
            <a:r>
              <a:rPr lang="en-GB" sz="1600" dirty="0" smtClean="0"/>
              <a:t>amount of hair… favourite colour… </a:t>
            </a:r>
            <a:r>
              <a:rPr lang="en-GB" sz="1400" dirty="0" smtClean="0"/>
              <a:t>first pet…  </a:t>
            </a:r>
            <a:endParaRPr lang="en-GB" sz="1400" dirty="0"/>
          </a:p>
        </p:txBody>
      </p:sp>
      <p:sp>
        <p:nvSpPr>
          <p:cNvPr id="7" name="TextBox 6"/>
          <p:cNvSpPr txBox="1"/>
          <p:nvPr/>
        </p:nvSpPr>
        <p:spPr>
          <a:xfrm>
            <a:off x="6538405" y="4039351"/>
            <a:ext cx="452635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Model:</a:t>
            </a:r>
          </a:p>
          <a:p>
            <a:r>
              <a:rPr lang="en-GB" dirty="0" smtClean="0"/>
              <a:t>Taller people prefer dogs</a:t>
            </a:r>
          </a:p>
          <a:p>
            <a:endParaRPr lang="en-GB" sz="1600" dirty="0" smtClean="0"/>
          </a:p>
        </p:txBody>
      </p:sp>
      <p:sp>
        <p:nvSpPr>
          <p:cNvPr id="11" name="Curved Down Arrow 10"/>
          <p:cNvSpPr/>
          <p:nvPr/>
        </p:nvSpPr>
        <p:spPr>
          <a:xfrm>
            <a:off x="4208584" y="3108118"/>
            <a:ext cx="2954216" cy="77372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p:cNvSpPr txBox="1"/>
          <p:nvPr/>
        </p:nvSpPr>
        <p:spPr>
          <a:xfrm>
            <a:off x="4208584" y="2775829"/>
            <a:ext cx="3174267" cy="307777"/>
          </a:xfrm>
          <a:prstGeom prst="rect">
            <a:avLst/>
          </a:prstGeom>
          <a:noFill/>
        </p:spPr>
        <p:txBody>
          <a:bodyPr wrap="none" rtlCol="0">
            <a:spAutoFit/>
          </a:bodyPr>
          <a:lstStyle/>
          <a:p>
            <a:r>
              <a:rPr lang="en-GB" sz="1400" dirty="0"/>
              <a:t>r</a:t>
            </a:r>
            <a:r>
              <a:rPr lang="en-GB" sz="1400" dirty="0" smtClean="0"/>
              <a:t>educe dimensions = less accurate model</a:t>
            </a:r>
            <a:endParaRPr lang="en-GB" sz="1400" dirty="0"/>
          </a:p>
        </p:txBody>
      </p:sp>
      <p:pic>
        <p:nvPicPr>
          <p:cNvPr id="1026" name="Picture 2" descr="https://tallguysfree.com/i/upload/2016/11/07/20161107215403-7f97a3a9-x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845" r="32739"/>
          <a:stretch/>
        </p:blipFill>
        <p:spPr bwMode="auto">
          <a:xfrm>
            <a:off x="9251576" y="2239351"/>
            <a:ext cx="1694329" cy="360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8250" y="1575536"/>
            <a:ext cx="7014934" cy="523220"/>
          </a:xfrm>
          <a:prstGeom prst="rect">
            <a:avLst/>
          </a:prstGeom>
        </p:spPr>
        <p:txBody>
          <a:bodyPr wrap="none">
            <a:spAutoFit/>
          </a:bodyPr>
          <a:lstStyle/>
          <a:p>
            <a:pPr algn="ctr"/>
            <a:r>
              <a:rPr lang="en-US" sz="2800" i="1" dirty="0">
                <a:solidFill>
                  <a:srgbClr val="FF0000"/>
                </a:solidFill>
              </a:rPr>
              <a:t>Models are only useful </a:t>
            </a:r>
            <a:r>
              <a:rPr lang="en-US" sz="2800" i="1" u="sng" dirty="0">
                <a:solidFill>
                  <a:srgbClr val="FF0000"/>
                </a:solidFill>
              </a:rPr>
              <a:t>because</a:t>
            </a:r>
            <a:r>
              <a:rPr lang="en-US" sz="2800" i="1" dirty="0">
                <a:solidFill>
                  <a:srgbClr val="FF0000"/>
                </a:solidFill>
              </a:rPr>
              <a:t> they are wrong</a:t>
            </a:r>
          </a:p>
        </p:txBody>
      </p:sp>
    </p:spTree>
    <p:extLst>
      <p:ext uri="{BB962C8B-B14F-4D97-AF65-F5344CB8AC3E}">
        <p14:creationId xmlns:p14="http://schemas.microsoft.com/office/powerpoint/2010/main" val="5129356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1E7F-F37A-4452-9F0B-388ED262E3E0}"/>
              </a:ext>
            </a:extLst>
          </p:cNvPr>
          <p:cNvSpPr>
            <a:spLocks noGrp="1"/>
          </p:cNvSpPr>
          <p:nvPr>
            <p:ph type="title"/>
          </p:nvPr>
        </p:nvSpPr>
        <p:spPr/>
        <p:txBody>
          <a:bodyPr/>
          <a:lstStyle/>
          <a:p>
            <a:r>
              <a:rPr lang="en-CA" dirty="0"/>
              <a:t>Conceptual overview of different methods:	</a:t>
            </a:r>
          </a:p>
        </p:txBody>
      </p:sp>
      <p:sp>
        <p:nvSpPr>
          <p:cNvPr id="3" name="Content Placeholder 2">
            <a:extLst>
              <a:ext uri="{FF2B5EF4-FFF2-40B4-BE49-F238E27FC236}">
                <a16:creationId xmlns:a16="http://schemas.microsoft.com/office/drawing/2014/main" id="{AD4378F5-1B0B-49E3-8059-E095C9EFC367}"/>
              </a:ext>
            </a:extLst>
          </p:cNvPr>
          <p:cNvSpPr>
            <a:spLocks noGrp="1"/>
          </p:cNvSpPr>
          <p:nvPr>
            <p:ph idx="1"/>
          </p:nvPr>
        </p:nvSpPr>
        <p:spPr/>
        <p:txBody>
          <a:bodyPr>
            <a:normAutofit fontScale="92500"/>
          </a:bodyPr>
          <a:lstStyle/>
          <a:p>
            <a:r>
              <a:rPr lang="en-CA" dirty="0"/>
              <a:t>Conjugate priors:</a:t>
            </a:r>
          </a:p>
          <a:p>
            <a:pPr lvl="1"/>
            <a:r>
              <a:rPr lang="en-CA" dirty="0"/>
              <a:t>Exact, numerical method</a:t>
            </a:r>
          </a:p>
          <a:p>
            <a:pPr lvl="1"/>
            <a:r>
              <a:rPr lang="en-CA" dirty="0"/>
              <a:t>Make the integral tractable using an algebraic trick: conjugate priors</a:t>
            </a:r>
          </a:p>
          <a:p>
            <a:pPr lvl="1"/>
            <a:r>
              <a:rPr lang="en-CA" dirty="0"/>
              <a:t>This means that the prior and posterior come from the same family of distributions </a:t>
            </a:r>
          </a:p>
          <a:p>
            <a:pPr lvl="1"/>
            <a:r>
              <a:rPr lang="en-CA" dirty="0"/>
              <a:t>Therefore only works for some models </a:t>
            </a:r>
          </a:p>
          <a:p>
            <a:r>
              <a:rPr lang="en-CA" dirty="0"/>
              <a:t>Laplace’s Method:</a:t>
            </a:r>
          </a:p>
          <a:p>
            <a:pPr lvl="1"/>
            <a:r>
              <a:rPr lang="en-CA" dirty="0"/>
              <a:t>Approximate </a:t>
            </a:r>
          </a:p>
          <a:p>
            <a:pPr lvl="1"/>
            <a:r>
              <a:rPr lang="en-CA" dirty="0"/>
              <a:t>Assumes that the model evidence is </a:t>
            </a:r>
          </a:p>
          <a:p>
            <a:pPr marL="457200" lvl="1" indent="0">
              <a:buNone/>
            </a:pPr>
            <a:r>
              <a:rPr lang="en-CA" dirty="0"/>
              <a:t>highly peaked near its maximum </a:t>
            </a:r>
          </a:p>
          <a:p>
            <a:pPr marL="457200" lvl="1" indent="0">
              <a:buNone/>
            </a:pPr>
            <a:r>
              <a:rPr lang="en-CA" dirty="0"/>
              <a:t>(gaussian assumption) so only works for some </a:t>
            </a:r>
          </a:p>
          <a:p>
            <a:pPr marL="457200" lvl="1" indent="0">
              <a:buNone/>
            </a:pPr>
            <a:r>
              <a:rPr lang="en-CA" dirty="0"/>
              <a:t>models</a:t>
            </a:r>
          </a:p>
          <a:p>
            <a:pPr lvl="1"/>
            <a:endParaRPr lang="en-CA" dirty="0"/>
          </a:p>
          <a:p>
            <a:endParaRPr lang="en-CA" dirty="0"/>
          </a:p>
        </p:txBody>
      </p:sp>
      <p:pic>
        <p:nvPicPr>
          <p:cNvPr id="4" name="Picture 2" descr="http://www.sumsar.net/figures/2013-11-22-easy-laplace-approximation/unnamed-chunk-6.png">
            <a:extLst>
              <a:ext uri="{FF2B5EF4-FFF2-40B4-BE49-F238E27FC236}">
                <a16:creationId xmlns:a16="http://schemas.microsoft.com/office/drawing/2014/main" id="{C7721490-4C0D-48AD-A284-2227E0160A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34" t="16976" r="-1" b="24998"/>
          <a:stretch/>
        </p:blipFill>
        <p:spPr bwMode="auto">
          <a:xfrm>
            <a:off x="7179362" y="4001294"/>
            <a:ext cx="4569292" cy="203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189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1E7F-F37A-4452-9F0B-388ED262E3E0}"/>
              </a:ext>
            </a:extLst>
          </p:cNvPr>
          <p:cNvSpPr>
            <a:spLocks noGrp="1"/>
          </p:cNvSpPr>
          <p:nvPr>
            <p:ph type="title"/>
          </p:nvPr>
        </p:nvSpPr>
        <p:spPr/>
        <p:txBody>
          <a:bodyPr/>
          <a:lstStyle/>
          <a:p>
            <a:r>
              <a:rPr lang="en-CA" dirty="0"/>
              <a:t>Conceptual overview of different methods:	</a:t>
            </a:r>
          </a:p>
        </p:txBody>
      </p:sp>
      <p:sp>
        <p:nvSpPr>
          <p:cNvPr id="3" name="Content Placeholder 2">
            <a:extLst>
              <a:ext uri="{FF2B5EF4-FFF2-40B4-BE49-F238E27FC236}">
                <a16:creationId xmlns:a16="http://schemas.microsoft.com/office/drawing/2014/main" id="{AD4378F5-1B0B-49E3-8059-E095C9EFC367}"/>
              </a:ext>
            </a:extLst>
          </p:cNvPr>
          <p:cNvSpPr>
            <a:spLocks noGrp="1"/>
          </p:cNvSpPr>
          <p:nvPr>
            <p:ph idx="1"/>
          </p:nvPr>
        </p:nvSpPr>
        <p:spPr>
          <a:xfrm>
            <a:off x="838200" y="1253331"/>
            <a:ext cx="10515600" cy="5040789"/>
          </a:xfrm>
        </p:spPr>
        <p:txBody>
          <a:bodyPr>
            <a:normAutofit/>
          </a:bodyPr>
          <a:lstStyle/>
          <a:p>
            <a:pPr marL="457200" lvl="1" indent="0">
              <a:buNone/>
            </a:pPr>
            <a:endParaRPr lang="en-CA" dirty="0"/>
          </a:p>
          <a:p>
            <a:r>
              <a:rPr lang="en-CA" dirty="0"/>
              <a:t> BIC:</a:t>
            </a:r>
          </a:p>
          <a:p>
            <a:pPr lvl="1"/>
            <a:r>
              <a:rPr lang="en-CA" dirty="0"/>
              <a:t>Approximate</a:t>
            </a:r>
          </a:p>
          <a:p>
            <a:pPr lvl="1"/>
            <a:r>
              <a:rPr lang="en-CA" dirty="0"/>
              <a:t>Compares models, similar to AIC</a:t>
            </a:r>
            <a:endParaRPr lang="en-CA" b="1" u="sng" dirty="0"/>
          </a:p>
          <a:p>
            <a:pPr lvl="1"/>
            <a:r>
              <a:rPr lang="en-CA" dirty="0"/>
              <a:t>n must be &gt;&gt; than the number of model parameters </a:t>
            </a:r>
          </a:p>
          <a:p>
            <a:pPr lvl="1"/>
            <a:r>
              <a:rPr lang="en-CA" dirty="0"/>
              <a:t>BIC vs. AIC:</a:t>
            </a:r>
          </a:p>
          <a:p>
            <a:pPr lvl="2"/>
            <a:r>
              <a:rPr lang="en-CA" dirty="0"/>
              <a:t>BIC looks at the posterior, AIC at the likelihood </a:t>
            </a:r>
          </a:p>
          <a:p>
            <a:pPr lvl="2"/>
            <a:r>
              <a:rPr lang="en-CA" b="1" u="sng" dirty="0"/>
              <a:t>More penalization for complex models than the AIC</a:t>
            </a:r>
          </a:p>
          <a:p>
            <a:pPr lvl="2"/>
            <a:r>
              <a:rPr lang="en-CA" u="sng" dirty="0"/>
              <a:t>AIC- helps avoid false –</a:t>
            </a:r>
            <a:r>
              <a:rPr lang="en-CA" u="sng" dirty="0" err="1"/>
              <a:t>ve</a:t>
            </a:r>
            <a:r>
              <a:rPr lang="en-CA" u="sng" dirty="0"/>
              <a:t>; BIC helps avoid false +</a:t>
            </a:r>
            <a:r>
              <a:rPr lang="en-CA" u="sng" dirty="0" err="1"/>
              <a:t>ve</a:t>
            </a:r>
            <a:endParaRPr lang="en-CA" u="sng" dirty="0"/>
          </a:p>
          <a:p>
            <a:pPr lvl="2"/>
            <a:r>
              <a:rPr lang="en-CA" dirty="0"/>
              <a:t>Could use them together </a:t>
            </a:r>
          </a:p>
          <a:p>
            <a:pPr marL="0" indent="0">
              <a:buNone/>
            </a:pPr>
            <a:endParaRPr lang="en-CA" dirty="0"/>
          </a:p>
        </p:txBody>
      </p:sp>
    </p:spTree>
    <p:extLst>
      <p:ext uri="{BB962C8B-B14F-4D97-AF65-F5344CB8AC3E}">
        <p14:creationId xmlns:p14="http://schemas.microsoft.com/office/powerpoint/2010/main" val="2763435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1E7F-F37A-4452-9F0B-388ED262E3E0}"/>
              </a:ext>
            </a:extLst>
          </p:cNvPr>
          <p:cNvSpPr>
            <a:spLocks noGrp="1"/>
          </p:cNvSpPr>
          <p:nvPr>
            <p:ph type="title"/>
          </p:nvPr>
        </p:nvSpPr>
        <p:spPr/>
        <p:txBody>
          <a:bodyPr/>
          <a:lstStyle/>
          <a:p>
            <a:r>
              <a:rPr lang="en-CA" dirty="0"/>
              <a:t>Conceptual overview of different methods:	</a:t>
            </a:r>
          </a:p>
        </p:txBody>
      </p:sp>
      <p:sp>
        <p:nvSpPr>
          <p:cNvPr id="3" name="Content Placeholder 2">
            <a:extLst>
              <a:ext uri="{FF2B5EF4-FFF2-40B4-BE49-F238E27FC236}">
                <a16:creationId xmlns:a16="http://schemas.microsoft.com/office/drawing/2014/main" id="{AD4378F5-1B0B-49E3-8059-E095C9EFC367}"/>
              </a:ext>
            </a:extLst>
          </p:cNvPr>
          <p:cNvSpPr>
            <a:spLocks noGrp="1"/>
          </p:cNvSpPr>
          <p:nvPr>
            <p:ph idx="1"/>
          </p:nvPr>
        </p:nvSpPr>
        <p:spPr>
          <a:xfrm>
            <a:off x="838200" y="1253331"/>
            <a:ext cx="10515600" cy="5040789"/>
          </a:xfrm>
        </p:spPr>
        <p:txBody>
          <a:bodyPr>
            <a:normAutofit/>
          </a:bodyPr>
          <a:lstStyle/>
          <a:p>
            <a:pPr marL="457200" lvl="1" indent="0">
              <a:buNone/>
            </a:pPr>
            <a:endParaRPr lang="en-CA" dirty="0"/>
          </a:p>
          <a:p>
            <a:r>
              <a:rPr lang="en-CA" dirty="0"/>
              <a:t> Sampling/MCMC:</a:t>
            </a:r>
          </a:p>
          <a:p>
            <a:pPr lvl="1"/>
            <a:r>
              <a:rPr lang="en-CA" dirty="0"/>
              <a:t>Approximate </a:t>
            </a:r>
          </a:p>
          <a:p>
            <a:pPr lvl="1"/>
            <a:r>
              <a:rPr lang="en-CA" dirty="0"/>
              <a:t>Can be used to estimate parameters </a:t>
            </a:r>
            <a:r>
              <a:rPr lang="en-CA" i="1" dirty="0"/>
              <a:t>and </a:t>
            </a:r>
            <a:r>
              <a:rPr lang="en-CA" dirty="0"/>
              <a:t>parameter spaces by random sampling within and between parameter spaces </a:t>
            </a:r>
          </a:p>
          <a:p>
            <a:pPr lvl="1"/>
            <a:r>
              <a:rPr lang="en-CA" dirty="0"/>
              <a:t>Computationally costly </a:t>
            </a:r>
          </a:p>
          <a:p>
            <a:pPr marL="0" indent="0">
              <a:buNone/>
            </a:pPr>
            <a:endParaRPr lang="en-CA" dirty="0"/>
          </a:p>
        </p:txBody>
      </p:sp>
    </p:spTree>
    <p:extLst>
      <p:ext uri="{BB962C8B-B14F-4D97-AF65-F5344CB8AC3E}">
        <p14:creationId xmlns:p14="http://schemas.microsoft.com/office/powerpoint/2010/main" val="3978285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35C0-7B99-48DC-A33A-42E6929CF3CA}"/>
              </a:ext>
            </a:extLst>
          </p:cNvPr>
          <p:cNvSpPr>
            <a:spLocks noGrp="1"/>
          </p:cNvSpPr>
          <p:nvPr>
            <p:ph type="title"/>
          </p:nvPr>
        </p:nvSpPr>
        <p:spPr/>
        <p:txBody>
          <a:bodyPr/>
          <a:lstStyle/>
          <a:p>
            <a:r>
              <a:rPr lang="en-CA" dirty="0"/>
              <a:t>Conceptual overview of different methods:	</a:t>
            </a:r>
          </a:p>
        </p:txBody>
      </p:sp>
      <p:sp>
        <p:nvSpPr>
          <p:cNvPr id="3" name="Content Placeholder 2">
            <a:extLst>
              <a:ext uri="{FF2B5EF4-FFF2-40B4-BE49-F238E27FC236}">
                <a16:creationId xmlns:a16="http://schemas.microsoft.com/office/drawing/2014/main" id="{4BA6918B-2A90-4E21-AB5F-F5CFB0AAE691}"/>
              </a:ext>
            </a:extLst>
          </p:cNvPr>
          <p:cNvSpPr>
            <a:spLocks noGrp="1"/>
          </p:cNvSpPr>
          <p:nvPr>
            <p:ph idx="1"/>
          </p:nvPr>
        </p:nvSpPr>
        <p:spPr/>
        <p:txBody>
          <a:bodyPr/>
          <a:lstStyle/>
          <a:p>
            <a:r>
              <a:rPr lang="en-CA" dirty="0"/>
              <a:t>Variational Bayes: </a:t>
            </a:r>
          </a:p>
          <a:p>
            <a:pPr lvl="1"/>
            <a:r>
              <a:rPr lang="en-CA" dirty="0"/>
              <a:t>Instead of trying to solve the posterior exactly, or approximating the true posterior, you exactly solve an approximate posterior</a:t>
            </a:r>
          </a:p>
          <a:p>
            <a:pPr lvl="1"/>
            <a:r>
              <a:rPr lang="en-CA" dirty="0"/>
              <a:t>Then you measure the difference between the true and approximate posteriors (KL divergence)</a:t>
            </a:r>
          </a:p>
          <a:p>
            <a:pPr lvl="1"/>
            <a:r>
              <a:rPr lang="en-CA" dirty="0"/>
              <a:t>The approximation comes from factoring the model into different factors (the real model does not likely behave this way ). These factors are conditionally independent </a:t>
            </a:r>
          </a:p>
          <a:p>
            <a:pPr lvl="1"/>
            <a:r>
              <a:rPr lang="en-CA" dirty="0"/>
              <a:t>We want to maximize the evidence lower bound (constant term) to help minimize the discrepancy between approximate and true posteriors (maximize lower bound, then as KL goes to 0 that is your model evidence)</a:t>
            </a:r>
          </a:p>
          <a:p>
            <a:pPr lvl="1"/>
            <a:endParaRPr lang="en-CA" dirty="0"/>
          </a:p>
          <a:p>
            <a:endParaRPr lang="en-CA" dirty="0"/>
          </a:p>
        </p:txBody>
      </p:sp>
      <p:pic>
        <p:nvPicPr>
          <p:cNvPr id="4" name="Picture 3">
            <a:extLst>
              <a:ext uri="{FF2B5EF4-FFF2-40B4-BE49-F238E27FC236}">
                <a16:creationId xmlns:a16="http://schemas.microsoft.com/office/drawing/2014/main" id="{BE36A063-0594-44DC-822D-C4443B79BC48}"/>
              </a:ext>
            </a:extLst>
          </p:cNvPr>
          <p:cNvPicPr>
            <a:picLocks noChangeAspect="1"/>
          </p:cNvPicPr>
          <p:nvPr/>
        </p:nvPicPr>
        <p:blipFill>
          <a:blip r:embed="rId3"/>
          <a:stretch>
            <a:fillRect/>
          </a:stretch>
        </p:blipFill>
        <p:spPr>
          <a:xfrm>
            <a:off x="1529700" y="6077693"/>
            <a:ext cx="4566300" cy="432854"/>
          </a:xfrm>
          <a:prstGeom prst="rect">
            <a:avLst/>
          </a:prstGeom>
        </p:spPr>
      </p:pic>
    </p:spTree>
    <p:extLst>
      <p:ext uri="{BB962C8B-B14F-4D97-AF65-F5344CB8AC3E}">
        <p14:creationId xmlns:p14="http://schemas.microsoft.com/office/powerpoint/2010/main" val="2365392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Bayesian model selection - Comparison of methods</a:t>
            </a:r>
          </a:p>
        </p:txBody>
      </p:sp>
      <p:graphicFrame>
        <p:nvGraphicFramePr>
          <p:cNvPr id="4" name="Content Placeholder 3"/>
          <p:cNvGraphicFramePr>
            <a:graphicFrameLocks noGrp="1"/>
          </p:cNvGraphicFramePr>
          <p:nvPr>
            <p:ph idx="1"/>
            <p:extLst/>
          </p:nvPr>
        </p:nvGraphicFramePr>
        <p:xfrm>
          <a:off x="838200" y="2039520"/>
          <a:ext cx="10976430" cy="2214880"/>
        </p:xfrm>
        <a:graphic>
          <a:graphicData uri="http://schemas.openxmlformats.org/drawingml/2006/table">
            <a:tbl>
              <a:tblPr firstRow="1" bandRow="1">
                <a:tableStyleId>{5C22544A-7EE6-4342-B048-85BDC9FD1C3A}</a:tableStyleId>
              </a:tblPr>
              <a:tblGrid>
                <a:gridCol w="3658810">
                  <a:extLst>
                    <a:ext uri="{9D8B030D-6E8A-4147-A177-3AD203B41FA5}">
                      <a16:colId xmlns:a16="http://schemas.microsoft.com/office/drawing/2014/main" val="195109140"/>
                    </a:ext>
                  </a:extLst>
                </a:gridCol>
                <a:gridCol w="3658810">
                  <a:extLst>
                    <a:ext uri="{9D8B030D-6E8A-4147-A177-3AD203B41FA5}">
                      <a16:colId xmlns:a16="http://schemas.microsoft.com/office/drawing/2014/main" val="3640093757"/>
                    </a:ext>
                  </a:extLst>
                </a:gridCol>
                <a:gridCol w="3658810">
                  <a:extLst>
                    <a:ext uri="{9D8B030D-6E8A-4147-A177-3AD203B41FA5}">
                      <a16:colId xmlns:a16="http://schemas.microsoft.com/office/drawing/2014/main" val="1828323162"/>
                    </a:ext>
                  </a:extLst>
                </a:gridCol>
              </a:tblGrid>
              <a:tr h="370840">
                <a:tc>
                  <a:txBody>
                    <a:bodyPr/>
                    <a:lstStyle/>
                    <a:p>
                      <a:r>
                        <a:rPr lang="en-GB" dirty="0"/>
                        <a:t>Method</a:t>
                      </a:r>
                    </a:p>
                  </a:txBody>
                  <a:tcPr/>
                </a:tc>
                <a:tc>
                  <a:txBody>
                    <a:bodyPr/>
                    <a:lstStyle/>
                    <a:p>
                      <a:r>
                        <a:rPr lang="en-GB" dirty="0"/>
                        <a:t>Positive</a:t>
                      </a:r>
                    </a:p>
                  </a:txBody>
                  <a:tcPr/>
                </a:tc>
                <a:tc>
                  <a:txBody>
                    <a:bodyPr/>
                    <a:lstStyle/>
                    <a:p>
                      <a:r>
                        <a:rPr lang="en-GB" dirty="0"/>
                        <a:t>Negative</a:t>
                      </a:r>
                    </a:p>
                  </a:txBody>
                  <a:tcPr/>
                </a:tc>
                <a:extLst>
                  <a:ext uri="{0D108BD9-81ED-4DB2-BD59-A6C34878D82A}">
                    <a16:rowId xmlns:a16="http://schemas.microsoft.com/office/drawing/2014/main" val="4098970848"/>
                  </a:ext>
                </a:extLst>
              </a:tr>
              <a:tr h="370840">
                <a:tc>
                  <a:txBody>
                    <a:bodyPr/>
                    <a:lstStyle/>
                    <a:p>
                      <a:r>
                        <a:rPr lang="en-GB" dirty="0"/>
                        <a:t>Exact</a:t>
                      </a:r>
                      <a:r>
                        <a:rPr lang="en-GB" baseline="0" dirty="0"/>
                        <a:t> analytic evaluation</a:t>
                      </a:r>
                      <a:endParaRPr lang="en-GB" dirty="0"/>
                    </a:p>
                  </a:txBody>
                  <a:tcPr/>
                </a:tc>
                <a:tc>
                  <a:txBody>
                    <a:bodyPr/>
                    <a:lstStyle/>
                    <a:p>
                      <a:r>
                        <a:rPr lang="en-GB" dirty="0"/>
                        <a:t>Most accurate</a:t>
                      </a:r>
                      <a:r>
                        <a:rPr lang="en-GB" baseline="0" dirty="0"/>
                        <a:t> and efficient</a:t>
                      </a:r>
                      <a:endParaRPr lang="en-GB" dirty="0"/>
                    </a:p>
                  </a:txBody>
                  <a:tcPr/>
                </a:tc>
                <a:tc>
                  <a:txBody>
                    <a:bodyPr/>
                    <a:lstStyle/>
                    <a:p>
                      <a:r>
                        <a:rPr lang="en-GB" dirty="0"/>
                        <a:t>Feasible for narrow</a:t>
                      </a:r>
                      <a:r>
                        <a:rPr lang="en-GB" baseline="0" dirty="0"/>
                        <a:t> class of </a:t>
                      </a:r>
                      <a:r>
                        <a:rPr lang="en-GB" dirty="0"/>
                        <a:t>models</a:t>
                      </a:r>
                    </a:p>
                  </a:txBody>
                  <a:tcPr/>
                </a:tc>
                <a:extLst>
                  <a:ext uri="{0D108BD9-81ED-4DB2-BD59-A6C34878D82A}">
                    <a16:rowId xmlns:a16="http://schemas.microsoft.com/office/drawing/2014/main" val="1950426234"/>
                  </a:ext>
                </a:extLst>
              </a:tr>
              <a:tr h="370840">
                <a:tc>
                  <a:txBody>
                    <a:bodyPr/>
                    <a:lstStyle/>
                    <a:p>
                      <a:r>
                        <a:rPr lang="en-GB" dirty="0"/>
                        <a:t>Laplace’s method</a:t>
                      </a:r>
                    </a:p>
                  </a:txBody>
                  <a:tcPr/>
                </a:tc>
                <a:tc>
                  <a:txBody>
                    <a:bodyPr/>
                    <a:lstStyle/>
                    <a:p>
                      <a:r>
                        <a:rPr lang="en-GB" dirty="0"/>
                        <a:t>Accurate and efficient</a:t>
                      </a:r>
                    </a:p>
                  </a:txBody>
                  <a:tcPr/>
                </a:tc>
                <a:tc>
                  <a:txBody>
                    <a:bodyPr/>
                    <a:lstStyle/>
                    <a:p>
                      <a:r>
                        <a:rPr lang="en-GB" dirty="0"/>
                        <a:t>Basis-dependent, Gaussian</a:t>
                      </a:r>
                    </a:p>
                  </a:txBody>
                  <a:tcPr/>
                </a:tc>
                <a:extLst>
                  <a:ext uri="{0D108BD9-81ED-4DB2-BD59-A6C34878D82A}">
                    <a16:rowId xmlns:a16="http://schemas.microsoft.com/office/drawing/2014/main" val="2061793092"/>
                  </a:ext>
                </a:extLst>
              </a:tr>
              <a:tr h="370840">
                <a:tc>
                  <a:txBody>
                    <a:bodyPr/>
                    <a:lstStyle/>
                    <a:p>
                      <a:r>
                        <a:rPr lang="en-GB" dirty="0"/>
                        <a:t>BIC</a:t>
                      </a:r>
                    </a:p>
                  </a:txBody>
                  <a:tcPr/>
                </a:tc>
                <a:tc>
                  <a:txBody>
                    <a:bodyPr/>
                    <a:lstStyle/>
                    <a:p>
                      <a:r>
                        <a:rPr lang="en-GB" dirty="0"/>
                        <a:t>Easy to compute,</a:t>
                      </a:r>
                      <a:r>
                        <a:rPr lang="en-GB" baseline="0" dirty="0"/>
                        <a:t> no prior</a:t>
                      </a:r>
                      <a:endParaRPr lang="en-GB" dirty="0"/>
                    </a:p>
                  </a:txBody>
                  <a:tcPr/>
                </a:tc>
                <a:tc>
                  <a:txBody>
                    <a:bodyPr/>
                    <a:lstStyle/>
                    <a:p>
                      <a:r>
                        <a:rPr lang="en-GB" dirty="0"/>
                        <a:t>DOF, no prior</a:t>
                      </a:r>
                    </a:p>
                  </a:txBody>
                  <a:tcPr/>
                </a:tc>
                <a:extLst>
                  <a:ext uri="{0D108BD9-81ED-4DB2-BD59-A6C34878D82A}">
                    <a16:rowId xmlns:a16="http://schemas.microsoft.com/office/drawing/2014/main" val="1474092897"/>
                  </a:ext>
                </a:extLst>
              </a:tr>
              <a:tr h="185420">
                <a:tc>
                  <a:txBody>
                    <a:bodyPr/>
                    <a:lstStyle/>
                    <a:p>
                      <a:r>
                        <a:rPr lang="en-GB" dirty="0"/>
                        <a:t>Sampling</a:t>
                      </a:r>
                    </a:p>
                  </a:txBody>
                  <a:tcPr/>
                </a:tc>
                <a:tc>
                  <a:txBody>
                    <a:bodyPr/>
                    <a:lstStyle/>
                    <a:p>
                      <a:r>
                        <a:rPr lang="en-GB" dirty="0"/>
                        <a:t>Improves</a:t>
                      </a:r>
                      <a:r>
                        <a:rPr lang="en-GB" baseline="0" dirty="0"/>
                        <a:t> w. </a:t>
                      </a:r>
                      <a:r>
                        <a:rPr lang="en-GB" baseline="0"/>
                        <a:t>samples</a:t>
                      </a:r>
                      <a:r>
                        <a:rPr lang="en-GB" dirty="0"/>
                        <a:t>, any model</a:t>
                      </a:r>
                    </a:p>
                  </a:txBody>
                  <a:tcPr/>
                </a:tc>
                <a:tc>
                  <a:txBody>
                    <a:bodyPr/>
                    <a:lstStyle/>
                    <a:p>
                      <a:r>
                        <a:rPr lang="en-GB" dirty="0"/>
                        <a:t>Computationally costly</a:t>
                      </a:r>
                    </a:p>
                  </a:txBody>
                  <a:tcPr/>
                </a:tc>
                <a:extLst>
                  <a:ext uri="{0D108BD9-81ED-4DB2-BD59-A6C34878D82A}">
                    <a16:rowId xmlns:a16="http://schemas.microsoft.com/office/drawing/2014/main" val="1197381540"/>
                  </a:ext>
                </a:extLst>
              </a:tr>
              <a:tr h="185420">
                <a:tc>
                  <a:txBody>
                    <a:bodyPr/>
                    <a:lstStyle/>
                    <a:p>
                      <a:r>
                        <a:rPr lang="en-GB" dirty="0" err="1"/>
                        <a:t>Variational</a:t>
                      </a:r>
                      <a:r>
                        <a:rPr lang="en-GB" dirty="0"/>
                        <a:t> Bayes</a:t>
                      </a:r>
                    </a:p>
                  </a:txBody>
                  <a:tcPr/>
                </a:tc>
                <a:tc>
                  <a:txBody>
                    <a:bodyPr/>
                    <a:lstStyle/>
                    <a:p>
                      <a:r>
                        <a:rPr lang="en-GB" dirty="0"/>
                        <a:t>Efficient,</a:t>
                      </a:r>
                      <a:r>
                        <a:rPr lang="en-GB" baseline="0" dirty="0"/>
                        <a:t> </a:t>
                      </a:r>
                      <a:r>
                        <a:rPr lang="en-GB" baseline="0"/>
                        <a:t>complex models</a:t>
                      </a:r>
                      <a:endParaRPr lang="en-GB" dirty="0"/>
                    </a:p>
                  </a:txBody>
                  <a:tcPr/>
                </a:tc>
                <a:tc>
                  <a:txBody>
                    <a:bodyPr/>
                    <a:lstStyle/>
                    <a:p>
                      <a:r>
                        <a:rPr lang="en-GB" dirty="0"/>
                        <a:t>Tedious</a:t>
                      </a:r>
                      <a:r>
                        <a:rPr lang="en-GB" baseline="0" dirty="0"/>
                        <a:t> maths</a:t>
                      </a:r>
                      <a:endParaRPr lang="en-GB" dirty="0"/>
                    </a:p>
                  </a:txBody>
                  <a:tcPr/>
                </a:tc>
                <a:extLst>
                  <a:ext uri="{0D108BD9-81ED-4DB2-BD59-A6C34878D82A}">
                    <a16:rowId xmlns:a16="http://schemas.microsoft.com/office/drawing/2014/main" val="3295671172"/>
                  </a:ext>
                </a:extLst>
              </a:tr>
            </a:tbl>
          </a:graphicData>
        </a:graphic>
      </p:graphicFrame>
      <p:pic>
        <p:nvPicPr>
          <p:cNvPr id="5" name="Picture 4"/>
          <p:cNvPicPr>
            <a:picLocks noChangeAspect="1"/>
          </p:cNvPicPr>
          <p:nvPr/>
        </p:nvPicPr>
        <p:blipFill>
          <a:blip r:embed="rId3"/>
          <a:stretch>
            <a:fillRect/>
          </a:stretch>
        </p:blipFill>
        <p:spPr>
          <a:xfrm>
            <a:off x="3976687" y="4493173"/>
            <a:ext cx="4238625" cy="1924050"/>
          </a:xfrm>
          <a:prstGeom prst="rect">
            <a:avLst/>
          </a:prstGeom>
        </p:spPr>
      </p:pic>
      <p:sp>
        <p:nvSpPr>
          <p:cNvPr id="3" name="TextBox 2">
            <a:extLst>
              <a:ext uri="{FF2B5EF4-FFF2-40B4-BE49-F238E27FC236}">
                <a16:creationId xmlns:a16="http://schemas.microsoft.com/office/drawing/2014/main" id="{98277D5D-A36B-4636-9B32-01DE83284E0A}"/>
              </a:ext>
            </a:extLst>
          </p:cNvPr>
          <p:cNvSpPr txBox="1"/>
          <p:nvPr/>
        </p:nvSpPr>
        <p:spPr>
          <a:xfrm>
            <a:off x="1816443" y="3466071"/>
            <a:ext cx="968535" cy="369332"/>
          </a:xfrm>
          <a:prstGeom prst="rect">
            <a:avLst/>
          </a:prstGeom>
          <a:noFill/>
        </p:spPr>
        <p:txBody>
          <a:bodyPr wrap="none" rtlCol="0">
            <a:spAutoFit/>
          </a:bodyPr>
          <a:lstStyle/>
          <a:p>
            <a:r>
              <a:rPr lang="en-CA" dirty="0"/>
              <a:t>/ MCMC</a:t>
            </a:r>
          </a:p>
        </p:txBody>
      </p:sp>
    </p:spTree>
    <p:extLst>
      <p:ext uri="{BB962C8B-B14F-4D97-AF65-F5344CB8AC3E}">
        <p14:creationId xmlns:p14="http://schemas.microsoft.com/office/powerpoint/2010/main" val="1965286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The end!</a:t>
            </a:r>
            <a:r>
              <a:rPr lang="en-US" dirty="0"/>
              <a:t> </a:t>
            </a:r>
            <a:r>
              <a:rPr lang="en-US" dirty="0">
                <a:sym typeface="Wingdings" pitchFamily="2" charset="2"/>
              </a:rPr>
              <a:t></a:t>
            </a:r>
            <a:endParaRPr lang="sv-SE" dirty="0"/>
          </a:p>
        </p:txBody>
      </p:sp>
      <p:sp>
        <p:nvSpPr>
          <p:cNvPr id="4" name="Title 1"/>
          <p:cNvSpPr txBox="1">
            <a:spLocks/>
          </p:cNvSpPr>
          <p:nvPr/>
        </p:nvSpPr>
        <p:spPr>
          <a:xfrm>
            <a:off x="838200" y="27654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dirty="0"/>
              <a:t>Questions?</a:t>
            </a:r>
          </a:p>
        </p:txBody>
      </p:sp>
    </p:spTree>
    <p:extLst>
      <p:ext uri="{BB962C8B-B14F-4D97-AF65-F5344CB8AC3E}">
        <p14:creationId xmlns:p14="http://schemas.microsoft.com/office/powerpoint/2010/main" val="1978984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4492" y="1690688"/>
            <a:ext cx="10289308" cy="3970318"/>
          </a:xfrm>
          <a:prstGeom prst="rect">
            <a:avLst/>
          </a:prstGeom>
        </p:spPr>
        <p:txBody>
          <a:bodyPr wrap="square">
            <a:spAutoFit/>
          </a:bodyPr>
          <a:lstStyle/>
          <a:p>
            <a:pPr marL="342900" indent="-342900">
              <a:buFont typeface="Arial" panose="020B0604020202020204" pitchFamily="34" charset="0"/>
              <a:buChar char="•"/>
            </a:pPr>
            <a:r>
              <a:rPr lang="en-GB" sz="2800" dirty="0"/>
              <a:t>If </a:t>
            </a:r>
            <a:r>
              <a:rPr lang="en-GB" sz="2800" dirty="0">
                <a:solidFill>
                  <a:srgbClr val="0070C0"/>
                </a:solidFill>
              </a:rPr>
              <a:t>posterior</a:t>
            </a:r>
            <a:r>
              <a:rPr lang="en-GB" sz="2800" dirty="0"/>
              <a:t> and </a:t>
            </a:r>
            <a:r>
              <a:rPr lang="en-GB" sz="2800" dirty="0">
                <a:solidFill>
                  <a:srgbClr val="0070C0"/>
                </a:solidFill>
              </a:rPr>
              <a:t>prior</a:t>
            </a:r>
            <a:r>
              <a:rPr lang="en-GB" sz="2800" dirty="0"/>
              <a:t> in the same family of distributions then they are conjugate and the prior a </a:t>
            </a:r>
            <a:r>
              <a:rPr lang="en-GB" sz="2800" u="sng" dirty="0"/>
              <a:t>conjugate</a:t>
            </a:r>
            <a:r>
              <a:rPr lang="en-GB" sz="2800" dirty="0"/>
              <a:t> prior to the likelihood function:</a:t>
            </a:r>
          </a:p>
          <a:p>
            <a:pPr marL="342900" indent="-342900">
              <a:buFont typeface="Arial" panose="020B0604020202020204" pitchFamily="34" charset="0"/>
              <a:buChar char="•"/>
            </a:pPr>
            <a:endParaRPr lang="en-GB" sz="2800" dirty="0"/>
          </a:p>
          <a:p>
            <a:endParaRPr lang="en-GB" sz="2800" dirty="0"/>
          </a:p>
          <a:p>
            <a:pPr marL="342900" indent="-342900">
              <a:buFont typeface="Arial" panose="020B0604020202020204" pitchFamily="34" charset="0"/>
              <a:buChar char="•"/>
            </a:pPr>
            <a:r>
              <a:rPr lang="en-GB" sz="2800" dirty="0"/>
              <a:t>A conjugate prior is an algebraic convenience</a:t>
            </a:r>
          </a:p>
          <a:p>
            <a:pPr marL="342900" indent="-342900">
              <a:buFont typeface="Arial" panose="020B0604020202020204" pitchFamily="34" charset="0"/>
              <a:buChar char="•"/>
            </a:pPr>
            <a:r>
              <a:rPr lang="en-GB" sz="2800" dirty="0"/>
              <a:t>Gives a </a:t>
            </a:r>
            <a:r>
              <a:rPr lang="en-GB" sz="2800" u="sng" dirty="0"/>
              <a:t>closed-form expression</a:t>
            </a:r>
            <a:r>
              <a:rPr lang="en-GB" sz="2800" dirty="0"/>
              <a:t> for the Bayes factor:</a:t>
            </a:r>
          </a:p>
          <a:p>
            <a:endParaRPr lang="en-GB" sz="2800" dirty="0"/>
          </a:p>
          <a:p>
            <a:endParaRPr lang="en-GB" sz="2800" dirty="0"/>
          </a:p>
        </p:txBody>
      </p:sp>
      <p:sp>
        <p:nvSpPr>
          <p:cNvPr id="2" name="Title 1"/>
          <p:cNvSpPr>
            <a:spLocks noGrp="1"/>
          </p:cNvSpPr>
          <p:nvPr>
            <p:ph type="title"/>
          </p:nvPr>
        </p:nvSpPr>
        <p:spPr/>
        <p:txBody>
          <a:bodyPr/>
          <a:lstStyle/>
          <a:p>
            <a:r>
              <a:rPr lang="en-GB" dirty="0"/>
              <a:t>Exact analytic evaluation</a:t>
            </a:r>
          </a:p>
        </p:txBody>
      </p:sp>
      <mc:AlternateContent xmlns:mc="http://schemas.openxmlformats.org/markup-compatibility/2006" xmlns:a14="http://schemas.microsoft.com/office/drawing/2010/main">
        <mc:Choice Requires="a14">
          <p:sp>
            <p:nvSpPr>
              <p:cNvPr id="4" name="Rectangle 3"/>
              <p:cNvSpPr/>
              <p:nvPr/>
            </p:nvSpPr>
            <p:spPr>
              <a:xfrm>
                <a:off x="3733103" y="3072217"/>
                <a:ext cx="538859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solidFill>
                            <a:srgbClr val="0070C0"/>
                          </a:solidFill>
                          <a:latin typeface="Cambria Math" panose="02040503050406030204" pitchFamily="18" charset="0"/>
                        </a:rPr>
                        <m:t>𝑝</m:t>
                      </m:r>
                      <m:d>
                        <m:dPr>
                          <m:ctrlPr>
                            <a:rPr lang="en-GB" sz="2800" i="1">
                              <a:solidFill>
                                <a:srgbClr val="0070C0"/>
                              </a:solidFill>
                              <a:latin typeface="Cambria Math" panose="02040503050406030204" pitchFamily="18" charset="0"/>
                            </a:rPr>
                          </m:ctrlPr>
                        </m:dPr>
                        <m:e>
                          <m:r>
                            <a:rPr lang="en-GB" sz="2800" i="1">
                              <a:solidFill>
                                <a:srgbClr val="0070C0"/>
                              </a:solidFill>
                              <a:latin typeface="Cambria Math" panose="02040503050406030204" pitchFamily="18" charset="0"/>
                              <a:ea typeface="Cambria Math" panose="02040503050406030204" pitchFamily="18" charset="0"/>
                            </a:rPr>
                            <m:t>𝜃</m:t>
                          </m:r>
                        </m:e>
                        <m:e>
                          <m:r>
                            <a:rPr lang="en-GB" sz="2800" i="1">
                              <a:solidFill>
                                <a:srgbClr val="0070C0"/>
                              </a:solidFill>
                              <a:latin typeface="Cambria Math" panose="02040503050406030204" pitchFamily="18" charset="0"/>
                            </a:rPr>
                            <m:t>𝐷</m:t>
                          </m:r>
                          <m:r>
                            <a:rPr lang="en-GB" sz="2800" i="1">
                              <a:solidFill>
                                <a:srgbClr val="0070C0"/>
                              </a:solidFill>
                              <a:latin typeface="Cambria Math" panose="02040503050406030204" pitchFamily="18" charset="0"/>
                              <a:ea typeface="Cambria Math" panose="02040503050406030204" pitchFamily="18" charset="0"/>
                            </a:rPr>
                            <m:t>,</m:t>
                          </m:r>
                          <m:sSub>
                            <m:sSubPr>
                              <m:ctrlPr>
                                <a:rPr lang="en-GB" sz="2800" i="1" smtClean="0">
                                  <a:solidFill>
                                    <a:srgbClr val="0070C0"/>
                                  </a:solidFill>
                                  <a:latin typeface="Cambria Math" panose="02040503050406030204" pitchFamily="18" charset="0"/>
                                  <a:ea typeface="Cambria Math" panose="02040503050406030204" pitchFamily="18" charset="0"/>
                                </a:rPr>
                              </m:ctrlPr>
                            </m:sSubPr>
                            <m:e>
                              <m:r>
                                <a:rPr lang="en-GB" sz="2800" i="1">
                                  <a:solidFill>
                                    <a:srgbClr val="0070C0"/>
                                  </a:solidFill>
                                  <a:latin typeface="Cambria Math" panose="02040503050406030204" pitchFamily="18" charset="0"/>
                                  <a:ea typeface="Cambria Math" panose="02040503050406030204" pitchFamily="18" charset="0"/>
                                </a:rPr>
                                <m:t>𝑀</m:t>
                              </m:r>
                            </m:e>
                            <m:sub>
                              <m:r>
                                <a:rPr lang="en-GB" sz="2800" i="1">
                                  <a:solidFill>
                                    <a:srgbClr val="0070C0"/>
                                  </a:solidFill>
                                  <a:latin typeface="Cambria Math" panose="02040503050406030204" pitchFamily="18" charset="0"/>
                                  <a:ea typeface="Cambria Math" panose="02040503050406030204" pitchFamily="18" charset="0"/>
                                </a:rPr>
                                <m:t>𝑘</m:t>
                              </m:r>
                            </m:sub>
                          </m:sSub>
                        </m:e>
                      </m:d>
                      <m:r>
                        <a:rPr lang="en-GB" sz="2800" i="1" smtClean="0">
                          <a:latin typeface="Cambria Math" panose="02040503050406030204" pitchFamily="18" charset="0"/>
                          <a:ea typeface="Cambria Math" panose="02040503050406030204" pitchFamily="18" charset="0"/>
                        </a:rPr>
                        <m:t>∝</m:t>
                      </m:r>
                      <m:r>
                        <a:rPr lang="en-GB" sz="2800" i="1">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𝐷</m:t>
                          </m:r>
                        </m:e>
                        <m:e>
                          <m:r>
                            <a:rPr lang="en-GB" sz="2800" i="1">
                              <a:latin typeface="Cambria Math" panose="02040503050406030204" pitchFamily="18" charset="0"/>
                              <a:ea typeface="Cambria Math" panose="02040503050406030204" pitchFamily="18" charset="0"/>
                            </a:rPr>
                            <m:t>𝜃</m:t>
                          </m:r>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d>
                      <m:r>
                        <a:rPr lang="en-GB" sz="2800" i="1">
                          <a:solidFill>
                            <a:srgbClr val="0070C0"/>
                          </a:solidFill>
                          <a:latin typeface="Cambria Math" panose="02040503050406030204" pitchFamily="18" charset="0"/>
                        </a:rPr>
                        <m:t>𝑝</m:t>
                      </m:r>
                      <m:d>
                        <m:dPr>
                          <m:ctrlPr>
                            <a:rPr lang="en-GB" sz="2800" i="1">
                              <a:solidFill>
                                <a:srgbClr val="0070C0"/>
                              </a:solidFill>
                              <a:latin typeface="Cambria Math" panose="02040503050406030204" pitchFamily="18" charset="0"/>
                            </a:rPr>
                          </m:ctrlPr>
                        </m:dPr>
                        <m:e>
                          <m:r>
                            <a:rPr lang="en-GB" sz="2800" i="1">
                              <a:solidFill>
                                <a:srgbClr val="0070C0"/>
                              </a:solidFill>
                              <a:latin typeface="Cambria Math" panose="02040503050406030204" pitchFamily="18" charset="0"/>
                              <a:ea typeface="Cambria Math" panose="02040503050406030204" pitchFamily="18" charset="0"/>
                            </a:rPr>
                            <m:t>𝜃</m:t>
                          </m:r>
                        </m:e>
                        <m:e>
                          <m:sSub>
                            <m:sSubPr>
                              <m:ctrlPr>
                                <a:rPr lang="en-GB" sz="2800" i="1" smtClean="0">
                                  <a:solidFill>
                                    <a:srgbClr val="0070C0"/>
                                  </a:solidFill>
                                  <a:latin typeface="Cambria Math" panose="02040503050406030204" pitchFamily="18" charset="0"/>
                                  <a:ea typeface="Cambria Math" panose="02040503050406030204" pitchFamily="18" charset="0"/>
                                </a:rPr>
                              </m:ctrlPr>
                            </m:sSubPr>
                            <m:e>
                              <m:r>
                                <a:rPr lang="en-GB" sz="2800" i="1">
                                  <a:solidFill>
                                    <a:srgbClr val="0070C0"/>
                                  </a:solidFill>
                                  <a:latin typeface="Cambria Math" panose="02040503050406030204" pitchFamily="18" charset="0"/>
                                  <a:ea typeface="Cambria Math" panose="02040503050406030204" pitchFamily="18" charset="0"/>
                                </a:rPr>
                                <m:t>𝑀</m:t>
                              </m:r>
                            </m:e>
                            <m:sub>
                              <m:r>
                                <a:rPr lang="en-GB" sz="2800" i="1">
                                  <a:solidFill>
                                    <a:srgbClr val="0070C0"/>
                                  </a:solidFill>
                                  <a:latin typeface="Cambria Math" panose="02040503050406030204" pitchFamily="18" charset="0"/>
                                  <a:ea typeface="Cambria Math" panose="02040503050406030204" pitchFamily="18" charset="0"/>
                                </a:rPr>
                                <m:t>𝑘</m:t>
                              </m:r>
                            </m:sub>
                          </m:sSub>
                        </m:e>
                      </m:d>
                    </m:oMath>
                  </m:oMathPara>
                </a14:m>
                <a:endParaRPr lang="en-GB" sz="2800" i="1" dirty="0"/>
              </a:p>
            </p:txBody>
          </p:sp>
        </mc:Choice>
        <mc:Fallback xmlns="">
          <p:sp>
            <p:nvSpPr>
              <p:cNvPr id="4" name="Rectangle 3"/>
              <p:cNvSpPr>
                <a:spLocks noRot="1" noChangeAspect="1" noMove="1" noResize="1" noEditPoints="1" noAdjustHandles="1" noChangeArrowheads="1" noChangeShapeType="1" noTextEdit="1"/>
              </p:cNvSpPr>
              <p:nvPr/>
            </p:nvSpPr>
            <p:spPr>
              <a:xfrm>
                <a:off x="3733103" y="3072217"/>
                <a:ext cx="5388591" cy="523220"/>
              </a:xfrm>
              <a:prstGeom prst="rect">
                <a:avLst/>
              </a:prstGeom>
              <a:blipFill rotWithShape="0">
                <a:blip r:embed="rId3"/>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537766" y="5028326"/>
                <a:ext cx="3167855" cy="10921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ea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𝐷</m:t>
                          </m:r>
                        </m:e>
                        <m:e>
                          <m:sSub>
                            <m:sSubPr>
                              <m:ctrlPr>
                                <a:rPr lang="en-GB" sz="2800" i="1">
                                  <a:latin typeface="Cambria Math" panose="02040503050406030204" pitchFamily="18" charset="0"/>
                                </a:rPr>
                              </m:ctrlPr>
                            </m:sSubPr>
                            <m:e>
                              <m:r>
                                <a:rPr lang="en-GB" sz="2800" i="1">
                                  <a:latin typeface="Cambria Math" panose="02040503050406030204" pitchFamily="18" charset="0"/>
                                </a:rPr>
                                <m:t>𝑀</m:t>
                              </m:r>
                            </m:e>
                            <m:sub>
                              <m:r>
                                <a:rPr lang="sv-SE" sz="2800" b="0" i="1" smtClean="0">
                                  <a:latin typeface="Cambria Math" panose="02040503050406030204" pitchFamily="18" charset="0"/>
                                </a:rPr>
                                <m:t>𝑘</m:t>
                              </m:r>
                            </m:sub>
                          </m:sSub>
                        </m:e>
                      </m:d>
                      <m:r>
                        <a:rPr lang="en-GB" sz="2800" i="1">
                          <a:solidFill>
                            <a:schemeClr val="tx1"/>
                          </a:solidFill>
                          <a:latin typeface="Cambria Math" panose="02040503050406030204" pitchFamily="18" charset="0"/>
                          <a:ea typeface="Cambria Math" panose="02040503050406030204" pitchFamily="18" charset="0"/>
                        </a:rPr>
                        <m:t>=</m:t>
                      </m:r>
                      <m:f>
                        <m:fPr>
                          <m:ctrlPr>
                            <a:rPr lang="en-GB" sz="2800" i="1">
                              <a:solidFill>
                                <a:schemeClr val="tx1"/>
                              </a:solidFill>
                              <a:latin typeface="Cambria Math" panose="02040503050406030204" pitchFamily="18" charset="0"/>
                              <a:ea typeface="Cambria Math" panose="02040503050406030204" pitchFamily="18" charset="0"/>
                            </a:rPr>
                          </m:ctrlPr>
                        </m:fPr>
                        <m:num>
                          <m:sSubSup>
                            <m:sSubSupPr>
                              <m:ctrlPr>
                                <a:rPr lang="en-GB" sz="2800" i="1">
                                  <a:latin typeface="Cambria Math" panose="02040503050406030204" pitchFamily="18" charset="0"/>
                                  <a:ea typeface="Cambria Math" panose="02040503050406030204" pitchFamily="18" charset="0"/>
                                </a:rPr>
                              </m:ctrlPr>
                            </m:sSubSupPr>
                            <m:e>
                              <m:r>
                                <a:rPr lang="sv-SE" sz="2800" i="1">
                                  <a:latin typeface="Cambria Math" panose="02040503050406030204" pitchFamily="18" charset="0"/>
                                  <a:ea typeface="Cambria Math" panose="02040503050406030204" pitchFamily="18" charset="0"/>
                                </a:rPr>
                                <m:t>𝑍</m:t>
                              </m:r>
                            </m:e>
                            <m:sub>
                              <m:r>
                                <a:rPr lang="sv-SE" sz="2800" i="1">
                                  <a:latin typeface="Cambria Math" panose="02040503050406030204" pitchFamily="18" charset="0"/>
                                  <a:ea typeface="Cambria Math" panose="02040503050406030204" pitchFamily="18" charset="0"/>
                                </a:rPr>
                                <m:t>𝑘</m:t>
                              </m:r>
                            </m:sub>
                            <m:sup>
                              <m:r>
                                <a:rPr lang="sv-SE" sz="2800" i="1">
                                  <a:latin typeface="Cambria Math" panose="02040503050406030204" pitchFamily="18" charset="0"/>
                                  <a:ea typeface="Cambria Math" panose="02040503050406030204" pitchFamily="18" charset="0"/>
                                </a:rPr>
                                <m:t>0</m:t>
                              </m:r>
                            </m:sup>
                          </m:sSubSup>
                        </m:num>
                        <m:den>
                          <m:sSubSup>
                            <m:sSubSupPr>
                              <m:ctrlPr>
                                <a:rPr lang="en-GB" sz="2800" i="1">
                                  <a:latin typeface="Cambria Math" panose="02040503050406030204" pitchFamily="18" charset="0"/>
                                  <a:ea typeface="Cambria Math" panose="02040503050406030204" pitchFamily="18" charset="0"/>
                                </a:rPr>
                              </m:ctrlPr>
                            </m:sSubSupPr>
                            <m:e>
                              <m:r>
                                <a:rPr lang="sv-SE" sz="2800" i="1">
                                  <a:latin typeface="Cambria Math" panose="02040503050406030204" pitchFamily="18" charset="0"/>
                                  <a:ea typeface="Cambria Math" panose="02040503050406030204" pitchFamily="18" charset="0"/>
                                </a:rPr>
                                <m:t>𝑍</m:t>
                              </m:r>
                            </m:e>
                            <m:sub>
                              <m:r>
                                <a:rPr lang="sv-SE" sz="2800" i="1">
                                  <a:latin typeface="Cambria Math" panose="02040503050406030204" pitchFamily="18" charset="0"/>
                                  <a:ea typeface="Cambria Math" panose="02040503050406030204" pitchFamily="18" charset="0"/>
                                </a:rPr>
                                <m:t>𝑘</m:t>
                              </m:r>
                            </m:sub>
                            <m:sup>
                              <m:r>
                                <a:rPr lang="sv-SE" sz="2800" b="0" i="1" smtClean="0">
                                  <a:latin typeface="Cambria Math" panose="02040503050406030204" pitchFamily="18" charset="0"/>
                                  <a:ea typeface="Cambria Math" panose="02040503050406030204" pitchFamily="18" charset="0"/>
                                </a:rPr>
                                <m:t>𝑙</m:t>
                              </m:r>
                            </m:sup>
                          </m:sSubSup>
                          <m:sSubSup>
                            <m:sSubSupPr>
                              <m:ctrlPr>
                                <a:rPr lang="en-GB" sz="2800" i="1">
                                  <a:latin typeface="Cambria Math" panose="02040503050406030204" pitchFamily="18" charset="0"/>
                                  <a:ea typeface="Cambria Math" panose="02040503050406030204" pitchFamily="18" charset="0"/>
                                </a:rPr>
                              </m:ctrlPr>
                            </m:sSubSupPr>
                            <m:e>
                              <m:r>
                                <a:rPr lang="en-GB" sz="2800" i="1" smtClean="0">
                                  <a:latin typeface="Cambria Math" panose="02040503050406030204" pitchFamily="18" charset="0"/>
                                  <a:ea typeface="Cambria Math" panose="02040503050406030204" pitchFamily="18" charset="0"/>
                                </a:rPr>
                                <m:t>∙</m:t>
                              </m:r>
                              <m:r>
                                <a:rPr lang="sv-SE" sz="2800" i="1">
                                  <a:latin typeface="Cambria Math" panose="02040503050406030204" pitchFamily="18" charset="0"/>
                                  <a:ea typeface="Cambria Math" panose="02040503050406030204" pitchFamily="18" charset="0"/>
                                </a:rPr>
                                <m:t>𝑍</m:t>
                              </m:r>
                            </m:e>
                            <m:sub>
                              <m:r>
                                <a:rPr lang="sv-SE" sz="2800" i="1">
                                  <a:latin typeface="Cambria Math" panose="02040503050406030204" pitchFamily="18" charset="0"/>
                                  <a:ea typeface="Cambria Math" panose="02040503050406030204" pitchFamily="18" charset="0"/>
                                </a:rPr>
                                <m:t>𝑘</m:t>
                              </m:r>
                            </m:sub>
                            <m:sup>
                              <m:r>
                                <a:rPr lang="sv-SE" sz="2800" b="0" i="1" smtClean="0">
                                  <a:latin typeface="Cambria Math" panose="02040503050406030204" pitchFamily="18" charset="0"/>
                                  <a:ea typeface="Cambria Math" panose="02040503050406030204" pitchFamily="18" charset="0"/>
                                </a:rPr>
                                <m:t>𝑁</m:t>
                              </m:r>
                            </m:sup>
                          </m:sSubSup>
                        </m:den>
                      </m:f>
                    </m:oMath>
                  </m:oMathPara>
                </a14:m>
                <a:endParaRPr lang="en-GB" sz="2800" i="1" dirty="0">
                  <a:solidFill>
                    <a:schemeClr val="tx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7537766" y="5028326"/>
                <a:ext cx="3167855" cy="1092158"/>
              </a:xfrm>
              <a:prstGeom prst="rect">
                <a:avLst/>
              </a:prstGeom>
              <a:blipFill rotWithShape="0">
                <a:blip r:embed="rId4"/>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215752" y="5079686"/>
                <a:ext cx="5487015" cy="98943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GB" sz="2800" i="1" smtClean="0">
                          <a:solidFill>
                            <a:srgbClr val="0070C0"/>
                          </a:solidFill>
                          <a:latin typeface="Cambria Math" panose="02040503050406030204" pitchFamily="18" charset="0"/>
                        </a:rPr>
                        <m:t>𝑝</m:t>
                      </m:r>
                      <m:d>
                        <m:dPr>
                          <m:ctrlPr>
                            <a:rPr lang="en-GB" sz="2800" i="1">
                              <a:solidFill>
                                <a:srgbClr val="0070C0"/>
                              </a:solidFill>
                              <a:latin typeface="Cambria Math" panose="02040503050406030204" pitchFamily="18" charset="0"/>
                            </a:rPr>
                          </m:ctrlPr>
                        </m:dPr>
                        <m:e>
                          <m:r>
                            <a:rPr lang="en-GB" sz="2800" i="1">
                              <a:solidFill>
                                <a:srgbClr val="0070C0"/>
                              </a:solidFill>
                              <a:latin typeface="Cambria Math" panose="02040503050406030204" pitchFamily="18" charset="0"/>
                              <a:ea typeface="Cambria Math" panose="02040503050406030204" pitchFamily="18" charset="0"/>
                            </a:rPr>
                            <m:t>𝜃</m:t>
                          </m:r>
                        </m:e>
                        <m:e>
                          <m:r>
                            <a:rPr lang="en-GB" sz="2800" i="1">
                              <a:solidFill>
                                <a:srgbClr val="0070C0"/>
                              </a:solidFill>
                              <a:latin typeface="Cambria Math" panose="02040503050406030204" pitchFamily="18" charset="0"/>
                            </a:rPr>
                            <m:t>𝐷</m:t>
                          </m:r>
                          <m:r>
                            <a:rPr lang="en-GB" sz="2800" i="1">
                              <a:solidFill>
                                <a:srgbClr val="0070C0"/>
                              </a:solidFill>
                              <a:latin typeface="Cambria Math" panose="02040503050406030204" pitchFamily="18" charset="0"/>
                              <a:ea typeface="Cambria Math" panose="02040503050406030204" pitchFamily="18" charset="0"/>
                            </a:rPr>
                            <m:t>,</m:t>
                          </m:r>
                          <m:sSub>
                            <m:sSubPr>
                              <m:ctrlPr>
                                <a:rPr lang="en-GB" sz="2800" i="1">
                                  <a:solidFill>
                                    <a:srgbClr val="0070C0"/>
                                  </a:solidFill>
                                  <a:latin typeface="Cambria Math" panose="02040503050406030204" pitchFamily="18" charset="0"/>
                                  <a:ea typeface="Cambria Math" panose="02040503050406030204" pitchFamily="18" charset="0"/>
                                </a:rPr>
                              </m:ctrlPr>
                            </m:sSubPr>
                            <m:e>
                              <m:r>
                                <a:rPr lang="en-GB" sz="2800" i="1">
                                  <a:solidFill>
                                    <a:srgbClr val="0070C0"/>
                                  </a:solidFill>
                                  <a:latin typeface="Cambria Math" panose="02040503050406030204" pitchFamily="18" charset="0"/>
                                  <a:ea typeface="Cambria Math" panose="02040503050406030204" pitchFamily="18" charset="0"/>
                                </a:rPr>
                                <m:t>𝑀</m:t>
                              </m:r>
                            </m:e>
                            <m:sub>
                              <m:r>
                                <a:rPr lang="en-GB" sz="2800" i="1">
                                  <a:solidFill>
                                    <a:srgbClr val="0070C0"/>
                                  </a:solidFill>
                                  <a:latin typeface="Cambria Math" panose="02040503050406030204" pitchFamily="18" charset="0"/>
                                  <a:ea typeface="Cambria Math" panose="02040503050406030204" pitchFamily="18" charset="0"/>
                                </a:rPr>
                                <m:t>𝑘</m:t>
                              </m:r>
                            </m:sub>
                          </m:sSub>
                        </m:e>
                      </m:d>
                      <m:r>
                        <a:rPr lang="en-GB" sz="2800" i="1">
                          <a:solidFill>
                            <a:schemeClr val="tx1"/>
                          </a:solidFill>
                          <a:latin typeface="Cambria Math" panose="02040503050406030204" pitchFamily="18" charset="0"/>
                          <a:ea typeface="Cambria Math" panose="02040503050406030204" pitchFamily="18" charset="0"/>
                        </a:rPr>
                        <m:t>=</m:t>
                      </m:r>
                      <m:f>
                        <m:fPr>
                          <m:ctrlPr>
                            <a:rPr lang="en-GB" sz="2800" i="1">
                              <a:solidFill>
                                <a:schemeClr val="tx1"/>
                              </a:solidFill>
                              <a:latin typeface="Cambria Math" panose="02040503050406030204" pitchFamily="18" charset="0"/>
                              <a:ea typeface="Cambria Math" panose="02040503050406030204" pitchFamily="18" charset="0"/>
                            </a:rPr>
                          </m:ctrlPr>
                        </m:fPr>
                        <m:num>
                          <m:r>
                            <a:rPr lang="en-GB" sz="2800" i="1">
                              <a:solidFill>
                                <a:schemeClr val="tx1"/>
                              </a:solidFill>
                              <a:latin typeface="Cambria Math" panose="02040503050406030204" pitchFamily="18" charset="0"/>
                            </a:rPr>
                            <m:t>𝑝</m:t>
                          </m:r>
                          <m:r>
                            <a:rPr lang="sv-SE" sz="2800" i="1" smtClean="0">
                              <a:solidFill>
                                <a:schemeClr val="tx1"/>
                              </a:solidFill>
                              <a:latin typeface="Cambria Math" panose="02040503050406030204" pitchFamily="18" charset="0"/>
                            </a:rPr>
                            <m:t>(</m:t>
                          </m:r>
                          <m:r>
                            <a:rPr lang="sv-SE" sz="2800" b="0" i="1" smtClean="0">
                              <a:solidFill>
                                <a:schemeClr val="tx1"/>
                              </a:solidFill>
                              <a:latin typeface="Cambria Math" panose="02040503050406030204" pitchFamily="18" charset="0"/>
                            </a:rPr>
                            <m:t>𝐷</m:t>
                          </m:r>
                          <m:r>
                            <a:rPr lang="sv-SE" sz="2800" b="0" i="1" smtClean="0">
                              <a:solidFill>
                                <a:schemeClr val="tx1"/>
                              </a:solidFill>
                              <a:latin typeface="Cambria Math" panose="02040503050406030204" pitchFamily="18" charset="0"/>
                            </a:rPr>
                            <m:t>|</m:t>
                          </m:r>
                          <m:r>
                            <a:rPr lang="sv-SE" sz="2800" b="0" i="1" smtClean="0">
                              <a:solidFill>
                                <a:schemeClr val="tx1"/>
                              </a:solidFill>
                              <a:latin typeface="Cambria Math" panose="02040503050406030204" pitchFamily="18" charset="0"/>
                              <a:ea typeface="Cambria Math" panose="02040503050406030204" pitchFamily="18" charset="0"/>
                            </a:rPr>
                            <m:t>𝜃</m:t>
                          </m:r>
                          <m:r>
                            <a:rPr lang="sv-SE" sz="2800" b="0" i="1" smtClean="0">
                              <a:solidFill>
                                <a:schemeClr val="tx1"/>
                              </a:solidFill>
                              <a:latin typeface="Cambria Math" panose="02040503050406030204" pitchFamily="18" charset="0"/>
                              <a:ea typeface="Cambria Math" panose="02040503050406030204" pitchFamily="18" charset="0"/>
                            </a:rPr>
                            <m:t>,</m:t>
                          </m:r>
                          <m:sSub>
                            <m:sSubPr>
                              <m:ctrlPr>
                                <a:rPr lang="en-GB" sz="2800" i="1">
                                  <a:solidFill>
                                    <a:schemeClr val="tx1"/>
                                  </a:solidFill>
                                  <a:latin typeface="Cambria Math" panose="02040503050406030204" pitchFamily="18" charset="0"/>
                                  <a:ea typeface="Cambria Math" panose="02040503050406030204" pitchFamily="18" charset="0"/>
                                </a:rPr>
                              </m:ctrlPr>
                            </m:sSubPr>
                            <m:e>
                              <m:r>
                                <a:rPr lang="en-GB" sz="2800" i="1">
                                  <a:solidFill>
                                    <a:schemeClr val="tx1"/>
                                  </a:solidFill>
                                  <a:latin typeface="Cambria Math" panose="02040503050406030204" pitchFamily="18" charset="0"/>
                                  <a:ea typeface="Cambria Math" panose="02040503050406030204" pitchFamily="18" charset="0"/>
                                </a:rPr>
                                <m:t>𝑀</m:t>
                              </m:r>
                            </m:e>
                            <m:sub>
                              <m:r>
                                <a:rPr lang="en-GB" sz="2800" i="1">
                                  <a:solidFill>
                                    <a:schemeClr val="tx1"/>
                                  </a:solidFill>
                                  <a:latin typeface="Cambria Math" panose="02040503050406030204" pitchFamily="18" charset="0"/>
                                  <a:ea typeface="Cambria Math" panose="02040503050406030204" pitchFamily="18" charset="0"/>
                                </a:rPr>
                                <m:t>𝑘</m:t>
                              </m:r>
                            </m:sub>
                          </m:sSub>
                          <m:r>
                            <a:rPr lang="sv-SE" sz="2800" b="0" i="1" smtClean="0">
                              <a:solidFill>
                                <a:schemeClr val="tx1"/>
                              </a:solidFill>
                              <a:latin typeface="Cambria Math" panose="02040503050406030204" pitchFamily="18" charset="0"/>
                            </a:rPr>
                            <m:t>)</m:t>
                          </m:r>
                          <m:r>
                            <a:rPr lang="en-GB" sz="2800" i="1" smtClean="0">
                              <a:solidFill>
                                <a:srgbClr val="0070C0"/>
                              </a:solidFill>
                              <a:latin typeface="Cambria Math" panose="02040503050406030204" pitchFamily="18" charset="0"/>
                            </a:rPr>
                            <m:t>𝑝</m:t>
                          </m:r>
                          <m:r>
                            <a:rPr lang="en-GB" sz="2800" b="0" i="1" smtClean="0">
                              <a:solidFill>
                                <a:srgbClr val="0070C0"/>
                              </a:solidFill>
                              <a:latin typeface="Cambria Math" panose="02040503050406030204" pitchFamily="18" charset="0"/>
                            </a:rPr>
                            <m:t>(</m:t>
                          </m:r>
                          <m:r>
                            <a:rPr lang="en-GB" sz="2800" b="0" i="1" smtClean="0">
                              <a:solidFill>
                                <a:srgbClr val="0070C0"/>
                              </a:solidFill>
                              <a:latin typeface="Cambria Math" panose="02040503050406030204" pitchFamily="18" charset="0"/>
                              <a:ea typeface="Cambria Math" panose="02040503050406030204" pitchFamily="18" charset="0"/>
                            </a:rPr>
                            <m:t>𝜃</m:t>
                          </m:r>
                          <m:r>
                            <a:rPr lang="sv-SE" sz="2800" b="0" i="1" smtClean="0">
                              <a:solidFill>
                                <a:srgbClr val="0070C0"/>
                              </a:solidFill>
                              <a:latin typeface="Cambria Math" panose="02040503050406030204" pitchFamily="18" charset="0"/>
                              <a:ea typeface="Cambria Math" panose="02040503050406030204" pitchFamily="18" charset="0"/>
                            </a:rPr>
                            <m:t>|</m:t>
                          </m:r>
                          <m:sSub>
                            <m:sSubPr>
                              <m:ctrlPr>
                                <a:rPr lang="en-GB" sz="2800" i="1">
                                  <a:solidFill>
                                    <a:srgbClr val="0070C0"/>
                                  </a:solidFill>
                                  <a:latin typeface="Cambria Math" panose="02040503050406030204" pitchFamily="18" charset="0"/>
                                  <a:ea typeface="Cambria Math" panose="02040503050406030204" pitchFamily="18" charset="0"/>
                                </a:rPr>
                              </m:ctrlPr>
                            </m:sSubPr>
                            <m:e>
                              <m:r>
                                <a:rPr lang="en-GB" sz="2800" i="1">
                                  <a:solidFill>
                                    <a:srgbClr val="0070C0"/>
                                  </a:solidFill>
                                  <a:latin typeface="Cambria Math" panose="02040503050406030204" pitchFamily="18" charset="0"/>
                                  <a:ea typeface="Cambria Math" panose="02040503050406030204" pitchFamily="18" charset="0"/>
                                </a:rPr>
                                <m:t>𝑀</m:t>
                              </m:r>
                            </m:e>
                            <m:sub>
                              <m:r>
                                <a:rPr lang="en-GB" sz="2800" i="1">
                                  <a:solidFill>
                                    <a:srgbClr val="0070C0"/>
                                  </a:solidFill>
                                  <a:latin typeface="Cambria Math" panose="02040503050406030204" pitchFamily="18" charset="0"/>
                                  <a:ea typeface="Cambria Math" panose="02040503050406030204" pitchFamily="18" charset="0"/>
                                </a:rPr>
                                <m:t>𝑘</m:t>
                              </m:r>
                            </m:sub>
                          </m:sSub>
                          <m:r>
                            <a:rPr lang="en-GB" sz="2800" b="0" i="1" smtClean="0">
                              <a:solidFill>
                                <a:srgbClr val="0070C0"/>
                              </a:solidFill>
                              <a:latin typeface="Cambria Math" panose="02040503050406030204" pitchFamily="18" charset="0"/>
                            </a:rPr>
                            <m:t>)</m:t>
                          </m:r>
                          <m:r>
                            <m:rPr>
                              <m:nor/>
                            </m:rPr>
                            <a:rPr lang="en-GB" sz="2800" i="1" dirty="0">
                              <a:solidFill>
                                <a:srgbClr val="0070C0"/>
                              </a:solidFill>
                            </a:rPr>
                            <m:t> </m:t>
                          </m:r>
                        </m:num>
                        <m:den>
                          <m:r>
                            <a:rPr lang="en-GB" sz="2800" i="1">
                              <a:solidFill>
                                <a:schemeClr val="tx1"/>
                              </a:solidFill>
                              <a:latin typeface="Cambria Math" panose="02040503050406030204" pitchFamily="18" charset="0"/>
                            </a:rPr>
                            <m:t>𝑝</m:t>
                          </m:r>
                          <m:r>
                            <a:rPr lang="en-GB" sz="2800" b="0" i="1" smtClean="0">
                              <a:solidFill>
                                <a:schemeClr val="tx1"/>
                              </a:solidFill>
                              <a:latin typeface="Cambria Math" panose="02040503050406030204" pitchFamily="18" charset="0"/>
                            </a:rPr>
                            <m:t>(</m:t>
                          </m:r>
                          <m:r>
                            <a:rPr lang="en-GB" sz="2800" b="0" i="1" smtClean="0">
                              <a:solidFill>
                                <a:schemeClr val="tx1"/>
                              </a:solidFill>
                              <a:latin typeface="Cambria Math" panose="02040503050406030204" pitchFamily="18" charset="0"/>
                            </a:rPr>
                            <m:t>𝐷</m:t>
                          </m:r>
                          <m:r>
                            <a:rPr lang="sv-SE" sz="2800" b="0" i="1" smtClean="0">
                              <a:solidFill>
                                <a:schemeClr val="tx1"/>
                              </a:solidFill>
                              <a:latin typeface="Cambria Math" panose="02040503050406030204" pitchFamily="18" charset="0"/>
                            </a:rPr>
                            <m:t>|</m:t>
                          </m:r>
                          <m:sSub>
                            <m:sSubPr>
                              <m:ctrlPr>
                                <a:rPr lang="en-GB" sz="2800" i="1">
                                  <a:solidFill>
                                    <a:schemeClr val="tx1"/>
                                  </a:solidFill>
                                  <a:latin typeface="Cambria Math" panose="02040503050406030204" pitchFamily="18" charset="0"/>
                                  <a:ea typeface="Cambria Math" panose="02040503050406030204" pitchFamily="18" charset="0"/>
                                </a:rPr>
                              </m:ctrlPr>
                            </m:sSubPr>
                            <m:e>
                              <m:r>
                                <a:rPr lang="en-GB" sz="2800" i="1">
                                  <a:solidFill>
                                    <a:schemeClr val="tx1"/>
                                  </a:solidFill>
                                  <a:latin typeface="Cambria Math" panose="02040503050406030204" pitchFamily="18" charset="0"/>
                                  <a:ea typeface="Cambria Math" panose="02040503050406030204" pitchFamily="18" charset="0"/>
                                </a:rPr>
                                <m:t>𝑀</m:t>
                              </m:r>
                            </m:e>
                            <m:sub>
                              <m:r>
                                <a:rPr lang="en-GB" sz="2800" i="1">
                                  <a:solidFill>
                                    <a:schemeClr val="tx1"/>
                                  </a:solidFill>
                                  <a:latin typeface="Cambria Math" panose="02040503050406030204" pitchFamily="18" charset="0"/>
                                  <a:ea typeface="Cambria Math" panose="02040503050406030204" pitchFamily="18" charset="0"/>
                                </a:rPr>
                                <m:t>𝑘</m:t>
                              </m:r>
                            </m:sub>
                          </m:sSub>
                          <m:r>
                            <a:rPr lang="en-GB" sz="2800" b="0" i="1" smtClean="0">
                              <a:solidFill>
                                <a:schemeClr val="tx1"/>
                              </a:solidFill>
                              <a:latin typeface="Cambria Math" panose="02040503050406030204" pitchFamily="18" charset="0"/>
                            </a:rPr>
                            <m:t>)</m:t>
                          </m:r>
                          <m:r>
                            <m:rPr>
                              <m:nor/>
                            </m:rPr>
                            <a:rPr lang="en-GB" sz="2800" i="1" dirty="0">
                              <a:solidFill>
                                <a:schemeClr val="tx1"/>
                              </a:solidFill>
                            </a:rPr>
                            <m:t> </m:t>
                          </m:r>
                        </m:den>
                      </m:f>
                    </m:oMath>
                  </m:oMathPara>
                </a14:m>
                <a:endParaRPr lang="en-GB" sz="2800" i="1" dirty="0">
                  <a:solidFill>
                    <a:schemeClr val="tx1"/>
                  </a:soli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1215752" y="5079686"/>
                <a:ext cx="5487015" cy="989438"/>
              </a:xfrm>
              <a:prstGeom prst="rect">
                <a:avLst/>
              </a:prstGeom>
              <a:blipFill rotWithShape="0">
                <a:blip r:embed="rId5"/>
                <a:stretch>
                  <a:fillRect/>
                </a:stretch>
              </a:blipFill>
            </p:spPr>
            <p:txBody>
              <a:bodyPr/>
              <a:lstStyle/>
              <a:p>
                <a:r>
                  <a:rPr lang="sv-SE">
                    <a:noFill/>
                  </a:rPr>
                  <a:t> </a:t>
                </a:r>
              </a:p>
            </p:txBody>
          </p:sp>
        </mc:Fallback>
      </mc:AlternateContent>
      <p:sp>
        <p:nvSpPr>
          <p:cNvPr id="3" name="Right Arrow 2"/>
          <p:cNvSpPr/>
          <p:nvPr/>
        </p:nvSpPr>
        <p:spPr>
          <a:xfrm>
            <a:off x="6867862" y="5410070"/>
            <a:ext cx="422281" cy="320450"/>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p>
        </p:txBody>
      </p:sp>
    </p:spTree>
    <p:extLst>
      <p:ext uri="{BB962C8B-B14F-4D97-AF65-F5344CB8AC3E}">
        <p14:creationId xmlns:p14="http://schemas.microsoft.com/office/powerpoint/2010/main" val="2101258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Laplace’s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a:t>Makes a Gaussian approximation about                                                      the maximum a posteriori parameter                                            estimate of the model</a:t>
                </a:r>
                <a:endParaRPr lang="en-GB" dirty="0"/>
              </a:p>
              <a:p>
                <a:r>
                  <a:rPr lang="en-GB" dirty="0"/>
                  <a:t>Assume </a:t>
                </a:r>
                <a14:m>
                  <m:oMath xmlns:m="http://schemas.openxmlformats.org/officeDocument/2006/math">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𝐷</m:t>
                        </m:r>
                      </m:e>
                      <m:e>
                        <m:sSub>
                          <m:sSubPr>
                            <m:ctrlPr>
                              <a:rPr lang="en-GB" i="1">
                                <a:latin typeface="Cambria Math" panose="02040503050406030204" pitchFamily="18" charset="0"/>
                              </a:rPr>
                            </m:ctrlPr>
                          </m:sSubPr>
                          <m:e>
                            <m:r>
                              <a:rPr lang="en-GB" i="1">
                                <a:latin typeface="Cambria Math" panose="02040503050406030204" pitchFamily="18" charset="0"/>
                              </a:rPr>
                              <m:t>𝑀</m:t>
                            </m:r>
                          </m:e>
                          <m:sub>
                            <m:r>
                              <a:rPr lang="en-GB" i="1">
                                <a:latin typeface="Cambria Math" panose="02040503050406030204" pitchFamily="18" charset="0"/>
                              </a:rPr>
                              <m:t>𝑘</m:t>
                            </m:r>
                          </m:sub>
                        </m:sSub>
                      </m:e>
                    </m:d>
                    <m:r>
                      <a:rPr lang="en-GB" i="1" smtClean="0">
                        <a:latin typeface="Cambria Math" panose="02040503050406030204" pitchFamily="18" charset="0"/>
                        <a:ea typeface="Cambria Math" panose="02040503050406030204" pitchFamily="18" charset="0"/>
                      </a:rPr>
                      <m:t>∝</m:t>
                    </m:r>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𝐷</m:t>
                        </m:r>
                      </m:e>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𝑘</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𝑀</m:t>
                            </m:r>
                          </m:e>
                          <m:sub>
                            <m:r>
                              <a:rPr lang="en-GB" i="1">
                                <a:latin typeface="Cambria Math" panose="02040503050406030204" pitchFamily="18" charset="0"/>
                                <a:ea typeface="Cambria Math" panose="02040503050406030204" pitchFamily="18" charset="0"/>
                              </a:rPr>
                              <m:t>𝑘</m:t>
                            </m:r>
                          </m:sub>
                        </m:sSub>
                      </m:e>
                    </m:d>
                    <m:r>
                      <a:rPr lang="en-GB" i="1">
                        <a:latin typeface="Cambria Math" panose="02040503050406030204" pitchFamily="18" charset="0"/>
                      </a:rPr>
                      <m:t>𝑝</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𝑘</m:t>
                            </m:r>
                          </m:sub>
                        </m:sSub>
                      </m:e>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𝑀</m:t>
                            </m:r>
                          </m:e>
                          <m:sub>
                            <m:r>
                              <a:rPr lang="en-GB" i="1">
                                <a:latin typeface="Cambria Math" panose="02040503050406030204" pitchFamily="18" charset="0"/>
                                <a:ea typeface="Cambria Math" panose="02040503050406030204" pitchFamily="18" charset="0"/>
                              </a:rPr>
                              <m:t>𝑘</m:t>
                            </m:r>
                          </m:sub>
                        </m:sSub>
                      </m:e>
                    </m:d>
                  </m:oMath>
                </a14:m>
                <a:r>
                  <a:rPr lang="en-GB" dirty="0"/>
                  <a:t>                                             is highly peaked near its maximum (</a:t>
                </a:r>
                <a14:m>
                  <m:oMath xmlns:m="http://schemas.openxmlformats.org/officeDocument/2006/math">
                    <m:acc>
                      <m:accPr>
                        <m:chr m:val="̂"/>
                        <m:ctrlPr>
                          <a:rPr lang="en-GB" i="1" smtClean="0">
                            <a:latin typeface="Cambria Math" panose="02040503050406030204" pitchFamily="18" charset="0"/>
                          </a:rPr>
                        </m:ctrlPr>
                      </m:accPr>
                      <m:e>
                        <m:r>
                          <a:rPr lang="en-GB" i="1" smtClean="0">
                            <a:latin typeface="Cambria Math" panose="02040503050406030204" pitchFamily="18" charset="0"/>
                            <a:ea typeface="Cambria Math" panose="02040503050406030204" pitchFamily="18" charset="0"/>
                          </a:rPr>
                          <m:t>𝜃</m:t>
                        </m:r>
                      </m:e>
                    </m:acc>
                    <m:r>
                      <a:rPr lang="sv-SE" b="0" i="1" baseline="-25000" smtClean="0">
                        <a:latin typeface="Cambria Math" panose="02040503050406030204" pitchFamily="18" charset="0"/>
                      </a:rPr>
                      <m:t>𝑘</m:t>
                    </m:r>
                  </m:oMath>
                </a14:m>
                <a:r>
                  <a:rPr lang="en-GB" dirty="0"/>
                  <a:t>)</a:t>
                </a:r>
              </a:p>
              <a:p>
                <a:r>
                  <a:rPr lang="en-GB" dirty="0"/>
                  <a:t>2</a:t>
                </a:r>
                <a:r>
                  <a:rPr lang="en-GB" baseline="30000" dirty="0"/>
                  <a:t>nd</a:t>
                </a:r>
                <a:r>
                  <a:rPr lang="en-GB" dirty="0"/>
                  <a:t> order Taylor expansion of </a:t>
                </a:r>
                <a14:m>
                  <m:oMath xmlns:m="http://schemas.openxmlformats.org/officeDocument/2006/math">
                    <m:func>
                      <m:funcPr>
                        <m:ctrlPr>
                          <a:rPr lang="en-GB" i="1" smtClean="0">
                            <a:latin typeface="Cambria Math" panose="02040503050406030204" pitchFamily="18" charset="0"/>
                          </a:rPr>
                        </m:ctrlPr>
                      </m:funcPr>
                      <m:fName>
                        <m:r>
                          <m:rPr>
                            <m:sty m:val="p"/>
                          </m:rPr>
                          <a:rPr lang="en-GB" i="0" smtClean="0">
                            <a:latin typeface="Cambria Math" panose="02040503050406030204" pitchFamily="18" charset="0"/>
                          </a:rPr>
                          <m:t>log</m:t>
                        </m:r>
                      </m:fName>
                      <m:e>
                        <m:r>
                          <a:rPr lang="en-GB" i="1">
                            <a:latin typeface="Cambria Math" panose="02040503050406030204" pitchFamily="18" charset="0"/>
                          </a:rPr>
                          <m:t>𝑝</m:t>
                        </m:r>
                        <m:d>
                          <m:dPr>
                            <m:ctrlPr>
                              <a:rPr lang="en-GB" i="1">
                                <a:latin typeface="Cambria Math" panose="02040503050406030204" pitchFamily="18" charset="0"/>
                              </a:rPr>
                            </m:ctrlPr>
                          </m:dPr>
                          <m:e>
                            <m:r>
                              <a:rPr lang="en-GB" i="1">
                                <a:latin typeface="Cambria Math" panose="02040503050406030204" pitchFamily="18" charset="0"/>
                              </a:rPr>
                              <m:t>𝐷</m:t>
                            </m:r>
                          </m:e>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𝑘</m:t>
                                </m:r>
                              </m:sub>
                            </m:sSub>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𝑀</m:t>
                                </m:r>
                              </m:e>
                              <m:sub>
                                <m:r>
                                  <a:rPr lang="en-GB" i="1">
                                    <a:latin typeface="Cambria Math" panose="02040503050406030204" pitchFamily="18" charset="0"/>
                                    <a:ea typeface="Cambria Math" panose="02040503050406030204" pitchFamily="18" charset="0"/>
                                  </a:rPr>
                                  <m:t>𝑘</m:t>
                                </m:r>
                              </m:sub>
                            </m:sSub>
                          </m:e>
                        </m:d>
                        <m:r>
                          <a:rPr lang="en-GB" i="1">
                            <a:latin typeface="Cambria Math" panose="02040503050406030204" pitchFamily="18" charset="0"/>
                          </a:rPr>
                          <m:t>𝑝</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𝜃</m:t>
                                </m:r>
                              </m:e>
                              <m:sub>
                                <m:r>
                                  <a:rPr lang="en-GB" i="1">
                                    <a:latin typeface="Cambria Math" panose="02040503050406030204" pitchFamily="18" charset="0"/>
                                  </a:rPr>
                                  <m:t>𝑘</m:t>
                                </m:r>
                              </m:sub>
                            </m:sSub>
                          </m:e>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𝑀</m:t>
                                </m:r>
                              </m:e>
                              <m:sub>
                                <m:r>
                                  <a:rPr lang="en-GB" i="1">
                                    <a:latin typeface="Cambria Math" panose="02040503050406030204" pitchFamily="18" charset="0"/>
                                    <a:ea typeface="Cambria Math" panose="02040503050406030204" pitchFamily="18" charset="0"/>
                                  </a:rPr>
                                  <m:t>𝑘</m:t>
                                </m:r>
                              </m:sub>
                            </m:sSub>
                          </m:e>
                        </m:d>
                      </m:e>
                    </m:func>
                  </m:oMath>
                </a14:m>
                <a:r>
                  <a:rPr lang="en-GB" dirty="0"/>
                  <a:t> around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𝜃</m:t>
                        </m:r>
                      </m:e>
                    </m:acc>
                    <m:r>
                      <a:rPr lang="sv-SE" i="1" baseline="-25000">
                        <a:latin typeface="Cambria Math" panose="02040503050406030204" pitchFamily="18" charset="0"/>
                      </a:rPr>
                      <m:t>𝑘</m:t>
                    </m:r>
                  </m:oMath>
                </a14:m>
                <a:endParaRPr lang="en-GB" dirty="0"/>
              </a:p>
              <a:p>
                <a:r>
                  <a:rPr lang="en-GB" dirty="0"/>
                  <a:t>Arrive at a normal density with covariance </a:t>
                </a:r>
                <a14:m>
                  <m:oMath xmlns:m="http://schemas.openxmlformats.org/officeDocument/2006/math">
                    <m:r>
                      <m:rPr>
                        <m:sty m:val="p"/>
                      </m:rPr>
                      <a:rPr lang="el-GR">
                        <a:latin typeface="Cambria Math" panose="02040503050406030204" pitchFamily="18" charset="0"/>
                        <a:ea typeface="Cambria Math" panose="02040503050406030204" pitchFamily="18" charset="0"/>
                      </a:rPr>
                      <m:t>Σ</m:t>
                    </m:r>
                  </m:oMath>
                </a14:m>
                <a:endParaRPr lang="en-GB" dirty="0"/>
              </a:p>
              <a:p>
                <a:r>
                  <a:rPr lang="en-GB" dirty="0"/>
                  <a:t>Find normalisation coefficient, then Laplace approximation is:</a:t>
                </a:r>
              </a:p>
              <a:p>
                <a:endParaRPr lang="en-GB" dirty="0"/>
              </a:p>
              <a:p>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2241" r="-754"/>
                </a:stretch>
              </a:blipFill>
            </p:spPr>
            <p:txBody>
              <a:bodyPr/>
              <a:lstStyle/>
              <a:p>
                <a:r>
                  <a:rPr lang="en-GB">
                    <a:noFill/>
                  </a:rPr>
                  <a:t> </a:t>
                </a:r>
              </a:p>
            </p:txBody>
          </p:sp>
        </mc:Fallback>
      </mc:AlternateContent>
      <p:pic>
        <p:nvPicPr>
          <p:cNvPr id="1026" name="Picture 2" descr="http://www.sumsar.net/figures/2013-11-22-easy-laplace-approximation/unnamed-chunk-6.png"/>
          <p:cNvPicPr>
            <a:picLocks noChangeAspect="1" noChangeArrowheads="1"/>
          </p:cNvPicPr>
          <p:nvPr/>
        </p:nvPicPr>
        <p:blipFill rotWithShape="1">
          <a:blip r:embed="rId4">
            <a:extLst>
              <a:ext uri="{28A0092B-C50C-407E-A947-70E740481C1C}">
                <a14:useLocalDpi xmlns:a14="http://schemas.microsoft.com/office/drawing/2010/main" val="0"/>
              </a:ext>
            </a:extLst>
          </a:blip>
          <a:srcRect l="13234" t="16976" r="-1" b="24998"/>
          <a:stretch/>
        </p:blipFill>
        <p:spPr bwMode="auto">
          <a:xfrm>
            <a:off x="7622708" y="1498736"/>
            <a:ext cx="4569292" cy="20371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2625271" y="5690611"/>
                <a:ext cx="6941457" cy="4863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sv-SE" sz="2800" b="0" i="1" smtClean="0">
                          <a:latin typeface="Cambria Math" panose="02040503050406030204" pitchFamily="18" charset="0"/>
                        </a:rPr>
                        <m:t>𝑝</m:t>
                      </m:r>
                      <m:d>
                        <m:dPr>
                          <m:ctrlPr>
                            <a:rPr lang="sv-SE" sz="2800" b="0" i="1" smtClean="0">
                              <a:latin typeface="Cambria Math" panose="02040503050406030204" pitchFamily="18" charset="0"/>
                            </a:rPr>
                          </m:ctrlPr>
                        </m:dPr>
                        <m:e>
                          <m:r>
                            <a:rPr lang="sv-SE" sz="2800" b="0" i="1" smtClean="0">
                              <a:latin typeface="Cambria Math" panose="02040503050406030204" pitchFamily="18" charset="0"/>
                            </a:rPr>
                            <m:t>𝐷</m:t>
                          </m:r>
                        </m:e>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d>
                      <m:r>
                        <a:rPr lang="sv-SE" sz="2800" b="0" i="1" smtClean="0">
                          <a:latin typeface="Cambria Math" panose="02040503050406030204" pitchFamily="18" charset="0"/>
                          <a:ea typeface="Cambria Math" panose="02040503050406030204" pitchFamily="18" charset="0"/>
                        </a:rPr>
                        <m:t>≈</m:t>
                      </m:r>
                      <m:r>
                        <a:rPr lang="en-GB" sz="2800" b="0" i="1" smtClean="0">
                          <a:latin typeface="Cambria Math" panose="02040503050406030204" pitchFamily="18" charset="0"/>
                        </a:rPr>
                        <m:t>𝑁</m:t>
                      </m:r>
                      <m:d>
                        <m:dPr>
                          <m:ctrlPr>
                            <a:rPr lang="en-GB" sz="2800" b="0" i="1" smtClean="0">
                              <a:latin typeface="Cambria Math" panose="02040503050406030204" pitchFamily="18" charset="0"/>
                            </a:rPr>
                          </m:ctrlPr>
                        </m:dPr>
                        <m:e>
                          <m:sSub>
                            <m:sSubPr>
                              <m:ctrlPr>
                                <a:rPr lang="en-GB" sz="2800" i="1">
                                  <a:latin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𝜃</m:t>
                              </m:r>
                            </m:e>
                            <m:sub>
                              <m:r>
                                <a:rPr lang="en-GB" sz="2800" i="1">
                                  <a:latin typeface="Cambria Math" panose="02040503050406030204" pitchFamily="18" charset="0"/>
                                </a:rPr>
                                <m:t>𝑘</m:t>
                              </m:r>
                            </m:sub>
                          </m:sSub>
                        </m:e>
                        <m:e>
                          <m:acc>
                            <m:accPr>
                              <m:chr m:val="̂"/>
                              <m:ctrlPr>
                                <a:rPr lang="en-GB" sz="2800" i="1">
                                  <a:latin typeface="Cambria Math" panose="02040503050406030204" pitchFamily="18" charset="0"/>
                                </a:rPr>
                              </m:ctrlPr>
                            </m:accPr>
                            <m:e>
                              <m:r>
                                <a:rPr lang="en-GB" sz="2800" i="1">
                                  <a:latin typeface="Cambria Math" panose="02040503050406030204" pitchFamily="18" charset="0"/>
                                  <a:ea typeface="Cambria Math" panose="02040503050406030204" pitchFamily="18" charset="0"/>
                                </a:rPr>
                                <m:t>𝜃</m:t>
                              </m:r>
                            </m:e>
                          </m:acc>
                          <m:r>
                            <a:rPr lang="sv-SE" sz="2800" i="1" baseline="-25000">
                              <a:latin typeface="Cambria Math" panose="02040503050406030204" pitchFamily="18" charset="0"/>
                            </a:rPr>
                            <m:t>𝑘</m:t>
                          </m:r>
                          <m:r>
                            <a:rPr lang="en-GB" sz="2800" b="0" i="1" smtClean="0">
                              <a:latin typeface="Cambria Math" panose="02040503050406030204" pitchFamily="18" charset="0"/>
                            </a:rPr>
                            <m:t>,</m:t>
                          </m:r>
                          <m:r>
                            <m:rPr>
                              <m:sty m:val="p"/>
                            </m:rPr>
                            <a:rPr lang="el-GR" sz="2800" i="1" smtClean="0">
                              <a:latin typeface="Cambria Math" panose="02040503050406030204" pitchFamily="18" charset="0"/>
                              <a:ea typeface="Cambria Math" panose="02040503050406030204" pitchFamily="18" charset="0"/>
                            </a:rPr>
                            <m:t>Σ</m:t>
                          </m:r>
                        </m:e>
                      </m:d>
                    </m:oMath>
                  </m:oMathPara>
                </a14:m>
                <a:endParaRPr lang="sv-SE"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625271" y="5690611"/>
                <a:ext cx="6941457" cy="486352"/>
              </a:xfrm>
              <a:prstGeom prst="rect">
                <a:avLst/>
              </a:prstGeom>
              <a:blipFill rotWithShape="0">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74158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Bayesian information criterion (BIC)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77193"/>
                <a:ext cx="10515600" cy="4351338"/>
              </a:xfrm>
            </p:spPr>
            <p:txBody>
              <a:bodyPr/>
              <a:lstStyle/>
              <a:p>
                <a:r>
                  <a:rPr lang="en-GB" dirty="0"/>
                  <a:t>The BIC can be obtained from Laplace’s method in the large sample limit:</a:t>
                </a:r>
              </a:p>
              <a:p>
                <a:endParaRPr lang="en-GB" dirty="0"/>
              </a:p>
              <a:p>
                <a:pPr marL="0" indent="0">
                  <a:buNone/>
                </a:pPr>
                <a:endParaRPr lang="en-GB" dirty="0"/>
              </a:p>
              <a:p>
                <a:endParaRPr lang="en-GB" dirty="0"/>
              </a:p>
              <a:p>
                <a:r>
                  <a:rPr lang="en-GB" dirty="0"/>
                  <a:t>As </a:t>
                </a:r>
                <a14:m>
                  <m:oMath xmlns:m="http://schemas.openxmlformats.org/officeDocument/2006/math">
                    <m:r>
                      <a:rPr lang="sv-SE" b="0" i="1" smtClean="0">
                        <a:latin typeface="Cambria Math" panose="02040503050406030204" pitchFamily="18" charset="0"/>
                      </a:rPr>
                      <m:t>𝑁</m:t>
                    </m:r>
                    <m:groupChr>
                      <m:groupChrPr>
                        <m:chr m:val="→"/>
                        <m:pos m:val="top"/>
                        <m:ctrlPr>
                          <a:rPr lang="sv-SE" b="0" i="1" smtClean="0">
                            <a:latin typeface="Cambria Math" panose="02040503050406030204" pitchFamily="18" charset="0"/>
                          </a:rPr>
                        </m:ctrlPr>
                      </m:groupChrPr>
                      <m:e/>
                    </m:groupChr>
                    <m:r>
                      <a:rPr lang="sv-SE" b="0" i="1" smtClean="0">
                        <a:latin typeface="Cambria Math" panose="02040503050406030204" pitchFamily="18" charset="0"/>
                        <a:ea typeface="Cambria Math" panose="02040503050406030204" pitchFamily="18" charset="0"/>
                      </a:rPr>
                      <m:t>∞</m:t>
                    </m:r>
                  </m:oMath>
                </a14:m>
                <a:r>
                  <a:rPr lang="en-GB" dirty="0"/>
                  <a:t> we obtain the BIC: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77193"/>
                <a:ext cx="10515600" cy="4351338"/>
              </a:xfrm>
              <a:blipFill rotWithShape="0">
                <a:blip r:embed="rId3"/>
                <a:stretch>
                  <a:fillRect l="-1043" t="-2381"/>
                </a:stretch>
              </a:blipFill>
            </p:spPr>
            <p:txBody>
              <a:bodyPr/>
              <a:lstStyle/>
              <a:p>
                <a:r>
                  <a:rPr lang="en-GB">
                    <a:noFill/>
                  </a:rPr>
                  <a:t> </a:t>
                </a:r>
              </a:p>
            </p:txBody>
          </p:sp>
        </mc:Fallback>
      </mc:AlternateContent>
      <p:pic>
        <p:nvPicPr>
          <p:cNvPr id="4" name="Picture 3"/>
          <p:cNvPicPr>
            <a:picLocks noChangeAspect="1"/>
          </p:cNvPicPr>
          <p:nvPr/>
        </p:nvPicPr>
        <p:blipFill>
          <a:blip r:embed="rId4"/>
          <a:stretch>
            <a:fillRect/>
          </a:stretch>
        </p:blipFill>
        <p:spPr>
          <a:xfrm>
            <a:off x="6325445" y="5366318"/>
            <a:ext cx="5447456" cy="1333438"/>
          </a:xfrm>
          <a:prstGeom prst="rect">
            <a:avLst/>
          </a:prstGeom>
          <a:ln>
            <a:solidFill>
              <a:schemeClr val="tx1"/>
            </a:solidFill>
          </a:ln>
        </p:spPr>
      </p:pic>
      <mc:AlternateContent xmlns:mc="http://schemas.openxmlformats.org/markup-compatibility/2006" xmlns:a14="http://schemas.microsoft.com/office/drawing/2010/main">
        <mc:Choice Requires="a14">
          <p:sp>
            <p:nvSpPr>
              <p:cNvPr id="5" name="TextBox 4"/>
              <p:cNvSpPr txBox="1"/>
              <p:nvPr/>
            </p:nvSpPr>
            <p:spPr>
              <a:xfrm>
                <a:off x="0" y="3025332"/>
                <a:ext cx="12192000" cy="8152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sv-SE" sz="2800" b="0" i="1" smtClean="0">
                              <a:latin typeface="Cambria Math" panose="02040503050406030204" pitchFamily="18" charset="0"/>
                              <a:ea typeface="Cambria Math" panose="02040503050406030204" pitchFamily="18" charset="0"/>
                            </a:rPr>
                          </m:ctrlPr>
                        </m:funcPr>
                        <m:fName>
                          <m:r>
                            <m:rPr>
                              <m:sty m:val="p"/>
                            </m:rPr>
                            <a:rPr lang="sv-SE" sz="2800" b="0" i="0" smtClean="0">
                              <a:latin typeface="Cambria Math" panose="02040503050406030204" pitchFamily="18" charset="0"/>
                              <a:ea typeface="Cambria Math" panose="02040503050406030204" pitchFamily="18" charset="0"/>
                            </a:rPr>
                            <m:t>log</m:t>
                          </m:r>
                        </m:fName>
                        <m:e>
                          <m:r>
                            <a:rPr lang="sv-SE" sz="2800" i="1">
                              <a:latin typeface="Cambria Math" panose="02040503050406030204" pitchFamily="18" charset="0"/>
                            </a:rPr>
                            <m:t>𝑝</m:t>
                          </m:r>
                          <m:r>
                            <a:rPr lang="sv-SE" sz="2800" i="1">
                              <a:latin typeface="Cambria Math" panose="02040503050406030204" pitchFamily="18" charset="0"/>
                            </a:rPr>
                            <m:t>(</m:t>
                          </m:r>
                          <m:r>
                            <a:rPr lang="sv-SE" sz="2800" i="1">
                              <a:latin typeface="Cambria Math" panose="02040503050406030204" pitchFamily="18" charset="0"/>
                            </a:rPr>
                            <m:t>𝐷</m:t>
                          </m:r>
                          <m:r>
                            <a:rPr lang="sv-SE" sz="2800" i="1">
                              <a:latin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r>
                            <a:rPr lang="sv-SE" sz="2800" i="1">
                              <a:latin typeface="Cambria Math" panose="02040503050406030204" pitchFamily="18" charset="0"/>
                            </a:rPr>
                            <m:t>)</m:t>
                          </m:r>
                        </m:e>
                      </m:func>
                      <m:r>
                        <a:rPr lang="sv-SE" sz="2800" b="0" i="1" smtClean="0">
                          <a:latin typeface="Cambria Math" panose="02040503050406030204" pitchFamily="18" charset="0"/>
                          <a:ea typeface="Cambria Math" panose="02040503050406030204" pitchFamily="18" charset="0"/>
                        </a:rPr>
                        <m:t>≈</m:t>
                      </m:r>
                      <m:func>
                        <m:funcPr>
                          <m:ctrlPr>
                            <a:rPr lang="sv-SE" sz="2800" i="1">
                              <a:latin typeface="Cambria Math" panose="02040503050406030204" pitchFamily="18" charset="0"/>
                            </a:rPr>
                          </m:ctrlPr>
                        </m:funcPr>
                        <m:fName>
                          <m:r>
                            <m:rPr>
                              <m:sty m:val="p"/>
                            </m:rPr>
                            <a:rPr lang="sv-SE" sz="2800">
                              <a:latin typeface="Cambria Math" panose="02040503050406030204" pitchFamily="18" charset="0"/>
                            </a:rPr>
                            <m:t>log</m:t>
                          </m:r>
                        </m:fName>
                        <m:e>
                          <m:r>
                            <a:rPr lang="sv-SE" sz="2800" i="1">
                              <a:latin typeface="Cambria Math" panose="02040503050406030204" pitchFamily="18" charset="0"/>
                            </a:rPr>
                            <m:t>𝑝</m:t>
                          </m:r>
                          <m:d>
                            <m:dPr>
                              <m:ctrlPr>
                                <a:rPr lang="sv-SE" sz="2800" i="1">
                                  <a:latin typeface="Cambria Math" panose="02040503050406030204" pitchFamily="18" charset="0"/>
                                </a:rPr>
                              </m:ctrlPr>
                            </m:dPr>
                            <m:e>
                              <m:r>
                                <a:rPr lang="sv-SE" sz="2800" i="1">
                                  <a:latin typeface="Cambria Math" panose="02040503050406030204" pitchFamily="18" charset="0"/>
                                </a:rPr>
                                <m:t>𝐷</m:t>
                              </m:r>
                            </m:e>
                            <m:e>
                              <m:acc>
                                <m:accPr>
                                  <m:chr m:val="̂"/>
                                  <m:ctrlPr>
                                    <a:rPr lang="en-GB" sz="2800" i="1">
                                      <a:latin typeface="Cambria Math" panose="02040503050406030204" pitchFamily="18" charset="0"/>
                                    </a:rPr>
                                  </m:ctrlPr>
                                </m:accPr>
                                <m:e>
                                  <m:r>
                                    <a:rPr lang="en-GB" sz="2800" i="1">
                                      <a:latin typeface="Cambria Math" panose="02040503050406030204" pitchFamily="18" charset="0"/>
                                      <a:ea typeface="Cambria Math" panose="02040503050406030204" pitchFamily="18" charset="0"/>
                                    </a:rPr>
                                    <m:t>𝜃</m:t>
                                  </m:r>
                                </m:e>
                              </m:acc>
                              <m:r>
                                <a:rPr lang="sv-SE" sz="2800" i="1" baseline="-25000">
                                  <a:latin typeface="Cambria Math" panose="02040503050406030204" pitchFamily="18" charset="0"/>
                                </a:rPr>
                                <m:t>𝑘</m:t>
                              </m:r>
                              <m:r>
                                <a:rPr lang="sv-SE" sz="2800" i="1">
                                  <a:latin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d>
                        </m:e>
                      </m:func>
                      <m:r>
                        <a:rPr lang="sv-SE" sz="2800" i="1">
                          <a:latin typeface="Cambria Math" panose="02040503050406030204" pitchFamily="18" charset="0"/>
                        </a:rPr>
                        <m:t>+</m:t>
                      </m:r>
                      <m:func>
                        <m:funcPr>
                          <m:ctrlPr>
                            <a:rPr lang="sv-SE" sz="2800" i="1">
                              <a:latin typeface="Cambria Math" panose="02040503050406030204" pitchFamily="18" charset="0"/>
                            </a:rPr>
                          </m:ctrlPr>
                        </m:funcPr>
                        <m:fName>
                          <m:r>
                            <m:rPr>
                              <m:sty m:val="p"/>
                            </m:rPr>
                            <a:rPr lang="sv-SE" sz="2800">
                              <a:latin typeface="Cambria Math" panose="02040503050406030204" pitchFamily="18" charset="0"/>
                            </a:rPr>
                            <m:t>log</m:t>
                          </m:r>
                        </m:fName>
                        <m:e>
                          <m:r>
                            <m:rPr>
                              <m:nor/>
                            </m:rPr>
                            <a:rPr lang="sv-SE" sz="2800" dirty="0"/>
                            <m:t>p</m:t>
                          </m:r>
                          <m:r>
                            <m:rPr>
                              <m:nor/>
                            </m:rPr>
                            <a:rPr lang="sv-SE" sz="2800" dirty="0"/>
                            <m:t>(</m:t>
                          </m:r>
                          <m:acc>
                            <m:accPr>
                              <m:chr m:val="̂"/>
                              <m:ctrlPr>
                                <a:rPr lang="en-GB" sz="2800" i="1">
                                  <a:latin typeface="Cambria Math" panose="02040503050406030204" pitchFamily="18" charset="0"/>
                                </a:rPr>
                              </m:ctrlPr>
                            </m:accPr>
                            <m:e>
                              <m:r>
                                <a:rPr lang="en-GB" sz="2800" i="1">
                                  <a:latin typeface="Cambria Math" panose="02040503050406030204" pitchFamily="18" charset="0"/>
                                  <a:ea typeface="Cambria Math" panose="02040503050406030204" pitchFamily="18" charset="0"/>
                                </a:rPr>
                                <m:t>𝜃</m:t>
                              </m:r>
                            </m:e>
                          </m:acc>
                          <m:r>
                            <a:rPr lang="sv-SE" sz="2800" i="1" baseline="-25000">
                              <a:latin typeface="Cambria Math" panose="02040503050406030204" pitchFamily="18" charset="0"/>
                            </a:rPr>
                            <m:t>𝑘</m:t>
                          </m:r>
                          <m:r>
                            <m:rPr>
                              <m:nor/>
                            </m:rPr>
                            <a:rPr lang="sv-SE" sz="2800" dirty="0"/>
                            <m:t>,</m:t>
                          </m:r>
                          <m:r>
                            <m:rPr>
                              <m:nor/>
                            </m:rPr>
                            <a:rPr lang="en-GB" sz="2800" dirty="0">
                              <a:ea typeface="Cambria Math" panose="02040503050406030204" pitchFamily="18" charset="0"/>
                            </a:rPr>
                            <m:t> </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r>
                            <m:rPr>
                              <m:nor/>
                            </m:rPr>
                            <a:rPr lang="sv-SE" sz="2800" dirty="0"/>
                            <m:t>) </m:t>
                          </m:r>
                        </m:e>
                      </m:func>
                      <m:r>
                        <a:rPr lang="sv-SE" sz="2800" i="1">
                          <a:latin typeface="Cambria Math" panose="02040503050406030204" pitchFamily="18" charset="0"/>
                        </a:rPr>
                        <m:t>+</m:t>
                      </m:r>
                      <m:func>
                        <m:funcPr>
                          <m:ctrlPr>
                            <a:rPr lang="sv-SE" sz="2800" i="1">
                              <a:latin typeface="Cambria Math" panose="02040503050406030204" pitchFamily="18" charset="0"/>
                            </a:rPr>
                          </m:ctrlPr>
                        </m:funcPr>
                        <m:fName>
                          <m:f>
                            <m:fPr>
                              <m:ctrlPr>
                                <a:rPr lang="sv-SE" sz="2800" i="1">
                                  <a:latin typeface="Cambria Math" panose="02040503050406030204" pitchFamily="18" charset="0"/>
                                </a:rPr>
                              </m:ctrlPr>
                            </m:fPr>
                            <m:num>
                              <m:r>
                                <a:rPr lang="sv-SE" sz="2800" i="1">
                                  <a:latin typeface="Cambria Math" panose="02040503050406030204" pitchFamily="18" charset="0"/>
                                </a:rPr>
                                <m:t>𝑑</m:t>
                              </m:r>
                            </m:num>
                            <m:den>
                              <m:r>
                                <a:rPr lang="sv-SE" sz="2800" i="1">
                                  <a:latin typeface="Cambria Math" panose="02040503050406030204" pitchFamily="18" charset="0"/>
                                </a:rPr>
                                <m:t>2</m:t>
                              </m:r>
                            </m:den>
                          </m:f>
                          <m:r>
                            <m:rPr>
                              <m:sty m:val="p"/>
                            </m:rPr>
                            <a:rPr lang="sv-SE" sz="2800">
                              <a:latin typeface="Cambria Math" panose="02040503050406030204" pitchFamily="18" charset="0"/>
                            </a:rPr>
                            <m:t>log</m:t>
                          </m:r>
                        </m:fName>
                        <m:e>
                          <m:r>
                            <a:rPr lang="sv-SE" sz="2800" i="1">
                              <a:latin typeface="Cambria Math" panose="02040503050406030204" pitchFamily="18" charset="0"/>
                            </a:rPr>
                            <m:t>2</m:t>
                          </m:r>
                          <m:r>
                            <a:rPr lang="sv-SE" sz="2800" i="1">
                              <a:latin typeface="Cambria Math" panose="02040503050406030204" pitchFamily="18" charset="0"/>
                              <a:ea typeface="Cambria Math" panose="02040503050406030204" pitchFamily="18" charset="0"/>
                            </a:rPr>
                            <m:t>𝜋</m:t>
                          </m:r>
                        </m:e>
                      </m:func>
                      <m:r>
                        <a:rPr lang="sv-SE" sz="2800" i="1">
                          <a:latin typeface="Cambria Math" panose="02040503050406030204" pitchFamily="18" charset="0"/>
                        </a:rPr>
                        <m:t>−</m:t>
                      </m:r>
                      <m:func>
                        <m:funcPr>
                          <m:ctrlPr>
                            <a:rPr lang="sv-SE" sz="2800" i="1">
                              <a:latin typeface="Cambria Math" panose="02040503050406030204" pitchFamily="18" charset="0"/>
                            </a:rPr>
                          </m:ctrlPr>
                        </m:funcPr>
                        <m:fName>
                          <m:f>
                            <m:fPr>
                              <m:ctrlPr>
                                <a:rPr lang="sv-SE" sz="2800" i="1">
                                  <a:latin typeface="Cambria Math" panose="02040503050406030204" pitchFamily="18" charset="0"/>
                                </a:rPr>
                              </m:ctrlPr>
                            </m:fPr>
                            <m:num>
                              <m:r>
                                <a:rPr lang="sv-SE" sz="2800" b="0" i="1" smtClean="0">
                                  <a:latin typeface="Cambria Math" panose="02040503050406030204" pitchFamily="18" charset="0"/>
                                </a:rPr>
                                <m:t>2</m:t>
                              </m:r>
                            </m:num>
                            <m:den>
                              <m:r>
                                <a:rPr lang="sv-SE" sz="2800" i="1">
                                  <a:latin typeface="Cambria Math" panose="02040503050406030204" pitchFamily="18" charset="0"/>
                                </a:rPr>
                                <m:t>2</m:t>
                              </m:r>
                            </m:den>
                          </m:f>
                          <m:r>
                            <m:rPr>
                              <m:sty m:val="p"/>
                            </m:rPr>
                            <a:rPr lang="sv-SE" sz="2800">
                              <a:latin typeface="Cambria Math" panose="02040503050406030204" pitchFamily="18" charset="0"/>
                            </a:rPr>
                            <m:t>log</m:t>
                          </m:r>
                        </m:fName>
                        <m:e>
                          <m:r>
                            <a:rPr lang="sv-SE" sz="2800" b="0" i="1" smtClean="0">
                              <a:latin typeface="Cambria Math" panose="02040503050406030204" pitchFamily="18" charset="0"/>
                            </a:rPr>
                            <m:t>|</m:t>
                          </m:r>
                          <m:r>
                            <m:rPr>
                              <m:sty m:val="p"/>
                            </m:rPr>
                            <a:rPr lang="el-GR" sz="2800" b="0" i="1" smtClean="0">
                              <a:latin typeface="Cambria Math" panose="02040503050406030204" pitchFamily="18" charset="0"/>
                              <a:ea typeface="Cambria Math" panose="02040503050406030204" pitchFamily="18" charset="0"/>
                            </a:rPr>
                            <m:t>Σ</m:t>
                          </m:r>
                          <m:r>
                            <a:rPr lang="sv-SE" sz="2800" b="0" i="1" smtClean="0">
                              <a:latin typeface="Cambria Math" panose="02040503050406030204" pitchFamily="18" charset="0"/>
                            </a:rPr>
                            <m:t>|</m:t>
                          </m:r>
                        </m:e>
                      </m:func>
                    </m:oMath>
                  </m:oMathPara>
                </a14:m>
                <a:endParaRPr lang="sv-SE"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0" y="3025332"/>
                <a:ext cx="12192000" cy="815223"/>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0" y="4446589"/>
                <a:ext cx="12192000" cy="81522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sv-SE" sz="2800" b="0" i="1" smtClean="0">
                              <a:latin typeface="Cambria Math" panose="02040503050406030204" pitchFamily="18" charset="0"/>
                              <a:ea typeface="Cambria Math" panose="02040503050406030204" pitchFamily="18" charset="0"/>
                            </a:rPr>
                          </m:ctrlPr>
                        </m:funcPr>
                        <m:fName>
                          <m:r>
                            <m:rPr>
                              <m:sty m:val="p"/>
                            </m:rPr>
                            <a:rPr lang="sv-SE" sz="2800" b="0" i="0" smtClean="0">
                              <a:latin typeface="Cambria Math" panose="02040503050406030204" pitchFamily="18" charset="0"/>
                              <a:ea typeface="Cambria Math" panose="02040503050406030204" pitchFamily="18" charset="0"/>
                            </a:rPr>
                            <m:t>log</m:t>
                          </m:r>
                        </m:fName>
                        <m:e>
                          <m:r>
                            <a:rPr lang="sv-SE" sz="2800" i="1">
                              <a:latin typeface="Cambria Math" panose="02040503050406030204" pitchFamily="18" charset="0"/>
                            </a:rPr>
                            <m:t>𝑝</m:t>
                          </m:r>
                          <m:r>
                            <a:rPr lang="sv-SE" sz="2800" i="1">
                              <a:latin typeface="Cambria Math" panose="02040503050406030204" pitchFamily="18" charset="0"/>
                            </a:rPr>
                            <m:t>(</m:t>
                          </m:r>
                          <m:r>
                            <a:rPr lang="sv-SE" sz="2800" i="1">
                              <a:latin typeface="Cambria Math" panose="02040503050406030204" pitchFamily="18" charset="0"/>
                            </a:rPr>
                            <m:t>𝐷</m:t>
                          </m:r>
                          <m:r>
                            <a:rPr lang="sv-SE" sz="2800" i="1">
                              <a:latin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r>
                            <a:rPr lang="sv-SE" sz="2800" i="1">
                              <a:latin typeface="Cambria Math" panose="02040503050406030204" pitchFamily="18" charset="0"/>
                            </a:rPr>
                            <m:t>)</m:t>
                          </m:r>
                        </m:e>
                      </m:func>
                      <m:r>
                        <a:rPr lang="sv-SE" sz="2800" b="0" i="1" smtClean="0">
                          <a:latin typeface="Cambria Math" panose="02040503050406030204" pitchFamily="18" charset="0"/>
                          <a:ea typeface="Cambria Math" panose="02040503050406030204" pitchFamily="18" charset="0"/>
                        </a:rPr>
                        <m:t>≈</m:t>
                      </m:r>
                      <m:func>
                        <m:funcPr>
                          <m:ctrlPr>
                            <a:rPr lang="sv-SE" sz="2800" i="1">
                              <a:latin typeface="Cambria Math" panose="02040503050406030204" pitchFamily="18" charset="0"/>
                            </a:rPr>
                          </m:ctrlPr>
                        </m:funcPr>
                        <m:fName>
                          <m:r>
                            <m:rPr>
                              <m:sty m:val="p"/>
                            </m:rPr>
                            <a:rPr lang="sv-SE" sz="2800">
                              <a:latin typeface="Cambria Math" panose="02040503050406030204" pitchFamily="18" charset="0"/>
                            </a:rPr>
                            <m:t>log</m:t>
                          </m:r>
                        </m:fName>
                        <m:e>
                          <m:r>
                            <a:rPr lang="sv-SE" sz="2800" i="1">
                              <a:latin typeface="Cambria Math" panose="02040503050406030204" pitchFamily="18" charset="0"/>
                            </a:rPr>
                            <m:t>𝑝</m:t>
                          </m:r>
                          <m:d>
                            <m:dPr>
                              <m:ctrlPr>
                                <a:rPr lang="sv-SE" sz="2800" i="1">
                                  <a:latin typeface="Cambria Math" panose="02040503050406030204" pitchFamily="18" charset="0"/>
                                </a:rPr>
                              </m:ctrlPr>
                            </m:dPr>
                            <m:e>
                              <m:r>
                                <a:rPr lang="sv-SE" sz="2800" i="1">
                                  <a:latin typeface="Cambria Math" panose="02040503050406030204" pitchFamily="18" charset="0"/>
                                </a:rPr>
                                <m:t>𝐷</m:t>
                              </m:r>
                            </m:e>
                            <m:e>
                              <m:acc>
                                <m:accPr>
                                  <m:chr m:val="̂"/>
                                  <m:ctrlPr>
                                    <a:rPr lang="en-GB" sz="2800" i="1">
                                      <a:latin typeface="Cambria Math" panose="02040503050406030204" pitchFamily="18" charset="0"/>
                                    </a:rPr>
                                  </m:ctrlPr>
                                </m:accPr>
                                <m:e>
                                  <m:r>
                                    <a:rPr lang="en-GB" sz="2800" i="1">
                                      <a:latin typeface="Cambria Math" panose="02040503050406030204" pitchFamily="18" charset="0"/>
                                      <a:ea typeface="Cambria Math" panose="02040503050406030204" pitchFamily="18" charset="0"/>
                                    </a:rPr>
                                    <m:t>𝜃</m:t>
                                  </m:r>
                                </m:e>
                              </m:acc>
                              <m:r>
                                <a:rPr lang="sv-SE" sz="2800" i="1" baseline="-25000">
                                  <a:latin typeface="Cambria Math" panose="02040503050406030204" pitchFamily="18" charset="0"/>
                                </a:rPr>
                                <m:t>𝑘</m:t>
                              </m:r>
                              <m:r>
                                <a:rPr lang="sv-SE" sz="2800" i="1">
                                  <a:latin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d>
                        </m:e>
                      </m:func>
                      <m:r>
                        <a:rPr lang="sv-SE" sz="2800" b="0" i="1" smtClean="0">
                          <a:latin typeface="Cambria Math" panose="02040503050406030204" pitchFamily="18" charset="0"/>
                        </a:rPr>
                        <m:t>−</m:t>
                      </m:r>
                      <m:func>
                        <m:funcPr>
                          <m:ctrlPr>
                            <a:rPr lang="sv-SE" sz="2800" i="1">
                              <a:latin typeface="Cambria Math" panose="02040503050406030204" pitchFamily="18" charset="0"/>
                            </a:rPr>
                          </m:ctrlPr>
                        </m:funcPr>
                        <m:fName>
                          <m:f>
                            <m:fPr>
                              <m:ctrlPr>
                                <a:rPr lang="sv-SE" sz="2800" i="1">
                                  <a:latin typeface="Cambria Math" panose="02040503050406030204" pitchFamily="18" charset="0"/>
                                </a:rPr>
                              </m:ctrlPr>
                            </m:fPr>
                            <m:num>
                              <m:r>
                                <a:rPr lang="sv-SE" sz="2800" i="1">
                                  <a:latin typeface="Cambria Math" panose="02040503050406030204" pitchFamily="18" charset="0"/>
                                </a:rPr>
                                <m:t>𝑑</m:t>
                              </m:r>
                            </m:num>
                            <m:den>
                              <m:r>
                                <a:rPr lang="sv-SE" sz="2800" i="1">
                                  <a:latin typeface="Cambria Math" panose="02040503050406030204" pitchFamily="18" charset="0"/>
                                </a:rPr>
                                <m:t>2</m:t>
                              </m:r>
                            </m:den>
                          </m:f>
                          <m:r>
                            <m:rPr>
                              <m:sty m:val="p"/>
                            </m:rPr>
                            <a:rPr lang="sv-SE" sz="2800">
                              <a:latin typeface="Cambria Math" panose="02040503050406030204" pitchFamily="18" charset="0"/>
                            </a:rPr>
                            <m:t>log</m:t>
                          </m:r>
                        </m:fName>
                        <m:e>
                          <m:r>
                            <a:rPr lang="sv-SE" sz="2800" b="0" i="1" smtClean="0">
                              <a:latin typeface="Cambria Math" panose="02040503050406030204" pitchFamily="18" charset="0"/>
                            </a:rPr>
                            <m:t>𝑁</m:t>
                          </m:r>
                          <m:r>
                            <a:rPr lang="sv-SE" sz="2800" b="0" i="1" smtClean="0">
                              <a:latin typeface="Cambria Math" panose="02040503050406030204" pitchFamily="18" charset="0"/>
                            </a:rPr>
                            <m:t>=</m:t>
                          </m:r>
                          <m:r>
                            <a:rPr lang="sv-SE" sz="2800" b="0" i="1" smtClean="0">
                              <a:latin typeface="Cambria Math" panose="02040503050406030204" pitchFamily="18" charset="0"/>
                            </a:rPr>
                            <m:t>𝐵𝐼𝐶</m:t>
                          </m:r>
                        </m:e>
                      </m:func>
                    </m:oMath>
                  </m:oMathPara>
                </a14:m>
                <a:endParaRPr lang="sv-SE"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0" y="4446589"/>
                <a:ext cx="12192000" cy="815223"/>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12153" y="5743612"/>
                <a:ext cx="4475092" cy="509178"/>
              </a:xfrm>
              <a:prstGeom prst="rect">
                <a:avLst/>
              </a:prstGeom>
              <a:noFill/>
              <a:ln w="5715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sv-SE" sz="2400" i="1">
                          <a:latin typeface="Cambria Math" panose="02040503050406030204" pitchFamily="18" charset="0"/>
                          <a:ea typeface="Cambria Math" panose="02040503050406030204" pitchFamily="18" charset="0"/>
                        </a:rPr>
                        <m:t>𝐴𝐼𝐶</m:t>
                      </m:r>
                      <m:r>
                        <a:rPr lang="sv-SE" sz="2400" i="1">
                          <a:latin typeface="Cambria Math" panose="02040503050406030204" pitchFamily="18" charset="0"/>
                          <a:ea typeface="Cambria Math" panose="02040503050406030204" pitchFamily="18" charset="0"/>
                        </a:rPr>
                        <m:t>=</m:t>
                      </m:r>
                      <m:func>
                        <m:funcPr>
                          <m:ctrlPr>
                            <a:rPr lang="sv-SE" sz="2400" i="1">
                              <a:latin typeface="Cambria Math" panose="02040503050406030204" pitchFamily="18" charset="0"/>
                            </a:rPr>
                          </m:ctrlPr>
                        </m:funcPr>
                        <m:fName>
                          <m:r>
                            <m:rPr>
                              <m:sty m:val="p"/>
                            </m:rPr>
                            <a:rPr lang="sv-SE" sz="2400">
                              <a:latin typeface="Cambria Math" panose="02040503050406030204" pitchFamily="18" charset="0"/>
                            </a:rPr>
                            <m:t>log</m:t>
                          </m:r>
                        </m:fName>
                        <m:e>
                          <m:r>
                            <a:rPr lang="sv-SE" sz="2400" i="1">
                              <a:latin typeface="Cambria Math" panose="02040503050406030204" pitchFamily="18" charset="0"/>
                            </a:rPr>
                            <m:t>𝑝</m:t>
                          </m:r>
                          <m:d>
                            <m:dPr>
                              <m:ctrlPr>
                                <a:rPr lang="sv-SE" sz="2400" i="1">
                                  <a:latin typeface="Cambria Math" panose="02040503050406030204" pitchFamily="18" charset="0"/>
                                </a:rPr>
                              </m:ctrlPr>
                            </m:dPr>
                            <m:e>
                              <m:r>
                                <a:rPr lang="sv-SE" sz="2400" i="1">
                                  <a:latin typeface="Cambria Math" panose="02040503050406030204" pitchFamily="18" charset="0"/>
                                </a:rPr>
                                <m:t>𝐷</m:t>
                              </m:r>
                            </m:e>
                            <m:e>
                              <m:acc>
                                <m:accPr>
                                  <m:chr m:val="̂"/>
                                  <m:ctrlPr>
                                    <a:rPr lang="en-GB" sz="2400" i="1">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𝜃</m:t>
                                  </m:r>
                                </m:e>
                              </m:acc>
                              <m:r>
                                <a:rPr lang="sv-SE" sz="2400" i="1" baseline="-25000">
                                  <a:latin typeface="Cambria Math" panose="02040503050406030204" pitchFamily="18" charset="0"/>
                                </a:rPr>
                                <m:t>𝑘</m:t>
                              </m:r>
                              <m:r>
                                <a:rPr lang="sv-SE" sz="2400" i="1">
                                  <a:latin typeface="Cambria Math" panose="02040503050406030204" pitchFamily="18" charset="0"/>
                                </a:rPr>
                                <m:t>,</m:t>
                              </m:r>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𝑀</m:t>
                                  </m:r>
                                </m:e>
                                <m:sub>
                                  <m:r>
                                    <a:rPr lang="en-GB" sz="2400" i="1">
                                      <a:latin typeface="Cambria Math" panose="02040503050406030204" pitchFamily="18" charset="0"/>
                                      <a:ea typeface="Cambria Math" panose="02040503050406030204" pitchFamily="18" charset="0"/>
                                    </a:rPr>
                                    <m:t>𝑘</m:t>
                                  </m:r>
                                </m:sub>
                              </m:sSub>
                            </m:e>
                          </m:d>
                        </m:e>
                      </m:func>
                      <m:r>
                        <a:rPr lang="sv-SE" sz="2400" i="1">
                          <a:latin typeface="Cambria Math" panose="02040503050406030204" pitchFamily="18" charset="0"/>
                        </a:rPr>
                        <m:t>−</m:t>
                      </m:r>
                      <m:r>
                        <a:rPr lang="sv-SE" sz="2400" b="0" i="1" smtClean="0">
                          <a:latin typeface="Cambria Math" panose="02040503050406030204" pitchFamily="18" charset="0"/>
                        </a:rPr>
                        <m:t>𝑑</m:t>
                      </m:r>
                    </m:oMath>
                  </m:oMathPara>
                </a14:m>
                <a:endParaRPr lang="sv-SE" dirty="0"/>
              </a:p>
            </p:txBody>
          </p:sp>
        </mc:Choice>
        <mc:Fallback xmlns="">
          <p:sp>
            <p:nvSpPr>
              <p:cNvPr id="8" name="TextBox 7"/>
              <p:cNvSpPr txBox="1">
                <a:spLocks noRot="1" noChangeAspect="1" noMove="1" noResize="1" noEditPoints="1" noAdjustHandles="1" noChangeArrowheads="1" noChangeShapeType="1" noTextEdit="1"/>
              </p:cNvSpPr>
              <p:nvPr/>
            </p:nvSpPr>
            <p:spPr>
              <a:xfrm>
                <a:off x="1012153" y="5743612"/>
                <a:ext cx="4475092" cy="509178"/>
              </a:xfrm>
              <a:prstGeom prst="rect">
                <a:avLst/>
              </a:prstGeom>
              <a:blipFill rotWithShape="0">
                <a:blip r:embed="rId7"/>
                <a:stretch>
                  <a:fillRect/>
                </a:stretch>
              </a:blipFill>
              <a:ln w="571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854716" y="2226586"/>
                <a:ext cx="6941457" cy="6338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sv-SE" sz="2800" b="0" i="1" smtClean="0">
                          <a:latin typeface="Cambria Math" panose="02040503050406030204" pitchFamily="18" charset="0"/>
                        </a:rPr>
                        <m:t>𝑝</m:t>
                      </m:r>
                      <m:r>
                        <a:rPr lang="sv-SE" sz="2800" b="0" i="1" smtClean="0">
                          <a:latin typeface="Cambria Math" panose="02040503050406030204" pitchFamily="18" charset="0"/>
                        </a:rPr>
                        <m:t>(</m:t>
                      </m:r>
                      <m:r>
                        <a:rPr lang="sv-SE" sz="2800" b="0" i="1" smtClean="0">
                          <a:latin typeface="Cambria Math" panose="02040503050406030204" pitchFamily="18" charset="0"/>
                        </a:rPr>
                        <m:t>𝐷</m:t>
                      </m:r>
                      <m:r>
                        <a:rPr lang="sv-SE" sz="2800" b="0" i="1" smtClean="0">
                          <a:latin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r>
                        <a:rPr lang="sv-SE" sz="2800" b="0" i="1" smtClean="0">
                          <a:latin typeface="Cambria Math" panose="02040503050406030204" pitchFamily="18" charset="0"/>
                        </a:rPr>
                        <m:t>)</m:t>
                      </m:r>
                      <m:r>
                        <a:rPr lang="sv-SE" sz="2800" b="0" i="1" smtClean="0">
                          <a:latin typeface="Cambria Math" panose="02040503050406030204" pitchFamily="18" charset="0"/>
                          <a:ea typeface="Cambria Math" panose="02040503050406030204" pitchFamily="18" charset="0"/>
                        </a:rPr>
                        <m:t>≈</m:t>
                      </m:r>
                      <m:sSup>
                        <m:sSupPr>
                          <m:ctrlPr>
                            <a:rPr lang="sv-SE" sz="2800" b="0" i="1" smtClean="0">
                              <a:latin typeface="Cambria Math" panose="02040503050406030204" pitchFamily="18" charset="0"/>
                            </a:rPr>
                          </m:ctrlPr>
                        </m:sSupPr>
                        <m:e>
                          <m:d>
                            <m:dPr>
                              <m:ctrlPr>
                                <a:rPr lang="sv-SE" sz="2800" b="0" i="1" smtClean="0">
                                  <a:latin typeface="Cambria Math" panose="02040503050406030204" pitchFamily="18" charset="0"/>
                                </a:rPr>
                              </m:ctrlPr>
                            </m:dPr>
                            <m:e>
                              <m:r>
                                <a:rPr lang="sv-SE" sz="2800" b="0" i="1" smtClean="0">
                                  <a:latin typeface="Cambria Math" panose="02040503050406030204" pitchFamily="18" charset="0"/>
                                </a:rPr>
                                <m:t>2</m:t>
                              </m:r>
                              <m:r>
                                <a:rPr lang="sv-SE" sz="2800" b="0" i="1" smtClean="0">
                                  <a:latin typeface="Cambria Math" panose="02040503050406030204" pitchFamily="18" charset="0"/>
                                  <a:ea typeface="Cambria Math" panose="02040503050406030204" pitchFamily="18" charset="0"/>
                                </a:rPr>
                                <m:t>𝜋</m:t>
                              </m:r>
                            </m:e>
                          </m:d>
                        </m:e>
                        <m:sup>
                          <m:r>
                            <a:rPr lang="en-GB" sz="2800" b="0" i="1" smtClean="0">
                              <a:latin typeface="Cambria Math" panose="02040503050406030204" pitchFamily="18" charset="0"/>
                              <a:ea typeface="Cambria Math" panose="02040503050406030204" pitchFamily="18" charset="0"/>
                            </a:rPr>
                            <m:t>−</m:t>
                          </m:r>
                          <m:f>
                            <m:fPr>
                              <m:ctrlPr>
                                <a:rPr lang="sv-SE" sz="2800" b="0" i="1" smtClean="0">
                                  <a:latin typeface="Cambria Math" panose="02040503050406030204" pitchFamily="18" charset="0"/>
                                </a:rPr>
                              </m:ctrlPr>
                            </m:fPr>
                            <m:num>
                              <m:r>
                                <a:rPr lang="sv-SE" sz="2800" b="0" i="1" smtClean="0">
                                  <a:latin typeface="Cambria Math" panose="02040503050406030204" pitchFamily="18" charset="0"/>
                                </a:rPr>
                                <m:t>𝑑</m:t>
                              </m:r>
                            </m:num>
                            <m:den>
                              <m:r>
                                <a:rPr lang="sv-SE" sz="2800" b="0" i="1" smtClean="0">
                                  <a:latin typeface="Cambria Math" panose="02040503050406030204" pitchFamily="18" charset="0"/>
                                </a:rPr>
                                <m:t>2</m:t>
                              </m:r>
                            </m:den>
                          </m:f>
                        </m:sup>
                      </m:sSup>
                      <m:sSup>
                        <m:sSupPr>
                          <m:ctrlPr>
                            <a:rPr lang="sv-SE" sz="2800" b="0" i="1" smtClean="0">
                              <a:latin typeface="Cambria Math" panose="02040503050406030204" pitchFamily="18" charset="0"/>
                            </a:rPr>
                          </m:ctrlPr>
                        </m:sSupPr>
                        <m:e>
                          <m:d>
                            <m:dPr>
                              <m:begChr m:val="|"/>
                              <m:endChr m:val="|"/>
                              <m:ctrlPr>
                                <a:rPr lang="sv-SE" sz="2800" i="1">
                                  <a:latin typeface="Cambria Math" panose="02040503050406030204" pitchFamily="18" charset="0"/>
                                  <a:ea typeface="Cambria Math" panose="02040503050406030204" pitchFamily="18" charset="0"/>
                                </a:rPr>
                              </m:ctrlPr>
                            </m:dPr>
                            <m:e>
                              <m:r>
                                <m:rPr>
                                  <m:sty m:val="p"/>
                                </m:rPr>
                                <a:rPr lang="el-GR" sz="2800" i="0">
                                  <a:latin typeface="Cambria Math" panose="02040503050406030204" pitchFamily="18" charset="0"/>
                                  <a:ea typeface="Cambria Math" panose="02040503050406030204" pitchFamily="18" charset="0"/>
                                </a:rPr>
                                <m:t>Σ</m:t>
                              </m:r>
                            </m:e>
                          </m:d>
                        </m:e>
                        <m:sup>
                          <m:f>
                            <m:fPr>
                              <m:ctrlPr>
                                <a:rPr lang="sv-SE" sz="2800" b="0" i="1" smtClean="0">
                                  <a:latin typeface="Cambria Math" panose="02040503050406030204" pitchFamily="18" charset="0"/>
                                </a:rPr>
                              </m:ctrlPr>
                            </m:fPr>
                            <m:num>
                              <m:r>
                                <a:rPr lang="sv-SE" sz="2800" b="0" i="1" smtClean="0">
                                  <a:latin typeface="Cambria Math" panose="02040503050406030204" pitchFamily="18" charset="0"/>
                                </a:rPr>
                                <m:t>1</m:t>
                              </m:r>
                            </m:num>
                            <m:den>
                              <m:r>
                                <a:rPr lang="sv-SE" sz="2800" b="0" i="1" smtClean="0">
                                  <a:latin typeface="Cambria Math" panose="02040503050406030204" pitchFamily="18" charset="0"/>
                                </a:rPr>
                                <m:t>2</m:t>
                              </m:r>
                            </m:den>
                          </m:f>
                        </m:sup>
                      </m:sSup>
                      <m:r>
                        <a:rPr lang="en-GB" sz="2800" i="1">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𝐷</m:t>
                          </m:r>
                        </m:e>
                        <m:e>
                          <m:sSub>
                            <m:sSubPr>
                              <m:ctrlPr>
                                <a:rPr lang="en-GB" sz="2800" i="1">
                                  <a:latin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𝜃</m:t>
                              </m:r>
                            </m:e>
                            <m:sub>
                              <m:r>
                                <a:rPr lang="en-GB" sz="2800" i="1">
                                  <a:latin typeface="Cambria Math" panose="02040503050406030204" pitchFamily="18" charset="0"/>
                                </a:rPr>
                                <m:t>𝑘</m:t>
                              </m:r>
                            </m:sub>
                          </m:sSub>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d>
                      <m:r>
                        <a:rPr lang="en-GB" sz="2800" i="1">
                          <a:latin typeface="Cambria Math" panose="02040503050406030204" pitchFamily="18" charset="0"/>
                        </a:rPr>
                        <m:t>𝑝</m:t>
                      </m:r>
                      <m:d>
                        <m:dPr>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𝜃</m:t>
                              </m:r>
                            </m:e>
                            <m:sub>
                              <m:r>
                                <a:rPr lang="en-GB" sz="2800" i="1">
                                  <a:latin typeface="Cambria Math" panose="02040503050406030204" pitchFamily="18" charset="0"/>
                                </a:rPr>
                                <m:t>𝑘</m:t>
                              </m:r>
                            </m:sub>
                          </m:sSub>
                        </m:e>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d>
                    </m:oMath>
                  </m:oMathPara>
                </a14:m>
                <a:endParaRPr lang="sv-SE"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854716" y="2226586"/>
                <a:ext cx="6941457" cy="633891"/>
              </a:xfrm>
              <a:prstGeom prst="rect">
                <a:avLst/>
              </a:prstGeom>
              <a:blipFill rotWithShape="0">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05193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Monte Carlo sampling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GB" dirty="0"/>
              </a:p>
              <a:p>
                <a:pPr marL="0" indent="0">
                  <a:buNone/>
                </a:pPr>
                <a:endParaRPr lang="en-GB" dirty="0"/>
              </a:p>
              <a:p>
                <a:r>
                  <a:rPr lang="en-GB" dirty="0"/>
                  <a:t>Basic Monte Carlo integration estimate:</a:t>
                </a:r>
              </a:p>
              <a:p>
                <a:endParaRPr lang="en-GB" dirty="0"/>
              </a:p>
              <a:p>
                <a:endParaRPr lang="en-GB" dirty="0"/>
              </a:p>
              <a:p>
                <a:endParaRPr lang="en-GB" dirty="0"/>
              </a:p>
              <a:p>
                <a:r>
                  <a:rPr lang="en-GB" dirty="0"/>
                  <a:t>The average of the likelihoods of the sampled parameter values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𝜃</m:t>
                        </m:r>
                      </m:e>
                      <m:sub>
                        <m:r>
                          <a:rPr lang="sv-SE" i="1">
                            <a:latin typeface="Cambria Math" panose="02040503050406030204" pitchFamily="18" charset="0"/>
                          </a:rPr>
                          <m:t>𝑘</m:t>
                        </m:r>
                      </m:sub>
                      <m:sup>
                        <m:r>
                          <a:rPr lang="sv-SE" i="1">
                            <a:latin typeface="Cambria Math" panose="02040503050406030204" pitchFamily="18" charset="0"/>
                          </a:rPr>
                          <m:t>(</m:t>
                        </m:r>
                        <m:r>
                          <a:rPr lang="sv-SE" i="1">
                            <a:latin typeface="Cambria Math" panose="02040503050406030204" pitchFamily="18" charset="0"/>
                          </a:rPr>
                          <m:t>𝑖</m:t>
                        </m:r>
                        <m:r>
                          <a:rPr lang="sv-SE" i="1">
                            <a:latin typeface="Cambria Math" panose="02040503050406030204" pitchFamily="18" charset="0"/>
                          </a:rPr>
                          <m:t>)</m:t>
                        </m:r>
                      </m:sup>
                    </m:sSubSup>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r="-58"/>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445657" y="1690688"/>
                <a:ext cx="7300686" cy="102194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𝐷</m:t>
                          </m:r>
                        </m:e>
                        <m:e>
                          <m:sSub>
                            <m:sSubPr>
                              <m:ctrlPr>
                                <a:rPr lang="en-GB" sz="2800" i="1">
                                  <a:latin typeface="Cambria Math" panose="02040503050406030204" pitchFamily="18" charset="0"/>
                                </a:rPr>
                              </m:ctrlPr>
                            </m:sSubPr>
                            <m:e>
                              <m:r>
                                <a:rPr lang="en-GB" sz="2800" i="1">
                                  <a:latin typeface="Cambria Math" panose="02040503050406030204" pitchFamily="18" charset="0"/>
                                </a:rPr>
                                <m:t>𝑀</m:t>
                              </m:r>
                            </m:e>
                            <m:sub>
                              <m:r>
                                <a:rPr lang="en-GB" sz="2800" i="1">
                                  <a:latin typeface="Cambria Math" panose="02040503050406030204" pitchFamily="18" charset="0"/>
                                </a:rPr>
                                <m:t>𝑘</m:t>
                              </m:r>
                            </m:sub>
                          </m:sSub>
                        </m:e>
                      </m:d>
                      <m:r>
                        <a:rPr lang="en-GB" sz="2800" i="1">
                          <a:latin typeface="Cambria Math" panose="02040503050406030204" pitchFamily="18" charset="0"/>
                        </a:rPr>
                        <m:t>=</m:t>
                      </m:r>
                      <m:nary>
                        <m:naryPr>
                          <m:ctrlPr>
                            <a:rPr lang="en-GB" sz="2800" i="1">
                              <a:latin typeface="Cambria Math" panose="02040503050406030204" pitchFamily="18" charset="0"/>
                            </a:rPr>
                          </m:ctrlPr>
                        </m:naryPr>
                        <m:sub>
                          <m:r>
                            <m:rPr>
                              <m:brk m:alnAt="23"/>
                            </m:rPr>
                            <a:rPr lang="en-GB" sz="2800" i="1">
                              <a:latin typeface="Cambria Math" panose="02040503050406030204" pitchFamily="18" charset="0"/>
                            </a:rPr>
                            <m:t>−</m:t>
                          </m:r>
                          <m:r>
                            <a:rPr lang="en-GB" sz="2800" i="1">
                              <a:latin typeface="Cambria Math" panose="02040503050406030204" pitchFamily="18" charset="0"/>
                              <a:ea typeface="Cambria Math" panose="02040503050406030204" pitchFamily="18" charset="0"/>
                            </a:rPr>
                            <m:t>∞</m:t>
                          </m:r>
                        </m:sub>
                        <m:sup>
                          <m:r>
                            <a:rPr lang="en-GB" sz="2800" i="1">
                              <a:latin typeface="Cambria Math" panose="02040503050406030204" pitchFamily="18" charset="0"/>
                              <a:ea typeface="Cambria Math" panose="02040503050406030204" pitchFamily="18" charset="0"/>
                            </a:rPr>
                            <m:t>∞</m:t>
                          </m:r>
                        </m:sup>
                        <m:e>
                          <m:r>
                            <a:rPr lang="en-GB" sz="2800" i="1">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𝐷</m:t>
                              </m:r>
                            </m:e>
                            <m:e>
                              <m:sSub>
                                <m:sSubPr>
                                  <m:ctrlPr>
                                    <a:rPr lang="en-GB" sz="2800" i="1">
                                      <a:latin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𝜃</m:t>
                                  </m:r>
                                </m:e>
                                <m:sub>
                                  <m:r>
                                    <a:rPr lang="en-GB" sz="2800" i="1">
                                      <a:latin typeface="Cambria Math" panose="02040503050406030204" pitchFamily="18" charset="0"/>
                                    </a:rPr>
                                    <m:t>𝑘</m:t>
                                  </m:r>
                                </m:sub>
                              </m:sSub>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d>
                          <m:r>
                            <a:rPr lang="en-GB" sz="2800" i="1">
                              <a:latin typeface="Cambria Math" panose="02040503050406030204" pitchFamily="18" charset="0"/>
                            </a:rPr>
                            <m:t>𝑝</m:t>
                          </m:r>
                          <m:d>
                            <m:dPr>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𝜃</m:t>
                                  </m:r>
                                </m:e>
                                <m:sub>
                                  <m:r>
                                    <a:rPr lang="en-GB" sz="2800" i="1">
                                      <a:latin typeface="Cambria Math" panose="02040503050406030204" pitchFamily="18" charset="0"/>
                                    </a:rPr>
                                    <m:t>𝑘</m:t>
                                  </m:r>
                                </m:sub>
                              </m:sSub>
                            </m:e>
                            <m:e>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d>
                          <m:r>
                            <a:rPr lang="en-GB" sz="2800" i="1">
                              <a:latin typeface="Cambria Math" panose="02040503050406030204" pitchFamily="18" charset="0"/>
                            </a:rPr>
                            <m:t>𝑑</m:t>
                          </m:r>
                          <m:sSub>
                            <m:sSubPr>
                              <m:ctrlPr>
                                <a:rPr lang="en-GB" sz="2800" i="1">
                                  <a:latin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𝜃</m:t>
                              </m:r>
                            </m:e>
                            <m:sub>
                              <m:r>
                                <a:rPr lang="en-GB" sz="2800" i="1">
                                  <a:latin typeface="Cambria Math" panose="02040503050406030204" pitchFamily="18" charset="0"/>
                                </a:rPr>
                                <m:t>𝑘</m:t>
                              </m:r>
                            </m:sub>
                          </m:sSub>
                        </m:e>
                      </m:nary>
                    </m:oMath>
                  </m:oMathPara>
                </a14:m>
                <a:endParaRPr lang="en-GB" sz="2800" dirty="0"/>
              </a:p>
            </p:txBody>
          </p:sp>
        </mc:Choice>
        <mc:Fallback xmlns="">
          <p:sp>
            <p:nvSpPr>
              <p:cNvPr id="4" name="Rectangle 3"/>
              <p:cNvSpPr>
                <a:spLocks noRot="1" noChangeAspect="1" noMove="1" noResize="1" noEditPoints="1" noAdjustHandles="1" noChangeArrowheads="1" noChangeShapeType="1" noTextEdit="1"/>
              </p:cNvSpPr>
              <p:nvPr/>
            </p:nvSpPr>
            <p:spPr>
              <a:xfrm>
                <a:off x="2445657" y="1690688"/>
                <a:ext cx="7300686" cy="1021946"/>
              </a:xfrm>
              <a:prstGeom prst="rect">
                <a:avLst/>
              </a:prstGeom>
              <a:blipFill rotWithShape="0">
                <a:blip r:embed="rId4"/>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445657" y="3596969"/>
                <a:ext cx="7300686" cy="12685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𝐷</m:t>
                          </m:r>
                        </m:e>
                        <m:e>
                          <m:sSub>
                            <m:sSubPr>
                              <m:ctrlPr>
                                <a:rPr lang="en-GB" sz="2800" i="1">
                                  <a:latin typeface="Cambria Math" panose="02040503050406030204" pitchFamily="18" charset="0"/>
                                </a:rPr>
                              </m:ctrlPr>
                            </m:sSubPr>
                            <m:e>
                              <m:r>
                                <a:rPr lang="en-GB" sz="2800" i="1">
                                  <a:latin typeface="Cambria Math" panose="02040503050406030204" pitchFamily="18" charset="0"/>
                                </a:rPr>
                                <m:t>𝑀</m:t>
                              </m:r>
                            </m:e>
                            <m:sub>
                              <m:r>
                                <a:rPr lang="en-GB" sz="2800" i="1">
                                  <a:latin typeface="Cambria Math" panose="02040503050406030204" pitchFamily="18" charset="0"/>
                                </a:rPr>
                                <m:t>𝑘</m:t>
                              </m:r>
                            </m:sub>
                          </m:sSub>
                        </m:e>
                      </m:d>
                      <m:r>
                        <a:rPr lang="en-GB" sz="2800" i="1" smtClean="0">
                          <a:latin typeface="Cambria Math" panose="02040503050406030204" pitchFamily="18" charset="0"/>
                          <a:ea typeface="Cambria Math" panose="02040503050406030204" pitchFamily="18" charset="0"/>
                        </a:rPr>
                        <m:t>≈</m:t>
                      </m:r>
                      <m:f>
                        <m:fPr>
                          <m:ctrlPr>
                            <a:rPr lang="en-GB" sz="2800" i="1" smtClean="0">
                              <a:latin typeface="Cambria Math" panose="02040503050406030204" pitchFamily="18" charset="0"/>
                              <a:ea typeface="Cambria Math" panose="02040503050406030204" pitchFamily="18" charset="0"/>
                            </a:rPr>
                          </m:ctrlPr>
                        </m:fPr>
                        <m:num>
                          <m:r>
                            <a:rPr lang="sv-SE" sz="2800" b="0" i="1" smtClean="0">
                              <a:latin typeface="Cambria Math" panose="02040503050406030204" pitchFamily="18" charset="0"/>
                              <a:ea typeface="Cambria Math" panose="02040503050406030204" pitchFamily="18" charset="0"/>
                            </a:rPr>
                            <m:t>1</m:t>
                          </m:r>
                        </m:num>
                        <m:den>
                          <m:r>
                            <a:rPr lang="sv-SE" sz="2800" b="0" i="1" smtClean="0">
                              <a:latin typeface="Cambria Math" panose="02040503050406030204" pitchFamily="18" charset="0"/>
                              <a:ea typeface="Cambria Math" panose="02040503050406030204" pitchFamily="18" charset="0"/>
                            </a:rPr>
                            <m:t>𝑚</m:t>
                          </m:r>
                        </m:den>
                      </m:f>
                      <m:nary>
                        <m:naryPr>
                          <m:chr m:val="∑"/>
                          <m:ctrlPr>
                            <a:rPr lang="en-GB" sz="2800" i="1" smtClean="0">
                              <a:latin typeface="Cambria Math" panose="02040503050406030204" pitchFamily="18" charset="0"/>
                              <a:ea typeface="Cambria Math" panose="02040503050406030204" pitchFamily="18" charset="0"/>
                            </a:rPr>
                          </m:ctrlPr>
                        </m:naryPr>
                        <m:sub>
                          <m:r>
                            <m:rPr>
                              <m:brk m:alnAt="23"/>
                            </m:rPr>
                            <a:rPr lang="sv-SE" sz="2800" b="0" i="1" smtClean="0">
                              <a:latin typeface="Cambria Math" panose="02040503050406030204" pitchFamily="18" charset="0"/>
                              <a:ea typeface="Cambria Math" panose="02040503050406030204" pitchFamily="18" charset="0"/>
                            </a:rPr>
                            <m:t>𝑖</m:t>
                          </m:r>
                          <m:r>
                            <a:rPr lang="sv-SE" sz="2800" b="0" i="1" smtClean="0">
                              <a:latin typeface="Cambria Math" panose="02040503050406030204" pitchFamily="18" charset="0"/>
                              <a:ea typeface="Cambria Math" panose="02040503050406030204" pitchFamily="18" charset="0"/>
                            </a:rPr>
                            <m:t>=1</m:t>
                          </m:r>
                        </m:sub>
                        <m:sup>
                          <m:r>
                            <a:rPr lang="sv-SE" sz="2800" b="0" i="1" smtClean="0">
                              <a:latin typeface="Cambria Math" panose="02040503050406030204" pitchFamily="18" charset="0"/>
                              <a:ea typeface="Cambria Math" panose="02040503050406030204" pitchFamily="18" charset="0"/>
                            </a:rPr>
                            <m:t>𝑚</m:t>
                          </m:r>
                        </m:sup>
                        <m:e>
                          <m:r>
                            <a:rPr lang="en-GB" sz="2800" i="1">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𝐷</m:t>
                              </m:r>
                            </m:e>
                            <m:e>
                              <m:sSubSup>
                                <m:sSubSupPr>
                                  <m:ctrlPr>
                                    <a:rPr lang="en-GB" sz="2800" i="1" smtClean="0">
                                      <a:latin typeface="Cambria Math" panose="02040503050406030204" pitchFamily="18" charset="0"/>
                                    </a:rPr>
                                  </m:ctrlPr>
                                </m:sSubSupPr>
                                <m:e>
                                  <m:r>
                                    <a:rPr lang="en-GB" sz="2800" i="1" smtClean="0">
                                      <a:latin typeface="Cambria Math" panose="02040503050406030204" pitchFamily="18" charset="0"/>
                                      <a:ea typeface="Cambria Math" panose="02040503050406030204" pitchFamily="18" charset="0"/>
                                    </a:rPr>
                                    <m:t>𝜃</m:t>
                                  </m:r>
                                </m:e>
                                <m:sub>
                                  <m:r>
                                    <a:rPr lang="sv-SE" sz="2800" b="0" i="1" smtClean="0">
                                      <a:latin typeface="Cambria Math" panose="02040503050406030204" pitchFamily="18" charset="0"/>
                                    </a:rPr>
                                    <m:t>𝑘</m:t>
                                  </m:r>
                                </m:sub>
                                <m:sup>
                                  <m:r>
                                    <a:rPr lang="sv-SE" sz="2800" b="0" i="1" smtClean="0">
                                      <a:latin typeface="Cambria Math" panose="02040503050406030204" pitchFamily="18" charset="0"/>
                                    </a:rPr>
                                    <m:t>(</m:t>
                                  </m:r>
                                  <m:r>
                                    <a:rPr lang="sv-SE" sz="2800" b="0" i="1" smtClean="0">
                                      <a:latin typeface="Cambria Math" panose="02040503050406030204" pitchFamily="18" charset="0"/>
                                    </a:rPr>
                                    <m:t>𝑖</m:t>
                                  </m:r>
                                  <m:r>
                                    <a:rPr lang="sv-SE" sz="2800" b="0" i="1" smtClean="0">
                                      <a:latin typeface="Cambria Math" panose="02040503050406030204" pitchFamily="18" charset="0"/>
                                    </a:rPr>
                                    <m:t>)</m:t>
                                  </m:r>
                                </m:sup>
                              </m:sSubSup>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d>
                        </m:e>
                      </m:nary>
                    </m:oMath>
                  </m:oMathPara>
                </a14:m>
                <a:endParaRPr lang="en-GB" sz="2800" dirty="0"/>
              </a:p>
            </p:txBody>
          </p:sp>
        </mc:Choice>
        <mc:Fallback xmlns="">
          <p:sp>
            <p:nvSpPr>
              <p:cNvPr id="5" name="Rectangle 4"/>
              <p:cNvSpPr>
                <a:spLocks noRot="1" noChangeAspect="1" noMove="1" noResize="1" noEditPoints="1" noAdjustHandles="1" noChangeArrowheads="1" noChangeShapeType="1" noTextEdit="1"/>
              </p:cNvSpPr>
              <p:nvPr/>
            </p:nvSpPr>
            <p:spPr>
              <a:xfrm>
                <a:off x="2445657" y="3596969"/>
                <a:ext cx="7300686" cy="1268552"/>
              </a:xfrm>
              <a:prstGeom prst="rect">
                <a:avLst/>
              </a:prstGeom>
              <a:blipFill rotWithShape="0">
                <a:blip r:embed="rId5"/>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92879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1824477" y="828971"/>
            <a:ext cx="7729831" cy="4351338"/>
          </a:xfrm>
        </p:spPr>
        <p:txBody>
          <a:bodyPr/>
          <a:lstStyle/>
          <a:p>
            <a:pPr marL="0" indent="0" algn="ctr">
              <a:buNone/>
            </a:pPr>
            <a:r>
              <a:rPr lang="en-US" i="1" dirty="0" smtClean="0"/>
              <a:t>All </a:t>
            </a:r>
            <a:r>
              <a:rPr lang="en-US" i="1" dirty="0"/>
              <a:t>models are wrong, but some are </a:t>
            </a:r>
            <a:r>
              <a:rPr lang="en-US" i="1" dirty="0" smtClean="0"/>
              <a:t>useful</a:t>
            </a:r>
          </a:p>
          <a:p>
            <a:pPr marL="0" indent="0" algn="ctr">
              <a:buNone/>
            </a:pPr>
            <a:endParaRPr lang="en-US" i="1" dirty="0"/>
          </a:p>
          <a:p>
            <a:pPr marL="0" indent="0" algn="ctr">
              <a:buNone/>
            </a:pPr>
            <a:endParaRPr lang="en-US" i="1" dirty="0"/>
          </a:p>
          <a:p>
            <a:pPr marL="0" indent="0" algn="ctr">
              <a:buNone/>
            </a:pPr>
            <a:endParaRPr lang="en-US" i="1" dirty="0" smtClean="0"/>
          </a:p>
          <a:p>
            <a:pPr marL="0" indent="0" algn="ctr">
              <a:buNone/>
            </a:pPr>
            <a:endParaRPr lang="en-US" i="1" dirty="0"/>
          </a:p>
        </p:txBody>
      </p:sp>
      <p:sp>
        <p:nvSpPr>
          <p:cNvPr id="5" name="TextBox 4"/>
          <p:cNvSpPr txBox="1"/>
          <p:nvPr/>
        </p:nvSpPr>
        <p:spPr>
          <a:xfrm>
            <a:off x="799619" y="4039351"/>
            <a:ext cx="452635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Data:</a:t>
            </a:r>
          </a:p>
          <a:p>
            <a:r>
              <a:rPr lang="en-GB" dirty="0" smtClean="0"/>
              <a:t>height, dog or cat preference, </a:t>
            </a:r>
            <a:r>
              <a:rPr lang="en-GB" dirty="0"/>
              <a:t>age, gender, </a:t>
            </a:r>
            <a:r>
              <a:rPr lang="en-GB" sz="1600" dirty="0" smtClean="0"/>
              <a:t>amount of hair… favourite colour… </a:t>
            </a:r>
            <a:r>
              <a:rPr lang="en-GB" sz="1400" dirty="0" smtClean="0"/>
              <a:t>first pet…  </a:t>
            </a:r>
            <a:endParaRPr lang="en-GB" sz="1400" dirty="0"/>
          </a:p>
        </p:txBody>
      </p:sp>
      <p:sp>
        <p:nvSpPr>
          <p:cNvPr id="7" name="TextBox 6"/>
          <p:cNvSpPr txBox="1"/>
          <p:nvPr/>
        </p:nvSpPr>
        <p:spPr>
          <a:xfrm>
            <a:off x="6538405" y="4039351"/>
            <a:ext cx="452635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Model:</a:t>
            </a:r>
          </a:p>
          <a:p>
            <a:r>
              <a:rPr lang="en-GB" dirty="0" smtClean="0"/>
              <a:t>Taller people prefer dogs</a:t>
            </a:r>
          </a:p>
          <a:p>
            <a:endParaRPr lang="en-GB" sz="1600" dirty="0" smtClean="0"/>
          </a:p>
        </p:txBody>
      </p:sp>
      <p:sp>
        <p:nvSpPr>
          <p:cNvPr id="11" name="Curved Down Arrow 10"/>
          <p:cNvSpPr/>
          <p:nvPr/>
        </p:nvSpPr>
        <p:spPr>
          <a:xfrm>
            <a:off x="4208584" y="3108118"/>
            <a:ext cx="2954216" cy="77372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p:cNvSpPr txBox="1"/>
          <p:nvPr/>
        </p:nvSpPr>
        <p:spPr>
          <a:xfrm>
            <a:off x="4208584" y="2775829"/>
            <a:ext cx="3174267" cy="307777"/>
          </a:xfrm>
          <a:prstGeom prst="rect">
            <a:avLst/>
          </a:prstGeom>
          <a:noFill/>
        </p:spPr>
        <p:txBody>
          <a:bodyPr wrap="none" rtlCol="0">
            <a:spAutoFit/>
          </a:bodyPr>
          <a:lstStyle/>
          <a:p>
            <a:r>
              <a:rPr lang="en-GB" sz="1400" dirty="0"/>
              <a:t>r</a:t>
            </a:r>
            <a:r>
              <a:rPr lang="en-GB" sz="1400" dirty="0" smtClean="0"/>
              <a:t>educe dimensions = less accurate model</a:t>
            </a:r>
            <a:endParaRPr lang="en-GB" sz="1400" dirty="0"/>
          </a:p>
        </p:txBody>
      </p:sp>
      <p:sp>
        <p:nvSpPr>
          <p:cNvPr id="13" name="Curved Down Arrow 12"/>
          <p:cNvSpPr/>
          <p:nvPr/>
        </p:nvSpPr>
        <p:spPr>
          <a:xfrm flipH="1" flipV="1">
            <a:off x="4208584" y="5144703"/>
            <a:ext cx="2954216" cy="773723"/>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3062798" y="5984719"/>
            <a:ext cx="5997155" cy="307777"/>
          </a:xfrm>
          <a:prstGeom prst="rect">
            <a:avLst/>
          </a:prstGeom>
          <a:noFill/>
        </p:spPr>
        <p:txBody>
          <a:bodyPr wrap="none" rtlCol="0">
            <a:spAutoFit/>
          </a:bodyPr>
          <a:lstStyle/>
          <a:p>
            <a:r>
              <a:rPr lang="en-GB" sz="1400" dirty="0" smtClean="0"/>
              <a:t>Increase dimensions = model becomes less useful (at extreme is just data again)</a:t>
            </a:r>
            <a:endParaRPr lang="en-GB" sz="1400" dirty="0"/>
          </a:p>
        </p:txBody>
      </p:sp>
      <p:pic>
        <p:nvPicPr>
          <p:cNvPr id="1026" name="Picture 2" descr="https://tallguysfree.com/i/upload/2016/11/07/20161107215403-7f97a3a9-x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845" r="32739"/>
          <a:stretch/>
        </p:blipFill>
        <p:spPr bwMode="auto">
          <a:xfrm>
            <a:off x="9251576" y="2239351"/>
            <a:ext cx="1694329" cy="360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8250" y="1575536"/>
            <a:ext cx="7014934" cy="523220"/>
          </a:xfrm>
          <a:prstGeom prst="rect">
            <a:avLst/>
          </a:prstGeom>
        </p:spPr>
        <p:txBody>
          <a:bodyPr wrap="none">
            <a:spAutoFit/>
          </a:bodyPr>
          <a:lstStyle/>
          <a:p>
            <a:pPr algn="ctr"/>
            <a:r>
              <a:rPr lang="en-US" sz="2800" i="1" dirty="0">
                <a:solidFill>
                  <a:srgbClr val="FF0000"/>
                </a:solidFill>
              </a:rPr>
              <a:t>Models are only useful </a:t>
            </a:r>
            <a:r>
              <a:rPr lang="en-US" sz="2800" i="1" u="sng" dirty="0">
                <a:solidFill>
                  <a:srgbClr val="FF0000"/>
                </a:solidFill>
              </a:rPr>
              <a:t>because</a:t>
            </a:r>
            <a:r>
              <a:rPr lang="en-US" sz="2800" i="1" dirty="0">
                <a:solidFill>
                  <a:srgbClr val="FF0000"/>
                </a:solidFill>
              </a:rPr>
              <a:t> they are wrong</a:t>
            </a:r>
          </a:p>
        </p:txBody>
      </p:sp>
    </p:spTree>
    <p:extLst>
      <p:ext uri="{BB962C8B-B14F-4D97-AF65-F5344CB8AC3E}">
        <p14:creationId xmlns:p14="http://schemas.microsoft.com/office/powerpoint/2010/main" val="21114661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Importance sampling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sv-SE" dirty="0"/>
                  <a:t>Precision of Monte Carlo sampling can be improved by: </a:t>
                </a:r>
              </a:p>
              <a:p>
                <a:endParaRPr lang="sv-SE" dirty="0"/>
              </a:p>
              <a:p>
                <a:endParaRPr lang="sv-SE" dirty="0"/>
              </a:p>
              <a:p>
                <a:endParaRPr lang="sv-SE" dirty="0"/>
              </a:p>
              <a:p>
                <a:r>
                  <a:rPr lang="sv-SE" dirty="0"/>
                  <a:t>Where </a:t>
                </a:r>
                <a14:m>
                  <m:oMath xmlns:m="http://schemas.openxmlformats.org/officeDocument/2006/math">
                    <m:r>
                      <a:rPr lang="sv-SE" i="1">
                        <a:latin typeface="Cambria Math" panose="02040503050406030204" pitchFamily="18" charset="0"/>
                        <a:ea typeface="Cambria Math" panose="02040503050406030204" pitchFamily="18" charset="0"/>
                      </a:rPr>
                      <m:t>𝑞</m:t>
                    </m:r>
                    <m:r>
                      <a:rPr lang="sv-SE" i="1">
                        <a:latin typeface="Cambria Math" panose="02040503050406030204" pitchFamily="18" charset="0"/>
                        <a:ea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𝜃</m:t>
                        </m:r>
                      </m:e>
                      <m:sub>
                        <m:r>
                          <a:rPr lang="sv-SE" i="1">
                            <a:latin typeface="Cambria Math" panose="02040503050406030204" pitchFamily="18" charset="0"/>
                          </a:rPr>
                          <m:t>𝑘</m:t>
                        </m:r>
                      </m:sub>
                      <m:sup>
                        <m:d>
                          <m:dPr>
                            <m:ctrlPr>
                              <a:rPr lang="sv-SE" i="1">
                                <a:latin typeface="Cambria Math" panose="02040503050406030204" pitchFamily="18" charset="0"/>
                              </a:rPr>
                            </m:ctrlPr>
                          </m:dPr>
                          <m:e>
                            <m:r>
                              <a:rPr lang="sv-SE" i="1">
                                <a:latin typeface="Cambria Math" panose="02040503050406030204" pitchFamily="18" charset="0"/>
                              </a:rPr>
                              <m:t>𝑖</m:t>
                            </m:r>
                          </m:e>
                        </m:d>
                      </m:sup>
                    </m:sSubSup>
                    <m:r>
                      <a:rPr lang="sv-SE" i="1">
                        <a:latin typeface="Cambria Math" panose="02040503050406030204" pitchFamily="18" charset="0"/>
                        <a:ea typeface="Cambria Math" panose="02040503050406030204" pitchFamily="18" charset="0"/>
                      </a:rPr>
                      <m:t>)</m:t>
                    </m:r>
                  </m:oMath>
                </a14:m>
                <a:r>
                  <a:rPr lang="sv-SE" dirty="0"/>
                  <a:t> is the </a:t>
                </a:r>
                <a:r>
                  <a:rPr lang="sv-SE" i="1" dirty="0"/>
                  <a:t>importance sampling function </a:t>
                </a:r>
                <a:r>
                  <a:rPr lang="sv-SE" dirty="0"/>
                  <a:t>and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𝜃</m:t>
                        </m:r>
                      </m:e>
                      <m:sub>
                        <m:r>
                          <a:rPr lang="sv-SE" i="1">
                            <a:latin typeface="Cambria Math" panose="02040503050406030204" pitchFamily="18" charset="0"/>
                          </a:rPr>
                          <m:t>𝑘</m:t>
                        </m:r>
                      </m:sub>
                      <m:sup>
                        <m:d>
                          <m:dPr>
                            <m:ctrlPr>
                              <a:rPr lang="sv-SE" i="1">
                                <a:latin typeface="Cambria Math" panose="02040503050406030204" pitchFamily="18" charset="0"/>
                              </a:rPr>
                            </m:ctrlPr>
                          </m:dPr>
                          <m:e>
                            <m:r>
                              <a:rPr lang="sv-SE" i="1">
                                <a:latin typeface="Cambria Math" panose="02040503050406030204" pitchFamily="18" charset="0"/>
                              </a:rPr>
                              <m:t>𝑖</m:t>
                            </m:r>
                          </m:e>
                        </m:d>
                      </m:sup>
                    </m:sSubSup>
                  </m:oMath>
                </a14:m>
                <a:r>
                  <a:rPr lang="sv-SE" dirty="0"/>
                  <a:t> are i.i.d. drawn from this function</a:t>
                </a:r>
              </a:p>
              <a:p>
                <a:r>
                  <a:rPr lang="sv-SE" dirty="0"/>
                  <a:t>This scheme assumes that </a:t>
                </a:r>
                <a14:m>
                  <m:oMath xmlns:m="http://schemas.openxmlformats.org/officeDocument/2006/math">
                    <m:r>
                      <a:rPr lang="sv-SE" i="1">
                        <a:latin typeface="Cambria Math" panose="02040503050406030204" pitchFamily="18" charset="0"/>
                        <a:ea typeface="Cambria Math" panose="02040503050406030204" pitchFamily="18" charset="0"/>
                      </a:rPr>
                      <m:t>𝑞</m:t>
                    </m:r>
                    <m:r>
                      <a:rPr lang="sv-SE" i="1">
                        <a:latin typeface="Cambria Math" panose="02040503050406030204" pitchFamily="18" charset="0"/>
                        <a:ea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𝜃</m:t>
                        </m:r>
                      </m:e>
                      <m:sub>
                        <m:r>
                          <a:rPr lang="sv-SE" i="1">
                            <a:latin typeface="Cambria Math" panose="02040503050406030204" pitchFamily="18" charset="0"/>
                          </a:rPr>
                          <m:t>𝑘</m:t>
                        </m:r>
                      </m:sub>
                      <m:sup>
                        <m:d>
                          <m:dPr>
                            <m:ctrlPr>
                              <a:rPr lang="sv-SE" i="1">
                                <a:latin typeface="Cambria Math" panose="02040503050406030204" pitchFamily="18" charset="0"/>
                              </a:rPr>
                            </m:ctrlPr>
                          </m:dPr>
                          <m:e>
                            <m:r>
                              <a:rPr lang="sv-SE" i="1">
                                <a:latin typeface="Cambria Math" panose="02040503050406030204" pitchFamily="18" charset="0"/>
                              </a:rPr>
                              <m:t>𝑖</m:t>
                            </m:r>
                          </m:e>
                        </m:d>
                      </m:sup>
                    </m:sSubSup>
                    <m:r>
                      <a:rPr lang="sv-SE" i="1">
                        <a:latin typeface="Cambria Math" panose="02040503050406030204" pitchFamily="18" charset="0"/>
                        <a:ea typeface="Cambria Math" panose="02040503050406030204" pitchFamily="18" charset="0"/>
                      </a:rPr>
                      <m:t>)</m:t>
                    </m:r>
                  </m:oMath>
                </a14:m>
                <a:r>
                  <a:rPr lang="sv-SE" dirty="0"/>
                  <a:t> is a density that</a:t>
                </a:r>
                <a:r>
                  <a:rPr lang="en-US" dirty="0"/>
                  <a:t> is straight forward to</a:t>
                </a:r>
                <a:r>
                  <a:rPr lang="sv-SE" dirty="0"/>
                  <a:t> evaluate</a:t>
                </a:r>
              </a:p>
              <a:p>
                <a:r>
                  <a:rPr lang="sv-SE" dirty="0"/>
                  <a:t>But difficult to pick an appropiate </a:t>
                </a:r>
                <a14:m>
                  <m:oMath xmlns:m="http://schemas.openxmlformats.org/officeDocument/2006/math">
                    <m:r>
                      <a:rPr lang="sv-SE" i="1">
                        <a:latin typeface="Cambria Math" panose="02040503050406030204" pitchFamily="18" charset="0"/>
                        <a:ea typeface="Cambria Math" panose="02040503050406030204" pitchFamily="18" charset="0"/>
                      </a:rPr>
                      <m:t>𝑞</m:t>
                    </m:r>
                    <m:r>
                      <a:rPr lang="sv-SE" i="1">
                        <a:latin typeface="Cambria Math" panose="02040503050406030204" pitchFamily="18" charset="0"/>
                        <a:ea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𝜃</m:t>
                        </m:r>
                      </m:e>
                      <m:sub>
                        <m:r>
                          <a:rPr lang="sv-SE" i="1">
                            <a:latin typeface="Cambria Math" panose="02040503050406030204" pitchFamily="18" charset="0"/>
                          </a:rPr>
                          <m:t>𝑘</m:t>
                        </m:r>
                      </m:sub>
                      <m:sup>
                        <m:d>
                          <m:dPr>
                            <m:ctrlPr>
                              <a:rPr lang="sv-SE" i="1">
                                <a:latin typeface="Cambria Math" panose="02040503050406030204" pitchFamily="18" charset="0"/>
                              </a:rPr>
                            </m:ctrlPr>
                          </m:dPr>
                          <m:e>
                            <m:r>
                              <a:rPr lang="sv-SE" i="1">
                                <a:latin typeface="Cambria Math" panose="02040503050406030204" pitchFamily="18" charset="0"/>
                              </a:rPr>
                              <m:t>𝑖</m:t>
                            </m:r>
                          </m:e>
                        </m:d>
                      </m:sup>
                    </m:sSubSup>
                    <m:r>
                      <a:rPr lang="sv-SE" i="1">
                        <a:latin typeface="Cambria Math" panose="02040503050406030204" pitchFamily="18" charset="0"/>
                        <a:ea typeface="Cambria Math" panose="02040503050406030204" pitchFamily="18" charset="0"/>
                      </a:rPr>
                      <m:t>)</m:t>
                    </m:r>
                  </m:oMath>
                </a14:m>
                <a:endParaRPr lang="sv-S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43" t="-3221" r="-4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445657" y="2425895"/>
                <a:ext cx="7300686" cy="12685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𝐷</m:t>
                          </m:r>
                        </m:e>
                        <m:e>
                          <m:sSub>
                            <m:sSubPr>
                              <m:ctrlPr>
                                <a:rPr lang="en-GB" sz="2800" i="1">
                                  <a:latin typeface="Cambria Math" panose="02040503050406030204" pitchFamily="18" charset="0"/>
                                </a:rPr>
                              </m:ctrlPr>
                            </m:sSubPr>
                            <m:e>
                              <m:r>
                                <a:rPr lang="en-GB" sz="2800" i="1">
                                  <a:latin typeface="Cambria Math" panose="02040503050406030204" pitchFamily="18" charset="0"/>
                                </a:rPr>
                                <m:t>𝑀</m:t>
                              </m:r>
                            </m:e>
                            <m:sub>
                              <m:r>
                                <a:rPr lang="en-GB" sz="2800" i="1">
                                  <a:latin typeface="Cambria Math" panose="02040503050406030204" pitchFamily="18" charset="0"/>
                                </a:rPr>
                                <m:t>𝑘</m:t>
                              </m:r>
                            </m:sub>
                          </m:sSub>
                        </m:e>
                      </m:d>
                      <m:r>
                        <a:rPr lang="en-GB" sz="2800" i="1" smtClean="0">
                          <a:latin typeface="Cambria Math" panose="02040503050406030204" pitchFamily="18" charset="0"/>
                          <a:ea typeface="Cambria Math" panose="02040503050406030204" pitchFamily="18" charset="0"/>
                        </a:rPr>
                        <m:t>≈</m:t>
                      </m:r>
                      <m:f>
                        <m:fPr>
                          <m:ctrlPr>
                            <a:rPr lang="en-GB" sz="2800" i="1" smtClean="0">
                              <a:latin typeface="Cambria Math" panose="02040503050406030204" pitchFamily="18" charset="0"/>
                              <a:ea typeface="Cambria Math" panose="02040503050406030204" pitchFamily="18" charset="0"/>
                            </a:rPr>
                          </m:ctrlPr>
                        </m:fPr>
                        <m:num>
                          <m:r>
                            <a:rPr lang="sv-SE" sz="2800" b="0" i="1" smtClean="0">
                              <a:latin typeface="Cambria Math" panose="02040503050406030204" pitchFamily="18" charset="0"/>
                              <a:ea typeface="Cambria Math" panose="02040503050406030204" pitchFamily="18" charset="0"/>
                            </a:rPr>
                            <m:t>1</m:t>
                          </m:r>
                        </m:num>
                        <m:den>
                          <m:r>
                            <a:rPr lang="sv-SE" sz="2800" b="0" i="1" smtClean="0">
                              <a:latin typeface="Cambria Math" panose="02040503050406030204" pitchFamily="18" charset="0"/>
                              <a:ea typeface="Cambria Math" panose="02040503050406030204" pitchFamily="18" charset="0"/>
                            </a:rPr>
                            <m:t>𝑚</m:t>
                          </m:r>
                        </m:den>
                      </m:f>
                      <m:nary>
                        <m:naryPr>
                          <m:chr m:val="∑"/>
                          <m:ctrlPr>
                            <a:rPr lang="en-GB" sz="2800" i="1" smtClean="0">
                              <a:latin typeface="Cambria Math" panose="02040503050406030204" pitchFamily="18" charset="0"/>
                              <a:ea typeface="Cambria Math" panose="02040503050406030204" pitchFamily="18" charset="0"/>
                            </a:rPr>
                          </m:ctrlPr>
                        </m:naryPr>
                        <m:sub>
                          <m:r>
                            <m:rPr>
                              <m:brk m:alnAt="23"/>
                            </m:rPr>
                            <a:rPr lang="sv-SE" sz="2800" b="0" i="1" smtClean="0">
                              <a:latin typeface="Cambria Math" panose="02040503050406030204" pitchFamily="18" charset="0"/>
                              <a:ea typeface="Cambria Math" panose="02040503050406030204" pitchFamily="18" charset="0"/>
                            </a:rPr>
                            <m:t>𝑖</m:t>
                          </m:r>
                          <m:r>
                            <a:rPr lang="sv-SE" sz="2800" b="0" i="1" smtClean="0">
                              <a:latin typeface="Cambria Math" panose="02040503050406030204" pitchFamily="18" charset="0"/>
                              <a:ea typeface="Cambria Math" panose="02040503050406030204" pitchFamily="18" charset="0"/>
                            </a:rPr>
                            <m:t>=1</m:t>
                          </m:r>
                        </m:sub>
                        <m:sup>
                          <m:r>
                            <a:rPr lang="sv-SE" sz="2800" b="0" i="1" smtClean="0">
                              <a:latin typeface="Cambria Math" panose="02040503050406030204" pitchFamily="18" charset="0"/>
                              <a:ea typeface="Cambria Math" panose="02040503050406030204" pitchFamily="18" charset="0"/>
                            </a:rPr>
                            <m:t>𝑚</m:t>
                          </m:r>
                        </m:sup>
                        <m:e>
                          <m:r>
                            <a:rPr lang="en-GB" sz="2800" i="1" smtClean="0">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𝐷</m:t>
                              </m:r>
                            </m:e>
                            <m:e>
                              <m:sSubSup>
                                <m:sSubSupPr>
                                  <m:ctrlPr>
                                    <a:rPr lang="en-GB" sz="2800" i="1" smtClean="0">
                                      <a:latin typeface="Cambria Math" panose="02040503050406030204" pitchFamily="18" charset="0"/>
                                    </a:rPr>
                                  </m:ctrlPr>
                                </m:sSubSupPr>
                                <m:e>
                                  <m:r>
                                    <a:rPr lang="en-GB" sz="2800" i="1" smtClean="0">
                                      <a:latin typeface="Cambria Math" panose="02040503050406030204" pitchFamily="18" charset="0"/>
                                      <a:ea typeface="Cambria Math" panose="02040503050406030204" pitchFamily="18" charset="0"/>
                                    </a:rPr>
                                    <m:t>𝜃</m:t>
                                  </m:r>
                                </m:e>
                                <m:sub>
                                  <m:r>
                                    <a:rPr lang="sv-SE" sz="2800" b="0" i="1" smtClean="0">
                                      <a:latin typeface="Cambria Math" panose="02040503050406030204" pitchFamily="18" charset="0"/>
                                    </a:rPr>
                                    <m:t>𝑘</m:t>
                                  </m:r>
                                </m:sub>
                                <m:sup>
                                  <m:r>
                                    <a:rPr lang="sv-SE" sz="2800" b="0" i="1" smtClean="0">
                                      <a:latin typeface="Cambria Math" panose="02040503050406030204" pitchFamily="18" charset="0"/>
                                    </a:rPr>
                                    <m:t>(</m:t>
                                  </m:r>
                                  <m:r>
                                    <a:rPr lang="sv-SE" sz="2800" b="0" i="1" smtClean="0">
                                      <a:latin typeface="Cambria Math" panose="02040503050406030204" pitchFamily="18" charset="0"/>
                                    </a:rPr>
                                    <m:t>𝑖</m:t>
                                  </m:r>
                                  <m:r>
                                    <a:rPr lang="sv-SE" sz="2800" b="0" i="1" smtClean="0">
                                      <a:latin typeface="Cambria Math" panose="02040503050406030204" pitchFamily="18" charset="0"/>
                                    </a:rPr>
                                    <m:t>)</m:t>
                                  </m:r>
                                </m:sup>
                              </m:sSubSup>
                              <m:r>
                                <a:rPr lang="en-GB" sz="2800" i="1">
                                  <a:latin typeface="Cambria Math" panose="02040503050406030204" pitchFamily="18" charset="0"/>
                                  <a:ea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e>
                          </m:d>
                        </m:e>
                      </m:nary>
                      <m:f>
                        <m:fPr>
                          <m:ctrlPr>
                            <a:rPr lang="en-GB" sz="2800" i="1" smtClean="0">
                              <a:latin typeface="Cambria Math" panose="02040503050406030204" pitchFamily="18" charset="0"/>
                              <a:ea typeface="Cambria Math" panose="02040503050406030204" pitchFamily="18" charset="0"/>
                            </a:rPr>
                          </m:ctrlPr>
                        </m:fPr>
                        <m:num>
                          <m:r>
                            <a:rPr lang="sv-SE" sz="2800" b="0" i="1" smtClean="0">
                              <a:latin typeface="Cambria Math" panose="02040503050406030204" pitchFamily="18" charset="0"/>
                              <a:ea typeface="Cambria Math" panose="02040503050406030204" pitchFamily="18" charset="0"/>
                            </a:rPr>
                            <m:t>𝑝</m:t>
                          </m:r>
                          <m:r>
                            <a:rPr lang="sv-SE" sz="2800" b="0" i="1" smtClean="0">
                              <a:latin typeface="Cambria Math" panose="02040503050406030204" pitchFamily="18" charset="0"/>
                              <a:ea typeface="Cambria Math" panose="02040503050406030204" pitchFamily="18" charset="0"/>
                            </a:rPr>
                            <m:t>(</m:t>
                          </m:r>
                          <m:sSubSup>
                            <m:sSubSupPr>
                              <m:ctrlPr>
                                <a:rPr lang="en-GB" sz="2800" i="1">
                                  <a:latin typeface="Cambria Math" panose="02040503050406030204" pitchFamily="18" charset="0"/>
                                </a:rPr>
                              </m:ctrlPr>
                            </m:sSubSupPr>
                            <m:e>
                              <m:r>
                                <a:rPr lang="en-GB" sz="2800" i="1">
                                  <a:latin typeface="Cambria Math" panose="02040503050406030204" pitchFamily="18" charset="0"/>
                                  <a:ea typeface="Cambria Math" panose="02040503050406030204" pitchFamily="18" charset="0"/>
                                </a:rPr>
                                <m:t>𝜃</m:t>
                              </m:r>
                            </m:e>
                            <m:sub>
                              <m:r>
                                <a:rPr lang="sv-SE" sz="2800" i="1">
                                  <a:latin typeface="Cambria Math" panose="02040503050406030204" pitchFamily="18" charset="0"/>
                                </a:rPr>
                                <m:t>𝑘</m:t>
                              </m:r>
                            </m:sub>
                            <m:sup>
                              <m:d>
                                <m:dPr>
                                  <m:ctrlPr>
                                    <a:rPr lang="sv-SE" sz="2800" i="1">
                                      <a:latin typeface="Cambria Math" panose="02040503050406030204" pitchFamily="18" charset="0"/>
                                    </a:rPr>
                                  </m:ctrlPr>
                                </m:dPr>
                                <m:e>
                                  <m:r>
                                    <a:rPr lang="sv-SE" sz="2800" i="1">
                                      <a:latin typeface="Cambria Math" panose="02040503050406030204" pitchFamily="18" charset="0"/>
                                    </a:rPr>
                                    <m:t>𝑖</m:t>
                                  </m:r>
                                </m:e>
                              </m:d>
                            </m:sup>
                          </m:sSubSup>
                          <m:r>
                            <a:rPr lang="sv-SE" sz="2800" b="0" i="1" smtClean="0">
                              <a:latin typeface="Cambria Math" panose="02040503050406030204" pitchFamily="18" charset="0"/>
                            </a:rPr>
                            <m:t>|</m:t>
                          </m:r>
                          <m:sSub>
                            <m:sSubPr>
                              <m:ctrlPr>
                                <a:rPr lang="en-GB" sz="2800" i="1">
                                  <a:latin typeface="Cambria Math" panose="02040503050406030204" pitchFamily="18" charset="0"/>
                                  <a:ea typeface="Cambria Math" panose="02040503050406030204" pitchFamily="18" charset="0"/>
                                </a:rPr>
                              </m:ctrlPr>
                            </m:sSubPr>
                            <m:e>
                              <m:r>
                                <a:rPr lang="en-GB" sz="2800" i="1">
                                  <a:latin typeface="Cambria Math" panose="02040503050406030204" pitchFamily="18" charset="0"/>
                                  <a:ea typeface="Cambria Math" panose="02040503050406030204" pitchFamily="18" charset="0"/>
                                </a:rPr>
                                <m:t>𝑀</m:t>
                              </m:r>
                            </m:e>
                            <m:sub>
                              <m:r>
                                <a:rPr lang="en-GB" sz="2800" i="1">
                                  <a:latin typeface="Cambria Math" panose="02040503050406030204" pitchFamily="18" charset="0"/>
                                  <a:ea typeface="Cambria Math" panose="02040503050406030204" pitchFamily="18" charset="0"/>
                                </a:rPr>
                                <m:t>𝑘</m:t>
                              </m:r>
                            </m:sub>
                          </m:sSub>
                          <m:r>
                            <a:rPr lang="sv-SE" sz="2800" b="0" i="1" smtClean="0">
                              <a:latin typeface="Cambria Math" panose="02040503050406030204" pitchFamily="18" charset="0"/>
                              <a:ea typeface="Cambria Math" panose="02040503050406030204" pitchFamily="18" charset="0"/>
                            </a:rPr>
                            <m:t>)</m:t>
                          </m:r>
                        </m:num>
                        <m:den>
                          <m:r>
                            <a:rPr lang="sv-SE" sz="2800" b="0" i="1" smtClean="0">
                              <a:latin typeface="Cambria Math" panose="02040503050406030204" pitchFamily="18" charset="0"/>
                              <a:ea typeface="Cambria Math" panose="02040503050406030204" pitchFamily="18" charset="0"/>
                            </a:rPr>
                            <m:t>𝑞</m:t>
                          </m:r>
                          <m:r>
                            <a:rPr lang="sv-SE" sz="2800" b="0" i="1" smtClean="0">
                              <a:latin typeface="Cambria Math" panose="02040503050406030204" pitchFamily="18" charset="0"/>
                              <a:ea typeface="Cambria Math" panose="02040503050406030204" pitchFamily="18" charset="0"/>
                            </a:rPr>
                            <m:t>(</m:t>
                          </m:r>
                          <m:sSubSup>
                            <m:sSubSupPr>
                              <m:ctrlPr>
                                <a:rPr lang="en-GB" sz="2800" i="1">
                                  <a:latin typeface="Cambria Math" panose="02040503050406030204" pitchFamily="18" charset="0"/>
                                </a:rPr>
                              </m:ctrlPr>
                            </m:sSubSupPr>
                            <m:e>
                              <m:r>
                                <a:rPr lang="en-GB" sz="2800" i="1">
                                  <a:latin typeface="Cambria Math" panose="02040503050406030204" pitchFamily="18" charset="0"/>
                                  <a:ea typeface="Cambria Math" panose="02040503050406030204" pitchFamily="18" charset="0"/>
                                </a:rPr>
                                <m:t>𝜃</m:t>
                              </m:r>
                            </m:e>
                            <m:sub>
                              <m:r>
                                <a:rPr lang="sv-SE" sz="2800" i="1">
                                  <a:latin typeface="Cambria Math" panose="02040503050406030204" pitchFamily="18" charset="0"/>
                                </a:rPr>
                                <m:t>𝑘</m:t>
                              </m:r>
                            </m:sub>
                            <m:sup>
                              <m:d>
                                <m:dPr>
                                  <m:ctrlPr>
                                    <a:rPr lang="sv-SE" sz="2800" i="1">
                                      <a:latin typeface="Cambria Math" panose="02040503050406030204" pitchFamily="18" charset="0"/>
                                    </a:rPr>
                                  </m:ctrlPr>
                                </m:dPr>
                                <m:e>
                                  <m:r>
                                    <a:rPr lang="sv-SE" sz="2800" i="1">
                                      <a:latin typeface="Cambria Math" panose="02040503050406030204" pitchFamily="18" charset="0"/>
                                    </a:rPr>
                                    <m:t>𝑖</m:t>
                                  </m:r>
                                </m:e>
                              </m:d>
                            </m:sup>
                          </m:sSubSup>
                          <m:r>
                            <a:rPr lang="sv-SE" sz="2800" b="0" i="1" smtClean="0">
                              <a:latin typeface="Cambria Math" panose="02040503050406030204" pitchFamily="18" charset="0"/>
                              <a:ea typeface="Cambria Math" panose="02040503050406030204" pitchFamily="18" charset="0"/>
                            </a:rPr>
                            <m:t>)</m:t>
                          </m:r>
                        </m:den>
                      </m:f>
                    </m:oMath>
                  </m:oMathPara>
                </a14:m>
                <a:endParaRPr lang="en-GB" sz="2800" dirty="0"/>
              </a:p>
            </p:txBody>
          </p:sp>
        </mc:Choice>
        <mc:Fallback xmlns="">
          <p:sp>
            <p:nvSpPr>
              <p:cNvPr id="4" name="Rectangle 3"/>
              <p:cNvSpPr>
                <a:spLocks noRot="1" noChangeAspect="1" noMove="1" noResize="1" noEditPoints="1" noAdjustHandles="1" noChangeArrowheads="1" noChangeShapeType="1" noTextEdit="1"/>
              </p:cNvSpPr>
              <p:nvPr/>
            </p:nvSpPr>
            <p:spPr>
              <a:xfrm>
                <a:off x="2445657" y="2425895"/>
                <a:ext cx="7300686" cy="1268552"/>
              </a:xfrm>
              <a:prstGeom prst="rect">
                <a:avLst/>
              </a:prstGeom>
              <a:blipFill rotWithShape="0">
                <a:blip r:embed="rId4"/>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136910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Markov Chain Monte Carlo (MCMC)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a:t>Importance sampling works better than basic Monte Carlo, but not well for higher dimensions</a:t>
                </a:r>
              </a:p>
              <a:p>
                <a:r>
                  <a:rPr lang="en-GB" dirty="0"/>
                  <a:t>Create a Markov chain </a:t>
                </a:r>
                <a14:m>
                  <m:oMath xmlns:m="http://schemas.openxmlformats.org/officeDocument/2006/math">
                    <m:sSub>
                      <m:sSubPr>
                        <m:ctrlPr>
                          <a:rPr lang="en-GB" i="1" smtClean="0">
                            <a:latin typeface="Cambria Math" panose="02040503050406030204" pitchFamily="18" charset="0"/>
                          </a:rPr>
                        </m:ctrlPr>
                      </m:sSubPr>
                      <m:e>
                        <m:r>
                          <a:rPr lang="sv-SE" b="0" i="1" smtClean="0">
                            <a:latin typeface="Cambria Math" panose="02040503050406030204" pitchFamily="18" charset="0"/>
                          </a:rPr>
                          <m:t>𝑄</m:t>
                        </m:r>
                      </m:e>
                      <m:sub>
                        <m:r>
                          <a:rPr lang="sv-SE" b="0" i="1" smtClean="0">
                            <a:latin typeface="Cambria Math" panose="02040503050406030204" pitchFamily="18" charset="0"/>
                          </a:rPr>
                          <m:t>𝑖</m:t>
                        </m:r>
                      </m:sub>
                    </m:sSub>
                    <m:groupChr>
                      <m:groupChrPr>
                        <m:chr m:val="→"/>
                        <m:pos m:val="top"/>
                        <m:ctrlPr>
                          <a:rPr lang="en-GB" i="1" smtClean="0">
                            <a:latin typeface="Cambria Math" panose="02040503050406030204" pitchFamily="18" charset="0"/>
                          </a:rPr>
                        </m:ctrlPr>
                      </m:groupChrPr>
                      <m:e/>
                    </m:groupChr>
                    <m:sSub>
                      <m:sSubPr>
                        <m:ctrlPr>
                          <a:rPr lang="en-GB" i="1" smtClean="0">
                            <a:latin typeface="Cambria Math" panose="02040503050406030204" pitchFamily="18" charset="0"/>
                          </a:rPr>
                        </m:ctrlPr>
                      </m:sSubPr>
                      <m:e>
                        <m:r>
                          <a:rPr lang="sv-SE" b="0" i="1" smtClean="0">
                            <a:latin typeface="Cambria Math" panose="02040503050406030204" pitchFamily="18" charset="0"/>
                          </a:rPr>
                          <m:t>𝑄</m:t>
                        </m:r>
                      </m:e>
                      <m:sub>
                        <m:r>
                          <a:rPr lang="sv-SE" b="0" i="1" smtClean="0">
                            <a:latin typeface="Cambria Math" panose="02040503050406030204" pitchFamily="18" charset="0"/>
                          </a:rPr>
                          <m:t>𝑖</m:t>
                        </m:r>
                        <m:r>
                          <a:rPr lang="sv-SE" b="0" i="1" smtClean="0">
                            <a:latin typeface="Cambria Math" panose="02040503050406030204" pitchFamily="18" charset="0"/>
                          </a:rPr>
                          <m:t>+1</m:t>
                        </m:r>
                      </m:sub>
                    </m:sSub>
                    <m:r>
                      <a:rPr lang="sv-SE" b="0" i="1" smtClean="0">
                        <a:latin typeface="Cambria Math" panose="02040503050406030204" pitchFamily="18" charset="0"/>
                      </a:rPr>
                      <m:t>…</m:t>
                    </m:r>
                  </m:oMath>
                </a14:m>
                <a:r>
                  <a:rPr lang="en-GB" dirty="0"/>
                  <a:t> so that:</a:t>
                </a:r>
              </a:p>
              <a:p>
                <a:endParaRPr lang="en-GB" dirty="0"/>
              </a:p>
              <a:p>
                <a:endParaRPr lang="en-GB" dirty="0"/>
              </a:p>
              <a:p>
                <a:r>
                  <a:rPr lang="en-GB" dirty="0"/>
                  <a:t>Popular methods:</a:t>
                </a:r>
              </a:p>
              <a:p>
                <a:pPr lvl="1"/>
                <a:r>
                  <a:rPr lang="en-GB" dirty="0"/>
                  <a:t>Gibbs sampling</a:t>
                </a:r>
              </a:p>
              <a:p>
                <a:pPr lvl="1"/>
                <a:r>
                  <a:rPr lang="en-GB" dirty="0"/>
                  <a:t>Metropolis–Hastings algorithm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2241"/>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66822" y="3408946"/>
                <a:ext cx="4058355" cy="7212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GB" sz="2800" i="1">
                              <a:latin typeface="Cambria Math" panose="02040503050406030204" pitchFamily="18" charset="0"/>
                            </a:rPr>
                          </m:ctrlPr>
                        </m:funcPr>
                        <m:fName>
                          <m:limLow>
                            <m:limLowPr>
                              <m:ctrlPr>
                                <a:rPr lang="en-GB" sz="2800" i="1">
                                  <a:latin typeface="Cambria Math" panose="02040503050406030204" pitchFamily="18" charset="0"/>
                                </a:rPr>
                              </m:ctrlPr>
                            </m:limLowPr>
                            <m:e>
                              <m:r>
                                <m:rPr>
                                  <m:sty m:val="p"/>
                                </m:rPr>
                                <a:rPr lang="en-GB" sz="2800">
                                  <a:latin typeface="Cambria Math" panose="02040503050406030204" pitchFamily="18" charset="0"/>
                                </a:rPr>
                                <m:t>lim</m:t>
                              </m:r>
                            </m:e>
                            <m:lim>
                              <m:r>
                                <m:rPr>
                                  <m:brk m:alnAt="1"/>
                                </m:rPr>
                                <a:rPr lang="sv-SE" sz="2800" i="1">
                                  <a:latin typeface="Cambria Math" panose="02040503050406030204" pitchFamily="18" charset="0"/>
                                </a:rPr>
                                <m:t>𝑖</m:t>
                              </m:r>
                              <m:groupChr>
                                <m:groupChrPr>
                                  <m:chr m:val="→"/>
                                  <m:pos m:val="top"/>
                                  <m:ctrlPr>
                                    <a:rPr lang="sv-SE" sz="2800" i="1">
                                      <a:latin typeface="Cambria Math" panose="02040503050406030204" pitchFamily="18" charset="0"/>
                                    </a:rPr>
                                  </m:ctrlPr>
                                </m:groupChrPr>
                                <m:e/>
                              </m:groupChr>
                              <m:r>
                                <a:rPr lang="sv-SE" sz="2800" i="1">
                                  <a:latin typeface="Cambria Math" panose="02040503050406030204" pitchFamily="18" charset="0"/>
                                  <a:ea typeface="Cambria Math" panose="02040503050406030204" pitchFamily="18" charset="0"/>
                                </a:rPr>
                                <m:t>∞</m:t>
                              </m:r>
                            </m:lim>
                          </m:limLow>
                        </m:fName>
                        <m:e>
                          <m:sSub>
                            <m:sSubPr>
                              <m:ctrlPr>
                                <a:rPr lang="en-GB" sz="2800" i="1">
                                  <a:latin typeface="Cambria Math" panose="02040503050406030204" pitchFamily="18" charset="0"/>
                                </a:rPr>
                              </m:ctrlPr>
                            </m:sSubPr>
                            <m:e>
                              <m:r>
                                <a:rPr lang="sv-SE" sz="2800" i="1">
                                  <a:latin typeface="Cambria Math" panose="02040503050406030204" pitchFamily="18" charset="0"/>
                                </a:rPr>
                                <m:t>𝑄</m:t>
                              </m:r>
                            </m:e>
                            <m:sub>
                              <m:r>
                                <a:rPr lang="sv-SE" sz="2800" i="1">
                                  <a:latin typeface="Cambria Math" panose="02040503050406030204" pitchFamily="18" charset="0"/>
                                </a:rPr>
                                <m:t>𝑖</m:t>
                              </m:r>
                            </m:sub>
                          </m:sSub>
                          <m:d>
                            <m:dPr>
                              <m:ctrlPr>
                                <a:rPr lang="sv-SE" sz="2800" i="1">
                                  <a:latin typeface="Cambria Math" panose="02040503050406030204" pitchFamily="18" charset="0"/>
                                </a:rPr>
                              </m:ctrlPr>
                            </m:dPr>
                            <m:e>
                              <m:sSub>
                                <m:sSubPr>
                                  <m:ctrlPr>
                                    <a:rPr lang="sv-SE" sz="2800" i="1">
                                      <a:latin typeface="Cambria Math" panose="02040503050406030204" pitchFamily="18" charset="0"/>
                                    </a:rPr>
                                  </m:ctrlPr>
                                </m:sSubPr>
                                <m:e>
                                  <m:r>
                                    <a:rPr lang="sv-SE" sz="2800" i="1">
                                      <a:latin typeface="Cambria Math" panose="02040503050406030204" pitchFamily="18" charset="0"/>
                                      <a:ea typeface="Cambria Math" panose="02040503050406030204" pitchFamily="18" charset="0"/>
                                    </a:rPr>
                                    <m:t>𝜃</m:t>
                                  </m:r>
                                </m:e>
                                <m:sub>
                                  <m:r>
                                    <a:rPr lang="sv-SE" sz="2800" i="1">
                                      <a:latin typeface="Cambria Math" panose="02040503050406030204" pitchFamily="18" charset="0"/>
                                    </a:rPr>
                                    <m:t>𝑘</m:t>
                                  </m:r>
                                </m:sub>
                              </m:sSub>
                            </m:e>
                          </m:d>
                          <m:r>
                            <a:rPr lang="sv-SE" sz="2800" i="1">
                              <a:latin typeface="Cambria Math" panose="02040503050406030204" pitchFamily="18" charset="0"/>
                            </a:rPr>
                            <m:t>=</m:t>
                          </m:r>
                          <m:r>
                            <a:rPr lang="sv-SE" sz="2800" i="1">
                              <a:latin typeface="Cambria Math" panose="02040503050406030204" pitchFamily="18" charset="0"/>
                            </a:rPr>
                            <m:t>𝑃</m:t>
                          </m:r>
                          <m:r>
                            <a:rPr lang="sv-SE" sz="2800" i="1">
                              <a:latin typeface="Cambria Math" panose="02040503050406030204" pitchFamily="18" charset="0"/>
                            </a:rPr>
                            <m:t>(</m:t>
                          </m:r>
                          <m:sSub>
                            <m:sSubPr>
                              <m:ctrlPr>
                                <a:rPr lang="sv-SE" sz="2800" i="1">
                                  <a:latin typeface="Cambria Math" panose="02040503050406030204" pitchFamily="18" charset="0"/>
                                </a:rPr>
                              </m:ctrlPr>
                            </m:sSubPr>
                            <m:e>
                              <m:r>
                                <a:rPr lang="sv-SE" sz="2800" i="1">
                                  <a:latin typeface="Cambria Math" panose="02040503050406030204" pitchFamily="18" charset="0"/>
                                  <a:ea typeface="Cambria Math" panose="02040503050406030204" pitchFamily="18" charset="0"/>
                                </a:rPr>
                                <m:t>𝜃</m:t>
                              </m:r>
                            </m:e>
                            <m:sub>
                              <m:r>
                                <a:rPr lang="sv-SE" sz="2800" i="1">
                                  <a:latin typeface="Cambria Math" panose="02040503050406030204" pitchFamily="18" charset="0"/>
                                </a:rPr>
                                <m:t>𝑘</m:t>
                              </m:r>
                            </m:sub>
                          </m:sSub>
                          <m:r>
                            <a:rPr lang="sv-SE" sz="2800" i="1">
                              <a:latin typeface="Cambria Math" panose="02040503050406030204" pitchFamily="18" charset="0"/>
                              <a:ea typeface="Cambria Math" panose="02040503050406030204" pitchFamily="18" charset="0"/>
                            </a:rPr>
                            <m:t>|</m:t>
                          </m:r>
                          <m:r>
                            <a:rPr lang="sv-SE" sz="2800" i="1">
                              <a:latin typeface="Cambria Math" panose="02040503050406030204" pitchFamily="18" charset="0"/>
                              <a:ea typeface="Cambria Math" panose="02040503050406030204" pitchFamily="18" charset="0"/>
                            </a:rPr>
                            <m:t>𝐷</m:t>
                          </m:r>
                          <m:r>
                            <a:rPr lang="sv-SE" sz="2800" i="1">
                              <a:latin typeface="Cambria Math" panose="02040503050406030204" pitchFamily="18" charset="0"/>
                              <a:ea typeface="Cambria Math" panose="02040503050406030204" pitchFamily="18" charset="0"/>
                            </a:rPr>
                            <m:t>,</m:t>
                          </m:r>
                          <m:sSub>
                            <m:sSubPr>
                              <m:ctrlPr>
                                <a:rPr lang="sv-SE" sz="2800" i="1">
                                  <a:latin typeface="Cambria Math" panose="02040503050406030204" pitchFamily="18" charset="0"/>
                                  <a:ea typeface="Cambria Math" panose="02040503050406030204" pitchFamily="18" charset="0"/>
                                </a:rPr>
                              </m:ctrlPr>
                            </m:sSubPr>
                            <m:e>
                              <m:r>
                                <a:rPr lang="sv-SE" sz="2800" i="1">
                                  <a:latin typeface="Cambria Math" panose="02040503050406030204" pitchFamily="18" charset="0"/>
                                  <a:ea typeface="Cambria Math" panose="02040503050406030204" pitchFamily="18" charset="0"/>
                                </a:rPr>
                                <m:t>𝑀</m:t>
                              </m:r>
                            </m:e>
                            <m:sub>
                              <m:r>
                                <a:rPr lang="sv-SE" sz="2800" i="1">
                                  <a:latin typeface="Cambria Math" panose="02040503050406030204" pitchFamily="18" charset="0"/>
                                  <a:ea typeface="Cambria Math" panose="02040503050406030204" pitchFamily="18" charset="0"/>
                                </a:rPr>
                                <m:t>𝑘</m:t>
                              </m:r>
                            </m:sub>
                          </m:sSub>
                          <m:r>
                            <a:rPr lang="sv-SE" sz="2800" i="1">
                              <a:latin typeface="Cambria Math" panose="02040503050406030204" pitchFamily="18" charset="0"/>
                            </a:rPr>
                            <m:t>)</m:t>
                          </m:r>
                        </m:e>
                      </m:func>
                    </m:oMath>
                  </m:oMathPara>
                </a14:m>
                <a:endParaRPr lang="sv-SE"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4066822" y="3408946"/>
                <a:ext cx="4058355" cy="721223"/>
              </a:xfrm>
              <a:prstGeom prst="rect">
                <a:avLst/>
              </a:prstGeom>
              <a:blipFill rotWithShape="0">
                <a:blip r:embed="rId4"/>
                <a:stretch>
                  <a:fillRect/>
                </a:stretch>
              </a:blipFill>
            </p:spPr>
            <p:txBody>
              <a:bodyPr/>
              <a:lstStyle/>
              <a:p>
                <a:r>
                  <a:rPr lang="sv-SE">
                    <a:noFill/>
                  </a:rPr>
                  <a:t> </a:t>
                </a:r>
              </a:p>
            </p:txBody>
          </p:sp>
        </mc:Fallback>
      </mc:AlternateContent>
      <p:pic>
        <p:nvPicPr>
          <p:cNvPr id="4" name="Picture 3"/>
          <p:cNvPicPr>
            <a:picLocks noChangeAspect="1"/>
          </p:cNvPicPr>
          <p:nvPr/>
        </p:nvPicPr>
        <p:blipFill>
          <a:blip r:embed="rId5"/>
          <a:stretch>
            <a:fillRect/>
          </a:stretch>
        </p:blipFill>
        <p:spPr>
          <a:xfrm>
            <a:off x="8125177" y="4001294"/>
            <a:ext cx="2844862" cy="2534651"/>
          </a:xfrm>
          <a:prstGeom prst="rect">
            <a:avLst/>
          </a:prstGeom>
          <a:ln>
            <a:solidFill>
              <a:schemeClr val="tx1"/>
            </a:solidFill>
          </a:ln>
        </p:spPr>
      </p:pic>
    </p:spTree>
    <p:extLst>
      <p:ext uri="{BB962C8B-B14F-4D97-AF65-F5344CB8AC3E}">
        <p14:creationId xmlns:p14="http://schemas.microsoft.com/office/powerpoint/2010/main" val="3420182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Variational</a:t>
            </a:r>
            <a:r>
              <a:rPr lang="en-GB" dirty="0"/>
              <a:t> Bayes</a:t>
            </a:r>
          </a:p>
        </p:txBody>
      </p:sp>
      <p:sp>
        <p:nvSpPr>
          <p:cNvPr id="3" name="Content Placeholder 2"/>
          <p:cNvSpPr>
            <a:spLocks noGrp="1"/>
          </p:cNvSpPr>
          <p:nvPr>
            <p:ph idx="1"/>
          </p:nvPr>
        </p:nvSpPr>
        <p:spPr/>
        <p:txBody>
          <a:bodyPr/>
          <a:lstStyle/>
          <a:p>
            <a:r>
              <a:rPr lang="en-GB" dirty="0"/>
              <a:t>Posterior distribution approximated by a </a:t>
            </a:r>
            <a:r>
              <a:rPr lang="en-GB" dirty="0" err="1"/>
              <a:t>variational</a:t>
            </a:r>
            <a:r>
              <a:rPr lang="en-GB" dirty="0"/>
              <a:t> distribution: </a:t>
            </a:r>
          </a:p>
          <a:p>
            <a:endParaRPr lang="en-GB" dirty="0"/>
          </a:p>
          <a:p>
            <a:endParaRPr lang="en-GB" dirty="0"/>
          </a:p>
          <a:p>
            <a:r>
              <a:rPr lang="en-GB" dirty="0"/>
              <a:t>The approximation to </a:t>
            </a:r>
            <a:r>
              <a:rPr lang="en-GB" i="1" dirty="0"/>
              <a:t>P(Z|D) </a:t>
            </a:r>
            <a:r>
              <a:rPr lang="en-GB" dirty="0"/>
              <a:t>is found through dissimilarity measure:</a:t>
            </a:r>
            <a:endParaRPr lang="en-GB" i="1" dirty="0"/>
          </a:p>
        </p:txBody>
      </p:sp>
      <p:grpSp>
        <p:nvGrpSpPr>
          <p:cNvPr id="6" name="Group 5"/>
          <p:cNvGrpSpPr/>
          <p:nvPr/>
        </p:nvGrpSpPr>
        <p:grpSpPr>
          <a:xfrm>
            <a:off x="2776538" y="2547143"/>
            <a:ext cx="5612533" cy="406401"/>
            <a:chOff x="4338638" y="2483297"/>
            <a:chExt cx="5612533" cy="406401"/>
          </a:xfrm>
        </p:grpSpPr>
        <mc:AlternateContent xmlns:mc="http://schemas.openxmlformats.org/markup-compatibility/2006" xmlns:a14="http://schemas.microsoft.com/office/drawing/2010/main">
          <mc:Choice Requires="a14">
            <p:sp>
              <p:nvSpPr>
                <p:cNvPr id="4" name="Content Placeholder 4"/>
                <p:cNvSpPr txBox="1">
                  <a:spLocks/>
                </p:cNvSpPr>
                <p:nvPr/>
              </p:nvSpPr>
              <p:spPr>
                <a:xfrm>
                  <a:off x="4338638" y="2501900"/>
                  <a:ext cx="2516523" cy="387798"/>
                </a:xfrm>
                <a:prstGeom prst="rect">
                  <a:avLst/>
                </a:prstGeom>
                <a:noFill/>
              </p:spPr>
              <p:txBody>
                <a:bodyPr vert="horz" wrap="non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𝑃</m:t>
                        </m:r>
                        <m:d>
                          <m:dPr>
                            <m:ctrlPr>
                              <a:rPr lang="en-GB" i="1" smtClean="0">
                                <a:latin typeface="Cambria Math" panose="02040503050406030204" pitchFamily="18" charset="0"/>
                              </a:rPr>
                            </m:ctrlPr>
                          </m:dPr>
                          <m:e>
                            <m:r>
                              <a:rPr lang="en-GB" i="1" smtClean="0">
                                <a:latin typeface="Cambria Math" panose="02040503050406030204" pitchFamily="18" charset="0"/>
                              </a:rPr>
                              <m:t>𝑍</m:t>
                            </m:r>
                            <m:r>
                              <a:rPr lang="en-GB" i="1" smtClean="0">
                                <a:latin typeface="Cambria Math" panose="02040503050406030204" pitchFamily="18" charset="0"/>
                              </a:rPr>
                              <m:t>|</m:t>
                            </m:r>
                            <m:r>
                              <a:rPr lang="en-GB" b="0" i="1" smtClean="0">
                                <a:latin typeface="Cambria Math" panose="02040503050406030204" pitchFamily="18" charset="0"/>
                              </a:rPr>
                              <m:t>𝐷</m:t>
                            </m:r>
                          </m:e>
                        </m:d>
                        <m:r>
                          <a:rPr lang="en-GB" i="1">
                            <a:latin typeface="Cambria Math" panose="02040503050406030204" pitchFamily="18" charset="0"/>
                            <a:ea typeface="Cambria Math" panose="02040503050406030204" pitchFamily="18" charset="0"/>
                          </a:rPr>
                          <m:t>≈</m:t>
                        </m:r>
                        <m:r>
                          <a:rPr lang="en-GB" i="1" smtClean="0">
                            <a:latin typeface="Cambria Math" panose="02040503050406030204" pitchFamily="18" charset="0"/>
                            <a:ea typeface="Cambria Math" panose="02040503050406030204" pitchFamily="18" charset="0"/>
                          </a:rPr>
                          <m:t>𝑄</m:t>
                        </m:r>
                        <m:d>
                          <m:dPr>
                            <m:ctrlPr>
                              <a:rPr lang="en-GB" i="1" smtClean="0">
                                <a:latin typeface="Cambria Math" panose="02040503050406030204" pitchFamily="18" charset="0"/>
                                <a:ea typeface="Cambria Math" panose="02040503050406030204" pitchFamily="18" charset="0"/>
                              </a:rPr>
                            </m:ctrlPr>
                          </m:dPr>
                          <m:e>
                            <m:r>
                              <a:rPr lang="en-GB" i="1" smtClean="0">
                                <a:latin typeface="Cambria Math" panose="02040503050406030204" pitchFamily="18" charset="0"/>
                                <a:ea typeface="Cambria Math" panose="02040503050406030204" pitchFamily="18" charset="0"/>
                              </a:rPr>
                              <m:t>𝑍</m:t>
                            </m:r>
                          </m:e>
                        </m:d>
                        <m:r>
                          <a:rPr lang="en-GB"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4" name="Content Placeholder 4"/>
                <p:cNvSpPr txBox="1">
                  <a:spLocks noRot="1" noChangeAspect="1" noMove="1" noResize="1" noEditPoints="1" noAdjustHandles="1" noChangeArrowheads="1" noChangeShapeType="1" noTextEdit="1"/>
                </p:cNvSpPr>
                <p:nvPr/>
              </p:nvSpPr>
              <p:spPr>
                <a:xfrm>
                  <a:off x="4338638" y="2501900"/>
                  <a:ext cx="2516523" cy="387798"/>
                </a:xfrm>
                <a:prstGeom prst="rect">
                  <a:avLst/>
                </a:prstGeom>
                <a:blipFill>
                  <a:blip r:embed="rId3"/>
                  <a:stretch>
                    <a:fillRect l="-2663" t="-10938" b="-359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Content Placeholder 4"/>
                <p:cNvSpPr txBox="1">
                  <a:spLocks/>
                </p:cNvSpPr>
                <p:nvPr/>
              </p:nvSpPr>
              <p:spPr>
                <a:xfrm>
                  <a:off x="7243763" y="2483297"/>
                  <a:ext cx="2707408" cy="387798"/>
                </a:xfrm>
                <a:prstGeom prst="rect">
                  <a:avLst/>
                </a:prstGeom>
                <a:noFill/>
              </p:spPr>
              <p:txBody>
                <a:bodyPr vert="horz" wrap="non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ea typeface="Cambria Math" panose="02040503050406030204" pitchFamily="18" charset="0"/>
                    </a:rPr>
                    <a:t>e.g., </a:t>
                  </a:r>
                  <a14:m>
                    <m:oMath xmlns:m="http://schemas.openxmlformats.org/officeDocument/2006/math">
                      <m:r>
                        <a:rPr lang="en-GB" i="1" smtClean="0">
                          <a:latin typeface="Cambria Math" panose="02040503050406030204" pitchFamily="18" charset="0"/>
                          <a:ea typeface="Cambria Math" panose="02040503050406030204" pitchFamily="18" charset="0"/>
                        </a:rPr>
                        <m:t>𝑄</m:t>
                      </m:r>
                      <m:d>
                        <m:dPr>
                          <m:ctrlPr>
                            <a:rPr lang="en-GB" i="1" smtClean="0">
                              <a:latin typeface="Cambria Math" panose="02040503050406030204" pitchFamily="18" charset="0"/>
                              <a:ea typeface="Cambria Math" panose="02040503050406030204" pitchFamily="18" charset="0"/>
                            </a:rPr>
                          </m:ctrlPr>
                        </m:dPr>
                        <m:e>
                          <m:r>
                            <a:rPr lang="en-GB" i="1" smtClean="0">
                              <a:latin typeface="Cambria Math" panose="02040503050406030204" pitchFamily="18" charset="0"/>
                              <a:ea typeface="Cambria Math" panose="02040503050406030204" pitchFamily="18" charset="0"/>
                            </a:rPr>
                            <m:t>𝑍</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𝑄</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m:t>
                      </m:r>
                    </m:oMath>
                  </a14:m>
                  <a:endParaRPr lang="en-GB" dirty="0"/>
                </a:p>
              </p:txBody>
            </p:sp>
          </mc:Choice>
          <mc:Fallback xmlns="">
            <p:sp>
              <p:nvSpPr>
                <p:cNvPr id="5" name="Content Placeholder 4"/>
                <p:cNvSpPr txBox="1">
                  <a:spLocks noRot="1" noChangeAspect="1" noMove="1" noResize="1" noEditPoints="1" noAdjustHandles="1" noChangeArrowheads="1" noChangeShapeType="1" noTextEdit="1"/>
                </p:cNvSpPr>
                <p:nvPr/>
              </p:nvSpPr>
              <p:spPr>
                <a:xfrm>
                  <a:off x="7243763" y="2483297"/>
                  <a:ext cx="2707408" cy="387798"/>
                </a:xfrm>
                <a:prstGeom prst="rect">
                  <a:avLst/>
                </a:prstGeom>
                <a:blipFill>
                  <a:blip r:embed="rId4"/>
                  <a:stretch>
                    <a:fillRect l="-7883" t="-38095" b="-57143"/>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 name="TextBox 6"/>
              <p:cNvSpPr txBox="1"/>
              <p:nvPr/>
            </p:nvSpPr>
            <p:spPr>
              <a:xfrm>
                <a:off x="5700822" y="4269427"/>
                <a:ext cx="456701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𝑙𝑜𝑔𝑃</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𝐷</m:t>
                          </m:r>
                        </m:e>
                      </m:d>
                      <m:r>
                        <a:rPr lang="en-GB" sz="2800" b="0" i="1" smtClean="0">
                          <a:latin typeface="Cambria Math" panose="02040503050406030204" pitchFamily="18" charset="0"/>
                        </a:rPr>
                        <m:t>=</m:t>
                      </m:r>
                      <m:r>
                        <a:rPr lang="en-GB" sz="2800" b="0" i="1" smtClean="0">
                          <a:latin typeface="Cambria Math" panose="02040503050406030204" pitchFamily="18" charset="0"/>
                        </a:rPr>
                        <m:t>𝐾𝐿</m:t>
                      </m:r>
                      <m:r>
                        <a:rPr lang="en-GB" sz="2800" b="0" i="1" smtClean="0">
                          <a:latin typeface="Cambria Math" panose="02040503050406030204" pitchFamily="18" charset="0"/>
                        </a:rPr>
                        <m:t>(</m:t>
                      </m:r>
                      <m:r>
                        <a:rPr lang="en-GB" sz="2800" b="0" i="1" smtClean="0">
                          <a:latin typeface="Cambria Math" panose="02040503050406030204" pitchFamily="18" charset="0"/>
                        </a:rPr>
                        <m:t>𝑄</m:t>
                      </m:r>
                      <m:r>
                        <a:rPr lang="en-GB" sz="2800" b="0" i="1" smtClean="0">
                          <a:latin typeface="Cambria Math" panose="02040503050406030204" pitchFamily="18" charset="0"/>
                        </a:rPr>
                        <m:t>|</m:t>
                      </m:r>
                      <m:d>
                        <m:dPr>
                          <m:begChr m:val="|"/>
                          <m:ctrlPr>
                            <a:rPr lang="en-GB" sz="2800" b="0" i="1" smtClean="0">
                              <a:latin typeface="Cambria Math" panose="02040503050406030204" pitchFamily="18" charset="0"/>
                            </a:rPr>
                          </m:ctrlPr>
                        </m:dPr>
                        <m:e>
                          <m:r>
                            <a:rPr lang="en-GB" sz="2800" b="0" i="1" smtClean="0">
                              <a:latin typeface="Cambria Math" panose="02040503050406030204" pitchFamily="18" charset="0"/>
                            </a:rPr>
                            <m:t>𝑃</m:t>
                          </m:r>
                        </m:e>
                      </m:d>
                      <m:r>
                        <a:rPr lang="en-GB" sz="2800" b="0" i="1" smtClean="0">
                          <a:latin typeface="Cambria Math" panose="02040503050406030204" pitchFamily="18" charset="0"/>
                        </a:rPr>
                        <m:t>+</m:t>
                      </m:r>
                      <m:r>
                        <a:rPr lang="en-GB" sz="2800" b="0" i="1" smtClean="0">
                          <a:latin typeface="Cambria Math" panose="02040503050406030204" pitchFamily="18" charset="0"/>
                        </a:rPr>
                        <m:t>𝐿</m:t>
                      </m:r>
                      <m:r>
                        <a:rPr lang="en-GB" sz="2800" b="0" i="1" smtClean="0">
                          <a:latin typeface="Cambria Math" panose="02040503050406030204" pitchFamily="18" charset="0"/>
                        </a:rPr>
                        <m:t>(</m:t>
                      </m:r>
                      <m:r>
                        <a:rPr lang="en-GB" sz="2800" b="0" i="1" smtClean="0">
                          <a:latin typeface="Cambria Math" panose="02040503050406030204" pitchFamily="18" charset="0"/>
                        </a:rPr>
                        <m:t>𝑄</m:t>
                      </m:r>
                      <m:r>
                        <a:rPr lang="en-GB" sz="2800" b="0" i="1" smtClean="0">
                          <a:latin typeface="Cambria Math" panose="02040503050406030204" pitchFamily="18" charset="0"/>
                        </a:rPr>
                        <m:t>)</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5700822" y="4269427"/>
                <a:ext cx="4567019" cy="430887"/>
              </a:xfrm>
              <a:prstGeom prst="rect">
                <a:avLst/>
              </a:prstGeom>
              <a:blipFill rotWithShape="0">
                <a:blip r:embed="rId5"/>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24159" y="4269428"/>
                <a:ext cx="153965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𝐾𝐿</m:t>
                      </m:r>
                      <m:r>
                        <a:rPr lang="en-GB" sz="2800" b="0" i="1" smtClean="0">
                          <a:latin typeface="Cambria Math" panose="02040503050406030204" pitchFamily="18" charset="0"/>
                        </a:rPr>
                        <m:t>(</m:t>
                      </m:r>
                      <m:r>
                        <a:rPr lang="en-GB" sz="2800" b="0" i="1" smtClean="0">
                          <a:latin typeface="Cambria Math" panose="02040503050406030204" pitchFamily="18" charset="0"/>
                        </a:rPr>
                        <m:t>𝑄</m:t>
                      </m:r>
                      <m:r>
                        <a:rPr lang="en-GB" sz="2800" b="0" i="1" smtClean="0">
                          <a:latin typeface="Cambria Math" panose="02040503050406030204" pitchFamily="18" charset="0"/>
                        </a:rPr>
                        <m:t>|</m:t>
                      </m:r>
                      <m:d>
                        <m:dPr>
                          <m:begChr m:val="|"/>
                          <m:ctrlPr>
                            <a:rPr lang="en-GB" sz="2800" b="0" i="1" smtClean="0">
                              <a:latin typeface="Cambria Math" panose="02040503050406030204" pitchFamily="18" charset="0"/>
                            </a:rPr>
                          </m:ctrlPr>
                        </m:dPr>
                        <m:e>
                          <m:r>
                            <a:rPr lang="en-GB" sz="2800" b="0" i="1" smtClean="0">
                              <a:latin typeface="Cambria Math" panose="02040503050406030204" pitchFamily="18" charset="0"/>
                            </a:rPr>
                            <m:t>𝑃</m:t>
                          </m:r>
                        </m:e>
                      </m:d>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924159" y="4269428"/>
                <a:ext cx="1539652" cy="430887"/>
              </a:xfrm>
              <a:prstGeom prst="rect">
                <a:avLst/>
              </a:prstGeom>
              <a:blipFill rotWithShape="0">
                <a:blip r:embed="rId6"/>
                <a:stretch>
                  <a:fillRect/>
                </a:stretch>
              </a:blipFill>
            </p:spPr>
            <p:txBody>
              <a:bodyPr/>
              <a:lstStyle/>
              <a:p>
                <a:r>
                  <a:rPr lang="sv-SE">
                    <a:noFill/>
                  </a:rPr>
                  <a:t> </a:t>
                </a:r>
              </a:p>
            </p:txBody>
          </p:sp>
        </mc:Fallback>
      </mc:AlternateContent>
      <p:sp>
        <p:nvSpPr>
          <p:cNvPr id="9" name="Left-Right Arrow 8"/>
          <p:cNvSpPr/>
          <p:nvPr/>
        </p:nvSpPr>
        <p:spPr>
          <a:xfrm>
            <a:off x="4125116" y="4287889"/>
            <a:ext cx="914400" cy="447675"/>
          </a:xfrm>
          <a:prstGeom prst="lef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7"/>
          <a:stretch>
            <a:fillRect/>
          </a:stretch>
        </p:blipFill>
        <p:spPr>
          <a:xfrm>
            <a:off x="1096268" y="5471661"/>
            <a:ext cx="4410075" cy="904875"/>
          </a:xfrm>
          <a:prstGeom prst="rect">
            <a:avLst/>
          </a:prstGeom>
          <a:ln w="57150">
            <a:solidFill>
              <a:srgbClr val="FF0000"/>
            </a:solidFill>
          </a:ln>
        </p:spPr>
      </p:pic>
      <p:cxnSp>
        <p:nvCxnSpPr>
          <p:cNvPr id="12" name="Straight Arrow Connector 11"/>
          <p:cNvCxnSpPr>
            <a:stCxn id="13" idx="0"/>
          </p:cNvCxnSpPr>
          <p:nvPr/>
        </p:nvCxnSpPr>
        <p:spPr>
          <a:xfrm flipV="1">
            <a:off x="9127150" y="4735564"/>
            <a:ext cx="559291" cy="12992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86459" y="6034800"/>
            <a:ext cx="2281382" cy="400110"/>
          </a:xfrm>
          <a:prstGeom prst="rect">
            <a:avLst/>
          </a:prstGeom>
          <a:noFill/>
          <a:ln w="57150">
            <a:solidFill>
              <a:srgbClr val="FF0000"/>
            </a:solidFill>
          </a:ln>
        </p:spPr>
        <p:txBody>
          <a:bodyPr wrap="square" rtlCol="0">
            <a:spAutoFit/>
          </a:bodyPr>
          <a:lstStyle/>
          <a:p>
            <a:pPr algn="ctr"/>
            <a:r>
              <a:rPr lang="en-GB" sz="2000" dirty="0"/>
              <a:t>The free energy!</a:t>
            </a:r>
          </a:p>
        </p:txBody>
      </p:sp>
    </p:spTree>
    <p:extLst>
      <p:ext uri="{BB962C8B-B14F-4D97-AF65-F5344CB8AC3E}">
        <p14:creationId xmlns:p14="http://schemas.microsoft.com/office/powerpoint/2010/main" val="17004232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Learning Resources</a:t>
            </a:r>
          </a:p>
        </p:txBody>
      </p:sp>
      <p:sp>
        <p:nvSpPr>
          <p:cNvPr id="3" name="Content Placeholder 2"/>
          <p:cNvSpPr>
            <a:spLocks noGrp="1"/>
          </p:cNvSpPr>
          <p:nvPr>
            <p:ph idx="1"/>
          </p:nvPr>
        </p:nvSpPr>
        <p:spPr/>
        <p:txBody>
          <a:bodyPr>
            <a:normAutofit fontScale="85000" lnSpcReduction="20000"/>
          </a:bodyPr>
          <a:lstStyle/>
          <a:p>
            <a:r>
              <a:rPr lang="en-US" dirty="0">
                <a:hlinkClick r:id="rId3"/>
              </a:rPr>
              <a:t>https://www.youtube.com/watch?v=lEDpZmq5rBw&amp;t=529s</a:t>
            </a:r>
            <a:endParaRPr lang="en-US" dirty="0"/>
          </a:p>
          <a:p>
            <a:r>
              <a:rPr lang="en-US" dirty="0"/>
              <a:t>Dienes, Z. (2014). Using Bayes to get the most out of non-significant results. Frontiers in Psychology, 5: 781. </a:t>
            </a:r>
          </a:p>
          <a:p>
            <a:r>
              <a:rPr lang="en-US" dirty="0" err="1"/>
              <a:t>Rouder</a:t>
            </a:r>
            <a:r>
              <a:rPr lang="en-US" dirty="0"/>
              <a:t>, J.N., &amp; Morey, R. D. (2012). Default Bayes factors for model selection in regression. Multivariate Behavioral Research, 47, 877–903. </a:t>
            </a:r>
          </a:p>
          <a:p>
            <a:r>
              <a:rPr lang="en-US" dirty="0" err="1"/>
              <a:t>Wagenmakers</a:t>
            </a:r>
            <a:r>
              <a:rPr lang="en-US" dirty="0"/>
              <a:t>, E.-J. (2007). A practical solution to the pervasive problems of p-</a:t>
            </a:r>
            <a:r>
              <a:rPr lang="en-US" dirty="0" err="1"/>
              <a:t>values.Psychonomic</a:t>
            </a:r>
            <a:r>
              <a:rPr lang="en-US" dirty="0"/>
              <a:t> Bulletin &amp; Review, 14, 779–804</a:t>
            </a:r>
          </a:p>
          <a:p>
            <a:r>
              <a:rPr lang="en-GB" dirty="0"/>
              <a:t>Judd, C. M., McClelland, G. H., &amp; Ryan, C. S. (2008). </a:t>
            </a:r>
            <a:r>
              <a:rPr lang="en-GB" i="1" dirty="0"/>
              <a:t>Data Analysis: A Model Comparison Approach, Second Edition</a:t>
            </a:r>
            <a:r>
              <a:rPr lang="en-GB" dirty="0"/>
              <a:t> (2 edition). New York ; Hove: Routledge.</a:t>
            </a:r>
          </a:p>
          <a:p>
            <a:r>
              <a:rPr lang="sv-SE" dirty="0">
                <a:hlinkClick r:id="rId4"/>
              </a:rPr>
              <a:t>http://www.gatsby.ucl.ac.uk/teaching/courses/ml1-2016.html</a:t>
            </a:r>
            <a:endParaRPr lang="sv-SE" dirty="0"/>
          </a:p>
          <a:p>
            <a:r>
              <a:rPr lang="en-US" dirty="0">
                <a:hlinkClick r:id="rId5"/>
              </a:rPr>
              <a:t>http://theanalysisinstitute.com/assumptions-of-the-general-linear-model-and-how-to-check-them/</a:t>
            </a:r>
            <a:r>
              <a:rPr lang="en-US" dirty="0"/>
              <a:t> </a:t>
            </a:r>
          </a:p>
          <a:p>
            <a:r>
              <a:rPr lang="en-US" dirty="0"/>
              <a:t>Zucchini- An Introduction to Model Selection </a:t>
            </a:r>
          </a:p>
          <a:p>
            <a:endParaRPr lang="sv-SE" dirty="0"/>
          </a:p>
        </p:txBody>
      </p:sp>
    </p:spTree>
    <p:extLst>
      <p:ext uri="{BB962C8B-B14F-4D97-AF65-F5344CB8AC3E}">
        <p14:creationId xmlns:p14="http://schemas.microsoft.com/office/powerpoint/2010/main" val="58969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i="1" dirty="0" smtClean="0">
                <a:latin typeface="+mn-lt"/>
              </a:rPr>
              <a:t>…but what really is a model?</a:t>
            </a:r>
            <a:endParaRPr lang="en-GB" sz="3200" b="1" i="1" dirty="0">
              <a:latin typeface="+mn-lt"/>
            </a:endParaRPr>
          </a:p>
        </p:txBody>
      </p:sp>
    </p:spTree>
    <p:extLst>
      <p:ext uri="{BB962C8B-B14F-4D97-AF65-F5344CB8AC3E}">
        <p14:creationId xmlns:p14="http://schemas.microsoft.com/office/powerpoint/2010/main" val="959353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i="1" dirty="0" smtClean="0">
                <a:latin typeface="+mn-lt"/>
              </a:rPr>
              <a:t>…but what really is a model?</a:t>
            </a:r>
            <a:endParaRPr lang="en-GB" sz="3200" b="1" i="1" dirty="0">
              <a:latin typeface="+mn-lt"/>
            </a:endParaRPr>
          </a:p>
        </p:txBody>
      </p:sp>
      <p:pic>
        <p:nvPicPr>
          <p:cNvPr id="4" name="Picture 3"/>
          <p:cNvPicPr>
            <a:picLocks noChangeAspect="1"/>
          </p:cNvPicPr>
          <p:nvPr/>
        </p:nvPicPr>
        <p:blipFill rotWithShape="1">
          <a:blip r:embed="rId3"/>
          <a:srcRect l="16458" t="17962" r="63750" b="47038"/>
          <a:stretch/>
        </p:blipFill>
        <p:spPr>
          <a:xfrm>
            <a:off x="8116614" y="1555411"/>
            <a:ext cx="3144973" cy="3128421"/>
          </a:xfrm>
          <a:prstGeom prst="rect">
            <a:avLst/>
          </a:prstGeom>
        </p:spPr>
      </p:pic>
      <p:pic>
        <p:nvPicPr>
          <p:cNvPr id="6" name="Picture 5"/>
          <p:cNvPicPr>
            <a:picLocks noChangeAspect="1"/>
          </p:cNvPicPr>
          <p:nvPr/>
        </p:nvPicPr>
        <p:blipFill rotWithShape="1">
          <a:blip r:embed="rId4"/>
          <a:srcRect l="16217" b="28067"/>
          <a:stretch/>
        </p:blipFill>
        <p:spPr>
          <a:xfrm>
            <a:off x="4279629" y="1690688"/>
            <a:ext cx="3221960" cy="2077084"/>
          </a:xfrm>
          <a:prstGeom prst="rect">
            <a:avLst/>
          </a:prstGeom>
        </p:spPr>
      </p:pic>
      <p:grpSp>
        <p:nvGrpSpPr>
          <p:cNvPr id="15" name="Group 14"/>
          <p:cNvGrpSpPr/>
          <p:nvPr/>
        </p:nvGrpSpPr>
        <p:grpSpPr>
          <a:xfrm>
            <a:off x="1635079" y="1690688"/>
            <a:ext cx="3221960" cy="2077084"/>
            <a:chOff x="7818458" y="1961620"/>
            <a:chExt cx="3221960" cy="2077084"/>
          </a:xfrm>
        </p:grpSpPr>
        <p:pic>
          <p:nvPicPr>
            <p:cNvPr id="7" name="Picture 6"/>
            <p:cNvPicPr>
              <a:picLocks noChangeAspect="1"/>
            </p:cNvPicPr>
            <p:nvPr/>
          </p:nvPicPr>
          <p:blipFill rotWithShape="1">
            <a:blip r:embed="rId4"/>
            <a:srcRect l="16217" b="28067"/>
            <a:stretch/>
          </p:blipFill>
          <p:spPr>
            <a:xfrm>
              <a:off x="7818458" y="1961620"/>
              <a:ext cx="3221960" cy="2077084"/>
            </a:xfrm>
            <a:prstGeom prst="rect">
              <a:avLst/>
            </a:prstGeom>
          </p:spPr>
        </p:pic>
        <p:pic>
          <p:nvPicPr>
            <p:cNvPr id="5" name="Picture 4"/>
            <p:cNvPicPr>
              <a:picLocks noChangeAspect="1"/>
            </p:cNvPicPr>
            <p:nvPr/>
          </p:nvPicPr>
          <p:blipFill rotWithShape="1">
            <a:blip r:embed="rId5"/>
            <a:srcRect l="13798" t="13680" r="13858" b="19941"/>
            <a:stretch/>
          </p:blipFill>
          <p:spPr>
            <a:xfrm>
              <a:off x="7899399" y="2165350"/>
              <a:ext cx="1778001" cy="1845401"/>
            </a:xfrm>
            <a:prstGeom prst="rect">
              <a:avLst/>
            </a:prstGeom>
          </p:spPr>
        </p:pic>
        <p:cxnSp>
          <p:nvCxnSpPr>
            <p:cNvPr id="9" name="Straight Connector 8"/>
            <p:cNvCxnSpPr/>
            <p:nvPr/>
          </p:nvCxnSpPr>
          <p:spPr>
            <a:xfrm flipV="1">
              <a:off x="7818458" y="2165350"/>
              <a:ext cx="1922442" cy="1682750"/>
            </a:xfrm>
            <a:prstGeom prst="line">
              <a:avLst/>
            </a:prstGeom>
            <a:ln w="28575"/>
          </p:spPr>
          <p:style>
            <a:lnRef idx="1">
              <a:schemeClr val="accent4"/>
            </a:lnRef>
            <a:fillRef idx="0">
              <a:schemeClr val="accent4"/>
            </a:fillRef>
            <a:effectRef idx="0">
              <a:schemeClr val="accent4"/>
            </a:effectRef>
            <a:fontRef idx="minor">
              <a:schemeClr val="tx1"/>
            </a:fontRef>
          </p:style>
        </p:cxnSp>
      </p:grpSp>
      <p:pic>
        <p:nvPicPr>
          <p:cNvPr id="1026" name="Picture 2" descr="http://daily-diamond.com/wp-content/uploads/2014/08/happinessequation.jpg"/>
          <p:cNvPicPr>
            <a:picLocks noChangeAspect="1" noChangeArrowheads="1"/>
          </p:cNvPicPr>
          <p:nvPr/>
        </p:nvPicPr>
        <p:blipFill rotWithShape="1">
          <a:blip r:embed="rId6">
            <a:extLst>
              <a:ext uri="{28A0092B-C50C-407E-A947-70E740481C1C}">
                <a14:useLocalDpi xmlns:a14="http://schemas.microsoft.com/office/drawing/2010/main" val="0"/>
              </a:ext>
            </a:extLst>
          </a:blip>
          <a:srcRect b="68584"/>
          <a:stretch/>
        </p:blipFill>
        <p:spPr bwMode="auto">
          <a:xfrm>
            <a:off x="1173476" y="5425715"/>
            <a:ext cx="6310096" cy="8968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7"/>
          <a:srcRect l="17115" t="28088" r="53141" b="68014"/>
          <a:stretch/>
        </p:blipFill>
        <p:spPr>
          <a:xfrm>
            <a:off x="1124581" y="4548555"/>
            <a:ext cx="6652063" cy="544780"/>
          </a:xfrm>
          <a:prstGeom prst="rect">
            <a:avLst/>
          </a:prstGeom>
        </p:spPr>
      </p:pic>
    </p:spTree>
    <p:extLst>
      <p:ext uri="{BB962C8B-B14F-4D97-AF65-F5344CB8AC3E}">
        <p14:creationId xmlns:p14="http://schemas.microsoft.com/office/powerpoint/2010/main" val="689824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mn-lt"/>
              </a:rPr>
              <a:t>Model fitting is </a:t>
            </a:r>
            <a:r>
              <a:rPr lang="en-US" sz="3200" b="1" u="sng" dirty="0" smtClean="0">
                <a:latin typeface="+mn-lt"/>
              </a:rPr>
              <a:t>not</a:t>
            </a:r>
            <a:r>
              <a:rPr lang="en-US" sz="3200" b="1" dirty="0" smtClean="0">
                <a:latin typeface="+mn-lt"/>
              </a:rPr>
              <a:t> Model selection/comparison</a:t>
            </a:r>
            <a:endParaRPr lang="en-US" sz="3200" b="1" dirty="0">
              <a:latin typeface="+mn-lt"/>
            </a:endParaRPr>
          </a:p>
        </p:txBody>
      </p:sp>
      <p:sp>
        <p:nvSpPr>
          <p:cNvPr id="8" name="Rectangle 7"/>
          <p:cNvSpPr/>
          <p:nvPr/>
        </p:nvSpPr>
        <p:spPr>
          <a:xfrm>
            <a:off x="122844" y="4161099"/>
            <a:ext cx="170233" cy="201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160719" y="4296036"/>
            <a:ext cx="170233" cy="201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039702" y="4253428"/>
            <a:ext cx="170233" cy="201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061759" y="4334644"/>
            <a:ext cx="170233" cy="2015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93078" y="6100557"/>
            <a:ext cx="11668502" cy="460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1795795" y="4378136"/>
            <a:ext cx="1019907" cy="39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798764" y="4367201"/>
            <a:ext cx="1019907" cy="39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769290" y="4407274"/>
            <a:ext cx="1019907" cy="39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0678910" y="4367200"/>
            <a:ext cx="1019907" cy="394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282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7620</TotalTime>
  <Words>6482</Words>
  <Application>Microsoft Office PowerPoint</Application>
  <PresentationFormat>Widescreen</PresentationFormat>
  <Paragraphs>907</Paragraphs>
  <Slides>63</Slides>
  <Notes>61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3" baseType="lpstr">
      <vt:lpstr>Arial</vt:lpstr>
      <vt:lpstr>Calibri</vt:lpstr>
      <vt:lpstr>Calibri Light</vt:lpstr>
      <vt:lpstr>Cambria</vt:lpstr>
      <vt:lpstr>Cambria Math</vt:lpstr>
      <vt:lpstr>Helvetica Neue</vt:lpstr>
      <vt:lpstr>Mangal</vt:lpstr>
      <vt:lpstr>Wingdings</vt:lpstr>
      <vt:lpstr>Office Theme</vt:lpstr>
      <vt:lpstr>Bitmap Image</vt:lpstr>
      <vt:lpstr>Model Selection/Comparison </vt:lpstr>
      <vt:lpstr>Outline</vt:lpstr>
      <vt:lpstr>PowerPoint Presentation</vt:lpstr>
      <vt:lpstr>PowerPoint Presentation</vt:lpstr>
      <vt:lpstr>PowerPoint Presentation</vt:lpstr>
      <vt:lpstr>PowerPoint Presentation</vt:lpstr>
      <vt:lpstr>…but what really is a model?</vt:lpstr>
      <vt:lpstr>…but what really is a model?</vt:lpstr>
      <vt:lpstr>Model fitting is not Model selection/comparison</vt:lpstr>
      <vt:lpstr>Model fitting is not Model selection/comparison</vt:lpstr>
      <vt:lpstr>Model fitting is not Model selection/comparison</vt:lpstr>
      <vt:lpstr>Outline</vt:lpstr>
      <vt:lpstr>General Linear Model and assumptions</vt:lpstr>
      <vt:lpstr>Model selection for General Linear Model – F test</vt:lpstr>
      <vt:lpstr>Model selection for General Linear Model – F test</vt:lpstr>
      <vt:lpstr>Model selection for General Linear Model – F test</vt:lpstr>
      <vt:lpstr>Overfitting? What’s the problem?</vt:lpstr>
      <vt:lpstr>Overfitting? What’s the problem?</vt:lpstr>
      <vt:lpstr>Overfitting? What’s the problem?</vt:lpstr>
      <vt:lpstr>Overfitting? What’s the problem?</vt:lpstr>
      <vt:lpstr>Outline</vt:lpstr>
      <vt:lpstr>Likelihood is not Probability</vt:lpstr>
      <vt:lpstr>Maximum Likelihood Estimation </vt:lpstr>
      <vt:lpstr>Maximum Likelihood Estimation </vt:lpstr>
      <vt:lpstr>Maximum Likelihood Estimation </vt:lpstr>
      <vt:lpstr>Maximum Likelihood Estimation </vt:lpstr>
      <vt:lpstr> Model comparison for Maximum Likelihood </vt:lpstr>
      <vt:lpstr> Model comparison for Maximum Likelihood </vt:lpstr>
      <vt:lpstr> Model comparison for Maximum Likelihood </vt:lpstr>
      <vt:lpstr>Outline</vt:lpstr>
      <vt:lpstr>Model Comparison with Akaike Information Criterion (AIC)</vt:lpstr>
      <vt:lpstr>Model Comparison with Akaike Information Criterion (AIC)</vt:lpstr>
      <vt:lpstr>Model Comparison with Akaike Information Criterion (AIC)</vt:lpstr>
      <vt:lpstr>Model Comparison with Akaike Information Criterion (AIC)</vt:lpstr>
      <vt:lpstr>Overfitting? Still a problem!!?!?</vt:lpstr>
      <vt:lpstr>Overfitting? Still a problem!!?!?</vt:lpstr>
      <vt:lpstr>Overfitting? Still a problem!!?!?</vt:lpstr>
      <vt:lpstr>Cross-validation</vt:lpstr>
      <vt:lpstr>Cross-validation</vt:lpstr>
      <vt:lpstr>Cross-validation</vt:lpstr>
      <vt:lpstr>Cross Validation</vt:lpstr>
      <vt:lpstr>Cross Validation</vt:lpstr>
      <vt:lpstr>Cross Validation</vt:lpstr>
      <vt:lpstr>PowerPoint Presentation</vt:lpstr>
      <vt:lpstr>The Bayes factor</vt:lpstr>
      <vt:lpstr>The Bayes factor – use in practice </vt:lpstr>
      <vt:lpstr>The Bayesian Occam’s razor </vt:lpstr>
      <vt:lpstr>Calculating the Bayes factor</vt:lpstr>
      <vt:lpstr>Evaluating the model evidence</vt:lpstr>
      <vt:lpstr>Conceptual overview of different methods: </vt:lpstr>
      <vt:lpstr>Conceptual overview of different methods: </vt:lpstr>
      <vt:lpstr>Conceptual overview of different methods: </vt:lpstr>
      <vt:lpstr>Conceptual overview of different methods: </vt:lpstr>
      <vt:lpstr>Bayesian model selection - Comparison of methods</vt:lpstr>
      <vt:lpstr>The end! </vt:lpstr>
      <vt:lpstr>Exact analytic evaluation</vt:lpstr>
      <vt:lpstr>Laplace’s method</vt:lpstr>
      <vt:lpstr>Bayesian information criterion (BIC)</vt:lpstr>
      <vt:lpstr>Monte Carlo sampling</vt:lpstr>
      <vt:lpstr>Importance sampling</vt:lpstr>
      <vt:lpstr>Markov Chain Monte Carlo (MCMC)</vt:lpstr>
      <vt:lpstr>Variational Bayes</vt:lpstr>
      <vt:lpstr>Learning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Bayesian Model Selection</dc:title>
  <dc:creator>Mikael Brudfors</dc:creator>
  <cp:lastModifiedBy>Rachel Bedder</cp:lastModifiedBy>
  <cp:revision>875</cp:revision>
  <dcterms:created xsi:type="dcterms:W3CDTF">2017-02-12T12:34:25Z</dcterms:created>
  <dcterms:modified xsi:type="dcterms:W3CDTF">2018-02-14T11:31:57Z</dcterms:modified>
</cp:coreProperties>
</file>