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embeddings/oleObject1.bin" ContentType="application/vnd.openxmlformats-officedocument.oleObject"/>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286" r:id="rId4"/>
    <p:sldId id="258" r:id="rId5"/>
    <p:sldId id="287" r:id="rId6"/>
    <p:sldId id="259" r:id="rId7"/>
    <p:sldId id="270" r:id="rId8"/>
    <p:sldId id="271" r:id="rId9"/>
    <p:sldId id="264" r:id="rId10"/>
    <p:sldId id="272" r:id="rId11"/>
    <p:sldId id="260" r:id="rId12"/>
    <p:sldId id="273" r:id="rId13"/>
    <p:sldId id="275" r:id="rId14"/>
    <p:sldId id="266" r:id="rId15"/>
    <p:sldId id="274" r:id="rId16"/>
    <p:sldId id="276" r:id="rId17"/>
    <p:sldId id="265" r:id="rId18"/>
    <p:sldId id="277" r:id="rId19"/>
    <p:sldId id="278" r:id="rId20"/>
    <p:sldId id="261" r:id="rId21"/>
    <p:sldId id="279" r:id="rId22"/>
    <p:sldId id="280" r:id="rId23"/>
    <p:sldId id="281" r:id="rId24"/>
    <p:sldId id="262" r:id="rId25"/>
    <p:sldId id="263" r:id="rId26"/>
    <p:sldId id="283" r:id="rId27"/>
    <p:sldId id="284" r:id="rId28"/>
    <p:sldId id="268" r:id="rId29"/>
    <p:sldId id="285" r:id="rId30"/>
    <p:sldId id="269" r:id="rId31"/>
    <p:sldId id="267" r:id="rId32"/>
    <p:sldId id="288"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0" autoAdjust="0"/>
    <p:restoredTop sz="67082" autoAdjust="0"/>
  </p:normalViewPr>
  <p:slideViewPr>
    <p:cSldViewPr snapToGrid="0">
      <p:cViewPr varScale="1">
        <p:scale>
          <a:sx n="45" d="100"/>
          <a:sy n="45" d="100"/>
        </p:scale>
        <p:origin x="-1352" y="-104"/>
      </p:cViewPr>
      <p:guideLst>
        <p:guide orient="horz" pos="2160"/>
        <p:guide pos="3840"/>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692225-C38D-45F3-B359-ED4061A920D6}" type="datetimeFigureOut">
              <a:rPr lang="en-GB" smtClean="0"/>
              <a:t>13/12/17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9C571B-26C1-4D72-8E63-A928DE9E5A49}" type="slidenum">
              <a:rPr lang="en-GB" smtClean="0"/>
              <a:t>‹#›</a:t>
            </a:fld>
            <a:endParaRPr lang="en-GB"/>
          </a:p>
        </p:txBody>
      </p:sp>
    </p:spTree>
    <p:extLst>
      <p:ext uri="{BB962C8B-B14F-4D97-AF65-F5344CB8AC3E}">
        <p14:creationId xmlns:p14="http://schemas.microsoft.com/office/powerpoint/2010/main" val="2730287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9C571B-26C1-4D72-8E63-A928DE9E5A49}" type="slidenum">
              <a:rPr lang="en-GB" smtClean="0"/>
              <a:t>1</a:t>
            </a:fld>
            <a:endParaRPr lang="en-GB"/>
          </a:p>
        </p:txBody>
      </p:sp>
    </p:spTree>
    <p:extLst>
      <p:ext uri="{BB962C8B-B14F-4D97-AF65-F5344CB8AC3E}">
        <p14:creationId xmlns:p14="http://schemas.microsoft.com/office/powerpoint/2010/main" val="1398826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r>
              <a:rPr lang="en-GB" baseline="0" dirty="0" smtClean="0"/>
              <a:t>But we have some t-statistic  and the area under the curve gives the probability that our t statistic could have </a:t>
            </a:r>
            <a:r>
              <a:rPr lang="en-GB" baseline="0" dirty="0" err="1" smtClean="0"/>
              <a:t>occured</a:t>
            </a:r>
            <a:endParaRPr lang="en-GB" baseline="0" dirty="0" smtClean="0"/>
          </a:p>
          <a:p>
            <a:endParaRPr lang="en-GB" baseline="0" dirty="0" smtClean="0"/>
          </a:p>
          <a:p>
            <a:r>
              <a:rPr lang="en-GB" baseline="0" dirty="0" smtClean="0"/>
              <a:t>If </a:t>
            </a:r>
            <a:r>
              <a:rPr lang="en-GB" baseline="0" dirty="0" err="1" smtClean="0"/>
              <a:t>pval</a:t>
            </a:r>
            <a:r>
              <a:rPr lang="en-GB" baseline="0" dirty="0" smtClean="0"/>
              <a:t> exceeds alpha, we can reject the null hypothesis</a:t>
            </a:r>
          </a:p>
          <a:p>
            <a:endParaRPr lang="en-GB" baseline="0" dirty="0" smtClean="0"/>
          </a:p>
          <a:p>
            <a:r>
              <a:rPr lang="en-GB" baseline="0" dirty="0" smtClean="0"/>
              <a:t>Okay so this all sounds great, but when we are using imaging data we have thousands of t-statistics to compare with alpha threshold</a:t>
            </a:r>
          </a:p>
        </p:txBody>
      </p:sp>
      <p:sp>
        <p:nvSpPr>
          <p:cNvPr id="4" name="Slide Number Placeholder 3"/>
          <p:cNvSpPr>
            <a:spLocks noGrp="1"/>
          </p:cNvSpPr>
          <p:nvPr>
            <p:ph type="sldNum" sz="quarter" idx="10"/>
          </p:nvPr>
        </p:nvSpPr>
        <p:spPr/>
        <p:txBody>
          <a:bodyPr/>
          <a:lstStyle/>
          <a:p>
            <a:fld id="{5A9C571B-26C1-4D72-8E63-A928DE9E5A49}" type="slidenum">
              <a:rPr lang="en-GB" smtClean="0"/>
              <a:t>10</a:t>
            </a:fld>
            <a:endParaRPr lang="en-GB"/>
          </a:p>
        </p:txBody>
      </p:sp>
    </p:spTree>
    <p:extLst>
      <p:ext uri="{BB962C8B-B14F-4D97-AF65-F5344CB8AC3E}">
        <p14:creationId xmlns:p14="http://schemas.microsoft.com/office/powerpoint/2010/main" val="3450696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alpha is constant</a:t>
            </a:r>
            <a:r>
              <a:rPr lang="en-GB" baseline="0" dirty="0" smtClean="0"/>
              <a:t> (.05) the more tests you have, the more false positives there will be</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3000 is still only 5% of our data but this can still</a:t>
            </a:r>
            <a:r>
              <a:rPr lang="en-GB" baseline="0" dirty="0" smtClean="0"/>
              <a:t> lead to erroneous findings.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5A9C571B-26C1-4D72-8E63-A928DE9E5A49}" type="slidenum">
              <a:rPr lang="en-GB" smtClean="0"/>
              <a:t>11</a:t>
            </a:fld>
            <a:endParaRPr lang="en-GB"/>
          </a:p>
        </p:txBody>
      </p:sp>
    </p:spTree>
    <p:extLst>
      <p:ext uri="{BB962C8B-B14F-4D97-AF65-F5344CB8AC3E}">
        <p14:creationId xmlns:p14="http://schemas.microsoft.com/office/powerpoint/2010/main" val="3178785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probability of having one p value less than .05 grows </a:t>
            </a:r>
            <a:r>
              <a:rPr lang="en-GB" baseline="0" dirty="0" err="1" smtClean="0"/>
              <a:t>expotentially</a:t>
            </a:r>
            <a:r>
              <a:rPr lang="en-GB" baseline="0" dirty="0" smtClean="0"/>
              <a:t> with independent tests</a:t>
            </a:r>
          </a:p>
          <a:p>
            <a:endParaRPr lang="en-GB" baseline="0" dirty="0" smtClean="0"/>
          </a:p>
          <a:p>
            <a:r>
              <a:rPr lang="en-GB" baseline="0" dirty="0" smtClean="0"/>
              <a:t>This is termed family wise error, briefly explain the different kinds of error, but we will focus on familywise</a:t>
            </a:r>
          </a:p>
          <a:p>
            <a:endParaRPr lang="en-GB" baseline="0" dirty="0" smtClean="0"/>
          </a:p>
          <a:p>
            <a:r>
              <a:rPr lang="en-GB" baseline="0" dirty="0" smtClean="0"/>
              <a:t>So we need to adjust our threshold, but what kind of error do we want to guard against when we do this?</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5A9C571B-26C1-4D72-8E63-A928DE9E5A49}" type="slidenum">
              <a:rPr lang="en-GB" smtClean="0"/>
              <a:t>12</a:t>
            </a:fld>
            <a:endParaRPr lang="en-GB"/>
          </a:p>
        </p:txBody>
      </p:sp>
    </p:spTree>
    <p:extLst>
      <p:ext uri="{BB962C8B-B14F-4D97-AF65-F5344CB8AC3E}">
        <p14:creationId xmlns:p14="http://schemas.microsoft.com/office/powerpoint/2010/main" val="2694714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Per comparison</a:t>
            </a:r>
            <a:br>
              <a:rPr lang="en-GB" baseline="0" dirty="0" smtClean="0"/>
            </a:br>
            <a:r>
              <a:rPr lang="en-GB" baseline="0" dirty="0" smtClean="0"/>
              <a:t>5% of null voxels will be false positives</a:t>
            </a:r>
          </a:p>
          <a:p>
            <a:endParaRPr lang="en-GB" baseline="0" dirty="0" smtClean="0"/>
          </a:p>
        </p:txBody>
      </p:sp>
      <p:sp>
        <p:nvSpPr>
          <p:cNvPr id="4" name="Slide Number Placeholder 3"/>
          <p:cNvSpPr>
            <a:spLocks noGrp="1"/>
          </p:cNvSpPr>
          <p:nvPr>
            <p:ph type="sldNum" sz="quarter" idx="10"/>
          </p:nvPr>
        </p:nvSpPr>
        <p:spPr/>
        <p:txBody>
          <a:bodyPr/>
          <a:lstStyle/>
          <a:p>
            <a:fld id="{5A9C571B-26C1-4D72-8E63-A928DE9E5A49}" type="slidenum">
              <a:rPr lang="en-GB" smtClean="0"/>
              <a:t>13</a:t>
            </a:fld>
            <a:endParaRPr lang="en-GB"/>
          </a:p>
        </p:txBody>
      </p:sp>
    </p:spTree>
    <p:extLst>
      <p:ext uri="{BB962C8B-B14F-4D97-AF65-F5344CB8AC3E}">
        <p14:creationId xmlns:p14="http://schemas.microsoft.com/office/powerpoint/2010/main" val="3900831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Family</a:t>
            </a:r>
            <a:r>
              <a:rPr lang="en-GB" baseline="0" dirty="0" smtClean="0"/>
              <a:t> is a group of statistics we want to make inferences about</a:t>
            </a:r>
          </a:p>
          <a:p>
            <a:endParaRPr lang="en-GB" baseline="0" dirty="0" smtClean="0"/>
          </a:p>
          <a:p>
            <a:r>
              <a:rPr lang="en-GB" baseline="0" dirty="0" smtClean="0"/>
              <a:t>Family-wise error rate</a:t>
            </a:r>
            <a:br>
              <a:rPr lang="en-GB" baseline="0" dirty="0" smtClean="0"/>
            </a:br>
            <a:r>
              <a:rPr lang="en-GB" baseline="0" dirty="0" smtClean="0"/>
              <a:t/>
            </a:r>
            <a:br>
              <a:rPr lang="en-GB" baseline="0" dirty="0" smtClean="0"/>
            </a:br>
            <a:r>
              <a:rPr lang="en-GB" baseline="0" dirty="0" smtClean="0"/>
              <a:t>this means that there is only a 5% chance of the study having ANY false positives. So if you ran 20 null studies, only 1 would have a false positive statistical finding</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5A9C571B-26C1-4D72-8E63-A928DE9E5A49}" type="slidenum">
              <a:rPr lang="en-GB" smtClean="0"/>
              <a:t>14</a:t>
            </a:fld>
            <a:endParaRPr lang="en-GB"/>
          </a:p>
        </p:txBody>
      </p:sp>
    </p:spTree>
    <p:extLst>
      <p:ext uri="{BB962C8B-B14F-4D97-AF65-F5344CB8AC3E}">
        <p14:creationId xmlns:p14="http://schemas.microsoft.com/office/powerpoint/2010/main" val="4138766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False discovery rate</a:t>
            </a:r>
          </a:p>
          <a:p>
            <a:r>
              <a:rPr lang="en-GB" baseline="0" dirty="0" smtClean="0"/>
              <a:t>Proportion of false positives, increases statistical power as you make fewer type II errors </a:t>
            </a:r>
            <a:endParaRPr lang="en-GB" dirty="0" smtClean="0"/>
          </a:p>
          <a:p>
            <a:endParaRPr lang="en-GB" baseline="0" dirty="0" smtClean="0"/>
          </a:p>
          <a:p>
            <a:endParaRPr lang="en-GB" baseline="0" dirty="0" smtClean="0"/>
          </a:p>
          <a:p>
            <a:r>
              <a:rPr lang="en-GB" baseline="0" dirty="0" smtClean="0"/>
              <a:t>FEW probability of making any false positive at all, FDR controls for a lower proportion of false positives, instead of guarding against making any at all</a:t>
            </a:r>
          </a:p>
          <a:p>
            <a:endParaRPr lang="en-GB" baseline="0" dirty="0" smtClean="0"/>
          </a:p>
        </p:txBody>
      </p:sp>
      <p:sp>
        <p:nvSpPr>
          <p:cNvPr id="4" name="Slide Number Placeholder 3"/>
          <p:cNvSpPr>
            <a:spLocks noGrp="1"/>
          </p:cNvSpPr>
          <p:nvPr>
            <p:ph type="sldNum" sz="quarter" idx="10"/>
          </p:nvPr>
        </p:nvSpPr>
        <p:spPr/>
        <p:txBody>
          <a:bodyPr/>
          <a:lstStyle/>
          <a:p>
            <a:fld id="{5A9C571B-26C1-4D72-8E63-A928DE9E5A49}" type="slidenum">
              <a:rPr lang="en-GB" smtClean="0"/>
              <a:t>15</a:t>
            </a:fld>
            <a:endParaRPr lang="en-GB"/>
          </a:p>
        </p:txBody>
      </p:sp>
    </p:spTree>
    <p:extLst>
      <p:ext uri="{BB962C8B-B14F-4D97-AF65-F5344CB8AC3E}">
        <p14:creationId xmlns:p14="http://schemas.microsoft.com/office/powerpoint/2010/main" val="3266919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r>
              <a:rPr lang="en-GB" baseline="0" dirty="0" smtClean="0"/>
              <a:t>Bonferroni controls FEW</a:t>
            </a:r>
          </a:p>
          <a:p>
            <a:endParaRPr lang="en-GB" baseline="0" dirty="0" smtClean="0"/>
          </a:p>
          <a:p>
            <a:r>
              <a:rPr lang="en-GB" baseline="0" dirty="0" smtClean="0"/>
              <a:t>To illustrate this…</a:t>
            </a:r>
          </a:p>
        </p:txBody>
      </p:sp>
      <p:sp>
        <p:nvSpPr>
          <p:cNvPr id="4" name="Slide Number Placeholder 3"/>
          <p:cNvSpPr>
            <a:spLocks noGrp="1"/>
          </p:cNvSpPr>
          <p:nvPr>
            <p:ph type="sldNum" sz="quarter" idx="10"/>
          </p:nvPr>
        </p:nvSpPr>
        <p:spPr/>
        <p:txBody>
          <a:bodyPr/>
          <a:lstStyle/>
          <a:p>
            <a:fld id="{5A9C571B-26C1-4D72-8E63-A928DE9E5A49}" type="slidenum">
              <a:rPr lang="en-GB" smtClean="0"/>
              <a:t>16</a:t>
            </a:fld>
            <a:endParaRPr lang="en-GB"/>
          </a:p>
        </p:txBody>
      </p:sp>
    </p:spTree>
    <p:extLst>
      <p:ext uri="{BB962C8B-B14F-4D97-AF65-F5344CB8AC3E}">
        <p14:creationId xmlns:p14="http://schemas.microsoft.com/office/powerpoint/2010/main" val="1968064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Atlantic Salmon where shown pictures of humans in social situations in an experiment to explore the neural correlates with interspecies perspective taking. </a:t>
            </a:r>
          </a:p>
          <a:p>
            <a:endParaRPr lang="en-GB" baseline="0" dirty="0" smtClean="0"/>
          </a:p>
          <a:p>
            <a:r>
              <a:rPr lang="en-GB" baseline="0" dirty="0" smtClean="0"/>
              <a:t>Small sample size of one salmon, who was importantly also dead, however </a:t>
            </a:r>
            <a:r>
              <a:rPr lang="en-GB" baseline="0" dirty="0" err="1" smtClean="0"/>
              <a:t>groundbreakingly</a:t>
            </a:r>
            <a:r>
              <a:rPr lang="en-GB" baseline="0" dirty="0" smtClean="0"/>
              <a:t> they found neural activation!</a:t>
            </a:r>
            <a:endParaRPr lang="en-GB" dirty="0"/>
          </a:p>
        </p:txBody>
      </p:sp>
      <p:sp>
        <p:nvSpPr>
          <p:cNvPr id="4" name="Slide Number Placeholder 3"/>
          <p:cNvSpPr>
            <a:spLocks noGrp="1"/>
          </p:cNvSpPr>
          <p:nvPr>
            <p:ph type="sldNum" sz="quarter" idx="10"/>
          </p:nvPr>
        </p:nvSpPr>
        <p:spPr/>
        <p:txBody>
          <a:bodyPr/>
          <a:lstStyle/>
          <a:p>
            <a:fld id="{5A9C571B-26C1-4D72-8E63-A928DE9E5A49}" type="slidenum">
              <a:rPr lang="en-GB" smtClean="0"/>
              <a:t>17</a:t>
            </a:fld>
            <a:endParaRPr lang="en-GB"/>
          </a:p>
        </p:txBody>
      </p:sp>
    </p:spTree>
    <p:extLst>
      <p:ext uri="{BB962C8B-B14F-4D97-AF65-F5344CB8AC3E}">
        <p14:creationId xmlns:p14="http://schemas.microsoft.com/office/powerpoint/2010/main" val="718684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Keeping their individual voxel alpha value at .001 they excitingly found 16 out of 8064 voxels</a:t>
            </a:r>
          </a:p>
          <a:p>
            <a:endParaRPr lang="en-GB" baseline="0" dirty="0" smtClean="0"/>
          </a:p>
          <a:p>
            <a:r>
              <a:rPr lang="en-GB" baseline="0" dirty="0" smtClean="0"/>
              <a:t>So the problem is clear &gt; when you make multiple comparisons in a family of statistical tests you are very likely to have many false positives</a:t>
            </a:r>
          </a:p>
          <a:p>
            <a:endParaRPr lang="en-GB" baseline="0" dirty="0" smtClean="0"/>
          </a:p>
          <a:p>
            <a:r>
              <a:rPr lang="en-GB" baseline="0" dirty="0" smtClean="0"/>
              <a:t>&gt; but what is the solution? We need to make the threshold higher to decrease the probability of false positives</a:t>
            </a:r>
          </a:p>
        </p:txBody>
      </p:sp>
      <p:sp>
        <p:nvSpPr>
          <p:cNvPr id="4" name="Slide Number Placeholder 3"/>
          <p:cNvSpPr>
            <a:spLocks noGrp="1"/>
          </p:cNvSpPr>
          <p:nvPr>
            <p:ph type="sldNum" sz="quarter" idx="10"/>
          </p:nvPr>
        </p:nvSpPr>
        <p:spPr/>
        <p:txBody>
          <a:bodyPr/>
          <a:lstStyle/>
          <a:p>
            <a:fld id="{5A9C571B-26C1-4D72-8E63-A928DE9E5A49}" type="slidenum">
              <a:rPr lang="en-GB" smtClean="0"/>
              <a:t>18</a:t>
            </a:fld>
            <a:endParaRPr lang="en-GB"/>
          </a:p>
        </p:txBody>
      </p:sp>
    </p:spTree>
    <p:extLst>
      <p:ext uri="{BB962C8B-B14F-4D97-AF65-F5344CB8AC3E}">
        <p14:creationId xmlns:p14="http://schemas.microsoft.com/office/powerpoint/2010/main" val="524312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These contrasts indicated no active voxels, even when they allowed the individual voxel alpha to be set to .25</a:t>
            </a:r>
          </a:p>
          <a:p>
            <a:endParaRPr lang="en-GB" baseline="0" dirty="0" smtClean="0"/>
          </a:p>
          <a:p>
            <a:r>
              <a:rPr lang="en-GB" baseline="0" dirty="0" smtClean="0"/>
              <a:t>One way to solve the MCP, particularly correcting for family wise error is </a:t>
            </a:r>
            <a:r>
              <a:rPr lang="en-GB" baseline="0" dirty="0" err="1" smtClean="0"/>
              <a:t>Bonferroni</a:t>
            </a:r>
            <a:r>
              <a:rPr lang="en-GB" baseline="0" dirty="0" smtClean="0"/>
              <a:t> correction</a:t>
            </a:r>
          </a:p>
        </p:txBody>
      </p:sp>
      <p:sp>
        <p:nvSpPr>
          <p:cNvPr id="4" name="Slide Number Placeholder 3"/>
          <p:cNvSpPr>
            <a:spLocks noGrp="1"/>
          </p:cNvSpPr>
          <p:nvPr>
            <p:ph type="sldNum" sz="quarter" idx="10"/>
          </p:nvPr>
        </p:nvSpPr>
        <p:spPr/>
        <p:txBody>
          <a:bodyPr/>
          <a:lstStyle/>
          <a:p>
            <a:fld id="{5A9C571B-26C1-4D72-8E63-A928DE9E5A49}" type="slidenum">
              <a:rPr lang="en-GB" smtClean="0"/>
              <a:t>19</a:t>
            </a:fld>
            <a:endParaRPr lang="en-GB"/>
          </a:p>
        </p:txBody>
      </p:sp>
    </p:spTree>
    <p:extLst>
      <p:ext uri="{BB962C8B-B14F-4D97-AF65-F5344CB8AC3E}">
        <p14:creationId xmlns:p14="http://schemas.microsoft.com/office/powerpoint/2010/main" val="981329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Random</a:t>
            </a:r>
            <a:r>
              <a:rPr lang="en-GB" baseline="0" dirty="0" smtClean="0"/>
              <a:t> field theory is essentially how we correct for the multiple comparisons problem in neuroimaging, when are working with imaging data where we are making discrete observations of a highly spatially correlated image?</a:t>
            </a:r>
            <a:endParaRPr lang="en-GB" dirty="0" smtClean="0"/>
          </a:p>
          <a:p>
            <a:endParaRPr lang="en-GB" dirty="0"/>
          </a:p>
        </p:txBody>
      </p:sp>
      <p:sp>
        <p:nvSpPr>
          <p:cNvPr id="4" name="Slide Number Placeholder 3"/>
          <p:cNvSpPr>
            <a:spLocks noGrp="1"/>
          </p:cNvSpPr>
          <p:nvPr>
            <p:ph type="sldNum" sz="quarter" idx="10"/>
          </p:nvPr>
        </p:nvSpPr>
        <p:spPr/>
        <p:txBody>
          <a:bodyPr/>
          <a:lstStyle/>
          <a:p>
            <a:fld id="{5A9C571B-26C1-4D72-8E63-A928DE9E5A49}" type="slidenum">
              <a:rPr lang="en-GB" smtClean="0"/>
              <a:t>2</a:t>
            </a:fld>
            <a:endParaRPr lang="en-GB"/>
          </a:p>
        </p:txBody>
      </p:sp>
    </p:spTree>
    <p:extLst>
      <p:ext uri="{BB962C8B-B14F-4D97-AF65-F5344CB8AC3E}">
        <p14:creationId xmlns:p14="http://schemas.microsoft.com/office/powerpoint/2010/main" val="11349327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Control FWER by finding</a:t>
            </a:r>
            <a:r>
              <a:rPr lang="en-GB" baseline="0" dirty="0" smtClean="0"/>
              <a:t> an appropriate alpha value for the number of independent t-tests needed to perform.</a:t>
            </a:r>
          </a:p>
          <a:p>
            <a:endParaRPr lang="en-GB" baseline="0" dirty="0" smtClean="0"/>
          </a:p>
          <a:p>
            <a:r>
              <a:rPr lang="en-GB" baseline="0" dirty="0" smtClean="0"/>
              <a:t>FWE is scaled by the number of independent tests giving us a new threshold for our t-statistic</a:t>
            </a:r>
          </a:p>
        </p:txBody>
      </p:sp>
      <p:sp>
        <p:nvSpPr>
          <p:cNvPr id="4" name="Slide Number Placeholder 3"/>
          <p:cNvSpPr>
            <a:spLocks noGrp="1"/>
          </p:cNvSpPr>
          <p:nvPr>
            <p:ph type="sldNum" sz="quarter" idx="10"/>
          </p:nvPr>
        </p:nvSpPr>
        <p:spPr/>
        <p:txBody>
          <a:bodyPr/>
          <a:lstStyle/>
          <a:p>
            <a:fld id="{5A9C571B-26C1-4D72-8E63-A928DE9E5A49}" type="slidenum">
              <a:rPr lang="en-GB" smtClean="0"/>
              <a:t>20</a:t>
            </a:fld>
            <a:endParaRPr lang="en-GB"/>
          </a:p>
        </p:txBody>
      </p:sp>
    </p:spTree>
    <p:extLst>
      <p:ext uri="{BB962C8B-B14F-4D97-AF65-F5344CB8AC3E}">
        <p14:creationId xmlns:p14="http://schemas.microsoft.com/office/powerpoint/2010/main" val="1364224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a:t>
            </a:r>
            <a:r>
              <a:rPr lang="en-GB" baseline="0" dirty="0" smtClean="0"/>
              <a:t> show this analytically</a:t>
            </a:r>
            <a:endParaRPr lang="en-GB" dirty="0"/>
          </a:p>
        </p:txBody>
      </p:sp>
      <p:sp>
        <p:nvSpPr>
          <p:cNvPr id="4" name="Slide Number Placeholder 3"/>
          <p:cNvSpPr>
            <a:spLocks noGrp="1"/>
          </p:cNvSpPr>
          <p:nvPr>
            <p:ph type="sldNum" sz="quarter" idx="10"/>
          </p:nvPr>
        </p:nvSpPr>
        <p:spPr/>
        <p:txBody>
          <a:bodyPr/>
          <a:lstStyle/>
          <a:p>
            <a:fld id="{5A9C571B-26C1-4D72-8E63-A928DE9E5A49}" type="slidenum">
              <a:rPr lang="en-GB" smtClean="0"/>
              <a:t>21</a:t>
            </a:fld>
            <a:endParaRPr lang="en-GB"/>
          </a:p>
        </p:txBody>
      </p:sp>
    </p:spTree>
    <p:extLst>
      <p:ext uri="{BB962C8B-B14F-4D97-AF65-F5344CB8AC3E}">
        <p14:creationId xmlns:p14="http://schemas.microsoft.com/office/powerpoint/2010/main" val="1415368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Statistical map can then be </a:t>
            </a:r>
            <a:r>
              <a:rPr lang="en-GB" dirty="0" err="1" smtClean="0"/>
              <a:t>thresholded</a:t>
            </a:r>
            <a:r>
              <a:rPr lang="en-GB" baseline="0" dirty="0" smtClean="0"/>
              <a:t> to only show t Values &gt; than </a:t>
            </a:r>
            <a:r>
              <a:rPr lang="en-GB" baseline="0" dirty="0" err="1" smtClean="0"/>
              <a:t>ua</a:t>
            </a:r>
            <a:endParaRPr lang="en-GB" baseline="0" dirty="0" smtClean="0"/>
          </a:p>
          <a:p>
            <a:r>
              <a:rPr lang="en-GB" baseline="0" dirty="0" smtClean="0"/>
              <a:t>Fewer significant voxels</a:t>
            </a:r>
          </a:p>
          <a:p>
            <a:endParaRPr lang="en-GB" baseline="0" dirty="0" smtClean="0"/>
          </a:p>
          <a:p>
            <a:r>
              <a:rPr lang="en-GB" baseline="0" dirty="0" smtClean="0"/>
              <a:t>Adjust threshold so any values above threshold are unlikely under the null hypothesis (height </a:t>
            </a:r>
            <a:r>
              <a:rPr lang="en-GB" baseline="0" dirty="0" err="1" smtClean="0"/>
              <a:t>thresholding</a:t>
            </a:r>
            <a:r>
              <a:rPr lang="en-GB" baseline="0" dirty="0" smtClean="0"/>
              <a:t>)</a:t>
            </a:r>
          </a:p>
          <a:p>
            <a:endParaRPr lang="en-GB" baseline="0" dirty="0" smtClean="0"/>
          </a:p>
          <a:p>
            <a:r>
              <a:rPr lang="en-GB" baseline="0" dirty="0" smtClean="0"/>
              <a:t>So this sounds logical, so why don’t we use just use this for imaging data, why both with complicated things like random field theory if we have this nice simple correction?</a:t>
            </a:r>
            <a:endParaRPr lang="en-GB" dirty="0"/>
          </a:p>
        </p:txBody>
      </p:sp>
      <p:sp>
        <p:nvSpPr>
          <p:cNvPr id="4" name="Slide Number Placeholder 3"/>
          <p:cNvSpPr>
            <a:spLocks noGrp="1"/>
          </p:cNvSpPr>
          <p:nvPr>
            <p:ph type="sldNum" sz="quarter" idx="10"/>
          </p:nvPr>
        </p:nvSpPr>
        <p:spPr/>
        <p:txBody>
          <a:bodyPr/>
          <a:lstStyle/>
          <a:p>
            <a:fld id="{5A9C571B-26C1-4D72-8E63-A928DE9E5A49}" type="slidenum">
              <a:rPr lang="en-GB" smtClean="0"/>
              <a:t>22</a:t>
            </a:fld>
            <a:endParaRPr lang="en-GB"/>
          </a:p>
        </p:txBody>
      </p:sp>
    </p:spTree>
    <p:extLst>
      <p:ext uri="{BB962C8B-B14F-4D97-AF65-F5344CB8AC3E}">
        <p14:creationId xmlns:p14="http://schemas.microsoft.com/office/powerpoint/2010/main" val="2063832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Critical</a:t>
            </a:r>
            <a:r>
              <a:rPr lang="en-GB" baseline="0" dirty="0" smtClean="0"/>
              <a:t> difference between a set of discrete statistical values</a:t>
            </a:r>
          </a:p>
          <a:p>
            <a:endParaRPr lang="en-GB" baseline="0" dirty="0" smtClean="0"/>
          </a:p>
          <a:p>
            <a:r>
              <a:rPr lang="en-GB" baseline="0" dirty="0" smtClean="0"/>
              <a:t> imaging data is that we are essentially discretely sampling from a continuous function, where voxels will be spatially correlated</a:t>
            </a:r>
          </a:p>
          <a:p>
            <a:endParaRPr lang="en-GB" baseline="0" dirty="0" smtClean="0"/>
          </a:p>
          <a:p>
            <a:r>
              <a:rPr lang="en-GB" baseline="0" dirty="0" smtClean="0"/>
              <a:t>For many reasons, we don’t know how much each one contributes to the smoothness</a:t>
            </a:r>
          </a:p>
          <a:p>
            <a:endParaRPr lang="en-GB" baseline="0" dirty="0" smtClean="0"/>
          </a:p>
          <a:p>
            <a:r>
              <a:rPr lang="en-GB" baseline="0" dirty="0" smtClean="0"/>
              <a:t>Neighbouring t-values are likely to be highly correlated – but how spatially correlated, we don’t know! </a:t>
            </a:r>
          </a:p>
        </p:txBody>
      </p:sp>
      <p:sp>
        <p:nvSpPr>
          <p:cNvPr id="4" name="Slide Number Placeholder 3"/>
          <p:cNvSpPr>
            <a:spLocks noGrp="1"/>
          </p:cNvSpPr>
          <p:nvPr>
            <p:ph type="sldNum" sz="quarter" idx="10"/>
          </p:nvPr>
        </p:nvSpPr>
        <p:spPr/>
        <p:txBody>
          <a:bodyPr/>
          <a:lstStyle/>
          <a:p>
            <a:fld id="{5A9C571B-26C1-4D72-8E63-A928DE9E5A49}" type="slidenum">
              <a:rPr lang="en-GB" smtClean="0"/>
              <a:t>23</a:t>
            </a:fld>
            <a:endParaRPr lang="en-GB"/>
          </a:p>
        </p:txBody>
      </p:sp>
    </p:spTree>
    <p:extLst>
      <p:ext uri="{BB962C8B-B14F-4D97-AF65-F5344CB8AC3E}">
        <p14:creationId xmlns:p14="http://schemas.microsoft.com/office/powerpoint/2010/main" val="37124900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So we don’t know what to replace n with in the Bonferroni correction</a:t>
            </a:r>
          </a:p>
          <a:p>
            <a:endParaRPr lang="en-GB" baseline="0" dirty="0" smtClean="0"/>
          </a:p>
          <a:p>
            <a:r>
              <a:rPr lang="en-GB" baseline="0" dirty="0" smtClean="0"/>
              <a:t>We don’t want to be too conservative else we reduce the sensitivity to identify truly active voxels</a:t>
            </a:r>
          </a:p>
          <a:p>
            <a:endParaRPr lang="en-GB" baseline="0" dirty="0" smtClean="0"/>
          </a:p>
          <a:p>
            <a:r>
              <a:rPr lang="en-GB" baseline="0" dirty="0" smtClean="0"/>
              <a:t>increase the amount of false negatives we will be making</a:t>
            </a:r>
          </a:p>
          <a:p>
            <a:endParaRPr lang="en-GB" baseline="0" dirty="0" smtClean="0"/>
          </a:p>
          <a:p>
            <a:r>
              <a:rPr lang="en-GB" baseline="0" dirty="0" smtClean="0"/>
              <a:t>To give you an intuition for why </a:t>
            </a:r>
            <a:r>
              <a:rPr lang="en-GB" baseline="0" dirty="0" err="1" smtClean="0"/>
              <a:t>bonferroni</a:t>
            </a:r>
            <a:r>
              <a:rPr lang="en-GB" baseline="0" dirty="0" smtClean="0"/>
              <a:t> is not appropriate for spatially correlated data</a:t>
            </a:r>
          </a:p>
          <a:p>
            <a:endParaRPr lang="en-GB" baseline="0" dirty="0" smtClean="0"/>
          </a:p>
        </p:txBody>
      </p:sp>
      <p:sp>
        <p:nvSpPr>
          <p:cNvPr id="4" name="Slide Number Placeholder 3"/>
          <p:cNvSpPr>
            <a:spLocks noGrp="1"/>
          </p:cNvSpPr>
          <p:nvPr>
            <p:ph type="sldNum" sz="quarter" idx="10"/>
          </p:nvPr>
        </p:nvSpPr>
        <p:spPr/>
        <p:txBody>
          <a:bodyPr/>
          <a:lstStyle/>
          <a:p>
            <a:fld id="{5A9C571B-26C1-4D72-8E63-A928DE9E5A49}" type="slidenum">
              <a:rPr lang="en-GB" smtClean="0"/>
              <a:t>24</a:t>
            </a:fld>
            <a:endParaRPr lang="en-GB"/>
          </a:p>
        </p:txBody>
      </p:sp>
    </p:spTree>
    <p:extLst>
      <p:ext uri="{BB962C8B-B14F-4D97-AF65-F5344CB8AC3E}">
        <p14:creationId xmlns:p14="http://schemas.microsoft.com/office/powerpoint/2010/main" val="3925312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Voxels here have been assigned random value from</a:t>
            </a:r>
            <a:r>
              <a:rPr lang="en-GB" baseline="0" dirty="0" smtClean="0"/>
              <a:t> normal distribution. </a:t>
            </a:r>
          </a:p>
          <a:p>
            <a:r>
              <a:rPr lang="en-GB" baseline="0" dirty="0" smtClean="0"/>
              <a:t>100 x 100 array</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We make 10,000 observations of a normal distribution which has some mean, lets say it’s a z-map so the mean is 0 which is some grey colour.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Our alternative hypothesis is that the mean is higher than 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fld id="{5A9C571B-26C1-4D72-8E63-A928DE9E5A49}" type="slidenum">
              <a:rPr lang="en-GB" smtClean="0"/>
              <a:t>25</a:t>
            </a:fld>
            <a:endParaRPr lang="en-GB"/>
          </a:p>
        </p:txBody>
      </p:sp>
    </p:spTree>
    <p:extLst>
      <p:ext uri="{BB962C8B-B14F-4D97-AF65-F5344CB8AC3E}">
        <p14:creationId xmlns:p14="http://schemas.microsoft.com/office/powerpoint/2010/main" val="19669629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If we used an standard alpha of .05 we would have 500 false positives, </a:t>
            </a:r>
          </a:p>
          <a:p>
            <a:endParaRPr lang="en-GB" baseline="0" dirty="0" smtClean="0"/>
          </a:p>
          <a:p>
            <a:r>
              <a:rPr lang="en-GB" baseline="0" dirty="0" smtClean="0"/>
              <a:t>instances of rejecting the null hypothesis which in this case should not be rejected because data is generated from a null distribution</a:t>
            </a:r>
          </a:p>
          <a:p>
            <a:endParaRPr lang="en-GB" baseline="0" dirty="0" smtClean="0"/>
          </a:p>
        </p:txBody>
      </p:sp>
      <p:sp>
        <p:nvSpPr>
          <p:cNvPr id="4" name="Slide Number Placeholder 3"/>
          <p:cNvSpPr>
            <a:spLocks noGrp="1"/>
          </p:cNvSpPr>
          <p:nvPr>
            <p:ph type="sldNum" sz="quarter" idx="10"/>
          </p:nvPr>
        </p:nvSpPr>
        <p:spPr/>
        <p:txBody>
          <a:bodyPr/>
          <a:lstStyle/>
          <a:p>
            <a:fld id="{5A9C571B-26C1-4D72-8E63-A928DE9E5A49}" type="slidenum">
              <a:rPr lang="en-GB" smtClean="0"/>
              <a:t>26</a:t>
            </a:fld>
            <a:endParaRPr lang="en-GB"/>
          </a:p>
        </p:txBody>
      </p:sp>
    </p:spTree>
    <p:extLst>
      <p:ext uri="{BB962C8B-B14F-4D97-AF65-F5344CB8AC3E}">
        <p14:creationId xmlns:p14="http://schemas.microsoft.com/office/powerpoint/2010/main" val="14061855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If we use </a:t>
            </a:r>
            <a:r>
              <a:rPr lang="en-GB" baseline="0" dirty="0" err="1" smtClean="0"/>
              <a:t>Bonferroni</a:t>
            </a:r>
            <a:r>
              <a:rPr lang="en-GB" baseline="0" dirty="0" smtClean="0"/>
              <a:t> to correct alpha, we would only have false positives less than once overall/i.e. for the entire family</a:t>
            </a:r>
          </a:p>
          <a:p>
            <a:endParaRPr lang="en-GB" baseline="0" dirty="0" smtClean="0"/>
          </a:p>
          <a:p>
            <a:r>
              <a:rPr lang="en-GB" baseline="0" dirty="0" smtClean="0"/>
              <a:t>This seems intuitive – why can’t we do this for imaging data? </a:t>
            </a:r>
          </a:p>
          <a:p>
            <a:endParaRPr lang="en-GB" baseline="0" dirty="0" smtClean="0"/>
          </a:p>
          <a:p>
            <a:r>
              <a:rPr lang="en-GB" baseline="0" dirty="0" smtClean="0"/>
              <a:t>The example here has no spatial correlation, as each observation has been sampling randomly</a:t>
            </a:r>
          </a:p>
        </p:txBody>
      </p:sp>
      <p:sp>
        <p:nvSpPr>
          <p:cNvPr id="4" name="Slide Number Placeholder 3"/>
          <p:cNvSpPr>
            <a:spLocks noGrp="1"/>
          </p:cNvSpPr>
          <p:nvPr>
            <p:ph type="sldNum" sz="quarter" idx="10"/>
          </p:nvPr>
        </p:nvSpPr>
        <p:spPr/>
        <p:txBody>
          <a:bodyPr/>
          <a:lstStyle/>
          <a:p>
            <a:fld id="{5A9C571B-26C1-4D72-8E63-A928DE9E5A49}" type="slidenum">
              <a:rPr lang="en-GB" smtClean="0"/>
              <a:t>27</a:t>
            </a:fld>
            <a:endParaRPr lang="en-GB"/>
          </a:p>
        </p:txBody>
      </p:sp>
    </p:spTree>
    <p:extLst>
      <p:ext uri="{BB962C8B-B14F-4D97-AF65-F5344CB8AC3E}">
        <p14:creationId xmlns:p14="http://schemas.microsoft.com/office/powerpoint/2010/main" val="38042641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During pre-processing</a:t>
            </a:r>
            <a:r>
              <a:rPr lang="en-GB" baseline="0" dirty="0" smtClean="0"/>
              <a:t> we smooth the data, by replacing the value of each voxel of the image with a weighed sum of it’s neighbours. </a:t>
            </a:r>
          </a:p>
          <a:p>
            <a:endParaRPr lang="en-GB" baseline="0" dirty="0" smtClean="0"/>
          </a:p>
          <a:p>
            <a:r>
              <a:rPr lang="en-GB" baseline="0" dirty="0" smtClean="0"/>
              <a:t>This increases the signal to noise ratio, and necessarily reduced the number of independent values are the neighbours are highly spatially correlated</a:t>
            </a:r>
          </a:p>
          <a:p>
            <a:endParaRPr lang="en-GB" baseline="0" dirty="0" smtClean="0"/>
          </a:p>
          <a:p>
            <a:r>
              <a:rPr lang="en-GB" baseline="0" dirty="0" smtClean="0"/>
              <a:t>Example of a Gaussian kernel</a:t>
            </a:r>
          </a:p>
          <a:p>
            <a:endParaRPr lang="en-GB" baseline="0" dirty="0" smtClean="0"/>
          </a:p>
          <a:p>
            <a:r>
              <a:rPr lang="en-GB" baseline="0" dirty="0" smtClean="0"/>
              <a:t>Original pixel receives heaviest weight, </a:t>
            </a:r>
            <a:r>
              <a:rPr lang="en-GB" baseline="0" dirty="0" err="1" smtClean="0"/>
              <a:t>neigjbouring</a:t>
            </a:r>
            <a:r>
              <a:rPr lang="en-GB" baseline="0" dirty="0" smtClean="0"/>
              <a:t> pixels receive smaller weights as a function of their distance from the original pixel</a:t>
            </a:r>
          </a:p>
          <a:p>
            <a:endParaRPr lang="en-GB" baseline="0" dirty="0" smtClean="0"/>
          </a:p>
          <a:p>
            <a:r>
              <a:rPr lang="en-GB" baseline="0" dirty="0" smtClean="0"/>
              <a:t>Spatial correlation cause by many things, this is just one example</a:t>
            </a:r>
            <a:endParaRPr lang="en-GB" dirty="0"/>
          </a:p>
        </p:txBody>
      </p:sp>
      <p:sp>
        <p:nvSpPr>
          <p:cNvPr id="4" name="Slide Number Placeholder 3"/>
          <p:cNvSpPr>
            <a:spLocks noGrp="1"/>
          </p:cNvSpPr>
          <p:nvPr>
            <p:ph type="sldNum" sz="quarter" idx="10"/>
          </p:nvPr>
        </p:nvSpPr>
        <p:spPr/>
        <p:txBody>
          <a:bodyPr/>
          <a:lstStyle/>
          <a:p>
            <a:fld id="{5A9C571B-26C1-4D72-8E63-A928DE9E5A49}" type="slidenum">
              <a:rPr lang="en-GB" smtClean="0"/>
              <a:t>28</a:t>
            </a:fld>
            <a:endParaRPr lang="en-GB"/>
          </a:p>
        </p:txBody>
      </p:sp>
    </p:spTree>
    <p:extLst>
      <p:ext uri="{BB962C8B-B14F-4D97-AF65-F5344CB8AC3E}">
        <p14:creationId xmlns:p14="http://schemas.microsoft.com/office/powerpoint/2010/main" val="9650420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During pre-processing</a:t>
            </a:r>
            <a:r>
              <a:rPr lang="en-GB" baseline="0" dirty="0" smtClean="0"/>
              <a:t> we smooth the data, by replacing the value of each voxel of the image with a weighed sum of it’s neighbours. </a:t>
            </a:r>
          </a:p>
          <a:p>
            <a:endParaRPr lang="en-GB" baseline="0" dirty="0" smtClean="0"/>
          </a:p>
          <a:p>
            <a:r>
              <a:rPr lang="en-GB" baseline="0" dirty="0" smtClean="0"/>
              <a:t>This increases the signal to noise ratio, and necessarily reduced the number of independent values are the neighbours are highly spatially correlated</a:t>
            </a:r>
          </a:p>
          <a:p>
            <a:endParaRPr lang="en-GB" baseline="0" dirty="0" smtClean="0"/>
          </a:p>
          <a:p>
            <a:r>
              <a:rPr lang="en-GB" baseline="0" dirty="0" smtClean="0"/>
              <a:t>Example of a Gaussian kernel</a:t>
            </a:r>
          </a:p>
          <a:p>
            <a:endParaRPr lang="en-GB" baseline="0" dirty="0" smtClean="0"/>
          </a:p>
          <a:p>
            <a:r>
              <a:rPr lang="en-GB" baseline="0" dirty="0" smtClean="0"/>
              <a:t>Original pixel receives heaviest weight, </a:t>
            </a:r>
            <a:r>
              <a:rPr lang="en-GB" baseline="0" dirty="0" err="1" smtClean="0"/>
              <a:t>neigjbouring</a:t>
            </a:r>
            <a:r>
              <a:rPr lang="en-GB" baseline="0" dirty="0" smtClean="0"/>
              <a:t> pixels receive smaller weights as a function of their distance from the original pixel</a:t>
            </a:r>
          </a:p>
          <a:p>
            <a:endParaRPr lang="en-GB" baseline="0" dirty="0" smtClean="0"/>
          </a:p>
          <a:p>
            <a:r>
              <a:rPr lang="en-GB" baseline="0" dirty="0" smtClean="0"/>
              <a:t>Spatial correlation cause by many things, this is just one example</a:t>
            </a:r>
            <a:endParaRPr lang="en-GB" dirty="0"/>
          </a:p>
        </p:txBody>
      </p:sp>
      <p:sp>
        <p:nvSpPr>
          <p:cNvPr id="4" name="Slide Number Placeholder 3"/>
          <p:cNvSpPr>
            <a:spLocks noGrp="1"/>
          </p:cNvSpPr>
          <p:nvPr>
            <p:ph type="sldNum" sz="quarter" idx="10"/>
          </p:nvPr>
        </p:nvSpPr>
        <p:spPr/>
        <p:txBody>
          <a:bodyPr/>
          <a:lstStyle/>
          <a:p>
            <a:fld id="{5A9C571B-26C1-4D72-8E63-A928DE9E5A49}" type="slidenum">
              <a:rPr lang="en-GB" smtClean="0"/>
              <a:t>29</a:t>
            </a:fld>
            <a:endParaRPr lang="en-GB"/>
          </a:p>
        </p:txBody>
      </p:sp>
    </p:spTree>
    <p:extLst>
      <p:ext uri="{BB962C8B-B14F-4D97-AF65-F5344CB8AC3E}">
        <p14:creationId xmlns:p14="http://schemas.microsoft.com/office/powerpoint/2010/main" val="456100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9C571B-26C1-4D72-8E63-A928DE9E5A49}" type="slidenum">
              <a:rPr lang="en-GB" smtClean="0"/>
              <a:t>3</a:t>
            </a:fld>
            <a:endParaRPr lang="en-GB"/>
          </a:p>
        </p:txBody>
      </p:sp>
    </p:spTree>
    <p:extLst>
      <p:ext uri="{BB962C8B-B14F-4D97-AF65-F5344CB8AC3E}">
        <p14:creationId xmlns:p14="http://schemas.microsoft.com/office/powerpoint/2010/main" val="17197059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Average data points across 10x10 squares,</a:t>
            </a:r>
            <a:r>
              <a:rPr lang="en-GB" baseline="0" dirty="0" smtClean="0"/>
              <a:t> so essentially smoothing it.</a:t>
            </a:r>
          </a:p>
          <a:p>
            <a:endParaRPr lang="en-GB" baseline="0" dirty="0" smtClean="0"/>
          </a:p>
          <a:p>
            <a:r>
              <a:rPr lang="en-GB" baseline="0" dirty="0" smtClean="0"/>
              <a:t>Now there was only 100 independent values. </a:t>
            </a:r>
          </a:p>
          <a:p>
            <a:endParaRPr lang="en-GB" baseline="0" dirty="0" smtClean="0"/>
          </a:p>
          <a:p>
            <a:r>
              <a:rPr lang="en-GB" baseline="0" dirty="0" smtClean="0"/>
              <a:t>Bonferroni correction of for 10,000 is 100 times too conservative</a:t>
            </a:r>
            <a:endParaRPr lang="en-GB" dirty="0"/>
          </a:p>
        </p:txBody>
      </p:sp>
      <p:sp>
        <p:nvSpPr>
          <p:cNvPr id="4" name="Slide Number Placeholder 3"/>
          <p:cNvSpPr>
            <a:spLocks noGrp="1"/>
          </p:cNvSpPr>
          <p:nvPr>
            <p:ph type="sldNum" sz="quarter" idx="10"/>
          </p:nvPr>
        </p:nvSpPr>
        <p:spPr/>
        <p:txBody>
          <a:bodyPr/>
          <a:lstStyle/>
          <a:p>
            <a:fld id="{5A9C571B-26C1-4D72-8E63-A928DE9E5A49}" type="slidenum">
              <a:rPr lang="en-GB" smtClean="0"/>
              <a:t>30</a:t>
            </a:fld>
            <a:endParaRPr lang="en-GB"/>
          </a:p>
        </p:txBody>
      </p:sp>
    </p:spTree>
    <p:extLst>
      <p:ext uri="{BB962C8B-B14F-4D97-AF65-F5344CB8AC3E}">
        <p14:creationId xmlns:p14="http://schemas.microsoft.com/office/powerpoint/2010/main" val="5242930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Bonferroni provides a solid foundation</a:t>
            </a:r>
            <a:r>
              <a:rPr lang="en-GB" baseline="0" dirty="0" smtClean="0"/>
              <a:t> to controlling for family wise error-rate.</a:t>
            </a:r>
          </a:p>
          <a:p>
            <a:endParaRPr lang="en-GB" baseline="0" dirty="0" smtClean="0"/>
          </a:p>
          <a:p>
            <a:r>
              <a:rPr lang="en-GB" baseline="0" dirty="0" smtClean="0"/>
              <a:t>The threshold does need to be increased to account for the number of independent observations.</a:t>
            </a:r>
          </a:p>
          <a:p>
            <a:endParaRPr lang="en-GB" baseline="0" dirty="0" smtClean="0"/>
          </a:p>
          <a:p>
            <a:r>
              <a:rPr lang="en-GB" baseline="0" dirty="0" smtClean="0"/>
              <a:t>However considering the spatial dependency of functional imaging data we have two problems</a:t>
            </a:r>
          </a:p>
          <a:p>
            <a:endParaRPr lang="en-GB" baseline="0" dirty="0" smtClean="0"/>
          </a:p>
          <a:p>
            <a:r>
              <a:rPr lang="en-GB" baseline="0" dirty="0" smtClean="0"/>
              <a:t>a) We don’t know how many independent observations are in our data. Lots of kinds of spatial dependency, so even if we did have a metric of one (i.e. how much smoothing the data has had) it wouldn’t be useful</a:t>
            </a:r>
            <a:endParaRPr lang="en-GB" dirty="0"/>
          </a:p>
        </p:txBody>
      </p:sp>
      <p:sp>
        <p:nvSpPr>
          <p:cNvPr id="4" name="Slide Number Placeholder 3"/>
          <p:cNvSpPr>
            <a:spLocks noGrp="1"/>
          </p:cNvSpPr>
          <p:nvPr>
            <p:ph type="sldNum" sz="quarter" idx="10"/>
          </p:nvPr>
        </p:nvSpPr>
        <p:spPr/>
        <p:txBody>
          <a:bodyPr/>
          <a:lstStyle/>
          <a:p>
            <a:fld id="{5A9C571B-26C1-4D72-8E63-A928DE9E5A49}" type="slidenum">
              <a:rPr lang="en-GB" smtClean="0"/>
              <a:t>31</a:t>
            </a:fld>
            <a:endParaRPr lang="en-GB"/>
          </a:p>
        </p:txBody>
      </p:sp>
    </p:spTree>
    <p:extLst>
      <p:ext uri="{BB962C8B-B14F-4D97-AF65-F5344CB8AC3E}">
        <p14:creationId xmlns:p14="http://schemas.microsoft.com/office/powerpoint/2010/main" val="39754315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RFT allows us to model data as coming from a continuous process.</a:t>
            </a:r>
            <a:br>
              <a:rPr lang="en-US" dirty="0" smtClean="0"/>
            </a:br>
            <a:r>
              <a:rPr lang="en-US" dirty="0" smtClean="0"/>
              <a:t/>
            </a:r>
            <a:br>
              <a:rPr lang="en-US" dirty="0" smtClean="0"/>
            </a:br>
            <a:r>
              <a:rPr lang="en-US" dirty="0" smtClean="0"/>
              <a:t>And this is important because</a:t>
            </a:r>
            <a:r>
              <a:rPr lang="en-US" baseline="0" dirty="0" smtClean="0"/>
              <a:t> the fact that our data are generated by a continuous process means that we have this smooth spatially correlated structure.</a:t>
            </a:r>
          </a:p>
          <a:p>
            <a:endParaRPr lang="en-US" baseline="0" dirty="0" smtClean="0"/>
          </a:p>
          <a:p>
            <a:r>
              <a:rPr lang="en-US" baseline="0" dirty="0" smtClean="0"/>
              <a:t>There are hundreds of individual spatial locations but only a few independent regions.</a:t>
            </a:r>
            <a:br>
              <a:rPr lang="en-US" baseline="0" dirty="0" smtClean="0"/>
            </a:br>
            <a:r>
              <a:rPr lang="en-US" baseline="0" dirty="0" smtClean="0"/>
              <a:t/>
            </a:r>
            <a:br>
              <a:rPr lang="en-US" baseline="0" dirty="0" smtClean="0"/>
            </a:br>
            <a:r>
              <a:rPr lang="en-US" baseline="0" dirty="0" smtClean="0"/>
              <a:t>In terms of statistical inference in brain imaging, we have thousands of voxels but only a few independent statistical tests</a:t>
            </a:r>
            <a:r>
              <a:rPr lang="en-US" baseline="0" dirty="0" smtClean="0"/>
              <a: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800" kern="1200" dirty="0" smtClean="0">
                <a:solidFill>
                  <a:schemeClr val="tx1"/>
                </a:solidFill>
                <a:latin typeface="+mn-lt"/>
                <a:ea typeface="+mn-ea"/>
                <a:cs typeface="Avenir Heavy"/>
              </a:rPr>
              <a:t>RFT controls the expected number of false positive topological regions, not voxels (like in </a:t>
            </a:r>
            <a:r>
              <a:rPr lang="en-GB" sz="800" kern="1200" dirty="0" err="1" smtClean="0">
                <a:solidFill>
                  <a:schemeClr val="tx1"/>
                </a:solidFill>
                <a:latin typeface="+mn-lt"/>
                <a:ea typeface="+mn-ea"/>
                <a:cs typeface="Avenir Heavy"/>
              </a:rPr>
              <a:t>Bonferroni</a:t>
            </a:r>
            <a:r>
              <a:rPr lang="en-GB" sz="800" kern="1200" dirty="0" smtClean="0">
                <a:solidFill>
                  <a:schemeClr val="tx1"/>
                </a:solidFill>
                <a:latin typeface="+mn-lt"/>
                <a:ea typeface="+mn-ea"/>
                <a:cs typeface="Avenir Heavy"/>
              </a:rPr>
              <a:t>). We will treat the data as a discretisation of a continuous random field </a:t>
            </a:r>
          </a:p>
          <a:p>
            <a:endParaRPr lang="en-US" dirty="0" smtClean="0"/>
          </a:p>
          <a:p>
            <a:r>
              <a:rPr lang="en-US" dirty="0" smtClean="0"/>
              <a:t>So we’re going to turn our statistical inference problem</a:t>
            </a:r>
            <a:r>
              <a:rPr lang="en-US" baseline="0" dirty="0" smtClean="0"/>
              <a:t> into a topological inference problem. We’re going to interrogate the shape of this field </a:t>
            </a:r>
            <a:br>
              <a:rPr lang="en-US" baseline="0" dirty="0" smtClean="0"/>
            </a:br>
            <a:endParaRPr lang="en-US" dirty="0" smtClean="0"/>
          </a:p>
          <a:p>
            <a:r>
              <a:rPr lang="en-US" dirty="0" smtClean="0"/>
              <a:t>N.B. Here</a:t>
            </a:r>
            <a:r>
              <a:rPr lang="en-US" baseline="0" dirty="0" smtClean="0"/>
              <a:t> we only have x and y but in brain it’s x, y and z!</a:t>
            </a:r>
            <a:br>
              <a:rPr lang="en-US" baseline="0" dirty="0" smtClean="0"/>
            </a:br>
            <a:r>
              <a:rPr lang="en-US" baseline="0" dirty="0" smtClean="0"/>
              <a:t/>
            </a:r>
            <a:br>
              <a:rPr lang="en-US" baseline="0" dirty="0" smtClean="0"/>
            </a:br>
            <a:r>
              <a:rPr lang="en-US" baseline="0" dirty="0" smtClean="0"/>
              <a:t>Everything I’m going to show you is in 2 dimensions or occasionally 1 dimension. We can’t </a:t>
            </a:r>
            <a:r>
              <a:rPr lang="en-US" baseline="0" dirty="0" err="1" smtClean="0"/>
              <a:t>visualise</a:t>
            </a:r>
            <a:r>
              <a:rPr lang="en-US" baseline="0" dirty="0" smtClean="0"/>
              <a:t> 3 dimensions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56B0D08-9EA7-D14C-802A-D1C696FE8729}" type="slidenum">
              <a:rPr lang="en-US" smtClean="0"/>
              <a:t>32</a:t>
            </a:fld>
            <a:endParaRPr lang="en-US"/>
          </a:p>
        </p:txBody>
      </p:sp>
    </p:spTree>
    <p:extLst>
      <p:ext uri="{BB962C8B-B14F-4D97-AF65-F5344CB8AC3E}">
        <p14:creationId xmlns:p14="http://schemas.microsoft.com/office/powerpoint/2010/main" val="10304727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Topological</a:t>
            </a:r>
            <a:r>
              <a:rPr lang="en-US" baseline="0" dirty="0" smtClean="0"/>
              <a:t> feature could be the magnitude of activation or the number of clusters or the size of clusters?</a:t>
            </a:r>
            <a:endParaRPr lang="en-US" dirty="0" smtClean="0"/>
          </a:p>
          <a:p>
            <a:endParaRPr lang="en-US" dirty="0"/>
          </a:p>
        </p:txBody>
      </p:sp>
      <p:sp>
        <p:nvSpPr>
          <p:cNvPr id="4" name="Slide Number Placeholder 3"/>
          <p:cNvSpPr>
            <a:spLocks noGrp="1"/>
          </p:cNvSpPr>
          <p:nvPr>
            <p:ph type="sldNum" sz="quarter" idx="10"/>
          </p:nvPr>
        </p:nvSpPr>
        <p:spPr/>
        <p:txBody>
          <a:bodyPr/>
          <a:lstStyle/>
          <a:p>
            <a:fld id="{B56B0D08-9EA7-D14C-802A-D1C696FE8729}" type="slidenum">
              <a:rPr lang="en-US" smtClean="0"/>
              <a:t>33</a:t>
            </a:fld>
            <a:endParaRPr lang="en-US"/>
          </a:p>
        </p:txBody>
      </p:sp>
    </p:spTree>
    <p:extLst>
      <p:ext uri="{BB962C8B-B14F-4D97-AF65-F5344CB8AC3E}">
        <p14:creationId xmlns:p14="http://schemas.microsoft.com/office/powerpoint/2010/main" val="6419410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B0D08-9EA7-D14C-802A-D1C696FE8729}" type="slidenum">
              <a:rPr lang="en-US" smtClean="0"/>
              <a:t>34</a:t>
            </a:fld>
            <a:endParaRPr lang="en-US"/>
          </a:p>
        </p:txBody>
      </p:sp>
    </p:spTree>
    <p:extLst>
      <p:ext uri="{BB962C8B-B14F-4D97-AF65-F5344CB8AC3E}">
        <p14:creationId xmlns:p14="http://schemas.microsoft.com/office/powerpoint/2010/main" val="30450654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6B0D08-9EA7-D14C-802A-D1C696FE8729}" type="slidenum">
              <a:rPr lang="en-US" smtClean="0"/>
              <a:t>35</a:t>
            </a:fld>
            <a:endParaRPr lang="en-US"/>
          </a:p>
        </p:txBody>
      </p:sp>
    </p:spTree>
    <p:extLst>
      <p:ext uri="{BB962C8B-B14F-4D97-AF65-F5344CB8AC3E}">
        <p14:creationId xmlns:p14="http://schemas.microsoft.com/office/powerpoint/2010/main" val="16538801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a:t>
            </a:r>
            <a:r>
              <a:rPr lang="en-US" baseline="0" dirty="0" smtClean="0"/>
              <a:t> how do we quantify smoothness </a:t>
            </a:r>
            <a:r>
              <a:rPr lang="en-US" dirty="0" smtClean="0"/>
              <a:t>It’s</a:t>
            </a:r>
            <a:r>
              <a:rPr lang="en-US" baseline="0" dirty="0" smtClean="0"/>
              <a:t> basically just a degree of spatial correlation. </a:t>
            </a:r>
            <a:br>
              <a:rPr lang="en-US" baseline="0" dirty="0" smtClean="0"/>
            </a:br>
            <a:r>
              <a:rPr lang="en-US" baseline="0" dirty="0" smtClean="0"/>
              <a:t/>
            </a:r>
            <a:br>
              <a:rPr lang="en-US" baseline="0" dirty="0" smtClean="0"/>
            </a:br>
            <a:r>
              <a:rPr lang="en-US" baseline="0" dirty="0" smtClean="0"/>
              <a:t>It’s helpful to think about how you might make data smooth yourself. And we can make data smooth by introducing local spatial correlations by convolving the data with a Gaussian kernel. </a:t>
            </a:r>
            <a:br>
              <a:rPr lang="en-US" baseline="0" dirty="0" smtClean="0"/>
            </a:br>
            <a:r>
              <a:rPr lang="en-US" baseline="0" dirty="0" smtClean="0"/>
              <a:t/>
            </a:r>
            <a:br>
              <a:rPr lang="en-US" baseline="0" dirty="0" smtClean="0"/>
            </a:br>
            <a:r>
              <a:rPr lang="en-US" baseline="0" dirty="0" smtClean="0"/>
              <a:t>So in here we’ve got three dimensions. 2 of them are spatial and the other dimension is the degree of activation. </a:t>
            </a:r>
            <a:br>
              <a:rPr lang="en-US" baseline="0" dirty="0" smtClean="0"/>
            </a:br>
            <a:r>
              <a:rPr lang="en-US" baseline="0" dirty="0" smtClean="0"/>
              <a:t/>
            </a:r>
            <a:br>
              <a:rPr lang="en-US" baseline="0" dirty="0" smtClean="0"/>
            </a:br>
            <a:r>
              <a:rPr lang="en-US" baseline="0" dirty="0" smtClean="0"/>
              <a:t>And we’re going to apply this kernel at every spatial point in this map and replace the activation value with a new number that also contains some information about the </a:t>
            </a:r>
            <a:r>
              <a:rPr lang="en-US" baseline="0" dirty="0" err="1" smtClean="0"/>
              <a:t>neighbouring</a:t>
            </a:r>
            <a:r>
              <a:rPr lang="en-US" baseline="0" dirty="0" smtClean="0"/>
              <a:t> points. (averaging with </a:t>
            </a:r>
            <a:r>
              <a:rPr lang="en-US" baseline="0" dirty="0" err="1" smtClean="0"/>
              <a:t>neighbour</a:t>
            </a:r>
            <a:r>
              <a:rPr lang="en-US" baseline="0" dirty="0" smtClean="0"/>
              <a:t>) So if this kernel is very wide with shallow sides, the data will become very very smooth. If it’s very tall and pointy it won’t incorporate much information from </a:t>
            </a:r>
            <a:r>
              <a:rPr lang="en-US" baseline="0" dirty="0" err="1" smtClean="0"/>
              <a:t>neighbouring</a:t>
            </a:r>
            <a:r>
              <a:rPr lang="en-US" baseline="0" dirty="0" smtClean="0"/>
              <a:t> locations so the data won’t be as smooth.  </a:t>
            </a:r>
            <a:br>
              <a:rPr lang="en-US" baseline="0" dirty="0" smtClean="0"/>
            </a:br>
            <a:r>
              <a:rPr lang="en-US" baseline="0" dirty="0" smtClean="0"/>
              <a:t/>
            </a:r>
            <a:br>
              <a:rPr lang="en-US" baseline="0" dirty="0" smtClean="0"/>
            </a:br>
            <a:r>
              <a:rPr lang="en-US" baseline="0" dirty="0" smtClean="0"/>
              <a:t>the question we’re really asking is what does this smoothing function look like? What does this </a:t>
            </a:r>
            <a:r>
              <a:rPr lang="en-US" baseline="0" dirty="0" err="1" smtClean="0"/>
              <a:t>gaussian</a:t>
            </a:r>
            <a:r>
              <a:rPr lang="en-US" baseline="0" dirty="0" smtClean="0"/>
              <a:t> kernel look like?</a:t>
            </a:r>
            <a:endParaRPr lang="en-US" dirty="0"/>
          </a:p>
        </p:txBody>
      </p:sp>
      <p:sp>
        <p:nvSpPr>
          <p:cNvPr id="4" name="Slide Number Placeholder 3"/>
          <p:cNvSpPr>
            <a:spLocks noGrp="1"/>
          </p:cNvSpPr>
          <p:nvPr>
            <p:ph type="sldNum" sz="quarter" idx="10"/>
          </p:nvPr>
        </p:nvSpPr>
        <p:spPr/>
        <p:txBody>
          <a:bodyPr/>
          <a:lstStyle/>
          <a:p>
            <a:fld id="{B56B0D08-9EA7-D14C-802A-D1C696FE8729}" type="slidenum">
              <a:rPr lang="en-US" smtClean="0"/>
              <a:t>36</a:t>
            </a:fld>
            <a:endParaRPr lang="en-US"/>
          </a:p>
        </p:txBody>
      </p:sp>
    </p:spTree>
    <p:extLst>
      <p:ext uri="{BB962C8B-B14F-4D97-AF65-F5344CB8AC3E}">
        <p14:creationId xmlns:p14="http://schemas.microsoft.com/office/powerpoint/2010/main" val="16538801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more specifically we want to know how wide the kernel is</a:t>
            </a:r>
          </a:p>
          <a:p>
            <a:endParaRPr lang="en-US" dirty="0" smtClean="0"/>
          </a:p>
          <a:p>
            <a:r>
              <a:rPr lang="en-US" dirty="0" smtClean="0"/>
              <a:t>So</a:t>
            </a:r>
            <a:r>
              <a:rPr lang="en-US" baseline="0" dirty="0" smtClean="0"/>
              <a:t> here we’re looking at a kernel with one spatial dimension on the x axis. On the y axis is our activation. And the feature of our kernel we’re </a:t>
            </a:r>
            <a:r>
              <a:rPr lang="en-US" baseline="0" dirty="0" err="1" smtClean="0"/>
              <a:t>interesed</a:t>
            </a:r>
            <a:r>
              <a:rPr lang="en-US" baseline="0" dirty="0" smtClean="0"/>
              <a:t> in is something called the FWHM which stands for FULL WIDTH AT HALF MAXIMUM.</a:t>
            </a:r>
            <a:br>
              <a:rPr lang="en-US" baseline="0" dirty="0" smtClean="0"/>
            </a:br>
            <a:r>
              <a:rPr lang="en-US" baseline="0" dirty="0" smtClean="0"/>
              <a:t/>
            </a:r>
            <a:br>
              <a:rPr lang="en-US" baseline="0" dirty="0" smtClean="0"/>
            </a:br>
            <a:r>
              <a:rPr lang="en-US" baseline="0" dirty="0" smtClean="0"/>
              <a:t>To derive the FWHM we first take the peak and get our </a:t>
            </a:r>
            <a:r>
              <a:rPr lang="en-US" baseline="0" dirty="0" err="1" smtClean="0"/>
              <a:t>fmax</a:t>
            </a:r>
            <a:r>
              <a:rPr lang="en-US" baseline="0" dirty="0" smtClean="0"/>
              <a:t>.</a:t>
            </a:r>
          </a:p>
          <a:p>
            <a:r>
              <a:rPr lang="en-US" baseline="0" dirty="0" smtClean="0"/>
              <a:t>Then we half that value to get ½ * </a:t>
            </a:r>
            <a:r>
              <a:rPr lang="en-US" baseline="0" dirty="0" err="1" smtClean="0"/>
              <a:t>fmax</a:t>
            </a:r>
            <a:r>
              <a:rPr lang="en-US" baseline="0" dirty="0" smtClean="0"/>
              <a:t/>
            </a:r>
            <a:br>
              <a:rPr lang="en-US" baseline="0" dirty="0" smtClean="0"/>
            </a:br>
            <a:r>
              <a:rPr lang="en-US" baseline="0" dirty="0" smtClean="0"/>
              <a:t>And then we see what is the width here, so x2- x1. </a:t>
            </a:r>
            <a:br>
              <a:rPr lang="en-US" baseline="0" dirty="0" smtClean="0"/>
            </a:br>
            <a:r>
              <a:rPr lang="en-US" baseline="0" dirty="0" smtClean="0"/>
              <a:t/>
            </a:r>
            <a:br>
              <a:rPr lang="en-US" baseline="0" dirty="0" smtClean="0"/>
            </a:br>
            <a:r>
              <a:rPr lang="en-US" baseline="0" dirty="0" smtClean="0"/>
              <a:t>So this basically tells us how wide is our kernel.</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Now in our brain data we</a:t>
            </a:r>
            <a:r>
              <a:rPr lang="en-US" baseline="0" dirty="0" smtClean="0"/>
              <a:t> don’t have 1 spatial dimension</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B56B0D08-9EA7-D14C-802A-D1C696FE8729}" type="slidenum">
              <a:rPr lang="en-US" smtClean="0"/>
              <a:t>37</a:t>
            </a:fld>
            <a:endParaRPr lang="en-US"/>
          </a:p>
        </p:txBody>
      </p:sp>
    </p:spTree>
    <p:extLst>
      <p:ext uri="{BB962C8B-B14F-4D97-AF65-F5344CB8AC3E}">
        <p14:creationId xmlns:p14="http://schemas.microsoft.com/office/powerpoint/2010/main" val="17895231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aseline="0" dirty="0" smtClean="0"/>
              <a:t>The number of </a:t>
            </a:r>
            <a:r>
              <a:rPr lang="en-US" baseline="0" dirty="0" err="1" smtClean="0"/>
              <a:t>resels</a:t>
            </a:r>
            <a:r>
              <a:rPr lang="en-US" baseline="0" dirty="0" smtClean="0"/>
              <a:t> depends on the smoothness (FWHM) and the number of voxels (volume)</a:t>
            </a:r>
            <a:br>
              <a:rPr lang="en-US" baseline="0" dirty="0" smtClean="0"/>
            </a:br>
            <a:r>
              <a:rPr lang="en-US" baseline="0" dirty="0" smtClean="0"/>
              <a:t/>
            </a:r>
            <a:br>
              <a:rPr lang="en-US" baseline="0" dirty="0" smtClean="0"/>
            </a:br>
            <a:endParaRPr lang="en-US" dirty="0"/>
          </a:p>
        </p:txBody>
      </p:sp>
      <p:sp>
        <p:nvSpPr>
          <p:cNvPr id="4" name="Slide Number Placeholder 3"/>
          <p:cNvSpPr>
            <a:spLocks noGrp="1"/>
          </p:cNvSpPr>
          <p:nvPr>
            <p:ph type="sldNum" sz="quarter" idx="10"/>
          </p:nvPr>
        </p:nvSpPr>
        <p:spPr/>
        <p:txBody>
          <a:bodyPr/>
          <a:lstStyle/>
          <a:p>
            <a:fld id="{B56B0D08-9EA7-D14C-802A-D1C696FE8729}" type="slidenum">
              <a:rPr lang="en-US" smtClean="0"/>
              <a:t>38</a:t>
            </a:fld>
            <a:endParaRPr lang="en-US"/>
          </a:p>
        </p:txBody>
      </p:sp>
    </p:spTree>
    <p:extLst>
      <p:ext uri="{BB962C8B-B14F-4D97-AF65-F5344CB8AC3E}">
        <p14:creationId xmlns:p14="http://schemas.microsoft.com/office/powerpoint/2010/main" val="17550040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Bonferroni</a:t>
            </a:r>
            <a:r>
              <a:rPr lang="en-US" dirty="0" smtClean="0"/>
              <a:t> assumes a discrete process. But the whole</a:t>
            </a:r>
            <a:r>
              <a:rPr lang="en-US" baseline="0" dirty="0" smtClean="0"/>
              <a:t> point is that we’re </a:t>
            </a:r>
            <a:r>
              <a:rPr lang="en-US" baseline="0" dirty="0" err="1" smtClean="0"/>
              <a:t>modelling</a:t>
            </a:r>
            <a:r>
              <a:rPr lang="en-US" baseline="0" dirty="0" smtClean="0"/>
              <a:t> our data as being generated from a  continuous process</a:t>
            </a:r>
            <a:endParaRPr lang="en-US" dirty="0"/>
          </a:p>
        </p:txBody>
      </p:sp>
      <p:sp>
        <p:nvSpPr>
          <p:cNvPr id="4" name="Slide Number Placeholder 3"/>
          <p:cNvSpPr>
            <a:spLocks noGrp="1"/>
          </p:cNvSpPr>
          <p:nvPr>
            <p:ph type="sldNum" sz="quarter" idx="10"/>
          </p:nvPr>
        </p:nvSpPr>
        <p:spPr/>
        <p:txBody>
          <a:bodyPr/>
          <a:lstStyle/>
          <a:p>
            <a:fld id="{B56B0D08-9EA7-D14C-802A-D1C696FE8729}" type="slidenum">
              <a:rPr lang="en-US" smtClean="0"/>
              <a:t>39</a:t>
            </a:fld>
            <a:endParaRPr lang="en-US"/>
          </a:p>
        </p:txBody>
      </p:sp>
    </p:spTree>
    <p:extLst>
      <p:ext uri="{BB962C8B-B14F-4D97-AF65-F5344CB8AC3E}">
        <p14:creationId xmlns:p14="http://schemas.microsoft.com/office/powerpoint/2010/main" val="1755004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baseline="0" dirty="0" smtClean="0"/>
              <a:t>Previously &gt; finished pre-processing (realigned, </a:t>
            </a:r>
            <a:r>
              <a:rPr lang="en-GB" baseline="0" dirty="0" err="1" smtClean="0"/>
              <a:t>unwarped</a:t>
            </a:r>
            <a:r>
              <a:rPr lang="en-GB" baseline="0" dirty="0" smtClean="0"/>
              <a:t>, </a:t>
            </a:r>
            <a:r>
              <a:rPr lang="en-GB" baseline="0" dirty="0" err="1" smtClean="0"/>
              <a:t>coregistered</a:t>
            </a:r>
            <a:r>
              <a:rPr lang="en-GB" baseline="0" dirty="0" smtClean="0"/>
              <a:t> and spatially normalised, smoothed) </a:t>
            </a:r>
          </a:p>
          <a:p>
            <a:pPr marL="171450" indent="-171450">
              <a:buFontTx/>
              <a:buChar char="-"/>
            </a:pPr>
            <a:endParaRPr lang="en-GB" baseline="0" dirty="0" smtClean="0"/>
          </a:p>
          <a:p>
            <a:pPr marL="171450" indent="-171450">
              <a:buFontTx/>
              <a:buChar char="-"/>
            </a:pPr>
            <a:r>
              <a:rPr lang="en-GB" baseline="0" dirty="0" smtClean="0"/>
              <a:t>nice statistical maps made up of thousands of voxels</a:t>
            </a:r>
          </a:p>
          <a:p>
            <a:pPr marL="171450" indent="-171450">
              <a:buFontTx/>
              <a:buChar char="-"/>
            </a:pPr>
            <a:endParaRPr lang="en-GB" baseline="0" dirty="0" smtClean="0"/>
          </a:p>
          <a:p>
            <a:pPr marL="171450" indent="-171450">
              <a:buFontTx/>
              <a:buChar char="-"/>
            </a:pPr>
            <a:r>
              <a:rPr lang="en-GB" baseline="0" dirty="0" smtClean="0"/>
              <a:t>Next step is to fit GLM to our voxels so we can make inferences about where in the brain activation is occurring during different parts of our experimental design</a:t>
            </a:r>
            <a:endParaRPr lang="en-GB" dirty="0"/>
          </a:p>
        </p:txBody>
      </p:sp>
      <p:sp>
        <p:nvSpPr>
          <p:cNvPr id="4" name="Slide Number Placeholder 3"/>
          <p:cNvSpPr>
            <a:spLocks noGrp="1"/>
          </p:cNvSpPr>
          <p:nvPr>
            <p:ph type="sldNum" sz="quarter" idx="10"/>
          </p:nvPr>
        </p:nvSpPr>
        <p:spPr/>
        <p:txBody>
          <a:bodyPr/>
          <a:lstStyle/>
          <a:p>
            <a:fld id="{5A9C571B-26C1-4D72-8E63-A928DE9E5A49}" type="slidenum">
              <a:rPr lang="en-GB" smtClean="0"/>
              <a:t>4</a:t>
            </a:fld>
            <a:endParaRPr lang="en-GB"/>
          </a:p>
        </p:txBody>
      </p:sp>
    </p:spTree>
    <p:extLst>
      <p:ext uri="{BB962C8B-B14F-4D97-AF65-F5344CB8AC3E}">
        <p14:creationId xmlns:p14="http://schemas.microsoft.com/office/powerpoint/2010/main" val="2627631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got our random field and we’re going to take this blue rectangle and slice our random field at different </a:t>
            </a:r>
            <a:r>
              <a:rPr lang="en-US" dirty="0" err="1" smtClean="0"/>
              <a:t>tresholds</a:t>
            </a:r>
            <a:r>
              <a:rPr lang="en-US" dirty="0" smtClean="0"/>
              <a:t>.</a:t>
            </a:r>
            <a:br>
              <a:rPr lang="en-US" dirty="0" smtClean="0"/>
            </a:br>
            <a:r>
              <a:rPr lang="en-US" dirty="0" smtClean="0"/>
              <a:t/>
            </a:r>
            <a:br>
              <a:rPr lang="en-US" dirty="0" smtClean="0"/>
            </a:br>
            <a:r>
              <a:rPr lang="en-US" dirty="0" smtClean="0"/>
              <a:t>So</a:t>
            </a:r>
            <a:r>
              <a:rPr lang="en-US" baseline="0" dirty="0" smtClean="0"/>
              <a:t> on the left we’re slicing with a threshold which is a fairly low z-statistic, in the middle we’ve got a fairly high z-statistic and on the right we’re slicing it with a very high z-statistic.</a:t>
            </a:r>
            <a:br>
              <a:rPr lang="en-US" baseline="0" dirty="0" smtClean="0"/>
            </a:br>
            <a:endParaRPr lang="en-US" baseline="0" dirty="0" smtClean="0"/>
          </a:p>
          <a:p>
            <a:r>
              <a:rPr lang="en-US" baseline="0" dirty="0" smtClean="0"/>
              <a:t>And underneath each image there’s a shadow. The white bits show the blobs that you’re left with after slicing. </a:t>
            </a:r>
          </a:p>
          <a:p>
            <a:r>
              <a:rPr lang="en-US" baseline="0" dirty="0" smtClean="0"/>
              <a:t/>
            </a:r>
            <a:br>
              <a:rPr lang="en-US" baseline="0" dirty="0" smtClean="0"/>
            </a:br>
            <a:r>
              <a:rPr lang="en-US" baseline="0" dirty="0" smtClean="0"/>
              <a:t>So on the right we’re just left with one little red bit up here which corresponds to one little blob on the shadow.</a:t>
            </a:r>
          </a:p>
          <a:p>
            <a:r>
              <a:rPr lang="en-US" baseline="0" dirty="0" smtClean="0"/>
              <a:t/>
            </a:r>
            <a:br>
              <a:rPr lang="en-US" baseline="0" dirty="0" smtClean="0"/>
            </a:br>
            <a:r>
              <a:rPr lang="en-US" baseline="0" dirty="0" smtClean="0"/>
              <a:t>And you can see not only are there white blobs but there are also black holes (only in the one on the left)</a:t>
            </a:r>
            <a:br>
              <a:rPr lang="en-US" baseline="0" dirty="0" smtClean="0"/>
            </a:br>
            <a:r>
              <a:rPr lang="en-US" baseline="0" dirty="0" smtClean="0"/>
              <a:t/>
            </a:r>
            <a:br>
              <a:rPr lang="en-US" baseline="0" dirty="0" smtClean="0"/>
            </a:br>
            <a:r>
              <a:rPr lang="en-US" baseline="0" dirty="0" smtClean="0"/>
              <a:t>And we’re interested in a statistic called the expected Euler </a:t>
            </a:r>
            <a:r>
              <a:rPr lang="en-US" baseline="0" dirty="0" err="1" smtClean="0"/>
              <a:t>characeristic</a:t>
            </a:r>
            <a:r>
              <a:rPr lang="en-US" baseline="0" dirty="0" smtClean="0"/>
              <a:t> which is the number of blobs minus the number of holes. </a:t>
            </a:r>
            <a:br>
              <a:rPr lang="en-US" baseline="0" dirty="0" smtClean="0"/>
            </a:br>
            <a:r>
              <a:rPr lang="en-US" baseline="0" dirty="0" smtClean="0"/>
              <a:t>Again we’re limited in that we can only show a 2d example. This topological definition is only true in this case of a 2dimensional field. It’s a bit more complicated in 3 dimensions but the concept is essentially the same.</a:t>
            </a:r>
            <a:br>
              <a:rPr lang="en-US" baseline="0" dirty="0" smtClean="0"/>
            </a:br>
            <a:endParaRPr lang="en-US" baseline="0" dirty="0" smtClean="0"/>
          </a:p>
          <a:p>
            <a:r>
              <a:rPr lang="en-US" baseline="0" dirty="0" smtClean="0"/>
              <a:t>So an Euler </a:t>
            </a:r>
            <a:r>
              <a:rPr lang="en-US" baseline="0" dirty="0" err="1" smtClean="0"/>
              <a:t>characerstic</a:t>
            </a:r>
            <a:r>
              <a:rPr lang="en-US" baseline="0" dirty="0" smtClean="0"/>
              <a:t> only makes sense in the context of a </a:t>
            </a:r>
            <a:r>
              <a:rPr lang="en-US" baseline="0" dirty="0" err="1" smtClean="0"/>
              <a:t>thresholded</a:t>
            </a:r>
            <a:r>
              <a:rPr lang="en-US" baseline="0" dirty="0" smtClean="0"/>
              <a:t> image you need a threshold first.</a:t>
            </a:r>
            <a:br>
              <a:rPr lang="en-US" baseline="0" dirty="0" smtClean="0"/>
            </a:b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If our threshold is high enough we only have blobs we don’t have any holes. And at extremely high thresholds the number of blobs is 0 or 1</a:t>
            </a:r>
          </a:p>
          <a:p>
            <a:r>
              <a:rPr lang="en-US" baseline="0" dirty="0" smtClean="0"/>
              <a:t/>
            </a:r>
            <a:br>
              <a:rPr lang="en-US" baseline="0" dirty="0" smtClean="0"/>
            </a:br>
            <a:endParaRPr lang="en-US" dirty="0"/>
          </a:p>
        </p:txBody>
      </p:sp>
      <p:sp>
        <p:nvSpPr>
          <p:cNvPr id="4" name="Slide Number Placeholder 3"/>
          <p:cNvSpPr>
            <a:spLocks noGrp="1"/>
          </p:cNvSpPr>
          <p:nvPr>
            <p:ph type="sldNum" sz="quarter" idx="10"/>
          </p:nvPr>
        </p:nvSpPr>
        <p:spPr/>
        <p:txBody>
          <a:bodyPr/>
          <a:lstStyle/>
          <a:p>
            <a:fld id="{B56B0D08-9EA7-D14C-802A-D1C696FE8729}" type="slidenum">
              <a:rPr lang="en-US" smtClean="0"/>
              <a:t>40</a:t>
            </a:fld>
            <a:endParaRPr lang="en-US"/>
          </a:p>
        </p:txBody>
      </p:sp>
    </p:spTree>
    <p:extLst>
      <p:ext uri="{BB962C8B-B14F-4D97-AF65-F5344CB8AC3E}">
        <p14:creationId xmlns:p14="http://schemas.microsoft.com/office/powerpoint/2010/main" val="12577125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 in this kind of range, the E[EC] is a good approximation of the probability of observing a blob by chance, and this is the p value that we’re after. </a:t>
            </a:r>
            <a:br>
              <a:rPr lang="en-US" baseline="0" dirty="0" smtClean="0"/>
            </a:br>
            <a:r>
              <a:rPr lang="en-US" baseline="0" dirty="0" smtClean="0"/>
              <a:t/>
            </a:r>
            <a:br>
              <a:rPr lang="en-US" baseline="0" dirty="0" smtClean="0"/>
            </a:br>
            <a:endParaRPr lang="en-US" dirty="0"/>
          </a:p>
        </p:txBody>
      </p:sp>
      <p:sp>
        <p:nvSpPr>
          <p:cNvPr id="4" name="Slide Number Placeholder 3"/>
          <p:cNvSpPr>
            <a:spLocks noGrp="1"/>
          </p:cNvSpPr>
          <p:nvPr>
            <p:ph type="sldNum" sz="quarter" idx="10"/>
          </p:nvPr>
        </p:nvSpPr>
        <p:spPr/>
        <p:txBody>
          <a:bodyPr/>
          <a:lstStyle/>
          <a:p>
            <a:fld id="{B56B0D08-9EA7-D14C-802A-D1C696FE8729}" type="slidenum">
              <a:rPr lang="en-US" smtClean="0"/>
              <a:t>41</a:t>
            </a:fld>
            <a:endParaRPr lang="en-US"/>
          </a:p>
        </p:txBody>
      </p:sp>
    </p:spTree>
    <p:extLst>
      <p:ext uri="{BB962C8B-B14F-4D97-AF65-F5344CB8AC3E}">
        <p14:creationId xmlns:p14="http://schemas.microsoft.com/office/powerpoint/2010/main" val="16580751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an example of a 2 dimensional field where we’re using z-statistics.</a:t>
            </a:r>
          </a:p>
          <a:p>
            <a:endParaRPr lang="en-US" baseline="0" dirty="0" smtClean="0"/>
          </a:p>
          <a:p>
            <a:r>
              <a:rPr lang="en-US" baseline="0" dirty="0" smtClean="0"/>
              <a:t>In our cases the formula will be a different to this but it’s all under the hood in SPM anyway. The formula will be different because there’s another spatial dimension, also we probably won’t be using a z-statistic we’ll be using an F-statistic or a t-statistic or chi-squared. Also if we’re looking at a small-volume of the brain then the shape of the field will change and this </a:t>
            </a:r>
            <a:r>
              <a:rPr lang="en-US" baseline="0" dirty="0" err="1" smtClean="0"/>
              <a:t>euler</a:t>
            </a:r>
            <a:r>
              <a:rPr lang="en-US" baseline="0" dirty="0" smtClean="0"/>
              <a:t> characteristic also depends not only on volume but also on the surface area and the diameter of the field so that will all get included whether you’re looking at the whole brain or a specific mask.</a:t>
            </a:r>
            <a:endParaRPr lang="en-US" dirty="0"/>
          </a:p>
        </p:txBody>
      </p:sp>
      <p:sp>
        <p:nvSpPr>
          <p:cNvPr id="4" name="Slide Number Placeholder 3"/>
          <p:cNvSpPr>
            <a:spLocks noGrp="1"/>
          </p:cNvSpPr>
          <p:nvPr>
            <p:ph type="sldNum" sz="quarter" idx="10"/>
          </p:nvPr>
        </p:nvSpPr>
        <p:spPr/>
        <p:txBody>
          <a:bodyPr/>
          <a:lstStyle/>
          <a:p>
            <a:fld id="{B56B0D08-9EA7-D14C-802A-D1C696FE8729}" type="slidenum">
              <a:rPr lang="en-US" smtClean="0"/>
              <a:t>42</a:t>
            </a:fld>
            <a:endParaRPr lang="en-US"/>
          </a:p>
        </p:txBody>
      </p:sp>
    </p:spTree>
    <p:extLst>
      <p:ext uri="{BB962C8B-B14F-4D97-AF65-F5344CB8AC3E}">
        <p14:creationId xmlns:p14="http://schemas.microsoft.com/office/powerpoint/2010/main" val="20405727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Cluster-forming threshold:</a:t>
            </a:r>
            <a:br>
              <a:rPr lang="en-US" dirty="0" smtClean="0"/>
            </a:br>
            <a:r>
              <a:rPr lang="en-US" dirty="0" smtClean="0"/>
              <a:t/>
            </a:r>
            <a:br>
              <a:rPr lang="en-US" dirty="0" smtClean="0"/>
            </a:br>
            <a:r>
              <a:rPr lang="en-US" dirty="0" smtClean="0"/>
              <a:t>basically you need to specify your own uncorrected</a:t>
            </a:r>
            <a:r>
              <a:rPr lang="en-US" baseline="0" dirty="0" smtClean="0"/>
              <a:t> p value threshold to to identify your clusters in your dataset. And then </a:t>
            </a:r>
            <a:r>
              <a:rPr lang="en-US" dirty="0" smtClean="0"/>
              <a:t>we’re assuming that</a:t>
            </a:r>
            <a:r>
              <a:rPr lang="en-US" baseline="0" dirty="0" smtClean="0"/>
              <a:t> there’s a null distribution of cluster sizes that we use RFT to generate corrected p values. But the assumptions that we use to make that null distribution break down if the cluster-forming threshold is not high enough</a:t>
            </a:r>
            <a:endParaRPr lang="en-US" dirty="0"/>
          </a:p>
        </p:txBody>
      </p:sp>
      <p:sp>
        <p:nvSpPr>
          <p:cNvPr id="4" name="Slide Number Placeholder 3"/>
          <p:cNvSpPr>
            <a:spLocks noGrp="1"/>
          </p:cNvSpPr>
          <p:nvPr>
            <p:ph type="sldNum" sz="quarter" idx="10"/>
          </p:nvPr>
        </p:nvSpPr>
        <p:spPr/>
        <p:txBody>
          <a:bodyPr/>
          <a:lstStyle/>
          <a:p>
            <a:fld id="{B56B0D08-9EA7-D14C-802A-D1C696FE8729}" type="slidenum">
              <a:rPr lang="en-US" smtClean="0"/>
              <a:t>43</a:t>
            </a:fld>
            <a:endParaRPr lang="en-US"/>
          </a:p>
        </p:txBody>
      </p:sp>
    </p:spTree>
    <p:extLst>
      <p:ext uri="{BB962C8B-B14F-4D97-AF65-F5344CB8AC3E}">
        <p14:creationId xmlns:p14="http://schemas.microsoft.com/office/powerpoint/2010/main" val="33139892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Cluster-forming threshold:</a:t>
            </a:r>
            <a:br>
              <a:rPr lang="en-US" dirty="0" smtClean="0"/>
            </a:br>
            <a:r>
              <a:rPr lang="en-US" dirty="0" smtClean="0"/>
              <a:t/>
            </a:r>
            <a:br>
              <a:rPr lang="en-US" dirty="0" smtClean="0"/>
            </a:br>
            <a:r>
              <a:rPr lang="en-US" dirty="0" smtClean="0"/>
              <a:t>basically you need to specify your own uncorrected</a:t>
            </a:r>
            <a:r>
              <a:rPr lang="en-US" baseline="0" dirty="0" smtClean="0"/>
              <a:t> p value threshold to to identify your clusters in your dataset. And then </a:t>
            </a:r>
            <a:r>
              <a:rPr lang="en-US" dirty="0" smtClean="0"/>
              <a:t>we’re assuming that</a:t>
            </a:r>
            <a:r>
              <a:rPr lang="en-US" baseline="0" dirty="0" smtClean="0"/>
              <a:t> there’s a null distribution of cluster sizes that we use RFT to generate corrected p values. But the assumptions that we use to make that null distribution break down if the cluster-forming threshold is not high enough</a:t>
            </a:r>
            <a:endParaRPr lang="en-US" dirty="0"/>
          </a:p>
        </p:txBody>
      </p:sp>
      <p:sp>
        <p:nvSpPr>
          <p:cNvPr id="4" name="Slide Number Placeholder 3"/>
          <p:cNvSpPr>
            <a:spLocks noGrp="1"/>
          </p:cNvSpPr>
          <p:nvPr>
            <p:ph type="sldNum" sz="quarter" idx="10"/>
          </p:nvPr>
        </p:nvSpPr>
        <p:spPr/>
        <p:txBody>
          <a:bodyPr/>
          <a:lstStyle/>
          <a:p>
            <a:fld id="{B56B0D08-9EA7-D14C-802A-D1C696FE8729}" type="slidenum">
              <a:rPr lang="en-US" smtClean="0"/>
              <a:t>45</a:t>
            </a:fld>
            <a:endParaRPr lang="en-US"/>
          </a:p>
        </p:txBody>
      </p:sp>
    </p:spTree>
    <p:extLst>
      <p:ext uri="{BB962C8B-B14F-4D97-AF65-F5344CB8AC3E}">
        <p14:creationId xmlns:p14="http://schemas.microsoft.com/office/powerpoint/2010/main" val="3313989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5A9C571B-26C1-4D72-8E63-A928DE9E5A49}" type="slidenum">
              <a:rPr lang="en-GB" smtClean="0"/>
              <a:t>5</a:t>
            </a:fld>
            <a:endParaRPr lang="en-GB"/>
          </a:p>
        </p:txBody>
      </p:sp>
    </p:spTree>
    <p:extLst>
      <p:ext uri="{BB962C8B-B14F-4D97-AF65-F5344CB8AC3E}">
        <p14:creationId xmlns:p14="http://schemas.microsoft.com/office/powerpoint/2010/main" val="4070513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Briefly re-cap t-test</a:t>
            </a:r>
            <a:r>
              <a:rPr lang="en-GB" baseline="0" dirty="0" smtClean="0"/>
              <a:t> statistics</a:t>
            </a:r>
            <a:endParaRPr lang="en-GB" dirty="0" smtClean="0"/>
          </a:p>
          <a:p>
            <a:endParaRPr lang="en-GB" dirty="0" smtClean="0"/>
          </a:p>
          <a:p>
            <a:r>
              <a:rPr lang="en-GB" dirty="0" smtClean="0"/>
              <a:t>We test our hypotheses</a:t>
            </a:r>
            <a:r>
              <a:rPr lang="en-GB" baseline="0" dirty="0" smtClean="0"/>
              <a:t> by constructing test statistics &gt; where we ask how likely is it our data came about by chance given the null hypothesis is true</a:t>
            </a:r>
            <a:endParaRPr lang="en-GB" dirty="0" smtClean="0"/>
          </a:p>
        </p:txBody>
      </p:sp>
      <p:sp>
        <p:nvSpPr>
          <p:cNvPr id="4" name="Slide Number Placeholder 3"/>
          <p:cNvSpPr>
            <a:spLocks noGrp="1"/>
          </p:cNvSpPr>
          <p:nvPr>
            <p:ph type="sldNum" sz="quarter" idx="10"/>
          </p:nvPr>
        </p:nvSpPr>
        <p:spPr/>
        <p:txBody>
          <a:bodyPr/>
          <a:lstStyle/>
          <a:p>
            <a:fld id="{5A9C571B-26C1-4D72-8E63-A928DE9E5A49}" type="slidenum">
              <a:rPr lang="en-GB" smtClean="0"/>
              <a:t>6</a:t>
            </a:fld>
            <a:endParaRPr lang="en-GB"/>
          </a:p>
        </p:txBody>
      </p:sp>
    </p:spTree>
    <p:extLst>
      <p:ext uri="{BB962C8B-B14F-4D97-AF65-F5344CB8AC3E}">
        <p14:creationId xmlns:p14="http://schemas.microsoft.com/office/powerpoint/2010/main" val="4074761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Null hypothesis is typically, there is no relationship between our design matrix/task design and observed brain activity. </a:t>
            </a:r>
          </a:p>
          <a:p>
            <a:r>
              <a:rPr lang="en-GB" baseline="0" dirty="0" smtClean="0"/>
              <a:t/>
            </a:r>
            <a:br>
              <a:rPr lang="en-GB" baseline="0" dirty="0" smtClean="0"/>
            </a:br>
            <a:r>
              <a:rPr lang="en-GB" baseline="0" dirty="0" smtClean="0"/>
              <a:t>Imaging data is agnostic to our experimental manipulation.</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5A9C571B-26C1-4D72-8E63-A928DE9E5A49}" type="slidenum">
              <a:rPr lang="en-GB" smtClean="0"/>
              <a:t>7</a:t>
            </a:fld>
            <a:endParaRPr lang="en-GB"/>
          </a:p>
        </p:txBody>
      </p:sp>
    </p:spTree>
    <p:extLst>
      <p:ext uri="{BB962C8B-B14F-4D97-AF65-F5344CB8AC3E}">
        <p14:creationId xmlns:p14="http://schemas.microsoft.com/office/powerpoint/2010/main" val="257958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We have a probability distribution of t under the null hypothesis which is defined by the degrees of freedom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r>
              <a:rPr lang="en-GB" dirty="0" smtClean="0"/>
              <a:t>We have derived a t-statistic</a:t>
            </a:r>
            <a:r>
              <a:rPr lang="en-GB" baseline="0" dirty="0" smtClean="0"/>
              <a:t> for our selected model (GLM). Importantly, we have one t-statistic per model, so per inference we want to make. So 1 per voxel</a:t>
            </a:r>
          </a:p>
          <a:p>
            <a:endParaRPr lang="en-GB" baseline="0" dirty="0" smtClean="0"/>
          </a:p>
          <a:p>
            <a:r>
              <a:rPr lang="en-GB" baseline="0" dirty="0" smtClean="0"/>
              <a:t>how likely our t-statistic to have occurred should the null hypothesis be true (i.e. we want to know where in the distribution it lies)</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Therefore Importantly, we need to define the threshold in the t-distribution for rejecting the null hypothesis, this is given as </a:t>
            </a:r>
            <a:r>
              <a:rPr lang="en-GB" baseline="0" dirty="0" err="1" smtClean="0"/>
              <a:t>ua</a:t>
            </a:r>
            <a:endParaRPr lang="en-GB" baseline="0" dirty="0" smtClean="0"/>
          </a:p>
        </p:txBody>
      </p:sp>
      <p:sp>
        <p:nvSpPr>
          <p:cNvPr id="4" name="Slide Number Placeholder 3"/>
          <p:cNvSpPr>
            <a:spLocks noGrp="1"/>
          </p:cNvSpPr>
          <p:nvPr>
            <p:ph type="sldNum" sz="quarter" idx="10"/>
          </p:nvPr>
        </p:nvSpPr>
        <p:spPr/>
        <p:txBody>
          <a:bodyPr/>
          <a:lstStyle/>
          <a:p>
            <a:fld id="{5A9C571B-26C1-4D72-8E63-A928DE9E5A49}" type="slidenum">
              <a:rPr lang="en-GB" smtClean="0"/>
              <a:t>8</a:t>
            </a:fld>
            <a:endParaRPr lang="en-GB"/>
          </a:p>
        </p:txBody>
      </p:sp>
    </p:spTree>
    <p:extLst>
      <p:ext uri="{BB962C8B-B14F-4D97-AF65-F5344CB8AC3E}">
        <p14:creationId xmlns:p14="http://schemas.microsoft.com/office/powerpoint/2010/main" val="3596659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we define an acceptable false positive rate,</a:t>
            </a:r>
            <a:r>
              <a:rPr lang="en-GB" baseline="0" dirty="0" smtClean="0"/>
              <a:t> the probability of type I errors we are satisfied with. </a:t>
            </a:r>
          </a:p>
          <a:p>
            <a:endParaRPr lang="en-GB" baseline="0" dirty="0" smtClean="0"/>
          </a:p>
          <a:p>
            <a:r>
              <a:rPr lang="en-GB" baseline="0" dirty="0" smtClean="0"/>
              <a:t>Alpha is the probability that our t statistic will exceed the threshold (</a:t>
            </a:r>
            <a:r>
              <a:rPr lang="en-GB" baseline="0" dirty="0" err="1" smtClean="0"/>
              <a:t>ua</a:t>
            </a:r>
            <a:r>
              <a:rPr lang="en-GB" baseline="0" dirty="0" smtClean="0"/>
              <a:t>) given the null hypothesis. </a:t>
            </a:r>
          </a:p>
          <a:p>
            <a:endParaRPr lang="en-GB" baseline="0" dirty="0" smtClean="0"/>
          </a:p>
        </p:txBody>
      </p:sp>
      <p:sp>
        <p:nvSpPr>
          <p:cNvPr id="4" name="Slide Number Placeholder 3"/>
          <p:cNvSpPr>
            <a:spLocks noGrp="1"/>
          </p:cNvSpPr>
          <p:nvPr>
            <p:ph type="sldNum" sz="quarter" idx="10"/>
          </p:nvPr>
        </p:nvSpPr>
        <p:spPr/>
        <p:txBody>
          <a:bodyPr/>
          <a:lstStyle/>
          <a:p>
            <a:fld id="{5A9C571B-26C1-4D72-8E63-A928DE9E5A49}" type="slidenum">
              <a:rPr lang="en-GB" smtClean="0"/>
              <a:t>9</a:t>
            </a:fld>
            <a:endParaRPr lang="en-GB"/>
          </a:p>
        </p:txBody>
      </p:sp>
    </p:spTree>
    <p:extLst>
      <p:ext uri="{BB962C8B-B14F-4D97-AF65-F5344CB8AC3E}">
        <p14:creationId xmlns:p14="http://schemas.microsoft.com/office/powerpoint/2010/main" val="1172240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4DFE02B-F094-425E-9E54-38380098AC61}" type="datetimeFigureOut">
              <a:rPr lang="en-GB" smtClean="0"/>
              <a:t>13/12/17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02EB83-B8C4-40FA-9F3C-3D2A8839202B}" type="slidenum">
              <a:rPr lang="en-GB" smtClean="0"/>
              <a:t>‹#›</a:t>
            </a:fld>
            <a:endParaRPr lang="en-GB"/>
          </a:p>
        </p:txBody>
      </p:sp>
    </p:spTree>
    <p:extLst>
      <p:ext uri="{BB962C8B-B14F-4D97-AF65-F5344CB8AC3E}">
        <p14:creationId xmlns:p14="http://schemas.microsoft.com/office/powerpoint/2010/main" val="1431062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DFE02B-F094-425E-9E54-38380098AC61}" type="datetimeFigureOut">
              <a:rPr lang="en-GB" smtClean="0"/>
              <a:t>13/12/17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02EB83-B8C4-40FA-9F3C-3D2A8839202B}" type="slidenum">
              <a:rPr lang="en-GB" smtClean="0"/>
              <a:t>‹#›</a:t>
            </a:fld>
            <a:endParaRPr lang="en-GB"/>
          </a:p>
        </p:txBody>
      </p:sp>
    </p:spTree>
    <p:extLst>
      <p:ext uri="{BB962C8B-B14F-4D97-AF65-F5344CB8AC3E}">
        <p14:creationId xmlns:p14="http://schemas.microsoft.com/office/powerpoint/2010/main" val="3094090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DFE02B-F094-425E-9E54-38380098AC61}" type="datetimeFigureOut">
              <a:rPr lang="en-GB" smtClean="0"/>
              <a:t>13/12/17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02EB83-B8C4-40FA-9F3C-3D2A8839202B}" type="slidenum">
              <a:rPr lang="en-GB" smtClean="0"/>
              <a:t>‹#›</a:t>
            </a:fld>
            <a:endParaRPr lang="en-GB"/>
          </a:p>
        </p:txBody>
      </p:sp>
    </p:spTree>
    <p:extLst>
      <p:ext uri="{BB962C8B-B14F-4D97-AF65-F5344CB8AC3E}">
        <p14:creationId xmlns:p14="http://schemas.microsoft.com/office/powerpoint/2010/main" val="278490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DFE02B-F094-425E-9E54-38380098AC61}" type="datetimeFigureOut">
              <a:rPr lang="en-GB" smtClean="0"/>
              <a:t>13/12/17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02EB83-B8C4-40FA-9F3C-3D2A8839202B}" type="slidenum">
              <a:rPr lang="en-GB" smtClean="0"/>
              <a:t>‹#›</a:t>
            </a:fld>
            <a:endParaRPr lang="en-GB"/>
          </a:p>
        </p:txBody>
      </p:sp>
    </p:spTree>
    <p:extLst>
      <p:ext uri="{BB962C8B-B14F-4D97-AF65-F5344CB8AC3E}">
        <p14:creationId xmlns:p14="http://schemas.microsoft.com/office/powerpoint/2010/main" val="124155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DFE02B-F094-425E-9E54-38380098AC61}" type="datetimeFigureOut">
              <a:rPr lang="en-GB" smtClean="0"/>
              <a:t>13/12/17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02EB83-B8C4-40FA-9F3C-3D2A8839202B}" type="slidenum">
              <a:rPr lang="en-GB" smtClean="0"/>
              <a:t>‹#›</a:t>
            </a:fld>
            <a:endParaRPr lang="en-GB"/>
          </a:p>
        </p:txBody>
      </p:sp>
    </p:spTree>
    <p:extLst>
      <p:ext uri="{BB962C8B-B14F-4D97-AF65-F5344CB8AC3E}">
        <p14:creationId xmlns:p14="http://schemas.microsoft.com/office/powerpoint/2010/main" val="876521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4DFE02B-F094-425E-9E54-38380098AC61}" type="datetimeFigureOut">
              <a:rPr lang="en-GB" smtClean="0"/>
              <a:t>13/12/17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02EB83-B8C4-40FA-9F3C-3D2A8839202B}" type="slidenum">
              <a:rPr lang="en-GB" smtClean="0"/>
              <a:t>‹#›</a:t>
            </a:fld>
            <a:endParaRPr lang="en-GB"/>
          </a:p>
        </p:txBody>
      </p:sp>
    </p:spTree>
    <p:extLst>
      <p:ext uri="{BB962C8B-B14F-4D97-AF65-F5344CB8AC3E}">
        <p14:creationId xmlns:p14="http://schemas.microsoft.com/office/powerpoint/2010/main" val="3121530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4DFE02B-F094-425E-9E54-38380098AC61}" type="datetimeFigureOut">
              <a:rPr lang="en-GB" smtClean="0"/>
              <a:t>13/12/17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F02EB83-B8C4-40FA-9F3C-3D2A8839202B}" type="slidenum">
              <a:rPr lang="en-GB" smtClean="0"/>
              <a:t>‹#›</a:t>
            </a:fld>
            <a:endParaRPr lang="en-GB"/>
          </a:p>
        </p:txBody>
      </p:sp>
    </p:spTree>
    <p:extLst>
      <p:ext uri="{BB962C8B-B14F-4D97-AF65-F5344CB8AC3E}">
        <p14:creationId xmlns:p14="http://schemas.microsoft.com/office/powerpoint/2010/main" val="4246570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4DFE02B-F094-425E-9E54-38380098AC61}" type="datetimeFigureOut">
              <a:rPr lang="en-GB" smtClean="0"/>
              <a:t>13/12/17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F02EB83-B8C4-40FA-9F3C-3D2A8839202B}" type="slidenum">
              <a:rPr lang="en-GB" smtClean="0"/>
              <a:t>‹#›</a:t>
            </a:fld>
            <a:endParaRPr lang="en-GB"/>
          </a:p>
        </p:txBody>
      </p:sp>
    </p:spTree>
    <p:extLst>
      <p:ext uri="{BB962C8B-B14F-4D97-AF65-F5344CB8AC3E}">
        <p14:creationId xmlns:p14="http://schemas.microsoft.com/office/powerpoint/2010/main" val="946004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DFE02B-F094-425E-9E54-38380098AC61}" type="datetimeFigureOut">
              <a:rPr lang="en-GB" smtClean="0"/>
              <a:t>13/12/17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F02EB83-B8C4-40FA-9F3C-3D2A8839202B}" type="slidenum">
              <a:rPr lang="en-GB" smtClean="0"/>
              <a:t>‹#›</a:t>
            </a:fld>
            <a:endParaRPr lang="en-GB"/>
          </a:p>
        </p:txBody>
      </p:sp>
    </p:spTree>
    <p:extLst>
      <p:ext uri="{BB962C8B-B14F-4D97-AF65-F5344CB8AC3E}">
        <p14:creationId xmlns:p14="http://schemas.microsoft.com/office/powerpoint/2010/main" val="2231538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DFE02B-F094-425E-9E54-38380098AC61}" type="datetimeFigureOut">
              <a:rPr lang="en-GB" smtClean="0"/>
              <a:t>13/12/17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02EB83-B8C4-40FA-9F3C-3D2A8839202B}" type="slidenum">
              <a:rPr lang="en-GB" smtClean="0"/>
              <a:t>‹#›</a:t>
            </a:fld>
            <a:endParaRPr lang="en-GB"/>
          </a:p>
        </p:txBody>
      </p:sp>
    </p:spTree>
    <p:extLst>
      <p:ext uri="{BB962C8B-B14F-4D97-AF65-F5344CB8AC3E}">
        <p14:creationId xmlns:p14="http://schemas.microsoft.com/office/powerpoint/2010/main" val="3614960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DFE02B-F094-425E-9E54-38380098AC61}" type="datetimeFigureOut">
              <a:rPr lang="en-GB" smtClean="0"/>
              <a:t>13/12/17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02EB83-B8C4-40FA-9F3C-3D2A8839202B}" type="slidenum">
              <a:rPr lang="en-GB" smtClean="0"/>
              <a:t>‹#›</a:t>
            </a:fld>
            <a:endParaRPr lang="en-GB"/>
          </a:p>
        </p:txBody>
      </p:sp>
    </p:spTree>
    <p:extLst>
      <p:ext uri="{BB962C8B-B14F-4D97-AF65-F5344CB8AC3E}">
        <p14:creationId xmlns:p14="http://schemas.microsoft.com/office/powerpoint/2010/main" val="5027550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DFE02B-F094-425E-9E54-38380098AC61}" type="datetimeFigureOut">
              <a:rPr lang="en-GB" smtClean="0"/>
              <a:t>13/12/17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02EB83-B8C4-40FA-9F3C-3D2A8839202B}" type="slidenum">
              <a:rPr lang="en-GB" smtClean="0"/>
              <a:t>‹#›</a:t>
            </a:fld>
            <a:endParaRPr lang="en-GB"/>
          </a:p>
        </p:txBody>
      </p:sp>
    </p:spTree>
    <p:extLst>
      <p:ext uri="{BB962C8B-B14F-4D97-AF65-F5344CB8AC3E}">
        <p14:creationId xmlns:p14="http://schemas.microsoft.com/office/powerpoint/2010/main" val="1723447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4.pn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image" Target="../media/image28.emf"/><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oleObject" Target="../embeddings/oleObject1.bin"/><Relationship Id="rId5" Type="http://schemas.openxmlformats.org/officeDocument/2006/relationships/image" Target="../media/image3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wmf"/><Relationship Id="rId7" Type="http://schemas.openxmlformats.org/officeDocument/2006/relationships/image" Target="../media/image6.wmf"/><Relationship Id="rId8" Type="http://schemas.openxmlformats.org/officeDocument/2006/relationships/image" Target="../media/image7.w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2.jpeg"/></Relationships>
</file>

<file path=ppt/slides/_rels/slide41.xml.rels><?xml version="1.0" encoding="UTF-8" standalone="yes"?>
<Relationships xmlns="http://schemas.openxmlformats.org/package/2006/relationships"><Relationship Id="rId3" Type="http://schemas.openxmlformats.org/officeDocument/2006/relationships/image" Target="../media/image33.emf"/><Relationship Id="rId4"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4.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wmf"/><Relationship Id="rId7" Type="http://schemas.openxmlformats.org/officeDocument/2006/relationships/image" Target="../media/image6.wmf"/><Relationship Id="rId8" Type="http://schemas.openxmlformats.org/officeDocument/2006/relationships/image" Target="../media/image7.w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51286" y="1126435"/>
            <a:ext cx="7155485" cy="923330"/>
          </a:xfrm>
          <a:prstGeom prst="rect">
            <a:avLst/>
          </a:prstGeom>
          <a:noFill/>
        </p:spPr>
        <p:txBody>
          <a:bodyPr wrap="none" rtlCol="0">
            <a:spAutoFit/>
          </a:bodyPr>
          <a:lstStyle/>
          <a:p>
            <a:r>
              <a:rPr lang="en-GB" sz="5400" b="1" dirty="0" smtClean="0"/>
              <a:t>RANDOM FIELD THEORY</a:t>
            </a:r>
            <a:endParaRPr lang="en-GB" sz="5400" b="1" dirty="0"/>
          </a:p>
        </p:txBody>
      </p:sp>
      <p:sp>
        <p:nvSpPr>
          <p:cNvPr id="6" name="TextBox 5"/>
          <p:cNvSpPr txBox="1"/>
          <p:nvPr/>
        </p:nvSpPr>
        <p:spPr>
          <a:xfrm>
            <a:off x="3988904" y="2049765"/>
            <a:ext cx="3739550" cy="461665"/>
          </a:xfrm>
          <a:prstGeom prst="rect">
            <a:avLst/>
          </a:prstGeom>
          <a:noFill/>
        </p:spPr>
        <p:txBody>
          <a:bodyPr wrap="none" rtlCol="0">
            <a:spAutoFit/>
          </a:bodyPr>
          <a:lstStyle/>
          <a:p>
            <a:r>
              <a:rPr lang="en-GB" sz="2400" b="1" dirty="0" smtClean="0"/>
              <a:t>Sam </a:t>
            </a:r>
            <a:r>
              <a:rPr lang="en-GB" sz="2400" b="1" dirty="0" err="1" smtClean="0"/>
              <a:t>Ereira</a:t>
            </a:r>
            <a:r>
              <a:rPr lang="en-GB" sz="2400" b="1" dirty="0" smtClean="0"/>
              <a:t> &amp; Rachel </a:t>
            </a:r>
            <a:r>
              <a:rPr lang="en-GB" sz="2400" b="1" dirty="0" err="1" smtClean="0"/>
              <a:t>Bedder</a:t>
            </a:r>
            <a:endParaRPr lang="en-GB" sz="2400" b="1" dirty="0"/>
          </a:p>
        </p:txBody>
      </p:sp>
      <p:sp>
        <p:nvSpPr>
          <p:cNvPr id="7" name="TextBox 6"/>
          <p:cNvSpPr txBox="1"/>
          <p:nvPr/>
        </p:nvSpPr>
        <p:spPr>
          <a:xfrm>
            <a:off x="3705016" y="5730634"/>
            <a:ext cx="4463914" cy="830997"/>
          </a:xfrm>
          <a:prstGeom prst="rect">
            <a:avLst/>
          </a:prstGeom>
          <a:noFill/>
        </p:spPr>
        <p:txBody>
          <a:bodyPr wrap="none" rtlCol="0">
            <a:spAutoFit/>
          </a:bodyPr>
          <a:lstStyle/>
          <a:p>
            <a:pPr algn="ctr"/>
            <a:r>
              <a:rPr lang="en-GB" sz="2400" b="1" dirty="0" smtClean="0"/>
              <a:t>Methods for Dummies 2017/18</a:t>
            </a:r>
          </a:p>
          <a:p>
            <a:pPr algn="ctr"/>
            <a:r>
              <a:rPr lang="en-GB" sz="2400" b="1" dirty="0" smtClean="0"/>
              <a:t>With thanks to Guillaume </a:t>
            </a:r>
            <a:r>
              <a:rPr lang="en-GB" sz="2400" b="1" dirty="0" err="1" smtClean="0"/>
              <a:t>Flandin</a:t>
            </a:r>
            <a:endParaRPr lang="en-GB" sz="2400" b="1"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4702" y="2857323"/>
            <a:ext cx="4436533" cy="2411646"/>
          </a:xfrm>
          <a:prstGeom prst="rect">
            <a:avLst/>
          </a:prstGeom>
        </p:spPr>
      </p:pic>
    </p:spTree>
    <p:extLst>
      <p:ext uri="{BB962C8B-B14F-4D97-AF65-F5344CB8AC3E}">
        <p14:creationId xmlns:p14="http://schemas.microsoft.com/office/powerpoint/2010/main" val="205457382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lstStyle/>
          <a:p>
            <a:r>
              <a:rPr lang="en-GB" b="1" dirty="0" smtClean="0"/>
              <a:t>How likely is the </a:t>
            </a:r>
            <a:r>
              <a:rPr lang="en-GB" b="1" i="1" dirty="0" smtClean="0"/>
              <a:t>t</a:t>
            </a:r>
            <a:r>
              <a:rPr lang="en-GB" b="1" dirty="0" smtClean="0"/>
              <a:t>-statistic?</a:t>
            </a:r>
            <a:endParaRPr lang="en-GB" b="1" dirty="0"/>
          </a:p>
        </p:txBody>
      </p:sp>
      <p:sp>
        <p:nvSpPr>
          <p:cNvPr id="14" name="TextBox 13"/>
          <p:cNvSpPr txBox="1"/>
          <p:nvPr/>
        </p:nvSpPr>
        <p:spPr>
          <a:xfrm>
            <a:off x="227057" y="1736313"/>
            <a:ext cx="8517186" cy="2492990"/>
          </a:xfrm>
          <a:prstGeom prst="rect">
            <a:avLst/>
          </a:prstGeom>
          <a:noFill/>
        </p:spPr>
        <p:txBody>
          <a:bodyPr wrap="square" rtlCol="0">
            <a:spAutoFit/>
          </a:bodyPr>
          <a:lstStyle/>
          <a:p>
            <a:r>
              <a:rPr lang="en-GB" sz="2800" dirty="0" smtClean="0"/>
              <a:t>Set significance level – alpha (</a:t>
            </a:r>
            <a:r>
              <a:rPr lang="en-GB" sz="2800" b="1" i="1" dirty="0" smtClean="0"/>
              <a:t>a</a:t>
            </a:r>
            <a:r>
              <a:rPr lang="en-GB" sz="2800" dirty="0" smtClean="0"/>
              <a:t>)</a:t>
            </a:r>
          </a:p>
          <a:p>
            <a:r>
              <a:rPr lang="en-GB" dirty="0" smtClean="0"/>
              <a:t>	</a:t>
            </a:r>
            <a:r>
              <a:rPr lang="en-GB" sz="2000" dirty="0" smtClean="0"/>
              <a:t>Acceptable false positive rate</a:t>
            </a:r>
          </a:p>
          <a:p>
            <a:r>
              <a:rPr lang="en-GB" sz="2000" dirty="0" smtClean="0"/>
              <a:t>	Typically set at .05 (5%)</a:t>
            </a:r>
          </a:p>
          <a:p>
            <a:endParaRPr lang="en-GB" sz="1600" dirty="0" smtClean="0"/>
          </a:p>
          <a:p>
            <a:r>
              <a:rPr lang="en-GB" sz="2800" dirty="0" smtClean="0"/>
              <a:t>P-value summarises evidence against </a:t>
            </a:r>
            <a:r>
              <a:rPr lang="en-GB" sz="2800" b="1" i="1" dirty="0" smtClean="0"/>
              <a:t>H</a:t>
            </a:r>
            <a:r>
              <a:rPr lang="en-GB" sz="2800" b="1" i="1" baseline="-25000" dirty="0" smtClean="0"/>
              <a:t>0</a:t>
            </a:r>
          </a:p>
          <a:p>
            <a:r>
              <a:rPr lang="en-GB" sz="2800" dirty="0" smtClean="0"/>
              <a:t>	</a:t>
            </a:r>
            <a:r>
              <a:rPr lang="en-GB" sz="2000" dirty="0" smtClean="0"/>
              <a:t>Probability of t (or greater)</a:t>
            </a:r>
            <a:r>
              <a:rPr lang="en-GB" sz="2000" b="1" i="1" dirty="0"/>
              <a:t> </a:t>
            </a:r>
            <a:r>
              <a:rPr lang="en-GB" sz="2000" dirty="0" smtClean="0"/>
              <a:t>being observed given </a:t>
            </a:r>
            <a:r>
              <a:rPr lang="en-GB" sz="2000" b="1" i="1" dirty="0" smtClean="0"/>
              <a:t>H</a:t>
            </a:r>
            <a:r>
              <a:rPr lang="en-GB" sz="2000" b="1" i="1" baseline="-25000" dirty="0" smtClean="0"/>
              <a:t>0</a:t>
            </a:r>
            <a:r>
              <a:rPr lang="en-GB" sz="2000" i="1" dirty="0" smtClean="0"/>
              <a:t> </a:t>
            </a:r>
            <a:r>
              <a:rPr lang="en-GB" sz="2000" dirty="0" smtClean="0"/>
              <a:t>cannot be rejected.</a:t>
            </a:r>
          </a:p>
          <a:p>
            <a:endParaRPr lang="en-GB" sz="1600"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9812" y="594582"/>
            <a:ext cx="3972945" cy="2974941"/>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4947614" y="4274928"/>
                <a:ext cx="3459537" cy="492443"/>
              </a:xfrm>
              <a:prstGeom prst="rect">
                <a:avLst/>
              </a:prstGeom>
              <a:noFill/>
            </p:spPr>
            <p:txBody>
              <a:bodyPr wrap="none" lIns="0" tIns="0" rIns="0" bIns="0" rtlCol="0">
                <a:spAutoFit/>
              </a:bodyPr>
              <a:lstStyle/>
              <a:p>
                <a14:m>
                  <m:oMathPara xmlns:m="http://schemas.openxmlformats.org/officeDocument/2006/math" xmlns="">
                    <m:oMathParaPr>
                      <m:jc m:val="centerGroup"/>
                    </m:oMathParaPr>
                    <m:oMath xmlns:m="http://schemas.openxmlformats.org/officeDocument/2006/math">
                      <m:r>
                        <a:rPr lang="en-GB" sz="3200" b="0" i="1" smtClean="0">
                          <a:latin typeface="Cambria Math" panose="02040503050406030204" pitchFamily="18" charset="0"/>
                        </a:rPr>
                        <m:t>𝑎</m:t>
                      </m:r>
                      <m:r>
                        <a:rPr lang="en-GB" sz="3200" b="0" i="1" smtClean="0">
                          <a:latin typeface="Cambria Math" panose="02040503050406030204" pitchFamily="18" charset="0"/>
                        </a:rPr>
                        <m:t>=</m:t>
                      </m:r>
                      <m:r>
                        <a:rPr lang="en-GB" sz="3200" b="0" i="1" smtClean="0">
                          <a:latin typeface="Cambria Math" panose="02040503050406030204" pitchFamily="18" charset="0"/>
                        </a:rPr>
                        <m:t>𝑝</m:t>
                      </m:r>
                      <m:d>
                        <m:dPr>
                          <m:endChr m:val="|"/>
                          <m:ctrlPr>
                            <a:rPr lang="en-GB" sz="3200" b="0" i="1" smtClean="0">
                              <a:latin typeface="Cambria Math" panose="02040503050406030204" pitchFamily="18" charset="0"/>
                            </a:rPr>
                          </m:ctrlPr>
                        </m:dPr>
                        <m:e>
                          <m:r>
                            <a:rPr lang="en-GB" sz="3200" b="0" i="1" smtClean="0">
                              <a:latin typeface="Cambria Math" panose="02040503050406030204" pitchFamily="18" charset="0"/>
                            </a:rPr>
                            <m:t>𝑡</m:t>
                          </m:r>
                          <m:r>
                            <a:rPr lang="en-GB" sz="3200" b="0" i="1" smtClean="0">
                              <a:latin typeface="Cambria Math" panose="02040503050406030204" pitchFamily="18" charset="0"/>
                            </a:rPr>
                            <m:t>&gt;</m:t>
                          </m:r>
                          <m:sSub>
                            <m:sSubPr>
                              <m:ctrlPr>
                                <a:rPr lang="en-GB" sz="3200" b="0" i="1" smtClean="0">
                                  <a:latin typeface="Cambria Math" panose="02040503050406030204" pitchFamily="18" charset="0"/>
                                </a:rPr>
                              </m:ctrlPr>
                            </m:sSubPr>
                            <m:e>
                              <m:r>
                                <a:rPr lang="en-GB" sz="3200" b="0" i="1" smtClean="0">
                                  <a:latin typeface="Cambria Math" panose="02040503050406030204" pitchFamily="18" charset="0"/>
                                </a:rPr>
                                <m:t>𝑢</m:t>
                              </m:r>
                            </m:e>
                            <m:sub>
                              <m:r>
                                <a:rPr lang="en-GB" sz="3200" b="0" i="1" smtClean="0">
                                  <a:latin typeface="Cambria Math" panose="02040503050406030204" pitchFamily="18" charset="0"/>
                                </a:rPr>
                                <m:t>𝑎</m:t>
                              </m:r>
                            </m:sub>
                          </m:sSub>
                        </m:e>
                      </m:d>
                      <m:sSub>
                        <m:sSubPr>
                          <m:ctrlPr>
                            <a:rPr lang="en-GB" sz="3200" b="0" i="1" smtClean="0">
                              <a:latin typeface="Cambria Math" panose="02040503050406030204" pitchFamily="18" charset="0"/>
                            </a:rPr>
                          </m:ctrlPr>
                        </m:sSubPr>
                        <m:e>
                          <m:r>
                            <a:rPr lang="en-GB" sz="3200" b="0" i="1" smtClean="0">
                              <a:latin typeface="Cambria Math" panose="02040503050406030204" pitchFamily="18" charset="0"/>
                            </a:rPr>
                            <m:t> </m:t>
                          </m:r>
                          <m:r>
                            <a:rPr lang="en-GB" sz="3200" b="0" i="1" smtClean="0">
                              <a:latin typeface="Cambria Math" panose="02040503050406030204" pitchFamily="18" charset="0"/>
                            </a:rPr>
                            <m:t>𝐻</m:t>
                          </m:r>
                        </m:e>
                        <m:sub>
                          <m:r>
                            <a:rPr lang="en-GB" sz="3200" b="0" i="1" smtClean="0">
                              <a:latin typeface="Cambria Math" panose="02040503050406030204" pitchFamily="18" charset="0"/>
                            </a:rPr>
                            <m:t>0</m:t>
                          </m:r>
                        </m:sub>
                      </m:sSub>
                      <m:r>
                        <a:rPr lang="en-GB" sz="3200" b="0" i="1" smtClean="0">
                          <a:latin typeface="Cambria Math" panose="02040503050406030204" pitchFamily="18" charset="0"/>
                        </a:rPr>
                        <m:t> ) </m:t>
                      </m:r>
                    </m:oMath>
                  </m:oMathPara>
                </a14:m>
                <a:endParaRPr lang="en-GB" sz="3200" dirty="0"/>
              </a:p>
            </p:txBody>
          </p:sp>
        </mc:Choice>
        <mc:Fallback xmlns="">
          <p:sp>
            <p:nvSpPr>
              <p:cNvPr id="3" name="TextBox 2"/>
              <p:cNvSpPr txBox="1">
                <a:spLocks noRot="1" noChangeAspect="1" noMove="1" noResize="1" noEditPoints="1" noAdjustHandles="1" noChangeArrowheads="1" noChangeShapeType="1" noTextEdit="1"/>
              </p:cNvSpPr>
              <p:nvPr/>
            </p:nvSpPr>
            <p:spPr>
              <a:xfrm>
                <a:off x="4947614" y="4274928"/>
                <a:ext cx="3459537" cy="492443"/>
              </a:xfrm>
              <a:prstGeom prst="rect">
                <a:avLst/>
              </a:prstGeom>
              <a:blipFill rotWithShape="0">
                <a:blip r:embed="rId4"/>
                <a:stretch>
                  <a:fillRect/>
                </a:stretch>
              </a:blipFill>
            </p:spPr>
            <p:txBody>
              <a:bodyPr/>
              <a:lstStyle/>
              <a:p>
                <a:r>
                  <a:rPr lang="en-GB">
                    <a:noFill/>
                  </a:rPr>
                  <a:t> </a:t>
                </a:r>
              </a:p>
            </p:txBody>
          </p:sp>
        </mc:Fallback>
      </mc:AlternateContent>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l="38521" t="38021" r="37305" b="40892"/>
          <a:stretch/>
        </p:blipFill>
        <p:spPr>
          <a:xfrm>
            <a:off x="58382" y="4049810"/>
            <a:ext cx="5168938" cy="2567558"/>
          </a:xfrm>
          <a:prstGeom prst="rect">
            <a:avLst/>
          </a:prstGeom>
        </p:spPr>
      </p:pic>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l="38521" t="59299" r="38600" b="19614"/>
          <a:stretch/>
        </p:blipFill>
        <p:spPr>
          <a:xfrm>
            <a:off x="6677383" y="4049810"/>
            <a:ext cx="4892041" cy="2567558"/>
          </a:xfrm>
          <a:prstGeom prst="rect">
            <a:avLst/>
          </a:prstGeom>
        </p:spPr>
      </p:pic>
    </p:spTree>
    <p:extLst>
      <p:ext uri="{BB962C8B-B14F-4D97-AF65-F5344CB8AC3E}">
        <p14:creationId xmlns:p14="http://schemas.microsoft.com/office/powerpoint/2010/main" val="93222069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lstStyle/>
          <a:p>
            <a:r>
              <a:rPr lang="en-GB" b="1" dirty="0" smtClean="0"/>
              <a:t>Multiple Comparisons Problem</a:t>
            </a:r>
            <a:endParaRPr lang="en-GB" b="1" dirty="0"/>
          </a:p>
        </p:txBody>
      </p:sp>
      <p:sp>
        <p:nvSpPr>
          <p:cNvPr id="6" name="TextBox 5"/>
          <p:cNvSpPr txBox="1"/>
          <p:nvPr/>
        </p:nvSpPr>
        <p:spPr>
          <a:xfrm>
            <a:off x="332015" y="2262185"/>
            <a:ext cx="6554102" cy="3108543"/>
          </a:xfrm>
          <a:prstGeom prst="rect">
            <a:avLst/>
          </a:prstGeom>
          <a:noFill/>
        </p:spPr>
        <p:txBody>
          <a:bodyPr wrap="none" rtlCol="0">
            <a:spAutoFit/>
          </a:bodyPr>
          <a:lstStyle/>
          <a:p>
            <a:r>
              <a:rPr lang="en-GB" sz="2800" dirty="0" smtClean="0"/>
              <a:t>Fit one statistical model to each voxel</a:t>
            </a:r>
          </a:p>
          <a:p>
            <a:endParaRPr lang="en-GB" sz="2800" dirty="0"/>
          </a:p>
          <a:p>
            <a:r>
              <a:rPr lang="en-GB" sz="2800" dirty="0" smtClean="0"/>
              <a:t>60,000 voxels = 60,000 t-tests</a:t>
            </a:r>
          </a:p>
          <a:p>
            <a:endParaRPr lang="en-GB" sz="2800" dirty="0"/>
          </a:p>
          <a:p>
            <a:r>
              <a:rPr lang="en-GB" sz="2800" b="1" i="1" dirty="0" smtClean="0"/>
              <a:t>a </a:t>
            </a:r>
            <a:r>
              <a:rPr lang="en-GB" sz="2800" dirty="0" smtClean="0"/>
              <a:t>= .05 (5%)</a:t>
            </a:r>
          </a:p>
          <a:p>
            <a:endParaRPr lang="en-GB" sz="2800" dirty="0"/>
          </a:p>
          <a:p>
            <a:r>
              <a:rPr lang="en-GB" sz="2800" dirty="0" smtClean="0"/>
              <a:t>Independent tests * </a:t>
            </a:r>
            <a:r>
              <a:rPr lang="en-GB" sz="2800" i="1" dirty="0" smtClean="0"/>
              <a:t>a</a:t>
            </a:r>
            <a:r>
              <a:rPr lang="en-GB" sz="2800" dirty="0" smtClean="0"/>
              <a:t> = </a:t>
            </a:r>
            <a:r>
              <a:rPr lang="en-GB" sz="2800" dirty="0" smtClean="0">
                <a:solidFill>
                  <a:schemeClr val="accent2"/>
                </a:solidFill>
              </a:rPr>
              <a:t>3000 false positives</a:t>
            </a:r>
            <a:endParaRPr lang="en-GB" sz="2800" dirty="0">
              <a:solidFill>
                <a:schemeClr val="accent2"/>
              </a:solidFill>
            </a:endParaRPr>
          </a:p>
        </p:txBody>
      </p:sp>
    </p:spTree>
    <p:extLst>
      <p:ext uri="{BB962C8B-B14F-4D97-AF65-F5344CB8AC3E}">
        <p14:creationId xmlns:p14="http://schemas.microsoft.com/office/powerpoint/2010/main" val="192443858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lstStyle/>
          <a:p>
            <a:r>
              <a:rPr lang="en-GB" b="1" dirty="0" smtClean="0"/>
              <a:t>Multiple Comparisons Problem</a:t>
            </a:r>
            <a:endParaRPr lang="en-GB" b="1" dirty="0"/>
          </a:p>
        </p:txBody>
      </p:sp>
      <p:pic>
        <p:nvPicPr>
          <p:cNvPr id="5" name="Picture 2" descr="https://www.graphpad.com/guides/prism/6/statistics/embim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6062" y="1556123"/>
            <a:ext cx="5615938" cy="367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32015" y="2262185"/>
            <a:ext cx="6554102" cy="3108543"/>
          </a:xfrm>
          <a:prstGeom prst="rect">
            <a:avLst/>
          </a:prstGeom>
          <a:noFill/>
        </p:spPr>
        <p:txBody>
          <a:bodyPr wrap="none" rtlCol="0">
            <a:spAutoFit/>
          </a:bodyPr>
          <a:lstStyle/>
          <a:p>
            <a:r>
              <a:rPr lang="en-GB" sz="2800" dirty="0" smtClean="0"/>
              <a:t>Fit one statistical model to each voxel</a:t>
            </a:r>
          </a:p>
          <a:p>
            <a:endParaRPr lang="en-GB" sz="2800" dirty="0"/>
          </a:p>
          <a:p>
            <a:r>
              <a:rPr lang="en-GB" sz="2800" dirty="0" smtClean="0"/>
              <a:t>60,000 voxels = 60,000 t-tests</a:t>
            </a:r>
          </a:p>
          <a:p>
            <a:endParaRPr lang="en-GB" sz="2800" dirty="0"/>
          </a:p>
          <a:p>
            <a:r>
              <a:rPr lang="en-GB" sz="2800" b="1" i="1" dirty="0" smtClean="0"/>
              <a:t>a </a:t>
            </a:r>
            <a:r>
              <a:rPr lang="en-GB" sz="2800" dirty="0" smtClean="0"/>
              <a:t>= .05 (5%)</a:t>
            </a:r>
          </a:p>
          <a:p>
            <a:endParaRPr lang="en-GB" sz="2800" dirty="0"/>
          </a:p>
          <a:p>
            <a:r>
              <a:rPr lang="en-GB" sz="2800" dirty="0"/>
              <a:t>Independent tests * </a:t>
            </a:r>
            <a:r>
              <a:rPr lang="en-GB" sz="2800" i="1" dirty="0"/>
              <a:t>a</a:t>
            </a:r>
            <a:r>
              <a:rPr lang="en-GB" sz="2800" dirty="0"/>
              <a:t> = </a:t>
            </a:r>
            <a:r>
              <a:rPr lang="en-GB" sz="2800" dirty="0">
                <a:solidFill>
                  <a:schemeClr val="accent2"/>
                </a:solidFill>
              </a:rPr>
              <a:t>3000 </a:t>
            </a:r>
            <a:r>
              <a:rPr lang="en-GB" sz="2800" dirty="0" smtClean="0">
                <a:solidFill>
                  <a:schemeClr val="accent2"/>
                </a:solidFill>
              </a:rPr>
              <a:t>false </a:t>
            </a:r>
            <a:r>
              <a:rPr lang="en-GB" sz="2800" dirty="0">
                <a:solidFill>
                  <a:schemeClr val="accent2"/>
                </a:solidFill>
              </a:rPr>
              <a:t>positives</a:t>
            </a:r>
          </a:p>
        </p:txBody>
      </p:sp>
    </p:spTree>
    <p:extLst>
      <p:ext uri="{BB962C8B-B14F-4D97-AF65-F5344CB8AC3E}">
        <p14:creationId xmlns:p14="http://schemas.microsoft.com/office/powerpoint/2010/main" val="424727871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n-lt"/>
              </a:rPr>
              <a:t>Types of Error-Rates</a:t>
            </a:r>
            <a:endParaRPr lang="en-GB" dirty="0">
              <a:latin typeface="+mn-lt"/>
            </a:endParaRPr>
          </a:p>
        </p:txBody>
      </p:sp>
      <p:sp>
        <p:nvSpPr>
          <p:cNvPr id="3" name="Content Placeholder 2"/>
          <p:cNvSpPr>
            <a:spLocks noGrp="1"/>
          </p:cNvSpPr>
          <p:nvPr>
            <p:ph idx="1"/>
          </p:nvPr>
        </p:nvSpPr>
        <p:spPr/>
        <p:txBody>
          <a:bodyPr/>
          <a:lstStyle/>
          <a:p>
            <a:pPr marL="0" indent="0">
              <a:buNone/>
            </a:pPr>
            <a:r>
              <a:rPr lang="en-GB" b="1" dirty="0" smtClean="0"/>
              <a:t>Per comparison </a:t>
            </a:r>
          </a:p>
          <a:p>
            <a:pPr marL="0" indent="0">
              <a:buNone/>
            </a:pPr>
            <a:r>
              <a:rPr lang="en-GB" i="1" dirty="0" smtClean="0"/>
              <a:t>Controls probability of each observation being a false positive </a:t>
            </a:r>
          </a:p>
          <a:p>
            <a:pPr marL="0" indent="0">
              <a:buNone/>
            </a:pPr>
            <a:endParaRPr lang="en-GB" i="1" dirty="0"/>
          </a:p>
          <a:p>
            <a:pPr marL="0" indent="0">
              <a:buNone/>
            </a:pPr>
            <a:endParaRPr lang="en-GB" i="1" dirty="0"/>
          </a:p>
        </p:txBody>
      </p:sp>
    </p:spTree>
    <p:extLst>
      <p:ext uri="{BB962C8B-B14F-4D97-AF65-F5344CB8AC3E}">
        <p14:creationId xmlns:p14="http://schemas.microsoft.com/office/powerpoint/2010/main" val="237477958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n-lt"/>
              </a:rPr>
              <a:t>Types of Error-Rates</a:t>
            </a:r>
            <a:endParaRPr lang="en-GB" dirty="0">
              <a:latin typeface="+mn-lt"/>
            </a:endParaRPr>
          </a:p>
        </p:txBody>
      </p:sp>
      <p:sp>
        <p:nvSpPr>
          <p:cNvPr id="3" name="Content Placeholder 2"/>
          <p:cNvSpPr>
            <a:spLocks noGrp="1"/>
          </p:cNvSpPr>
          <p:nvPr>
            <p:ph idx="1"/>
          </p:nvPr>
        </p:nvSpPr>
        <p:spPr/>
        <p:txBody>
          <a:bodyPr/>
          <a:lstStyle/>
          <a:p>
            <a:pPr marL="0" indent="0">
              <a:buNone/>
            </a:pPr>
            <a:r>
              <a:rPr lang="en-GB" b="1" dirty="0" smtClean="0"/>
              <a:t>Per comparison </a:t>
            </a:r>
          </a:p>
          <a:p>
            <a:pPr marL="0" indent="0">
              <a:buNone/>
            </a:pPr>
            <a:r>
              <a:rPr lang="en-GB" i="1" dirty="0" smtClean="0"/>
              <a:t>Controls probability of each observation being a false positive </a:t>
            </a:r>
          </a:p>
          <a:p>
            <a:pPr marL="0" indent="0">
              <a:buNone/>
            </a:pPr>
            <a:endParaRPr lang="en-GB" i="1" dirty="0"/>
          </a:p>
          <a:p>
            <a:pPr marL="0" indent="0">
              <a:buNone/>
            </a:pPr>
            <a:r>
              <a:rPr lang="en-GB" b="1" dirty="0" smtClean="0"/>
              <a:t>Family-wise Error-Rate (</a:t>
            </a:r>
            <a:r>
              <a:rPr lang="en-GB" b="1" i="1" dirty="0" smtClean="0"/>
              <a:t>P</a:t>
            </a:r>
            <a:r>
              <a:rPr lang="en-GB" b="1" i="1" baseline="-25000" dirty="0" smtClean="0"/>
              <a:t>FWE</a:t>
            </a:r>
            <a:r>
              <a:rPr lang="en-GB" b="1" dirty="0" smtClean="0"/>
              <a:t>)</a:t>
            </a:r>
          </a:p>
          <a:p>
            <a:pPr marL="0" indent="0">
              <a:buNone/>
            </a:pPr>
            <a:r>
              <a:rPr lang="en-GB" i="1" dirty="0" smtClean="0"/>
              <a:t>Controls probability of </a:t>
            </a:r>
            <a:r>
              <a:rPr lang="en-GB" i="1" u="sng" dirty="0" smtClean="0"/>
              <a:t>any</a:t>
            </a:r>
            <a:r>
              <a:rPr lang="en-GB" i="1" dirty="0" smtClean="0"/>
              <a:t> false positives in a family</a:t>
            </a:r>
          </a:p>
          <a:p>
            <a:pPr marL="0" indent="0">
              <a:buNone/>
            </a:pPr>
            <a:endParaRPr lang="en-GB" i="1" dirty="0"/>
          </a:p>
          <a:p>
            <a:pPr marL="0" indent="0">
              <a:buNone/>
            </a:pPr>
            <a:endParaRPr lang="en-GB" i="1" dirty="0"/>
          </a:p>
        </p:txBody>
      </p:sp>
    </p:spTree>
    <p:extLst>
      <p:ext uri="{BB962C8B-B14F-4D97-AF65-F5344CB8AC3E}">
        <p14:creationId xmlns:p14="http://schemas.microsoft.com/office/powerpoint/2010/main" val="350717808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n-lt"/>
              </a:rPr>
              <a:t>Types of Error-Rates</a:t>
            </a:r>
            <a:endParaRPr lang="en-GB" dirty="0">
              <a:latin typeface="+mn-lt"/>
            </a:endParaRPr>
          </a:p>
        </p:txBody>
      </p:sp>
      <p:sp>
        <p:nvSpPr>
          <p:cNvPr id="3" name="Content Placeholder 2"/>
          <p:cNvSpPr>
            <a:spLocks noGrp="1"/>
          </p:cNvSpPr>
          <p:nvPr>
            <p:ph idx="1"/>
          </p:nvPr>
        </p:nvSpPr>
        <p:spPr/>
        <p:txBody>
          <a:bodyPr/>
          <a:lstStyle/>
          <a:p>
            <a:pPr marL="0" indent="0">
              <a:buNone/>
            </a:pPr>
            <a:r>
              <a:rPr lang="en-GB" b="1" dirty="0" smtClean="0"/>
              <a:t>Per comparison </a:t>
            </a:r>
          </a:p>
          <a:p>
            <a:pPr marL="0" indent="0">
              <a:buNone/>
            </a:pPr>
            <a:r>
              <a:rPr lang="en-GB" i="1" dirty="0" smtClean="0"/>
              <a:t>Controls probability of each observation being a false positive </a:t>
            </a:r>
          </a:p>
          <a:p>
            <a:pPr marL="0" indent="0">
              <a:buNone/>
            </a:pPr>
            <a:endParaRPr lang="en-GB" i="1" dirty="0"/>
          </a:p>
          <a:p>
            <a:pPr marL="0" indent="0">
              <a:buNone/>
            </a:pPr>
            <a:r>
              <a:rPr lang="en-GB" b="1" dirty="0" smtClean="0"/>
              <a:t>Family-wise Error-Rate (</a:t>
            </a:r>
            <a:r>
              <a:rPr lang="en-GB" b="1" i="1" dirty="0" smtClean="0"/>
              <a:t>P</a:t>
            </a:r>
            <a:r>
              <a:rPr lang="en-GB" b="1" i="1" baseline="-25000" dirty="0" smtClean="0"/>
              <a:t>FWE</a:t>
            </a:r>
            <a:r>
              <a:rPr lang="en-GB" b="1" dirty="0" smtClean="0"/>
              <a:t>)</a:t>
            </a:r>
          </a:p>
          <a:p>
            <a:pPr marL="0" indent="0">
              <a:buNone/>
            </a:pPr>
            <a:r>
              <a:rPr lang="en-GB" i="1" dirty="0" smtClean="0"/>
              <a:t>Controls probability of </a:t>
            </a:r>
            <a:r>
              <a:rPr lang="en-GB" i="1" u="sng" dirty="0" smtClean="0"/>
              <a:t>any</a:t>
            </a:r>
            <a:r>
              <a:rPr lang="en-GB" i="1" dirty="0" smtClean="0"/>
              <a:t> false positives in a family</a:t>
            </a:r>
          </a:p>
          <a:p>
            <a:pPr marL="0" indent="0">
              <a:buNone/>
            </a:pPr>
            <a:endParaRPr lang="en-GB" i="1" dirty="0"/>
          </a:p>
          <a:p>
            <a:pPr marL="0" indent="0">
              <a:buNone/>
            </a:pPr>
            <a:r>
              <a:rPr lang="en-GB" b="1" dirty="0" smtClean="0"/>
              <a:t>False-discovery</a:t>
            </a:r>
            <a:br>
              <a:rPr lang="en-GB" b="1" dirty="0" smtClean="0"/>
            </a:br>
            <a:r>
              <a:rPr lang="en-GB" i="1" dirty="0" smtClean="0"/>
              <a:t>Controls ratio of true positives : false positives</a:t>
            </a:r>
            <a:endParaRPr lang="en-GB" b="1" dirty="0" smtClean="0"/>
          </a:p>
          <a:p>
            <a:pPr marL="0" indent="0">
              <a:buNone/>
            </a:pPr>
            <a:endParaRPr lang="en-GB" i="1" dirty="0"/>
          </a:p>
        </p:txBody>
      </p:sp>
    </p:spTree>
    <p:extLst>
      <p:ext uri="{BB962C8B-B14F-4D97-AF65-F5344CB8AC3E}">
        <p14:creationId xmlns:p14="http://schemas.microsoft.com/office/powerpoint/2010/main" val="206323256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n-lt"/>
              </a:rPr>
              <a:t>Types of Error-Rates</a:t>
            </a:r>
            <a:endParaRPr lang="en-GB" dirty="0">
              <a:latin typeface="+mn-lt"/>
            </a:endParaRPr>
          </a:p>
        </p:txBody>
      </p:sp>
      <p:sp>
        <p:nvSpPr>
          <p:cNvPr id="3" name="Content Placeholder 2"/>
          <p:cNvSpPr>
            <a:spLocks noGrp="1"/>
          </p:cNvSpPr>
          <p:nvPr>
            <p:ph idx="1"/>
          </p:nvPr>
        </p:nvSpPr>
        <p:spPr/>
        <p:txBody>
          <a:bodyPr/>
          <a:lstStyle/>
          <a:p>
            <a:pPr marL="0" indent="0">
              <a:buNone/>
            </a:pPr>
            <a:r>
              <a:rPr lang="en-GB" b="1" dirty="0" smtClean="0"/>
              <a:t>Per comparison </a:t>
            </a:r>
          </a:p>
          <a:p>
            <a:pPr marL="0" indent="0">
              <a:buNone/>
            </a:pPr>
            <a:r>
              <a:rPr lang="en-GB" i="1" dirty="0" smtClean="0"/>
              <a:t>Controls probability of each observation being a false positive </a:t>
            </a:r>
          </a:p>
          <a:p>
            <a:pPr marL="0" indent="0">
              <a:buNone/>
            </a:pPr>
            <a:endParaRPr lang="en-GB" i="1" dirty="0"/>
          </a:p>
          <a:p>
            <a:pPr marL="0" indent="0">
              <a:buNone/>
            </a:pPr>
            <a:r>
              <a:rPr lang="en-GB" b="1" dirty="0" smtClean="0"/>
              <a:t>Family-wise Error-Rate (</a:t>
            </a:r>
            <a:r>
              <a:rPr lang="en-GB" b="1" i="1" dirty="0" smtClean="0"/>
              <a:t>P</a:t>
            </a:r>
            <a:r>
              <a:rPr lang="en-GB" b="1" i="1" baseline="-25000" dirty="0" smtClean="0"/>
              <a:t>FWE</a:t>
            </a:r>
            <a:r>
              <a:rPr lang="en-GB" b="1" dirty="0" smtClean="0"/>
              <a:t>)</a:t>
            </a:r>
          </a:p>
          <a:p>
            <a:pPr marL="0" indent="0">
              <a:buNone/>
            </a:pPr>
            <a:r>
              <a:rPr lang="en-GB" i="1" dirty="0" smtClean="0"/>
              <a:t>Controls probability of </a:t>
            </a:r>
            <a:r>
              <a:rPr lang="en-GB" i="1" u="sng" dirty="0" smtClean="0"/>
              <a:t>any</a:t>
            </a:r>
            <a:r>
              <a:rPr lang="en-GB" i="1" dirty="0" smtClean="0"/>
              <a:t> false positives in a family</a:t>
            </a:r>
          </a:p>
          <a:p>
            <a:pPr marL="0" indent="0">
              <a:buNone/>
            </a:pPr>
            <a:endParaRPr lang="en-GB" i="1" dirty="0"/>
          </a:p>
          <a:p>
            <a:pPr marL="0" indent="0">
              <a:buNone/>
            </a:pPr>
            <a:r>
              <a:rPr lang="en-GB" b="1" dirty="0" smtClean="0"/>
              <a:t>False-discovery</a:t>
            </a:r>
            <a:br>
              <a:rPr lang="en-GB" b="1" dirty="0" smtClean="0"/>
            </a:br>
            <a:r>
              <a:rPr lang="en-GB" i="1" dirty="0" smtClean="0"/>
              <a:t>Controls ratio of true positives : false positives</a:t>
            </a:r>
            <a:endParaRPr lang="en-GB" b="1" dirty="0" smtClean="0"/>
          </a:p>
          <a:p>
            <a:pPr marL="0" indent="0">
              <a:buNone/>
            </a:pPr>
            <a:endParaRPr lang="en-GB" i="1" dirty="0"/>
          </a:p>
        </p:txBody>
      </p:sp>
      <p:sp>
        <p:nvSpPr>
          <p:cNvPr id="4" name="Oval 3"/>
          <p:cNvSpPr/>
          <p:nvPr/>
        </p:nvSpPr>
        <p:spPr>
          <a:xfrm>
            <a:off x="201706" y="2877671"/>
            <a:ext cx="8976161" cy="1922929"/>
          </a:xfrm>
          <a:prstGeom prst="ellipse">
            <a:avLst/>
          </a:prstGeom>
          <a:noFill/>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9187793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a:stretch>
            <a:fillRect/>
          </a:stretch>
        </p:blipFill>
        <p:spPr bwMode="auto">
          <a:xfrm>
            <a:off x="6029398" y="1485004"/>
            <a:ext cx="5357160" cy="2908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Title 1"/>
          <p:cNvSpPr>
            <a:spLocks noGrp="1"/>
          </p:cNvSpPr>
          <p:nvPr>
            <p:ph type="title"/>
          </p:nvPr>
        </p:nvSpPr>
        <p:spPr>
          <a:xfrm>
            <a:off x="838200" y="365125"/>
            <a:ext cx="10515600" cy="1325563"/>
          </a:xfrm>
        </p:spPr>
        <p:txBody>
          <a:bodyPr/>
          <a:lstStyle/>
          <a:p>
            <a:r>
              <a:rPr lang="en-GB" b="1" dirty="0" smtClean="0"/>
              <a:t>Multiple Comparisons Problem</a:t>
            </a:r>
            <a:endParaRPr lang="en-GB" b="1" dirty="0"/>
          </a:p>
        </p:txBody>
      </p:sp>
      <p:sp>
        <p:nvSpPr>
          <p:cNvPr id="8" name="TextBox 4"/>
          <p:cNvSpPr txBox="1">
            <a:spLocks noChangeArrowheads="1"/>
          </p:cNvSpPr>
          <p:nvPr/>
        </p:nvSpPr>
        <p:spPr bwMode="auto">
          <a:xfrm>
            <a:off x="9742754" y="4343762"/>
            <a:ext cx="18002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500" dirty="0"/>
              <a:t>Bennett et al. 2009</a:t>
            </a:r>
          </a:p>
        </p:txBody>
      </p:sp>
    </p:spTree>
    <p:extLst>
      <p:ext uri="{BB962C8B-B14F-4D97-AF65-F5344CB8AC3E}">
        <p14:creationId xmlns:p14="http://schemas.microsoft.com/office/powerpoint/2010/main" val="421275573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a:stretch>
            <a:fillRect/>
          </a:stretch>
        </p:blipFill>
        <p:spPr bwMode="auto">
          <a:xfrm>
            <a:off x="6029398" y="1485004"/>
            <a:ext cx="5357160" cy="2908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Title 1"/>
          <p:cNvSpPr>
            <a:spLocks noGrp="1"/>
          </p:cNvSpPr>
          <p:nvPr>
            <p:ph type="title"/>
          </p:nvPr>
        </p:nvSpPr>
        <p:spPr>
          <a:xfrm>
            <a:off x="838200" y="365125"/>
            <a:ext cx="10515600" cy="1325563"/>
          </a:xfrm>
        </p:spPr>
        <p:txBody>
          <a:bodyPr/>
          <a:lstStyle/>
          <a:p>
            <a:r>
              <a:rPr lang="en-GB" b="1" dirty="0" smtClean="0"/>
              <a:t>Multiple Comparisons Problem</a:t>
            </a:r>
            <a:endParaRPr lang="en-GB" b="1" dirty="0"/>
          </a:p>
        </p:txBody>
      </p:sp>
      <p:sp>
        <p:nvSpPr>
          <p:cNvPr id="8" name="TextBox 4"/>
          <p:cNvSpPr txBox="1">
            <a:spLocks noChangeArrowheads="1"/>
          </p:cNvSpPr>
          <p:nvPr/>
        </p:nvSpPr>
        <p:spPr bwMode="auto">
          <a:xfrm>
            <a:off x="9742754" y="4343762"/>
            <a:ext cx="18002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500" dirty="0"/>
              <a:t>Bennett et al. 2009</a:t>
            </a:r>
          </a:p>
        </p:txBody>
      </p:sp>
      <p:sp>
        <p:nvSpPr>
          <p:cNvPr id="9" name="TextBox 8"/>
          <p:cNvSpPr txBox="1"/>
          <p:nvPr/>
        </p:nvSpPr>
        <p:spPr>
          <a:xfrm>
            <a:off x="838200" y="2121210"/>
            <a:ext cx="3937103" cy="3826689"/>
          </a:xfrm>
          <a:prstGeom prst="rect">
            <a:avLst/>
          </a:prstGeom>
          <a:noFill/>
        </p:spPr>
        <p:txBody>
          <a:bodyPr wrap="none" rtlCol="0">
            <a:spAutoFit/>
          </a:bodyPr>
          <a:lstStyle/>
          <a:p>
            <a:r>
              <a:rPr lang="en-GB" sz="2800" dirty="0"/>
              <a:t> </a:t>
            </a:r>
            <a:r>
              <a:rPr lang="en-GB" sz="2800" b="1" i="1" dirty="0"/>
              <a:t>a</a:t>
            </a:r>
            <a:r>
              <a:rPr lang="en-GB" sz="2800" dirty="0"/>
              <a:t> = .</a:t>
            </a:r>
            <a:r>
              <a:rPr lang="en-GB" sz="2800" dirty="0" smtClean="0"/>
              <a:t>001</a:t>
            </a:r>
          </a:p>
          <a:p>
            <a:r>
              <a:rPr lang="en-GB" sz="2800" dirty="0" smtClean="0"/>
              <a:t>16/8064 active voxels </a:t>
            </a:r>
            <a:br>
              <a:rPr lang="en-GB" sz="2800" dirty="0" smtClean="0"/>
            </a:br>
            <a:endParaRPr lang="en-GB" sz="2800" dirty="0"/>
          </a:p>
          <a:p>
            <a:r>
              <a:rPr lang="en-GB" sz="2800" dirty="0" smtClean="0"/>
              <a:t>One active cluster 81mm</a:t>
            </a:r>
            <a:r>
              <a:rPr lang="en-GB" sz="2800" baseline="30000" dirty="0" smtClean="0"/>
              <a:t>3</a:t>
            </a:r>
          </a:p>
          <a:p>
            <a:endParaRPr lang="en-GB" sz="2800" baseline="30000" dirty="0" smtClean="0"/>
          </a:p>
          <a:p>
            <a:endParaRPr lang="en-GB" sz="2800" baseline="30000" dirty="0" smtClean="0"/>
          </a:p>
          <a:p>
            <a:endParaRPr lang="en-GB" sz="2800" baseline="30000" dirty="0"/>
          </a:p>
          <a:p>
            <a:endParaRPr lang="en-GB" sz="2800" baseline="30000" dirty="0"/>
          </a:p>
          <a:p>
            <a:endParaRPr lang="en-GB" sz="2800" dirty="0"/>
          </a:p>
          <a:p>
            <a:endParaRPr lang="en-GB" sz="2800" dirty="0"/>
          </a:p>
        </p:txBody>
      </p:sp>
    </p:spTree>
    <p:extLst>
      <p:ext uri="{BB962C8B-B14F-4D97-AF65-F5344CB8AC3E}">
        <p14:creationId xmlns:p14="http://schemas.microsoft.com/office/powerpoint/2010/main" val="153245329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a:stretch>
            <a:fillRect/>
          </a:stretch>
        </p:blipFill>
        <p:spPr bwMode="auto">
          <a:xfrm>
            <a:off x="6029398" y="1485004"/>
            <a:ext cx="5357160" cy="2908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Title 1"/>
          <p:cNvSpPr>
            <a:spLocks noGrp="1"/>
          </p:cNvSpPr>
          <p:nvPr>
            <p:ph type="title"/>
          </p:nvPr>
        </p:nvSpPr>
        <p:spPr>
          <a:xfrm>
            <a:off x="838200" y="365125"/>
            <a:ext cx="10515600" cy="1325563"/>
          </a:xfrm>
        </p:spPr>
        <p:txBody>
          <a:bodyPr/>
          <a:lstStyle/>
          <a:p>
            <a:r>
              <a:rPr lang="en-GB" b="1" dirty="0" smtClean="0"/>
              <a:t>Multiple Comparisons Problem</a:t>
            </a:r>
            <a:endParaRPr lang="en-GB" b="1" dirty="0"/>
          </a:p>
        </p:txBody>
      </p:sp>
      <p:sp>
        <p:nvSpPr>
          <p:cNvPr id="8" name="TextBox 4"/>
          <p:cNvSpPr txBox="1">
            <a:spLocks noChangeArrowheads="1"/>
          </p:cNvSpPr>
          <p:nvPr/>
        </p:nvSpPr>
        <p:spPr bwMode="auto">
          <a:xfrm>
            <a:off x="9742754" y="4343762"/>
            <a:ext cx="18002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500" dirty="0"/>
              <a:t>Bennett et al. 2009</a:t>
            </a:r>
          </a:p>
        </p:txBody>
      </p:sp>
      <p:sp>
        <p:nvSpPr>
          <p:cNvPr id="9" name="TextBox 8"/>
          <p:cNvSpPr txBox="1"/>
          <p:nvPr/>
        </p:nvSpPr>
        <p:spPr>
          <a:xfrm>
            <a:off x="838200" y="2121210"/>
            <a:ext cx="8904554" cy="5119350"/>
          </a:xfrm>
          <a:prstGeom prst="rect">
            <a:avLst/>
          </a:prstGeom>
          <a:noFill/>
        </p:spPr>
        <p:txBody>
          <a:bodyPr wrap="none" rtlCol="0">
            <a:spAutoFit/>
          </a:bodyPr>
          <a:lstStyle/>
          <a:p>
            <a:r>
              <a:rPr lang="en-GB" sz="2800" dirty="0"/>
              <a:t> </a:t>
            </a:r>
            <a:r>
              <a:rPr lang="en-GB" sz="2800" b="1" i="1" dirty="0"/>
              <a:t>a</a:t>
            </a:r>
            <a:r>
              <a:rPr lang="en-GB" sz="2800" dirty="0"/>
              <a:t> = .</a:t>
            </a:r>
            <a:r>
              <a:rPr lang="en-GB" sz="2800" dirty="0" smtClean="0"/>
              <a:t>001</a:t>
            </a:r>
          </a:p>
          <a:p>
            <a:r>
              <a:rPr lang="en-GB" sz="2800" dirty="0" smtClean="0"/>
              <a:t>16/8064 active voxels </a:t>
            </a:r>
            <a:br>
              <a:rPr lang="en-GB" sz="2800" dirty="0" smtClean="0"/>
            </a:br>
            <a:endParaRPr lang="en-GB" sz="2800" dirty="0"/>
          </a:p>
          <a:p>
            <a:r>
              <a:rPr lang="en-GB" sz="2800" dirty="0" smtClean="0"/>
              <a:t>One active cluster 81mm</a:t>
            </a:r>
            <a:r>
              <a:rPr lang="en-GB" sz="2800" baseline="30000" dirty="0" smtClean="0"/>
              <a:t>3</a:t>
            </a:r>
          </a:p>
          <a:p>
            <a:endParaRPr lang="en-GB" sz="2800" baseline="30000" dirty="0" smtClean="0"/>
          </a:p>
          <a:p>
            <a:endParaRPr lang="en-GB" sz="2800" baseline="30000" dirty="0" smtClean="0"/>
          </a:p>
          <a:p>
            <a:endParaRPr lang="en-GB" sz="2800" baseline="30000" dirty="0"/>
          </a:p>
          <a:p>
            <a:endParaRPr lang="en-GB" sz="2800" baseline="30000" dirty="0"/>
          </a:p>
          <a:p>
            <a:r>
              <a:rPr lang="en-GB" sz="2800" dirty="0" smtClean="0"/>
              <a:t>Using two multiple comparison corrections, no active voxels</a:t>
            </a:r>
          </a:p>
          <a:p>
            <a:r>
              <a:rPr lang="en-GB" sz="2800" b="1" dirty="0" smtClean="0"/>
              <a:t>	Family-wise error-rate </a:t>
            </a:r>
          </a:p>
          <a:p>
            <a:r>
              <a:rPr lang="en-GB" sz="2800" b="1" dirty="0" smtClean="0"/>
              <a:t>	False discovery rate</a:t>
            </a:r>
            <a:r>
              <a:rPr lang="en-GB" sz="2800" baseline="30000" dirty="0" smtClean="0"/>
              <a:t> </a:t>
            </a:r>
            <a:r>
              <a:rPr lang="en-GB" sz="2800" dirty="0" smtClean="0"/>
              <a:t> </a:t>
            </a:r>
          </a:p>
          <a:p>
            <a:endParaRPr lang="en-GB" sz="2800" dirty="0"/>
          </a:p>
          <a:p>
            <a:endParaRPr lang="en-GB" sz="2800" dirty="0"/>
          </a:p>
        </p:txBody>
      </p:sp>
    </p:spTree>
    <p:extLst>
      <p:ext uri="{BB962C8B-B14F-4D97-AF65-F5344CB8AC3E}">
        <p14:creationId xmlns:p14="http://schemas.microsoft.com/office/powerpoint/2010/main" val="178505422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590" y="716280"/>
            <a:ext cx="10797209" cy="1325563"/>
          </a:xfrm>
          <a:solidFill>
            <a:schemeClr val="accent4">
              <a:lumMod val="40000"/>
              <a:lumOff val="60000"/>
            </a:schemeClr>
          </a:solidFill>
          <a:ln>
            <a:noFill/>
          </a:ln>
        </p:spPr>
        <p:txBody>
          <a:bodyPr>
            <a:normAutofit/>
          </a:bodyPr>
          <a:lstStyle/>
          <a:p>
            <a:r>
              <a:rPr lang="en-GB" sz="2800" b="1" i="1" dirty="0" smtClean="0"/>
              <a:t>How do we </a:t>
            </a:r>
            <a:r>
              <a:rPr lang="en-GB" sz="2800" b="1" i="1" dirty="0"/>
              <a:t>correct for the multiple comparisons </a:t>
            </a:r>
            <a:r>
              <a:rPr lang="en-GB" sz="2800" b="1" i="1" dirty="0" smtClean="0"/>
              <a:t>problem, when making </a:t>
            </a:r>
            <a:r>
              <a:rPr lang="en-GB" sz="2800" b="1" i="1" dirty="0"/>
              <a:t>discrete observations of a highly spatially correlated image?</a:t>
            </a:r>
          </a:p>
        </p:txBody>
      </p:sp>
    </p:spTree>
    <p:extLst>
      <p:ext uri="{BB962C8B-B14F-4D97-AF65-F5344CB8AC3E}">
        <p14:creationId xmlns:p14="http://schemas.microsoft.com/office/powerpoint/2010/main" val="48911233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660382" y="1690688"/>
            <a:ext cx="2541080" cy="646331"/>
          </a:xfrm>
          <a:prstGeom prst="rect">
            <a:avLst/>
          </a:prstGeom>
        </p:spPr>
        <p:txBody>
          <a:bodyPr wrap="none">
            <a:spAutoFit/>
          </a:bodyPr>
          <a:lstStyle/>
          <a:p>
            <a:pPr algn="ctr"/>
            <a:r>
              <a:rPr lang="el-GR" sz="3600" b="1" dirty="0">
                <a:latin typeface="Cambria Math" panose="02040503050406030204" pitchFamily="18" charset="0"/>
                <a:ea typeface="Cambria Math" panose="02040503050406030204" pitchFamily="18" charset="0"/>
              </a:rPr>
              <a:t>α</a:t>
            </a:r>
            <a:r>
              <a:rPr lang="en-GB" sz="3600" dirty="0">
                <a:latin typeface="Cambria Math" panose="02040503050406030204" pitchFamily="18" charset="0"/>
                <a:ea typeface="Cambria Math" panose="02040503050406030204" pitchFamily="18" charset="0"/>
              </a:rPr>
              <a:t> = </a:t>
            </a:r>
            <a:r>
              <a:rPr lang="en-GB" sz="3600" b="1" dirty="0">
                <a:latin typeface="Cambria Math" panose="02040503050406030204" pitchFamily="18" charset="0"/>
                <a:ea typeface="Cambria Math" panose="02040503050406030204" pitchFamily="18" charset="0"/>
              </a:rPr>
              <a:t>P</a:t>
            </a:r>
            <a:r>
              <a:rPr lang="en-GB" sz="3600" b="1" baseline="-25000" dirty="0">
                <a:latin typeface="Cambria Math" panose="02040503050406030204" pitchFamily="18" charset="0"/>
                <a:ea typeface="Cambria Math" panose="02040503050406030204" pitchFamily="18" charset="0"/>
              </a:rPr>
              <a:t>FWE</a:t>
            </a:r>
            <a:r>
              <a:rPr lang="en-GB" sz="3600" b="1" dirty="0">
                <a:latin typeface="Cambria Math" panose="02040503050406030204" pitchFamily="18" charset="0"/>
                <a:ea typeface="Cambria Math" panose="02040503050406030204" pitchFamily="18" charset="0"/>
              </a:rPr>
              <a:t> </a:t>
            </a:r>
            <a:r>
              <a:rPr lang="en-GB" sz="3600" dirty="0">
                <a:latin typeface="Cambria Math" panose="02040503050406030204" pitchFamily="18" charset="0"/>
                <a:ea typeface="Cambria Math" panose="02040503050406030204" pitchFamily="18" charset="0"/>
              </a:rPr>
              <a:t>/ </a:t>
            </a:r>
            <a:r>
              <a:rPr lang="en-GB" sz="3600" b="1" dirty="0">
                <a:latin typeface="Cambria Math" panose="02040503050406030204" pitchFamily="18" charset="0"/>
                <a:ea typeface="Cambria Math" panose="02040503050406030204" pitchFamily="18" charset="0"/>
              </a:rPr>
              <a:t>n</a:t>
            </a:r>
          </a:p>
        </p:txBody>
      </p:sp>
      <p:sp>
        <p:nvSpPr>
          <p:cNvPr id="2" name="Title 1"/>
          <p:cNvSpPr>
            <a:spLocks noGrp="1"/>
          </p:cNvSpPr>
          <p:nvPr>
            <p:ph type="title"/>
          </p:nvPr>
        </p:nvSpPr>
        <p:spPr/>
        <p:txBody>
          <a:bodyPr/>
          <a:lstStyle/>
          <a:p>
            <a:r>
              <a:rPr lang="en-GB" b="1" dirty="0" smtClean="0"/>
              <a:t>Bonferroni Correction</a:t>
            </a:r>
            <a:endParaRPr lang="en-GB" b="1" dirty="0"/>
          </a:p>
        </p:txBody>
      </p:sp>
      <p:sp>
        <p:nvSpPr>
          <p:cNvPr id="4" name="Content Placeholder 2"/>
          <p:cNvSpPr txBox="1">
            <a:spLocks/>
          </p:cNvSpPr>
          <p:nvPr/>
        </p:nvSpPr>
        <p:spPr>
          <a:xfrm>
            <a:off x="4986867"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smtClean="0"/>
          </a:p>
          <a:p>
            <a:pPr marL="0" indent="0">
              <a:buFont typeface="Arial" panose="020B0604020202020204" pitchFamily="34" charset="0"/>
              <a:buNone/>
            </a:pPr>
            <a:endParaRPr lang="en-GB" dirty="0" smtClean="0"/>
          </a:p>
          <a:p>
            <a:pPr marL="0" indent="0">
              <a:buFont typeface="Arial" panose="020B0604020202020204" pitchFamily="34" charset="0"/>
              <a:buNone/>
            </a:pPr>
            <a:endParaRPr lang="en-GB" dirty="0"/>
          </a:p>
        </p:txBody>
      </p:sp>
      <p:cxnSp>
        <p:nvCxnSpPr>
          <p:cNvPr id="50" name="Straight Arrow Connector 49"/>
          <p:cNvCxnSpPr/>
          <p:nvPr/>
        </p:nvCxnSpPr>
        <p:spPr bwMode="auto">
          <a:xfrm flipH="1">
            <a:off x="4033942" y="1638617"/>
            <a:ext cx="180975" cy="2508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bwMode="auto">
          <a:xfrm flipH="1" flipV="1">
            <a:off x="2814318" y="2461170"/>
            <a:ext cx="179388" cy="1619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2" name="TextBox 9"/>
          <p:cNvSpPr txBox="1">
            <a:spLocks noChangeArrowheads="1"/>
          </p:cNvSpPr>
          <p:nvPr/>
        </p:nvSpPr>
        <p:spPr bwMode="auto">
          <a:xfrm>
            <a:off x="558408" y="1389325"/>
            <a:ext cx="1224198" cy="73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dirty="0"/>
              <a:t>single-voxel probability </a:t>
            </a:r>
            <a:r>
              <a:rPr lang="en-GB" altLang="en-US" sz="1400" dirty="0" smtClean="0"/>
              <a:t>threshold</a:t>
            </a:r>
            <a:endParaRPr lang="en-GB" altLang="en-US" sz="1400" dirty="0"/>
          </a:p>
        </p:txBody>
      </p:sp>
      <p:sp>
        <p:nvSpPr>
          <p:cNvPr id="53" name="TextBox 10"/>
          <p:cNvSpPr txBox="1">
            <a:spLocks noChangeArrowheads="1"/>
          </p:cNvSpPr>
          <p:nvPr/>
        </p:nvSpPr>
        <p:spPr bwMode="auto">
          <a:xfrm>
            <a:off x="4214917" y="1277824"/>
            <a:ext cx="1224198" cy="523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dirty="0"/>
              <a:t>Number of voxels</a:t>
            </a:r>
          </a:p>
        </p:txBody>
      </p:sp>
      <p:sp>
        <p:nvSpPr>
          <p:cNvPr id="54" name="TextBox 11"/>
          <p:cNvSpPr txBox="1">
            <a:spLocks noChangeArrowheads="1"/>
          </p:cNvSpPr>
          <p:nvPr/>
        </p:nvSpPr>
        <p:spPr bwMode="auto">
          <a:xfrm>
            <a:off x="3020969" y="2461542"/>
            <a:ext cx="1224198" cy="523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dirty="0"/>
              <a:t>Family-wise error rate</a:t>
            </a:r>
          </a:p>
        </p:txBody>
      </p:sp>
      <p:cxnSp>
        <p:nvCxnSpPr>
          <p:cNvPr id="55" name="Straight Arrow Connector 54"/>
          <p:cNvCxnSpPr/>
          <p:nvPr/>
        </p:nvCxnSpPr>
        <p:spPr bwMode="auto">
          <a:xfrm>
            <a:off x="1600046" y="1653677"/>
            <a:ext cx="180975" cy="2508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rotWithShape="1">
          <a:blip r:embed="rId3" cstate="print">
            <a:extLst>
              <a:ext uri="{28A0092B-C50C-407E-A947-70E740481C1C}">
                <a14:useLocalDpi xmlns:a14="http://schemas.microsoft.com/office/drawing/2010/main" val="0"/>
              </a:ext>
            </a:extLst>
          </a:blip>
          <a:srcRect l="50184" t="15708" r="31060" b="60239"/>
          <a:stretch/>
        </p:blipFill>
        <p:spPr>
          <a:xfrm>
            <a:off x="3691228" y="1638617"/>
            <a:ext cx="4285085" cy="2596158"/>
          </a:xfrm>
          <a:prstGeom prst="rect">
            <a:avLst/>
          </a:prstGeom>
        </p:spPr>
      </p:pic>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31857" t="15559" r="49387" b="60388"/>
          <a:stretch/>
        </p:blipFill>
        <p:spPr>
          <a:xfrm>
            <a:off x="7411429" y="1653677"/>
            <a:ext cx="4285085" cy="2596158"/>
          </a:xfrm>
          <a:prstGeom prst="rect">
            <a:avLst/>
          </a:prstGeom>
        </p:spPr>
      </p:pic>
    </p:spTree>
    <p:extLst>
      <p:ext uri="{BB962C8B-B14F-4D97-AF65-F5344CB8AC3E}">
        <p14:creationId xmlns:p14="http://schemas.microsoft.com/office/powerpoint/2010/main" val="66051274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660382" y="1690688"/>
            <a:ext cx="2541080" cy="646331"/>
          </a:xfrm>
          <a:prstGeom prst="rect">
            <a:avLst/>
          </a:prstGeom>
        </p:spPr>
        <p:txBody>
          <a:bodyPr wrap="none">
            <a:spAutoFit/>
          </a:bodyPr>
          <a:lstStyle/>
          <a:p>
            <a:pPr algn="ctr"/>
            <a:r>
              <a:rPr lang="el-GR" sz="3600" b="1" dirty="0">
                <a:latin typeface="Cambria Math" panose="02040503050406030204" pitchFamily="18" charset="0"/>
                <a:ea typeface="Cambria Math" panose="02040503050406030204" pitchFamily="18" charset="0"/>
              </a:rPr>
              <a:t>α</a:t>
            </a:r>
            <a:r>
              <a:rPr lang="en-GB" sz="3600" dirty="0">
                <a:latin typeface="Cambria Math" panose="02040503050406030204" pitchFamily="18" charset="0"/>
                <a:ea typeface="Cambria Math" panose="02040503050406030204" pitchFamily="18" charset="0"/>
              </a:rPr>
              <a:t> = </a:t>
            </a:r>
            <a:r>
              <a:rPr lang="en-GB" sz="3600" b="1" dirty="0">
                <a:latin typeface="Cambria Math" panose="02040503050406030204" pitchFamily="18" charset="0"/>
                <a:ea typeface="Cambria Math" panose="02040503050406030204" pitchFamily="18" charset="0"/>
              </a:rPr>
              <a:t>P</a:t>
            </a:r>
            <a:r>
              <a:rPr lang="en-GB" sz="3600" b="1" baseline="-25000" dirty="0">
                <a:latin typeface="Cambria Math" panose="02040503050406030204" pitchFamily="18" charset="0"/>
                <a:ea typeface="Cambria Math" panose="02040503050406030204" pitchFamily="18" charset="0"/>
              </a:rPr>
              <a:t>FWE</a:t>
            </a:r>
            <a:r>
              <a:rPr lang="en-GB" sz="3600" b="1" dirty="0">
                <a:latin typeface="Cambria Math" panose="02040503050406030204" pitchFamily="18" charset="0"/>
                <a:ea typeface="Cambria Math" panose="02040503050406030204" pitchFamily="18" charset="0"/>
              </a:rPr>
              <a:t> </a:t>
            </a:r>
            <a:r>
              <a:rPr lang="en-GB" sz="3600" dirty="0">
                <a:latin typeface="Cambria Math" panose="02040503050406030204" pitchFamily="18" charset="0"/>
                <a:ea typeface="Cambria Math" panose="02040503050406030204" pitchFamily="18" charset="0"/>
              </a:rPr>
              <a:t>/ </a:t>
            </a:r>
            <a:r>
              <a:rPr lang="en-GB" sz="3600" b="1" dirty="0">
                <a:latin typeface="Cambria Math" panose="02040503050406030204" pitchFamily="18" charset="0"/>
                <a:ea typeface="Cambria Math" panose="02040503050406030204" pitchFamily="18" charset="0"/>
              </a:rPr>
              <a:t>n</a:t>
            </a:r>
          </a:p>
        </p:txBody>
      </p:sp>
      <p:sp>
        <p:nvSpPr>
          <p:cNvPr id="2" name="Title 1"/>
          <p:cNvSpPr>
            <a:spLocks noGrp="1"/>
          </p:cNvSpPr>
          <p:nvPr>
            <p:ph type="title"/>
          </p:nvPr>
        </p:nvSpPr>
        <p:spPr/>
        <p:txBody>
          <a:bodyPr/>
          <a:lstStyle/>
          <a:p>
            <a:r>
              <a:rPr lang="en-GB" b="1" dirty="0" smtClean="0"/>
              <a:t>Bonferroni Correction</a:t>
            </a:r>
            <a:endParaRPr lang="en-GB" b="1" dirty="0"/>
          </a:p>
        </p:txBody>
      </p:sp>
      <p:sp>
        <p:nvSpPr>
          <p:cNvPr id="3" name="Content Placeholder 2"/>
          <p:cNvSpPr>
            <a:spLocks noGrp="1"/>
          </p:cNvSpPr>
          <p:nvPr>
            <p:ph idx="1"/>
          </p:nvPr>
        </p:nvSpPr>
        <p:spPr>
          <a:xfrm>
            <a:off x="838200" y="1825625"/>
            <a:ext cx="3953933" cy="4351338"/>
          </a:xfrm>
        </p:spPr>
        <p:txBody>
          <a:bodyPr/>
          <a:lstStyle/>
          <a:p>
            <a:pPr marL="0" indent="0">
              <a:buNone/>
            </a:pPr>
            <a:endParaRPr lang="en-GB" dirty="0" smtClean="0"/>
          </a:p>
          <a:p>
            <a:pPr marL="0" indent="0">
              <a:buNone/>
            </a:pPr>
            <a:endParaRPr lang="en-GB" dirty="0"/>
          </a:p>
          <a:p>
            <a:pPr marL="0" indent="0">
              <a:buNone/>
            </a:pPr>
            <a:r>
              <a:rPr lang="en-GB" b="1" i="1" dirty="0" smtClean="0"/>
              <a:t>P</a:t>
            </a:r>
            <a:r>
              <a:rPr lang="en-GB" b="1" i="1" baseline="-25000" dirty="0" smtClean="0"/>
              <a:t>FWE </a:t>
            </a:r>
            <a:r>
              <a:rPr lang="en-GB" dirty="0" smtClean="0"/>
              <a:t>= .05</a:t>
            </a:r>
          </a:p>
          <a:p>
            <a:pPr marL="0" indent="0">
              <a:buNone/>
            </a:pPr>
            <a:r>
              <a:rPr lang="en-GB" dirty="0" smtClean="0"/>
              <a:t>60,000 voxels</a:t>
            </a:r>
          </a:p>
          <a:p>
            <a:pPr marL="0" indent="0">
              <a:buNone/>
            </a:pPr>
            <a:r>
              <a:rPr lang="en-GB" b="1" i="1" dirty="0" smtClean="0"/>
              <a:t>a </a:t>
            </a:r>
            <a:r>
              <a:rPr lang="en-GB" dirty="0" smtClean="0"/>
              <a:t>= .0000008</a:t>
            </a:r>
            <a:endParaRPr lang="en-GB" dirty="0"/>
          </a:p>
        </p:txBody>
      </p:sp>
      <p:sp>
        <p:nvSpPr>
          <p:cNvPr id="4" name="Content Placeholder 2"/>
          <p:cNvSpPr txBox="1">
            <a:spLocks/>
          </p:cNvSpPr>
          <p:nvPr/>
        </p:nvSpPr>
        <p:spPr>
          <a:xfrm>
            <a:off x="4986867"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smtClean="0"/>
          </a:p>
          <a:p>
            <a:pPr marL="0" indent="0">
              <a:buFont typeface="Arial" panose="020B0604020202020204" pitchFamily="34" charset="0"/>
              <a:buNone/>
            </a:pPr>
            <a:endParaRPr lang="en-GB" dirty="0" smtClean="0"/>
          </a:p>
          <a:p>
            <a:pPr marL="0" indent="0">
              <a:buFont typeface="Arial" panose="020B0604020202020204" pitchFamily="34" charset="0"/>
              <a:buNone/>
            </a:pPr>
            <a:endParaRPr lang="en-GB" dirty="0"/>
          </a:p>
        </p:txBody>
      </p:sp>
      <p:cxnSp>
        <p:nvCxnSpPr>
          <p:cNvPr id="50" name="Straight Arrow Connector 49"/>
          <p:cNvCxnSpPr/>
          <p:nvPr/>
        </p:nvCxnSpPr>
        <p:spPr bwMode="auto">
          <a:xfrm flipH="1">
            <a:off x="4033942" y="1638617"/>
            <a:ext cx="180975" cy="2508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bwMode="auto">
          <a:xfrm flipH="1" flipV="1">
            <a:off x="2814318" y="2461170"/>
            <a:ext cx="179388" cy="1619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2" name="TextBox 9"/>
          <p:cNvSpPr txBox="1">
            <a:spLocks noChangeArrowheads="1"/>
          </p:cNvSpPr>
          <p:nvPr/>
        </p:nvSpPr>
        <p:spPr bwMode="auto">
          <a:xfrm>
            <a:off x="558408" y="1389325"/>
            <a:ext cx="1224198" cy="73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dirty="0"/>
              <a:t>single-voxel probability </a:t>
            </a:r>
            <a:r>
              <a:rPr lang="en-GB" altLang="en-US" sz="1400" dirty="0" smtClean="0"/>
              <a:t>threshold</a:t>
            </a:r>
            <a:endParaRPr lang="en-GB" altLang="en-US" sz="1400" dirty="0"/>
          </a:p>
        </p:txBody>
      </p:sp>
      <p:sp>
        <p:nvSpPr>
          <p:cNvPr id="53" name="TextBox 10"/>
          <p:cNvSpPr txBox="1">
            <a:spLocks noChangeArrowheads="1"/>
          </p:cNvSpPr>
          <p:nvPr/>
        </p:nvSpPr>
        <p:spPr bwMode="auto">
          <a:xfrm>
            <a:off x="4214917" y="1277824"/>
            <a:ext cx="1224198" cy="523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dirty="0"/>
              <a:t>Number of voxels</a:t>
            </a:r>
          </a:p>
        </p:txBody>
      </p:sp>
      <p:sp>
        <p:nvSpPr>
          <p:cNvPr id="54" name="TextBox 11"/>
          <p:cNvSpPr txBox="1">
            <a:spLocks noChangeArrowheads="1"/>
          </p:cNvSpPr>
          <p:nvPr/>
        </p:nvSpPr>
        <p:spPr bwMode="auto">
          <a:xfrm>
            <a:off x="3020969" y="2461542"/>
            <a:ext cx="1224198" cy="523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dirty="0"/>
              <a:t>Family-wise error rate</a:t>
            </a:r>
          </a:p>
        </p:txBody>
      </p:sp>
      <p:cxnSp>
        <p:nvCxnSpPr>
          <p:cNvPr id="55" name="Straight Arrow Connector 54"/>
          <p:cNvCxnSpPr/>
          <p:nvPr/>
        </p:nvCxnSpPr>
        <p:spPr bwMode="auto">
          <a:xfrm>
            <a:off x="1600046" y="1653677"/>
            <a:ext cx="180975" cy="2508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rotWithShape="1">
          <a:blip r:embed="rId3" cstate="print">
            <a:extLst>
              <a:ext uri="{28A0092B-C50C-407E-A947-70E740481C1C}">
                <a14:useLocalDpi xmlns:a14="http://schemas.microsoft.com/office/drawing/2010/main" val="0"/>
              </a:ext>
            </a:extLst>
          </a:blip>
          <a:srcRect l="50184" t="15708" r="31060" b="60239"/>
          <a:stretch/>
        </p:blipFill>
        <p:spPr>
          <a:xfrm>
            <a:off x="3691228" y="1638617"/>
            <a:ext cx="4285085" cy="2596158"/>
          </a:xfrm>
          <a:prstGeom prst="rect">
            <a:avLst/>
          </a:prstGeom>
        </p:spPr>
      </p:pic>
      <p:pic>
        <p:nvPicPr>
          <p:cNvPr id="43" name="Picture 42"/>
          <p:cNvPicPr>
            <a:picLocks noChangeAspect="1"/>
          </p:cNvPicPr>
          <p:nvPr/>
        </p:nvPicPr>
        <p:blipFill rotWithShape="1">
          <a:blip r:embed="rId3" cstate="print">
            <a:extLst>
              <a:ext uri="{28A0092B-C50C-407E-A947-70E740481C1C}">
                <a14:useLocalDpi xmlns:a14="http://schemas.microsoft.com/office/drawing/2010/main" val="0"/>
              </a:ext>
            </a:extLst>
          </a:blip>
          <a:srcRect l="31857" t="15559" r="49387" b="60388"/>
          <a:stretch/>
        </p:blipFill>
        <p:spPr>
          <a:xfrm>
            <a:off x="7411429" y="1653677"/>
            <a:ext cx="4285085" cy="2596158"/>
          </a:xfrm>
          <a:prstGeom prst="rect">
            <a:avLst/>
          </a:prstGeom>
        </p:spPr>
      </p:pic>
    </p:spTree>
    <p:extLst>
      <p:ext uri="{BB962C8B-B14F-4D97-AF65-F5344CB8AC3E}">
        <p14:creationId xmlns:p14="http://schemas.microsoft.com/office/powerpoint/2010/main" val="259325169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660382" y="1690688"/>
            <a:ext cx="2541080" cy="646331"/>
          </a:xfrm>
          <a:prstGeom prst="rect">
            <a:avLst/>
          </a:prstGeom>
        </p:spPr>
        <p:txBody>
          <a:bodyPr wrap="none">
            <a:spAutoFit/>
          </a:bodyPr>
          <a:lstStyle/>
          <a:p>
            <a:pPr algn="ctr"/>
            <a:r>
              <a:rPr lang="el-GR" sz="3600" b="1" dirty="0">
                <a:latin typeface="Cambria Math" panose="02040503050406030204" pitchFamily="18" charset="0"/>
                <a:ea typeface="Cambria Math" panose="02040503050406030204" pitchFamily="18" charset="0"/>
              </a:rPr>
              <a:t>α</a:t>
            </a:r>
            <a:r>
              <a:rPr lang="en-GB" sz="3600" dirty="0">
                <a:latin typeface="Cambria Math" panose="02040503050406030204" pitchFamily="18" charset="0"/>
                <a:ea typeface="Cambria Math" panose="02040503050406030204" pitchFamily="18" charset="0"/>
              </a:rPr>
              <a:t> = </a:t>
            </a:r>
            <a:r>
              <a:rPr lang="en-GB" sz="3600" b="1" dirty="0">
                <a:latin typeface="Cambria Math" panose="02040503050406030204" pitchFamily="18" charset="0"/>
                <a:ea typeface="Cambria Math" panose="02040503050406030204" pitchFamily="18" charset="0"/>
              </a:rPr>
              <a:t>P</a:t>
            </a:r>
            <a:r>
              <a:rPr lang="en-GB" sz="3600" b="1" baseline="-25000" dirty="0">
                <a:latin typeface="Cambria Math" panose="02040503050406030204" pitchFamily="18" charset="0"/>
                <a:ea typeface="Cambria Math" panose="02040503050406030204" pitchFamily="18" charset="0"/>
              </a:rPr>
              <a:t>FWE</a:t>
            </a:r>
            <a:r>
              <a:rPr lang="en-GB" sz="3600" b="1" dirty="0">
                <a:latin typeface="Cambria Math" panose="02040503050406030204" pitchFamily="18" charset="0"/>
                <a:ea typeface="Cambria Math" panose="02040503050406030204" pitchFamily="18" charset="0"/>
              </a:rPr>
              <a:t> </a:t>
            </a:r>
            <a:r>
              <a:rPr lang="en-GB" sz="3600" dirty="0">
                <a:latin typeface="Cambria Math" panose="02040503050406030204" pitchFamily="18" charset="0"/>
                <a:ea typeface="Cambria Math" panose="02040503050406030204" pitchFamily="18" charset="0"/>
              </a:rPr>
              <a:t>/ </a:t>
            </a:r>
            <a:r>
              <a:rPr lang="en-GB" sz="3600" b="1" dirty="0">
                <a:latin typeface="Cambria Math" panose="02040503050406030204" pitchFamily="18" charset="0"/>
                <a:ea typeface="Cambria Math" panose="02040503050406030204" pitchFamily="18" charset="0"/>
              </a:rPr>
              <a:t>n</a:t>
            </a:r>
          </a:p>
        </p:txBody>
      </p:sp>
      <p:sp>
        <p:nvSpPr>
          <p:cNvPr id="2" name="Title 1"/>
          <p:cNvSpPr>
            <a:spLocks noGrp="1"/>
          </p:cNvSpPr>
          <p:nvPr>
            <p:ph type="title"/>
          </p:nvPr>
        </p:nvSpPr>
        <p:spPr/>
        <p:txBody>
          <a:bodyPr/>
          <a:lstStyle/>
          <a:p>
            <a:r>
              <a:rPr lang="en-GB" b="1" dirty="0" smtClean="0"/>
              <a:t>Bonferroni Correction</a:t>
            </a:r>
            <a:endParaRPr lang="en-GB" b="1" dirty="0"/>
          </a:p>
        </p:txBody>
      </p:sp>
      <p:sp>
        <p:nvSpPr>
          <p:cNvPr id="3" name="Content Placeholder 2"/>
          <p:cNvSpPr>
            <a:spLocks noGrp="1"/>
          </p:cNvSpPr>
          <p:nvPr>
            <p:ph idx="1"/>
          </p:nvPr>
        </p:nvSpPr>
        <p:spPr>
          <a:xfrm>
            <a:off x="838200" y="1825625"/>
            <a:ext cx="3953933" cy="4351338"/>
          </a:xfrm>
        </p:spPr>
        <p:txBody>
          <a:bodyPr/>
          <a:lstStyle/>
          <a:p>
            <a:pPr marL="0" indent="0">
              <a:buNone/>
            </a:pPr>
            <a:endParaRPr lang="en-GB" dirty="0" smtClean="0"/>
          </a:p>
          <a:p>
            <a:pPr marL="0" indent="0">
              <a:buNone/>
            </a:pPr>
            <a:endParaRPr lang="en-GB" dirty="0"/>
          </a:p>
          <a:p>
            <a:pPr marL="0" indent="0">
              <a:buNone/>
            </a:pPr>
            <a:r>
              <a:rPr lang="en-GB" b="1" i="1" dirty="0" smtClean="0"/>
              <a:t>P</a:t>
            </a:r>
            <a:r>
              <a:rPr lang="en-GB" b="1" i="1" baseline="-25000" dirty="0" smtClean="0"/>
              <a:t>FWE </a:t>
            </a:r>
            <a:r>
              <a:rPr lang="en-GB" dirty="0" smtClean="0"/>
              <a:t>= .05</a:t>
            </a:r>
          </a:p>
          <a:p>
            <a:pPr marL="0" indent="0">
              <a:buNone/>
            </a:pPr>
            <a:r>
              <a:rPr lang="en-GB" dirty="0" smtClean="0"/>
              <a:t>60,000 voxels</a:t>
            </a:r>
          </a:p>
          <a:p>
            <a:pPr marL="0" indent="0">
              <a:buNone/>
            </a:pPr>
            <a:r>
              <a:rPr lang="en-GB" b="1" i="1" dirty="0" smtClean="0"/>
              <a:t>a </a:t>
            </a:r>
            <a:r>
              <a:rPr lang="en-GB" dirty="0" smtClean="0"/>
              <a:t>= .0000008</a:t>
            </a:r>
            <a:endParaRPr lang="en-GB" dirty="0"/>
          </a:p>
        </p:txBody>
      </p:sp>
      <p:sp>
        <p:nvSpPr>
          <p:cNvPr id="4" name="Content Placeholder 2"/>
          <p:cNvSpPr txBox="1">
            <a:spLocks/>
          </p:cNvSpPr>
          <p:nvPr/>
        </p:nvSpPr>
        <p:spPr>
          <a:xfrm>
            <a:off x="4986867"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smtClean="0"/>
          </a:p>
          <a:p>
            <a:pPr marL="0" indent="0">
              <a:buFont typeface="Arial" panose="020B0604020202020204" pitchFamily="34" charset="0"/>
              <a:buNone/>
            </a:pPr>
            <a:endParaRPr lang="en-GB" dirty="0" smtClean="0"/>
          </a:p>
          <a:p>
            <a:pPr marL="0" indent="0">
              <a:buFont typeface="Arial" panose="020B0604020202020204" pitchFamily="34" charset="0"/>
              <a:buNone/>
            </a:pPr>
            <a:endParaRPr lang="en-GB" dirty="0"/>
          </a:p>
        </p:txBody>
      </p:sp>
      <p:pic>
        <p:nvPicPr>
          <p:cNvPr id="30" name="Picture 4" descr="VarThres_01a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8996" y="4977517"/>
            <a:ext cx="12954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7" descr="VarThres_03a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4396" y="4977517"/>
            <a:ext cx="14351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0" descr="VarThres_05a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9796" y="4977517"/>
            <a:ext cx="14351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3" descr="VarThres_07a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5196" y="4977517"/>
            <a:ext cx="14351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6" descr="VarThres_09a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60596" y="4977517"/>
            <a:ext cx="14351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19" descr="VarThres_11ax"/>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55996" y="4977517"/>
            <a:ext cx="14351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22" descr="VarThres_13ax"/>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51396" y="4977517"/>
            <a:ext cx="14351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0" name="Straight Arrow Connector 49"/>
          <p:cNvCxnSpPr/>
          <p:nvPr/>
        </p:nvCxnSpPr>
        <p:spPr bwMode="auto">
          <a:xfrm flipH="1">
            <a:off x="4033942" y="1638617"/>
            <a:ext cx="180975" cy="2508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bwMode="auto">
          <a:xfrm flipH="1" flipV="1">
            <a:off x="2814318" y="2461170"/>
            <a:ext cx="179388" cy="1619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2" name="TextBox 9"/>
          <p:cNvSpPr txBox="1">
            <a:spLocks noChangeArrowheads="1"/>
          </p:cNvSpPr>
          <p:nvPr/>
        </p:nvSpPr>
        <p:spPr bwMode="auto">
          <a:xfrm>
            <a:off x="558408" y="1389325"/>
            <a:ext cx="1224198" cy="73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dirty="0"/>
              <a:t>single-voxel probability </a:t>
            </a:r>
            <a:r>
              <a:rPr lang="en-GB" altLang="en-US" sz="1400" dirty="0" smtClean="0"/>
              <a:t>threshold</a:t>
            </a:r>
            <a:endParaRPr lang="en-GB" altLang="en-US" sz="1400" dirty="0"/>
          </a:p>
        </p:txBody>
      </p:sp>
      <p:sp>
        <p:nvSpPr>
          <p:cNvPr id="53" name="TextBox 10"/>
          <p:cNvSpPr txBox="1">
            <a:spLocks noChangeArrowheads="1"/>
          </p:cNvSpPr>
          <p:nvPr/>
        </p:nvSpPr>
        <p:spPr bwMode="auto">
          <a:xfrm>
            <a:off x="4214917" y="1277824"/>
            <a:ext cx="1224198" cy="523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dirty="0"/>
              <a:t>Number of voxels</a:t>
            </a:r>
          </a:p>
        </p:txBody>
      </p:sp>
      <p:sp>
        <p:nvSpPr>
          <p:cNvPr id="54" name="TextBox 11"/>
          <p:cNvSpPr txBox="1">
            <a:spLocks noChangeArrowheads="1"/>
          </p:cNvSpPr>
          <p:nvPr/>
        </p:nvSpPr>
        <p:spPr bwMode="auto">
          <a:xfrm>
            <a:off x="3020969" y="2461542"/>
            <a:ext cx="1224198" cy="523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dirty="0"/>
              <a:t>Family-wise error rate</a:t>
            </a:r>
          </a:p>
        </p:txBody>
      </p:sp>
      <p:cxnSp>
        <p:nvCxnSpPr>
          <p:cNvPr id="55" name="Straight Arrow Connector 54"/>
          <p:cNvCxnSpPr/>
          <p:nvPr/>
        </p:nvCxnSpPr>
        <p:spPr bwMode="auto">
          <a:xfrm>
            <a:off x="1600046" y="1653677"/>
            <a:ext cx="180975" cy="2508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1303710" y="4781262"/>
            <a:ext cx="9092204" cy="1"/>
          </a:xfrm>
          <a:prstGeom prst="straightConnector1">
            <a:avLst/>
          </a:prstGeom>
          <a:ln w="28575">
            <a:solidFill>
              <a:schemeClr val="accent2"/>
            </a:solidFill>
            <a:tailEnd type="triangle"/>
          </a:ln>
        </p:spPr>
        <p:style>
          <a:lnRef idx="1">
            <a:schemeClr val="dk1"/>
          </a:lnRef>
          <a:fillRef idx="0">
            <a:schemeClr val="dk1"/>
          </a:fillRef>
          <a:effectRef idx="0">
            <a:schemeClr val="dk1"/>
          </a:effectRef>
          <a:fontRef idx="minor">
            <a:schemeClr val="tx1"/>
          </a:fontRef>
        </p:style>
      </p:cxnSp>
      <p:sp>
        <p:nvSpPr>
          <p:cNvPr id="57" name="TextBox 56"/>
          <p:cNvSpPr txBox="1"/>
          <p:nvPr/>
        </p:nvSpPr>
        <p:spPr>
          <a:xfrm>
            <a:off x="2250652" y="4419312"/>
            <a:ext cx="8235844" cy="369332"/>
          </a:xfrm>
          <a:prstGeom prst="rect">
            <a:avLst/>
          </a:prstGeom>
          <a:noFill/>
        </p:spPr>
        <p:txBody>
          <a:bodyPr wrap="none" rtlCol="0">
            <a:spAutoFit/>
          </a:bodyPr>
          <a:lstStyle/>
          <a:p>
            <a:r>
              <a:rPr lang="en-GB" dirty="0" smtClean="0"/>
              <a:t>Adjust threshold so finding </a:t>
            </a:r>
            <a:r>
              <a:rPr lang="en-GB" i="1" dirty="0" smtClean="0"/>
              <a:t>any</a:t>
            </a:r>
            <a:r>
              <a:rPr lang="en-GB" dirty="0" smtClean="0"/>
              <a:t> values above </a:t>
            </a:r>
            <a:r>
              <a:rPr lang="en-GB" b="1" i="1" dirty="0" err="1" smtClean="0"/>
              <a:t>U</a:t>
            </a:r>
            <a:r>
              <a:rPr lang="en-GB" b="1" i="1" baseline="-25000" dirty="0" err="1" smtClean="0"/>
              <a:t>a</a:t>
            </a:r>
            <a:r>
              <a:rPr lang="en-GB" b="1" i="1" baseline="-25000" dirty="0" smtClean="0"/>
              <a:t>  </a:t>
            </a:r>
            <a:r>
              <a:rPr lang="en-GB" dirty="0" smtClean="0"/>
              <a:t>are unlikely under the null hypothesis</a:t>
            </a:r>
            <a:endParaRPr lang="en-GB" dirty="0"/>
          </a:p>
        </p:txBody>
      </p:sp>
      <p:pic>
        <p:nvPicPr>
          <p:cNvPr id="23" name="Picture 22"/>
          <p:cNvPicPr>
            <a:picLocks noChangeAspect="1"/>
          </p:cNvPicPr>
          <p:nvPr/>
        </p:nvPicPr>
        <p:blipFill rotWithShape="1">
          <a:blip r:embed="rId10" cstate="print">
            <a:extLst>
              <a:ext uri="{28A0092B-C50C-407E-A947-70E740481C1C}">
                <a14:useLocalDpi xmlns:a14="http://schemas.microsoft.com/office/drawing/2010/main" val="0"/>
              </a:ext>
            </a:extLst>
          </a:blip>
          <a:srcRect l="50184" t="15708" r="31060" b="60239"/>
          <a:stretch/>
        </p:blipFill>
        <p:spPr>
          <a:xfrm>
            <a:off x="3691228" y="1638617"/>
            <a:ext cx="4285085" cy="2596158"/>
          </a:xfrm>
          <a:prstGeom prst="rect">
            <a:avLst/>
          </a:prstGeom>
        </p:spPr>
      </p:pic>
      <p:pic>
        <p:nvPicPr>
          <p:cNvPr id="24" name="Picture 23"/>
          <p:cNvPicPr>
            <a:picLocks noChangeAspect="1"/>
          </p:cNvPicPr>
          <p:nvPr/>
        </p:nvPicPr>
        <p:blipFill rotWithShape="1">
          <a:blip r:embed="rId10" cstate="print">
            <a:extLst>
              <a:ext uri="{28A0092B-C50C-407E-A947-70E740481C1C}">
                <a14:useLocalDpi xmlns:a14="http://schemas.microsoft.com/office/drawing/2010/main" val="0"/>
              </a:ext>
            </a:extLst>
          </a:blip>
          <a:srcRect l="31857" t="15559" r="49387" b="60388"/>
          <a:stretch/>
        </p:blipFill>
        <p:spPr>
          <a:xfrm>
            <a:off x="7411429" y="1653677"/>
            <a:ext cx="4285085" cy="2596158"/>
          </a:xfrm>
          <a:prstGeom prst="rect">
            <a:avLst/>
          </a:prstGeom>
        </p:spPr>
      </p:pic>
    </p:spTree>
    <p:extLst>
      <p:ext uri="{BB962C8B-B14F-4D97-AF65-F5344CB8AC3E}">
        <p14:creationId xmlns:p14="http://schemas.microsoft.com/office/powerpoint/2010/main" val="28591688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t>Bonferroni Correction – too conservative!</a:t>
            </a:r>
            <a:endParaRPr lang="en-GB" b="1" dirty="0"/>
          </a:p>
        </p:txBody>
      </p:sp>
      <p:sp>
        <p:nvSpPr>
          <p:cNvPr id="5" name="TextBox 4"/>
          <p:cNvSpPr txBox="1"/>
          <p:nvPr/>
        </p:nvSpPr>
        <p:spPr>
          <a:xfrm>
            <a:off x="635000" y="1978680"/>
            <a:ext cx="8264507" cy="2246769"/>
          </a:xfrm>
          <a:prstGeom prst="rect">
            <a:avLst/>
          </a:prstGeom>
          <a:noFill/>
        </p:spPr>
        <p:txBody>
          <a:bodyPr wrap="none" rtlCol="0">
            <a:spAutoFit/>
          </a:bodyPr>
          <a:lstStyle/>
          <a:p>
            <a:r>
              <a:rPr lang="en-GB" sz="2800" b="1" dirty="0" smtClean="0"/>
              <a:t>Individual voxels will not have independent t-statistics</a:t>
            </a:r>
          </a:p>
          <a:p>
            <a:r>
              <a:rPr lang="en-GB" sz="2800" dirty="0"/>
              <a:t>	</a:t>
            </a:r>
            <a:r>
              <a:rPr lang="en-GB" sz="2800" dirty="0" smtClean="0"/>
              <a:t>- scanner collects and reconstructs image</a:t>
            </a:r>
          </a:p>
          <a:p>
            <a:r>
              <a:rPr lang="en-GB" sz="2800" dirty="0"/>
              <a:t>	</a:t>
            </a:r>
            <a:r>
              <a:rPr lang="en-GB" sz="2800" dirty="0" smtClean="0"/>
              <a:t>- spatially correlated due to regional specificity</a:t>
            </a:r>
            <a:r>
              <a:rPr lang="en-GB" sz="2800" dirty="0"/>
              <a:t/>
            </a:r>
            <a:br>
              <a:rPr lang="en-GB" sz="2800" dirty="0"/>
            </a:br>
            <a:r>
              <a:rPr lang="en-GB" sz="2800" dirty="0"/>
              <a:t>	</a:t>
            </a:r>
            <a:r>
              <a:rPr lang="en-GB" sz="2800" dirty="0" smtClean="0"/>
              <a:t>- pre-processing increases spatial correlation</a:t>
            </a:r>
          </a:p>
          <a:p>
            <a:endParaRPr lang="en-GB" sz="2800" dirty="0"/>
          </a:p>
        </p:txBody>
      </p:sp>
    </p:spTree>
    <p:extLst>
      <p:ext uri="{BB962C8B-B14F-4D97-AF65-F5344CB8AC3E}">
        <p14:creationId xmlns:p14="http://schemas.microsoft.com/office/powerpoint/2010/main" val="97463265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t>Bonferroni Correction – too conservative!</a:t>
            </a:r>
            <a:endParaRPr lang="en-GB" b="1" dirty="0"/>
          </a:p>
        </p:txBody>
      </p:sp>
      <p:sp>
        <p:nvSpPr>
          <p:cNvPr id="5" name="TextBox 4"/>
          <p:cNvSpPr txBox="1"/>
          <p:nvPr/>
        </p:nvSpPr>
        <p:spPr>
          <a:xfrm>
            <a:off x="635000" y="1978680"/>
            <a:ext cx="8264507" cy="3539430"/>
          </a:xfrm>
          <a:prstGeom prst="rect">
            <a:avLst/>
          </a:prstGeom>
          <a:noFill/>
        </p:spPr>
        <p:txBody>
          <a:bodyPr wrap="none" rtlCol="0">
            <a:spAutoFit/>
          </a:bodyPr>
          <a:lstStyle/>
          <a:p>
            <a:r>
              <a:rPr lang="en-GB" sz="2800" b="1" dirty="0" smtClean="0"/>
              <a:t>Individual voxels will not have independent t-statistics</a:t>
            </a:r>
          </a:p>
          <a:p>
            <a:r>
              <a:rPr lang="en-GB" sz="2800" dirty="0"/>
              <a:t>	</a:t>
            </a:r>
            <a:r>
              <a:rPr lang="en-GB" sz="2800" dirty="0" smtClean="0"/>
              <a:t>- scanner collects and reconstructs image</a:t>
            </a:r>
          </a:p>
          <a:p>
            <a:r>
              <a:rPr lang="en-GB" sz="2800" dirty="0"/>
              <a:t>	</a:t>
            </a:r>
            <a:r>
              <a:rPr lang="en-GB" sz="2800" dirty="0" smtClean="0"/>
              <a:t>- spatially correlated due to regional specificity</a:t>
            </a:r>
            <a:r>
              <a:rPr lang="en-GB" sz="2800" dirty="0"/>
              <a:t/>
            </a:r>
            <a:br>
              <a:rPr lang="en-GB" sz="2800" dirty="0"/>
            </a:br>
            <a:r>
              <a:rPr lang="en-GB" sz="2800" dirty="0"/>
              <a:t>	</a:t>
            </a:r>
            <a:r>
              <a:rPr lang="en-GB" sz="2800" dirty="0" smtClean="0"/>
              <a:t>- pre-processing increases spatial correlation</a:t>
            </a:r>
          </a:p>
          <a:p>
            <a:endParaRPr lang="en-GB" sz="2800" dirty="0"/>
          </a:p>
          <a:p>
            <a:r>
              <a:rPr lang="en-GB" sz="2800" dirty="0"/>
              <a:t>t</a:t>
            </a:r>
            <a:r>
              <a:rPr lang="en-GB" sz="2800" dirty="0" smtClean="0"/>
              <a:t>herefore…</a:t>
            </a:r>
          </a:p>
          <a:p>
            <a:endParaRPr lang="en-GB" sz="2800" dirty="0"/>
          </a:p>
          <a:p>
            <a:r>
              <a:rPr lang="en-GB" sz="2800" dirty="0" smtClean="0"/>
              <a:t>No. of independent values &lt; number of voxels</a:t>
            </a:r>
            <a:endParaRPr lang="en-GB" sz="2800"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49130" t="79470" r="32114" b="-3523"/>
          <a:stretch/>
        </p:blipFill>
        <p:spPr>
          <a:xfrm>
            <a:off x="7487814" y="3748395"/>
            <a:ext cx="4285085" cy="2596158"/>
          </a:xfrm>
          <a:prstGeom prst="rect">
            <a:avLst/>
          </a:prstGeom>
        </p:spPr>
      </p:pic>
      <p:sp>
        <p:nvSpPr>
          <p:cNvPr id="8" name="Content Placeholder 2"/>
          <p:cNvSpPr txBox="1">
            <a:spLocks/>
          </p:cNvSpPr>
          <p:nvPr/>
        </p:nvSpPr>
        <p:spPr>
          <a:xfrm>
            <a:off x="8107680" y="3133725"/>
            <a:ext cx="395393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l-GR" sz="3600" b="1" dirty="0" smtClean="0">
                <a:latin typeface="Cambria Math" panose="02040503050406030204" pitchFamily="18" charset="0"/>
                <a:ea typeface="Cambria Math" panose="02040503050406030204" pitchFamily="18" charset="0"/>
              </a:rPr>
              <a:t>α</a:t>
            </a:r>
            <a:r>
              <a:rPr lang="en-GB" sz="3600" dirty="0" smtClean="0">
                <a:latin typeface="Cambria Math" panose="02040503050406030204" pitchFamily="18" charset="0"/>
                <a:ea typeface="Cambria Math" panose="02040503050406030204" pitchFamily="18" charset="0"/>
              </a:rPr>
              <a:t> = </a:t>
            </a:r>
            <a:r>
              <a:rPr lang="en-GB" sz="3600" b="1" dirty="0" smtClean="0">
                <a:latin typeface="Cambria Math" panose="02040503050406030204" pitchFamily="18" charset="0"/>
                <a:ea typeface="Cambria Math" panose="02040503050406030204" pitchFamily="18" charset="0"/>
              </a:rPr>
              <a:t>P</a:t>
            </a:r>
            <a:r>
              <a:rPr lang="en-GB" sz="3600" b="1" baseline="-25000" dirty="0" smtClean="0">
                <a:latin typeface="Cambria Math" panose="02040503050406030204" pitchFamily="18" charset="0"/>
                <a:ea typeface="Cambria Math" panose="02040503050406030204" pitchFamily="18" charset="0"/>
              </a:rPr>
              <a:t>FWE</a:t>
            </a:r>
            <a:r>
              <a:rPr lang="en-GB" sz="3600" b="1" dirty="0" smtClean="0">
                <a:latin typeface="Cambria Math" panose="02040503050406030204" pitchFamily="18" charset="0"/>
                <a:ea typeface="Cambria Math" panose="02040503050406030204" pitchFamily="18" charset="0"/>
              </a:rPr>
              <a:t> </a:t>
            </a:r>
            <a:r>
              <a:rPr lang="en-GB" sz="3600" dirty="0" smtClean="0">
                <a:latin typeface="Cambria Math" panose="02040503050406030204" pitchFamily="18" charset="0"/>
                <a:ea typeface="Cambria Math" panose="02040503050406030204" pitchFamily="18" charset="0"/>
              </a:rPr>
              <a:t>/ </a:t>
            </a:r>
            <a:r>
              <a:rPr lang="en-GB" sz="3600" b="1" dirty="0">
                <a:latin typeface="Cambria Math" panose="02040503050406030204" pitchFamily="18" charset="0"/>
                <a:ea typeface="Cambria Math" panose="02040503050406030204" pitchFamily="18" charset="0"/>
              </a:rPr>
              <a:t>?</a:t>
            </a:r>
            <a:endParaRPr lang="en-GB" sz="3600" b="1" dirty="0" smtClean="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91155958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Spatial correlation - intuition</a:t>
            </a:r>
            <a:endParaRPr lang="en-GB"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560" t="797" r="-631" b="8022"/>
          <a:stretch/>
        </p:blipFill>
        <p:spPr bwMode="auto">
          <a:xfrm>
            <a:off x="605367" y="1690688"/>
            <a:ext cx="5046133" cy="387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651500" y="1534609"/>
            <a:ext cx="6413500" cy="2831544"/>
          </a:xfrm>
          <a:prstGeom prst="rect">
            <a:avLst/>
          </a:prstGeom>
          <a:noFill/>
        </p:spPr>
        <p:txBody>
          <a:bodyPr wrap="square" rtlCol="0">
            <a:spAutoFit/>
          </a:bodyPr>
          <a:lstStyle/>
          <a:p>
            <a:r>
              <a:rPr lang="en-GB" sz="2000" dirty="0" smtClean="0"/>
              <a:t>10,000 random values from normal distribution</a:t>
            </a:r>
            <a:endParaRPr lang="en-GB" sz="2000" dirty="0"/>
          </a:p>
          <a:p>
            <a:endParaRPr lang="en-GB" sz="2000" dirty="0"/>
          </a:p>
          <a:p>
            <a:r>
              <a:rPr lang="en-GB" sz="2000" i="1" dirty="0" smtClean="0"/>
              <a:t>How many values are more positive than is likely by chance? </a:t>
            </a:r>
            <a:r>
              <a:rPr lang="en-GB" sz="2000" dirty="0" smtClean="0"/>
              <a:t>	</a:t>
            </a:r>
          </a:p>
          <a:p>
            <a:r>
              <a:rPr lang="en-GB" sz="2000" dirty="0" smtClean="0"/>
              <a:t>	</a:t>
            </a:r>
          </a:p>
          <a:p>
            <a:endParaRPr lang="en-GB" sz="2000" dirty="0"/>
          </a:p>
          <a:p>
            <a:endParaRPr lang="en-GB" sz="2000" dirty="0"/>
          </a:p>
          <a:p>
            <a:endParaRPr lang="en-GB" sz="2000" dirty="0" smtClean="0"/>
          </a:p>
          <a:p>
            <a:endParaRPr lang="en-GB" dirty="0"/>
          </a:p>
        </p:txBody>
      </p:sp>
    </p:spTree>
    <p:extLst>
      <p:ext uri="{BB962C8B-B14F-4D97-AF65-F5344CB8AC3E}">
        <p14:creationId xmlns:p14="http://schemas.microsoft.com/office/powerpoint/2010/main" val="396926028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Spatial correlation - intuition</a:t>
            </a:r>
            <a:endParaRPr lang="en-GB"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560" t="797" r="-631" b="8022"/>
          <a:stretch/>
        </p:blipFill>
        <p:spPr bwMode="auto">
          <a:xfrm>
            <a:off x="605367" y="1690688"/>
            <a:ext cx="5046133" cy="387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651500" y="1534609"/>
            <a:ext cx="6413500" cy="3447098"/>
          </a:xfrm>
          <a:prstGeom prst="rect">
            <a:avLst/>
          </a:prstGeom>
          <a:noFill/>
        </p:spPr>
        <p:txBody>
          <a:bodyPr wrap="square" rtlCol="0">
            <a:spAutoFit/>
          </a:bodyPr>
          <a:lstStyle/>
          <a:p>
            <a:r>
              <a:rPr lang="en-GB" sz="2000" dirty="0" smtClean="0"/>
              <a:t>10,000 random values from normal distribution</a:t>
            </a:r>
            <a:endParaRPr lang="en-GB" sz="2000" dirty="0"/>
          </a:p>
          <a:p>
            <a:endParaRPr lang="en-GB" sz="2000" dirty="0"/>
          </a:p>
          <a:p>
            <a:r>
              <a:rPr lang="en-GB" sz="2000" i="1" dirty="0" smtClean="0"/>
              <a:t>How many values are more positive than is likely by chance? </a:t>
            </a:r>
            <a:r>
              <a:rPr lang="en-GB" sz="2000" dirty="0" smtClean="0"/>
              <a:t>	</a:t>
            </a:r>
          </a:p>
          <a:p>
            <a:endParaRPr lang="en-GB" sz="2000" dirty="0" smtClean="0"/>
          </a:p>
          <a:p>
            <a:r>
              <a:rPr lang="en-GB" sz="2000" dirty="0" smtClean="0"/>
              <a:t>Uncorrected </a:t>
            </a:r>
            <a:r>
              <a:rPr lang="en-GB" sz="2000" b="1" i="1" dirty="0" smtClean="0"/>
              <a:t>a		</a:t>
            </a:r>
            <a:endParaRPr lang="en-GB" sz="2000" i="1" dirty="0" smtClean="0"/>
          </a:p>
          <a:p>
            <a:r>
              <a:rPr lang="en-GB" sz="2000" dirty="0" smtClean="0"/>
              <a:t>0.05*10,000 = </a:t>
            </a:r>
            <a:r>
              <a:rPr lang="en-GB" sz="2000" dirty="0" smtClean="0">
                <a:solidFill>
                  <a:schemeClr val="accent2"/>
                </a:solidFill>
              </a:rPr>
              <a:t>500 false positives</a:t>
            </a:r>
            <a:r>
              <a:rPr lang="en-GB" sz="2000" dirty="0" smtClean="0"/>
              <a:t>	</a:t>
            </a:r>
          </a:p>
          <a:p>
            <a:endParaRPr lang="en-GB" sz="2000" dirty="0"/>
          </a:p>
          <a:p>
            <a:endParaRPr lang="en-GB" sz="2000" dirty="0"/>
          </a:p>
          <a:p>
            <a:endParaRPr lang="en-GB" sz="2000" dirty="0" smtClean="0"/>
          </a:p>
          <a:p>
            <a:endParaRPr lang="en-GB" dirty="0"/>
          </a:p>
        </p:txBody>
      </p:sp>
    </p:spTree>
    <p:extLst>
      <p:ext uri="{BB962C8B-B14F-4D97-AF65-F5344CB8AC3E}">
        <p14:creationId xmlns:p14="http://schemas.microsoft.com/office/powerpoint/2010/main" val="254858984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Spatial correlation - intuition</a:t>
            </a:r>
            <a:endParaRPr lang="en-GB"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560" t="797" r="-631" b="8022"/>
          <a:stretch/>
        </p:blipFill>
        <p:spPr bwMode="auto">
          <a:xfrm>
            <a:off x="605367" y="1690688"/>
            <a:ext cx="5046133" cy="387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651500" y="1534609"/>
            <a:ext cx="6413500" cy="6217087"/>
          </a:xfrm>
          <a:prstGeom prst="rect">
            <a:avLst/>
          </a:prstGeom>
          <a:noFill/>
        </p:spPr>
        <p:txBody>
          <a:bodyPr wrap="square" rtlCol="0">
            <a:spAutoFit/>
          </a:bodyPr>
          <a:lstStyle/>
          <a:p>
            <a:r>
              <a:rPr lang="en-GB" sz="2000" dirty="0" smtClean="0"/>
              <a:t>10,000 random values from normal distribution</a:t>
            </a:r>
            <a:endParaRPr lang="en-GB" sz="2000" dirty="0"/>
          </a:p>
          <a:p>
            <a:endParaRPr lang="en-GB" sz="2000" dirty="0"/>
          </a:p>
          <a:p>
            <a:r>
              <a:rPr lang="en-GB" sz="2000" i="1" dirty="0" smtClean="0"/>
              <a:t>How many values are more positive than is likely by chance? </a:t>
            </a:r>
            <a:r>
              <a:rPr lang="en-GB" sz="2000" dirty="0" smtClean="0"/>
              <a:t>	</a:t>
            </a:r>
          </a:p>
          <a:p>
            <a:endParaRPr lang="en-GB" sz="2000" dirty="0" smtClean="0"/>
          </a:p>
          <a:p>
            <a:r>
              <a:rPr lang="en-GB" sz="2000" dirty="0" smtClean="0"/>
              <a:t>Uncorrected </a:t>
            </a:r>
            <a:r>
              <a:rPr lang="en-GB" sz="2000" b="1" i="1" dirty="0" smtClean="0"/>
              <a:t>a		</a:t>
            </a:r>
            <a:endParaRPr lang="en-GB" sz="2000" i="1" dirty="0" smtClean="0"/>
          </a:p>
          <a:p>
            <a:r>
              <a:rPr lang="en-GB" sz="2000" dirty="0" smtClean="0"/>
              <a:t>0.05*10,000 = </a:t>
            </a:r>
            <a:r>
              <a:rPr lang="en-GB" sz="2000" dirty="0" smtClean="0">
                <a:solidFill>
                  <a:schemeClr val="accent2"/>
                </a:solidFill>
              </a:rPr>
              <a:t>500 false positives</a:t>
            </a:r>
          </a:p>
          <a:p>
            <a:endParaRPr lang="en-GB" sz="2000" dirty="0">
              <a:solidFill>
                <a:schemeClr val="accent2"/>
              </a:solidFill>
            </a:endParaRPr>
          </a:p>
          <a:p>
            <a:endParaRPr lang="en-GB" sz="2000" dirty="0" smtClean="0">
              <a:solidFill>
                <a:schemeClr val="accent2"/>
              </a:solidFill>
            </a:endParaRPr>
          </a:p>
          <a:p>
            <a:endParaRPr lang="en-GB" sz="2000" dirty="0" smtClean="0">
              <a:solidFill>
                <a:schemeClr val="accent2"/>
              </a:solidFill>
            </a:endParaRPr>
          </a:p>
          <a:p>
            <a:r>
              <a:rPr lang="en-GB" sz="2000" dirty="0"/>
              <a:t>Corrected </a:t>
            </a:r>
            <a:r>
              <a:rPr lang="en-GB" sz="2000" b="1" i="1" dirty="0"/>
              <a:t>a</a:t>
            </a:r>
            <a:r>
              <a:rPr lang="en-GB" sz="2000" dirty="0"/>
              <a:t> </a:t>
            </a:r>
          </a:p>
          <a:p>
            <a:r>
              <a:rPr lang="en-GB" sz="2000" dirty="0"/>
              <a:t>		</a:t>
            </a:r>
          </a:p>
          <a:p>
            <a:r>
              <a:rPr lang="en-GB" sz="2000" dirty="0"/>
              <a:t>.000005 = .05/10,000</a:t>
            </a:r>
          </a:p>
          <a:p>
            <a:endParaRPr lang="en-GB" sz="2000" dirty="0"/>
          </a:p>
          <a:p>
            <a:r>
              <a:rPr lang="en-GB" sz="2000" dirty="0"/>
              <a:t>0.00005*10,000 = </a:t>
            </a:r>
            <a:r>
              <a:rPr lang="en-GB" sz="2000" dirty="0">
                <a:solidFill>
                  <a:schemeClr val="accent2"/>
                </a:solidFill>
              </a:rPr>
              <a:t>0.05</a:t>
            </a:r>
            <a:r>
              <a:rPr lang="en-GB" sz="2000" dirty="0"/>
              <a:t>	</a:t>
            </a:r>
            <a:r>
              <a:rPr lang="en-GB" sz="2000" dirty="0">
                <a:solidFill>
                  <a:schemeClr val="accent2"/>
                </a:solidFill>
              </a:rPr>
              <a:t>&lt;1 False Positive</a:t>
            </a:r>
          </a:p>
          <a:p>
            <a:r>
              <a:rPr lang="en-GB" sz="2000" dirty="0" smtClean="0"/>
              <a:t>	</a:t>
            </a:r>
          </a:p>
          <a:p>
            <a:endParaRPr lang="en-GB" sz="2000" dirty="0"/>
          </a:p>
          <a:p>
            <a:endParaRPr lang="en-GB" sz="2000" dirty="0"/>
          </a:p>
          <a:p>
            <a:endParaRPr lang="en-GB" sz="2000" dirty="0" smtClean="0"/>
          </a:p>
          <a:p>
            <a:endParaRPr lang="en-GB" dirty="0"/>
          </a:p>
        </p:txBody>
      </p:sp>
      <p:sp>
        <p:nvSpPr>
          <p:cNvPr id="6" name="Content Placeholder 2"/>
          <p:cNvSpPr>
            <a:spLocks noGrp="1"/>
          </p:cNvSpPr>
          <p:nvPr>
            <p:ph idx="1"/>
          </p:nvPr>
        </p:nvSpPr>
        <p:spPr>
          <a:xfrm>
            <a:off x="7158567" y="3964932"/>
            <a:ext cx="3953933" cy="995364"/>
          </a:xfrm>
        </p:spPr>
        <p:txBody>
          <a:bodyPr/>
          <a:lstStyle/>
          <a:p>
            <a:pPr marL="0" indent="0" algn="ctr">
              <a:buNone/>
            </a:pPr>
            <a:r>
              <a:rPr lang="el-GR" b="1" dirty="0" smtClean="0">
                <a:latin typeface="Cambria Math" panose="02040503050406030204" pitchFamily="18" charset="0"/>
                <a:ea typeface="Cambria Math" panose="02040503050406030204" pitchFamily="18" charset="0"/>
              </a:rPr>
              <a:t>α</a:t>
            </a:r>
            <a:r>
              <a:rPr lang="en-GB" dirty="0" smtClean="0">
                <a:latin typeface="Cambria Math" panose="02040503050406030204" pitchFamily="18" charset="0"/>
                <a:ea typeface="Cambria Math" panose="02040503050406030204" pitchFamily="18" charset="0"/>
              </a:rPr>
              <a:t> = </a:t>
            </a:r>
            <a:r>
              <a:rPr lang="en-GB" b="1" dirty="0" smtClean="0">
                <a:latin typeface="Cambria Math" panose="02040503050406030204" pitchFamily="18" charset="0"/>
                <a:ea typeface="Cambria Math" panose="02040503050406030204" pitchFamily="18" charset="0"/>
              </a:rPr>
              <a:t>P</a:t>
            </a:r>
            <a:r>
              <a:rPr lang="en-GB" b="1" baseline="-25000" dirty="0" smtClean="0">
                <a:latin typeface="Cambria Math" panose="02040503050406030204" pitchFamily="18" charset="0"/>
                <a:ea typeface="Cambria Math" panose="02040503050406030204" pitchFamily="18" charset="0"/>
              </a:rPr>
              <a:t>FWE</a:t>
            </a:r>
            <a:r>
              <a:rPr lang="en-GB" b="1" dirty="0" smtClean="0">
                <a:latin typeface="Cambria Math" panose="02040503050406030204" pitchFamily="18" charset="0"/>
                <a:ea typeface="Cambria Math" panose="02040503050406030204" pitchFamily="18" charset="0"/>
              </a:rPr>
              <a:t> </a:t>
            </a:r>
            <a:r>
              <a:rPr lang="en-GB" dirty="0" smtClean="0">
                <a:latin typeface="Cambria Math" panose="02040503050406030204" pitchFamily="18" charset="0"/>
                <a:ea typeface="Cambria Math" panose="02040503050406030204" pitchFamily="18" charset="0"/>
              </a:rPr>
              <a:t>/ </a:t>
            </a:r>
            <a:r>
              <a:rPr lang="en-GB" b="1" dirty="0" smtClean="0">
                <a:latin typeface="Cambria Math" panose="02040503050406030204" pitchFamily="18" charset="0"/>
                <a:ea typeface="Cambria Math" panose="02040503050406030204" pitchFamily="18" charset="0"/>
              </a:rPr>
              <a:t>n</a:t>
            </a:r>
          </a:p>
        </p:txBody>
      </p:sp>
    </p:spTree>
    <p:extLst>
      <p:ext uri="{BB962C8B-B14F-4D97-AF65-F5344CB8AC3E}">
        <p14:creationId xmlns:p14="http://schemas.microsoft.com/office/powerpoint/2010/main" val="143319618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print"/>
          <a:srcRect l="49470"/>
          <a:stretch>
            <a:fillRect/>
          </a:stretch>
        </p:blipFill>
        <p:spPr bwMode="auto">
          <a:xfrm>
            <a:off x="494245" y="4159673"/>
            <a:ext cx="3308420" cy="2502348"/>
          </a:xfrm>
          <a:prstGeom prst="rect">
            <a:avLst/>
          </a:prstGeom>
          <a:noFill/>
          <a:ln w="9525">
            <a:noFill/>
            <a:miter lim="800000"/>
            <a:headEnd/>
            <a:tailEnd/>
          </a:ln>
        </p:spPr>
      </p:pic>
      <p:sp>
        <p:nvSpPr>
          <p:cNvPr id="4" name="Title 1"/>
          <p:cNvSpPr>
            <a:spLocks noGrp="1"/>
          </p:cNvSpPr>
          <p:nvPr>
            <p:ph type="title"/>
          </p:nvPr>
        </p:nvSpPr>
        <p:spPr>
          <a:xfrm>
            <a:off x="330200" y="242095"/>
            <a:ext cx="11700129" cy="1296987"/>
          </a:xfrm>
        </p:spPr>
        <p:txBody>
          <a:bodyPr>
            <a:normAutofit/>
          </a:bodyPr>
          <a:lstStyle/>
          <a:p>
            <a:pPr eaLnBrk="1" hangingPunct="1">
              <a:defRPr/>
            </a:pPr>
            <a:r>
              <a:rPr lang="en-GB" altLang="en-US" dirty="0" smtClean="0"/>
              <a:t>Smoothing increases spatial dependency</a:t>
            </a:r>
            <a:endParaRPr lang="en-GB" altLang="en-US" dirty="0"/>
          </a:p>
        </p:txBody>
      </p:sp>
      <p:sp>
        <p:nvSpPr>
          <p:cNvPr id="5" name="Content Placeholder 2"/>
          <p:cNvSpPr>
            <a:spLocks noGrp="1"/>
          </p:cNvSpPr>
          <p:nvPr>
            <p:ph idx="1"/>
          </p:nvPr>
        </p:nvSpPr>
        <p:spPr>
          <a:xfrm>
            <a:off x="3862153" y="5591873"/>
            <a:ext cx="10805160" cy="1298575"/>
          </a:xfrm>
        </p:spPr>
        <p:txBody>
          <a:bodyPr>
            <a:normAutofit/>
          </a:bodyPr>
          <a:lstStyle/>
          <a:p>
            <a:pPr marL="0" indent="0" eaLnBrk="1" hangingPunct="1">
              <a:buNone/>
              <a:defRPr/>
            </a:pPr>
            <a:r>
              <a:rPr lang="en-GB" altLang="en-US" sz="1800" dirty="0"/>
              <a:t>Smoothing: each value replaced by a </a:t>
            </a:r>
            <a:r>
              <a:rPr lang="en-GB" altLang="en-US" sz="1800" b="1" dirty="0"/>
              <a:t>weighted average </a:t>
            </a:r>
            <a:r>
              <a:rPr lang="en-GB" altLang="en-US" sz="1800" dirty="0"/>
              <a:t>of itself and its </a:t>
            </a:r>
            <a:r>
              <a:rPr lang="en-GB" altLang="en-US" sz="1800" dirty="0" smtClean="0"/>
              <a:t>neighbours</a:t>
            </a:r>
            <a:endParaRPr lang="en-GB" altLang="en-US" sz="1800" dirty="0"/>
          </a:p>
        </p:txBody>
      </p:sp>
      <p:pic>
        <p:nvPicPr>
          <p:cNvPr id="7" name="Picture 7" descr="EffectOfSmoothi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411" b="11723"/>
          <a:stretch/>
        </p:blipFill>
        <p:spPr bwMode="auto">
          <a:xfrm>
            <a:off x="494245" y="1993391"/>
            <a:ext cx="7255613" cy="1993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p:cNvCxnSpPr/>
          <p:nvPr/>
        </p:nvCxnSpPr>
        <p:spPr>
          <a:xfrm flipV="1">
            <a:off x="497840" y="4196080"/>
            <a:ext cx="6827520" cy="4064"/>
          </a:xfrm>
          <a:prstGeom prst="straightConnector1">
            <a:avLst/>
          </a:prstGeom>
          <a:ln w="28575">
            <a:solidFill>
              <a:schemeClr val="accent2"/>
            </a:solidFill>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465562" y="1792161"/>
            <a:ext cx="6900438" cy="0"/>
          </a:xfrm>
          <a:prstGeom prst="straightConnector1">
            <a:avLst/>
          </a:prstGeom>
          <a:ln w="28575">
            <a:solidFill>
              <a:schemeClr val="accent2"/>
            </a:solidFill>
            <a:tailEnd type="triangle"/>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4488686" y="1448904"/>
            <a:ext cx="2145331" cy="369332"/>
          </a:xfrm>
          <a:prstGeom prst="rect">
            <a:avLst/>
          </a:prstGeom>
          <a:noFill/>
        </p:spPr>
        <p:txBody>
          <a:bodyPr wrap="none" rtlCol="0">
            <a:spAutoFit/>
          </a:bodyPr>
          <a:lstStyle/>
          <a:p>
            <a:r>
              <a:rPr lang="en-GB" dirty="0" smtClean="0"/>
              <a:t>Increased smoothing</a:t>
            </a:r>
            <a:endParaRPr lang="en-GB" dirty="0"/>
          </a:p>
        </p:txBody>
      </p:sp>
      <p:sp>
        <p:nvSpPr>
          <p:cNvPr id="16" name="TextBox 15"/>
          <p:cNvSpPr txBox="1"/>
          <p:nvPr/>
        </p:nvSpPr>
        <p:spPr>
          <a:xfrm>
            <a:off x="4488686" y="4175760"/>
            <a:ext cx="2836674" cy="369332"/>
          </a:xfrm>
          <a:prstGeom prst="rect">
            <a:avLst/>
          </a:prstGeom>
          <a:noFill/>
        </p:spPr>
        <p:txBody>
          <a:bodyPr wrap="none" rtlCol="0">
            <a:spAutoFit/>
          </a:bodyPr>
          <a:lstStyle/>
          <a:p>
            <a:r>
              <a:rPr lang="en-GB" dirty="0" smtClean="0"/>
              <a:t>Increased spatial correlation</a:t>
            </a:r>
            <a:endParaRPr lang="en-GB" dirty="0"/>
          </a:p>
        </p:txBody>
      </p:sp>
    </p:spTree>
    <p:extLst>
      <p:ext uri="{BB962C8B-B14F-4D97-AF65-F5344CB8AC3E}">
        <p14:creationId xmlns:p14="http://schemas.microsoft.com/office/powerpoint/2010/main" val="410752052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cstate="print"/>
          <a:srcRect l="49470"/>
          <a:stretch>
            <a:fillRect/>
          </a:stretch>
        </p:blipFill>
        <p:spPr bwMode="auto">
          <a:xfrm>
            <a:off x="494245" y="4159673"/>
            <a:ext cx="3308420" cy="2502348"/>
          </a:xfrm>
          <a:prstGeom prst="rect">
            <a:avLst/>
          </a:prstGeom>
          <a:noFill/>
          <a:ln w="9525">
            <a:noFill/>
            <a:miter lim="800000"/>
            <a:headEnd/>
            <a:tailEnd/>
          </a:ln>
        </p:spPr>
      </p:pic>
      <p:sp>
        <p:nvSpPr>
          <p:cNvPr id="4" name="Title 1"/>
          <p:cNvSpPr>
            <a:spLocks noGrp="1"/>
          </p:cNvSpPr>
          <p:nvPr>
            <p:ph type="title"/>
          </p:nvPr>
        </p:nvSpPr>
        <p:spPr>
          <a:xfrm>
            <a:off x="330200" y="242095"/>
            <a:ext cx="11700129" cy="1296987"/>
          </a:xfrm>
        </p:spPr>
        <p:txBody>
          <a:bodyPr>
            <a:normAutofit/>
          </a:bodyPr>
          <a:lstStyle/>
          <a:p>
            <a:pPr eaLnBrk="1" hangingPunct="1">
              <a:defRPr/>
            </a:pPr>
            <a:r>
              <a:rPr lang="en-GB" altLang="en-US" dirty="0" smtClean="0"/>
              <a:t>Smoothing increases spatial dependency</a:t>
            </a:r>
            <a:endParaRPr lang="en-GB" altLang="en-US" dirty="0"/>
          </a:p>
        </p:txBody>
      </p:sp>
      <p:sp>
        <p:nvSpPr>
          <p:cNvPr id="5" name="Content Placeholder 2"/>
          <p:cNvSpPr>
            <a:spLocks noGrp="1"/>
          </p:cNvSpPr>
          <p:nvPr>
            <p:ph idx="1"/>
          </p:nvPr>
        </p:nvSpPr>
        <p:spPr>
          <a:xfrm>
            <a:off x="3862153" y="5591873"/>
            <a:ext cx="10805160" cy="1298575"/>
          </a:xfrm>
        </p:spPr>
        <p:txBody>
          <a:bodyPr>
            <a:normAutofit/>
          </a:bodyPr>
          <a:lstStyle/>
          <a:p>
            <a:pPr marL="0" indent="0" eaLnBrk="1" hangingPunct="1">
              <a:buNone/>
              <a:defRPr/>
            </a:pPr>
            <a:r>
              <a:rPr lang="en-GB" altLang="en-US" sz="1800" dirty="0"/>
              <a:t>Smoothing: each value replaced by a </a:t>
            </a:r>
            <a:r>
              <a:rPr lang="en-GB" altLang="en-US" sz="1800" b="1" dirty="0"/>
              <a:t>weighted average </a:t>
            </a:r>
            <a:r>
              <a:rPr lang="en-GB" altLang="en-US" sz="1800" dirty="0"/>
              <a:t>of itself and its </a:t>
            </a:r>
            <a:r>
              <a:rPr lang="en-GB" altLang="en-US" sz="1800" dirty="0" smtClean="0"/>
              <a:t>neighbours</a:t>
            </a:r>
            <a:endParaRPr lang="en-GB" altLang="en-US" sz="1800" dirty="0"/>
          </a:p>
        </p:txBody>
      </p:sp>
      <p:pic>
        <p:nvPicPr>
          <p:cNvPr id="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7118" t="3162" r="2153" b="7427"/>
          <a:stretch/>
        </p:blipFill>
        <p:spPr bwMode="auto">
          <a:xfrm>
            <a:off x="8160511" y="2236152"/>
            <a:ext cx="3462529" cy="2702561"/>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7" descr="EffectOfSmoothi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411" b="11723"/>
          <a:stretch/>
        </p:blipFill>
        <p:spPr bwMode="auto">
          <a:xfrm>
            <a:off x="494245" y="1993391"/>
            <a:ext cx="7255613" cy="1993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p:cNvCxnSpPr/>
          <p:nvPr/>
        </p:nvCxnSpPr>
        <p:spPr>
          <a:xfrm flipV="1">
            <a:off x="497840" y="4196080"/>
            <a:ext cx="6827520" cy="4064"/>
          </a:xfrm>
          <a:prstGeom prst="straightConnector1">
            <a:avLst/>
          </a:prstGeom>
          <a:ln w="28575">
            <a:solidFill>
              <a:schemeClr val="accent2"/>
            </a:solidFill>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a:off x="465562" y="1792161"/>
            <a:ext cx="6900438" cy="0"/>
          </a:xfrm>
          <a:prstGeom prst="straightConnector1">
            <a:avLst/>
          </a:prstGeom>
          <a:ln w="28575">
            <a:solidFill>
              <a:schemeClr val="accent2"/>
            </a:solidFill>
            <a:tailEnd type="triangle"/>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4488686" y="1448904"/>
            <a:ext cx="2145331" cy="369332"/>
          </a:xfrm>
          <a:prstGeom prst="rect">
            <a:avLst/>
          </a:prstGeom>
          <a:noFill/>
        </p:spPr>
        <p:txBody>
          <a:bodyPr wrap="none" rtlCol="0">
            <a:spAutoFit/>
          </a:bodyPr>
          <a:lstStyle/>
          <a:p>
            <a:r>
              <a:rPr lang="en-GB" dirty="0" smtClean="0"/>
              <a:t>Increased smoothing</a:t>
            </a:r>
            <a:endParaRPr lang="en-GB" dirty="0"/>
          </a:p>
        </p:txBody>
      </p:sp>
      <p:sp>
        <p:nvSpPr>
          <p:cNvPr id="16" name="TextBox 15"/>
          <p:cNvSpPr txBox="1"/>
          <p:nvPr/>
        </p:nvSpPr>
        <p:spPr>
          <a:xfrm>
            <a:off x="4488686" y="4175760"/>
            <a:ext cx="2836674" cy="369332"/>
          </a:xfrm>
          <a:prstGeom prst="rect">
            <a:avLst/>
          </a:prstGeom>
          <a:noFill/>
        </p:spPr>
        <p:txBody>
          <a:bodyPr wrap="none" rtlCol="0">
            <a:spAutoFit/>
          </a:bodyPr>
          <a:lstStyle/>
          <a:p>
            <a:r>
              <a:rPr lang="en-GB" dirty="0" smtClean="0"/>
              <a:t>Increased spatial correlation</a:t>
            </a:r>
            <a:endParaRPr lang="en-GB" dirty="0"/>
          </a:p>
        </p:txBody>
      </p:sp>
      <p:sp>
        <p:nvSpPr>
          <p:cNvPr id="17" name="Rectangle 16"/>
          <p:cNvSpPr/>
          <p:nvPr/>
        </p:nvSpPr>
        <p:spPr>
          <a:xfrm>
            <a:off x="7061200" y="3013454"/>
            <a:ext cx="375920" cy="35560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p:nvCxnSpPr>
        <p:spPr>
          <a:xfrm flipV="1">
            <a:off x="7051040" y="2175109"/>
            <a:ext cx="1046480" cy="82865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051040" y="3369054"/>
            <a:ext cx="1046480" cy="162712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09452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590" y="716280"/>
            <a:ext cx="10797209" cy="1325563"/>
          </a:xfrm>
          <a:solidFill>
            <a:schemeClr val="accent4">
              <a:lumMod val="40000"/>
              <a:lumOff val="60000"/>
            </a:schemeClr>
          </a:solidFill>
          <a:ln>
            <a:noFill/>
          </a:ln>
        </p:spPr>
        <p:txBody>
          <a:bodyPr>
            <a:normAutofit/>
          </a:bodyPr>
          <a:lstStyle/>
          <a:p>
            <a:r>
              <a:rPr lang="en-GB" sz="2800" b="1" i="1" dirty="0" smtClean="0"/>
              <a:t>How do we </a:t>
            </a:r>
            <a:r>
              <a:rPr lang="en-GB" sz="2800" b="1" i="1" dirty="0"/>
              <a:t>correct for the multiple comparisons </a:t>
            </a:r>
            <a:r>
              <a:rPr lang="en-GB" sz="2800" b="1" i="1" dirty="0" smtClean="0"/>
              <a:t>problem, when making </a:t>
            </a:r>
            <a:r>
              <a:rPr lang="en-GB" sz="2800" b="1" i="1" dirty="0"/>
              <a:t>discrete observations of a highly spatially correlated image?</a:t>
            </a:r>
          </a:p>
        </p:txBody>
      </p:sp>
      <p:sp>
        <p:nvSpPr>
          <p:cNvPr id="5" name="TextBox 4"/>
          <p:cNvSpPr txBox="1"/>
          <p:nvPr/>
        </p:nvSpPr>
        <p:spPr>
          <a:xfrm>
            <a:off x="556590" y="2529840"/>
            <a:ext cx="5996610" cy="3754874"/>
          </a:xfrm>
          <a:prstGeom prst="rect">
            <a:avLst/>
          </a:prstGeom>
          <a:noFill/>
        </p:spPr>
        <p:txBody>
          <a:bodyPr wrap="square" rtlCol="0">
            <a:spAutoFit/>
          </a:bodyPr>
          <a:lstStyle/>
          <a:p>
            <a:r>
              <a:rPr lang="en-GB" sz="2800" u="sng" dirty="0" smtClean="0"/>
              <a:t>Part 1</a:t>
            </a:r>
          </a:p>
          <a:p>
            <a:endParaRPr lang="en-GB" sz="2400" u="sng" dirty="0"/>
          </a:p>
          <a:p>
            <a:pPr marL="342900" indent="-342900">
              <a:buFontTx/>
              <a:buChar char="-"/>
            </a:pPr>
            <a:r>
              <a:rPr lang="en-GB" sz="2400" dirty="0" smtClean="0"/>
              <a:t>Recap of t-statistics and alpha threshold</a:t>
            </a:r>
          </a:p>
          <a:p>
            <a:pPr marL="342900" indent="-342900">
              <a:buFontTx/>
              <a:buChar char="-"/>
            </a:pPr>
            <a:endParaRPr lang="en-GB" sz="2400" dirty="0" smtClean="0"/>
          </a:p>
          <a:p>
            <a:pPr marL="342900" indent="-342900">
              <a:buFontTx/>
              <a:buChar char="-"/>
            </a:pPr>
            <a:r>
              <a:rPr lang="en-GB" sz="2400" dirty="0" smtClean="0"/>
              <a:t>Multiple Comparisons Problem</a:t>
            </a:r>
          </a:p>
          <a:p>
            <a:pPr marL="342900" indent="-342900">
              <a:buFontTx/>
              <a:buChar char="-"/>
            </a:pPr>
            <a:endParaRPr lang="en-GB" sz="2400" dirty="0" smtClean="0"/>
          </a:p>
          <a:p>
            <a:pPr marL="342900" indent="-342900">
              <a:buFontTx/>
              <a:buChar char="-"/>
            </a:pPr>
            <a:r>
              <a:rPr lang="en-GB" sz="2400" dirty="0" smtClean="0"/>
              <a:t>Bonferroni – why not?</a:t>
            </a:r>
          </a:p>
          <a:p>
            <a:pPr marL="342900" indent="-342900">
              <a:buFontTx/>
              <a:buChar char="-"/>
            </a:pPr>
            <a:endParaRPr lang="en-GB" sz="2400" dirty="0" smtClean="0"/>
          </a:p>
          <a:p>
            <a:r>
              <a:rPr lang="en-GB" sz="2400" dirty="0" smtClean="0"/>
              <a:t>-    Spatial Dependency</a:t>
            </a:r>
          </a:p>
          <a:p>
            <a:endParaRPr lang="en-GB" dirty="0"/>
          </a:p>
        </p:txBody>
      </p:sp>
      <p:sp>
        <p:nvSpPr>
          <p:cNvPr id="4" name="TextBox 3"/>
          <p:cNvSpPr txBox="1"/>
          <p:nvPr/>
        </p:nvSpPr>
        <p:spPr>
          <a:xfrm>
            <a:off x="6195390" y="2544909"/>
            <a:ext cx="5996610" cy="3385542"/>
          </a:xfrm>
          <a:prstGeom prst="rect">
            <a:avLst/>
          </a:prstGeom>
          <a:noFill/>
        </p:spPr>
        <p:txBody>
          <a:bodyPr wrap="square" rtlCol="0">
            <a:spAutoFit/>
          </a:bodyPr>
          <a:lstStyle/>
          <a:p>
            <a:r>
              <a:rPr lang="en-GB" sz="2800" u="sng" dirty="0" smtClean="0"/>
              <a:t>Part </a:t>
            </a:r>
            <a:r>
              <a:rPr lang="en-GB" sz="2800" u="sng" dirty="0" smtClean="0"/>
              <a:t>2</a:t>
            </a:r>
            <a:endParaRPr lang="en-GB" sz="2800" u="sng" dirty="0" smtClean="0"/>
          </a:p>
          <a:p>
            <a:endParaRPr lang="en-GB" sz="2400" u="sng" dirty="0"/>
          </a:p>
          <a:p>
            <a:pPr marL="342900" indent="-342900">
              <a:buFontTx/>
              <a:buChar char="-"/>
            </a:pPr>
            <a:r>
              <a:rPr lang="en-GB" sz="2400" dirty="0" smtClean="0"/>
              <a:t>Motivation for random field theory (RFT)</a:t>
            </a:r>
            <a:endParaRPr lang="en-GB" sz="2400" dirty="0" smtClean="0"/>
          </a:p>
          <a:p>
            <a:pPr marL="342900" indent="-342900">
              <a:buFontTx/>
              <a:buChar char="-"/>
            </a:pPr>
            <a:endParaRPr lang="en-GB" sz="2400" dirty="0" smtClean="0"/>
          </a:p>
          <a:p>
            <a:pPr marL="342900" indent="-342900">
              <a:buFontTx/>
              <a:buChar char="-"/>
            </a:pPr>
            <a:r>
              <a:rPr lang="en-GB" sz="2400" dirty="0" smtClean="0"/>
              <a:t>Estimating smoothness</a:t>
            </a:r>
            <a:endParaRPr lang="en-GB" sz="2400" dirty="0" smtClean="0"/>
          </a:p>
          <a:p>
            <a:pPr marL="342900" indent="-342900">
              <a:buFontTx/>
              <a:buChar char="-"/>
            </a:pPr>
            <a:endParaRPr lang="en-GB" sz="2400" dirty="0" smtClean="0"/>
          </a:p>
          <a:p>
            <a:pPr marL="342900" indent="-342900">
              <a:buFontTx/>
              <a:buChar char="-"/>
            </a:pPr>
            <a:r>
              <a:rPr lang="en-GB" sz="2400" dirty="0" smtClean="0"/>
              <a:t>Using RFT to threshold the SPM</a:t>
            </a:r>
            <a:endParaRPr lang="en-GB" sz="2400" dirty="0" smtClean="0"/>
          </a:p>
          <a:p>
            <a:pPr marL="342900" indent="-342900">
              <a:buFontTx/>
              <a:buChar char="-"/>
            </a:pPr>
            <a:endParaRPr lang="en-GB" sz="2400" dirty="0" smtClean="0"/>
          </a:p>
          <a:p>
            <a:endParaRPr lang="en-GB" dirty="0"/>
          </a:p>
        </p:txBody>
      </p:sp>
    </p:spTree>
    <p:extLst>
      <p:ext uri="{BB962C8B-B14F-4D97-AF65-F5344CB8AC3E}">
        <p14:creationId xmlns:p14="http://schemas.microsoft.com/office/powerpoint/2010/main" val="16597191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560" t="797" r="-631" b="8022"/>
          <a:stretch/>
        </p:blipFill>
        <p:spPr bwMode="auto">
          <a:xfrm>
            <a:off x="389284" y="1012178"/>
            <a:ext cx="5046133" cy="387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830" t="2457" r="1851" b="6272"/>
          <a:stretch/>
        </p:blipFill>
        <p:spPr bwMode="auto">
          <a:xfrm>
            <a:off x="7103579" y="1070495"/>
            <a:ext cx="4820692" cy="381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447535" y="345989"/>
            <a:ext cx="5509072" cy="369332"/>
          </a:xfrm>
          <a:prstGeom prst="rect">
            <a:avLst/>
          </a:prstGeom>
          <a:noFill/>
        </p:spPr>
        <p:txBody>
          <a:bodyPr wrap="none" rtlCol="0">
            <a:spAutoFit/>
          </a:bodyPr>
          <a:lstStyle/>
          <a:p>
            <a:r>
              <a:rPr lang="en-GB" dirty="0" smtClean="0"/>
              <a:t>Add spatial dependency (average across 10 x 10 squares)</a:t>
            </a:r>
            <a:endParaRPr lang="en-GB" dirty="0"/>
          </a:p>
        </p:txBody>
      </p:sp>
      <p:cxnSp>
        <p:nvCxnSpPr>
          <p:cNvPr id="7" name="Straight Arrow Connector 6"/>
          <p:cNvCxnSpPr/>
          <p:nvPr/>
        </p:nvCxnSpPr>
        <p:spPr>
          <a:xfrm>
            <a:off x="2516784" y="815977"/>
            <a:ext cx="6900438" cy="0"/>
          </a:xfrm>
          <a:prstGeom prst="straightConnector1">
            <a:avLst/>
          </a:prstGeom>
          <a:ln w="28575">
            <a:solidFill>
              <a:schemeClr val="accent2"/>
            </a:solidFill>
            <a:tailEnd type="triangle"/>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5635418" y="5140196"/>
            <a:ext cx="6539804" cy="923330"/>
          </a:xfrm>
          <a:prstGeom prst="rect">
            <a:avLst/>
          </a:prstGeom>
          <a:noFill/>
        </p:spPr>
        <p:txBody>
          <a:bodyPr wrap="none" rtlCol="0">
            <a:spAutoFit/>
          </a:bodyPr>
          <a:lstStyle/>
          <a:p>
            <a:r>
              <a:rPr lang="en-GB" dirty="0" smtClean="0"/>
              <a:t>Bonferroni correction for 10,000 voxels </a:t>
            </a:r>
            <a:r>
              <a:rPr lang="en-GB" smtClean="0"/>
              <a:t>now x100 </a:t>
            </a:r>
            <a:r>
              <a:rPr lang="en-GB" dirty="0" smtClean="0"/>
              <a:t>too conservative!</a:t>
            </a:r>
          </a:p>
          <a:p>
            <a:endParaRPr lang="en-GB" dirty="0"/>
          </a:p>
          <a:p>
            <a:r>
              <a:rPr lang="en-GB" dirty="0" smtClean="0"/>
              <a:t>…but we don’t know how spatially dependent our data </a:t>
            </a:r>
            <a:r>
              <a:rPr lang="en-GB" u="sng" dirty="0" smtClean="0"/>
              <a:t>really</a:t>
            </a:r>
            <a:r>
              <a:rPr lang="en-GB" dirty="0" smtClean="0"/>
              <a:t> is?</a:t>
            </a:r>
            <a:endParaRPr lang="en-GB" dirty="0"/>
          </a:p>
        </p:txBody>
      </p:sp>
    </p:spTree>
    <p:extLst>
      <p:ext uri="{BB962C8B-B14F-4D97-AF65-F5344CB8AC3E}">
        <p14:creationId xmlns:p14="http://schemas.microsoft.com/office/powerpoint/2010/main" val="292472347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365125"/>
            <a:ext cx="10988040" cy="1325563"/>
          </a:xfrm>
        </p:spPr>
        <p:txBody>
          <a:bodyPr/>
          <a:lstStyle/>
          <a:p>
            <a:r>
              <a:rPr lang="en-GB" dirty="0" smtClean="0"/>
              <a:t>How do we solve spatial dependency problem?</a:t>
            </a:r>
            <a:endParaRPr lang="en-GB" dirty="0"/>
          </a:p>
        </p:txBody>
      </p:sp>
      <p:sp>
        <p:nvSpPr>
          <p:cNvPr id="3" name="Content Placeholder 2"/>
          <p:cNvSpPr>
            <a:spLocks noGrp="1"/>
          </p:cNvSpPr>
          <p:nvPr>
            <p:ph idx="1"/>
          </p:nvPr>
        </p:nvSpPr>
        <p:spPr/>
        <p:txBody>
          <a:bodyPr/>
          <a:lstStyle/>
          <a:p>
            <a:pPr marL="0" indent="0">
              <a:buNone/>
            </a:pPr>
            <a:r>
              <a:rPr lang="en-GB" dirty="0" smtClean="0"/>
              <a:t>How smooth is the data?</a:t>
            </a:r>
          </a:p>
          <a:p>
            <a:pPr marL="0" indent="0">
              <a:buNone/>
            </a:pPr>
            <a:endParaRPr lang="en-GB" dirty="0"/>
          </a:p>
          <a:p>
            <a:pPr marL="0" indent="0">
              <a:buNone/>
            </a:pPr>
            <a:r>
              <a:rPr lang="en-GB" dirty="0" smtClean="0"/>
              <a:t>How many independent observations?</a:t>
            </a:r>
            <a:endParaRPr lang="en-GB" dirty="0"/>
          </a:p>
        </p:txBody>
      </p:sp>
    </p:spTree>
    <p:extLst>
      <p:ext uri="{BB962C8B-B14F-4D97-AF65-F5344CB8AC3E}">
        <p14:creationId xmlns:p14="http://schemas.microsoft.com/office/powerpoint/2010/main" val="209501435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Field </a:t>
            </a:r>
            <a:r>
              <a:rPr lang="en-US" dirty="0" smtClean="0"/>
              <a:t>Theory: topological inference</a:t>
            </a:r>
            <a:endParaRPr lang="en-US" dirty="0"/>
          </a:p>
        </p:txBody>
      </p:sp>
      <p:pic>
        <p:nvPicPr>
          <p:cNvPr id="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3804" y="1981954"/>
            <a:ext cx="8084392" cy="4113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98343420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cs typeface="Avenir Heavy"/>
              </a:rPr>
              <a:t>Topological inference</a:t>
            </a:r>
            <a:endParaRPr lang="en-US" dirty="0">
              <a:cs typeface="Avenir Heavy"/>
            </a:endParaRPr>
          </a:p>
        </p:txBody>
      </p:sp>
      <p:sp>
        <p:nvSpPr>
          <p:cNvPr id="3" name="Content Placeholder 2"/>
          <p:cNvSpPr>
            <a:spLocks noGrp="1"/>
          </p:cNvSpPr>
          <p:nvPr>
            <p:ph idx="1"/>
          </p:nvPr>
        </p:nvSpPr>
        <p:spPr>
          <a:xfrm>
            <a:off x="5618198" y="1600201"/>
            <a:ext cx="5964201" cy="3388088"/>
          </a:xfrm>
        </p:spPr>
        <p:txBody>
          <a:bodyPr>
            <a:normAutofit fontScale="92500" lnSpcReduction="20000"/>
          </a:bodyPr>
          <a:lstStyle/>
          <a:p>
            <a:r>
              <a:rPr lang="en-US" dirty="0" smtClean="0">
                <a:cs typeface="Avenir Heavy"/>
              </a:rPr>
              <a:t>Set level inferences</a:t>
            </a:r>
          </a:p>
          <a:p>
            <a:pPr lvl="1"/>
            <a:r>
              <a:rPr lang="en-US" dirty="0" smtClean="0">
                <a:cs typeface="Avenir Heavy"/>
              </a:rPr>
              <a:t>Is the number of clusters significantly above chance?</a:t>
            </a:r>
          </a:p>
          <a:p>
            <a:r>
              <a:rPr lang="en-US" dirty="0" smtClean="0">
                <a:cs typeface="Avenir Heavy"/>
              </a:rPr>
              <a:t>Cluster level inferences</a:t>
            </a:r>
          </a:p>
          <a:p>
            <a:pPr lvl="1"/>
            <a:r>
              <a:rPr lang="en-US" dirty="0" smtClean="0">
                <a:cs typeface="Avenir Heavy"/>
              </a:rPr>
              <a:t>Is the the spatial extent (volume) of the cluster significantly above chance?</a:t>
            </a:r>
          </a:p>
          <a:p>
            <a:r>
              <a:rPr lang="en-US" dirty="0" smtClean="0">
                <a:cs typeface="Avenir Heavy"/>
              </a:rPr>
              <a:t>Peak level inferences</a:t>
            </a:r>
          </a:p>
          <a:p>
            <a:pPr lvl="1"/>
            <a:r>
              <a:rPr lang="en-US" dirty="0" smtClean="0">
                <a:cs typeface="Avenir Heavy"/>
              </a:rPr>
              <a:t>Is the peak of the cluster significantly above chance</a:t>
            </a:r>
          </a:p>
          <a:p>
            <a:pPr lvl="1"/>
            <a:r>
              <a:rPr lang="en-US" dirty="0" smtClean="0">
                <a:cs typeface="Avenir Heavy"/>
              </a:rPr>
              <a:t>We’ll use this example today!</a:t>
            </a:r>
          </a:p>
          <a:p>
            <a:pPr marL="457200" lvl="1" indent="0">
              <a:buNone/>
            </a:pPr>
            <a:endParaRPr lang="en-US" dirty="0">
              <a:cs typeface="Avenir Heavy"/>
            </a:endParaRPr>
          </a:p>
          <a:p>
            <a:endParaRPr lang="en-US" dirty="0">
              <a:cs typeface="Avenir Heavy"/>
            </a:endParaRPr>
          </a:p>
        </p:txBody>
      </p:sp>
      <p:grpSp>
        <p:nvGrpSpPr>
          <p:cNvPr id="5" name="Group 29"/>
          <p:cNvGrpSpPr>
            <a:grpSpLocks/>
          </p:cNvGrpSpPr>
          <p:nvPr/>
        </p:nvGrpSpPr>
        <p:grpSpPr bwMode="auto">
          <a:xfrm>
            <a:off x="-205226" y="4108035"/>
            <a:ext cx="8655417" cy="2798530"/>
            <a:chOff x="530930" y="2362200"/>
            <a:chExt cx="7769539" cy="3173715"/>
          </a:xfrm>
        </p:grpSpPr>
        <p:sp>
          <p:nvSpPr>
            <p:cNvPr id="10" name="Freeform 22"/>
            <p:cNvSpPr>
              <a:spLocks/>
            </p:cNvSpPr>
            <p:nvPr/>
          </p:nvSpPr>
          <p:spPr bwMode="auto">
            <a:xfrm>
              <a:off x="1485781" y="3059668"/>
              <a:ext cx="6175169" cy="2113601"/>
            </a:xfrm>
            <a:custGeom>
              <a:avLst/>
              <a:gdLst>
                <a:gd name="T0" fmla="*/ 0 w 6175169"/>
                <a:gd name="T1" fmla="*/ 1911996 h 2113601"/>
                <a:gd name="T2" fmla="*/ 434438 w 6175169"/>
                <a:gd name="T3" fmla="*/ 1896049 h 2113601"/>
                <a:gd name="T4" fmla="*/ 878774 w 6175169"/>
                <a:gd name="T5" fmla="*/ 1864495 h 2113601"/>
                <a:gd name="T6" fmla="*/ 1341912 w 6175169"/>
                <a:gd name="T7" fmla="*/ 68 h 2113601"/>
                <a:gd name="T8" fmla="*/ 1662546 w 6175169"/>
                <a:gd name="T9" fmla="*/ 1935746 h 2113601"/>
                <a:gd name="T10" fmla="*/ 2085109 w 6175169"/>
                <a:gd name="T11" fmla="*/ 2026677 h 2113601"/>
                <a:gd name="T12" fmla="*/ 2398816 w 6175169"/>
                <a:gd name="T13" fmla="*/ 2054499 h 2113601"/>
                <a:gd name="T14" fmla="*/ 2660073 w 6175169"/>
                <a:gd name="T15" fmla="*/ 1187601 h 2113601"/>
                <a:gd name="T16" fmla="*/ 3752603 w 6175169"/>
                <a:gd name="T17" fmla="*/ 1175725 h 2113601"/>
                <a:gd name="T18" fmla="*/ 4061361 w 6175169"/>
                <a:gd name="T19" fmla="*/ 1828868 h 2113601"/>
                <a:gd name="T20" fmla="*/ 4536374 w 6175169"/>
                <a:gd name="T21" fmla="*/ 1959497 h 2113601"/>
                <a:gd name="T22" fmla="*/ 4952011 w 6175169"/>
                <a:gd name="T23" fmla="*/ 1864494 h 2113601"/>
                <a:gd name="T24" fmla="*/ 5237019 w 6175169"/>
                <a:gd name="T25" fmla="*/ 1341981 h 2113601"/>
                <a:gd name="T26" fmla="*/ 5723906 w 6175169"/>
                <a:gd name="T27" fmla="*/ 1306354 h 2113601"/>
                <a:gd name="T28" fmla="*/ 5949538 w 6175169"/>
                <a:gd name="T29" fmla="*/ 1603237 h 2113601"/>
                <a:gd name="T30" fmla="*/ 6175169 w 6175169"/>
                <a:gd name="T31" fmla="*/ 1983248 h 21136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175169" h="2113601">
                  <a:moveTo>
                    <a:pt x="0" y="1911996"/>
                  </a:moveTo>
                  <a:cubicBezTo>
                    <a:pt x="86261" y="1939026"/>
                    <a:pt x="287976" y="1903966"/>
                    <a:pt x="434438" y="1896049"/>
                  </a:cubicBezTo>
                  <a:cubicBezTo>
                    <a:pt x="592776" y="2018761"/>
                    <a:pt x="727528" y="2180492"/>
                    <a:pt x="878774" y="1864495"/>
                  </a:cubicBezTo>
                  <a:cubicBezTo>
                    <a:pt x="1030020" y="1548498"/>
                    <a:pt x="1211283" y="-11807"/>
                    <a:pt x="1341912" y="68"/>
                  </a:cubicBezTo>
                  <a:cubicBezTo>
                    <a:pt x="1472541" y="11943"/>
                    <a:pt x="1538680" y="1597978"/>
                    <a:pt x="1662546" y="1935746"/>
                  </a:cubicBezTo>
                  <a:cubicBezTo>
                    <a:pt x="1786412" y="2273514"/>
                    <a:pt x="1980210" y="2008864"/>
                    <a:pt x="2085109" y="2026677"/>
                  </a:cubicBezTo>
                  <a:cubicBezTo>
                    <a:pt x="2190008" y="2044490"/>
                    <a:pt x="2302989" y="2194345"/>
                    <a:pt x="2398816" y="2054499"/>
                  </a:cubicBezTo>
                  <a:cubicBezTo>
                    <a:pt x="2494643" y="1914653"/>
                    <a:pt x="2434442" y="1334063"/>
                    <a:pt x="2660073" y="1187601"/>
                  </a:cubicBezTo>
                  <a:cubicBezTo>
                    <a:pt x="2885704" y="1041139"/>
                    <a:pt x="3519055" y="1068847"/>
                    <a:pt x="3752603" y="1175725"/>
                  </a:cubicBezTo>
                  <a:cubicBezTo>
                    <a:pt x="3986151" y="1282603"/>
                    <a:pt x="3930733" y="1698239"/>
                    <a:pt x="4061361" y="1828868"/>
                  </a:cubicBezTo>
                  <a:cubicBezTo>
                    <a:pt x="4191989" y="1959497"/>
                    <a:pt x="4387932" y="1953559"/>
                    <a:pt x="4536374" y="1959497"/>
                  </a:cubicBezTo>
                  <a:cubicBezTo>
                    <a:pt x="4684816" y="1965435"/>
                    <a:pt x="4835237" y="1967413"/>
                    <a:pt x="4952011" y="1864494"/>
                  </a:cubicBezTo>
                  <a:cubicBezTo>
                    <a:pt x="5068785" y="1761575"/>
                    <a:pt x="5108370" y="1435004"/>
                    <a:pt x="5237019" y="1341981"/>
                  </a:cubicBezTo>
                  <a:cubicBezTo>
                    <a:pt x="5365668" y="1248958"/>
                    <a:pt x="5605153" y="1262811"/>
                    <a:pt x="5723906" y="1306354"/>
                  </a:cubicBezTo>
                  <a:cubicBezTo>
                    <a:pt x="5842659" y="1349897"/>
                    <a:pt x="5874328" y="1490421"/>
                    <a:pt x="5949538" y="1603237"/>
                  </a:cubicBezTo>
                  <a:cubicBezTo>
                    <a:pt x="6024749" y="1716053"/>
                    <a:pt x="6103917" y="1848661"/>
                    <a:pt x="6175169" y="198324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cxnSp>
          <p:nvCxnSpPr>
            <p:cNvPr id="11" name="Straight Arrow Connector 24"/>
            <p:cNvCxnSpPr>
              <a:cxnSpLocks noChangeShapeType="1"/>
            </p:cNvCxnSpPr>
            <p:nvPr/>
          </p:nvCxnSpPr>
          <p:spPr bwMode="auto">
            <a:xfrm>
              <a:off x="1333381" y="5040868"/>
              <a:ext cx="6781800" cy="0"/>
            </a:xfrm>
            <a:prstGeom prst="straightConnector1">
              <a:avLst/>
            </a:prstGeom>
            <a:noFill/>
            <a:ln w="9525"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26"/>
            <p:cNvCxnSpPr>
              <a:cxnSpLocks noChangeShapeType="1"/>
            </p:cNvCxnSpPr>
            <p:nvPr/>
          </p:nvCxnSpPr>
          <p:spPr bwMode="auto">
            <a:xfrm flipV="1">
              <a:off x="1333381" y="2461974"/>
              <a:ext cx="0" cy="2578894"/>
            </a:xfrm>
            <a:prstGeom prst="straightConnector1">
              <a:avLst/>
            </a:prstGeom>
            <a:noFill/>
            <a:ln w="9525"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27"/>
            <p:cNvSpPr txBox="1">
              <a:spLocks noChangeArrowheads="1"/>
            </p:cNvSpPr>
            <p:nvPr/>
          </p:nvSpPr>
          <p:spPr bwMode="auto">
            <a:xfrm>
              <a:off x="7581781" y="5117068"/>
              <a:ext cx="718688" cy="418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dirty="0"/>
                <a:t>space</a:t>
              </a:r>
            </a:p>
          </p:txBody>
        </p:sp>
        <p:sp>
          <p:nvSpPr>
            <p:cNvPr id="14" name="TextBox 28"/>
            <p:cNvSpPr txBox="1"/>
            <p:nvPr/>
          </p:nvSpPr>
          <p:spPr>
            <a:xfrm>
              <a:off x="530930" y="2362200"/>
              <a:ext cx="895340" cy="418847"/>
            </a:xfrm>
            <a:prstGeom prst="rect">
              <a:avLst/>
            </a:prstGeom>
            <a:noFill/>
            <a:scene3d>
              <a:camera prst="orthographicFront">
                <a:rot lat="0" lon="0" rev="5400000"/>
              </a:camera>
              <a:lightRig rig="threePt" dir="t"/>
            </a:scene3d>
          </p:spPr>
          <p:txBody>
            <a:bodyPr wrap="none">
              <a:spAutoFit/>
            </a:bodyPr>
            <a:lstStyle/>
            <a:p>
              <a:pPr eaLnBrk="0" hangingPunct="0">
                <a:defRPr/>
              </a:pPr>
              <a:r>
                <a:rPr lang="en-GB" dirty="0"/>
                <a:t>intensity</a:t>
              </a:r>
            </a:p>
          </p:txBody>
        </p:sp>
      </p:grpSp>
      <p:cxnSp>
        <p:nvCxnSpPr>
          <p:cNvPr id="6" name="Straight Connector 45"/>
          <p:cNvCxnSpPr/>
          <p:nvPr/>
        </p:nvCxnSpPr>
        <p:spPr bwMode="auto">
          <a:xfrm>
            <a:off x="757307" y="5187458"/>
            <a:ext cx="7554379" cy="0"/>
          </a:xfrm>
          <a:prstGeom prst="line">
            <a:avLst/>
          </a:prstGeom>
          <a:solidFill>
            <a:schemeClr val="accent1"/>
          </a:solidFill>
          <a:ln w="28575" cap="flat" cmpd="sng" algn="ctr">
            <a:solidFill>
              <a:srgbClr val="C00000"/>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45"/>
          <p:cNvCxnSpPr/>
          <p:nvPr/>
        </p:nvCxnSpPr>
        <p:spPr bwMode="auto">
          <a:xfrm>
            <a:off x="742772" y="6076394"/>
            <a:ext cx="7554379" cy="0"/>
          </a:xfrm>
          <a:prstGeom prst="line">
            <a:avLst/>
          </a:prstGeom>
          <a:solidFill>
            <a:schemeClr val="accent1"/>
          </a:solidFill>
          <a:ln w="28575" cap="flat" cmpd="sng" algn="ctr">
            <a:solidFill>
              <a:schemeClr val="tx2"/>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46"/>
          <p:cNvSpPr txBox="1"/>
          <p:nvPr/>
        </p:nvSpPr>
        <p:spPr>
          <a:xfrm>
            <a:off x="233241" y="4988289"/>
            <a:ext cx="377673" cy="369332"/>
          </a:xfrm>
          <a:prstGeom prst="rect">
            <a:avLst/>
          </a:prstGeom>
          <a:noFill/>
        </p:spPr>
        <p:txBody>
          <a:bodyPr wrap="none">
            <a:spAutoFit/>
          </a:bodyPr>
          <a:lstStyle/>
          <a:p>
            <a:pPr eaLnBrk="0" hangingPunct="0">
              <a:defRPr/>
            </a:pPr>
            <a:r>
              <a:rPr lang="en-US" i="1" dirty="0">
                <a:solidFill>
                  <a:srgbClr val="C00000"/>
                </a:solidFill>
                <a:latin typeface="Times New Roman" pitchFamily="18" charset="0"/>
                <a:sym typeface="Symbol" pitchFamily="18" charset="2"/>
              </a:rPr>
              <a:t>t</a:t>
            </a:r>
            <a:r>
              <a:rPr lang="en-US" baseline="-25000" dirty="0" smtClean="0">
                <a:solidFill>
                  <a:srgbClr val="C00000"/>
                </a:solidFill>
                <a:latin typeface="Times New Roman" pitchFamily="18" charset="0"/>
                <a:sym typeface="Symbol" pitchFamily="18" charset="2"/>
              </a:rPr>
              <a:t></a:t>
            </a:r>
            <a:endParaRPr lang="en-US" sz="1400" dirty="0">
              <a:solidFill>
                <a:srgbClr val="C00000"/>
              </a:solidFill>
              <a:latin typeface="Arial" pitchFamily="34" charset="0"/>
            </a:endParaRPr>
          </a:p>
        </p:txBody>
      </p:sp>
      <p:sp>
        <p:nvSpPr>
          <p:cNvPr id="9" name="TextBox 46"/>
          <p:cNvSpPr txBox="1">
            <a:spLocks noChangeArrowheads="1"/>
          </p:cNvSpPr>
          <p:nvPr/>
        </p:nvSpPr>
        <p:spPr bwMode="auto">
          <a:xfrm>
            <a:off x="145458" y="5877226"/>
            <a:ext cx="5247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i="1" dirty="0" err="1" smtClean="0">
                <a:solidFill>
                  <a:schemeClr val="tx2"/>
                </a:solidFill>
                <a:latin typeface="Times New Roman" pitchFamily="18" charset="0"/>
                <a:sym typeface="Symbol" pitchFamily="18" charset="2"/>
              </a:rPr>
              <a:t>t</a:t>
            </a:r>
            <a:r>
              <a:rPr lang="en-US" baseline="-25000" dirty="0" err="1" smtClean="0">
                <a:solidFill>
                  <a:schemeClr val="tx2"/>
                </a:solidFill>
                <a:latin typeface="Times New Roman" pitchFamily="18" charset="0"/>
                <a:sym typeface="Symbol" pitchFamily="18" charset="2"/>
              </a:rPr>
              <a:t>clus</a:t>
            </a:r>
            <a:endParaRPr lang="en-US" sz="1400" dirty="0">
              <a:solidFill>
                <a:schemeClr val="tx2"/>
              </a:solidFill>
            </a:endParaRPr>
          </a:p>
        </p:txBody>
      </p:sp>
      <p:sp>
        <p:nvSpPr>
          <p:cNvPr id="15" name="Down Arrow 14"/>
          <p:cNvSpPr/>
          <p:nvPr/>
        </p:nvSpPr>
        <p:spPr>
          <a:xfrm>
            <a:off x="4812512" y="1812571"/>
            <a:ext cx="646176" cy="2833505"/>
          </a:xfrm>
          <a:prstGeom prst="downArrow">
            <a:avLst/>
          </a:prstGeom>
          <a:solidFill>
            <a:srgbClr val="CCFF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2529318" y="3923369"/>
            <a:ext cx="2334501" cy="369332"/>
          </a:xfrm>
          <a:prstGeom prst="rect">
            <a:avLst/>
          </a:prstGeom>
          <a:noFill/>
        </p:spPr>
        <p:txBody>
          <a:bodyPr wrap="square" rtlCol="0">
            <a:spAutoFit/>
          </a:bodyPr>
          <a:lstStyle/>
          <a:p>
            <a:r>
              <a:rPr lang="en-US" b="1" dirty="0" smtClean="0">
                <a:solidFill>
                  <a:srgbClr val="FF0000"/>
                </a:solidFill>
              </a:rPr>
              <a:t>More specificity</a:t>
            </a:r>
            <a:endParaRPr lang="en-US" b="1" dirty="0">
              <a:solidFill>
                <a:srgbClr val="FF0000"/>
              </a:solidFill>
            </a:endParaRPr>
          </a:p>
        </p:txBody>
      </p:sp>
      <p:sp>
        <p:nvSpPr>
          <p:cNvPr id="17" name="TextBox 16"/>
          <p:cNvSpPr txBox="1"/>
          <p:nvPr/>
        </p:nvSpPr>
        <p:spPr>
          <a:xfrm>
            <a:off x="2478011" y="1812570"/>
            <a:ext cx="2334501" cy="369332"/>
          </a:xfrm>
          <a:prstGeom prst="rect">
            <a:avLst/>
          </a:prstGeom>
          <a:noFill/>
        </p:spPr>
        <p:txBody>
          <a:bodyPr wrap="square" rtlCol="0">
            <a:spAutoFit/>
          </a:bodyPr>
          <a:lstStyle/>
          <a:p>
            <a:r>
              <a:rPr lang="en-US" b="1" dirty="0" smtClean="0">
                <a:solidFill>
                  <a:srgbClr val="FF0000"/>
                </a:solidFill>
              </a:rPr>
              <a:t>More sensitivity</a:t>
            </a:r>
            <a:endParaRPr lang="en-US" b="1" dirty="0">
              <a:solidFill>
                <a:srgbClr val="FF0000"/>
              </a:solidFill>
            </a:endParaRPr>
          </a:p>
        </p:txBody>
      </p:sp>
    </p:spTree>
    <p:extLst>
      <p:ext uri="{BB962C8B-B14F-4D97-AF65-F5344CB8AC3E}">
        <p14:creationId xmlns:p14="http://schemas.microsoft.com/office/powerpoint/2010/main" val="15296451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5" grpId="0" animBg="1"/>
      <p:bldP spid="16"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venir Heavy"/>
              </a:rPr>
              <a:t>How is RFT used?</a:t>
            </a:r>
            <a:endParaRPr lang="en-US" dirty="0">
              <a:cs typeface="Avenir Heavy"/>
            </a:endParaRPr>
          </a:p>
        </p:txBody>
      </p:sp>
      <p:sp>
        <p:nvSpPr>
          <p:cNvPr id="3" name="Content Placeholder 2"/>
          <p:cNvSpPr>
            <a:spLocks noGrp="1"/>
          </p:cNvSpPr>
          <p:nvPr>
            <p:ph idx="1"/>
          </p:nvPr>
        </p:nvSpPr>
        <p:spPr/>
        <p:txBody>
          <a:bodyPr/>
          <a:lstStyle/>
          <a:p>
            <a:r>
              <a:rPr lang="en-US" dirty="0" smtClean="0">
                <a:latin typeface="+mj-lt"/>
                <a:cs typeface="Avenir Heavy"/>
              </a:rPr>
              <a:t>Inputs</a:t>
            </a:r>
          </a:p>
          <a:p>
            <a:pPr lvl="1"/>
            <a:r>
              <a:rPr lang="en-US" dirty="0" smtClean="0">
                <a:latin typeface="+mj-lt"/>
                <a:cs typeface="Avenir Heavy"/>
              </a:rPr>
              <a:t>Desired FWER </a:t>
            </a:r>
          </a:p>
          <a:p>
            <a:pPr lvl="1"/>
            <a:r>
              <a:rPr lang="en-US" dirty="0" smtClean="0">
                <a:latin typeface="+mj-lt"/>
                <a:cs typeface="Avenir Heavy"/>
              </a:rPr>
              <a:t>Information about the topology (size, shape, smoothness)</a:t>
            </a:r>
          </a:p>
          <a:p>
            <a:r>
              <a:rPr lang="en-US" dirty="0" smtClean="0">
                <a:latin typeface="+mj-lt"/>
                <a:cs typeface="Avenir Heavy"/>
              </a:rPr>
              <a:t>Output</a:t>
            </a:r>
          </a:p>
          <a:p>
            <a:pPr lvl="1"/>
            <a:r>
              <a:rPr lang="en-US" dirty="0" smtClean="0">
                <a:latin typeface="+mj-lt"/>
                <a:cs typeface="Avenir Heavy"/>
              </a:rPr>
              <a:t>Statistical threshold (e.g. t-stat, z-stat, etc.)</a:t>
            </a:r>
            <a:endParaRPr lang="en-US" dirty="0">
              <a:latin typeface="+mj-lt"/>
              <a:cs typeface="Avenir Heavy"/>
            </a:endParaRPr>
          </a:p>
          <a:p>
            <a:pPr marL="457200" lvl="1" indent="0" algn="ctr">
              <a:buNone/>
            </a:pPr>
            <a:endParaRPr lang="en-US" dirty="0" smtClean="0">
              <a:latin typeface="+mj-lt"/>
              <a:cs typeface="Avenir Heavy"/>
            </a:endParaRPr>
          </a:p>
          <a:p>
            <a:pPr marL="457200" lvl="1" indent="0">
              <a:buNone/>
            </a:pPr>
            <a:endParaRPr lang="en-US" dirty="0">
              <a:latin typeface="+mj-lt"/>
              <a:cs typeface="Avenir Heavy"/>
            </a:endParaRPr>
          </a:p>
        </p:txBody>
      </p:sp>
    </p:spTree>
    <p:extLst>
      <p:ext uri="{BB962C8B-B14F-4D97-AF65-F5344CB8AC3E}">
        <p14:creationId xmlns:p14="http://schemas.microsoft.com/office/powerpoint/2010/main" val="32621239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12800" y="427038"/>
            <a:ext cx="109728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cs typeface="Avenir Heavy"/>
              </a:rPr>
              <a:t>Smoothness: from voxels to “</a:t>
            </a:r>
            <a:r>
              <a:rPr lang="en-US" dirty="0" err="1" smtClean="0">
                <a:cs typeface="Avenir Heavy"/>
              </a:rPr>
              <a:t>resels</a:t>
            </a:r>
            <a:r>
              <a:rPr lang="en-US" dirty="0" smtClean="0">
                <a:cs typeface="Avenir Heavy"/>
              </a:rPr>
              <a:t>”</a:t>
            </a:r>
            <a:endParaRPr lang="en-US" dirty="0">
              <a:cs typeface="Avenir Heavy"/>
            </a:endParaRPr>
          </a:p>
        </p:txBody>
      </p:sp>
      <p:pic>
        <p:nvPicPr>
          <p:cNvPr id="8"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7767" y="2382839"/>
            <a:ext cx="6236467" cy="2934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TextBox 1"/>
          <p:cNvSpPr txBox="1"/>
          <p:nvPr/>
        </p:nvSpPr>
        <p:spPr>
          <a:xfrm>
            <a:off x="2222662" y="1570039"/>
            <a:ext cx="7746677" cy="646331"/>
          </a:xfrm>
          <a:prstGeom prst="rect">
            <a:avLst/>
          </a:prstGeom>
          <a:noFill/>
        </p:spPr>
        <p:txBody>
          <a:bodyPr wrap="square" rtlCol="0">
            <a:spAutoFit/>
          </a:bodyPr>
          <a:lstStyle/>
          <a:p>
            <a:pPr algn="ctr"/>
            <a:r>
              <a:rPr lang="en-US" dirty="0" smtClean="0">
                <a:cs typeface="Avenir Heavy"/>
              </a:rPr>
              <a:t>SPM looks at the residuals from your model and estimates the smoothness of this random field</a:t>
            </a:r>
            <a:endParaRPr lang="en-US" dirty="0">
              <a:cs typeface="Avenir Heavy"/>
            </a:endParaRPr>
          </a:p>
        </p:txBody>
      </p:sp>
    </p:spTree>
    <p:extLst>
      <p:ext uri="{BB962C8B-B14F-4D97-AF65-F5344CB8AC3E}">
        <p14:creationId xmlns:p14="http://schemas.microsoft.com/office/powerpoint/2010/main" val="352147837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12800" y="427038"/>
            <a:ext cx="109728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cs typeface="Avenir Heavy"/>
              </a:rPr>
              <a:t>Smoothness: from voxels to “</a:t>
            </a:r>
            <a:r>
              <a:rPr lang="en-US" dirty="0" err="1" smtClean="0">
                <a:cs typeface="Avenir Heavy"/>
              </a:rPr>
              <a:t>resels</a:t>
            </a:r>
            <a:r>
              <a:rPr lang="en-US" dirty="0" smtClean="0">
                <a:cs typeface="Avenir Heavy"/>
              </a:rPr>
              <a:t>”</a:t>
            </a:r>
            <a:endParaRPr lang="en-US" dirty="0">
              <a:cs typeface="Avenir Heavy"/>
            </a:endParaRPr>
          </a:p>
        </p:txBody>
      </p:sp>
      <p:pic>
        <p:nvPicPr>
          <p:cNvPr id="5" name="Picture 4"/>
          <p:cNvPicPr>
            <a:picLocks noChangeAspect="1"/>
          </p:cNvPicPr>
          <p:nvPr/>
        </p:nvPicPr>
        <p:blipFill>
          <a:blip r:embed="rId3"/>
          <a:stretch>
            <a:fillRect/>
          </a:stretch>
        </p:blipFill>
        <p:spPr>
          <a:xfrm>
            <a:off x="322927" y="1807257"/>
            <a:ext cx="5791987" cy="3224950"/>
          </a:xfrm>
          <a:prstGeom prst="rect">
            <a:avLst/>
          </a:prstGeom>
        </p:spPr>
      </p:pic>
      <p:pic>
        <p:nvPicPr>
          <p:cNvPr id="6" name="Picture 5"/>
          <p:cNvPicPr>
            <a:picLocks noChangeAspect="1"/>
          </p:cNvPicPr>
          <p:nvPr/>
        </p:nvPicPr>
        <p:blipFill>
          <a:blip r:embed="rId4"/>
          <a:stretch>
            <a:fillRect/>
          </a:stretch>
        </p:blipFill>
        <p:spPr>
          <a:xfrm>
            <a:off x="6114913" y="1704136"/>
            <a:ext cx="5670687" cy="3328071"/>
          </a:xfrm>
          <a:prstGeom prst="rect">
            <a:avLst/>
          </a:prstGeom>
        </p:spPr>
      </p:pic>
      <p:pic>
        <p:nvPicPr>
          <p:cNvPr id="7" name="Picture 6"/>
          <p:cNvPicPr>
            <a:picLocks noChangeAspect="1"/>
          </p:cNvPicPr>
          <p:nvPr/>
        </p:nvPicPr>
        <p:blipFill rotWithShape="1">
          <a:blip r:embed="rId5"/>
          <a:srcRect t="20484" b="8523"/>
          <a:stretch/>
        </p:blipFill>
        <p:spPr>
          <a:xfrm>
            <a:off x="4682851" y="5032207"/>
            <a:ext cx="2864125" cy="1375967"/>
          </a:xfrm>
          <a:prstGeom prst="rect">
            <a:avLst/>
          </a:prstGeom>
        </p:spPr>
      </p:pic>
      <p:cxnSp>
        <p:nvCxnSpPr>
          <p:cNvPr id="9" name="Straight Arrow Connector 8"/>
          <p:cNvCxnSpPr/>
          <p:nvPr/>
        </p:nvCxnSpPr>
        <p:spPr>
          <a:xfrm>
            <a:off x="2514079" y="5032207"/>
            <a:ext cx="1872732" cy="102958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7796744" y="5032209"/>
            <a:ext cx="2105648" cy="102958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405571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50389" y="1417639"/>
            <a:ext cx="11291225" cy="4939911"/>
          </a:xfrm>
          <a:prstGeom prst="rect">
            <a:avLst/>
          </a:prstGeom>
        </p:spPr>
      </p:pic>
      <p:sp>
        <p:nvSpPr>
          <p:cNvPr id="7" name="Title 1"/>
          <p:cNvSpPr txBox="1">
            <a:spLocks/>
          </p:cNvSpPr>
          <p:nvPr/>
        </p:nvSpPr>
        <p:spPr>
          <a:xfrm>
            <a:off x="812800" y="427038"/>
            <a:ext cx="109728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cs typeface="Avenir Heavy"/>
              </a:rPr>
              <a:t>Smoothness: from voxels to “</a:t>
            </a:r>
            <a:r>
              <a:rPr lang="en-US" dirty="0" err="1" smtClean="0">
                <a:cs typeface="Avenir Heavy"/>
              </a:rPr>
              <a:t>resels</a:t>
            </a:r>
            <a:r>
              <a:rPr lang="en-US" dirty="0" smtClean="0">
                <a:cs typeface="Avenir Heavy"/>
              </a:rPr>
              <a:t>”</a:t>
            </a:r>
            <a:endParaRPr lang="en-US" dirty="0">
              <a:cs typeface="Avenir Heavy"/>
            </a:endParaRPr>
          </a:p>
        </p:txBody>
      </p:sp>
    </p:spTree>
    <p:extLst>
      <p:ext uri="{BB962C8B-B14F-4D97-AF65-F5344CB8AC3E}">
        <p14:creationId xmlns:p14="http://schemas.microsoft.com/office/powerpoint/2010/main" val="250635761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cs typeface="Avenir Heavy"/>
              </a:rPr>
              <a:t>FWHM</a:t>
            </a:r>
            <a:r>
              <a:rPr lang="en-US" baseline="-25000" dirty="0" err="1" smtClean="0">
                <a:cs typeface="Avenir Heavy"/>
              </a:rPr>
              <a:t>x</a:t>
            </a:r>
            <a:r>
              <a:rPr lang="en-US" dirty="0" smtClean="0">
                <a:cs typeface="Avenir Heavy"/>
              </a:rPr>
              <a:t> = 3</a:t>
            </a:r>
          </a:p>
          <a:p>
            <a:r>
              <a:rPr lang="en-US" dirty="0" err="1" smtClean="0">
                <a:cs typeface="Avenir Heavy"/>
              </a:rPr>
              <a:t>FWHM</a:t>
            </a:r>
            <a:r>
              <a:rPr lang="en-US" baseline="-25000" dirty="0" err="1" smtClean="0">
                <a:cs typeface="Avenir Heavy"/>
              </a:rPr>
              <a:t>y</a:t>
            </a:r>
            <a:r>
              <a:rPr lang="en-US" baseline="-25000" dirty="0" smtClean="0">
                <a:cs typeface="Avenir Heavy"/>
              </a:rPr>
              <a:t> </a:t>
            </a:r>
            <a:r>
              <a:rPr lang="en-US" dirty="0" smtClean="0">
                <a:cs typeface="Avenir Heavy"/>
              </a:rPr>
              <a:t> = 3</a:t>
            </a:r>
          </a:p>
          <a:p>
            <a:r>
              <a:rPr lang="en-US" dirty="0" err="1" smtClean="0">
                <a:cs typeface="Avenir Heavy"/>
              </a:rPr>
              <a:t>FWHM</a:t>
            </a:r>
            <a:r>
              <a:rPr lang="en-US" baseline="-25000" dirty="0" err="1" smtClean="0">
                <a:cs typeface="Avenir Heavy"/>
              </a:rPr>
              <a:t>z</a:t>
            </a:r>
            <a:r>
              <a:rPr lang="en-US" baseline="-25000" dirty="0" smtClean="0">
                <a:cs typeface="Avenir Heavy"/>
              </a:rPr>
              <a:t> </a:t>
            </a:r>
            <a:r>
              <a:rPr lang="en-US" dirty="0" smtClean="0">
                <a:cs typeface="Avenir Heavy"/>
              </a:rPr>
              <a:t> = 3</a:t>
            </a:r>
            <a:endParaRPr lang="en-US" baseline="-25000" dirty="0" smtClean="0">
              <a:cs typeface="Avenir Heavy"/>
            </a:endParaRPr>
          </a:p>
          <a:p>
            <a:r>
              <a:rPr lang="en-US" dirty="0" smtClean="0">
                <a:cs typeface="Avenir Heavy"/>
              </a:rPr>
              <a:t>A </a:t>
            </a:r>
            <a:r>
              <a:rPr lang="en-US" dirty="0" err="1" smtClean="0">
                <a:cs typeface="Avenir Heavy"/>
              </a:rPr>
              <a:t>Resel</a:t>
            </a:r>
            <a:r>
              <a:rPr lang="en-US" dirty="0" smtClean="0">
                <a:cs typeface="Avenir Heavy"/>
              </a:rPr>
              <a:t> (Resolution element) is a block of values that is the same size as the FWHM</a:t>
            </a:r>
          </a:p>
          <a:p>
            <a:r>
              <a:rPr lang="en-US" dirty="0" smtClean="0">
                <a:cs typeface="Avenir Heavy"/>
              </a:rPr>
              <a:t>R = search volume/smoothness</a:t>
            </a:r>
          </a:p>
          <a:p>
            <a:r>
              <a:rPr lang="en-US" dirty="0" smtClean="0">
                <a:cs typeface="Avenir Heavy"/>
              </a:rPr>
              <a:t>R = 10,000/(3*3*3) = 370.4</a:t>
            </a:r>
            <a:endParaRPr lang="en-US" dirty="0">
              <a:cs typeface="Avenir Heavy"/>
            </a:endParaRPr>
          </a:p>
        </p:txBody>
      </p:sp>
      <p:sp>
        <p:nvSpPr>
          <p:cNvPr id="4" name="Title 1"/>
          <p:cNvSpPr txBox="1">
            <a:spLocks/>
          </p:cNvSpPr>
          <p:nvPr/>
        </p:nvSpPr>
        <p:spPr>
          <a:xfrm>
            <a:off x="812800" y="427038"/>
            <a:ext cx="109728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cs typeface="Avenir Heavy"/>
              </a:rPr>
              <a:t>Smoothness: from voxels to “</a:t>
            </a:r>
            <a:r>
              <a:rPr lang="en-US" dirty="0" err="1" smtClean="0">
                <a:cs typeface="Avenir Heavy"/>
              </a:rPr>
              <a:t>resels</a:t>
            </a:r>
            <a:r>
              <a:rPr lang="en-US" dirty="0" smtClean="0">
                <a:cs typeface="Avenir Heavy"/>
              </a:rPr>
              <a:t>”</a:t>
            </a:r>
            <a:endParaRPr lang="en-US" dirty="0">
              <a:cs typeface="Avenir Heavy"/>
            </a:endParaRPr>
          </a:p>
        </p:txBody>
      </p:sp>
      <p:graphicFrame>
        <p:nvGraphicFramePr>
          <p:cNvPr id="5" name="Object 3"/>
          <p:cNvGraphicFramePr>
            <a:graphicFrameLocks noChangeAspect="1"/>
          </p:cNvGraphicFramePr>
          <p:nvPr>
            <p:extLst>
              <p:ext uri="{D42A27DB-BD31-4B8C-83A1-F6EECF244321}">
                <p14:modId xmlns:p14="http://schemas.microsoft.com/office/powerpoint/2010/main" val="2416114472"/>
              </p:ext>
            </p:extLst>
          </p:nvPr>
        </p:nvGraphicFramePr>
        <p:xfrm>
          <a:off x="5955117" y="1891601"/>
          <a:ext cx="5293783" cy="1216025"/>
        </p:xfrm>
        <a:graphic>
          <a:graphicData uri="http://schemas.openxmlformats.org/presentationml/2006/ole">
            <mc:AlternateContent xmlns:mc="http://schemas.openxmlformats.org/markup-compatibility/2006">
              <mc:Choice xmlns:v="urn:schemas-microsoft-com:vml" Requires="v">
                <p:oleObj spid="_x0000_s1036" name="CorelDRAW" r:id="rId4" imgW="13704477" imgH="4196285" progId="CorelDRAW.Graphic.11">
                  <p:embed/>
                </p:oleObj>
              </mc:Choice>
              <mc:Fallback>
                <p:oleObj name="CorelDRAW" r:id="rId4" imgW="13704477" imgH="4196285" progId="CorelDRAW.Graphic.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5117" y="1891601"/>
                        <a:ext cx="5293783"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 name="TextBox 5"/>
          <p:cNvSpPr txBox="1"/>
          <p:nvPr/>
        </p:nvSpPr>
        <p:spPr>
          <a:xfrm>
            <a:off x="9386232" y="3107625"/>
            <a:ext cx="1862667" cy="369332"/>
          </a:xfrm>
          <a:prstGeom prst="rect">
            <a:avLst/>
          </a:prstGeom>
          <a:noFill/>
        </p:spPr>
        <p:txBody>
          <a:bodyPr wrap="square" rtlCol="0">
            <a:spAutoFit/>
          </a:bodyPr>
          <a:lstStyle/>
          <a:p>
            <a:r>
              <a:rPr lang="en-US" dirty="0" smtClean="0"/>
              <a:t>1 </a:t>
            </a:r>
            <a:r>
              <a:rPr lang="en-US" dirty="0" err="1" smtClean="0"/>
              <a:t>Resel</a:t>
            </a:r>
            <a:endParaRPr lang="en-US" dirty="0"/>
          </a:p>
        </p:txBody>
      </p:sp>
      <p:sp>
        <p:nvSpPr>
          <p:cNvPr id="7" name="TextBox 6"/>
          <p:cNvSpPr txBox="1"/>
          <p:nvPr/>
        </p:nvSpPr>
        <p:spPr>
          <a:xfrm>
            <a:off x="5955116" y="3107625"/>
            <a:ext cx="1862667" cy="369332"/>
          </a:xfrm>
          <a:prstGeom prst="rect">
            <a:avLst/>
          </a:prstGeom>
          <a:noFill/>
        </p:spPr>
        <p:txBody>
          <a:bodyPr wrap="square" rtlCol="0">
            <a:spAutoFit/>
          </a:bodyPr>
          <a:lstStyle/>
          <a:p>
            <a:r>
              <a:rPr lang="en-US" dirty="0" smtClean="0"/>
              <a:t>27 voxels</a:t>
            </a:r>
            <a:endParaRPr lang="en-US" dirty="0"/>
          </a:p>
        </p:txBody>
      </p:sp>
    </p:spTree>
    <p:extLst>
      <p:ext uri="{BB962C8B-B14F-4D97-AF65-F5344CB8AC3E}">
        <p14:creationId xmlns:p14="http://schemas.microsoft.com/office/powerpoint/2010/main" val="33726767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cs typeface="Avenir Heavy"/>
              </a:rPr>
              <a:t>What do </a:t>
            </a:r>
            <a:r>
              <a:rPr lang="en-US" dirty="0" err="1" smtClean="0">
                <a:cs typeface="Avenir Heavy"/>
              </a:rPr>
              <a:t>Resels</a:t>
            </a:r>
            <a:r>
              <a:rPr lang="en-US" dirty="0" smtClean="0">
                <a:cs typeface="Avenir Heavy"/>
              </a:rPr>
              <a:t> buy us?</a:t>
            </a:r>
          </a:p>
          <a:p>
            <a:pPr lvl="1"/>
            <a:r>
              <a:rPr lang="en-US" dirty="0" smtClean="0">
                <a:cs typeface="Avenir Heavy"/>
              </a:rPr>
              <a:t>An approximation to the number of independent observations</a:t>
            </a:r>
          </a:p>
          <a:p>
            <a:pPr lvl="1"/>
            <a:r>
              <a:rPr lang="en-US" dirty="0" smtClean="0">
                <a:solidFill>
                  <a:srgbClr val="FF0000"/>
                </a:solidFill>
                <a:cs typeface="Avenir Heavy"/>
              </a:rPr>
              <a:t>BUT NOT IDENTICAL</a:t>
            </a:r>
            <a:r>
              <a:rPr lang="mr-IN" dirty="0" smtClean="0">
                <a:solidFill>
                  <a:srgbClr val="FF0000"/>
                </a:solidFill>
                <a:cs typeface="Avenir Heavy"/>
              </a:rPr>
              <a:t>…</a:t>
            </a:r>
            <a:r>
              <a:rPr lang="en-GB" dirty="0" smtClean="0">
                <a:solidFill>
                  <a:srgbClr val="FF0000"/>
                </a:solidFill>
                <a:cs typeface="Avenir Heavy"/>
              </a:rPr>
              <a:t>YOU CAN’T JUST USE BONFERRONI USING NUMBER OF RESELS</a:t>
            </a:r>
          </a:p>
          <a:p>
            <a:pPr lvl="1"/>
            <a:endParaRPr lang="en-GB" dirty="0">
              <a:solidFill>
                <a:srgbClr val="FF0000"/>
              </a:solidFill>
              <a:cs typeface="Avenir Heavy"/>
            </a:endParaRPr>
          </a:p>
          <a:p>
            <a:r>
              <a:rPr lang="en-GB" dirty="0" smtClean="0">
                <a:solidFill>
                  <a:srgbClr val="000000"/>
                </a:solidFill>
                <a:cs typeface="Avenir Heavy"/>
              </a:rPr>
              <a:t>Don’t we already know the smoothness?</a:t>
            </a:r>
          </a:p>
          <a:p>
            <a:pPr lvl="1"/>
            <a:r>
              <a:rPr lang="en-GB" dirty="0" smtClean="0">
                <a:solidFill>
                  <a:srgbClr val="FF0000"/>
                </a:solidFill>
                <a:cs typeface="Avenir Heavy"/>
              </a:rPr>
              <a:t>No! There are other sources of smoothness, in addition to what we added ourselves. </a:t>
            </a:r>
            <a:endParaRPr lang="en-US" dirty="0">
              <a:solidFill>
                <a:srgbClr val="FF0000"/>
              </a:solidFill>
              <a:cs typeface="Avenir Heavy"/>
            </a:endParaRPr>
          </a:p>
        </p:txBody>
      </p:sp>
      <p:sp>
        <p:nvSpPr>
          <p:cNvPr id="4" name="Title 1"/>
          <p:cNvSpPr txBox="1">
            <a:spLocks/>
          </p:cNvSpPr>
          <p:nvPr/>
        </p:nvSpPr>
        <p:spPr>
          <a:xfrm>
            <a:off x="812800" y="427038"/>
            <a:ext cx="109728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cs typeface="Avenir Heavy"/>
              </a:rPr>
              <a:t>Smoothness: from voxels to “</a:t>
            </a:r>
            <a:r>
              <a:rPr lang="en-US" dirty="0" err="1" smtClean="0">
                <a:cs typeface="Avenir Heavy"/>
              </a:rPr>
              <a:t>resels</a:t>
            </a:r>
            <a:r>
              <a:rPr lang="en-US" dirty="0" smtClean="0">
                <a:cs typeface="Avenir Heavy"/>
              </a:rPr>
              <a:t>”</a:t>
            </a:r>
            <a:endParaRPr lang="en-US" dirty="0">
              <a:cs typeface="Avenir Heavy"/>
            </a:endParaRPr>
          </a:p>
        </p:txBody>
      </p:sp>
    </p:spTree>
    <p:extLst>
      <p:ext uri="{BB962C8B-B14F-4D97-AF65-F5344CB8AC3E}">
        <p14:creationId xmlns:p14="http://schemas.microsoft.com/office/powerpoint/2010/main" val="32579816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5"/>
          <p:cNvPicPr>
            <a:picLocks noChangeArrowheads="1"/>
          </p:cNvPicPr>
          <p:nvPr/>
        </p:nvPicPr>
        <p:blipFill>
          <a:blip r:embed="rId3"/>
          <a:srcRect/>
          <a:stretch>
            <a:fillRect/>
          </a:stretch>
        </p:blipFill>
        <p:spPr bwMode="auto">
          <a:xfrm>
            <a:off x="7598470" y="1015074"/>
            <a:ext cx="2818104" cy="2384775"/>
          </a:xfrm>
          <a:prstGeom prst="rect">
            <a:avLst/>
          </a:prstGeom>
          <a:noFill/>
          <a:ln w="9525">
            <a:noFill/>
            <a:miter lim="800000"/>
            <a:headEnd/>
            <a:tailEnd/>
          </a:ln>
        </p:spPr>
      </p:pic>
      <p:pic>
        <p:nvPicPr>
          <p:cNvPr id="51" name="Picture 6"/>
          <p:cNvPicPr>
            <a:picLocks noChangeArrowheads="1"/>
          </p:cNvPicPr>
          <p:nvPr/>
        </p:nvPicPr>
        <p:blipFill>
          <a:blip r:embed="rId4"/>
          <a:srcRect l="68709" t="30252" r="7512" b="14130"/>
          <a:stretch>
            <a:fillRect/>
          </a:stretch>
        </p:blipFill>
        <p:spPr bwMode="auto">
          <a:xfrm>
            <a:off x="5643569" y="1112156"/>
            <a:ext cx="1164689" cy="1202565"/>
          </a:xfrm>
          <a:prstGeom prst="rect">
            <a:avLst/>
          </a:prstGeom>
          <a:noFill/>
          <a:ln>
            <a:noFill/>
          </a:ln>
          <a:effectLst>
            <a:outerShdw dist="81320" dir="2319588" algn="ctr" rotWithShape="0">
              <a:schemeClr val="bg2"/>
            </a:outerShdw>
          </a:effectLst>
          <a:extLst/>
        </p:spPr>
      </p:pic>
      <p:sp>
        <p:nvSpPr>
          <p:cNvPr id="52" name="Rectangle 7"/>
          <p:cNvSpPr>
            <a:spLocks noChangeArrowheads="1"/>
          </p:cNvSpPr>
          <p:nvPr/>
        </p:nvSpPr>
        <p:spPr bwMode="auto">
          <a:xfrm>
            <a:off x="2371649" y="3889956"/>
            <a:ext cx="1585184" cy="635731"/>
          </a:xfrm>
          <a:prstGeom prst="rect">
            <a:avLst/>
          </a:prstGeom>
          <a:noFill/>
          <a:ln w="12700">
            <a:solidFill>
              <a:schemeClr val="tx1"/>
            </a:solidFill>
            <a:miter lim="800000"/>
            <a:headEnd/>
            <a:tailEnd/>
          </a:ln>
        </p:spPr>
        <p:txBody>
          <a:bodyPr wrap="none" anchor="ctr"/>
          <a:lstStyle/>
          <a:p>
            <a:pPr eaLnBrk="0" hangingPunct="0"/>
            <a:endParaRPr lang="en-GB"/>
          </a:p>
        </p:txBody>
      </p:sp>
      <p:sp>
        <p:nvSpPr>
          <p:cNvPr id="53" name="Rectangle 10"/>
          <p:cNvSpPr>
            <a:spLocks noChangeArrowheads="1"/>
          </p:cNvSpPr>
          <p:nvPr/>
        </p:nvSpPr>
        <p:spPr bwMode="auto">
          <a:xfrm>
            <a:off x="2385930" y="4016790"/>
            <a:ext cx="1577250" cy="358577"/>
          </a:xfrm>
          <a:prstGeom prst="rect">
            <a:avLst/>
          </a:prstGeom>
          <a:noFill/>
          <a:ln>
            <a:noFill/>
          </a:ln>
          <a:effectLst/>
          <a:extLst/>
        </p:spPr>
        <p:txBody>
          <a:bodyPr wrap="none" lIns="90488" tIns="44450" rIns="90488" bIns="44450">
            <a:spAutoFit/>
          </a:bodyPr>
          <a:lstStyle/>
          <a:p>
            <a:pPr eaLnBrk="0" hangingPunct="0">
              <a:defRPr/>
            </a:pPr>
            <a:r>
              <a:rPr lang="en-US">
                <a:effectLst>
                  <a:outerShdw blurRad="38100" dist="38100" dir="2700000" algn="tl">
                    <a:srgbClr val="C0C0C0"/>
                  </a:outerShdw>
                </a:effectLst>
                <a:latin typeface="Arial Unicode MS" pitchFamily="34" charset="-128"/>
              </a:rPr>
              <a:t>Normalisation</a:t>
            </a:r>
          </a:p>
        </p:txBody>
      </p:sp>
      <p:sp>
        <p:nvSpPr>
          <p:cNvPr id="54" name="Rectangle 12"/>
          <p:cNvSpPr>
            <a:spLocks noChangeArrowheads="1"/>
          </p:cNvSpPr>
          <p:nvPr/>
        </p:nvSpPr>
        <p:spPr bwMode="auto">
          <a:xfrm>
            <a:off x="7622272" y="736354"/>
            <a:ext cx="2833972" cy="358578"/>
          </a:xfrm>
          <a:prstGeom prst="rect">
            <a:avLst/>
          </a:prstGeom>
          <a:noFill/>
          <a:ln>
            <a:noFill/>
          </a:ln>
          <a:effectLst/>
          <a:extLst/>
        </p:spPr>
        <p:txBody>
          <a:bodyPr wrap="none" lIns="90488" tIns="44450" rIns="90488" bIns="44450">
            <a:spAutoFit/>
          </a:bodyPr>
          <a:lstStyle/>
          <a:p>
            <a:pPr eaLnBrk="0" hangingPunct="0">
              <a:defRPr/>
            </a:pPr>
            <a:r>
              <a:rPr lang="en-US">
                <a:effectLst>
                  <a:outerShdw blurRad="38100" dist="38100" dir="2700000" algn="tl">
                    <a:srgbClr val="C0C0C0"/>
                  </a:outerShdw>
                </a:effectLst>
                <a:latin typeface="Arial Unicode MS" pitchFamily="34" charset="-128"/>
              </a:rPr>
              <a:t>Statistical Parametric Map</a:t>
            </a:r>
          </a:p>
        </p:txBody>
      </p:sp>
      <p:sp>
        <p:nvSpPr>
          <p:cNvPr id="55" name="Rectangle 14"/>
          <p:cNvSpPr>
            <a:spLocks noChangeArrowheads="1"/>
          </p:cNvSpPr>
          <p:nvPr/>
        </p:nvSpPr>
        <p:spPr bwMode="auto">
          <a:xfrm>
            <a:off x="5075505" y="5563839"/>
            <a:ext cx="2288123" cy="358577"/>
          </a:xfrm>
          <a:prstGeom prst="rect">
            <a:avLst/>
          </a:prstGeom>
          <a:noFill/>
          <a:ln>
            <a:noFill/>
          </a:ln>
          <a:effectLst/>
          <a:extLst/>
        </p:spPr>
        <p:txBody>
          <a:bodyPr wrap="none" lIns="90488" tIns="44450" rIns="90488" bIns="44450">
            <a:spAutoFit/>
          </a:bodyPr>
          <a:lstStyle/>
          <a:p>
            <a:pPr eaLnBrk="0" hangingPunct="0">
              <a:defRPr/>
            </a:pPr>
            <a:r>
              <a:rPr lang="en-US">
                <a:effectLst>
                  <a:outerShdw blurRad="38100" dist="38100" dir="2700000" algn="tl">
                    <a:srgbClr val="C0C0C0"/>
                  </a:outerShdw>
                </a:effectLst>
                <a:latin typeface="Arial Unicode MS" pitchFamily="34" charset="-128"/>
              </a:rPr>
              <a:t>Parameter estimates</a:t>
            </a:r>
          </a:p>
        </p:txBody>
      </p:sp>
      <p:pic>
        <p:nvPicPr>
          <p:cNvPr id="56" name="Picture 15"/>
          <p:cNvPicPr>
            <a:picLocks noChangeArrowheads="1"/>
          </p:cNvPicPr>
          <p:nvPr/>
        </p:nvPicPr>
        <p:blipFill>
          <a:blip r:embed="rId5">
            <a:lum contrast="-6000"/>
          </a:blip>
          <a:srcRect/>
          <a:stretch>
            <a:fillRect/>
          </a:stretch>
        </p:blipFill>
        <p:spPr bwMode="auto">
          <a:xfrm>
            <a:off x="3317364" y="1187316"/>
            <a:ext cx="1499498" cy="1047547"/>
          </a:xfrm>
          <a:prstGeom prst="rect">
            <a:avLst/>
          </a:prstGeom>
          <a:noFill/>
          <a:ln w="12700">
            <a:solidFill>
              <a:schemeClr val="tx1"/>
            </a:solidFill>
            <a:miter lim="800000"/>
            <a:headEnd/>
            <a:tailEnd/>
          </a:ln>
        </p:spPr>
      </p:pic>
      <p:pic>
        <p:nvPicPr>
          <p:cNvPr id="57" name="Picture 16"/>
          <p:cNvPicPr>
            <a:picLocks noChangeArrowheads="1"/>
          </p:cNvPicPr>
          <p:nvPr/>
        </p:nvPicPr>
        <p:blipFill>
          <a:blip r:embed="rId6"/>
          <a:srcRect l="10599" t="6715" r="8142" b="6468"/>
          <a:stretch>
            <a:fillRect/>
          </a:stretch>
        </p:blipFill>
        <p:spPr bwMode="auto">
          <a:xfrm>
            <a:off x="5438876" y="3866469"/>
            <a:ext cx="1616918" cy="1639434"/>
          </a:xfrm>
          <a:prstGeom prst="rect">
            <a:avLst/>
          </a:prstGeom>
          <a:noFill/>
          <a:ln w="12700">
            <a:solidFill>
              <a:schemeClr val="bg2"/>
            </a:solidFill>
            <a:miter lim="800000"/>
            <a:headEnd/>
            <a:tailEnd/>
          </a:ln>
          <a:effectLst>
            <a:outerShdw dist="35921" dir="2700000" algn="ctr" rotWithShape="0">
              <a:schemeClr val="bg2"/>
            </a:outerShdw>
          </a:effectLst>
          <a:extLst/>
        </p:spPr>
      </p:pic>
      <p:sp>
        <p:nvSpPr>
          <p:cNvPr id="58" name="Rectangle 17"/>
          <p:cNvSpPr>
            <a:spLocks noChangeArrowheads="1"/>
          </p:cNvSpPr>
          <p:nvPr/>
        </p:nvSpPr>
        <p:spPr bwMode="auto">
          <a:xfrm>
            <a:off x="5172299" y="2615362"/>
            <a:ext cx="2196090" cy="679575"/>
          </a:xfrm>
          <a:prstGeom prst="rect">
            <a:avLst/>
          </a:prstGeom>
          <a:noFill/>
          <a:ln w="12700">
            <a:solidFill>
              <a:schemeClr val="tx1"/>
            </a:solidFill>
            <a:miter lim="800000"/>
            <a:headEnd/>
            <a:tailEnd/>
          </a:ln>
          <a:effectLst/>
          <a:extLst/>
        </p:spPr>
        <p:txBody>
          <a:bodyPr wrap="none" anchor="ctr"/>
          <a:lstStyle/>
          <a:p>
            <a:pPr algn="ctr" eaLnBrk="0" hangingPunct="0">
              <a:defRPr/>
            </a:pPr>
            <a:r>
              <a:rPr lang="en-GB" dirty="0">
                <a:effectLst>
                  <a:outerShdw blurRad="38100" dist="38100" dir="2700000" algn="tl">
                    <a:srgbClr val="C0C0C0"/>
                  </a:outerShdw>
                </a:effectLst>
                <a:latin typeface="Arial" pitchFamily="34" charset="0"/>
              </a:rPr>
              <a:t>General Linear Model</a:t>
            </a:r>
            <a:endParaRPr lang="en-US" dirty="0">
              <a:effectLst>
                <a:outerShdw blurRad="38100" dist="38100" dir="2700000" algn="tl">
                  <a:srgbClr val="C0C0C0"/>
                </a:outerShdw>
              </a:effectLst>
              <a:latin typeface="Arial" pitchFamily="34" charset="0"/>
            </a:endParaRPr>
          </a:p>
        </p:txBody>
      </p:sp>
      <p:sp>
        <p:nvSpPr>
          <p:cNvPr id="59" name="Rectangle 18"/>
          <p:cNvSpPr>
            <a:spLocks noChangeArrowheads="1"/>
          </p:cNvSpPr>
          <p:nvPr/>
        </p:nvSpPr>
        <p:spPr bwMode="auto">
          <a:xfrm>
            <a:off x="1567156" y="2615362"/>
            <a:ext cx="1356688" cy="679575"/>
          </a:xfrm>
          <a:prstGeom prst="rect">
            <a:avLst/>
          </a:prstGeom>
          <a:noFill/>
          <a:ln w="12700">
            <a:solidFill>
              <a:schemeClr val="tx1"/>
            </a:solidFill>
            <a:miter lim="800000"/>
            <a:headEnd/>
            <a:tailEnd/>
          </a:ln>
          <a:effectLst/>
          <a:extLst/>
        </p:spPr>
        <p:txBody>
          <a:bodyPr wrap="none" anchor="ctr"/>
          <a:lstStyle/>
          <a:p>
            <a:pPr algn="ctr" eaLnBrk="0" hangingPunct="0">
              <a:defRPr/>
            </a:pPr>
            <a:r>
              <a:rPr lang="en-GB">
                <a:effectLst>
                  <a:outerShdw blurRad="38100" dist="38100" dir="2700000" algn="tl">
                    <a:srgbClr val="C0C0C0"/>
                  </a:outerShdw>
                </a:effectLst>
                <a:latin typeface="Arial" pitchFamily="34" charset="0"/>
              </a:rPr>
              <a:t>Realignment</a:t>
            </a:r>
            <a:endParaRPr lang="en-US">
              <a:effectLst>
                <a:outerShdw blurRad="38100" dist="38100" dir="2700000" algn="tl">
                  <a:srgbClr val="C0C0C0"/>
                </a:outerShdw>
              </a:effectLst>
              <a:latin typeface="Arial" pitchFamily="34" charset="0"/>
            </a:endParaRPr>
          </a:p>
        </p:txBody>
      </p:sp>
      <p:sp>
        <p:nvSpPr>
          <p:cNvPr id="60" name="Rectangle 19"/>
          <p:cNvSpPr>
            <a:spLocks noChangeArrowheads="1"/>
          </p:cNvSpPr>
          <p:nvPr/>
        </p:nvSpPr>
        <p:spPr bwMode="auto">
          <a:xfrm>
            <a:off x="3353860" y="2615362"/>
            <a:ext cx="1451894" cy="690536"/>
          </a:xfrm>
          <a:prstGeom prst="rect">
            <a:avLst/>
          </a:prstGeom>
          <a:noFill/>
          <a:ln w="12700">
            <a:solidFill>
              <a:schemeClr val="tx1"/>
            </a:solidFill>
            <a:miter lim="800000"/>
            <a:headEnd/>
            <a:tailEnd/>
          </a:ln>
          <a:effectLst/>
          <a:extLst/>
        </p:spPr>
        <p:txBody>
          <a:bodyPr wrap="none" anchor="ctr"/>
          <a:lstStyle/>
          <a:p>
            <a:pPr algn="ctr" eaLnBrk="0" hangingPunct="0">
              <a:defRPr/>
            </a:pPr>
            <a:r>
              <a:rPr lang="en-GB">
                <a:effectLst>
                  <a:outerShdw blurRad="38100" dist="38100" dir="2700000" algn="tl">
                    <a:srgbClr val="C0C0C0"/>
                  </a:outerShdw>
                </a:effectLst>
                <a:latin typeface="Arial" pitchFamily="34" charset="0"/>
              </a:rPr>
              <a:t>Smoothing</a:t>
            </a:r>
            <a:endParaRPr lang="en-US">
              <a:effectLst>
                <a:outerShdw blurRad="38100" dist="38100" dir="2700000" algn="tl">
                  <a:srgbClr val="C0C0C0"/>
                </a:outerShdw>
              </a:effectLst>
              <a:latin typeface="Arial" pitchFamily="34" charset="0"/>
            </a:endParaRPr>
          </a:p>
        </p:txBody>
      </p:sp>
      <p:sp>
        <p:nvSpPr>
          <p:cNvPr id="61" name="Rectangle 20"/>
          <p:cNvSpPr>
            <a:spLocks noChangeArrowheads="1"/>
          </p:cNvSpPr>
          <p:nvPr/>
        </p:nvSpPr>
        <p:spPr bwMode="auto">
          <a:xfrm>
            <a:off x="5508694" y="766106"/>
            <a:ext cx="1577250" cy="358577"/>
          </a:xfrm>
          <a:prstGeom prst="rect">
            <a:avLst/>
          </a:prstGeom>
          <a:noFill/>
          <a:ln w="9525">
            <a:noFill/>
            <a:miter lim="800000"/>
            <a:headEnd/>
            <a:tailEnd/>
          </a:ln>
        </p:spPr>
        <p:txBody>
          <a:bodyPr wrap="none" lIns="90488" tIns="44450" rIns="90488" bIns="44450">
            <a:spAutoFit/>
          </a:bodyPr>
          <a:lstStyle/>
          <a:p>
            <a:pPr eaLnBrk="0" hangingPunct="0"/>
            <a:r>
              <a:rPr lang="en-US">
                <a:latin typeface="Arial Unicode MS" pitchFamily="34" charset="-128"/>
              </a:rPr>
              <a:t>Design matrix</a:t>
            </a:r>
          </a:p>
        </p:txBody>
      </p:sp>
      <p:pic>
        <p:nvPicPr>
          <p:cNvPr id="62" name="Picture 21"/>
          <p:cNvPicPr>
            <a:picLocks noChangeArrowheads="1"/>
          </p:cNvPicPr>
          <p:nvPr/>
        </p:nvPicPr>
        <p:blipFill>
          <a:blip r:embed="rId7">
            <a:lum contrast="-6000"/>
          </a:blip>
          <a:srcRect/>
          <a:stretch>
            <a:fillRect/>
          </a:stretch>
        </p:blipFill>
        <p:spPr bwMode="auto">
          <a:xfrm>
            <a:off x="2466855" y="4896792"/>
            <a:ext cx="1367796" cy="1175945"/>
          </a:xfrm>
          <a:prstGeom prst="rect">
            <a:avLst/>
          </a:prstGeom>
          <a:noFill/>
          <a:ln w="12700">
            <a:solidFill>
              <a:schemeClr val="tx1"/>
            </a:solidFill>
            <a:miter lim="800000"/>
            <a:headEnd/>
            <a:tailEnd/>
          </a:ln>
        </p:spPr>
      </p:pic>
      <p:sp>
        <p:nvSpPr>
          <p:cNvPr id="63" name="Rectangle 22"/>
          <p:cNvSpPr>
            <a:spLocks noChangeArrowheads="1"/>
          </p:cNvSpPr>
          <p:nvPr/>
        </p:nvSpPr>
        <p:spPr bwMode="auto">
          <a:xfrm>
            <a:off x="3807676" y="5184906"/>
            <a:ext cx="1310672" cy="629468"/>
          </a:xfrm>
          <a:prstGeom prst="rect">
            <a:avLst/>
          </a:prstGeom>
          <a:noFill/>
          <a:ln>
            <a:noFill/>
          </a:ln>
          <a:effectLst/>
          <a:extLst/>
        </p:spPr>
        <p:txBody>
          <a:bodyPr wrap="none" lIns="90488" tIns="44450" rIns="90488" bIns="44450">
            <a:spAutoFit/>
          </a:bodyPr>
          <a:lstStyle/>
          <a:p>
            <a:pPr eaLnBrk="0" hangingPunct="0">
              <a:defRPr/>
            </a:pPr>
            <a:r>
              <a:rPr lang="en-US">
                <a:effectLst>
                  <a:outerShdw blurRad="38100" dist="38100" dir="2700000" algn="tl">
                    <a:srgbClr val="C0C0C0"/>
                  </a:outerShdw>
                </a:effectLst>
                <a:latin typeface="Arial Unicode MS" pitchFamily="34" charset="-128"/>
              </a:rPr>
              <a:t>Anatomical</a:t>
            </a:r>
            <a:br>
              <a:rPr lang="en-US">
                <a:effectLst>
                  <a:outerShdw blurRad="38100" dist="38100" dir="2700000" algn="tl">
                    <a:srgbClr val="C0C0C0"/>
                  </a:outerShdw>
                </a:effectLst>
                <a:latin typeface="Arial Unicode MS" pitchFamily="34" charset="-128"/>
              </a:rPr>
            </a:br>
            <a:r>
              <a:rPr lang="en-US">
                <a:effectLst>
                  <a:outerShdw blurRad="38100" dist="38100" dir="2700000" algn="tl">
                    <a:srgbClr val="C0C0C0"/>
                  </a:outerShdw>
                </a:effectLst>
                <a:latin typeface="Arial Unicode MS" pitchFamily="34" charset="-128"/>
              </a:rPr>
              <a:t>reference</a:t>
            </a:r>
          </a:p>
        </p:txBody>
      </p:sp>
      <p:sp>
        <p:nvSpPr>
          <p:cNvPr id="64" name="Rectangle 23"/>
          <p:cNvSpPr>
            <a:spLocks noChangeArrowheads="1"/>
          </p:cNvSpPr>
          <p:nvPr/>
        </p:nvSpPr>
        <p:spPr bwMode="auto">
          <a:xfrm>
            <a:off x="3399876" y="778632"/>
            <a:ext cx="1374143" cy="358577"/>
          </a:xfrm>
          <a:prstGeom prst="rect">
            <a:avLst/>
          </a:prstGeom>
          <a:noFill/>
          <a:ln>
            <a:noFill/>
          </a:ln>
          <a:effectLst/>
          <a:extLst/>
        </p:spPr>
        <p:txBody>
          <a:bodyPr wrap="none" lIns="90488" tIns="44450" rIns="90488" bIns="44450">
            <a:spAutoFit/>
          </a:bodyPr>
          <a:lstStyle/>
          <a:p>
            <a:pPr eaLnBrk="0" hangingPunct="0">
              <a:defRPr/>
            </a:pPr>
            <a:r>
              <a:rPr lang="en-US">
                <a:effectLst>
                  <a:outerShdw blurRad="38100" dist="38100" dir="2700000" algn="tl">
                    <a:srgbClr val="C0C0C0"/>
                  </a:outerShdw>
                </a:effectLst>
                <a:latin typeface="Arial Unicode MS" pitchFamily="34" charset="-128"/>
              </a:rPr>
              <a:t>Spatial filter</a:t>
            </a:r>
          </a:p>
        </p:txBody>
      </p:sp>
      <p:sp>
        <p:nvSpPr>
          <p:cNvPr id="65" name="Line 24"/>
          <p:cNvSpPr>
            <a:spLocks noChangeShapeType="1"/>
          </p:cNvSpPr>
          <p:nvPr/>
        </p:nvSpPr>
        <p:spPr bwMode="auto">
          <a:xfrm>
            <a:off x="2281203" y="2291234"/>
            <a:ext cx="0" cy="305338"/>
          </a:xfrm>
          <a:prstGeom prst="line">
            <a:avLst/>
          </a:prstGeom>
          <a:noFill/>
          <a:ln w="25400">
            <a:solidFill>
              <a:schemeClr val="tx1"/>
            </a:solidFill>
            <a:round/>
            <a:headEnd/>
            <a:tailEnd type="triangle" w="med" len="med"/>
          </a:ln>
        </p:spPr>
        <p:txBody>
          <a:bodyPr wrap="none" anchor="ctr"/>
          <a:lstStyle/>
          <a:p>
            <a:endParaRPr lang="en-US"/>
          </a:p>
        </p:txBody>
      </p:sp>
      <p:sp>
        <p:nvSpPr>
          <p:cNvPr id="66" name="Line 25"/>
          <p:cNvSpPr>
            <a:spLocks noChangeShapeType="1"/>
          </p:cNvSpPr>
          <p:nvPr/>
        </p:nvSpPr>
        <p:spPr bwMode="auto">
          <a:xfrm>
            <a:off x="3007944" y="2988032"/>
            <a:ext cx="312593" cy="3132"/>
          </a:xfrm>
          <a:prstGeom prst="line">
            <a:avLst/>
          </a:prstGeom>
          <a:noFill/>
          <a:ln w="25400">
            <a:solidFill>
              <a:schemeClr val="tx1"/>
            </a:solidFill>
            <a:round/>
            <a:headEnd/>
            <a:tailEnd type="triangle" w="med" len="med"/>
          </a:ln>
        </p:spPr>
        <p:txBody>
          <a:bodyPr wrap="none" anchor="ctr"/>
          <a:lstStyle/>
          <a:p>
            <a:endParaRPr lang="en-US"/>
          </a:p>
        </p:txBody>
      </p:sp>
      <p:sp>
        <p:nvSpPr>
          <p:cNvPr id="67" name="Line 26"/>
          <p:cNvSpPr>
            <a:spLocks noChangeShapeType="1"/>
          </p:cNvSpPr>
          <p:nvPr/>
        </p:nvSpPr>
        <p:spPr bwMode="auto">
          <a:xfrm flipV="1">
            <a:off x="7417578" y="2991164"/>
            <a:ext cx="252297" cy="0"/>
          </a:xfrm>
          <a:prstGeom prst="line">
            <a:avLst/>
          </a:prstGeom>
          <a:noFill/>
          <a:ln w="25400">
            <a:solidFill>
              <a:schemeClr val="tx1"/>
            </a:solidFill>
            <a:round/>
            <a:headEnd/>
            <a:tailEnd type="triangle" w="med" len="med"/>
          </a:ln>
        </p:spPr>
        <p:txBody>
          <a:bodyPr wrap="none" anchor="ctr"/>
          <a:lstStyle/>
          <a:p>
            <a:endParaRPr lang="en-US"/>
          </a:p>
        </p:txBody>
      </p:sp>
      <p:sp>
        <p:nvSpPr>
          <p:cNvPr id="68" name="Line 27"/>
          <p:cNvSpPr>
            <a:spLocks noChangeShapeType="1"/>
          </p:cNvSpPr>
          <p:nvPr/>
        </p:nvSpPr>
        <p:spPr bwMode="auto">
          <a:xfrm>
            <a:off x="6249715" y="3357570"/>
            <a:ext cx="0" cy="513596"/>
          </a:xfrm>
          <a:prstGeom prst="line">
            <a:avLst/>
          </a:prstGeom>
          <a:noFill/>
          <a:ln w="25400">
            <a:solidFill>
              <a:schemeClr val="tx1"/>
            </a:solidFill>
            <a:round/>
            <a:headEnd/>
            <a:tailEnd type="triangle" w="med" len="med"/>
          </a:ln>
        </p:spPr>
        <p:txBody>
          <a:bodyPr wrap="none" anchor="ctr"/>
          <a:lstStyle/>
          <a:p>
            <a:endParaRPr lang="en-US"/>
          </a:p>
        </p:txBody>
      </p:sp>
      <p:sp>
        <p:nvSpPr>
          <p:cNvPr id="69" name="Line 28"/>
          <p:cNvSpPr>
            <a:spLocks noChangeShapeType="1"/>
          </p:cNvSpPr>
          <p:nvPr/>
        </p:nvSpPr>
        <p:spPr bwMode="auto">
          <a:xfrm>
            <a:off x="6244955" y="2320984"/>
            <a:ext cx="0" cy="305339"/>
          </a:xfrm>
          <a:prstGeom prst="line">
            <a:avLst/>
          </a:prstGeom>
          <a:noFill/>
          <a:ln w="25400">
            <a:solidFill>
              <a:schemeClr val="tx1"/>
            </a:solidFill>
            <a:round/>
            <a:headEnd/>
            <a:tailEnd type="triangle" w="med" len="med"/>
          </a:ln>
        </p:spPr>
        <p:txBody>
          <a:bodyPr wrap="none" anchor="ctr"/>
          <a:lstStyle/>
          <a:p>
            <a:endParaRPr lang="en-US"/>
          </a:p>
        </p:txBody>
      </p:sp>
      <p:sp>
        <p:nvSpPr>
          <p:cNvPr id="70" name="Line 29"/>
          <p:cNvSpPr>
            <a:spLocks noChangeShapeType="1"/>
          </p:cNvSpPr>
          <p:nvPr/>
        </p:nvSpPr>
        <p:spPr bwMode="auto">
          <a:xfrm>
            <a:off x="4075840" y="2272444"/>
            <a:ext cx="0" cy="305338"/>
          </a:xfrm>
          <a:prstGeom prst="line">
            <a:avLst/>
          </a:prstGeom>
          <a:noFill/>
          <a:ln w="25400">
            <a:solidFill>
              <a:schemeClr val="tx1"/>
            </a:solidFill>
            <a:round/>
            <a:headEnd/>
            <a:tailEnd type="triangle" w="med" len="med"/>
          </a:ln>
        </p:spPr>
        <p:txBody>
          <a:bodyPr wrap="none" anchor="ctr"/>
          <a:lstStyle/>
          <a:p>
            <a:endParaRPr lang="en-US"/>
          </a:p>
        </p:txBody>
      </p:sp>
      <p:sp>
        <p:nvSpPr>
          <p:cNvPr id="71" name="Line 30"/>
          <p:cNvSpPr>
            <a:spLocks noChangeShapeType="1"/>
          </p:cNvSpPr>
          <p:nvPr/>
        </p:nvSpPr>
        <p:spPr bwMode="auto">
          <a:xfrm>
            <a:off x="4827969" y="2986467"/>
            <a:ext cx="311007" cy="3132"/>
          </a:xfrm>
          <a:prstGeom prst="line">
            <a:avLst/>
          </a:prstGeom>
          <a:noFill/>
          <a:ln w="25400">
            <a:solidFill>
              <a:schemeClr val="tx1"/>
            </a:solidFill>
            <a:round/>
            <a:headEnd/>
            <a:tailEnd type="triangle" w="med" len="med"/>
          </a:ln>
        </p:spPr>
        <p:txBody>
          <a:bodyPr wrap="none" anchor="ctr"/>
          <a:lstStyle/>
          <a:p>
            <a:endParaRPr lang="en-US"/>
          </a:p>
        </p:txBody>
      </p:sp>
      <p:sp>
        <p:nvSpPr>
          <p:cNvPr id="72" name="Line 31"/>
          <p:cNvSpPr>
            <a:spLocks noChangeShapeType="1"/>
          </p:cNvSpPr>
          <p:nvPr/>
        </p:nvSpPr>
        <p:spPr bwMode="auto">
          <a:xfrm flipV="1">
            <a:off x="3149166" y="4508463"/>
            <a:ext cx="0" cy="386762"/>
          </a:xfrm>
          <a:prstGeom prst="line">
            <a:avLst/>
          </a:prstGeom>
          <a:noFill/>
          <a:ln w="25400">
            <a:solidFill>
              <a:schemeClr val="tx1"/>
            </a:solidFill>
            <a:round/>
            <a:headEnd/>
            <a:tailEnd type="triangle" w="med" len="med"/>
          </a:ln>
        </p:spPr>
        <p:txBody>
          <a:bodyPr wrap="none" anchor="ctr"/>
          <a:lstStyle/>
          <a:p>
            <a:endParaRPr lang="en-US"/>
          </a:p>
        </p:txBody>
      </p:sp>
      <p:sp>
        <p:nvSpPr>
          <p:cNvPr id="73" name="Line 32"/>
          <p:cNvSpPr>
            <a:spLocks noChangeShapeType="1"/>
          </p:cNvSpPr>
          <p:nvPr/>
        </p:nvSpPr>
        <p:spPr bwMode="auto">
          <a:xfrm>
            <a:off x="2665202" y="3354439"/>
            <a:ext cx="1586" cy="482279"/>
          </a:xfrm>
          <a:prstGeom prst="line">
            <a:avLst/>
          </a:prstGeom>
          <a:noFill/>
          <a:ln w="25400">
            <a:solidFill>
              <a:schemeClr val="tx1"/>
            </a:solidFill>
            <a:round/>
            <a:headEnd/>
            <a:tailEnd type="triangle" w="med" len="med"/>
          </a:ln>
        </p:spPr>
        <p:txBody>
          <a:bodyPr wrap="none" anchor="ctr"/>
          <a:lstStyle/>
          <a:p>
            <a:endParaRPr lang="en-US"/>
          </a:p>
        </p:txBody>
      </p:sp>
      <p:sp>
        <p:nvSpPr>
          <p:cNvPr id="74" name="Line 33"/>
          <p:cNvSpPr>
            <a:spLocks noChangeShapeType="1"/>
          </p:cNvSpPr>
          <p:nvPr/>
        </p:nvSpPr>
        <p:spPr bwMode="auto">
          <a:xfrm flipV="1">
            <a:off x="3685494" y="3366965"/>
            <a:ext cx="0" cy="450962"/>
          </a:xfrm>
          <a:prstGeom prst="line">
            <a:avLst/>
          </a:prstGeom>
          <a:noFill/>
          <a:ln w="25400">
            <a:solidFill>
              <a:schemeClr val="tx1"/>
            </a:solidFill>
            <a:round/>
            <a:headEnd/>
            <a:tailEnd type="triangle" w="med" len="med"/>
          </a:ln>
        </p:spPr>
        <p:txBody>
          <a:bodyPr wrap="none" anchor="ctr"/>
          <a:lstStyle/>
          <a:p>
            <a:endParaRPr lang="en-US"/>
          </a:p>
        </p:txBody>
      </p:sp>
      <p:sp>
        <p:nvSpPr>
          <p:cNvPr id="75" name="Rectangle 34"/>
          <p:cNvSpPr>
            <a:spLocks noChangeArrowheads="1"/>
          </p:cNvSpPr>
          <p:nvPr/>
        </p:nvSpPr>
        <p:spPr bwMode="auto">
          <a:xfrm>
            <a:off x="7615925" y="3592446"/>
            <a:ext cx="1348755" cy="745340"/>
          </a:xfrm>
          <a:prstGeom prst="rect">
            <a:avLst/>
          </a:prstGeom>
          <a:noFill/>
          <a:ln w="12700">
            <a:solidFill>
              <a:schemeClr val="tx1"/>
            </a:solidFill>
            <a:miter lim="800000"/>
            <a:headEnd/>
            <a:tailEnd/>
          </a:ln>
          <a:effectLst/>
          <a:extLst/>
        </p:spPr>
        <p:txBody>
          <a:bodyPr wrap="none" anchor="ctr"/>
          <a:lstStyle/>
          <a:p>
            <a:pPr algn="ctr" eaLnBrk="0" hangingPunct="0">
              <a:defRPr/>
            </a:pPr>
            <a:r>
              <a:rPr lang="en-GB">
                <a:effectLst>
                  <a:outerShdw blurRad="38100" dist="38100" dir="2700000" algn="tl">
                    <a:srgbClr val="C0C0C0"/>
                  </a:outerShdw>
                </a:effectLst>
                <a:latin typeface="Arial" pitchFamily="34" charset="0"/>
              </a:rPr>
              <a:t>Statistical</a:t>
            </a:r>
            <a:br>
              <a:rPr lang="en-GB">
                <a:effectLst>
                  <a:outerShdw blurRad="38100" dist="38100" dir="2700000" algn="tl">
                    <a:srgbClr val="C0C0C0"/>
                  </a:outerShdw>
                </a:effectLst>
                <a:latin typeface="Arial" pitchFamily="34" charset="0"/>
              </a:rPr>
            </a:br>
            <a:r>
              <a:rPr lang="en-GB">
                <a:effectLst>
                  <a:outerShdw blurRad="38100" dist="38100" dir="2700000" algn="tl">
                    <a:srgbClr val="C0C0C0"/>
                  </a:outerShdw>
                </a:effectLst>
                <a:latin typeface="Arial" pitchFamily="34" charset="0"/>
              </a:rPr>
              <a:t>Inference</a:t>
            </a:r>
            <a:endParaRPr lang="en-US">
              <a:effectLst>
                <a:outerShdw blurRad="38100" dist="38100" dir="2700000" algn="tl">
                  <a:srgbClr val="C0C0C0"/>
                </a:outerShdw>
              </a:effectLst>
              <a:latin typeface="Arial" pitchFamily="34" charset="0"/>
            </a:endParaRPr>
          </a:p>
        </p:txBody>
      </p:sp>
      <p:sp>
        <p:nvSpPr>
          <p:cNvPr id="76" name="Rectangle 35"/>
          <p:cNvSpPr>
            <a:spLocks noChangeArrowheads="1"/>
          </p:cNvSpPr>
          <p:nvPr/>
        </p:nvSpPr>
        <p:spPr bwMode="auto">
          <a:xfrm>
            <a:off x="9610495" y="3759992"/>
            <a:ext cx="625188" cy="358577"/>
          </a:xfrm>
          <a:prstGeom prst="rect">
            <a:avLst/>
          </a:prstGeom>
          <a:noFill/>
          <a:ln>
            <a:noFill/>
          </a:ln>
          <a:effectLst/>
          <a:extLst/>
        </p:spPr>
        <p:txBody>
          <a:bodyPr wrap="none" lIns="90488" tIns="44450" rIns="90488" bIns="44450">
            <a:spAutoFit/>
          </a:bodyPr>
          <a:lstStyle/>
          <a:p>
            <a:pPr algn="ctr" eaLnBrk="0" hangingPunct="0">
              <a:defRPr/>
            </a:pPr>
            <a:r>
              <a:rPr lang="en-US">
                <a:effectLst>
                  <a:outerShdw blurRad="38100" dist="38100" dir="2700000" algn="tl">
                    <a:srgbClr val="C0C0C0"/>
                  </a:outerShdw>
                </a:effectLst>
                <a:latin typeface="Arial Unicode MS" pitchFamily="34" charset="-128"/>
              </a:rPr>
              <a:t>RFT</a:t>
            </a:r>
          </a:p>
        </p:txBody>
      </p:sp>
      <p:sp>
        <p:nvSpPr>
          <p:cNvPr id="77" name="Line 36"/>
          <p:cNvSpPr>
            <a:spLocks noChangeShapeType="1"/>
          </p:cNvSpPr>
          <p:nvPr/>
        </p:nvSpPr>
        <p:spPr bwMode="auto">
          <a:xfrm>
            <a:off x="8317278" y="3258923"/>
            <a:ext cx="0" cy="314733"/>
          </a:xfrm>
          <a:prstGeom prst="line">
            <a:avLst/>
          </a:prstGeom>
          <a:noFill/>
          <a:ln w="25400">
            <a:solidFill>
              <a:schemeClr val="tx1"/>
            </a:solidFill>
            <a:round/>
            <a:headEnd/>
            <a:tailEnd type="triangle" w="med" len="med"/>
          </a:ln>
        </p:spPr>
        <p:txBody>
          <a:bodyPr wrap="none" anchor="ctr"/>
          <a:lstStyle/>
          <a:p>
            <a:endParaRPr lang="en-US"/>
          </a:p>
        </p:txBody>
      </p:sp>
      <p:pic>
        <p:nvPicPr>
          <p:cNvPr id="78" name="Picture 37"/>
          <p:cNvPicPr>
            <a:picLocks noChangeArrowheads="1"/>
          </p:cNvPicPr>
          <p:nvPr/>
        </p:nvPicPr>
        <p:blipFill>
          <a:blip r:embed="rId3"/>
          <a:srcRect l="5832" t="60948" r="69249" b="6488"/>
          <a:stretch>
            <a:fillRect/>
          </a:stretch>
        </p:blipFill>
        <p:spPr bwMode="auto">
          <a:xfrm>
            <a:off x="7803164" y="4795012"/>
            <a:ext cx="1056789" cy="1171248"/>
          </a:xfrm>
          <a:prstGeom prst="rect">
            <a:avLst/>
          </a:prstGeom>
          <a:noFill/>
          <a:ln w="9525">
            <a:noFill/>
            <a:miter lim="800000"/>
            <a:headEnd/>
            <a:tailEnd/>
          </a:ln>
        </p:spPr>
      </p:pic>
      <p:sp>
        <p:nvSpPr>
          <p:cNvPr id="79" name="Line 38"/>
          <p:cNvSpPr>
            <a:spLocks noChangeShapeType="1"/>
          </p:cNvSpPr>
          <p:nvPr/>
        </p:nvSpPr>
        <p:spPr bwMode="auto">
          <a:xfrm flipH="1">
            <a:off x="8341079" y="4344050"/>
            <a:ext cx="0" cy="450962"/>
          </a:xfrm>
          <a:prstGeom prst="line">
            <a:avLst/>
          </a:prstGeom>
          <a:noFill/>
          <a:ln w="25400">
            <a:solidFill>
              <a:schemeClr val="tx1"/>
            </a:solidFill>
            <a:round/>
            <a:headEnd/>
            <a:tailEnd type="triangle" w="med" len="med"/>
          </a:ln>
        </p:spPr>
        <p:txBody>
          <a:bodyPr wrap="none" anchor="ctr"/>
          <a:lstStyle/>
          <a:p>
            <a:endParaRPr lang="en-US"/>
          </a:p>
        </p:txBody>
      </p:sp>
      <p:sp>
        <p:nvSpPr>
          <p:cNvPr id="80" name="Rectangle 39"/>
          <p:cNvSpPr>
            <a:spLocks noChangeArrowheads="1"/>
          </p:cNvSpPr>
          <p:nvPr/>
        </p:nvSpPr>
        <p:spPr bwMode="auto">
          <a:xfrm>
            <a:off x="9172546" y="5095653"/>
            <a:ext cx="948889" cy="358578"/>
          </a:xfrm>
          <a:prstGeom prst="rect">
            <a:avLst/>
          </a:prstGeom>
          <a:noFill/>
          <a:ln>
            <a:noFill/>
          </a:ln>
          <a:effectLst/>
          <a:extLst/>
        </p:spPr>
        <p:txBody>
          <a:bodyPr wrap="none" lIns="90488" tIns="44450" rIns="90488" bIns="44450">
            <a:spAutoFit/>
          </a:bodyPr>
          <a:lstStyle/>
          <a:p>
            <a:pPr eaLnBrk="0" hangingPunct="0">
              <a:defRPr/>
            </a:pPr>
            <a:r>
              <a:rPr lang="en-US">
                <a:effectLst>
                  <a:outerShdw blurRad="38100" dist="38100" dir="2700000" algn="tl">
                    <a:srgbClr val="C0C0C0"/>
                  </a:outerShdw>
                </a:effectLst>
                <a:latin typeface="Arial Unicode MS" pitchFamily="34" charset="-128"/>
              </a:rPr>
              <a:t>p &lt;0.05</a:t>
            </a:r>
          </a:p>
        </p:txBody>
      </p:sp>
      <p:sp>
        <p:nvSpPr>
          <p:cNvPr id="81" name="Line 41"/>
          <p:cNvSpPr>
            <a:spLocks noChangeShapeType="1"/>
          </p:cNvSpPr>
          <p:nvPr/>
        </p:nvSpPr>
        <p:spPr bwMode="auto">
          <a:xfrm flipH="1" flipV="1">
            <a:off x="9017043" y="3968248"/>
            <a:ext cx="533155" cy="0"/>
          </a:xfrm>
          <a:prstGeom prst="line">
            <a:avLst/>
          </a:prstGeom>
          <a:noFill/>
          <a:ln w="25400">
            <a:solidFill>
              <a:schemeClr val="tx1"/>
            </a:solidFill>
            <a:round/>
            <a:headEnd/>
            <a:tailEnd type="triangle" w="med" len="med"/>
          </a:ln>
        </p:spPr>
        <p:txBody>
          <a:bodyPr wrap="none" anchor="ctr"/>
          <a:lstStyle/>
          <a:p>
            <a:endParaRPr lang="en-US"/>
          </a:p>
        </p:txBody>
      </p:sp>
      <p:sp>
        <p:nvSpPr>
          <p:cNvPr id="82" name="Line 42"/>
          <p:cNvSpPr>
            <a:spLocks noChangeShapeType="1"/>
          </p:cNvSpPr>
          <p:nvPr/>
        </p:nvSpPr>
        <p:spPr bwMode="auto">
          <a:xfrm flipH="1">
            <a:off x="8283955" y="5321134"/>
            <a:ext cx="902873" cy="371105"/>
          </a:xfrm>
          <a:prstGeom prst="line">
            <a:avLst/>
          </a:prstGeom>
          <a:noFill/>
          <a:ln w="25400">
            <a:solidFill>
              <a:srgbClr val="FF0000"/>
            </a:solidFill>
            <a:round/>
            <a:headEnd/>
            <a:tailEnd type="triangle" w="med" len="med"/>
          </a:ln>
        </p:spPr>
        <p:txBody>
          <a:bodyPr wrap="none" anchor="ctr"/>
          <a:lstStyle/>
          <a:p>
            <a:endParaRPr lang="en-US"/>
          </a:p>
        </p:txBody>
      </p:sp>
      <p:grpSp>
        <p:nvGrpSpPr>
          <p:cNvPr id="83" name="Group 43"/>
          <p:cNvGrpSpPr>
            <a:grpSpLocks/>
          </p:cNvGrpSpPr>
          <p:nvPr/>
        </p:nvGrpSpPr>
        <p:grpSpPr bwMode="auto">
          <a:xfrm>
            <a:off x="1552875" y="856924"/>
            <a:ext cx="1507432" cy="1393598"/>
            <a:chOff x="197" y="764"/>
            <a:chExt cx="987" cy="890"/>
          </a:xfrm>
        </p:grpSpPr>
        <p:pic>
          <p:nvPicPr>
            <p:cNvPr id="84" name="Picture 44"/>
            <p:cNvPicPr>
              <a:picLocks noChangeArrowheads="1"/>
            </p:cNvPicPr>
            <p:nvPr/>
          </p:nvPicPr>
          <p:blipFill>
            <a:blip r:embed="rId8">
              <a:lum contrast="-6000"/>
            </a:blip>
            <a:srcRect/>
            <a:stretch>
              <a:fillRect/>
            </a:stretch>
          </p:blipFill>
          <p:spPr bwMode="auto">
            <a:xfrm>
              <a:off x="197" y="764"/>
              <a:ext cx="796" cy="698"/>
            </a:xfrm>
            <a:prstGeom prst="rect">
              <a:avLst/>
            </a:prstGeom>
            <a:noFill/>
            <a:ln w="12700">
              <a:solidFill>
                <a:srgbClr val="C1CEFF"/>
              </a:solidFill>
              <a:miter lim="800000"/>
              <a:headEnd/>
              <a:tailEnd/>
            </a:ln>
          </p:spPr>
        </p:pic>
        <p:pic>
          <p:nvPicPr>
            <p:cNvPr id="85" name="Picture 45"/>
            <p:cNvPicPr>
              <a:picLocks noChangeArrowheads="1"/>
            </p:cNvPicPr>
            <p:nvPr/>
          </p:nvPicPr>
          <p:blipFill>
            <a:blip r:embed="rId8">
              <a:lum contrast="-6000"/>
            </a:blip>
            <a:srcRect/>
            <a:stretch>
              <a:fillRect/>
            </a:stretch>
          </p:blipFill>
          <p:spPr bwMode="auto">
            <a:xfrm>
              <a:off x="293" y="860"/>
              <a:ext cx="795" cy="698"/>
            </a:xfrm>
            <a:prstGeom prst="rect">
              <a:avLst/>
            </a:prstGeom>
            <a:noFill/>
            <a:ln w="12700">
              <a:solidFill>
                <a:srgbClr val="C1CEFF"/>
              </a:solidFill>
              <a:miter lim="800000"/>
              <a:headEnd/>
              <a:tailEnd/>
            </a:ln>
          </p:spPr>
        </p:pic>
        <p:pic>
          <p:nvPicPr>
            <p:cNvPr id="86" name="Picture 46"/>
            <p:cNvPicPr>
              <a:picLocks noChangeArrowheads="1"/>
            </p:cNvPicPr>
            <p:nvPr/>
          </p:nvPicPr>
          <p:blipFill>
            <a:blip r:embed="rId8">
              <a:lum contrast="-6000"/>
            </a:blip>
            <a:srcRect/>
            <a:stretch>
              <a:fillRect/>
            </a:stretch>
          </p:blipFill>
          <p:spPr bwMode="auto">
            <a:xfrm>
              <a:off x="389" y="956"/>
              <a:ext cx="795" cy="698"/>
            </a:xfrm>
            <a:prstGeom prst="rect">
              <a:avLst/>
            </a:prstGeom>
            <a:noFill/>
            <a:ln w="12700">
              <a:solidFill>
                <a:srgbClr val="C1CEFF"/>
              </a:solidFill>
              <a:miter lim="800000"/>
              <a:headEnd/>
              <a:tailEnd/>
            </a:ln>
          </p:spPr>
        </p:pic>
      </p:grpSp>
      <p:cxnSp>
        <p:nvCxnSpPr>
          <p:cNvPr id="44" name="Straight Arrow Connector 43"/>
          <p:cNvCxnSpPr/>
          <p:nvPr/>
        </p:nvCxnSpPr>
        <p:spPr>
          <a:xfrm flipH="1" flipV="1">
            <a:off x="9954799" y="4118569"/>
            <a:ext cx="590332" cy="655888"/>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8" name="TextBox 7"/>
          <p:cNvSpPr txBox="1"/>
          <p:nvPr/>
        </p:nvSpPr>
        <p:spPr>
          <a:xfrm>
            <a:off x="9954799" y="4671369"/>
            <a:ext cx="1740926" cy="461665"/>
          </a:xfrm>
          <a:prstGeom prst="rect">
            <a:avLst/>
          </a:prstGeom>
          <a:noFill/>
        </p:spPr>
        <p:txBody>
          <a:bodyPr wrap="none" rtlCol="0">
            <a:spAutoFit/>
          </a:bodyPr>
          <a:lstStyle/>
          <a:p>
            <a:r>
              <a:rPr lang="en-GB" sz="2400" b="1" dirty="0" smtClean="0">
                <a:solidFill>
                  <a:schemeClr val="accent2"/>
                </a:solidFill>
              </a:rPr>
              <a:t>We are here</a:t>
            </a:r>
            <a:endParaRPr lang="en-GB" sz="2400" b="1" dirty="0">
              <a:solidFill>
                <a:schemeClr val="accent2"/>
              </a:solidFill>
            </a:endParaRPr>
          </a:p>
        </p:txBody>
      </p:sp>
    </p:spTree>
    <p:extLst>
      <p:ext uri="{BB962C8B-B14F-4D97-AF65-F5344CB8AC3E}">
        <p14:creationId xmlns:p14="http://schemas.microsoft.com/office/powerpoint/2010/main" val="140055990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46138"/>
            <a:ext cx="10972800" cy="1143000"/>
          </a:xfrm>
        </p:spPr>
        <p:txBody>
          <a:bodyPr>
            <a:normAutofit fontScale="90000"/>
          </a:bodyPr>
          <a:lstStyle/>
          <a:p>
            <a:r>
              <a:rPr lang="en-US" dirty="0" err="1" smtClean="0">
                <a:latin typeface="Avenir Heavy"/>
                <a:cs typeface="Avenir Heavy"/>
              </a:rPr>
              <a:t>Thresholding</a:t>
            </a:r>
            <a:r>
              <a:rPr lang="en-US" dirty="0" smtClean="0">
                <a:latin typeface="Avenir Heavy"/>
                <a:cs typeface="Avenir Heavy"/>
              </a:rPr>
              <a:t> the random field (the expected Euler characteristic)</a:t>
            </a:r>
            <a:endParaRPr lang="en-US" dirty="0">
              <a:latin typeface="Avenir Heavy"/>
              <a:cs typeface="Avenir Heavy"/>
            </a:endParaRPr>
          </a:p>
        </p:txBody>
      </p:sp>
      <p:pic>
        <p:nvPicPr>
          <p:cNvPr id="6" name="Picture 5"/>
          <p:cNvPicPr>
            <a:picLocks noChangeAspect="1"/>
          </p:cNvPicPr>
          <p:nvPr/>
        </p:nvPicPr>
        <p:blipFill>
          <a:blip r:embed="rId3"/>
          <a:stretch>
            <a:fillRect/>
          </a:stretch>
        </p:blipFill>
        <p:spPr>
          <a:xfrm>
            <a:off x="160801" y="2392362"/>
            <a:ext cx="11870401" cy="2687638"/>
          </a:xfrm>
          <a:prstGeom prst="rect">
            <a:avLst/>
          </a:prstGeom>
        </p:spPr>
      </p:pic>
      <p:sp>
        <p:nvSpPr>
          <p:cNvPr id="7" name="TextBox 6"/>
          <p:cNvSpPr txBox="1"/>
          <p:nvPr/>
        </p:nvSpPr>
        <p:spPr>
          <a:xfrm>
            <a:off x="1524000" y="5918201"/>
            <a:ext cx="9144000" cy="646331"/>
          </a:xfrm>
          <a:prstGeom prst="rect">
            <a:avLst/>
          </a:prstGeom>
          <a:noFill/>
        </p:spPr>
        <p:txBody>
          <a:bodyPr wrap="square" rtlCol="0">
            <a:spAutoFit/>
          </a:bodyPr>
          <a:lstStyle/>
          <a:p>
            <a:pPr algn="ctr"/>
            <a:r>
              <a:rPr lang="en-US" sz="3600" dirty="0" smtClean="0">
                <a:latin typeface="Avenir Heavy"/>
                <a:cs typeface="Avenir Heavy"/>
              </a:rPr>
              <a:t>E[EC] = N(blobs) </a:t>
            </a:r>
            <a:r>
              <a:rPr lang="mr-IN" sz="3600" dirty="0" smtClean="0">
                <a:latin typeface="Avenir Heavy"/>
                <a:cs typeface="Avenir Heavy"/>
              </a:rPr>
              <a:t>–</a:t>
            </a:r>
            <a:r>
              <a:rPr lang="en-US" sz="3600" dirty="0" smtClean="0">
                <a:latin typeface="Avenir Heavy"/>
                <a:cs typeface="Avenir Heavy"/>
              </a:rPr>
              <a:t> N(holes)</a:t>
            </a:r>
            <a:endParaRPr lang="en-US" sz="3600" dirty="0">
              <a:latin typeface="Avenir Heavy"/>
              <a:cs typeface="Avenir Heavy"/>
            </a:endParaRPr>
          </a:p>
        </p:txBody>
      </p:sp>
    </p:spTree>
    <p:extLst>
      <p:ext uri="{BB962C8B-B14F-4D97-AF65-F5344CB8AC3E}">
        <p14:creationId xmlns:p14="http://schemas.microsoft.com/office/powerpoint/2010/main" val="37626272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cs typeface="Avenir Heavy"/>
              </a:rPr>
              <a:t>E[EC] is an approximation of </a:t>
            </a:r>
            <a:r>
              <a:rPr lang="en-GB" dirty="0" err="1" smtClean="0">
                <a:cs typeface="Avenir Heavy"/>
              </a:rPr>
              <a:t>p</a:t>
            </a:r>
            <a:r>
              <a:rPr lang="en-GB" baseline="-25000" dirty="0" err="1" smtClean="0">
                <a:cs typeface="Avenir Heavy"/>
              </a:rPr>
              <a:t>fwe</a:t>
            </a:r>
            <a:endParaRPr lang="en-US" dirty="0">
              <a:cs typeface="Avenir Heavy"/>
            </a:endParaRPr>
          </a:p>
        </p:txBody>
      </p:sp>
      <p:pic>
        <p:nvPicPr>
          <p:cNvPr id="4" name="Picture 3"/>
          <p:cNvPicPr>
            <a:picLocks noChangeAspect="1"/>
          </p:cNvPicPr>
          <p:nvPr/>
        </p:nvPicPr>
        <p:blipFill>
          <a:blip r:embed="rId3"/>
          <a:stretch>
            <a:fillRect/>
          </a:stretch>
        </p:blipFill>
        <p:spPr>
          <a:xfrm>
            <a:off x="1688619" y="1417638"/>
            <a:ext cx="8814764" cy="5440362"/>
          </a:xfrm>
          <a:prstGeom prst="rect">
            <a:avLst/>
          </a:prstGeom>
        </p:spPr>
      </p:pic>
      <p:pic>
        <p:nvPicPr>
          <p:cNvPr id="5" name="Picture 4"/>
          <p:cNvPicPr>
            <a:picLocks noChangeAspect="1"/>
          </p:cNvPicPr>
          <p:nvPr/>
        </p:nvPicPr>
        <p:blipFill rotWithShape="1">
          <a:blip r:embed="rId4"/>
          <a:srcRect t="-1" r="66505" b="-7367"/>
          <a:stretch/>
        </p:blipFill>
        <p:spPr>
          <a:xfrm>
            <a:off x="3127026" y="4657184"/>
            <a:ext cx="1360310" cy="987260"/>
          </a:xfrm>
          <a:prstGeom prst="rect">
            <a:avLst/>
          </a:prstGeom>
        </p:spPr>
      </p:pic>
      <p:sp>
        <p:nvSpPr>
          <p:cNvPr id="6" name="Oval 5"/>
          <p:cNvSpPr/>
          <p:nvPr/>
        </p:nvSpPr>
        <p:spPr>
          <a:xfrm>
            <a:off x="6615289" y="5350935"/>
            <a:ext cx="3112979" cy="93133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4"/>
          <a:srcRect l="33912" t="-19697" r="34122" b="-18415"/>
          <a:stretch/>
        </p:blipFill>
        <p:spPr>
          <a:xfrm>
            <a:off x="4854222" y="1636888"/>
            <a:ext cx="1298223" cy="1269999"/>
          </a:xfrm>
          <a:prstGeom prst="rect">
            <a:avLst/>
          </a:prstGeom>
        </p:spPr>
      </p:pic>
      <p:pic>
        <p:nvPicPr>
          <p:cNvPr id="8" name="Picture 7"/>
          <p:cNvPicPr>
            <a:picLocks noChangeAspect="1"/>
          </p:cNvPicPr>
          <p:nvPr/>
        </p:nvPicPr>
        <p:blipFill rotWithShape="1">
          <a:blip r:embed="rId4"/>
          <a:srcRect l="63237" t="-27065"/>
          <a:stretch/>
        </p:blipFill>
        <p:spPr>
          <a:xfrm>
            <a:off x="7535333" y="4092223"/>
            <a:ext cx="1493023" cy="1168399"/>
          </a:xfrm>
          <a:prstGeom prst="rect">
            <a:avLst/>
          </a:prstGeom>
        </p:spPr>
      </p:pic>
    </p:spTree>
    <p:extLst>
      <p:ext uri="{BB962C8B-B14F-4D97-AF65-F5344CB8AC3E}">
        <p14:creationId xmlns:p14="http://schemas.microsoft.com/office/powerpoint/2010/main" val="42750915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91067" y="1864986"/>
            <a:ext cx="13174133" cy="1639576"/>
          </a:xfrm>
          <a:prstGeom prst="rect">
            <a:avLst/>
          </a:prstGeom>
        </p:spPr>
      </p:pic>
      <p:sp>
        <p:nvSpPr>
          <p:cNvPr id="6" name="Title 1"/>
          <p:cNvSpPr txBox="1">
            <a:spLocks/>
          </p:cNvSpPr>
          <p:nvPr/>
        </p:nvSpPr>
        <p:spPr>
          <a:xfrm>
            <a:off x="812800" y="427038"/>
            <a:ext cx="109728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cs typeface="Avenir Heavy"/>
              </a:rPr>
              <a:t>Using RFT to find a threshold </a:t>
            </a:r>
            <a:endParaRPr lang="en-US" dirty="0">
              <a:cs typeface="Avenir Heavy"/>
            </a:endParaRPr>
          </a:p>
        </p:txBody>
      </p:sp>
      <p:sp>
        <p:nvSpPr>
          <p:cNvPr id="7" name="Oval 6"/>
          <p:cNvSpPr/>
          <p:nvPr/>
        </p:nvSpPr>
        <p:spPr>
          <a:xfrm>
            <a:off x="203201" y="2217630"/>
            <a:ext cx="2460977" cy="128693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a:stCxn id="7" idx="4"/>
          </p:cNvCxnSpPr>
          <p:nvPr/>
        </p:nvCxnSpPr>
        <p:spPr>
          <a:xfrm flipH="1">
            <a:off x="1422401" y="3504563"/>
            <a:ext cx="11289" cy="89810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09601" y="4402667"/>
            <a:ext cx="2212623" cy="646331"/>
          </a:xfrm>
          <a:prstGeom prst="rect">
            <a:avLst/>
          </a:prstGeom>
          <a:noFill/>
        </p:spPr>
        <p:txBody>
          <a:bodyPr wrap="square" rtlCol="0">
            <a:spAutoFit/>
          </a:bodyPr>
          <a:lstStyle/>
          <a:p>
            <a:r>
              <a:rPr lang="en-US" dirty="0" smtClean="0">
                <a:latin typeface="Avenir Heavy"/>
                <a:cs typeface="Avenir Heavy"/>
              </a:rPr>
              <a:t>Set this to your desired </a:t>
            </a:r>
            <a:r>
              <a:rPr lang="en-US" dirty="0" err="1" smtClean="0">
                <a:latin typeface="Avenir Heavy"/>
                <a:cs typeface="Avenir Heavy"/>
              </a:rPr>
              <a:t>p</a:t>
            </a:r>
            <a:r>
              <a:rPr lang="en-US" baseline="-25000" dirty="0" err="1" smtClean="0">
                <a:latin typeface="Avenir Heavy"/>
                <a:cs typeface="Avenir Heavy"/>
              </a:rPr>
              <a:t>fwe</a:t>
            </a:r>
            <a:endParaRPr lang="en-US" dirty="0">
              <a:latin typeface="Avenir Heavy"/>
              <a:cs typeface="Avenir Heavy"/>
            </a:endParaRPr>
          </a:p>
        </p:txBody>
      </p:sp>
      <p:sp>
        <p:nvSpPr>
          <p:cNvPr id="11" name="Oval 10"/>
          <p:cNvSpPr/>
          <p:nvPr/>
        </p:nvSpPr>
        <p:spPr>
          <a:xfrm>
            <a:off x="3273778" y="2267792"/>
            <a:ext cx="722489" cy="128693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a:off x="3623736" y="3554725"/>
            <a:ext cx="11289" cy="89810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810936" y="4452829"/>
            <a:ext cx="2652888" cy="646331"/>
          </a:xfrm>
          <a:prstGeom prst="rect">
            <a:avLst/>
          </a:prstGeom>
          <a:noFill/>
        </p:spPr>
        <p:txBody>
          <a:bodyPr wrap="square" rtlCol="0">
            <a:spAutoFit/>
          </a:bodyPr>
          <a:lstStyle/>
          <a:p>
            <a:r>
              <a:rPr lang="en-US" dirty="0" smtClean="0">
                <a:latin typeface="Avenir Heavy"/>
                <a:cs typeface="Avenir Heavy"/>
              </a:rPr>
              <a:t>The number of </a:t>
            </a:r>
            <a:r>
              <a:rPr lang="en-US" dirty="0" err="1" smtClean="0">
                <a:latin typeface="Avenir Heavy"/>
                <a:cs typeface="Avenir Heavy"/>
              </a:rPr>
              <a:t>resels</a:t>
            </a:r>
            <a:r>
              <a:rPr lang="en-US" dirty="0" smtClean="0">
                <a:latin typeface="Avenir Heavy"/>
                <a:cs typeface="Avenir Heavy"/>
              </a:rPr>
              <a:t> in your volume</a:t>
            </a:r>
            <a:endParaRPr lang="en-US" dirty="0">
              <a:latin typeface="Avenir Heavy"/>
              <a:cs typeface="Avenir Heavy"/>
            </a:endParaRPr>
          </a:p>
        </p:txBody>
      </p:sp>
      <p:sp>
        <p:nvSpPr>
          <p:cNvPr id="14" name="Oval 13"/>
          <p:cNvSpPr/>
          <p:nvPr/>
        </p:nvSpPr>
        <p:spPr>
          <a:xfrm>
            <a:off x="8263468" y="2368754"/>
            <a:ext cx="722489" cy="1286933"/>
          </a:xfrm>
          <a:prstGeom prst="ellipse">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cxnSp>
        <p:nvCxnSpPr>
          <p:cNvPr id="15" name="Straight Arrow Connector 14"/>
          <p:cNvCxnSpPr/>
          <p:nvPr/>
        </p:nvCxnSpPr>
        <p:spPr>
          <a:xfrm flipH="1">
            <a:off x="8613425" y="3655687"/>
            <a:ext cx="11289" cy="898105"/>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800625" y="4553791"/>
            <a:ext cx="2652888" cy="646331"/>
          </a:xfrm>
          <a:prstGeom prst="rect">
            <a:avLst/>
          </a:prstGeom>
          <a:noFill/>
        </p:spPr>
        <p:txBody>
          <a:bodyPr wrap="square" rtlCol="0">
            <a:spAutoFit/>
          </a:bodyPr>
          <a:lstStyle/>
          <a:p>
            <a:r>
              <a:rPr lang="en-US" dirty="0" smtClean="0">
                <a:latin typeface="Avenir Heavy"/>
                <a:cs typeface="Avenir Heavy"/>
              </a:rPr>
              <a:t>Output: The relevant threshold</a:t>
            </a:r>
            <a:endParaRPr lang="en-US" dirty="0">
              <a:latin typeface="Avenir Heavy"/>
              <a:cs typeface="Avenir Heavy"/>
            </a:endParaRPr>
          </a:p>
        </p:txBody>
      </p:sp>
      <p:sp>
        <p:nvSpPr>
          <p:cNvPr id="17" name="Oval 16"/>
          <p:cNvSpPr/>
          <p:nvPr/>
        </p:nvSpPr>
        <p:spPr>
          <a:xfrm>
            <a:off x="9889067" y="2217630"/>
            <a:ext cx="564448" cy="1286933"/>
          </a:xfrm>
          <a:prstGeom prst="ellipse">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cxnSp>
        <p:nvCxnSpPr>
          <p:cNvPr id="22" name="Straight Connector 21"/>
          <p:cNvCxnSpPr>
            <a:stCxn id="17" idx="4"/>
          </p:cNvCxnSpPr>
          <p:nvPr/>
        </p:nvCxnSpPr>
        <p:spPr>
          <a:xfrm flipH="1">
            <a:off x="8624714" y="3504563"/>
            <a:ext cx="1546577" cy="593305"/>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30756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animBg="1"/>
      <p:bldP spid="13" grpId="0"/>
      <p:bldP spid="14" grpId="0" animBg="1"/>
      <p:bldP spid="16" grpId="0"/>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venir Heavy"/>
              </a:rPr>
              <a:t>Assumptions</a:t>
            </a:r>
            <a:endParaRPr lang="en-US" dirty="0">
              <a:cs typeface="Avenir Heavy"/>
            </a:endParaRPr>
          </a:p>
        </p:txBody>
      </p:sp>
      <p:sp>
        <p:nvSpPr>
          <p:cNvPr id="3" name="Content Placeholder 2"/>
          <p:cNvSpPr>
            <a:spLocks noGrp="1"/>
          </p:cNvSpPr>
          <p:nvPr>
            <p:ph idx="1"/>
          </p:nvPr>
        </p:nvSpPr>
        <p:spPr/>
        <p:txBody>
          <a:bodyPr>
            <a:normAutofit fontScale="85000" lnSpcReduction="10000"/>
          </a:bodyPr>
          <a:lstStyle/>
          <a:p>
            <a:r>
              <a:rPr lang="en-US" dirty="0" smtClean="0">
                <a:cs typeface="Avenir Heavy"/>
              </a:rPr>
              <a:t>Error fields are a reasonable lattice approximation to an underlying random field</a:t>
            </a:r>
          </a:p>
          <a:p>
            <a:pPr lvl="1"/>
            <a:r>
              <a:rPr lang="en-GB" dirty="0" smtClean="0">
                <a:cs typeface="Avenir Heavy"/>
              </a:rPr>
              <a:t>(</a:t>
            </a:r>
            <a:r>
              <a:rPr lang="mr-IN" dirty="0" smtClean="0">
                <a:cs typeface="Avenir Heavy"/>
              </a:rPr>
              <a:t>…</a:t>
            </a:r>
            <a:r>
              <a:rPr lang="en-GB" dirty="0" smtClean="0">
                <a:cs typeface="Avenir Heavy"/>
              </a:rPr>
              <a:t>.</a:t>
            </a:r>
            <a:r>
              <a:rPr lang="en-US" dirty="0" smtClean="0">
                <a:cs typeface="Avenir Heavy"/>
              </a:rPr>
              <a:t>with a multivariate Gaussian distribution, if using cluster-extent)</a:t>
            </a:r>
          </a:p>
          <a:p>
            <a:r>
              <a:rPr lang="en-US" dirty="0" smtClean="0">
                <a:cs typeface="Avenir Heavy"/>
              </a:rPr>
              <a:t>These fields are continuous, with twice-differentiable autocorrelation function</a:t>
            </a:r>
          </a:p>
          <a:p>
            <a:r>
              <a:rPr lang="en-US" dirty="0" smtClean="0">
                <a:cs typeface="Avenir Heavy"/>
              </a:rPr>
              <a:t>Assumptions may not be met if:</a:t>
            </a:r>
          </a:p>
          <a:p>
            <a:pPr lvl="1"/>
            <a:r>
              <a:rPr lang="en-US" dirty="0" smtClean="0">
                <a:cs typeface="Avenir Heavy"/>
              </a:rPr>
              <a:t>RFX analysis with small sample because result error fields might not be very smooth. </a:t>
            </a:r>
          </a:p>
          <a:p>
            <a:r>
              <a:rPr lang="en-US" dirty="0" smtClean="0">
                <a:cs typeface="Avenir Heavy"/>
              </a:rPr>
              <a:t>Solutions:</a:t>
            </a:r>
          </a:p>
          <a:p>
            <a:pPr lvl="1"/>
            <a:r>
              <a:rPr lang="en-US" dirty="0">
                <a:cs typeface="Avenir Heavy"/>
              </a:rPr>
              <a:t>S</a:t>
            </a:r>
            <a:r>
              <a:rPr lang="en-US" dirty="0" smtClean="0">
                <a:cs typeface="Avenir Heavy"/>
              </a:rPr>
              <a:t>ubsample your voxels to increase smoothness?</a:t>
            </a:r>
            <a:endParaRPr lang="en-US" dirty="0">
              <a:cs typeface="Avenir Heavy"/>
            </a:endParaRPr>
          </a:p>
          <a:p>
            <a:pPr lvl="1"/>
            <a:r>
              <a:rPr lang="en-US" dirty="0">
                <a:cs typeface="Avenir Heavy"/>
              </a:rPr>
              <a:t>U</a:t>
            </a:r>
            <a:r>
              <a:rPr lang="en-US" dirty="0" smtClean="0">
                <a:cs typeface="Avenir Heavy"/>
              </a:rPr>
              <a:t>se non-parametric method instead?</a:t>
            </a:r>
            <a:endParaRPr lang="en-US" dirty="0">
              <a:cs typeface="Avenir Heavy"/>
            </a:endParaRPr>
          </a:p>
          <a:p>
            <a:pPr lvl="1"/>
            <a:r>
              <a:rPr lang="en-US" dirty="0">
                <a:cs typeface="Avenir Heavy"/>
              </a:rPr>
              <a:t>C</a:t>
            </a:r>
            <a:r>
              <a:rPr lang="en-US" dirty="0" smtClean="0">
                <a:cs typeface="Avenir Heavy"/>
              </a:rPr>
              <a:t>ontrol FDR</a:t>
            </a:r>
            <a:r>
              <a:rPr lang="en-US" dirty="0">
                <a:cs typeface="Avenir Heavy"/>
              </a:rPr>
              <a:t> </a:t>
            </a:r>
            <a:r>
              <a:rPr lang="en-US" dirty="0" smtClean="0">
                <a:cs typeface="Avenir Heavy"/>
              </a:rPr>
              <a:t>instead of FWER?</a:t>
            </a:r>
          </a:p>
          <a:p>
            <a:r>
              <a:rPr lang="en-US" dirty="0" smtClean="0">
                <a:solidFill>
                  <a:srgbClr val="FF0000"/>
                </a:solidFill>
                <a:cs typeface="Avenir Heavy"/>
              </a:rPr>
              <a:t>YOUR CLUSTER-FORMING THRESHOLD NEEDS TO BE STRINGENT ENOUGH </a:t>
            </a:r>
          </a:p>
          <a:p>
            <a:pPr lvl="1"/>
            <a:r>
              <a:rPr lang="en-US" dirty="0" smtClean="0">
                <a:solidFill>
                  <a:srgbClr val="FF0000"/>
                </a:solidFill>
                <a:cs typeface="Avenir Heavy"/>
              </a:rPr>
              <a:t>“A useful rule of thumb here is that if clusters have more than one peak, then the cluster-forming threshold is probably too low”</a:t>
            </a:r>
          </a:p>
          <a:p>
            <a:pPr marL="457200" lvl="1" indent="0">
              <a:buNone/>
            </a:pPr>
            <a:endParaRPr lang="en-US" dirty="0">
              <a:solidFill>
                <a:srgbClr val="FF0000"/>
              </a:solidFill>
              <a:cs typeface="Avenir Heavy"/>
            </a:endParaRPr>
          </a:p>
        </p:txBody>
      </p:sp>
    </p:spTree>
    <p:extLst>
      <p:ext uri="{BB962C8B-B14F-4D97-AF65-F5344CB8AC3E}">
        <p14:creationId xmlns:p14="http://schemas.microsoft.com/office/powerpoint/2010/main" val="16456314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venir Heavy"/>
              </a:rPr>
              <a:t>Assumptions</a:t>
            </a:r>
            <a:endParaRPr lang="en-US" dirty="0">
              <a:cs typeface="Avenir Heavy"/>
            </a:endParaRPr>
          </a:p>
        </p:txBody>
      </p:sp>
      <p:sp>
        <p:nvSpPr>
          <p:cNvPr id="10" name="Freeform 22"/>
          <p:cNvSpPr>
            <a:spLocks/>
          </p:cNvSpPr>
          <p:nvPr/>
        </p:nvSpPr>
        <p:spPr bwMode="auto">
          <a:xfrm>
            <a:off x="2786602" y="2848436"/>
            <a:ext cx="6879257" cy="1863738"/>
          </a:xfrm>
          <a:custGeom>
            <a:avLst/>
            <a:gdLst>
              <a:gd name="T0" fmla="*/ 0 w 6175169"/>
              <a:gd name="T1" fmla="*/ 1911996 h 2113601"/>
              <a:gd name="T2" fmla="*/ 434438 w 6175169"/>
              <a:gd name="T3" fmla="*/ 1896049 h 2113601"/>
              <a:gd name="T4" fmla="*/ 878774 w 6175169"/>
              <a:gd name="T5" fmla="*/ 1864495 h 2113601"/>
              <a:gd name="T6" fmla="*/ 1341912 w 6175169"/>
              <a:gd name="T7" fmla="*/ 68 h 2113601"/>
              <a:gd name="T8" fmla="*/ 1662546 w 6175169"/>
              <a:gd name="T9" fmla="*/ 1935746 h 2113601"/>
              <a:gd name="T10" fmla="*/ 2085109 w 6175169"/>
              <a:gd name="T11" fmla="*/ 2026677 h 2113601"/>
              <a:gd name="T12" fmla="*/ 2398816 w 6175169"/>
              <a:gd name="T13" fmla="*/ 2054499 h 2113601"/>
              <a:gd name="T14" fmla="*/ 2660073 w 6175169"/>
              <a:gd name="T15" fmla="*/ 1187601 h 2113601"/>
              <a:gd name="T16" fmla="*/ 3752603 w 6175169"/>
              <a:gd name="T17" fmla="*/ 1175725 h 2113601"/>
              <a:gd name="T18" fmla="*/ 4061361 w 6175169"/>
              <a:gd name="T19" fmla="*/ 1828868 h 2113601"/>
              <a:gd name="T20" fmla="*/ 4536374 w 6175169"/>
              <a:gd name="T21" fmla="*/ 1959497 h 2113601"/>
              <a:gd name="T22" fmla="*/ 4952011 w 6175169"/>
              <a:gd name="T23" fmla="*/ 1864494 h 2113601"/>
              <a:gd name="T24" fmla="*/ 5237019 w 6175169"/>
              <a:gd name="T25" fmla="*/ 1341981 h 2113601"/>
              <a:gd name="T26" fmla="*/ 5723906 w 6175169"/>
              <a:gd name="T27" fmla="*/ 1306354 h 2113601"/>
              <a:gd name="T28" fmla="*/ 5949538 w 6175169"/>
              <a:gd name="T29" fmla="*/ 1603237 h 2113601"/>
              <a:gd name="T30" fmla="*/ 6175169 w 6175169"/>
              <a:gd name="T31" fmla="*/ 1983248 h 21136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175169" h="2113601">
                <a:moveTo>
                  <a:pt x="0" y="1911996"/>
                </a:moveTo>
                <a:cubicBezTo>
                  <a:pt x="86261" y="1939026"/>
                  <a:pt x="287976" y="1903966"/>
                  <a:pt x="434438" y="1896049"/>
                </a:cubicBezTo>
                <a:cubicBezTo>
                  <a:pt x="592776" y="2018761"/>
                  <a:pt x="727528" y="2180492"/>
                  <a:pt x="878774" y="1864495"/>
                </a:cubicBezTo>
                <a:cubicBezTo>
                  <a:pt x="1030020" y="1548498"/>
                  <a:pt x="1211283" y="-11807"/>
                  <a:pt x="1341912" y="68"/>
                </a:cubicBezTo>
                <a:cubicBezTo>
                  <a:pt x="1472541" y="11943"/>
                  <a:pt x="1538680" y="1597978"/>
                  <a:pt x="1662546" y="1935746"/>
                </a:cubicBezTo>
                <a:cubicBezTo>
                  <a:pt x="1786412" y="2273514"/>
                  <a:pt x="1980210" y="2008864"/>
                  <a:pt x="2085109" y="2026677"/>
                </a:cubicBezTo>
                <a:cubicBezTo>
                  <a:pt x="2190008" y="2044490"/>
                  <a:pt x="2302989" y="2194345"/>
                  <a:pt x="2398816" y="2054499"/>
                </a:cubicBezTo>
                <a:cubicBezTo>
                  <a:pt x="2494643" y="1914653"/>
                  <a:pt x="2434442" y="1334063"/>
                  <a:pt x="2660073" y="1187601"/>
                </a:cubicBezTo>
                <a:cubicBezTo>
                  <a:pt x="2885704" y="1041139"/>
                  <a:pt x="3519055" y="1068847"/>
                  <a:pt x="3752603" y="1175725"/>
                </a:cubicBezTo>
                <a:cubicBezTo>
                  <a:pt x="3986151" y="1282603"/>
                  <a:pt x="3930733" y="1698239"/>
                  <a:pt x="4061361" y="1828868"/>
                </a:cubicBezTo>
                <a:cubicBezTo>
                  <a:pt x="4191989" y="1959497"/>
                  <a:pt x="4387932" y="1953559"/>
                  <a:pt x="4536374" y="1959497"/>
                </a:cubicBezTo>
                <a:cubicBezTo>
                  <a:pt x="4684816" y="1965435"/>
                  <a:pt x="4835237" y="1967413"/>
                  <a:pt x="4952011" y="1864494"/>
                </a:cubicBezTo>
                <a:cubicBezTo>
                  <a:pt x="5068785" y="1761575"/>
                  <a:pt x="5108370" y="1435004"/>
                  <a:pt x="5237019" y="1341981"/>
                </a:cubicBezTo>
                <a:cubicBezTo>
                  <a:pt x="5365668" y="1248958"/>
                  <a:pt x="5605153" y="1262811"/>
                  <a:pt x="5723906" y="1306354"/>
                </a:cubicBezTo>
                <a:cubicBezTo>
                  <a:pt x="5842659" y="1349897"/>
                  <a:pt x="5874328" y="1490421"/>
                  <a:pt x="5949538" y="1603237"/>
                </a:cubicBezTo>
                <a:cubicBezTo>
                  <a:pt x="6024749" y="1716053"/>
                  <a:pt x="6103917" y="1848661"/>
                  <a:pt x="6175169" y="198324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 name="TextBox 27"/>
          <p:cNvSpPr txBox="1">
            <a:spLocks noChangeArrowheads="1"/>
          </p:cNvSpPr>
          <p:nvPr/>
        </p:nvSpPr>
        <p:spPr bwMode="auto">
          <a:xfrm>
            <a:off x="9577663" y="4662618"/>
            <a:ext cx="8006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dirty="0"/>
              <a:t>space</a:t>
            </a:r>
          </a:p>
        </p:txBody>
      </p:sp>
      <p:cxnSp>
        <p:nvCxnSpPr>
          <p:cNvPr id="7" name="Straight Connector 45"/>
          <p:cNvCxnSpPr/>
          <p:nvPr/>
        </p:nvCxnSpPr>
        <p:spPr bwMode="auto">
          <a:xfrm>
            <a:off x="2670877" y="4627509"/>
            <a:ext cx="7554379" cy="0"/>
          </a:xfrm>
          <a:prstGeom prst="line">
            <a:avLst/>
          </a:prstGeom>
          <a:solidFill>
            <a:schemeClr val="accent1"/>
          </a:solidFill>
          <a:ln w="28575" cap="flat" cmpd="sng" algn="ctr">
            <a:solidFill>
              <a:schemeClr val="tx2"/>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46"/>
          <p:cNvSpPr txBox="1">
            <a:spLocks noChangeArrowheads="1"/>
          </p:cNvSpPr>
          <p:nvPr/>
        </p:nvSpPr>
        <p:spPr bwMode="auto">
          <a:xfrm>
            <a:off x="2047218" y="4393286"/>
            <a:ext cx="4819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i="1" dirty="0" err="1" smtClean="0">
                <a:solidFill>
                  <a:schemeClr val="tx2"/>
                </a:solidFill>
                <a:latin typeface="Times New Roman" pitchFamily="18" charset="0"/>
                <a:sym typeface="Symbol" pitchFamily="18" charset="2"/>
              </a:rPr>
              <a:t>t</a:t>
            </a:r>
            <a:r>
              <a:rPr lang="en-US" baseline="-25000" dirty="0" err="1" smtClean="0">
                <a:solidFill>
                  <a:schemeClr val="tx2"/>
                </a:solidFill>
                <a:latin typeface="Times New Roman" pitchFamily="18" charset="0"/>
                <a:sym typeface="Symbol" pitchFamily="18" charset="2"/>
              </a:rPr>
              <a:t>cus</a:t>
            </a:r>
            <a:endParaRPr lang="en-US" sz="1400" dirty="0">
              <a:solidFill>
                <a:schemeClr val="tx2"/>
              </a:solidFill>
            </a:endParaRPr>
          </a:p>
        </p:txBody>
      </p:sp>
      <p:cxnSp>
        <p:nvCxnSpPr>
          <p:cNvPr id="15" name="Straight Connector 45"/>
          <p:cNvCxnSpPr/>
          <p:nvPr/>
        </p:nvCxnSpPr>
        <p:spPr bwMode="auto">
          <a:xfrm>
            <a:off x="2689864" y="4212086"/>
            <a:ext cx="7554379" cy="0"/>
          </a:xfrm>
          <a:prstGeom prst="line">
            <a:avLst/>
          </a:prstGeom>
          <a:solidFill>
            <a:schemeClr val="accent1"/>
          </a:solidFill>
          <a:ln w="28575" cap="flat" cmpd="sng" algn="ctr">
            <a:solidFill>
              <a:schemeClr val="tx2"/>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46"/>
          <p:cNvSpPr txBox="1">
            <a:spLocks noChangeArrowheads="1"/>
          </p:cNvSpPr>
          <p:nvPr/>
        </p:nvSpPr>
        <p:spPr bwMode="auto">
          <a:xfrm>
            <a:off x="2066205" y="3977863"/>
            <a:ext cx="4819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i="1" dirty="0" err="1" smtClean="0">
                <a:solidFill>
                  <a:schemeClr val="tx2"/>
                </a:solidFill>
                <a:latin typeface="Times New Roman" pitchFamily="18" charset="0"/>
                <a:sym typeface="Symbol" pitchFamily="18" charset="2"/>
              </a:rPr>
              <a:t>t</a:t>
            </a:r>
            <a:r>
              <a:rPr lang="en-US" baseline="-25000" dirty="0" err="1" smtClean="0">
                <a:solidFill>
                  <a:schemeClr val="tx2"/>
                </a:solidFill>
                <a:latin typeface="Times New Roman" pitchFamily="18" charset="0"/>
                <a:sym typeface="Symbol" pitchFamily="18" charset="2"/>
              </a:rPr>
              <a:t>cus</a:t>
            </a:r>
            <a:endParaRPr lang="en-US" sz="1400" dirty="0">
              <a:solidFill>
                <a:schemeClr val="tx2"/>
              </a:solidFill>
            </a:endParaRPr>
          </a:p>
        </p:txBody>
      </p:sp>
    </p:spTree>
    <p:extLst>
      <p:ext uri="{BB962C8B-B14F-4D97-AF65-F5344CB8AC3E}">
        <p14:creationId xmlns:p14="http://schemas.microsoft.com/office/powerpoint/2010/main" val="31125770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venir Heavy"/>
              </a:rPr>
              <a:t>Assumptions</a:t>
            </a:r>
            <a:endParaRPr lang="en-US" dirty="0">
              <a:cs typeface="Avenir Heavy"/>
            </a:endParaRPr>
          </a:p>
        </p:txBody>
      </p:sp>
      <p:sp>
        <p:nvSpPr>
          <p:cNvPr id="3" name="Content Placeholder 2"/>
          <p:cNvSpPr>
            <a:spLocks noGrp="1"/>
          </p:cNvSpPr>
          <p:nvPr>
            <p:ph idx="1"/>
          </p:nvPr>
        </p:nvSpPr>
        <p:spPr/>
        <p:txBody>
          <a:bodyPr>
            <a:normAutofit fontScale="85000" lnSpcReduction="10000"/>
          </a:bodyPr>
          <a:lstStyle/>
          <a:p>
            <a:r>
              <a:rPr lang="en-US" dirty="0" smtClean="0">
                <a:cs typeface="Avenir Heavy"/>
              </a:rPr>
              <a:t>Error fields are a reasonable lattice approximation to an underlying random field</a:t>
            </a:r>
          </a:p>
          <a:p>
            <a:pPr lvl="1"/>
            <a:r>
              <a:rPr lang="en-GB" dirty="0" smtClean="0">
                <a:cs typeface="Avenir Heavy"/>
              </a:rPr>
              <a:t>(</a:t>
            </a:r>
            <a:r>
              <a:rPr lang="mr-IN" dirty="0" smtClean="0">
                <a:cs typeface="Avenir Heavy"/>
              </a:rPr>
              <a:t>…</a:t>
            </a:r>
            <a:r>
              <a:rPr lang="en-GB" dirty="0" smtClean="0">
                <a:cs typeface="Avenir Heavy"/>
              </a:rPr>
              <a:t>.</a:t>
            </a:r>
            <a:r>
              <a:rPr lang="en-US" dirty="0" smtClean="0">
                <a:cs typeface="Avenir Heavy"/>
              </a:rPr>
              <a:t>with a multivariate Gaussian distribution, if using cluster-</a:t>
            </a:r>
            <a:r>
              <a:rPr lang="en-US" dirty="0" err="1" smtClean="0">
                <a:cs typeface="Avenir Heavy"/>
              </a:rPr>
              <a:t>exstent</a:t>
            </a:r>
            <a:r>
              <a:rPr lang="en-US" dirty="0" smtClean="0">
                <a:cs typeface="Avenir Heavy"/>
              </a:rPr>
              <a:t>)</a:t>
            </a:r>
          </a:p>
          <a:p>
            <a:r>
              <a:rPr lang="en-US" dirty="0" smtClean="0">
                <a:cs typeface="Avenir Heavy"/>
              </a:rPr>
              <a:t>These fields are continuous, with twice-differentiable autocorrelation function</a:t>
            </a:r>
          </a:p>
          <a:p>
            <a:r>
              <a:rPr lang="en-US" dirty="0" smtClean="0">
                <a:cs typeface="Avenir Heavy"/>
              </a:rPr>
              <a:t>Assumptions may not be met if:</a:t>
            </a:r>
          </a:p>
          <a:p>
            <a:pPr lvl="1"/>
            <a:r>
              <a:rPr lang="en-US" dirty="0" smtClean="0">
                <a:cs typeface="Avenir Heavy"/>
              </a:rPr>
              <a:t>RFX analysis with small sample because result error fields might not be very smooth. You could subsample your voxels or use non-parametric method instead or control FDR?</a:t>
            </a:r>
          </a:p>
          <a:p>
            <a:r>
              <a:rPr lang="en-US" dirty="0" smtClean="0">
                <a:solidFill>
                  <a:srgbClr val="FF0000"/>
                </a:solidFill>
                <a:cs typeface="Avenir Heavy"/>
              </a:rPr>
              <a:t>YOUR CLUSTER-FORMING THRESHOLD NEEDS TO BE STRINGENT ENOUGH </a:t>
            </a:r>
          </a:p>
          <a:p>
            <a:pPr lvl="1"/>
            <a:r>
              <a:rPr lang="en-US" dirty="0" smtClean="0">
                <a:solidFill>
                  <a:srgbClr val="FF0000"/>
                </a:solidFill>
                <a:cs typeface="Avenir Heavy"/>
              </a:rPr>
              <a:t>“A useful rule of thumb here is that if clusters have more than one peak, then the cluster-forming threshold is probably too low”</a:t>
            </a:r>
          </a:p>
          <a:p>
            <a:pPr lvl="1"/>
            <a:r>
              <a:rPr lang="en-US" dirty="0" smtClean="0">
                <a:solidFill>
                  <a:srgbClr val="FF0000"/>
                </a:solidFill>
                <a:cs typeface="Avenir Heavy"/>
              </a:rPr>
              <a:t>“A sufficiently high threshold is usually guaranteed with the standard cluster forming threshold of p = 0.001 (uncorrected)”</a:t>
            </a:r>
          </a:p>
          <a:p>
            <a:pPr marL="457200" lvl="1" indent="0">
              <a:buNone/>
            </a:pPr>
            <a:r>
              <a:rPr lang="en-US" dirty="0" smtClean="0">
                <a:solidFill>
                  <a:srgbClr val="FF0000"/>
                </a:solidFill>
                <a:cs typeface="Avenir Heavy"/>
              </a:rPr>
              <a:t>(</a:t>
            </a:r>
            <a:r>
              <a:rPr lang="en-US" dirty="0" err="1" smtClean="0">
                <a:solidFill>
                  <a:srgbClr val="FF0000"/>
                </a:solidFill>
                <a:cs typeface="Avenir Heavy"/>
              </a:rPr>
              <a:t>Flandin</a:t>
            </a:r>
            <a:r>
              <a:rPr lang="en-US" dirty="0" smtClean="0">
                <a:solidFill>
                  <a:srgbClr val="FF0000"/>
                </a:solidFill>
                <a:cs typeface="Avenir Heavy"/>
              </a:rPr>
              <a:t> and </a:t>
            </a:r>
            <a:r>
              <a:rPr lang="en-US" dirty="0" err="1" smtClean="0">
                <a:solidFill>
                  <a:srgbClr val="FF0000"/>
                </a:solidFill>
                <a:cs typeface="Avenir Heavy"/>
              </a:rPr>
              <a:t>Friston</a:t>
            </a:r>
            <a:r>
              <a:rPr lang="en-US" dirty="0" smtClean="0">
                <a:solidFill>
                  <a:srgbClr val="FF0000"/>
                </a:solidFill>
                <a:cs typeface="Avenir Heavy"/>
              </a:rPr>
              <a:t>, 2017)</a:t>
            </a:r>
          </a:p>
          <a:p>
            <a:pPr lvl="1"/>
            <a:endParaRPr lang="en-US" dirty="0">
              <a:solidFill>
                <a:srgbClr val="FF0000"/>
              </a:solidFill>
              <a:cs typeface="Avenir Heavy"/>
            </a:endParaRPr>
          </a:p>
        </p:txBody>
      </p:sp>
    </p:spTree>
    <p:extLst>
      <p:ext uri="{BB962C8B-B14F-4D97-AF65-F5344CB8AC3E}">
        <p14:creationId xmlns:p14="http://schemas.microsoft.com/office/powerpoint/2010/main" val="17924170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venir Heavy"/>
              </a:rPr>
              <a:t>Resources</a:t>
            </a:r>
            <a:endParaRPr lang="en-US" dirty="0">
              <a:cs typeface="Avenir Heavy"/>
            </a:endParaRPr>
          </a:p>
        </p:txBody>
      </p:sp>
      <p:sp>
        <p:nvSpPr>
          <p:cNvPr id="3" name="Content Placeholder 2"/>
          <p:cNvSpPr>
            <a:spLocks noGrp="1"/>
          </p:cNvSpPr>
          <p:nvPr>
            <p:ph idx="1"/>
          </p:nvPr>
        </p:nvSpPr>
        <p:spPr/>
        <p:txBody>
          <a:bodyPr>
            <a:normAutofit/>
          </a:bodyPr>
          <a:lstStyle/>
          <a:p>
            <a:r>
              <a:rPr lang="en-US" dirty="0" smtClean="0">
                <a:cs typeface="Avenir Heavy"/>
              </a:rPr>
              <a:t>An introduction to random field theory (Brett, Penny and </a:t>
            </a:r>
            <a:r>
              <a:rPr lang="en-US" dirty="0" err="1" smtClean="0">
                <a:cs typeface="Avenir Heavy"/>
              </a:rPr>
              <a:t>Kiebel</a:t>
            </a:r>
            <a:r>
              <a:rPr lang="en-US" dirty="0" smtClean="0">
                <a:cs typeface="Avenir Heavy"/>
              </a:rPr>
              <a:t>, 2003)</a:t>
            </a:r>
          </a:p>
          <a:p>
            <a:r>
              <a:rPr lang="en-US" dirty="0" smtClean="0">
                <a:cs typeface="Avenir Heavy"/>
              </a:rPr>
              <a:t>Topological inference (</a:t>
            </a:r>
            <a:r>
              <a:rPr lang="en-US" dirty="0" err="1" smtClean="0">
                <a:cs typeface="Avenir Heavy"/>
              </a:rPr>
              <a:t>Flandin</a:t>
            </a:r>
            <a:r>
              <a:rPr lang="en-US" dirty="0" smtClean="0">
                <a:cs typeface="Avenir Heavy"/>
              </a:rPr>
              <a:t> and </a:t>
            </a:r>
            <a:r>
              <a:rPr lang="en-US" dirty="0" err="1" smtClean="0">
                <a:cs typeface="Avenir Heavy"/>
              </a:rPr>
              <a:t>Friston</a:t>
            </a:r>
            <a:r>
              <a:rPr lang="en-US" dirty="0" smtClean="0">
                <a:cs typeface="Avenir Heavy"/>
              </a:rPr>
              <a:t>, 2015)</a:t>
            </a:r>
          </a:p>
          <a:p>
            <a:r>
              <a:rPr lang="en-US" dirty="0" smtClean="0">
                <a:cs typeface="Avenir Heavy"/>
              </a:rPr>
              <a:t>Analysis of family-wise error rates in statistical parametric mapping using random field theory (</a:t>
            </a:r>
            <a:r>
              <a:rPr lang="en-US" dirty="0" err="1" smtClean="0">
                <a:cs typeface="Avenir Heavy"/>
              </a:rPr>
              <a:t>Flandin</a:t>
            </a:r>
            <a:r>
              <a:rPr lang="en-US" dirty="0" smtClean="0">
                <a:cs typeface="Avenir Heavy"/>
              </a:rPr>
              <a:t> and </a:t>
            </a:r>
            <a:r>
              <a:rPr lang="en-US" dirty="0" err="1" smtClean="0">
                <a:cs typeface="Avenir Heavy"/>
              </a:rPr>
              <a:t>Friston</a:t>
            </a:r>
            <a:r>
              <a:rPr lang="en-US" dirty="0" smtClean="0">
                <a:cs typeface="Avenir Heavy"/>
              </a:rPr>
              <a:t>, 2017)</a:t>
            </a:r>
          </a:p>
          <a:p>
            <a:r>
              <a:rPr lang="en-US" dirty="0" smtClean="0">
                <a:cs typeface="Avenir Heavy"/>
              </a:rPr>
              <a:t>Previous </a:t>
            </a:r>
            <a:r>
              <a:rPr lang="en-US" dirty="0" err="1" smtClean="0">
                <a:cs typeface="Avenir Heavy"/>
              </a:rPr>
              <a:t>MfD</a:t>
            </a:r>
            <a:r>
              <a:rPr lang="en-US" dirty="0" smtClean="0">
                <a:cs typeface="Avenir Heavy"/>
              </a:rPr>
              <a:t> slides</a:t>
            </a:r>
          </a:p>
          <a:p>
            <a:r>
              <a:rPr lang="en-US" dirty="0" err="1" smtClean="0">
                <a:cs typeface="Avenir Heavy"/>
              </a:rPr>
              <a:t>Mumfordbrainstats</a:t>
            </a:r>
            <a:r>
              <a:rPr lang="en-US" dirty="0" smtClean="0">
                <a:cs typeface="Avenir Heavy"/>
              </a:rPr>
              <a:t> </a:t>
            </a:r>
            <a:r>
              <a:rPr lang="en-US" dirty="0" err="1" smtClean="0">
                <a:cs typeface="Avenir Heavy"/>
              </a:rPr>
              <a:t>youtube</a:t>
            </a:r>
            <a:r>
              <a:rPr lang="en-US" dirty="0" smtClean="0">
                <a:cs typeface="Avenir Heavy"/>
              </a:rPr>
              <a:t> channel</a:t>
            </a:r>
          </a:p>
          <a:p>
            <a:endParaRPr lang="en-US" dirty="0" smtClean="0">
              <a:cs typeface="Avenir Heavy"/>
            </a:endParaRPr>
          </a:p>
          <a:p>
            <a:endParaRPr lang="en-US" dirty="0">
              <a:cs typeface="Avenir Heavy"/>
            </a:endParaRPr>
          </a:p>
        </p:txBody>
      </p:sp>
    </p:spTree>
    <p:extLst>
      <p:ext uri="{BB962C8B-B14F-4D97-AF65-F5344CB8AC3E}">
        <p14:creationId xmlns:p14="http://schemas.microsoft.com/office/powerpoint/2010/main" val="33300495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5"/>
          <p:cNvPicPr>
            <a:picLocks noChangeArrowheads="1"/>
          </p:cNvPicPr>
          <p:nvPr/>
        </p:nvPicPr>
        <p:blipFill>
          <a:blip r:embed="rId3"/>
          <a:srcRect/>
          <a:stretch>
            <a:fillRect/>
          </a:stretch>
        </p:blipFill>
        <p:spPr bwMode="auto">
          <a:xfrm>
            <a:off x="7598470" y="1015074"/>
            <a:ext cx="2818104" cy="2384775"/>
          </a:xfrm>
          <a:prstGeom prst="rect">
            <a:avLst/>
          </a:prstGeom>
          <a:noFill/>
          <a:ln w="9525">
            <a:noFill/>
            <a:miter lim="800000"/>
            <a:headEnd/>
            <a:tailEnd/>
          </a:ln>
        </p:spPr>
      </p:pic>
      <p:pic>
        <p:nvPicPr>
          <p:cNvPr id="51" name="Picture 6"/>
          <p:cNvPicPr>
            <a:picLocks noChangeArrowheads="1"/>
          </p:cNvPicPr>
          <p:nvPr/>
        </p:nvPicPr>
        <p:blipFill>
          <a:blip r:embed="rId4"/>
          <a:srcRect l="68709" t="30252" r="7512" b="14130"/>
          <a:stretch>
            <a:fillRect/>
          </a:stretch>
        </p:blipFill>
        <p:spPr bwMode="auto">
          <a:xfrm>
            <a:off x="5643569" y="1112156"/>
            <a:ext cx="1164689" cy="1202565"/>
          </a:xfrm>
          <a:prstGeom prst="rect">
            <a:avLst/>
          </a:prstGeom>
          <a:noFill/>
          <a:ln>
            <a:noFill/>
          </a:ln>
          <a:effectLst>
            <a:outerShdw dist="81320" dir="2319588" algn="ctr" rotWithShape="0">
              <a:schemeClr val="bg2"/>
            </a:outerShdw>
          </a:effectLst>
          <a:extLst/>
        </p:spPr>
      </p:pic>
      <p:sp>
        <p:nvSpPr>
          <p:cNvPr id="52" name="Rectangle 7"/>
          <p:cNvSpPr>
            <a:spLocks noChangeArrowheads="1"/>
          </p:cNvSpPr>
          <p:nvPr/>
        </p:nvSpPr>
        <p:spPr bwMode="auto">
          <a:xfrm>
            <a:off x="2371649" y="3889956"/>
            <a:ext cx="1585184" cy="635731"/>
          </a:xfrm>
          <a:prstGeom prst="rect">
            <a:avLst/>
          </a:prstGeom>
          <a:noFill/>
          <a:ln w="12700">
            <a:solidFill>
              <a:schemeClr val="tx1"/>
            </a:solidFill>
            <a:miter lim="800000"/>
            <a:headEnd/>
            <a:tailEnd/>
          </a:ln>
        </p:spPr>
        <p:txBody>
          <a:bodyPr wrap="none" anchor="ctr"/>
          <a:lstStyle/>
          <a:p>
            <a:pPr eaLnBrk="0" hangingPunct="0"/>
            <a:endParaRPr lang="en-GB"/>
          </a:p>
        </p:txBody>
      </p:sp>
      <p:sp>
        <p:nvSpPr>
          <p:cNvPr id="53" name="Rectangle 10"/>
          <p:cNvSpPr>
            <a:spLocks noChangeArrowheads="1"/>
          </p:cNvSpPr>
          <p:nvPr/>
        </p:nvSpPr>
        <p:spPr bwMode="auto">
          <a:xfrm>
            <a:off x="2385930" y="4016790"/>
            <a:ext cx="1577250" cy="358577"/>
          </a:xfrm>
          <a:prstGeom prst="rect">
            <a:avLst/>
          </a:prstGeom>
          <a:noFill/>
          <a:ln>
            <a:noFill/>
          </a:ln>
          <a:effectLst/>
          <a:extLst/>
        </p:spPr>
        <p:txBody>
          <a:bodyPr wrap="none" lIns="90488" tIns="44450" rIns="90488" bIns="44450">
            <a:spAutoFit/>
          </a:bodyPr>
          <a:lstStyle/>
          <a:p>
            <a:pPr eaLnBrk="0" hangingPunct="0">
              <a:defRPr/>
            </a:pPr>
            <a:r>
              <a:rPr lang="en-US">
                <a:effectLst>
                  <a:outerShdw blurRad="38100" dist="38100" dir="2700000" algn="tl">
                    <a:srgbClr val="C0C0C0"/>
                  </a:outerShdw>
                </a:effectLst>
                <a:latin typeface="Arial Unicode MS" pitchFamily="34" charset="-128"/>
              </a:rPr>
              <a:t>Normalisation</a:t>
            </a:r>
          </a:p>
        </p:txBody>
      </p:sp>
      <p:sp>
        <p:nvSpPr>
          <p:cNvPr id="54" name="Rectangle 12"/>
          <p:cNvSpPr>
            <a:spLocks noChangeArrowheads="1"/>
          </p:cNvSpPr>
          <p:nvPr/>
        </p:nvSpPr>
        <p:spPr bwMode="auto">
          <a:xfrm>
            <a:off x="7622272" y="736354"/>
            <a:ext cx="2833972" cy="358578"/>
          </a:xfrm>
          <a:prstGeom prst="rect">
            <a:avLst/>
          </a:prstGeom>
          <a:noFill/>
          <a:ln>
            <a:noFill/>
          </a:ln>
          <a:effectLst/>
          <a:extLst/>
        </p:spPr>
        <p:txBody>
          <a:bodyPr wrap="none" lIns="90488" tIns="44450" rIns="90488" bIns="44450">
            <a:spAutoFit/>
          </a:bodyPr>
          <a:lstStyle/>
          <a:p>
            <a:pPr eaLnBrk="0" hangingPunct="0">
              <a:defRPr/>
            </a:pPr>
            <a:r>
              <a:rPr lang="en-US">
                <a:effectLst>
                  <a:outerShdw blurRad="38100" dist="38100" dir="2700000" algn="tl">
                    <a:srgbClr val="C0C0C0"/>
                  </a:outerShdw>
                </a:effectLst>
                <a:latin typeface="Arial Unicode MS" pitchFamily="34" charset="-128"/>
              </a:rPr>
              <a:t>Statistical Parametric Map</a:t>
            </a:r>
          </a:p>
        </p:txBody>
      </p:sp>
      <p:sp>
        <p:nvSpPr>
          <p:cNvPr id="55" name="Rectangle 14"/>
          <p:cNvSpPr>
            <a:spLocks noChangeArrowheads="1"/>
          </p:cNvSpPr>
          <p:nvPr/>
        </p:nvSpPr>
        <p:spPr bwMode="auto">
          <a:xfrm>
            <a:off x="5075505" y="5563839"/>
            <a:ext cx="2288123" cy="358577"/>
          </a:xfrm>
          <a:prstGeom prst="rect">
            <a:avLst/>
          </a:prstGeom>
          <a:noFill/>
          <a:ln>
            <a:noFill/>
          </a:ln>
          <a:effectLst/>
          <a:extLst/>
        </p:spPr>
        <p:txBody>
          <a:bodyPr wrap="none" lIns="90488" tIns="44450" rIns="90488" bIns="44450">
            <a:spAutoFit/>
          </a:bodyPr>
          <a:lstStyle/>
          <a:p>
            <a:pPr eaLnBrk="0" hangingPunct="0">
              <a:defRPr/>
            </a:pPr>
            <a:r>
              <a:rPr lang="en-US">
                <a:effectLst>
                  <a:outerShdw blurRad="38100" dist="38100" dir="2700000" algn="tl">
                    <a:srgbClr val="C0C0C0"/>
                  </a:outerShdw>
                </a:effectLst>
                <a:latin typeface="Arial Unicode MS" pitchFamily="34" charset="-128"/>
              </a:rPr>
              <a:t>Parameter estimates</a:t>
            </a:r>
          </a:p>
        </p:txBody>
      </p:sp>
      <p:pic>
        <p:nvPicPr>
          <p:cNvPr id="56" name="Picture 15"/>
          <p:cNvPicPr>
            <a:picLocks noChangeArrowheads="1"/>
          </p:cNvPicPr>
          <p:nvPr/>
        </p:nvPicPr>
        <p:blipFill>
          <a:blip r:embed="rId5">
            <a:lum contrast="-6000"/>
          </a:blip>
          <a:srcRect/>
          <a:stretch>
            <a:fillRect/>
          </a:stretch>
        </p:blipFill>
        <p:spPr bwMode="auto">
          <a:xfrm>
            <a:off x="3317364" y="1187316"/>
            <a:ext cx="1499498" cy="1047547"/>
          </a:xfrm>
          <a:prstGeom prst="rect">
            <a:avLst/>
          </a:prstGeom>
          <a:noFill/>
          <a:ln w="12700">
            <a:solidFill>
              <a:schemeClr val="tx1"/>
            </a:solidFill>
            <a:miter lim="800000"/>
            <a:headEnd/>
            <a:tailEnd/>
          </a:ln>
        </p:spPr>
      </p:pic>
      <p:pic>
        <p:nvPicPr>
          <p:cNvPr id="57" name="Picture 16"/>
          <p:cNvPicPr>
            <a:picLocks noChangeArrowheads="1"/>
          </p:cNvPicPr>
          <p:nvPr/>
        </p:nvPicPr>
        <p:blipFill>
          <a:blip r:embed="rId6"/>
          <a:srcRect l="10599" t="6715" r="8142" b="6468"/>
          <a:stretch>
            <a:fillRect/>
          </a:stretch>
        </p:blipFill>
        <p:spPr bwMode="auto">
          <a:xfrm>
            <a:off x="5438876" y="3866469"/>
            <a:ext cx="1616918" cy="1639434"/>
          </a:xfrm>
          <a:prstGeom prst="rect">
            <a:avLst/>
          </a:prstGeom>
          <a:noFill/>
          <a:ln w="12700">
            <a:solidFill>
              <a:schemeClr val="bg2"/>
            </a:solidFill>
            <a:miter lim="800000"/>
            <a:headEnd/>
            <a:tailEnd/>
          </a:ln>
          <a:effectLst>
            <a:outerShdw dist="35921" dir="2700000" algn="ctr" rotWithShape="0">
              <a:schemeClr val="bg2"/>
            </a:outerShdw>
          </a:effectLst>
          <a:extLst/>
        </p:spPr>
      </p:pic>
      <p:sp>
        <p:nvSpPr>
          <p:cNvPr id="58" name="Rectangle 17"/>
          <p:cNvSpPr>
            <a:spLocks noChangeArrowheads="1"/>
          </p:cNvSpPr>
          <p:nvPr/>
        </p:nvSpPr>
        <p:spPr bwMode="auto">
          <a:xfrm>
            <a:off x="5172299" y="2615362"/>
            <a:ext cx="2196090" cy="679575"/>
          </a:xfrm>
          <a:prstGeom prst="rect">
            <a:avLst/>
          </a:prstGeom>
          <a:noFill/>
          <a:ln w="12700">
            <a:solidFill>
              <a:schemeClr val="tx1"/>
            </a:solidFill>
            <a:miter lim="800000"/>
            <a:headEnd/>
            <a:tailEnd/>
          </a:ln>
          <a:effectLst/>
          <a:extLst/>
        </p:spPr>
        <p:txBody>
          <a:bodyPr wrap="none" anchor="ctr"/>
          <a:lstStyle/>
          <a:p>
            <a:pPr algn="ctr" eaLnBrk="0" hangingPunct="0">
              <a:defRPr/>
            </a:pPr>
            <a:r>
              <a:rPr lang="en-GB" dirty="0">
                <a:effectLst>
                  <a:outerShdw blurRad="38100" dist="38100" dir="2700000" algn="tl">
                    <a:srgbClr val="C0C0C0"/>
                  </a:outerShdw>
                </a:effectLst>
                <a:latin typeface="Arial" pitchFamily="34" charset="0"/>
              </a:rPr>
              <a:t>General Linear Model</a:t>
            </a:r>
            <a:endParaRPr lang="en-US" dirty="0">
              <a:effectLst>
                <a:outerShdw blurRad="38100" dist="38100" dir="2700000" algn="tl">
                  <a:srgbClr val="C0C0C0"/>
                </a:outerShdw>
              </a:effectLst>
              <a:latin typeface="Arial" pitchFamily="34" charset="0"/>
            </a:endParaRPr>
          </a:p>
        </p:txBody>
      </p:sp>
      <p:sp>
        <p:nvSpPr>
          <p:cNvPr id="59" name="Rectangle 18"/>
          <p:cNvSpPr>
            <a:spLocks noChangeArrowheads="1"/>
          </p:cNvSpPr>
          <p:nvPr/>
        </p:nvSpPr>
        <p:spPr bwMode="auto">
          <a:xfrm>
            <a:off x="1567156" y="2615362"/>
            <a:ext cx="1356688" cy="679575"/>
          </a:xfrm>
          <a:prstGeom prst="rect">
            <a:avLst/>
          </a:prstGeom>
          <a:noFill/>
          <a:ln w="12700">
            <a:solidFill>
              <a:schemeClr val="tx1"/>
            </a:solidFill>
            <a:miter lim="800000"/>
            <a:headEnd/>
            <a:tailEnd/>
          </a:ln>
          <a:effectLst/>
          <a:extLst/>
        </p:spPr>
        <p:txBody>
          <a:bodyPr wrap="none" anchor="ctr"/>
          <a:lstStyle/>
          <a:p>
            <a:pPr algn="ctr" eaLnBrk="0" hangingPunct="0">
              <a:defRPr/>
            </a:pPr>
            <a:r>
              <a:rPr lang="en-GB">
                <a:effectLst>
                  <a:outerShdw blurRad="38100" dist="38100" dir="2700000" algn="tl">
                    <a:srgbClr val="C0C0C0"/>
                  </a:outerShdw>
                </a:effectLst>
                <a:latin typeface="Arial" pitchFamily="34" charset="0"/>
              </a:rPr>
              <a:t>Realignment</a:t>
            </a:r>
            <a:endParaRPr lang="en-US">
              <a:effectLst>
                <a:outerShdw blurRad="38100" dist="38100" dir="2700000" algn="tl">
                  <a:srgbClr val="C0C0C0"/>
                </a:outerShdw>
              </a:effectLst>
              <a:latin typeface="Arial" pitchFamily="34" charset="0"/>
            </a:endParaRPr>
          </a:p>
        </p:txBody>
      </p:sp>
      <p:sp>
        <p:nvSpPr>
          <p:cNvPr id="60" name="Rectangle 19"/>
          <p:cNvSpPr>
            <a:spLocks noChangeArrowheads="1"/>
          </p:cNvSpPr>
          <p:nvPr/>
        </p:nvSpPr>
        <p:spPr bwMode="auto">
          <a:xfrm>
            <a:off x="3353860" y="2615362"/>
            <a:ext cx="1451894" cy="690536"/>
          </a:xfrm>
          <a:prstGeom prst="rect">
            <a:avLst/>
          </a:prstGeom>
          <a:noFill/>
          <a:ln w="12700">
            <a:solidFill>
              <a:schemeClr val="tx1"/>
            </a:solidFill>
            <a:miter lim="800000"/>
            <a:headEnd/>
            <a:tailEnd/>
          </a:ln>
          <a:effectLst/>
          <a:extLst/>
        </p:spPr>
        <p:txBody>
          <a:bodyPr wrap="none" anchor="ctr"/>
          <a:lstStyle/>
          <a:p>
            <a:pPr algn="ctr" eaLnBrk="0" hangingPunct="0">
              <a:defRPr/>
            </a:pPr>
            <a:r>
              <a:rPr lang="en-GB">
                <a:effectLst>
                  <a:outerShdw blurRad="38100" dist="38100" dir="2700000" algn="tl">
                    <a:srgbClr val="C0C0C0"/>
                  </a:outerShdw>
                </a:effectLst>
                <a:latin typeface="Arial" pitchFamily="34" charset="0"/>
              </a:rPr>
              <a:t>Smoothing</a:t>
            </a:r>
            <a:endParaRPr lang="en-US">
              <a:effectLst>
                <a:outerShdw blurRad="38100" dist="38100" dir="2700000" algn="tl">
                  <a:srgbClr val="C0C0C0"/>
                </a:outerShdw>
              </a:effectLst>
              <a:latin typeface="Arial" pitchFamily="34" charset="0"/>
            </a:endParaRPr>
          </a:p>
        </p:txBody>
      </p:sp>
      <p:sp>
        <p:nvSpPr>
          <p:cNvPr id="61" name="Rectangle 20"/>
          <p:cNvSpPr>
            <a:spLocks noChangeArrowheads="1"/>
          </p:cNvSpPr>
          <p:nvPr/>
        </p:nvSpPr>
        <p:spPr bwMode="auto">
          <a:xfrm>
            <a:off x="5508694" y="766106"/>
            <a:ext cx="1577250" cy="358577"/>
          </a:xfrm>
          <a:prstGeom prst="rect">
            <a:avLst/>
          </a:prstGeom>
          <a:noFill/>
          <a:ln w="9525">
            <a:noFill/>
            <a:miter lim="800000"/>
            <a:headEnd/>
            <a:tailEnd/>
          </a:ln>
        </p:spPr>
        <p:txBody>
          <a:bodyPr wrap="none" lIns="90488" tIns="44450" rIns="90488" bIns="44450">
            <a:spAutoFit/>
          </a:bodyPr>
          <a:lstStyle/>
          <a:p>
            <a:pPr eaLnBrk="0" hangingPunct="0"/>
            <a:r>
              <a:rPr lang="en-US">
                <a:latin typeface="Arial Unicode MS" pitchFamily="34" charset="-128"/>
              </a:rPr>
              <a:t>Design matrix</a:t>
            </a:r>
          </a:p>
        </p:txBody>
      </p:sp>
      <p:pic>
        <p:nvPicPr>
          <p:cNvPr id="62" name="Picture 21"/>
          <p:cNvPicPr>
            <a:picLocks noChangeArrowheads="1"/>
          </p:cNvPicPr>
          <p:nvPr/>
        </p:nvPicPr>
        <p:blipFill>
          <a:blip r:embed="rId7">
            <a:lum contrast="-6000"/>
          </a:blip>
          <a:srcRect/>
          <a:stretch>
            <a:fillRect/>
          </a:stretch>
        </p:blipFill>
        <p:spPr bwMode="auto">
          <a:xfrm>
            <a:off x="2466855" y="4896792"/>
            <a:ext cx="1367796" cy="1175945"/>
          </a:xfrm>
          <a:prstGeom prst="rect">
            <a:avLst/>
          </a:prstGeom>
          <a:noFill/>
          <a:ln w="12700">
            <a:solidFill>
              <a:schemeClr val="tx1"/>
            </a:solidFill>
            <a:miter lim="800000"/>
            <a:headEnd/>
            <a:tailEnd/>
          </a:ln>
        </p:spPr>
      </p:pic>
      <p:sp>
        <p:nvSpPr>
          <p:cNvPr id="63" name="Rectangle 22"/>
          <p:cNvSpPr>
            <a:spLocks noChangeArrowheads="1"/>
          </p:cNvSpPr>
          <p:nvPr/>
        </p:nvSpPr>
        <p:spPr bwMode="auto">
          <a:xfrm>
            <a:off x="3807676" y="5184906"/>
            <a:ext cx="1310672" cy="629468"/>
          </a:xfrm>
          <a:prstGeom prst="rect">
            <a:avLst/>
          </a:prstGeom>
          <a:noFill/>
          <a:ln>
            <a:noFill/>
          </a:ln>
          <a:effectLst/>
          <a:extLst/>
        </p:spPr>
        <p:txBody>
          <a:bodyPr wrap="none" lIns="90488" tIns="44450" rIns="90488" bIns="44450">
            <a:spAutoFit/>
          </a:bodyPr>
          <a:lstStyle/>
          <a:p>
            <a:pPr eaLnBrk="0" hangingPunct="0">
              <a:defRPr/>
            </a:pPr>
            <a:r>
              <a:rPr lang="en-US">
                <a:effectLst>
                  <a:outerShdw blurRad="38100" dist="38100" dir="2700000" algn="tl">
                    <a:srgbClr val="C0C0C0"/>
                  </a:outerShdw>
                </a:effectLst>
                <a:latin typeface="Arial Unicode MS" pitchFamily="34" charset="-128"/>
              </a:rPr>
              <a:t>Anatomical</a:t>
            </a:r>
            <a:br>
              <a:rPr lang="en-US">
                <a:effectLst>
                  <a:outerShdw blurRad="38100" dist="38100" dir="2700000" algn="tl">
                    <a:srgbClr val="C0C0C0"/>
                  </a:outerShdw>
                </a:effectLst>
                <a:latin typeface="Arial Unicode MS" pitchFamily="34" charset="-128"/>
              </a:rPr>
            </a:br>
            <a:r>
              <a:rPr lang="en-US">
                <a:effectLst>
                  <a:outerShdw blurRad="38100" dist="38100" dir="2700000" algn="tl">
                    <a:srgbClr val="C0C0C0"/>
                  </a:outerShdw>
                </a:effectLst>
                <a:latin typeface="Arial Unicode MS" pitchFamily="34" charset="-128"/>
              </a:rPr>
              <a:t>reference</a:t>
            </a:r>
          </a:p>
        </p:txBody>
      </p:sp>
      <p:sp>
        <p:nvSpPr>
          <p:cNvPr id="64" name="Rectangle 23"/>
          <p:cNvSpPr>
            <a:spLocks noChangeArrowheads="1"/>
          </p:cNvSpPr>
          <p:nvPr/>
        </p:nvSpPr>
        <p:spPr bwMode="auto">
          <a:xfrm>
            <a:off x="3399876" y="778632"/>
            <a:ext cx="1374143" cy="358577"/>
          </a:xfrm>
          <a:prstGeom prst="rect">
            <a:avLst/>
          </a:prstGeom>
          <a:noFill/>
          <a:ln>
            <a:noFill/>
          </a:ln>
          <a:effectLst/>
          <a:extLst/>
        </p:spPr>
        <p:txBody>
          <a:bodyPr wrap="none" lIns="90488" tIns="44450" rIns="90488" bIns="44450">
            <a:spAutoFit/>
          </a:bodyPr>
          <a:lstStyle/>
          <a:p>
            <a:pPr eaLnBrk="0" hangingPunct="0">
              <a:defRPr/>
            </a:pPr>
            <a:r>
              <a:rPr lang="en-US">
                <a:effectLst>
                  <a:outerShdw blurRad="38100" dist="38100" dir="2700000" algn="tl">
                    <a:srgbClr val="C0C0C0"/>
                  </a:outerShdw>
                </a:effectLst>
                <a:latin typeface="Arial Unicode MS" pitchFamily="34" charset="-128"/>
              </a:rPr>
              <a:t>Spatial filter</a:t>
            </a:r>
          </a:p>
        </p:txBody>
      </p:sp>
      <p:sp>
        <p:nvSpPr>
          <p:cNvPr id="65" name="Line 24"/>
          <p:cNvSpPr>
            <a:spLocks noChangeShapeType="1"/>
          </p:cNvSpPr>
          <p:nvPr/>
        </p:nvSpPr>
        <p:spPr bwMode="auto">
          <a:xfrm>
            <a:off x="2281203" y="2291234"/>
            <a:ext cx="0" cy="305338"/>
          </a:xfrm>
          <a:prstGeom prst="line">
            <a:avLst/>
          </a:prstGeom>
          <a:noFill/>
          <a:ln w="25400">
            <a:solidFill>
              <a:schemeClr val="tx1"/>
            </a:solidFill>
            <a:round/>
            <a:headEnd/>
            <a:tailEnd type="triangle" w="med" len="med"/>
          </a:ln>
        </p:spPr>
        <p:txBody>
          <a:bodyPr wrap="none" anchor="ctr"/>
          <a:lstStyle/>
          <a:p>
            <a:endParaRPr lang="en-US"/>
          </a:p>
        </p:txBody>
      </p:sp>
      <p:sp>
        <p:nvSpPr>
          <p:cNvPr id="66" name="Line 25"/>
          <p:cNvSpPr>
            <a:spLocks noChangeShapeType="1"/>
          </p:cNvSpPr>
          <p:nvPr/>
        </p:nvSpPr>
        <p:spPr bwMode="auto">
          <a:xfrm>
            <a:off x="3007944" y="2988032"/>
            <a:ext cx="312593" cy="3132"/>
          </a:xfrm>
          <a:prstGeom prst="line">
            <a:avLst/>
          </a:prstGeom>
          <a:noFill/>
          <a:ln w="25400">
            <a:solidFill>
              <a:schemeClr val="tx1"/>
            </a:solidFill>
            <a:round/>
            <a:headEnd/>
            <a:tailEnd type="triangle" w="med" len="med"/>
          </a:ln>
        </p:spPr>
        <p:txBody>
          <a:bodyPr wrap="none" anchor="ctr"/>
          <a:lstStyle/>
          <a:p>
            <a:endParaRPr lang="en-US"/>
          </a:p>
        </p:txBody>
      </p:sp>
      <p:sp>
        <p:nvSpPr>
          <p:cNvPr id="67" name="Line 26"/>
          <p:cNvSpPr>
            <a:spLocks noChangeShapeType="1"/>
          </p:cNvSpPr>
          <p:nvPr/>
        </p:nvSpPr>
        <p:spPr bwMode="auto">
          <a:xfrm flipV="1">
            <a:off x="7417578" y="2991164"/>
            <a:ext cx="252297" cy="0"/>
          </a:xfrm>
          <a:prstGeom prst="line">
            <a:avLst/>
          </a:prstGeom>
          <a:noFill/>
          <a:ln w="25400">
            <a:solidFill>
              <a:schemeClr val="tx1"/>
            </a:solidFill>
            <a:round/>
            <a:headEnd/>
            <a:tailEnd type="triangle" w="med" len="med"/>
          </a:ln>
        </p:spPr>
        <p:txBody>
          <a:bodyPr wrap="none" anchor="ctr"/>
          <a:lstStyle/>
          <a:p>
            <a:endParaRPr lang="en-US"/>
          </a:p>
        </p:txBody>
      </p:sp>
      <p:sp>
        <p:nvSpPr>
          <p:cNvPr id="68" name="Line 27"/>
          <p:cNvSpPr>
            <a:spLocks noChangeShapeType="1"/>
          </p:cNvSpPr>
          <p:nvPr/>
        </p:nvSpPr>
        <p:spPr bwMode="auto">
          <a:xfrm>
            <a:off x="6249715" y="3357570"/>
            <a:ext cx="0" cy="513596"/>
          </a:xfrm>
          <a:prstGeom prst="line">
            <a:avLst/>
          </a:prstGeom>
          <a:noFill/>
          <a:ln w="25400">
            <a:solidFill>
              <a:schemeClr val="tx1"/>
            </a:solidFill>
            <a:round/>
            <a:headEnd/>
            <a:tailEnd type="triangle" w="med" len="med"/>
          </a:ln>
        </p:spPr>
        <p:txBody>
          <a:bodyPr wrap="none" anchor="ctr"/>
          <a:lstStyle/>
          <a:p>
            <a:endParaRPr lang="en-US"/>
          </a:p>
        </p:txBody>
      </p:sp>
      <p:sp>
        <p:nvSpPr>
          <p:cNvPr id="69" name="Line 28"/>
          <p:cNvSpPr>
            <a:spLocks noChangeShapeType="1"/>
          </p:cNvSpPr>
          <p:nvPr/>
        </p:nvSpPr>
        <p:spPr bwMode="auto">
          <a:xfrm>
            <a:off x="6244955" y="2320984"/>
            <a:ext cx="0" cy="305339"/>
          </a:xfrm>
          <a:prstGeom prst="line">
            <a:avLst/>
          </a:prstGeom>
          <a:noFill/>
          <a:ln w="25400">
            <a:solidFill>
              <a:schemeClr val="tx1"/>
            </a:solidFill>
            <a:round/>
            <a:headEnd/>
            <a:tailEnd type="triangle" w="med" len="med"/>
          </a:ln>
        </p:spPr>
        <p:txBody>
          <a:bodyPr wrap="none" anchor="ctr"/>
          <a:lstStyle/>
          <a:p>
            <a:endParaRPr lang="en-US"/>
          </a:p>
        </p:txBody>
      </p:sp>
      <p:sp>
        <p:nvSpPr>
          <p:cNvPr id="70" name="Line 29"/>
          <p:cNvSpPr>
            <a:spLocks noChangeShapeType="1"/>
          </p:cNvSpPr>
          <p:nvPr/>
        </p:nvSpPr>
        <p:spPr bwMode="auto">
          <a:xfrm>
            <a:off x="4075840" y="2272444"/>
            <a:ext cx="0" cy="305338"/>
          </a:xfrm>
          <a:prstGeom prst="line">
            <a:avLst/>
          </a:prstGeom>
          <a:noFill/>
          <a:ln w="25400">
            <a:solidFill>
              <a:schemeClr val="tx1"/>
            </a:solidFill>
            <a:round/>
            <a:headEnd/>
            <a:tailEnd type="triangle" w="med" len="med"/>
          </a:ln>
        </p:spPr>
        <p:txBody>
          <a:bodyPr wrap="none" anchor="ctr"/>
          <a:lstStyle/>
          <a:p>
            <a:endParaRPr lang="en-US"/>
          </a:p>
        </p:txBody>
      </p:sp>
      <p:sp>
        <p:nvSpPr>
          <p:cNvPr id="71" name="Line 30"/>
          <p:cNvSpPr>
            <a:spLocks noChangeShapeType="1"/>
          </p:cNvSpPr>
          <p:nvPr/>
        </p:nvSpPr>
        <p:spPr bwMode="auto">
          <a:xfrm>
            <a:off x="4827969" y="2986467"/>
            <a:ext cx="311007" cy="3132"/>
          </a:xfrm>
          <a:prstGeom prst="line">
            <a:avLst/>
          </a:prstGeom>
          <a:noFill/>
          <a:ln w="25400">
            <a:solidFill>
              <a:schemeClr val="tx1"/>
            </a:solidFill>
            <a:round/>
            <a:headEnd/>
            <a:tailEnd type="triangle" w="med" len="med"/>
          </a:ln>
        </p:spPr>
        <p:txBody>
          <a:bodyPr wrap="none" anchor="ctr"/>
          <a:lstStyle/>
          <a:p>
            <a:endParaRPr lang="en-US"/>
          </a:p>
        </p:txBody>
      </p:sp>
      <p:sp>
        <p:nvSpPr>
          <p:cNvPr id="72" name="Line 31"/>
          <p:cNvSpPr>
            <a:spLocks noChangeShapeType="1"/>
          </p:cNvSpPr>
          <p:nvPr/>
        </p:nvSpPr>
        <p:spPr bwMode="auto">
          <a:xfrm flipV="1">
            <a:off x="3149166" y="4508463"/>
            <a:ext cx="0" cy="386762"/>
          </a:xfrm>
          <a:prstGeom prst="line">
            <a:avLst/>
          </a:prstGeom>
          <a:noFill/>
          <a:ln w="25400">
            <a:solidFill>
              <a:schemeClr val="tx1"/>
            </a:solidFill>
            <a:round/>
            <a:headEnd/>
            <a:tailEnd type="triangle" w="med" len="med"/>
          </a:ln>
        </p:spPr>
        <p:txBody>
          <a:bodyPr wrap="none" anchor="ctr"/>
          <a:lstStyle/>
          <a:p>
            <a:endParaRPr lang="en-US"/>
          </a:p>
        </p:txBody>
      </p:sp>
      <p:sp>
        <p:nvSpPr>
          <p:cNvPr id="73" name="Line 32"/>
          <p:cNvSpPr>
            <a:spLocks noChangeShapeType="1"/>
          </p:cNvSpPr>
          <p:nvPr/>
        </p:nvSpPr>
        <p:spPr bwMode="auto">
          <a:xfrm>
            <a:off x="2665202" y="3354439"/>
            <a:ext cx="1586" cy="482279"/>
          </a:xfrm>
          <a:prstGeom prst="line">
            <a:avLst/>
          </a:prstGeom>
          <a:noFill/>
          <a:ln w="25400">
            <a:solidFill>
              <a:schemeClr val="tx1"/>
            </a:solidFill>
            <a:round/>
            <a:headEnd/>
            <a:tailEnd type="triangle" w="med" len="med"/>
          </a:ln>
        </p:spPr>
        <p:txBody>
          <a:bodyPr wrap="none" anchor="ctr"/>
          <a:lstStyle/>
          <a:p>
            <a:endParaRPr lang="en-US"/>
          </a:p>
        </p:txBody>
      </p:sp>
      <p:sp>
        <p:nvSpPr>
          <p:cNvPr id="74" name="Line 33"/>
          <p:cNvSpPr>
            <a:spLocks noChangeShapeType="1"/>
          </p:cNvSpPr>
          <p:nvPr/>
        </p:nvSpPr>
        <p:spPr bwMode="auto">
          <a:xfrm flipV="1">
            <a:off x="3685494" y="3366965"/>
            <a:ext cx="0" cy="450962"/>
          </a:xfrm>
          <a:prstGeom prst="line">
            <a:avLst/>
          </a:prstGeom>
          <a:noFill/>
          <a:ln w="25400">
            <a:solidFill>
              <a:schemeClr val="tx1"/>
            </a:solidFill>
            <a:round/>
            <a:headEnd/>
            <a:tailEnd type="triangle" w="med" len="med"/>
          </a:ln>
        </p:spPr>
        <p:txBody>
          <a:bodyPr wrap="none" anchor="ctr"/>
          <a:lstStyle/>
          <a:p>
            <a:endParaRPr lang="en-US"/>
          </a:p>
        </p:txBody>
      </p:sp>
      <p:sp>
        <p:nvSpPr>
          <p:cNvPr id="75" name="Rectangle 34"/>
          <p:cNvSpPr>
            <a:spLocks noChangeArrowheads="1"/>
          </p:cNvSpPr>
          <p:nvPr/>
        </p:nvSpPr>
        <p:spPr bwMode="auto">
          <a:xfrm>
            <a:off x="7615925" y="3592446"/>
            <a:ext cx="1348755" cy="745340"/>
          </a:xfrm>
          <a:prstGeom prst="rect">
            <a:avLst/>
          </a:prstGeom>
          <a:noFill/>
          <a:ln w="12700">
            <a:solidFill>
              <a:schemeClr val="tx1"/>
            </a:solidFill>
            <a:miter lim="800000"/>
            <a:headEnd/>
            <a:tailEnd/>
          </a:ln>
          <a:effectLst/>
          <a:extLst/>
        </p:spPr>
        <p:txBody>
          <a:bodyPr wrap="none" anchor="ctr"/>
          <a:lstStyle/>
          <a:p>
            <a:pPr algn="ctr" eaLnBrk="0" hangingPunct="0">
              <a:defRPr/>
            </a:pPr>
            <a:r>
              <a:rPr lang="en-GB">
                <a:effectLst>
                  <a:outerShdw blurRad="38100" dist="38100" dir="2700000" algn="tl">
                    <a:srgbClr val="C0C0C0"/>
                  </a:outerShdw>
                </a:effectLst>
                <a:latin typeface="Arial" pitchFamily="34" charset="0"/>
              </a:rPr>
              <a:t>Statistical</a:t>
            </a:r>
            <a:br>
              <a:rPr lang="en-GB">
                <a:effectLst>
                  <a:outerShdw blurRad="38100" dist="38100" dir="2700000" algn="tl">
                    <a:srgbClr val="C0C0C0"/>
                  </a:outerShdw>
                </a:effectLst>
                <a:latin typeface="Arial" pitchFamily="34" charset="0"/>
              </a:rPr>
            </a:br>
            <a:r>
              <a:rPr lang="en-GB">
                <a:effectLst>
                  <a:outerShdw blurRad="38100" dist="38100" dir="2700000" algn="tl">
                    <a:srgbClr val="C0C0C0"/>
                  </a:outerShdw>
                </a:effectLst>
                <a:latin typeface="Arial" pitchFamily="34" charset="0"/>
              </a:rPr>
              <a:t>Inference</a:t>
            </a:r>
            <a:endParaRPr lang="en-US">
              <a:effectLst>
                <a:outerShdw blurRad="38100" dist="38100" dir="2700000" algn="tl">
                  <a:srgbClr val="C0C0C0"/>
                </a:outerShdw>
              </a:effectLst>
              <a:latin typeface="Arial" pitchFamily="34" charset="0"/>
            </a:endParaRPr>
          </a:p>
        </p:txBody>
      </p:sp>
      <p:sp>
        <p:nvSpPr>
          <p:cNvPr id="76" name="Rectangle 35"/>
          <p:cNvSpPr>
            <a:spLocks noChangeArrowheads="1"/>
          </p:cNvSpPr>
          <p:nvPr/>
        </p:nvSpPr>
        <p:spPr bwMode="auto">
          <a:xfrm>
            <a:off x="9610495" y="3759992"/>
            <a:ext cx="625188" cy="358577"/>
          </a:xfrm>
          <a:prstGeom prst="rect">
            <a:avLst/>
          </a:prstGeom>
          <a:noFill/>
          <a:ln>
            <a:noFill/>
          </a:ln>
          <a:effectLst/>
          <a:extLst/>
        </p:spPr>
        <p:txBody>
          <a:bodyPr wrap="none" lIns="90488" tIns="44450" rIns="90488" bIns="44450">
            <a:spAutoFit/>
          </a:bodyPr>
          <a:lstStyle/>
          <a:p>
            <a:pPr algn="ctr" eaLnBrk="0" hangingPunct="0">
              <a:defRPr/>
            </a:pPr>
            <a:r>
              <a:rPr lang="en-US">
                <a:effectLst>
                  <a:outerShdw blurRad="38100" dist="38100" dir="2700000" algn="tl">
                    <a:srgbClr val="C0C0C0"/>
                  </a:outerShdw>
                </a:effectLst>
                <a:latin typeface="Arial Unicode MS" pitchFamily="34" charset="-128"/>
              </a:rPr>
              <a:t>RFT</a:t>
            </a:r>
          </a:p>
        </p:txBody>
      </p:sp>
      <p:sp>
        <p:nvSpPr>
          <p:cNvPr id="77" name="Line 36"/>
          <p:cNvSpPr>
            <a:spLocks noChangeShapeType="1"/>
          </p:cNvSpPr>
          <p:nvPr/>
        </p:nvSpPr>
        <p:spPr bwMode="auto">
          <a:xfrm>
            <a:off x="8317278" y="3258923"/>
            <a:ext cx="0" cy="314733"/>
          </a:xfrm>
          <a:prstGeom prst="line">
            <a:avLst/>
          </a:prstGeom>
          <a:noFill/>
          <a:ln w="25400">
            <a:solidFill>
              <a:schemeClr val="tx1"/>
            </a:solidFill>
            <a:round/>
            <a:headEnd/>
            <a:tailEnd type="triangle" w="med" len="med"/>
          </a:ln>
        </p:spPr>
        <p:txBody>
          <a:bodyPr wrap="none" anchor="ctr"/>
          <a:lstStyle/>
          <a:p>
            <a:endParaRPr lang="en-US"/>
          </a:p>
        </p:txBody>
      </p:sp>
      <p:pic>
        <p:nvPicPr>
          <p:cNvPr id="78" name="Picture 37"/>
          <p:cNvPicPr>
            <a:picLocks noChangeArrowheads="1"/>
          </p:cNvPicPr>
          <p:nvPr/>
        </p:nvPicPr>
        <p:blipFill>
          <a:blip r:embed="rId3"/>
          <a:srcRect l="5832" t="60948" r="69249" b="6488"/>
          <a:stretch>
            <a:fillRect/>
          </a:stretch>
        </p:blipFill>
        <p:spPr bwMode="auto">
          <a:xfrm>
            <a:off x="7803164" y="4795012"/>
            <a:ext cx="1056789" cy="1171248"/>
          </a:xfrm>
          <a:prstGeom prst="rect">
            <a:avLst/>
          </a:prstGeom>
          <a:noFill/>
          <a:ln w="9525">
            <a:noFill/>
            <a:miter lim="800000"/>
            <a:headEnd/>
            <a:tailEnd/>
          </a:ln>
        </p:spPr>
      </p:pic>
      <p:sp>
        <p:nvSpPr>
          <p:cNvPr id="79" name="Line 38"/>
          <p:cNvSpPr>
            <a:spLocks noChangeShapeType="1"/>
          </p:cNvSpPr>
          <p:nvPr/>
        </p:nvSpPr>
        <p:spPr bwMode="auto">
          <a:xfrm flipH="1">
            <a:off x="8341079" y="4344050"/>
            <a:ext cx="0" cy="450962"/>
          </a:xfrm>
          <a:prstGeom prst="line">
            <a:avLst/>
          </a:prstGeom>
          <a:noFill/>
          <a:ln w="25400">
            <a:solidFill>
              <a:schemeClr val="tx1"/>
            </a:solidFill>
            <a:round/>
            <a:headEnd/>
            <a:tailEnd type="triangle" w="med" len="med"/>
          </a:ln>
        </p:spPr>
        <p:txBody>
          <a:bodyPr wrap="none" anchor="ctr"/>
          <a:lstStyle/>
          <a:p>
            <a:endParaRPr lang="en-US"/>
          </a:p>
        </p:txBody>
      </p:sp>
      <p:sp>
        <p:nvSpPr>
          <p:cNvPr id="80" name="Rectangle 39"/>
          <p:cNvSpPr>
            <a:spLocks noChangeArrowheads="1"/>
          </p:cNvSpPr>
          <p:nvPr/>
        </p:nvSpPr>
        <p:spPr bwMode="auto">
          <a:xfrm>
            <a:off x="9172546" y="5095653"/>
            <a:ext cx="948889" cy="358578"/>
          </a:xfrm>
          <a:prstGeom prst="rect">
            <a:avLst/>
          </a:prstGeom>
          <a:noFill/>
          <a:ln>
            <a:noFill/>
          </a:ln>
          <a:effectLst/>
          <a:extLst/>
        </p:spPr>
        <p:txBody>
          <a:bodyPr wrap="none" lIns="90488" tIns="44450" rIns="90488" bIns="44450">
            <a:spAutoFit/>
          </a:bodyPr>
          <a:lstStyle/>
          <a:p>
            <a:pPr eaLnBrk="0" hangingPunct="0">
              <a:defRPr/>
            </a:pPr>
            <a:r>
              <a:rPr lang="en-US">
                <a:effectLst>
                  <a:outerShdw blurRad="38100" dist="38100" dir="2700000" algn="tl">
                    <a:srgbClr val="C0C0C0"/>
                  </a:outerShdw>
                </a:effectLst>
                <a:latin typeface="Arial Unicode MS" pitchFamily="34" charset="-128"/>
              </a:rPr>
              <a:t>p &lt;0.05</a:t>
            </a:r>
          </a:p>
        </p:txBody>
      </p:sp>
      <p:sp>
        <p:nvSpPr>
          <p:cNvPr id="81" name="Line 41"/>
          <p:cNvSpPr>
            <a:spLocks noChangeShapeType="1"/>
          </p:cNvSpPr>
          <p:nvPr/>
        </p:nvSpPr>
        <p:spPr bwMode="auto">
          <a:xfrm flipH="1" flipV="1">
            <a:off x="9017043" y="3968248"/>
            <a:ext cx="533155" cy="0"/>
          </a:xfrm>
          <a:prstGeom prst="line">
            <a:avLst/>
          </a:prstGeom>
          <a:noFill/>
          <a:ln w="25400">
            <a:solidFill>
              <a:schemeClr val="tx1"/>
            </a:solidFill>
            <a:round/>
            <a:headEnd/>
            <a:tailEnd type="triangle" w="med" len="med"/>
          </a:ln>
        </p:spPr>
        <p:txBody>
          <a:bodyPr wrap="none" anchor="ctr"/>
          <a:lstStyle/>
          <a:p>
            <a:endParaRPr lang="en-US"/>
          </a:p>
        </p:txBody>
      </p:sp>
      <p:sp>
        <p:nvSpPr>
          <p:cNvPr id="82" name="Line 42"/>
          <p:cNvSpPr>
            <a:spLocks noChangeShapeType="1"/>
          </p:cNvSpPr>
          <p:nvPr/>
        </p:nvSpPr>
        <p:spPr bwMode="auto">
          <a:xfrm flipH="1">
            <a:off x="8283955" y="5321134"/>
            <a:ext cx="902873" cy="371105"/>
          </a:xfrm>
          <a:prstGeom prst="line">
            <a:avLst/>
          </a:prstGeom>
          <a:noFill/>
          <a:ln w="25400">
            <a:solidFill>
              <a:srgbClr val="FF0000"/>
            </a:solidFill>
            <a:round/>
            <a:headEnd/>
            <a:tailEnd type="triangle" w="med" len="med"/>
          </a:ln>
        </p:spPr>
        <p:txBody>
          <a:bodyPr wrap="none" anchor="ctr"/>
          <a:lstStyle/>
          <a:p>
            <a:endParaRPr lang="en-US"/>
          </a:p>
        </p:txBody>
      </p:sp>
      <p:grpSp>
        <p:nvGrpSpPr>
          <p:cNvPr id="83" name="Group 43"/>
          <p:cNvGrpSpPr>
            <a:grpSpLocks/>
          </p:cNvGrpSpPr>
          <p:nvPr/>
        </p:nvGrpSpPr>
        <p:grpSpPr bwMode="auto">
          <a:xfrm>
            <a:off x="1552875" y="856924"/>
            <a:ext cx="1507432" cy="1393598"/>
            <a:chOff x="197" y="764"/>
            <a:chExt cx="987" cy="890"/>
          </a:xfrm>
        </p:grpSpPr>
        <p:pic>
          <p:nvPicPr>
            <p:cNvPr id="84" name="Picture 44"/>
            <p:cNvPicPr>
              <a:picLocks noChangeArrowheads="1"/>
            </p:cNvPicPr>
            <p:nvPr/>
          </p:nvPicPr>
          <p:blipFill>
            <a:blip r:embed="rId8">
              <a:lum contrast="-6000"/>
            </a:blip>
            <a:srcRect/>
            <a:stretch>
              <a:fillRect/>
            </a:stretch>
          </p:blipFill>
          <p:spPr bwMode="auto">
            <a:xfrm>
              <a:off x="197" y="764"/>
              <a:ext cx="796" cy="698"/>
            </a:xfrm>
            <a:prstGeom prst="rect">
              <a:avLst/>
            </a:prstGeom>
            <a:noFill/>
            <a:ln w="12700">
              <a:solidFill>
                <a:srgbClr val="C1CEFF"/>
              </a:solidFill>
              <a:miter lim="800000"/>
              <a:headEnd/>
              <a:tailEnd/>
            </a:ln>
          </p:spPr>
        </p:pic>
        <p:pic>
          <p:nvPicPr>
            <p:cNvPr id="85" name="Picture 45"/>
            <p:cNvPicPr>
              <a:picLocks noChangeArrowheads="1"/>
            </p:cNvPicPr>
            <p:nvPr/>
          </p:nvPicPr>
          <p:blipFill>
            <a:blip r:embed="rId8">
              <a:lum contrast="-6000"/>
            </a:blip>
            <a:srcRect/>
            <a:stretch>
              <a:fillRect/>
            </a:stretch>
          </p:blipFill>
          <p:spPr bwMode="auto">
            <a:xfrm>
              <a:off x="293" y="860"/>
              <a:ext cx="795" cy="698"/>
            </a:xfrm>
            <a:prstGeom prst="rect">
              <a:avLst/>
            </a:prstGeom>
            <a:noFill/>
            <a:ln w="12700">
              <a:solidFill>
                <a:srgbClr val="C1CEFF"/>
              </a:solidFill>
              <a:miter lim="800000"/>
              <a:headEnd/>
              <a:tailEnd/>
            </a:ln>
          </p:spPr>
        </p:pic>
        <p:pic>
          <p:nvPicPr>
            <p:cNvPr id="86" name="Picture 46"/>
            <p:cNvPicPr>
              <a:picLocks noChangeArrowheads="1"/>
            </p:cNvPicPr>
            <p:nvPr/>
          </p:nvPicPr>
          <p:blipFill>
            <a:blip r:embed="rId8">
              <a:lum contrast="-6000"/>
            </a:blip>
            <a:srcRect/>
            <a:stretch>
              <a:fillRect/>
            </a:stretch>
          </p:blipFill>
          <p:spPr bwMode="auto">
            <a:xfrm>
              <a:off x="389" y="956"/>
              <a:ext cx="795" cy="698"/>
            </a:xfrm>
            <a:prstGeom prst="rect">
              <a:avLst/>
            </a:prstGeom>
            <a:noFill/>
            <a:ln w="12700">
              <a:solidFill>
                <a:srgbClr val="C1CEFF"/>
              </a:solidFill>
              <a:miter lim="800000"/>
              <a:headEnd/>
              <a:tailEnd/>
            </a:ln>
          </p:spPr>
        </p:pic>
      </p:grpSp>
      <p:cxnSp>
        <p:nvCxnSpPr>
          <p:cNvPr id="3" name="Straight Arrow Connector 2"/>
          <p:cNvCxnSpPr/>
          <p:nvPr/>
        </p:nvCxnSpPr>
        <p:spPr>
          <a:xfrm flipV="1">
            <a:off x="1294233" y="3062024"/>
            <a:ext cx="2213544" cy="109882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44" name="Straight Arrow Connector 43"/>
          <p:cNvCxnSpPr/>
          <p:nvPr/>
        </p:nvCxnSpPr>
        <p:spPr>
          <a:xfrm flipH="1" flipV="1">
            <a:off x="9954799" y="4118569"/>
            <a:ext cx="590332" cy="655888"/>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8" name="TextBox 7"/>
          <p:cNvSpPr txBox="1"/>
          <p:nvPr/>
        </p:nvSpPr>
        <p:spPr>
          <a:xfrm>
            <a:off x="9954799" y="4671369"/>
            <a:ext cx="1740926" cy="461665"/>
          </a:xfrm>
          <a:prstGeom prst="rect">
            <a:avLst/>
          </a:prstGeom>
          <a:noFill/>
        </p:spPr>
        <p:txBody>
          <a:bodyPr wrap="none" rtlCol="0">
            <a:spAutoFit/>
          </a:bodyPr>
          <a:lstStyle/>
          <a:p>
            <a:r>
              <a:rPr lang="en-GB" sz="2400" b="1" dirty="0" smtClean="0">
                <a:solidFill>
                  <a:schemeClr val="accent2"/>
                </a:solidFill>
              </a:rPr>
              <a:t>We are here</a:t>
            </a:r>
            <a:endParaRPr lang="en-GB" sz="2400" b="1" dirty="0">
              <a:solidFill>
                <a:schemeClr val="accent2"/>
              </a:solidFill>
            </a:endParaRPr>
          </a:p>
        </p:txBody>
      </p:sp>
      <p:sp>
        <p:nvSpPr>
          <p:cNvPr id="47" name="TextBox 46"/>
          <p:cNvSpPr txBox="1"/>
          <p:nvPr/>
        </p:nvSpPr>
        <p:spPr>
          <a:xfrm>
            <a:off x="162743" y="4106423"/>
            <a:ext cx="2094099" cy="461665"/>
          </a:xfrm>
          <a:prstGeom prst="rect">
            <a:avLst/>
          </a:prstGeom>
          <a:noFill/>
        </p:spPr>
        <p:txBody>
          <a:bodyPr wrap="none" rtlCol="0">
            <a:spAutoFit/>
          </a:bodyPr>
          <a:lstStyle/>
          <a:p>
            <a:r>
              <a:rPr lang="en-GB" sz="2400" b="1" dirty="0" smtClean="0">
                <a:solidFill>
                  <a:schemeClr val="accent2"/>
                </a:solidFill>
              </a:rPr>
              <a:t>We need these</a:t>
            </a:r>
            <a:endParaRPr lang="en-GB" sz="2400" b="1" dirty="0">
              <a:solidFill>
                <a:schemeClr val="accent2"/>
              </a:solidFill>
            </a:endParaRPr>
          </a:p>
        </p:txBody>
      </p:sp>
      <p:sp>
        <p:nvSpPr>
          <p:cNvPr id="9" name="TextBox 8"/>
          <p:cNvSpPr txBox="1"/>
          <p:nvPr/>
        </p:nvSpPr>
        <p:spPr>
          <a:xfrm>
            <a:off x="657962" y="5275853"/>
            <a:ext cx="918008" cy="461665"/>
          </a:xfrm>
          <a:prstGeom prst="rect">
            <a:avLst/>
          </a:prstGeom>
          <a:noFill/>
          <a:ln>
            <a:solidFill>
              <a:schemeClr val="tx1"/>
            </a:solidFill>
          </a:ln>
        </p:spPr>
        <p:txBody>
          <a:bodyPr wrap="none" rtlCol="0">
            <a:spAutoFit/>
          </a:bodyPr>
          <a:lstStyle/>
          <a:p>
            <a:r>
              <a:rPr lang="en-GB" sz="2400" b="1" dirty="0" smtClean="0"/>
              <a:t>T-test</a:t>
            </a:r>
            <a:endParaRPr lang="en-GB" sz="2400" b="1" dirty="0"/>
          </a:p>
        </p:txBody>
      </p:sp>
      <p:cxnSp>
        <p:nvCxnSpPr>
          <p:cNvPr id="49" name="Straight Arrow Connector 48"/>
          <p:cNvCxnSpPr/>
          <p:nvPr/>
        </p:nvCxnSpPr>
        <p:spPr>
          <a:xfrm flipH="1">
            <a:off x="1012190" y="4493223"/>
            <a:ext cx="9296" cy="7817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690537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838200" y="365125"/>
            <a:ext cx="10515600" cy="1325563"/>
          </a:xfrm>
        </p:spPr>
        <p:txBody>
          <a:bodyPr/>
          <a:lstStyle/>
          <a:p>
            <a:r>
              <a:rPr lang="en-GB" b="1" dirty="0" smtClean="0"/>
              <a:t>T-test recap</a:t>
            </a:r>
            <a:endParaRPr lang="en-GB" b="1" dirty="0"/>
          </a:p>
        </p:txBody>
      </p:sp>
    </p:spTree>
    <p:extLst>
      <p:ext uri="{BB962C8B-B14F-4D97-AF65-F5344CB8AC3E}">
        <p14:creationId xmlns:p14="http://schemas.microsoft.com/office/powerpoint/2010/main" val="38760625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838200" y="365125"/>
            <a:ext cx="10515600" cy="1325563"/>
          </a:xfrm>
        </p:spPr>
        <p:txBody>
          <a:bodyPr/>
          <a:lstStyle/>
          <a:p>
            <a:r>
              <a:rPr lang="en-GB" b="1" dirty="0" smtClean="0"/>
              <a:t>T-test recap</a:t>
            </a:r>
            <a:endParaRPr lang="en-GB" b="1" dirty="0"/>
          </a:p>
        </p:txBody>
      </p:sp>
      <p:sp>
        <p:nvSpPr>
          <p:cNvPr id="15" name="Content Placeholder 2"/>
          <p:cNvSpPr>
            <a:spLocks noGrp="1"/>
          </p:cNvSpPr>
          <p:nvPr>
            <p:ph idx="1"/>
          </p:nvPr>
        </p:nvSpPr>
        <p:spPr>
          <a:xfrm>
            <a:off x="556591" y="1825625"/>
            <a:ext cx="9947048" cy="4351338"/>
          </a:xfrm>
        </p:spPr>
        <p:txBody>
          <a:bodyPr/>
          <a:lstStyle/>
          <a:p>
            <a:pPr marL="0" indent="0">
              <a:buNone/>
            </a:pPr>
            <a:r>
              <a:rPr lang="en-GB" dirty="0" smtClean="0"/>
              <a:t>Null hypothesis </a:t>
            </a:r>
            <a:r>
              <a:rPr lang="en-GB" b="1" i="1" dirty="0" smtClean="0"/>
              <a:t>H</a:t>
            </a:r>
            <a:r>
              <a:rPr lang="en-GB" b="1" i="1" baseline="-25000" dirty="0" smtClean="0"/>
              <a:t>0</a:t>
            </a:r>
          </a:p>
          <a:p>
            <a:pPr marL="0" indent="0">
              <a:buNone/>
            </a:pPr>
            <a:r>
              <a:rPr lang="en-GB" sz="2000" dirty="0" smtClean="0"/>
              <a:t>	No relationship between brain activity and task design matrix</a:t>
            </a:r>
          </a:p>
          <a:p>
            <a:pPr marL="0" indent="0">
              <a:buNone/>
            </a:pPr>
            <a:endParaRPr lang="en-GB" sz="1600" dirty="0"/>
          </a:p>
          <a:p>
            <a:pPr marL="0" indent="0">
              <a:buNone/>
            </a:pPr>
            <a:r>
              <a:rPr lang="en-GB" sz="1600" dirty="0" smtClean="0"/>
              <a:t/>
            </a:r>
            <a:br>
              <a:rPr lang="en-GB" sz="1600" dirty="0" smtClean="0"/>
            </a:br>
            <a:endParaRPr lang="en-GB" sz="1600" b="1"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9113" r="36190" b="80843"/>
          <a:stretch/>
        </p:blipFill>
        <p:spPr>
          <a:xfrm>
            <a:off x="7071359" y="409417"/>
            <a:ext cx="6106793" cy="2697479"/>
          </a:xfrm>
          <a:prstGeom prst="rect">
            <a:avLst/>
          </a:prstGeom>
        </p:spPr>
      </p:pic>
    </p:spTree>
    <p:extLst>
      <p:ext uri="{BB962C8B-B14F-4D97-AF65-F5344CB8AC3E}">
        <p14:creationId xmlns:p14="http://schemas.microsoft.com/office/powerpoint/2010/main" val="675650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838200" y="365125"/>
            <a:ext cx="10515600" cy="1325563"/>
          </a:xfrm>
        </p:spPr>
        <p:txBody>
          <a:bodyPr/>
          <a:lstStyle/>
          <a:p>
            <a:r>
              <a:rPr lang="en-GB" b="1" dirty="0" smtClean="0"/>
              <a:t>T-test recap</a:t>
            </a:r>
            <a:endParaRPr lang="en-GB" b="1" dirty="0"/>
          </a:p>
        </p:txBody>
      </p:sp>
      <p:sp>
        <p:nvSpPr>
          <p:cNvPr id="15" name="Content Placeholder 2"/>
          <p:cNvSpPr>
            <a:spLocks noGrp="1"/>
          </p:cNvSpPr>
          <p:nvPr>
            <p:ph idx="1"/>
          </p:nvPr>
        </p:nvSpPr>
        <p:spPr>
          <a:xfrm>
            <a:off x="556591" y="1825625"/>
            <a:ext cx="9947048" cy="4351338"/>
          </a:xfrm>
        </p:spPr>
        <p:txBody>
          <a:bodyPr/>
          <a:lstStyle/>
          <a:p>
            <a:pPr marL="0" indent="0">
              <a:buNone/>
            </a:pPr>
            <a:r>
              <a:rPr lang="en-GB" dirty="0" smtClean="0"/>
              <a:t>Null hypothesis </a:t>
            </a:r>
            <a:r>
              <a:rPr lang="en-GB" b="1" i="1" dirty="0" smtClean="0"/>
              <a:t>H</a:t>
            </a:r>
            <a:r>
              <a:rPr lang="en-GB" b="1" i="1" baseline="-25000" dirty="0" smtClean="0"/>
              <a:t>0</a:t>
            </a:r>
          </a:p>
          <a:p>
            <a:pPr marL="0" indent="0">
              <a:buNone/>
            </a:pPr>
            <a:r>
              <a:rPr lang="en-GB" sz="2000" dirty="0" smtClean="0"/>
              <a:t>	No relationship between brain activity and task design matrix</a:t>
            </a:r>
          </a:p>
          <a:p>
            <a:pPr marL="0" indent="0">
              <a:buNone/>
            </a:pPr>
            <a:endParaRPr lang="en-GB" sz="1600" dirty="0"/>
          </a:p>
          <a:p>
            <a:pPr marL="0" indent="0">
              <a:buNone/>
            </a:pPr>
            <a:r>
              <a:rPr lang="en-GB" dirty="0" smtClean="0"/>
              <a:t>Test Statistics</a:t>
            </a:r>
          </a:p>
          <a:p>
            <a:pPr marL="0" indent="0">
              <a:buNone/>
            </a:pPr>
            <a:r>
              <a:rPr lang="en-GB" sz="1800" b="1" i="1" baseline="-25000" dirty="0" smtClean="0">
                <a:solidFill>
                  <a:srgbClr val="FF0000"/>
                </a:solidFill>
              </a:rPr>
              <a:t>	</a:t>
            </a:r>
            <a:r>
              <a:rPr lang="en-GB" sz="2000" b="1" dirty="0"/>
              <a:t>N</a:t>
            </a:r>
            <a:r>
              <a:rPr lang="en-GB" sz="2000" b="1" dirty="0" smtClean="0"/>
              <a:t>ull T-distribution – </a:t>
            </a:r>
            <a:r>
              <a:rPr lang="en-GB" sz="2000" dirty="0" smtClean="0"/>
              <a:t>calculated from degrees of freedom (n -1)	</a:t>
            </a:r>
          </a:p>
          <a:p>
            <a:pPr marL="0" indent="0">
              <a:buNone/>
            </a:pPr>
            <a:r>
              <a:rPr lang="en-GB" sz="2000" b="1" dirty="0" smtClean="0"/>
              <a:t> 	t-statistic - </a:t>
            </a:r>
            <a:r>
              <a:rPr lang="en-GB" sz="2000" dirty="0" smtClean="0"/>
              <a:t>evidence about </a:t>
            </a:r>
            <a:r>
              <a:rPr lang="en-GB" sz="2000" b="1" i="1" dirty="0" smtClean="0"/>
              <a:t>H</a:t>
            </a:r>
            <a:r>
              <a:rPr lang="en-GB" sz="2000" b="1" i="1" baseline="-25000" dirty="0" smtClean="0"/>
              <a:t>0</a:t>
            </a:r>
          </a:p>
          <a:p>
            <a:pPr marL="0" indent="0">
              <a:buNone/>
            </a:pPr>
            <a:r>
              <a:rPr lang="en-GB" sz="2000" b="1" i="1" baseline="-25000" dirty="0"/>
              <a:t>	</a:t>
            </a:r>
            <a:r>
              <a:rPr lang="en-GB" sz="2000" b="1" i="1" dirty="0" err="1" smtClean="0"/>
              <a:t>u</a:t>
            </a:r>
            <a:r>
              <a:rPr lang="en-GB" sz="2000" b="1" i="1" baseline="-25000" dirty="0" err="1" smtClean="0"/>
              <a:t>a</a:t>
            </a:r>
            <a:r>
              <a:rPr lang="en-GB" sz="2000" b="1" i="1" dirty="0" smtClean="0"/>
              <a:t> </a:t>
            </a:r>
            <a:r>
              <a:rPr lang="en-GB" sz="2000" b="1" i="1" baseline="-25000" dirty="0" smtClean="0"/>
              <a:t> </a:t>
            </a:r>
            <a:r>
              <a:rPr lang="en-GB" sz="2000" dirty="0" smtClean="0"/>
              <a:t>- accepted % of false positives</a:t>
            </a:r>
          </a:p>
          <a:p>
            <a:pPr marL="0" indent="0">
              <a:buNone/>
            </a:pPr>
            <a:r>
              <a:rPr lang="en-GB" sz="1600" dirty="0" smtClean="0"/>
              <a:t/>
            </a:r>
            <a:br>
              <a:rPr lang="en-GB" sz="1600" dirty="0" smtClean="0"/>
            </a:br>
            <a:endParaRPr lang="en-GB" sz="1600" b="1" dirty="0"/>
          </a:p>
        </p:txBody>
      </p:sp>
      <p:sp>
        <p:nvSpPr>
          <p:cNvPr id="21" name="TextBox 20"/>
          <p:cNvSpPr txBox="1"/>
          <p:nvPr/>
        </p:nvSpPr>
        <p:spPr>
          <a:xfrm>
            <a:off x="838200" y="5357793"/>
            <a:ext cx="6636881" cy="954107"/>
          </a:xfrm>
          <a:prstGeom prst="rect">
            <a:avLst/>
          </a:prstGeom>
          <a:noFill/>
        </p:spPr>
        <p:txBody>
          <a:bodyPr wrap="none" rtlCol="0">
            <a:spAutoFit/>
          </a:bodyPr>
          <a:lstStyle/>
          <a:p>
            <a:r>
              <a:rPr lang="en-GB" sz="2800" dirty="0" smtClean="0"/>
              <a:t>t statistic = </a:t>
            </a:r>
            <a:r>
              <a:rPr lang="en-GB" sz="2800" u="sng" dirty="0" smtClean="0"/>
              <a:t>sample mean – population mean</a:t>
            </a:r>
          </a:p>
          <a:p>
            <a:r>
              <a:rPr lang="en-GB" sz="2800" dirty="0"/>
              <a:t>	</a:t>
            </a:r>
            <a:r>
              <a:rPr lang="en-GB" sz="2800" dirty="0" smtClean="0"/>
              <a:t>		sample </a:t>
            </a:r>
            <a:r>
              <a:rPr lang="en-GB" sz="2800" dirty="0" err="1" smtClean="0"/>
              <a:t>std</a:t>
            </a:r>
            <a:r>
              <a:rPr lang="en-GB" sz="2800" dirty="0" smtClean="0"/>
              <a:t> / </a:t>
            </a:r>
            <a:r>
              <a:rPr lang="en-GB" sz="2800" dirty="0" err="1" smtClean="0"/>
              <a:t>sqrt</a:t>
            </a:r>
            <a:r>
              <a:rPr lang="en-GB" sz="2800" dirty="0" smtClean="0"/>
              <a:t>(n)</a:t>
            </a:r>
            <a:endParaRPr lang="en-GB" sz="2800"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9113" r="36190" b="80843"/>
          <a:stretch/>
        </p:blipFill>
        <p:spPr>
          <a:xfrm>
            <a:off x="7071359" y="409417"/>
            <a:ext cx="6106793" cy="2697479"/>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9713" t="17293" r="37408" b="61620"/>
          <a:stretch/>
        </p:blipFill>
        <p:spPr>
          <a:xfrm>
            <a:off x="7071359" y="2775769"/>
            <a:ext cx="5867647" cy="3079599"/>
          </a:xfrm>
          <a:prstGeom prst="rect">
            <a:avLst/>
          </a:prstGeom>
        </p:spPr>
      </p:pic>
    </p:spTree>
    <p:extLst>
      <p:ext uri="{BB962C8B-B14F-4D97-AF65-F5344CB8AC3E}">
        <p14:creationId xmlns:p14="http://schemas.microsoft.com/office/powerpoint/2010/main" val="318732168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lstStyle/>
          <a:p>
            <a:r>
              <a:rPr lang="en-GB" b="1" dirty="0" smtClean="0"/>
              <a:t>How likely is the </a:t>
            </a:r>
            <a:r>
              <a:rPr lang="en-GB" b="1" i="1" dirty="0" smtClean="0"/>
              <a:t>t</a:t>
            </a:r>
            <a:r>
              <a:rPr lang="en-GB" b="1" dirty="0" smtClean="0"/>
              <a:t>-statistic?</a:t>
            </a:r>
            <a:endParaRPr lang="en-GB" b="1" dirty="0"/>
          </a:p>
        </p:txBody>
      </p:sp>
      <p:sp>
        <p:nvSpPr>
          <p:cNvPr id="14" name="TextBox 13"/>
          <p:cNvSpPr txBox="1"/>
          <p:nvPr/>
        </p:nvSpPr>
        <p:spPr>
          <a:xfrm>
            <a:off x="227057" y="1736313"/>
            <a:ext cx="8517186" cy="1631216"/>
          </a:xfrm>
          <a:prstGeom prst="rect">
            <a:avLst/>
          </a:prstGeom>
          <a:noFill/>
        </p:spPr>
        <p:txBody>
          <a:bodyPr wrap="square" rtlCol="0">
            <a:spAutoFit/>
          </a:bodyPr>
          <a:lstStyle/>
          <a:p>
            <a:r>
              <a:rPr lang="en-GB" sz="2800" dirty="0" smtClean="0"/>
              <a:t>Set significance level – alpha (</a:t>
            </a:r>
            <a:r>
              <a:rPr lang="en-GB" sz="2800" b="1" i="1" dirty="0" smtClean="0"/>
              <a:t>a</a:t>
            </a:r>
            <a:r>
              <a:rPr lang="en-GB" sz="2800" dirty="0" smtClean="0"/>
              <a:t>)</a:t>
            </a:r>
          </a:p>
          <a:p>
            <a:r>
              <a:rPr lang="en-GB" dirty="0" smtClean="0"/>
              <a:t>	</a:t>
            </a:r>
            <a:r>
              <a:rPr lang="en-GB" sz="2000" dirty="0" smtClean="0"/>
              <a:t>Acceptable false positive rate</a:t>
            </a:r>
          </a:p>
          <a:p>
            <a:r>
              <a:rPr lang="en-GB" sz="2000" dirty="0" smtClean="0"/>
              <a:t>	Typically set at .05 (5%)</a:t>
            </a:r>
          </a:p>
          <a:p>
            <a:endParaRPr lang="en-GB" sz="1600" dirty="0" smtClean="0"/>
          </a:p>
          <a:p>
            <a:endParaRPr lang="en-GB" sz="1600"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9812" y="594582"/>
            <a:ext cx="3972945" cy="2974941"/>
          </a:xfrm>
          <a:prstGeom prst="rect">
            <a:avLst/>
          </a:prstGeom>
        </p:spPr>
      </p:pic>
    </p:spTree>
    <p:extLst>
      <p:ext uri="{BB962C8B-B14F-4D97-AF65-F5344CB8AC3E}">
        <p14:creationId xmlns:p14="http://schemas.microsoft.com/office/powerpoint/2010/main" val="24751827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2145</TotalTime>
  <Words>3146</Words>
  <Application>Microsoft Macintosh PowerPoint</Application>
  <PresentationFormat>Custom</PresentationFormat>
  <Paragraphs>521</Paragraphs>
  <Slides>46</Slides>
  <Notes>44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Office Theme</vt:lpstr>
      <vt:lpstr>CorelDRAW</vt:lpstr>
      <vt:lpstr>PowerPoint Presentation</vt:lpstr>
      <vt:lpstr>How do we correct for the multiple comparisons problem, when making discrete observations of a highly spatially correlated image?</vt:lpstr>
      <vt:lpstr>How do we correct for the multiple comparisons problem, when making discrete observations of a highly spatially correlated image?</vt:lpstr>
      <vt:lpstr>PowerPoint Presentation</vt:lpstr>
      <vt:lpstr>PowerPoint Presentation</vt:lpstr>
      <vt:lpstr>T-test recap</vt:lpstr>
      <vt:lpstr>T-test recap</vt:lpstr>
      <vt:lpstr>T-test recap</vt:lpstr>
      <vt:lpstr>How likely is the t-statistic?</vt:lpstr>
      <vt:lpstr>How likely is the t-statistic?</vt:lpstr>
      <vt:lpstr>Multiple Comparisons Problem</vt:lpstr>
      <vt:lpstr>Multiple Comparisons Problem</vt:lpstr>
      <vt:lpstr>Types of Error-Rates</vt:lpstr>
      <vt:lpstr>Types of Error-Rates</vt:lpstr>
      <vt:lpstr>Types of Error-Rates</vt:lpstr>
      <vt:lpstr>Types of Error-Rates</vt:lpstr>
      <vt:lpstr>Multiple Comparisons Problem</vt:lpstr>
      <vt:lpstr>Multiple Comparisons Problem</vt:lpstr>
      <vt:lpstr>Multiple Comparisons Problem</vt:lpstr>
      <vt:lpstr>Bonferroni Correction</vt:lpstr>
      <vt:lpstr>Bonferroni Correction</vt:lpstr>
      <vt:lpstr>Bonferroni Correction</vt:lpstr>
      <vt:lpstr>PowerPoint Presentation</vt:lpstr>
      <vt:lpstr>PowerPoint Presentation</vt:lpstr>
      <vt:lpstr>Spatial correlation - intuition</vt:lpstr>
      <vt:lpstr>Spatial correlation - intuition</vt:lpstr>
      <vt:lpstr>Spatial correlation - intuition</vt:lpstr>
      <vt:lpstr>Smoothing increases spatial dependency</vt:lpstr>
      <vt:lpstr>Smoothing increases spatial dependency</vt:lpstr>
      <vt:lpstr>PowerPoint Presentation</vt:lpstr>
      <vt:lpstr>How do we solve spatial dependency problem?</vt:lpstr>
      <vt:lpstr>Random Field Theory: topological inference</vt:lpstr>
      <vt:lpstr>Topological inference</vt:lpstr>
      <vt:lpstr>How is RFT used?</vt:lpstr>
      <vt:lpstr>PowerPoint Presentation</vt:lpstr>
      <vt:lpstr>PowerPoint Presentation</vt:lpstr>
      <vt:lpstr>PowerPoint Presentation</vt:lpstr>
      <vt:lpstr>PowerPoint Presentation</vt:lpstr>
      <vt:lpstr>PowerPoint Presentation</vt:lpstr>
      <vt:lpstr>Thresholding the random field (the expected Euler characteristic)</vt:lpstr>
      <vt:lpstr>E[EC] is an approximation of pfwe</vt:lpstr>
      <vt:lpstr>PowerPoint Presentation</vt:lpstr>
      <vt:lpstr>Assumptions</vt:lpstr>
      <vt:lpstr>Assumptions</vt:lpstr>
      <vt:lpstr>Assumptions</vt:lpstr>
      <vt:lpstr>Resources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Bedder</dc:creator>
  <cp:lastModifiedBy>Sam Ereira</cp:lastModifiedBy>
  <cp:revision>353</cp:revision>
  <dcterms:created xsi:type="dcterms:W3CDTF">2017-12-10T10:55:01Z</dcterms:created>
  <dcterms:modified xsi:type="dcterms:W3CDTF">2017-12-13T12:44:53Z</dcterms:modified>
</cp:coreProperties>
</file>