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69" r:id="rId5"/>
    <p:sldId id="270" r:id="rId6"/>
    <p:sldId id="274" r:id="rId7"/>
    <p:sldId id="272" r:id="rId8"/>
    <p:sldId id="271" r:id="rId9"/>
    <p:sldId id="275" r:id="rId10"/>
    <p:sldId id="25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44195-C53E-426F-8641-A80E5117830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0018-E8E1-4C99-B481-DB52D32C4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0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 is the probability of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rejecting the null hypothesis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it is true</a:t>
            </a:r>
          </a:p>
          <a:p>
            <a:endParaRPr lang="nl-NL" dirty="0" smtClean="0"/>
          </a:p>
          <a:p>
            <a:r>
              <a:rPr lang="nl-NL" dirty="0" smtClean="0"/>
              <a:t>EXAMPLES! Imaging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examples</a:t>
            </a:r>
            <a:r>
              <a:rPr lang="nl-NL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0018-E8E1-4C99-B481-DB52D32C4E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2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 is the probability of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rejecting the null hypothesis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it is true</a:t>
            </a:r>
          </a:p>
          <a:p>
            <a:endParaRPr lang="nl-NL" dirty="0" smtClean="0"/>
          </a:p>
          <a:p>
            <a:r>
              <a:rPr lang="nl-NL" dirty="0" smtClean="0"/>
              <a:t>EXAMPLES! Imaging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examples</a:t>
            </a:r>
            <a:r>
              <a:rPr lang="nl-NL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0018-E8E1-4C99-B481-DB52D32C4E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0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05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32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46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69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2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2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0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6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56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87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90297-8425-48A1-A488-FBBE82AC61FE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F9F4-DAAD-4E78-A15A-55AD579499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87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/>
          <a:p>
            <a:r>
              <a:rPr lang="en-US" dirty="0" smtClean="0"/>
              <a:t>Student’s t-test, and Linear regression</a:t>
            </a:r>
            <a:endParaRPr lang="it-IT" dirty="0"/>
          </a:p>
        </p:txBody>
      </p:sp>
      <p:pic>
        <p:nvPicPr>
          <p:cNvPr id="5122" name="Picture 2" descr="C:\Users\Sadic\Desktop\d64d480b0978542b9fb4aad0d018dc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4"/>
          <a:stretch/>
        </p:blipFill>
        <p:spPr bwMode="auto">
          <a:xfrm>
            <a:off x="2421961" y="4653136"/>
            <a:ext cx="4381500" cy="18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US" dirty="0" smtClean="0"/>
              <a:t>What is it used for? </a:t>
            </a:r>
          </a:p>
          <a:p>
            <a:r>
              <a:rPr lang="en-US" dirty="0" smtClean="0"/>
              <a:t>What are the possible experiments? </a:t>
            </a:r>
          </a:p>
          <a:p>
            <a:r>
              <a:rPr lang="en-US" dirty="0" smtClean="0"/>
              <a:t>How do I calculate it? </a:t>
            </a:r>
            <a:endParaRPr lang="it-IT" dirty="0"/>
          </a:p>
        </p:txBody>
      </p:sp>
      <p:pic>
        <p:nvPicPr>
          <p:cNvPr id="5122" name="Picture 2" descr="C:\Users\Sadic\Desktop\whenever-i-try-to-understand-math_gp_1139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52376"/>
            <a:ext cx="33337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520000" y="360000"/>
            <a:ext cx="17964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Picture 38"/>
          <p:cNvPicPr/>
          <p:nvPr/>
        </p:nvPicPr>
        <p:blipFill>
          <a:blip r:embed="rId2"/>
          <a:srcRect l="5346" r="26155" b="3346"/>
          <a:stretch/>
        </p:blipFill>
        <p:spPr>
          <a:xfrm>
            <a:off x="144000" y="200160"/>
            <a:ext cx="8278920" cy="6566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723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1224000" y="240840"/>
            <a:ext cx="7126560" cy="400608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216000" y="4104000"/>
            <a:ext cx="8638920" cy="266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BE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WHY </a:t>
            </a: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it used for : to define most accurately the relationship between two variable → if the most accurate model is a linear regression, the equation will enable us to </a:t>
            </a:r>
            <a:r>
              <a:rPr lang="fr-B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predict</a:t>
            </a: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dependent variable with the independant variable.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	Independant variable	(e.g. : time spent studying/time spent on instagram)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	Dependant variable	(e.g. : GPA). 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944000" y="1944000"/>
            <a:ext cx="17964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3384000" y="3528000"/>
            <a:ext cx="17964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39500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B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WHEN ? </a:t>
            </a:r>
            <a:endParaRPr lang="fr-B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 variables</a:t>
            </a:r>
            <a:endParaRPr lang="fr-B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 is continuous/numeric/’scale’ (SPSS)</a:t>
            </a:r>
            <a:endParaRPr lang="fr-B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 is ‘’same’’ or ordinal</a:t>
            </a:r>
            <a:endParaRPr lang="fr-B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variables must fit a coordinate form (have a linear relationship)</a:t>
            </a:r>
            <a:endParaRPr lang="fr-B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independant observations</a:t>
            </a:r>
            <a:endParaRPr lang="fr-B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residuals must follow a normal distribution → Kolmogov smirnoff</a:t>
            </a:r>
            <a:endParaRPr lang="fr-B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4629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360000" y="216000"/>
            <a:ext cx="8422920" cy="186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B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How to know if the linear regression is the best model?</a:t>
            </a:r>
            <a:r>
              <a:t/>
            </a:r>
            <a:br/>
            <a:r>
              <a:rPr lang="fr-B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there a correlation going on ? (r : coefficient of correlation)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COMPACT MODEL :		Yi =  β0 + εai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best way to predict Y is its mean . There is no linear relationship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AUGMENTED MODEL :	 	Yi =  β0 + β1 Xi + εai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There is a linear relationship between X and Y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2"/>
          <a:srcRect l="23463" t="51855" r="66327" b="15965"/>
          <a:stretch/>
        </p:blipFill>
        <p:spPr>
          <a:xfrm>
            <a:off x="190800" y="2454480"/>
            <a:ext cx="2518920" cy="44578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3"/>
          <a:srcRect l="18261" t="44936" r="57368" b="28484"/>
          <a:stretch/>
        </p:blipFill>
        <p:spPr>
          <a:xfrm>
            <a:off x="3168000" y="3168000"/>
            <a:ext cx="5756040" cy="352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588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416520" y="280440"/>
            <a:ext cx="7702560" cy="31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LEAST SQUARE METHOD : 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best model / the best « line » is the one that has the least «</a:t>
            </a:r>
            <a:r>
              <a:rPr lang="fr-BE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sum of squares » </a:t>
            </a: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that minimise the errors between the estimated value and the actual observation. →  Rsquare : looking at the distances between the regression line estimated values and the observed values.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rcRect l="14803" t="51855" r="72636" b="42574"/>
          <a:stretch/>
        </p:blipFill>
        <p:spPr>
          <a:xfrm>
            <a:off x="3742200" y="4968000"/>
            <a:ext cx="2016720" cy="502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3"/>
          <a:srcRect l="17423" t="30837" r="52944" b="28612"/>
          <a:stretch/>
        </p:blipFill>
        <p:spPr>
          <a:xfrm>
            <a:off x="216000" y="1656000"/>
            <a:ext cx="6502680" cy="5000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269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2"/>
          <a:srcRect l="2983" t="22436" r="36401" b="28568"/>
          <a:stretch/>
        </p:blipFill>
        <p:spPr>
          <a:xfrm>
            <a:off x="360000" y="2520000"/>
            <a:ext cx="8494920" cy="386028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3168000" y="3744000"/>
            <a:ext cx="17964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432000" y="288000"/>
            <a:ext cx="813492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How to calculate the equations with the sum of squares ?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Picture 2"/>
          <p:cNvPicPr/>
          <p:nvPr/>
        </p:nvPicPr>
        <p:blipFill>
          <a:blip r:embed="rId3"/>
          <a:stretch/>
        </p:blipFill>
        <p:spPr>
          <a:xfrm>
            <a:off x="5616000" y="864000"/>
            <a:ext cx="3238560" cy="1677240"/>
          </a:xfrm>
          <a:prstGeom prst="rect">
            <a:avLst/>
          </a:prstGeom>
          <a:ln>
            <a:noFill/>
          </a:ln>
        </p:spPr>
      </p:pic>
      <p:sp>
        <p:nvSpPr>
          <p:cNvPr id="57" name="CustomShape 3"/>
          <p:cNvSpPr/>
          <p:nvPr/>
        </p:nvSpPr>
        <p:spPr>
          <a:xfrm>
            <a:off x="360000" y="1008000"/>
            <a:ext cx="4607640" cy="110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B0 : the intercept the value of Y when X equals O → the starting point</a:t>
            </a:r>
          </a:p>
          <a:p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B1 : the slope (can be positive or negative)</a:t>
            </a:r>
          </a:p>
        </p:txBody>
      </p:sp>
    </p:spTree>
    <p:extLst>
      <p:ext uri="{BB962C8B-B14F-4D97-AF65-F5344CB8AC3E}">
        <p14:creationId xmlns:p14="http://schemas.microsoft.com/office/powerpoint/2010/main" val="3032732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/>
          <p:nvPr/>
        </p:nvPicPr>
        <p:blipFill>
          <a:blip r:embed="rId2"/>
          <a:srcRect l="6920" r="25369" b="4744"/>
          <a:stretch/>
        </p:blipFill>
        <p:spPr>
          <a:xfrm>
            <a:off x="648000" y="863280"/>
            <a:ext cx="6190560" cy="489528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288000" y="5832000"/>
            <a:ext cx="719892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This linear relationship can be POSITIVE (e.g. : as time spent studying increases, GPA increases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811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432000" y="360000"/>
            <a:ext cx="842292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 NEGATIVE (e.g. : as time spent on instagram increases, GPA decreases).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60"/>
          <p:cNvPicPr/>
          <p:nvPr/>
        </p:nvPicPr>
        <p:blipFill>
          <a:blip r:embed="rId2"/>
          <a:srcRect l="6981" r="26883"/>
          <a:stretch/>
        </p:blipFill>
        <p:spPr>
          <a:xfrm>
            <a:off x="1080000" y="1368000"/>
            <a:ext cx="6118920" cy="5200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9492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B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Hypothesis and models</a:t>
            </a:r>
            <a:endParaRPr lang="fr-B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3" name="Table 2"/>
          <p:cNvGraphicFramePr/>
          <p:nvPr/>
        </p:nvGraphicFramePr>
        <p:xfrm>
          <a:off x="463680" y="1177920"/>
          <a:ext cx="8470440" cy="2822760"/>
        </p:xfrm>
        <a:graphic>
          <a:graphicData uri="http://schemas.openxmlformats.org/drawingml/2006/table">
            <a:tbl>
              <a:tblPr/>
              <a:tblGrid>
                <a:gridCol w="42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3880">
                <a:tc>
                  <a:txBody>
                    <a:bodyPr/>
                    <a:lstStyle/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H0 : there is no linear correlation between the two variables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H1 : the augmented model : the linear model predicts well 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Table 3"/>
          <p:cNvGraphicFramePr/>
          <p:nvPr/>
        </p:nvGraphicFramePr>
        <p:xfrm>
          <a:off x="432000" y="3600000"/>
          <a:ext cx="8495640" cy="3036600"/>
        </p:xfrm>
        <a:graphic>
          <a:graphicData uri="http://schemas.openxmlformats.org/drawingml/2006/table">
            <a:tbl>
              <a:tblPr/>
              <a:tblGrid>
                <a:gridCol w="424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7080">
                <a:tc>
                  <a:txBody>
                    <a:bodyPr/>
                    <a:lstStyle/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 : the predicted variable/predicted point</a:t>
                      </a:r>
                    </a:p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 : independant term (mean)</a:t>
                      </a:r>
                    </a:p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 : error</a:t>
                      </a:r>
                    </a:p>
                    <a:p>
                      <a:endParaRPr lang="fr-B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Y : the predicted variable/predicted point</a:t>
                      </a:r>
                    </a:p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 : independant term</a:t>
                      </a:r>
                    </a:p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B1 : slope</a:t>
                      </a:r>
                    </a:p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 : predictive variable</a:t>
                      </a:r>
                    </a:p>
                    <a:p>
                      <a:r>
                        <a:rPr lang="fr-B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 : error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B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5" name="Picture 64"/>
          <p:cNvPicPr/>
          <p:nvPr/>
        </p:nvPicPr>
        <p:blipFill>
          <a:blip r:embed="rId2"/>
          <a:srcRect l="45130" t="51860" r="46641" b="42579"/>
          <a:stretch/>
        </p:blipFill>
        <p:spPr>
          <a:xfrm>
            <a:off x="504000" y="2342520"/>
            <a:ext cx="2734560" cy="104004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3"/>
          <a:srcRect l="28587" t="71462" r="61222" b="22972"/>
          <a:stretch/>
        </p:blipFill>
        <p:spPr>
          <a:xfrm>
            <a:off x="4824000" y="2376000"/>
            <a:ext cx="3310560" cy="1017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7443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Student’s t-test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Does </a:t>
            </a:r>
            <a:r>
              <a:rPr lang="en-US" b="1" dirty="0"/>
              <a:t>a drug treatment provide the typical time to symptoms relief or is it different?</a:t>
            </a:r>
            <a:endParaRPr lang="it-IT" dirty="0"/>
          </a:p>
          <a:p>
            <a:r>
              <a:rPr lang="en-US" b="1" dirty="0"/>
              <a:t>Does a new drug treatment differ in time to relief from the standard treatment?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lvl="0"/>
            <a:r>
              <a:rPr lang="en-US" dirty="0"/>
              <a:t>Compare the means of two sets of data and assess if they are significantly different from each </a:t>
            </a:r>
            <a:r>
              <a:rPr lang="en-US" dirty="0" smtClean="0"/>
              <a:t>other</a:t>
            </a:r>
            <a:endParaRPr lang="it-IT" dirty="0"/>
          </a:p>
          <a:p>
            <a:pPr lvl="1"/>
            <a:r>
              <a:rPr lang="en-US" dirty="0" smtClean="0"/>
              <a:t>Small size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21904"/>
            <a:ext cx="3074744" cy="25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" name="Picture 67"/>
          <p:cNvPicPr/>
          <p:nvPr/>
        </p:nvPicPr>
        <p:blipFill>
          <a:blip r:embed="rId2"/>
          <a:srcRect l="8801" t="29532" r="62470" b="51978"/>
          <a:stretch/>
        </p:blipFill>
        <p:spPr>
          <a:xfrm>
            <a:off x="3816000" y="2232720"/>
            <a:ext cx="4966200" cy="1798200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/>
          <p:nvPr/>
        </p:nvPicPr>
        <p:blipFill>
          <a:blip r:embed="rId2"/>
          <a:srcRect l="33092" t="51614" r="43974" b="43888"/>
          <a:stretch/>
        </p:blipFill>
        <p:spPr>
          <a:xfrm>
            <a:off x="4392000" y="6119640"/>
            <a:ext cx="4553640" cy="50256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3"/>
          <a:srcRect l="8013" t="40733" r="51068" b="34085"/>
          <a:stretch/>
        </p:blipFill>
        <p:spPr>
          <a:xfrm>
            <a:off x="4968720" y="4176000"/>
            <a:ext cx="3742200" cy="129420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4"/>
          <a:srcRect l="5340" t="19626" r="34829" b="49606"/>
          <a:stretch/>
        </p:blipFill>
        <p:spPr>
          <a:xfrm>
            <a:off x="457200" y="504000"/>
            <a:ext cx="5470560" cy="1581840"/>
          </a:xfrm>
          <a:prstGeom prst="rect">
            <a:avLst/>
          </a:prstGeom>
          <a:ln>
            <a:noFill/>
          </a:ln>
        </p:spPr>
      </p:pic>
      <p:pic>
        <p:nvPicPr>
          <p:cNvPr id="72" name="Picture 2"/>
          <p:cNvPicPr/>
          <p:nvPr/>
        </p:nvPicPr>
        <p:blipFill>
          <a:blip r:embed="rId5"/>
          <a:stretch/>
        </p:blipFill>
        <p:spPr>
          <a:xfrm>
            <a:off x="864000" y="3745080"/>
            <a:ext cx="1870560" cy="1870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8005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B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Considerations</a:t>
            </a:r>
            <a:endParaRPr lang="fr-B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B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Attention: the linear regression is correct only on the used interval, any other prediction is mere speculation. For example, the correlation on height and age on children between 2 and 8 does not apply for teenagers and adults. Speculation is </a:t>
            </a:r>
            <a:r>
              <a:rPr lang="fr-BE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evil</a:t>
            </a:r>
            <a:r>
              <a:rPr lang="fr-B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pay attention! </a:t>
            </a:r>
            <a:endParaRPr lang="fr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2"/>
          <p:cNvPicPr/>
          <p:nvPr/>
        </p:nvPicPr>
        <p:blipFill>
          <a:blip r:embed="rId2"/>
          <a:stretch/>
        </p:blipFill>
        <p:spPr>
          <a:xfrm>
            <a:off x="7710480" y="4869000"/>
            <a:ext cx="1427040" cy="142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744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dirty="0"/>
              <a:t>Assess the difference of means in relevance to the spread of the variability of their </a:t>
            </a:r>
            <a:r>
              <a:rPr lang="en-US" sz="3600" b="1" dirty="0" smtClean="0"/>
              <a:t>scores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mean</a:t>
            </a:r>
            <a:endParaRPr lang="nl-NL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s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standard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deviation</a:t>
            </a:r>
            <a:endParaRPr lang="nl-NL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nl-NL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1030" name="Picture 6" descr="https://upload.wikimedia.org/wikipedia/commons/1/1b/Normal_distribution_p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3582358" cy="26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andard dev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d form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6" y="450912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912" y="2309918"/>
            <a:ext cx="3013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 smtClean="0">
              <a:sym typeface="Wingdings" panose="05000000000000000000" pitchFamily="2" charset="2"/>
            </a:endParaRPr>
          </a:p>
          <a:p>
            <a:pPr algn="ctr"/>
            <a:r>
              <a:rPr lang="nl-NL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Variability</a:t>
            </a:r>
            <a:r>
              <a:rPr lang="nl-NL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of </a:t>
            </a:r>
            <a:r>
              <a:rPr lang="nl-NL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groups</a:t>
            </a:r>
            <a:r>
              <a:rPr lang="nl-NL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endParaRPr lang="nl-NL" b="1" dirty="0">
              <a:sym typeface="Wingdings" panose="05000000000000000000" pitchFamily="2" charset="2"/>
            </a:endParaRPr>
          </a:p>
          <a:p>
            <a:pPr algn="ctr"/>
            <a:endParaRPr lang="nl-NL" b="1" dirty="0" smtClean="0">
              <a:sym typeface="Wingdings" panose="05000000000000000000" pitchFamily="2" charset="2"/>
            </a:endParaRPr>
          </a:p>
          <a:p>
            <a:pPr algn="ctr"/>
            <a:r>
              <a:rPr lang="nl-NL" b="1" dirty="0" smtClean="0">
                <a:sym typeface="Wingdings" panose="05000000000000000000" pitchFamily="2" charset="2"/>
              </a:rPr>
              <a:t>standard error</a:t>
            </a:r>
          </a:p>
          <a:p>
            <a:endParaRPr lang="en-GB" b="1" dirty="0"/>
          </a:p>
        </p:txBody>
      </p:sp>
      <p:pic>
        <p:nvPicPr>
          <p:cNvPr id="2050" name="Picture 2" descr="Image result for t value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22" y="4679526"/>
            <a:ext cx="2604415" cy="15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0178" y="1236675"/>
                <a:ext cx="6336704" cy="66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𝒔𝒊𝒈𝒏𝒂𝒍</m:t>
                          </m:r>
                        </m:num>
                        <m:den>
                          <m:r>
                            <a:rPr lang="nl-NL" b="1" i="1" smtClean="0">
                              <a:latin typeface="Cambria Math" panose="02040503050406030204" pitchFamily="18" charset="0"/>
                            </a:rPr>
                            <m:t>𝒏𝒐𝒊𝒔𝒆</m:t>
                          </m:r>
                        </m:den>
                      </m:f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𝒅𝒊𝒇𝒇𝒆𝒓𝒆𝒏𝒄𝒆</m:t>
                          </m:r>
                          <m:r>
                            <a:rPr lang="nl-NL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𝒃𝒆𝒕𝒘𝒆𝒆𝒏</m:t>
                          </m:r>
                          <m:r>
                            <a:rPr lang="nl-NL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𝒈𝒓𝒐𝒖𝒑</m:t>
                          </m:r>
                          <m:r>
                            <a:rPr lang="nl-NL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𝒎𝒆𝒂𝒏𝒔</m:t>
                          </m:r>
                        </m:num>
                        <m:den>
                          <m:r>
                            <a:rPr lang="nl-NL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𝒗𝒂𝒓𝒊𝒂𝒃𝒊𝒍𝒊𝒚</m:t>
                          </m:r>
                          <m:r>
                            <a:rPr lang="nl-NL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nl-NL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𝒈𝒓𝒐𝒖𝒑𝒔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8" y="1236675"/>
                <a:ext cx="6336704" cy="66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it-IT" dirty="0" smtClean="0"/>
              <a:t>Signal to noise ratio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68530" y="2469699"/>
            <a:ext cx="3228975" cy="1728192"/>
            <a:chOff x="4716016" y="2636912"/>
            <a:chExt cx="3228975" cy="1728192"/>
          </a:xfrm>
        </p:grpSpPr>
        <p:pic>
          <p:nvPicPr>
            <p:cNvPr id="2052" name="Picture 4" descr="Image result for 2 normal distributi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636912"/>
              <a:ext cx="3228975" cy="162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953929" y="2780928"/>
              <a:ext cx="712879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788024" y="4265688"/>
              <a:ext cx="2448272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380680" y="4365104"/>
              <a:ext cx="2448272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Image result for standard err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46" y="3512632"/>
            <a:ext cx="1284380" cy="6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195736" y="2996952"/>
            <a:ext cx="0" cy="1497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use it?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Compute </a:t>
            </a:r>
            <a:r>
              <a:rPr lang="en-US" sz="2400" b="1" dirty="0"/>
              <a:t>the t-value</a:t>
            </a:r>
            <a:endParaRPr lang="it-IT" sz="2400" dirty="0"/>
          </a:p>
          <a:p>
            <a:r>
              <a:rPr lang="en-US" sz="2400" b="1" dirty="0" smtClean="0"/>
              <a:t>Compare </a:t>
            </a:r>
            <a:r>
              <a:rPr lang="en-US" sz="2400" b="1" dirty="0"/>
              <a:t>with known distributions to check the statistical significance</a:t>
            </a:r>
            <a:endParaRPr lang="it-IT" sz="2400" dirty="0"/>
          </a:p>
          <a:p>
            <a:r>
              <a:rPr lang="en-US" sz="2400" b="1" dirty="0" smtClean="0"/>
              <a:t>Choose </a:t>
            </a:r>
            <a:r>
              <a:rPr lang="en-US" sz="2400" b="1" dirty="0"/>
              <a:t>level of </a:t>
            </a:r>
            <a:r>
              <a:rPr lang="en-US" sz="2400" b="1" dirty="0" smtClean="0"/>
              <a:t>significance(p=0.05</a:t>
            </a:r>
            <a:r>
              <a:rPr lang="en-US" sz="2400" b="1" dirty="0"/>
              <a:t>) and accept or reject null </a:t>
            </a:r>
            <a:r>
              <a:rPr lang="en-US" sz="2400" b="1" dirty="0" smtClean="0"/>
              <a:t>hypothesis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nl-NL" sz="2400" b="1" dirty="0" smtClean="0"/>
              <a:t>Samples</a:t>
            </a:r>
          </a:p>
          <a:p>
            <a:r>
              <a:rPr lang="nl-NL" sz="2400" b="1" dirty="0" err="1" smtClean="0"/>
              <a:t>Tails</a:t>
            </a:r>
            <a:r>
              <a:rPr lang="nl-NL" sz="2400" b="1" dirty="0" smtClean="0"/>
              <a:t> </a:t>
            </a:r>
          </a:p>
          <a:p>
            <a:r>
              <a:rPr lang="nl-NL" sz="2400" b="1" dirty="0" err="1" smtClean="0"/>
              <a:t>Assumptions</a:t>
            </a:r>
            <a:r>
              <a:rPr lang="nl-NL" sz="2400" b="1" dirty="0" smtClean="0"/>
              <a:t>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65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One/paired/independent samples</a:t>
            </a:r>
            <a:endParaRPr lang="it-I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79503"/>
              </p:ext>
            </p:extLst>
          </p:nvPr>
        </p:nvGraphicFramePr>
        <p:xfrm>
          <a:off x="605643" y="1628800"/>
          <a:ext cx="7932713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46">
                  <a:extLst>
                    <a:ext uri="{9D8B030D-6E8A-4147-A177-3AD203B41FA5}">
                      <a16:colId xmlns:a16="http://schemas.microsoft.com/office/drawing/2014/main" val="599039302"/>
                    </a:ext>
                  </a:extLst>
                </a:gridCol>
                <a:gridCol w="2609220">
                  <a:extLst>
                    <a:ext uri="{9D8B030D-6E8A-4147-A177-3AD203B41FA5}">
                      <a16:colId xmlns:a16="http://schemas.microsoft.com/office/drawing/2014/main" val="4011890472"/>
                    </a:ext>
                  </a:extLst>
                </a:gridCol>
                <a:gridCol w="3742147">
                  <a:extLst>
                    <a:ext uri="{9D8B030D-6E8A-4147-A177-3AD203B41FA5}">
                      <a16:colId xmlns:a16="http://schemas.microsoft.com/office/drawing/2014/main" val="4172652555"/>
                    </a:ext>
                  </a:extLst>
                </a:gridCol>
              </a:tblGrid>
              <a:tr h="482141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T-TEST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COMPARISON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RESEARCH QUESTION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49648"/>
                  </a:ext>
                </a:extLst>
              </a:tr>
              <a:tr h="1421268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One</a:t>
                      </a:r>
                      <a:r>
                        <a:rPr lang="nl-NL" sz="2000" dirty="0" smtClean="0"/>
                        <a:t>-sample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comparison of the sample mean to the population mean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 the brain activity in the prefrontal cortex in patients that suffer from depression abnormal?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643275"/>
                  </a:ext>
                </a:extLst>
              </a:tr>
              <a:tr h="1355842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Paired</a:t>
                      </a:r>
                      <a:r>
                        <a:rPr lang="nl-NL" sz="2000" baseline="0" dirty="0" smtClean="0"/>
                        <a:t> samples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Comparison of repeated measures in the same sample</a:t>
                      </a:r>
                      <a:endParaRPr lang="it-IT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Does</a:t>
                      </a:r>
                      <a:r>
                        <a:rPr lang="nl-NL" sz="2000" baseline="0" dirty="0" smtClean="0"/>
                        <a:t> treatment change </a:t>
                      </a:r>
                      <a:r>
                        <a:rPr lang="nl-NL" sz="2000" baseline="0" dirty="0" err="1" smtClean="0"/>
                        <a:t>the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activity</a:t>
                      </a:r>
                      <a:r>
                        <a:rPr lang="nl-NL" sz="2000" baseline="0" dirty="0" smtClean="0"/>
                        <a:t> in </a:t>
                      </a:r>
                      <a:r>
                        <a:rPr lang="nl-NL" sz="2000" baseline="0" dirty="0" err="1" smtClean="0"/>
                        <a:t>the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prefrontal</a:t>
                      </a:r>
                      <a:r>
                        <a:rPr lang="nl-NL" sz="2000" baseline="0" dirty="0" smtClean="0"/>
                        <a:t> cortex of </a:t>
                      </a:r>
                      <a:r>
                        <a:rPr lang="nl-NL" sz="2000" baseline="0" dirty="0" err="1" smtClean="0"/>
                        <a:t>patients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suffering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from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depression</a:t>
                      </a:r>
                      <a:r>
                        <a:rPr lang="nl-NL" sz="2000" baseline="0" dirty="0" smtClean="0"/>
                        <a:t>?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894592"/>
                  </a:ext>
                </a:extLst>
              </a:tr>
              <a:tr h="1421268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Independent</a:t>
                      </a:r>
                      <a:r>
                        <a:rPr lang="nl-NL" sz="2000" baseline="0" dirty="0" smtClean="0"/>
                        <a:t> samples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two separate sets of independent and identically distributed samples</a:t>
                      </a:r>
                      <a:endParaRPr lang="it-IT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Do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dirty="0" err="1" smtClean="0"/>
                        <a:t>treatment</a:t>
                      </a:r>
                      <a:r>
                        <a:rPr lang="nl-NL" sz="2000" baseline="0" dirty="0" err="1" smtClean="0"/>
                        <a:t>s</a:t>
                      </a:r>
                      <a:r>
                        <a:rPr lang="nl-NL" sz="2000" baseline="0" dirty="0" smtClean="0"/>
                        <a:t> A </a:t>
                      </a:r>
                      <a:r>
                        <a:rPr lang="nl-NL" sz="2000" baseline="0" dirty="0" err="1" smtClean="0"/>
                        <a:t>and</a:t>
                      </a:r>
                      <a:r>
                        <a:rPr lang="nl-NL" sz="2000" baseline="0" dirty="0" smtClean="0"/>
                        <a:t> B have different </a:t>
                      </a:r>
                      <a:r>
                        <a:rPr lang="nl-NL" sz="2000" baseline="0" dirty="0" err="1" smtClean="0"/>
                        <a:t>effects</a:t>
                      </a:r>
                      <a:r>
                        <a:rPr lang="nl-NL" sz="2000" baseline="0" dirty="0" smtClean="0"/>
                        <a:t> on </a:t>
                      </a:r>
                      <a:r>
                        <a:rPr lang="nl-NL" sz="2000" baseline="0" dirty="0" err="1" smtClean="0"/>
                        <a:t>the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activity</a:t>
                      </a:r>
                      <a:r>
                        <a:rPr lang="nl-NL" sz="2000" baseline="0" dirty="0" smtClean="0"/>
                        <a:t> of </a:t>
                      </a:r>
                      <a:r>
                        <a:rPr lang="nl-NL" sz="2000" baseline="0" dirty="0" err="1" smtClean="0"/>
                        <a:t>the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prefrontal</a:t>
                      </a:r>
                      <a:r>
                        <a:rPr lang="nl-NL" sz="2000" baseline="0" dirty="0" smtClean="0"/>
                        <a:t> cortex of </a:t>
                      </a:r>
                      <a:r>
                        <a:rPr lang="nl-NL" sz="2000" baseline="0" dirty="0" err="1" smtClean="0"/>
                        <a:t>patients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suffering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from</a:t>
                      </a:r>
                      <a:r>
                        <a:rPr lang="nl-NL" sz="2000" baseline="0" dirty="0" smtClean="0"/>
                        <a:t> </a:t>
                      </a:r>
                      <a:r>
                        <a:rPr lang="nl-NL" sz="2000" baseline="0" dirty="0" err="1" smtClean="0"/>
                        <a:t>depression</a:t>
                      </a:r>
                      <a:r>
                        <a:rPr lang="nl-NL" sz="2000" baseline="0" dirty="0" smtClean="0"/>
                        <a:t>?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42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6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One/two-tailed tests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28800"/>
            <a:ext cx="7704856" cy="26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58112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Two tailed-test: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test both if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mean1 is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significantly greater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than mean2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 and if the mean significantly less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than mean2</a:t>
            </a:r>
          </a:p>
          <a:p>
            <a:r>
              <a:rPr lang="nl-NL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Drug A </a:t>
            </a:r>
            <a:r>
              <a:rPr lang="nl-NL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and</a:t>
            </a:r>
            <a:r>
              <a:rPr lang="nl-NL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drug B</a:t>
            </a: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One-tailed </a:t>
            </a:r>
            <a:r>
              <a:rPr lang="en-US" dirty="0">
                <a:latin typeface="+mj-lt"/>
              </a:rPr>
              <a:t>test: testing differences among many different experimental</a:t>
            </a:r>
            <a:r>
              <a:rPr lang="it-IT" dirty="0">
                <a:latin typeface="+mj-lt"/>
              </a:rPr>
              <a:t> </a:t>
            </a:r>
            <a:r>
              <a:rPr lang="en-US" dirty="0">
                <a:latin typeface="+mj-lt"/>
              </a:rPr>
              <a:t>conditions </a:t>
            </a:r>
          </a:p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Drug A is cheaper than the standard drug B</a:t>
            </a:r>
            <a:endParaRPr lang="en-US" dirty="0"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33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Normally </a:t>
            </a:r>
            <a:r>
              <a:rPr lang="en-US" b="1" dirty="0"/>
              <a:t>distributed </a:t>
            </a:r>
            <a:r>
              <a:rPr lang="en-US" b="1" dirty="0" smtClean="0"/>
              <a:t>samples</a:t>
            </a:r>
            <a:endParaRPr lang="it-IT" dirty="0"/>
          </a:p>
          <a:p>
            <a:pPr lvl="1"/>
            <a:r>
              <a:rPr lang="en-US" dirty="0" smtClean="0"/>
              <a:t>Normality </a:t>
            </a:r>
            <a:r>
              <a:rPr lang="en-US" dirty="0"/>
              <a:t>tests: Shapiro-Wilk or Kolmogorov-Smirnov</a:t>
            </a:r>
            <a:endParaRPr lang="it-IT" dirty="0"/>
          </a:p>
          <a:p>
            <a:r>
              <a:rPr lang="en-US" b="1" dirty="0" smtClean="0"/>
              <a:t>Same variances</a:t>
            </a:r>
            <a:endParaRPr lang="it-IT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not: Welch’s t-test</a:t>
            </a:r>
            <a:endParaRPr lang="it-IT" dirty="0"/>
          </a:p>
          <a:p>
            <a:r>
              <a:rPr lang="en-US" b="1" dirty="0" smtClean="0"/>
              <a:t>Independent </a:t>
            </a:r>
            <a:r>
              <a:rPr lang="en-US" b="1" dirty="0"/>
              <a:t>samples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59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Variance (ANOVA)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Do drugs (A, B and C) have different effects </a:t>
            </a:r>
            <a:r>
              <a:rPr lang="nl-NL" sz="2400" b="1" dirty="0" smtClean="0"/>
              <a:t>on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activity</a:t>
            </a:r>
            <a:r>
              <a:rPr lang="nl-NL" sz="2400" b="1" dirty="0"/>
              <a:t>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prefrontal</a:t>
            </a:r>
            <a:r>
              <a:rPr lang="nl-NL" sz="2400" b="1" dirty="0"/>
              <a:t> cortex of </a:t>
            </a:r>
            <a:r>
              <a:rPr lang="nl-NL" sz="2400" b="1" dirty="0" err="1"/>
              <a:t>patients</a:t>
            </a:r>
            <a:r>
              <a:rPr lang="nl-NL" sz="2400" b="1" dirty="0"/>
              <a:t> </a:t>
            </a:r>
            <a:r>
              <a:rPr lang="nl-NL" sz="2400" b="1" dirty="0" err="1"/>
              <a:t>suffering</a:t>
            </a:r>
            <a:r>
              <a:rPr lang="nl-NL" sz="2400" b="1" dirty="0"/>
              <a:t> </a:t>
            </a:r>
            <a:r>
              <a:rPr lang="nl-NL" sz="2400" b="1" dirty="0" err="1"/>
              <a:t>from</a:t>
            </a:r>
            <a:r>
              <a:rPr lang="nl-NL" sz="2400" b="1" dirty="0"/>
              <a:t> </a:t>
            </a:r>
            <a:r>
              <a:rPr lang="nl-NL" sz="2400" b="1" dirty="0" err="1"/>
              <a:t>depression</a:t>
            </a:r>
            <a:r>
              <a:rPr lang="nl-NL" sz="2400" b="1" dirty="0"/>
              <a:t>?</a:t>
            </a:r>
            <a:endParaRPr lang="en-GB" sz="2400" b="1" dirty="0"/>
          </a:p>
          <a:p>
            <a:pPr lvl="0"/>
            <a:r>
              <a:rPr lang="en-US" sz="2400" dirty="0" smtClean="0"/>
              <a:t>Compare </a:t>
            </a:r>
            <a:r>
              <a:rPr lang="en-US" sz="2400" dirty="0"/>
              <a:t>the means of </a:t>
            </a:r>
            <a:r>
              <a:rPr lang="en-US" sz="2400" dirty="0" smtClean="0"/>
              <a:t>more than two samples of </a:t>
            </a:r>
            <a:r>
              <a:rPr lang="en-US" sz="2400" dirty="0"/>
              <a:t>data and assess if they are significantly different from each </a:t>
            </a:r>
            <a:r>
              <a:rPr lang="en-US" sz="2400" dirty="0" smtClean="0"/>
              <a:t>other</a:t>
            </a:r>
            <a:endParaRPr lang="en-US" sz="2400" dirty="0"/>
          </a:p>
          <a:p>
            <a:pPr lvl="1"/>
            <a:r>
              <a:rPr lang="en-US" sz="2000" dirty="0" smtClean="0"/>
              <a:t>Same as t-test, but more samples!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it-IT" sz="2000" dirty="0"/>
          </a:p>
          <a:p>
            <a:endParaRPr lang="it-IT" sz="2400" dirty="0"/>
          </a:p>
        </p:txBody>
      </p:sp>
      <p:pic>
        <p:nvPicPr>
          <p:cNvPr id="4" name="Picture 2" descr="Image result for a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26912"/>
            <a:ext cx="4968552" cy="21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494</Words>
  <Application>Microsoft Office PowerPoint</Application>
  <PresentationFormat>On-screen Show (4:3)</PresentationFormat>
  <Paragraphs>109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DejaVu Sans</vt:lpstr>
      <vt:lpstr>Times New Roman</vt:lpstr>
      <vt:lpstr>Wingdings</vt:lpstr>
      <vt:lpstr>Office Theme</vt:lpstr>
      <vt:lpstr>Statistical analysis</vt:lpstr>
      <vt:lpstr>Student’s t-test</vt:lpstr>
      <vt:lpstr>Assess the difference of means in relevance to the spread of the variability of their scores </vt:lpstr>
      <vt:lpstr>Signal to noise ratio </vt:lpstr>
      <vt:lpstr>How do we use it? </vt:lpstr>
      <vt:lpstr>One/paired/independent samples</vt:lpstr>
      <vt:lpstr>One/two-tailed tests</vt:lpstr>
      <vt:lpstr>Assumptions</vt:lpstr>
      <vt:lpstr>Analysis of Variance (ANOVA)</vt:lpstr>
      <vt:lpstr>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</dc:title>
  <dc:creator>Sadic</dc:creator>
  <cp:lastModifiedBy>Ananda Blömer</cp:lastModifiedBy>
  <cp:revision>34</cp:revision>
  <dcterms:created xsi:type="dcterms:W3CDTF">2015-11-15T22:45:44Z</dcterms:created>
  <dcterms:modified xsi:type="dcterms:W3CDTF">2017-10-18T11:54:32Z</dcterms:modified>
</cp:coreProperties>
</file>